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54"/>
  </p:notesMasterIdLst>
  <p:sldIdLst>
    <p:sldId id="256" r:id="rId2"/>
    <p:sldId id="272" r:id="rId3"/>
    <p:sldId id="300" r:id="rId4"/>
    <p:sldId id="282" r:id="rId5"/>
    <p:sldId id="273" r:id="rId6"/>
    <p:sldId id="274" r:id="rId7"/>
    <p:sldId id="290" r:id="rId8"/>
    <p:sldId id="275" r:id="rId9"/>
    <p:sldId id="281" r:id="rId10"/>
    <p:sldId id="283" r:id="rId11"/>
    <p:sldId id="284" r:id="rId12"/>
    <p:sldId id="285" r:id="rId13"/>
    <p:sldId id="286" r:id="rId14"/>
    <p:sldId id="319" r:id="rId15"/>
    <p:sldId id="320" r:id="rId16"/>
    <p:sldId id="321" r:id="rId17"/>
    <p:sldId id="322" r:id="rId18"/>
    <p:sldId id="323" r:id="rId19"/>
    <p:sldId id="324" r:id="rId20"/>
    <p:sldId id="301" r:id="rId21"/>
    <p:sldId id="302" r:id="rId22"/>
    <p:sldId id="280" r:id="rId23"/>
    <p:sldId id="277" r:id="rId24"/>
    <p:sldId id="287" r:id="rId25"/>
    <p:sldId id="278" r:id="rId26"/>
    <p:sldId id="279" r:id="rId27"/>
    <p:sldId id="303" r:id="rId28"/>
    <p:sldId id="304" r:id="rId29"/>
    <p:sldId id="305" r:id="rId30"/>
    <p:sldId id="313" r:id="rId31"/>
    <p:sldId id="306" r:id="rId32"/>
    <p:sldId id="314" r:id="rId33"/>
    <p:sldId id="315" r:id="rId34"/>
    <p:sldId id="316" r:id="rId35"/>
    <p:sldId id="307" r:id="rId36"/>
    <p:sldId id="308" r:id="rId37"/>
    <p:sldId id="296" r:id="rId38"/>
    <p:sldId id="297" r:id="rId39"/>
    <p:sldId id="309" r:id="rId40"/>
    <p:sldId id="317" r:id="rId41"/>
    <p:sldId id="318" r:id="rId42"/>
    <p:sldId id="310" r:id="rId43"/>
    <p:sldId id="325" r:id="rId44"/>
    <p:sldId id="326" r:id="rId45"/>
    <p:sldId id="327" r:id="rId46"/>
    <p:sldId id="311" r:id="rId47"/>
    <p:sldId id="312" r:id="rId48"/>
    <p:sldId id="328" r:id="rId49"/>
    <p:sldId id="330" r:id="rId50"/>
    <p:sldId id="331" r:id="rId51"/>
    <p:sldId id="329" r:id="rId52"/>
    <p:sldId id="332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710F5-142F-4FB5-A0C3-34FC377823A2}" type="datetimeFigureOut">
              <a:rPr lang="en-US" smtClean="0"/>
              <a:t>12/29/2011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05B4E-7F83-47D2-B0EF-3497A715B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32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48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9ACFB4F-0879-4854-8BF8-99541A01F025}" type="slidenum">
              <a:rPr lang="en-US" sz="1200" smtClean="0"/>
              <a:pPr eaLnBrk="1" hangingPunct="1"/>
              <a:t>10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B6DCF85-20B6-41C8-8A28-748CDA0CECBA}" type="slidenum">
              <a:rPr lang="en-US" sz="1200" smtClean="0"/>
              <a:pPr eaLnBrk="1" hangingPunct="1"/>
              <a:t>11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8F5995B-603D-46C3-84FC-891523A1A782}" type="slidenum">
              <a:rPr lang="en-US" sz="1200" smtClean="0"/>
              <a:pPr eaLnBrk="1" hangingPunct="1"/>
              <a:t>12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619514C-7517-43BC-B5CF-034DAA8B07DA}" type="slidenum">
              <a:rPr lang="en-US" sz="1200" smtClean="0"/>
              <a:pPr eaLnBrk="1" hangingPunct="1"/>
              <a:t>13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B56BE4D-460B-43A7-8CCA-2F1EA47E20E4}" type="slidenum">
              <a:rPr lang="en-US" sz="1200" smtClean="0"/>
              <a:pPr eaLnBrk="1" hangingPunct="1"/>
              <a:t>14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FC31AC2-B225-40E2-B8E1-7575A15DAAAB}" type="slidenum">
              <a:rPr lang="en-US" sz="1200" smtClean="0"/>
              <a:pPr eaLnBrk="1" hangingPunct="1"/>
              <a:t>15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17DC0AA-1E52-4F70-8D61-4857FF268B54}" type="slidenum">
              <a:rPr lang="en-US" sz="1200" smtClean="0"/>
              <a:pPr eaLnBrk="1" hangingPunct="1"/>
              <a:t>16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D12902A-E4ED-49B6-B8E2-0AE52ECFD382}" type="slidenum">
              <a:rPr lang="en-US" sz="1200" smtClean="0"/>
              <a:pPr eaLnBrk="1" hangingPunct="1"/>
              <a:t>17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1FB50D8-391F-48E6-A41A-C8EE43A8383E}" type="slidenum">
              <a:rPr lang="en-US" sz="1200" smtClean="0"/>
              <a:pPr eaLnBrk="1" hangingPunct="1"/>
              <a:t>18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6AAE068-68AD-4E32-83F2-A7C9299B3DB5}" type="slidenum">
              <a:rPr lang="en-US" sz="1200" smtClean="0"/>
              <a:pPr eaLnBrk="1" hangingPunct="1"/>
              <a:t>19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B51DC81-92F5-4432-8584-9B633ED2EFDB}" type="slidenum">
              <a:rPr lang="en-US" sz="1200" smtClean="0"/>
              <a:pPr eaLnBrk="1" hangingPunct="1"/>
              <a:t>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2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05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F178207-A238-42E6-8F68-4660B6BBFF3C}" type="slidenum">
              <a:rPr lang="en-US" sz="1200" smtClean="0"/>
              <a:pPr eaLnBrk="1" hangingPunct="1"/>
              <a:t>22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B715C83-F156-49C2-81DA-798B746A0D26}" type="slidenum">
              <a:rPr lang="en-US" sz="1200" smtClean="0"/>
              <a:pPr eaLnBrk="1" hangingPunct="1"/>
              <a:t>23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1742C7F-1366-44C0-8908-07F6AB34975E}" type="slidenum">
              <a:rPr lang="en-US" sz="1200" smtClean="0"/>
              <a:pPr eaLnBrk="1" hangingPunct="1"/>
              <a:t>24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D9734EB-2436-4F92-9DA0-D096DE8818EE}" type="slidenum">
              <a:rPr lang="en-US" sz="1200" smtClean="0"/>
              <a:pPr eaLnBrk="1" hangingPunct="1"/>
              <a:t>25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9D2090D-0ABA-4922-9F03-B8CD02AE07FD}" type="slidenum">
              <a:rPr lang="en-US" sz="1200" smtClean="0"/>
              <a:pPr eaLnBrk="1" hangingPunct="1"/>
              <a:t>26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056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744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25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7803A14-FA7A-4425-A3BF-744FE7ADDDA4}" type="slidenum">
              <a:rPr lang="en-US" sz="1200" smtClean="0"/>
              <a:pPr eaLnBrk="1" hangingPunct="1"/>
              <a:t>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301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301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CFFC3DC-13D1-40C4-88A5-B4777D1F5E33}" type="slidenum">
              <a:rPr lang="en-US" sz="1200" smtClean="0"/>
              <a:pPr eaLnBrk="1" hangingPunct="1"/>
              <a:t>32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2203567-944D-4129-A011-C7B45837C43A}" type="slidenum">
              <a:rPr lang="en-US" sz="1200" smtClean="0"/>
              <a:pPr eaLnBrk="1" hangingPunct="1"/>
              <a:t>33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799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799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530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6517412-78C3-49FA-BF6F-729D59666B39}" type="slidenum">
              <a:rPr lang="en-US" sz="1200" smtClean="0"/>
              <a:pPr eaLnBrk="1" hangingPunct="1"/>
              <a:t>37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CB1334D-ADEB-484C-9BA0-9F987CD5A5F1}" type="slidenum">
              <a:rPr lang="en-US" sz="1200" smtClean="0"/>
              <a:pPr eaLnBrk="1" hangingPunct="1"/>
              <a:t>38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44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7CC81B9-0B51-49AF-B967-3BAA605B28B1}" type="slidenum">
              <a:rPr lang="en-US" sz="1200" smtClean="0"/>
              <a:pPr eaLnBrk="1" hangingPunct="1"/>
              <a:t>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440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696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715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715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259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745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535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161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582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5F69BA-9F52-418E-9E9C-FF0BE1B073B5}" type="slidenum">
              <a:rPr lang="en-US"/>
              <a:pPr/>
              <a:t>49</a:t>
            </a:fld>
            <a:endParaRPr lang="en-US"/>
          </a:p>
        </p:txBody>
      </p:sp>
      <p:sp>
        <p:nvSpPr>
          <p:cNvPr id="1013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C4A09ED-AD94-4339-A4EE-951C7F154243}" type="slidenum">
              <a:rPr lang="en-US" sz="1200" smtClean="0"/>
              <a:pPr eaLnBrk="1" hangingPunct="1"/>
              <a:t>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AC0C5-C3D6-40C5-A9E7-882D8405FF2E}" type="slidenum">
              <a:rPr lang="en-US"/>
              <a:pPr/>
              <a:t>50</a:t>
            </a:fld>
            <a:endParaRPr lang="en-US"/>
          </a:p>
        </p:txBody>
      </p:sp>
      <p:sp>
        <p:nvSpPr>
          <p:cNvPr id="532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953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59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27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CD0ABEB-9D74-4F55-8E58-219321A8C2C3}" type="slidenum">
              <a:rPr lang="en-US" sz="1200" smtClean="0"/>
              <a:pPr eaLnBrk="1" hangingPunct="1"/>
              <a:t>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54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9750594-3B10-44BC-956C-AE03C5A186A8}" type="slidenum">
              <a:rPr lang="en-US" sz="1200" smtClean="0"/>
              <a:pPr eaLnBrk="1" hangingPunct="1"/>
              <a:t>9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A6B3-4E06-4B6E-A188-FA71C3D66D08}" type="datetimeFigureOut">
              <a:rPr lang="en-US" smtClean="0"/>
              <a:t>12/29/2011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A6B3-4E06-4B6E-A188-FA71C3D66D08}" type="datetimeFigureOut">
              <a:rPr lang="en-US" smtClean="0"/>
              <a:t>12/29/2011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A6B3-4E06-4B6E-A188-FA71C3D66D08}" type="datetimeFigureOut">
              <a:rPr lang="en-US" smtClean="0"/>
              <a:t>12/29/2011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A6B3-4E06-4B6E-A188-FA71C3D66D08}" type="datetimeFigureOut">
              <a:rPr lang="en-US" smtClean="0"/>
              <a:t>12/29/2011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A6B3-4E06-4B6E-A188-FA71C3D66D08}" type="datetimeFigureOut">
              <a:rPr lang="en-US" smtClean="0"/>
              <a:t>12/29/2011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A6B3-4E06-4B6E-A188-FA71C3D66D08}" type="datetimeFigureOut">
              <a:rPr lang="en-US" smtClean="0"/>
              <a:t>12/29/2011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A6B3-4E06-4B6E-A188-FA71C3D66D08}" type="datetimeFigureOut">
              <a:rPr lang="en-US" smtClean="0"/>
              <a:t>12/29/2011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A6B3-4E06-4B6E-A188-FA71C3D66D08}" type="datetimeFigureOut">
              <a:rPr lang="en-US" smtClean="0"/>
              <a:t>12/29/2011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A6B3-4E06-4B6E-A188-FA71C3D66D08}" type="datetimeFigureOut">
              <a:rPr lang="en-US" smtClean="0"/>
              <a:t>12/29/2011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A6B3-4E06-4B6E-A188-FA71C3D66D08}" type="datetimeFigureOut">
              <a:rPr lang="en-US" smtClean="0"/>
              <a:t>12/29/2011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A6B3-4E06-4B6E-A188-FA71C3D66D08}" type="datetimeFigureOut">
              <a:rPr lang="en-US" smtClean="0"/>
              <a:t>12/29/2011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FBA6B3-4E06-4B6E-A188-FA71C3D66D08}" type="datetimeFigureOut">
              <a:rPr lang="en-US" smtClean="0"/>
              <a:t>12/29/2011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947156"/>
              </p:ext>
            </p:extLst>
          </p:nvPr>
        </p:nvGraphicFramePr>
        <p:xfrm>
          <a:off x="609600" y="4191000"/>
          <a:ext cx="22494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Package" showAsIcon="1" r:id="rId4" imgW="2250000" imgH="685440" progId="Package">
                  <p:embed/>
                </p:oleObj>
              </mc:Choice>
              <mc:Fallback>
                <p:oleObj name="Package" showAsIcon="1" r:id="rId4" imgW="225000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" y="4191000"/>
                        <a:ext cx="224948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Bible, Science and the Paranormal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7162800" cy="1676400"/>
          </a:xfrm>
        </p:spPr>
        <p:txBody>
          <a:bodyPr>
            <a:norm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John Oakes</a:t>
            </a:r>
          </a:p>
          <a:p>
            <a:pPr algn="r"/>
            <a:r>
              <a:rPr lang="en-US" b="1" dirty="0" smtClean="0">
                <a:solidFill>
                  <a:srgbClr val="FFFF00"/>
                </a:solidFill>
              </a:rPr>
              <a:t>January, 2012</a:t>
            </a:r>
          </a:p>
          <a:p>
            <a:pPr algn="r"/>
            <a:r>
              <a:rPr lang="en-US" b="1" dirty="0" smtClean="0">
                <a:solidFill>
                  <a:srgbClr val="FFFF00"/>
                </a:solidFill>
              </a:rPr>
              <a:t>Hong Kong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51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ye Test 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7620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We cannot completely trust our senses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7887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Eye Test 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51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Eye Test 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21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Eye Test 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69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God's Ha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5438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56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9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02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5561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33105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43879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47505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solidFill>
                  <a:srgbClr val="FFFF00"/>
                </a:solidFill>
              </a:rPr>
              <a:t>SUPERNATURAL PHENOMENA?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Divining   	Occult	</a:t>
            </a:r>
            <a:r>
              <a:rPr lang="en-US" b="1" dirty="0" smtClean="0">
                <a:solidFill>
                  <a:srgbClr val="FF0000"/>
                </a:solidFill>
              </a:rPr>
              <a:t>Miracles</a:t>
            </a:r>
            <a:r>
              <a:rPr lang="en-US" b="1" dirty="0" smtClean="0">
                <a:solidFill>
                  <a:srgbClr val="FFFF00"/>
                </a:solidFill>
              </a:rPr>
              <a:t>	Magic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Poltergeist	Spirits	Hauntings	Ghosts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Telekinesis 	ESP		Psychic	Ouija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Reincarnation	 UFO	     Auras    </a:t>
            </a:r>
            <a:r>
              <a:rPr lang="en-US" b="1" dirty="0" smtClean="0">
                <a:solidFill>
                  <a:srgbClr val="FF0000"/>
                </a:solidFill>
              </a:rPr>
              <a:t>Angels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Clairvoyance	Parapsychology	   Exorcism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Shadow People	  Mediums		Astrology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Spirit Photography  </a:t>
            </a:r>
            <a:r>
              <a:rPr lang="en-US" b="1" dirty="0" smtClean="0">
                <a:solidFill>
                  <a:srgbClr val="FF0000"/>
                </a:solidFill>
              </a:rPr>
              <a:t>Demons</a:t>
            </a:r>
            <a:r>
              <a:rPr lang="en-US" b="1" dirty="0" smtClean="0">
                <a:solidFill>
                  <a:srgbClr val="FFFF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Afterlife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Near Death Experiences</a:t>
            </a:r>
          </a:p>
          <a:p>
            <a:pPr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88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Categories of Possible Paranormal Phenomena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Aliens</a:t>
            </a:r>
          </a:p>
          <a:p>
            <a:r>
              <a:rPr lang="en-US" sz="2400" b="1" dirty="0" smtClean="0"/>
              <a:t>Angels</a:t>
            </a:r>
            <a:endParaRPr lang="en-US" sz="2400" b="1" dirty="0"/>
          </a:p>
          <a:p>
            <a:r>
              <a:rPr lang="en-US" sz="2400" b="1" dirty="0" smtClean="0"/>
              <a:t>Apparitions</a:t>
            </a:r>
            <a:r>
              <a:rPr lang="en-US" sz="2400" b="1" dirty="0"/>
              <a:t>, consulting the dead.</a:t>
            </a:r>
          </a:p>
          <a:p>
            <a:r>
              <a:rPr lang="en-US" sz="2400" b="1" dirty="0" smtClean="0"/>
              <a:t>Astrology</a:t>
            </a:r>
            <a:r>
              <a:rPr lang="en-US" sz="2400" b="1" dirty="0"/>
              <a:t>, </a:t>
            </a:r>
            <a:r>
              <a:rPr lang="en-US" sz="2400" b="1" dirty="0" smtClean="0"/>
              <a:t>divination</a:t>
            </a:r>
          </a:p>
          <a:p>
            <a:r>
              <a:rPr lang="en-US" sz="2400" b="1" dirty="0" smtClean="0"/>
              <a:t>Prophecy</a:t>
            </a:r>
            <a:r>
              <a:rPr lang="en-US" sz="2400" b="1" dirty="0"/>
              <a:t>,  Dreams.</a:t>
            </a:r>
          </a:p>
          <a:p>
            <a:r>
              <a:rPr lang="en-US" sz="2400" b="1" dirty="0" smtClean="0"/>
              <a:t>Demons</a:t>
            </a:r>
            <a:r>
              <a:rPr lang="en-US" sz="2400" b="1" dirty="0"/>
              <a:t>, Exorcism.</a:t>
            </a:r>
          </a:p>
          <a:p>
            <a:r>
              <a:rPr lang="en-US" sz="2400" b="1" dirty="0" smtClean="0"/>
              <a:t>Ghosts</a:t>
            </a:r>
            <a:r>
              <a:rPr lang="en-US" sz="2400" b="1" dirty="0"/>
              <a:t>, Reincarnation.</a:t>
            </a:r>
          </a:p>
          <a:p>
            <a:r>
              <a:rPr lang="en-US" sz="2400" b="1" dirty="0" smtClean="0"/>
              <a:t>Out </a:t>
            </a:r>
            <a:r>
              <a:rPr lang="en-US" sz="2400" b="1" dirty="0"/>
              <a:t>of body experiences.</a:t>
            </a:r>
          </a:p>
          <a:p>
            <a:r>
              <a:rPr lang="en-US" sz="2400" b="1" dirty="0" smtClean="0"/>
              <a:t>Miracles</a:t>
            </a:r>
            <a:r>
              <a:rPr lang="en-US" sz="2400" b="1" dirty="0"/>
              <a:t>.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98328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3657600" cy="48006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1. Aliens, UFOs and Ancient Astronauts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icture 2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926" y="232563"/>
            <a:ext cx="4365114" cy="632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487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5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75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13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95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40" name="Picture 4" descr="IMG_98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1725" y="-228600"/>
            <a:ext cx="10550525" cy="791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709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1. Aliens UFOs and Ancient Astronauts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099560"/>
          </a:xfrm>
        </p:spPr>
        <p:txBody>
          <a:bodyPr>
            <a:normAutofit/>
          </a:bodyPr>
          <a:lstStyle/>
          <a:p>
            <a:r>
              <a:rPr lang="en-US" b="1" dirty="0" smtClean="0"/>
              <a:t>Empirical/Scientific Evidence:  anecdotal only</a:t>
            </a:r>
          </a:p>
          <a:p>
            <a:endParaRPr lang="en-US" b="1" dirty="0"/>
          </a:p>
          <a:p>
            <a:r>
              <a:rPr lang="en-US" b="1" dirty="0" smtClean="0"/>
              <a:t>Rational:  Unlikely</a:t>
            </a:r>
          </a:p>
          <a:p>
            <a:endParaRPr lang="en-US" b="1" dirty="0"/>
          </a:p>
          <a:p>
            <a:r>
              <a:rPr lang="en-US" b="1" dirty="0" smtClean="0"/>
              <a:t>Biblical:  None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2616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768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2.  Angels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http://1800sunstar.com/zzC1LUV/zholydays/saints-angels/gfx-graphics/saint-angel-art/guardian-angel-360x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66800"/>
            <a:ext cx="3429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3-media3.ak.yelpcdn.com/bphoto/rl__brMDGwfo9U3kbcV4hw/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743200"/>
            <a:ext cx="50768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631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Bible and </a:t>
            </a:r>
            <a:r>
              <a:rPr lang="en-US" sz="3200" dirty="0" smtClean="0"/>
              <a:t>Angels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Bible:  Angels are real.  They are </a:t>
            </a:r>
            <a:r>
              <a:rPr lang="en-US" b="1" dirty="0" err="1" smtClean="0"/>
              <a:t>are</a:t>
            </a:r>
            <a:r>
              <a:rPr lang="en-US" b="1" dirty="0" smtClean="0"/>
              <a:t> lesser beings than we are (although some are very powerful)  Hebrews 1:14</a:t>
            </a:r>
          </a:p>
          <a:p>
            <a:endParaRPr lang="en-US" b="1" dirty="0"/>
          </a:p>
          <a:p>
            <a:r>
              <a:rPr lang="en-US" b="1" dirty="0" smtClean="0"/>
              <a:t>Angels are messengers  Hebrews 1:14</a:t>
            </a:r>
          </a:p>
          <a:p>
            <a:endParaRPr lang="en-US" b="1" dirty="0"/>
          </a:p>
          <a:p>
            <a:r>
              <a:rPr lang="en-US" b="1" dirty="0" smtClean="0"/>
              <a:t>Angels have names Gabriel, Michael (</a:t>
            </a:r>
            <a:r>
              <a:rPr lang="en-US" b="1" dirty="0" err="1" smtClean="0"/>
              <a:t>Uriel</a:t>
            </a:r>
            <a:r>
              <a:rPr lang="en-US" b="1" dirty="0" smtClean="0"/>
              <a:t>, Ariel, </a:t>
            </a:r>
            <a:r>
              <a:rPr lang="en-US" b="1" dirty="0" err="1" smtClean="0"/>
              <a:t>etc</a:t>
            </a:r>
            <a:r>
              <a:rPr lang="en-US" b="1" dirty="0" smtClean="0"/>
              <a:t>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92129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2030" y="1981200"/>
            <a:ext cx="8229600" cy="2667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solidFill>
                  <a:srgbClr val="FFFF00"/>
                </a:solidFill>
              </a:rPr>
              <a:t>PARANORMAL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Experiences that lie outside the range of normal experience or scientific explanation.</a:t>
            </a:r>
          </a:p>
        </p:txBody>
      </p:sp>
    </p:spTree>
    <p:extLst>
      <p:ext uri="{BB962C8B-B14F-4D97-AF65-F5344CB8AC3E}">
        <p14:creationId xmlns:p14="http://schemas.microsoft.com/office/powerpoint/2010/main" val="179173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3.  Apparitions, Mediums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074" name="Picture 2" descr="Open face jesus grilled chee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68880"/>
            <a:ext cx="38100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andrasik.oldpaths.net/English/laminin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475" y="2971800"/>
            <a:ext cx="4426525" cy="324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18288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Grilled Cheese Jesus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866838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3.  Apparitions, Mediums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Lourdes, </a:t>
            </a:r>
            <a:r>
              <a:rPr lang="en-US" sz="2400" b="1" dirty="0" err="1" smtClean="0"/>
              <a:t>Medjugorge</a:t>
            </a:r>
            <a:r>
              <a:rPr lang="en-US" sz="2400" b="1" dirty="0" smtClean="0"/>
              <a:t>, Virgin of Guadalupe</a:t>
            </a:r>
          </a:p>
          <a:p>
            <a:endParaRPr lang="en-US" sz="2400" b="1" dirty="0"/>
          </a:p>
          <a:p>
            <a:r>
              <a:rPr lang="en-US" sz="2400" b="1" dirty="0" smtClean="0"/>
              <a:t>Jesus appears to the disciple.</a:t>
            </a:r>
          </a:p>
          <a:p>
            <a:endParaRPr lang="en-US" sz="2400" b="1" dirty="0"/>
          </a:p>
          <a:p>
            <a:r>
              <a:rPr lang="en-US" sz="2400" b="1" dirty="0" smtClean="0"/>
              <a:t>Saul and the Witch of </a:t>
            </a:r>
            <a:r>
              <a:rPr lang="en-US" sz="2400" b="1" dirty="0" err="1" smtClean="0"/>
              <a:t>Endor</a:t>
            </a:r>
            <a:r>
              <a:rPr lang="en-US" sz="2400" b="1" dirty="0" smtClean="0"/>
              <a:t> 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73674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812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EXODUS 22:18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581400"/>
            <a:ext cx="7772400" cy="251460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“Do not allow a sorceress to live.”</a:t>
            </a:r>
          </a:p>
        </p:txBody>
      </p:sp>
    </p:spTree>
    <p:extLst>
      <p:ext uri="{BB962C8B-B14F-4D97-AF65-F5344CB8AC3E}">
        <p14:creationId xmlns:p14="http://schemas.microsoft.com/office/powerpoint/2010/main" val="1015120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solidFill>
                  <a:srgbClr val="FFFF00"/>
                </a:solidFill>
              </a:rPr>
              <a:t>Warnings Against Involvement in the Occult/Paranormal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38100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b="1" dirty="0" err="1" smtClean="0">
                <a:solidFill>
                  <a:srgbClr val="FFFF00"/>
                </a:solidFill>
              </a:rPr>
              <a:t>Deut</a:t>
            </a:r>
            <a:r>
              <a:rPr lang="en-US" b="1" dirty="0" smtClean="0">
                <a:solidFill>
                  <a:srgbClr val="FFFF00"/>
                </a:solidFill>
              </a:rPr>
              <a:t> 18:10-11  2 </a:t>
            </a:r>
            <a:r>
              <a:rPr lang="en-US" b="1" dirty="0" err="1" smtClean="0">
                <a:solidFill>
                  <a:srgbClr val="FFFF00"/>
                </a:solidFill>
              </a:rPr>
              <a:t>Chron</a:t>
            </a:r>
            <a:r>
              <a:rPr lang="en-US" b="1" dirty="0" smtClean="0">
                <a:solidFill>
                  <a:srgbClr val="FFFF00"/>
                </a:solidFill>
              </a:rPr>
              <a:t> 33:6	Micah 5:12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1 Sam 15:23	 Gal 5:20		Lev 19:31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Lev 20:6		 Lev 20:27	         2 Kings 21:6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Isa 8:19		 Isa 19:3   	         Dan </a:t>
            </a:r>
            <a:r>
              <a:rPr lang="en-US" b="1" dirty="0" smtClean="0">
                <a:solidFill>
                  <a:srgbClr val="FFFF00"/>
                </a:solidFill>
              </a:rPr>
              <a:t>2:10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Exodus 7:11,22  8:7,19  9:11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781046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5105400" cy="11890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4. </a:t>
            </a:r>
            <a:r>
              <a:rPr lang="en-US" sz="3200" dirty="0" err="1" smtClean="0"/>
              <a:t>Astology</a:t>
            </a:r>
            <a:r>
              <a:rPr lang="en-US" sz="3200" dirty="0" smtClean="0"/>
              <a:t>, Divination</a:t>
            </a:r>
            <a:endParaRPr lang="en-US" sz="3200" dirty="0"/>
          </a:p>
        </p:txBody>
      </p:sp>
      <p:pic>
        <p:nvPicPr>
          <p:cNvPr id="4098" name="Picture 2" descr="http://www.peacefulmind.com/images/design/crystal_astrolo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" y="1219199"/>
            <a:ext cx="3124200" cy="31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kickemintheghoulies.com/chinese_zodiac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4936"/>
            <a:ext cx="26955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datingdaredevil.com/wp-content/uploads/2011/10/4083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97287"/>
            <a:ext cx="2124075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china360online.org/teachers/wp-content/themes/china360online_/images/bronze/timeline/oraclebone.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39520"/>
            <a:ext cx="2968625" cy="228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2834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4. </a:t>
            </a:r>
            <a:r>
              <a:rPr lang="en-US" sz="3200" dirty="0" err="1" smtClean="0">
                <a:solidFill>
                  <a:srgbClr val="FFFF00"/>
                </a:solidFill>
              </a:rPr>
              <a:t>Astology</a:t>
            </a:r>
            <a:r>
              <a:rPr lang="en-US" sz="3200" dirty="0" smtClean="0">
                <a:solidFill>
                  <a:srgbClr val="FFFF00"/>
                </a:solidFill>
              </a:rPr>
              <a:t>, Divination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251960"/>
          </a:xfrm>
        </p:spPr>
        <p:txBody>
          <a:bodyPr/>
          <a:lstStyle/>
          <a:p>
            <a:r>
              <a:rPr lang="en-US" b="1" dirty="0" smtClean="0"/>
              <a:t>Completely Illogical</a:t>
            </a:r>
          </a:p>
          <a:p>
            <a:endParaRPr lang="en-US" b="1" dirty="0"/>
          </a:p>
          <a:p>
            <a:r>
              <a:rPr lang="en-US" b="1" dirty="0" smtClean="0"/>
              <a:t>The Bible:  These are frauds.</a:t>
            </a:r>
          </a:p>
          <a:p>
            <a:endParaRPr lang="en-US" b="1" dirty="0"/>
          </a:p>
          <a:p>
            <a:r>
              <a:rPr lang="en-US" b="1" dirty="0" smtClean="0"/>
              <a:t>They represent a lack of faith in God.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92577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5. Prophecy</a:t>
            </a:r>
            <a:r>
              <a:rPr lang="en-US" sz="3200" dirty="0" smtClean="0">
                <a:solidFill>
                  <a:srgbClr val="FFFF00"/>
                </a:solidFill>
              </a:rPr>
              <a:t>, Dreams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Many biblical examples, both of prophecies and dreams coming true. (Daniel, Revelation, etc.)</a:t>
            </a:r>
          </a:p>
          <a:p>
            <a:endParaRPr lang="en-US" dirty="0"/>
          </a:p>
          <a:p>
            <a:r>
              <a:rPr lang="en-US" dirty="0" smtClean="0"/>
              <a:t>The Biblical prophet had an extremely high standard of accuracy.  Deuteronomy 13:1</a:t>
            </a:r>
          </a:p>
          <a:p>
            <a:endParaRPr lang="en-US" dirty="0"/>
          </a:p>
          <a:p>
            <a:r>
              <a:rPr lang="en-US" dirty="0" smtClean="0"/>
              <a:t>Modern day prophets are frauds.</a:t>
            </a:r>
          </a:p>
          <a:p>
            <a:endParaRPr lang="en-US" dirty="0"/>
          </a:p>
          <a:p>
            <a:r>
              <a:rPr lang="en-US" dirty="0" smtClean="0"/>
              <a:t>Interpretation of dreams is extremely subjective.</a:t>
            </a:r>
          </a:p>
          <a:p>
            <a:endParaRPr lang="en-US" dirty="0"/>
          </a:p>
          <a:p>
            <a:r>
              <a:rPr lang="en-US" dirty="0" smtClean="0"/>
              <a:t>Might God speak to us </a:t>
            </a:r>
            <a:r>
              <a:rPr lang="en-US" dirty="0" smtClean="0"/>
              <a:t>through a dream?  Maybe…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839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solidFill>
                  <a:srgbClr val="FFFF00"/>
                </a:solidFill>
              </a:rPr>
              <a:t>The Bible:  Test such claims</a:t>
            </a:r>
            <a:endParaRPr lang="en-US" sz="3600" dirty="0" smtClean="0">
              <a:solidFill>
                <a:srgbClr val="FFFF0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1 John 4:1 “Do not trust every spirit my friend, but test the spirits to see if they come from God.,” </a:t>
            </a:r>
            <a:endParaRPr lang="en-US" b="1" dirty="0" smtClean="0">
              <a:solidFill>
                <a:srgbClr val="FFFF00"/>
              </a:solidFill>
            </a:endParaRPr>
          </a:p>
          <a:p>
            <a:pPr eaLnBrk="1" hangingPunct="1"/>
            <a:endParaRPr lang="en-US" b="1" dirty="0">
              <a:solidFill>
                <a:srgbClr val="FFFF00"/>
              </a:solidFill>
            </a:endParaRPr>
          </a:p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2 </a:t>
            </a:r>
            <a:r>
              <a:rPr lang="en-US" b="1" dirty="0" err="1" smtClean="0">
                <a:solidFill>
                  <a:srgbClr val="FFFF00"/>
                </a:solidFill>
              </a:rPr>
              <a:t>Thess</a:t>
            </a:r>
            <a:r>
              <a:rPr lang="en-US" b="1" dirty="0" smtClean="0">
                <a:solidFill>
                  <a:srgbClr val="FFFF00"/>
                </a:solidFill>
              </a:rPr>
              <a:t> 2:2  Do not be easily alarmed by prophecies. </a:t>
            </a:r>
            <a:endParaRPr lang="en-US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64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The Bible:  Do not be deceived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32816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1 Timothy 4:1</a:t>
            </a:r>
          </a:p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“God’s spirit specifically tells us that in later times some will desert  the faith because they continuously give their attention to deceiving spirits and demonic teachings”</a:t>
            </a:r>
          </a:p>
        </p:txBody>
      </p:sp>
    </p:spTree>
    <p:extLst>
      <p:ext uri="{BB962C8B-B14F-4D97-AF65-F5344CB8AC3E}">
        <p14:creationId xmlns:p14="http://schemas.microsoft.com/office/powerpoint/2010/main" val="11080721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6. Demons</a:t>
            </a:r>
            <a:r>
              <a:rPr lang="en-US" sz="3200" dirty="0" smtClean="0">
                <a:solidFill>
                  <a:srgbClr val="FFFF00"/>
                </a:solidFill>
              </a:rPr>
              <a:t>, Exorcisms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5122" name="Picture 2" descr="http://users.tinyonline.co.uk/gswithenbank/devil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2743200" cy="458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t1.gstatic.com/images?q=tbn:ANd9GcQv3_Kp6jbMUL6ve7ivgMEmtKCe2RAFibOoLlLlxsLd_w-poanAlud-yc5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42047"/>
            <a:ext cx="3124200" cy="462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25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Man &amp; UFO'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20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6. Demons</a:t>
            </a:r>
            <a:r>
              <a:rPr lang="en-US" sz="3200" dirty="0" smtClean="0">
                <a:solidFill>
                  <a:srgbClr val="FFFF00"/>
                </a:solidFill>
              </a:rPr>
              <a:t>, Exorcisms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Few if any examples in the Old Testament.</a:t>
            </a:r>
          </a:p>
          <a:p>
            <a:endParaRPr lang="en-US" sz="2400" b="1" dirty="0"/>
          </a:p>
          <a:p>
            <a:r>
              <a:rPr lang="en-US" sz="2400" b="1" dirty="0" smtClean="0"/>
              <a:t>Many examples in the New Testament, especially in the ministry of Jesus.</a:t>
            </a:r>
          </a:p>
          <a:p>
            <a:endParaRPr lang="en-US" sz="2400" b="1" dirty="0"/>
          </a:p>
          <a:p>
            <a:r>
              <a:rPr lang="en-US" sz="2400" b="1" dirty="0" smtClean="0"/>
              <a:t>Might demon possession have ceased today? (Revelation 20:2)</a:t>
            </a:r>
          </a:p>
          <a:p>
            <a:endParaRPr lang="en-US" sz="2400" b="1" dirty="0"/>
          </a:p>
          <a:p>
            <a:r>
              <a:rPr lang="en-US" sz="2400" b="1" dirty="0" smtClean="0"/>
              <a:t>Powerful anecdotal evidence.</a:t>
            </a:r>
          </a:p>
          <a:p>
            <a:endParaRPr lang="en-US" sz="2400" b="1" dirty="0"/>
          </a:p>
          <a:p>
            <a:r>
              <a:rPr lang="en-US" sz="2400" b="1" dirty="0" smtClean="0"/>
              <a:t>What about exorcisms?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66216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Demons, Exorcisms, cont.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Conclusion:  Satan and demons are real.</a:t>
            </a:r>
          </a:p>
          <a:p>
            <a:endParaRPr lang="en-US" sz="800" b="1" dirty="0"/>
          </a:p>
          <a:p>
            <a:r>
              <a:rPr lang="en-US" b="1" dirty="0" smtClean="0"/>
              <a:t>Satan and demons are not a “personification” of evil or of our sinful nature.</a:t>
            </a:r>
          </a:p>
          <a:p>
            <a:endParaRPr lang="en-US" sz="800" b="1" dirty="0"/>
          </a:p>
          <a:p>
            <a:r>
              <a:rPr lang="en-US" b="1" dirty="0" smtClean="0"/>
              <a:t>But…  God is in control.</a:t>
            </a:r>
          </a:p>
          <a:p>
            <a:endParaRPr lang="en-US" sz="800" b="1" dirty="0"/>
          </a:p>
          <a:p>
            <a:r>
              <a:rPr lang="en-US" b="1" dirty="0" smtClean="0"/>
              <a:t>A Christian cannot be possessed by a demon.</a:t>
            </a:r>
          </a:p>
          <a:p>
            <a:endParaRPr lang="en-US" sz="800" b="1" dirty="0"/>
          </a:p>
          <a:p>
            <a:r>
              <a:rPr lang="en-US" b="1" dirty="0" smtClean="0"/>
              <a:t>Help on this topic:</a:t>
            </a:r>
          </a:p>
          <a:p>
            <a:pPr lvl="1"/>
            <a:r>
              <a:rPr lang="en-US" b="1" dirty="0" smtClean="0">
                <a:solidFill>
                  <a:srgbClr val="FFFF00"/>
                </a:solidFill>
              </a:rPr>
              <a:t>www.evidenceforchristianity.org</a:t>
            </a:r>
            <a:r>
              <a:rPr lang="en-US" b="1" dirty="0" smtClean="0"/>
              <a:t>  </a:t>
            </a:r>
          </a:p>
          <a:p>
            <a:pPr lvl="1"/>
            <a:r>
              <a:rPr lang="en-US" b="1" dirty="0" smtClean="0"/>
              <a:t>search </a:t>
            </a:r>
            <a:r>
              <a:rPr lang="en-US" b="1" dirty="0" err="1" smtClean="0"/>
              <a:t>Denice</a:t>
            </a:r>
            <a:r>
              <a:rPr lang="en-US" b="1" dirty="0" smtClean="0"/>
              <a:t> </a:t>
            </a:r>
            <a:r>
              <a:rPr lang="en-US" b="1" dirty="0" err="1" smtClean="0"/>
              <a:t>MacKenzie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779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5715000" cy="12192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8. Ghosts</a:t>
            </a:r>
            <a:r>
              <a:rPr lang="en-US" sz="3200" dirty="0" smtClean="0">
                <a:solidFill>
                  <a:srgbClr val="FFFF00"/>
                </a:solidFill>
              </a:rPr>
              <a:t>, Reincarnation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2" descr="Hand Gho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00150"/>
            <a:ext cx="75438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3200400"/>
            <a:ext cx="1107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 real </a:t>
            </a:r>
          </a:p>
          <a:p>
            <a:r>
              <a:rPr lang="en-US" sz="2400" b="1" dirty="0" smtClean="0"/>
              <a:t>ghost?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32947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8. </a:t>
            </a:r>
            <a:r>
              <a:rPr lang="en-US" sz="3200" dirty="0" smtClean="0">
                <a:solidFill>
                  <a:srgbClr val="FFFF00"/>
                </a:solidFill>
              </a:rPr>
              <a:t>Ghosts</a:t>
            </a:r>
            <a:r>
              <a:rPr lang="en-US" sz="3200" dirty="0" smtClean="0">
                <a:solidFill>
                  <a:srgbClr val="FFFF00"/>
                </a:solidFill>
              </a:rPr>
              <a:t>, Reincarnation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3296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Definition:  The disembodied spirit of a now-dead person still here on the earth.</a:t>
            </a:r>
          </a:p>
          <a:p>
            <a:endParaRPr lang="en-US" sz="2400" b="1" dirty="0"/>
          </a:p>
          <a:p>
            <a:r>
              <a:rPr lang="en-US" sz="2400" b="1" dirty="0" smtClean="0"/>
              <a:t>Scientific Evidence:  Weak or nonexistent.</a:t>
            </a:r>
          </a:p>
          <a:p>
            <a:endParaRPr lang="en-US" sz="2400" b="1" dirty="0"/>
          </a:p>
          <a:p>
            <a:r>
              <a:rPr lang="en-US" sz="2400" b="1" dirty="0" smtClean="0"/>
              <a:t>Bible:  Ghosts, as defined above, are not real.</a:t>
            </a:r>
          </a:p>
          <a:p>
            <a:pPr lvl="1"/>
            <a:r>
              <a:rPr lang="en-US" sz="2000" b="1" dirty="0" smtClean="0"/>
              <a:t>Hebrews  9:27  Just as man is destined to die once, and after that to face judgment.</a:t>
            </a:r>
          </a:p>
          <a:p>
            <a:pPr lvl="1"/>
            <a:r>
              <a:rPr lang="en-US" sz="2000" b="1" dirty="0" smtClean="0"/>
              <a:t>Associated with pantheistic world view.</a:t>
            </a:r>
          </a:p>
          <a:p>
            <a:pPr lvl="1"/>
            <a:r>
              <a:rPr lang="en-US" sz="2000" b="1" dirty="0" smtClean="0"/>
              <a:t>The dead go to </a:t>
            </a:r>
            <a:r>
              <a:rPr lang="en-US" sz="2000" b="1" dirty="0" err="1" smtClean="0"/>
              <a:t>Sheol</a:t>
            </a:r>
            <a:r>
              <a:rPr lang="en-US" sz="2000" b="1" dirty="0" smtClean="0"/>
              <a:t>/Hades (Luke 16:19-31 for example)</a:t>
            </a:r>
            <a:endParaRPr lang="en-US" sz="2000" b="1" dirty="0" smtClean="0"/>
          </a:p>
          <a:p>
            <a:pPr marL="585216" lvl="1" indent="0">
              <a:buNone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809967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Ghosts, Reincarnation (cont.)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What about the anecdotal evidence?  Work of demons?</a:t>
            </a:r>
          </a:p>
          <a:p>
            <a:endParaRPr lang="en-US" sz="2400" b="1" dirty="0"/>
          </a:p>
          <a:p>
            <a:r>
              <a:rPr lang="en-US" sz="2400" b="1" dirty="0" smtClean="0"/>
              <a:t>Biblical advice:  Stay away from such things.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432157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8. Near-Death and Out-of-Body Experiences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6146" name="Picture 2" descr="http://t0.gstatic.com/images?q=tbn:ANd9GcTG4cEe2nLLSLZdYca9n3fUazGON7_OC3KAjf0lIzgGvmjYt8H78X2PGOx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14600"/>
            <a:ext cx="5542349" cy="368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38862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Is there a light</a:t>
            </a:r>
          </a:p>
          <a:p>
            <a:r>
              <a:rPr lang="en-US" sz="2400" b="1" dirty="0" smtClean="0"/>
              <a:t> at the end of </a:t>
            </a:r>
          </a:p>
          <a:p>
            <a:r>
              <a:rPr lang="en-US" sz="2400" b="1" dirty="0" smtClean="0"/>
              <a:t>the tunnel?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447866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8. Near Death and Out-of-Body </a:t>
            </a:r>
            <a:r>
              <a:rPr lang="en-US" sz="3200" dirty="0" smtClean="0">
                <a:solidFill>
                  <a:srgbClr val="FFFF00"/>
                </a:solidFill>
              </a:rPr>
              <a:t>Experiences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32816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More than 50% of Americans believe that these are real and have some relevance to life after death.</a:t>
            </a:r>
          </a:p>
          <a:p>
            <a:endParaRPr lang="en-US" sz="2400" b="1" dirty="0"/>
          </a:p>
          <a:p>
            <a:r>
              <a:rPr lang="en-US" sz="2400" b="1" dirty="0" smtClean="0"/>
              <a:t>These experiences are more or less completely explainable by science.</a:t>
            </a:r>
          </a:p>
          <a:p>
            <a:endParaRPr lang="en-US" sz="2400" b="1" dirty="0"/>
          </a:p>
          <a:p>
            <a:r>
              <a:rPr lang="en-US" sz="2400" b="1" dirty="0" smtClean="0"/>
              <a:t>Do not put your trust in these stories.  Put the trust for your soul in God</a:t>
            </a:r>
            <a:r>
              <a:rPr lang="en-US" sz="2400" b="1" dirty="0" smtClean="0"/>
              <a:t>’s hands.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7454905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9. Miracles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7170" name="Picture 2" descr="http://2.bp.blogspot.com/-3BVcuvOOxUU/TiQMgE7BlII/AAAAAAAAAdQ/ZrZcJIKtvWc/s1600/JesusWalksOnWa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200400"/>
            <a:ext cx="3810000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gospellightminute.files.wordpress.com/2011/04/jesus_resurrec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289560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295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9. Miracles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0436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By definition, these are paranormal phenomena.</a:t>
            </a:r>
          </a:p>
          <a:p>
            <a:endParaRPr lang="en-US" sz="800" b="1" dirty="0"/>
          </a:p>
          <a:p>
            <a:r>
              <a:rPr lang="en-US" sz="2400" b="1" dirty="0" smtClean="0"/>
              <a:t>Very strong biblical support for miracles.</a:t>
            </a:r>
          </a:p>
          <a:p>
            <a:endParaRPr lang="en-US" sz="800" b="1" dirty="0" smtClean="0"/>
          </a:p>
          <a:p>
            <a:r>
              <a:rPr lang="en-US" sz="2400" b="1" dirty="0" smtClean="0"/>
              <a:t>Science can neither prove or disprove the reality of miracles.</a:t>
            </a:r>
          </a:p>
          <a:p>
            <a:endParaRPr lang="en-US" sz="2400" b="1" dirty="0"/>
          </a:p>
          <a:p>
            <a:r>
              <a:rPr lang="en-US" sz="2400" b="1" dirty="0" smtClean="0"/>
              <a:t>Evidence for Old Testament miracles.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326497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7" name="Picture 5" descr="deadseaearlybronzecit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262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7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>
                <a:solidFill>
                  <a:srgbClr val="FFFF00"/>
                </a:solidFill>
              </a:rPr>
              <a:t>Possible Points of View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on Claims of the Supernatural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1910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#1  The phenomenon is real.</a:t>
            </a:r>
          </a:p>
          <a:p>
            <a:pPr eaLnBrk="1" hangingPunct="1">
              <a:buFontTx/>
              <a:buNone/>
            </a:pPr>
            <a:endParaRPr lang="en-US" sz="1600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#2  The phenomenon was real in the past, but is not today.</a:t>
            </a:r>
          </a:p>
          <a:p>
            <a:pPr eaLnBrk="1" hangingPunct="1">
              <a:buFontTx/>
              <a:buNone/>
            </a:pPr>
            <a:endParaRPr lang="en-US" sz="1600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#3	The entire claim is a scam.  It is not real.</a:t>
            </a:r>
          </a:p>
        </p:txBody>
      </p:sp>
    </p:spTree>
    <p:extLst>
      <p:ext uri="{BB962C8B-B14F-4D97-AF65-F5344CB8AC3E}">
        <p14:creationId xmlns:p14="http://schemas.microsoft.com/office/powerpoint/2010/main" val="41691526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The Sennacherib Cylinder or Taylor Prism  British Museum, London (2 Kings 18)  691 BC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4800600" y="1793875"/>
            <a:ext cx="445293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As to Hezekiah the </a:t>
            </a:r>
          </a:p>
          <a:p>
            <a:r>
              <a:rPr lang="en-US" sz="2400" b="1">
                <a:latin typeface="Times New Roman" pitchFamily="18" charset="0"/>
              </a:rPr>
              <a:t>Jew…  I made him…  </a:t>
            </a:r>
          </a:p>
          <a:p>
            <a:r>
              <a:rPr lang="en-US" sz="2400" b="1">
                <a:latin typeface="Times New Roman" pitchFamily="18" charset="0"/>
              </a:rPr>
              <a:t>“like a bird in a </a:t>
            </a:r>
          </a:p>
          <a:p>
            <a:r>
              <a:rPr lang="en-US" sz="2400" b="1">
                <a:latin typeface="Times New Roman" pitchFamily="18" charset="0"/>
              </a:rPr>
              <a:t>cage”</a:t>
            </a:r>
          </a:p>
        </p:txBody>
      </p:sp>
      <p:pic>
        <p:nvPicPr>
          <p:cNvPr id="33801" name="Picture 9" descr="cylinderofsennacherib-taylorprism-800h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230028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7987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Miracles (cont.)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04360"/>
          </a:xfrm>
        </p:spPr>
        <p:txBody>
          <a:bodyPr/>
          <a:lstStyle/>
          <a:p>
            <a:r>
              <a:rPr lang="en-US" b="1" dirty="0" smtClean="0"/>
              <a:t>Conclusion:  Miracles are real.</a:t>
            </a:r>
          </a:p>
          <a:p>
            <a:endParaRPr lang="en-US" b="1" dirty="0"/>
          </a:p>
          <a:p>
            <a:r>
              <a:rPr lang="en-US" b="1" dirty="0" smtClean="0"/>
              <a:t>What about modern-day miracles?</a:t>
            </a:r>
          </a:p>
          <a:p>
            <a:endParaRPr lang="en-US" b="1" dirty="0"/>
          </a:p>
          <a:p>
            <a:r>
              <a:rPr lang="en-US" b="1" dirty="0" smtClean="0"/>
              <a:t>We need to put our trust in God, not in miracles.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893298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Conclusion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3296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Many, but not all claims of the paranormal are not real.</a:t>
            </a:r>
          </a:p>
          <a:p>
            <a:endParaRPr lang="en-US" sz="800" b="1" dirty="0"/>
          </a:p>
          <a:p>
            <a:r>
              <a:rPr lang="en-US" sz="2400" b="1" dirty="0" smtClean="0"/>
              <a:t>The Christian does not need to fear such things as ghosts, demons, witchcraft, prophecies, etc. because God is in control.</a:t>
            </a:r>
          </a:p>
          <a:p>
            <a:endParaRPr lang="en-US" sz="800" b="1" dirty="0"/>
          </a:p>
          <a:p>
            <a:r>
              <a:rPr lang="en-US" sz="2400" b="1" dirty="0" smtClean="0"/>
              <a:t>John 14:1f  “Trust in God.  Trust also in me.  In my Father’s house there are many rooms…  I am going there to prepare a place for you…</a:t>
            </a:r>
          </a:p>
          <a:p>
            <a:endParaRPr lang="en-US" sz="2400" b="1" dirty="0"/>
          </a:p>
          <a:p>
            <a:pPr marL="137160" indent="0">
              <a:buNone/>
            </a:pPr>
            <a:r>
              <a:rPr lang="en-US" sz="2400" b="1" dirty="0" smtClean="0"/>
              <a:t>                     </a:t>
            </a:r>
            <a:r>
              <a:rPr lang="en-US" sz="2400" b="1" dirty="0" smtClean="0">
                <a:solidFill>
                  <a:srgbClr val="FFFF00"/>
                </a:solidFill>
              </a:rPr>
              <a:t>www.evidenceforchristianity.org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36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Possible Explanations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5676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Hoax</a:t>
            </a:r>
          </a:p>
          <a:p>
            <a:endParaRPr lang="en-US" sz="3200" b="1" dirty="0"/>
          </a:p>
          <a:p>
            <a:r>
              <a:rPr lang="en-US" sz="3200" b="1" dirty="0" smtClean="0"/>
              <a:t>Natural Phenomenon</a:t>
            </a:r>
          </a:p>
          <a:p>
            <a:endParaRPr lang="en-US" sz="3200" b="1" dirty="0"/>
          </a:p>
          <a:p>
            <a:r>
              <a:rPr lang="en-US" sz="3200" b="1" dirty="0" smtClean="0"/>
              <a:t>Supernatural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52908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56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Kinds of Evidence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0436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Empirical/Scientific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Rational/Logical/Critical Thinking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Biblical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626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4663"/>
            <a:ext cx="88392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42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2554</TotalTime>
  <Words>915</Words>
  <Application>Microsoft Office PowerPoint</Application>
  <PresentationFormat>On-screen Show (4:3)</PresentationFormat>
  <Paragraphs>226</Paragraphs>
  <Slides>52</Slides>
  <Notes>52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Apex</vt:lpstr>
      <vt:lpstr>Package</vt:lpstr>
      <vt:lpstr>The Bible, Science and the Paranormal</vt:lpstr>
      <vt:lpstr>SUPERNATURAL PHENOMENA?</vt:lpstr>
      <vt:lpstr>PARANORMAL   Experiences that lie outside the range of normal experience or scientific explanation.</vt:lpstr>
      <vt:lpstr>PowerPoint Presentation</vt:lpstr>
      <vt:lpstr>Possible Points of View on Claims of the Supernatural</vt:lpstr>
      <vt:lpstr>Possible Explanations</vt:lpstr>
      <vt:lpstr>PowerPoint Presentation</vt:lpstr>
      <vt:lpstr>Kinds of Evidence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Categories of Possible Paranormal Phenomena</vt:lpstr>
      <vt:lpstr>1. Aliens, UFOs and Ancient Astronauts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Aliens UFOs and Ancient Astronauts</vt:lpstr>
      <vt:lpstr>2.  Angels</vt:lpstr>
      <vt:lpstr>The Bible and Angels</vt:lpstr>
      <vt:lpstr>3.  Apparitions, Mediums</vt:lpstr>
      <vt:lpstr>3.  Apparitions, Mediums</vt:lpstr>
      <vt:lpstr>EXODUS 22:18</vt:lpstr>
      <vt:lpstr>Warnings Against Involvement in the Occult/Paranormal</vt:lpstr>
      <vt:lpstr>4. Astology, Divination</vt:lpstr>
      <vt:lpstr>4. Astology, Divination</vt:lpstr>
      <vt:lpstr>5. Prophecy, Dreams</vt:lpstr>
      <vt:lpstr>The Bible:  Test such claims</vt:lpstr>
      <vt:lpstr>The Bible:  Do not be deceived</vt:lpstr>
      <vt:lpstr>6. Demons, Exorcisms</vt:lpstr>
      <vt:lpstr>6. Demons, Exorcisms</vt:lpstr>
      <vt:lpstr>Demons, Exorcisms, cont.</vt:lpstr>
      <vt:lpstr>8. Ghosts, Reincarnation</vt:lpstr>
      <vt:lpstr>8. Ghosts, Reincarnation</vt:lpstr>
      <vt:lpstr>Ghosts, Reincarnation (cont.)</vt:lpstr>
      <vt:lpstr>8. Near-Death and Out-of-Body Experiences</vt:lpstr>
      <vt:lpstr>8. Near Death and Out-of-Body Experiences</vt:lpstr>
      <vt:lpstr>9. Miracles</vt:lpstr>
      <vt:lpstr>9. Miracles</vt:lpstr>
      <vt:lpstr>PowerPoint Presentation</vt:lpstr>
      <vt:lpstr>PowerPoint Presentation</vt:lpstr>
      <vt:lpstr>Miracles (cont.)</vt:lpstr>
      <vt:lpstr>Conclusion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and Skepticism</dc:title>
  <dc:creator>John Oakes</dc:creator>
  <cp:lastModifiedBy>John Oakes</cp:lastModifiedBy>
  <cp:revision>43</cp:revision>
  <dcterms:created xsi:type="dcterms:W3CDTF">2011-06-15T17:01:05Z</dcterms:created>
  <dcterms:modified xsi:type="dcterms:W3CDTF">2011-12-30T00:26:09Z</dcterms:modified>
</cp:coreProperties>
</file>