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129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  <p:sldMasterId id="2147483844" r:id="rId2"/>
    <p:sldMasterId id="2147483856" r:id="rId3"/>
    <p:sldMasterId id="2147484236" r:id="rId4"/>
  </p:sldMasterIdLst>
  <p:notesMasterIdLst>
    <p:notesMasterId r:id="rId174"/>
  </p:notesMasterIdLst>
  <p:handoutMasterIdLst>
    <p:handoutMasterId r:id="rId175"/>
  </p:handoutMasterIdLst>
  <p:sldIdLst>
    <p:sldId id="297" r:id="rId5"/>
    <p:sldId id="298" r:id="rId6"/>
    <p:sldId id="301" r:id="rId7"/>
    <p:sldId id="299" r:id="rId8"/>
    <p:sldId id="300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4" r:id="rId21"/>
    <p:sldId id="315" r:id="rId22"/>
    <p:sldId id="316" r:id="rId23"/>
    <p:sldId id="317" r:id="rId24"/>
    <p:sldId id="318" r:id="rId25"/>
    <p:sldId id="313" r:id="rId26"/>
    <p:sldId id="320" r:id="rId27"/>
    <p:sldId id="321" r:id="rId28"/>
    <p:sldId id="322" r:id="rId29"/>
    <p:sldId id="323" r:id="rId30"/>
    <p:sldId id="328" r:id="rId31"/>
    <p:sldId id="325" r:id="rId32"/>
    <p:sldId id="327" r:id="rId33"/>
    <p:sldId id="324" r:id="rId34"/>
    <p:sldId id="330" r:id="rId35"/>
    <p:sldId id="331" r:id="rId36"/>
    <p:sldId id="333" r:id="rId37"/>
    <p:sldId id="334" r:id="rId38"/>
    <p:sldId id="335" r:id="rId39"/>
    <p:sldId id="336" r:id="rId40"/>
    <p:sldId id="337" r:id="rId41"/>
    <p:sldId id="338" r:id="rId42"/>
    <p:sldId id="341" r:id="rId43"/>
    <p:sldId id="339" r:id="rId44"/>
    <p:sldId id="380" r:id="rId45"/>
    <p:sldId id="342" r:id="rId46"/>
    <p:sldId id="343" r:id="rId47"/>
    <p:sldId id="344" r:id="rId48"/>
    <p:sldId id="345" r:id="rId49"/>
    <p:sldId id="346" r:id="rId50"/>
    <p:sldId id="347" r:id="rId51"/>
    <p:sldId id="354" r:id="rId52"/>
    <p:sldId id="355" r:id="rId53"/>
    <p:sldId id="356" r:id="rId54"/>
    <p:sldId id="348" r:id="rId55"/>
    <p:sldId id="357" r:id="rId56"/>
    <p:sldId id="349" r:id="rId57"/>
    <p:sldId id="358" r:id="rId58"/>
    <p:sldId id="359" r:id="rId59"/>
    <p:sldId id="360" r:id="rId60"/>
    <p:sldId id="361" r:id="rId61"/>
    <p:sldId id="350" r:id="rId62"/>
    <p:sldId id="362" r:id="rId63"/>
    <p:sldId id="363" r:id="rId64"/>
    <p:sldId id="364" r:id="rId65"/>
    <p:sldId id="365" r:id="rId66"/>
    <p:sldId id="351" r:id="rId67"/>
    <p:sldId id="366" r:id="rId68"/>
    <p:sldId id="367" r:id="rId69"/>
    <p:sldId id="368" r:id="rId70"/>
    <p:sldId id="352" r:id="rId71"/>
    <p:sldId id="370" r:id="rId72"/>
    <p:sldId id="371" r:id="rId73"/>
    <p:sldId id="353" r:id="rId74"/>
    <p:sldId id="372" r:id="rId75"/>
    <p:sldId id="373" r:id="rId76"/>
    <p:sldId id="374" r:id="rId77"/>
    <p:sldId id="375" r:id="rId78"/>
    <p:sldId id="376" r:id="rId79"/>
    <p:sldId id="377" r:id="rId80"/>
    <p:sldId id="378" r:id="rId81"/>
    <p:sldId id="379" r:id="rId82"/>
    <p:sldId id="382" r:id="rId83"/>
    <p:sldId id="383" r:id="rId84"/>
    <p:sldId id="381" r:id="rId85"/>
    <p:sldId id="384" r:id="rId86"/>
    <p:sldId id="385" r:id="rId87"/>
    <p:sldId id="386" r:id="rId88"/>
    <p:sldId id="387" r:id="rId89"/>
    <p:sldId id="388" r:id="rId90"/>
    <p:sldId id="390" r:id="rId91"/>
    <p:sldId id="389" r:id="rId92"/>
    <p:sldId id="391" r:id="rId93"/>
    <p:sldId id="392" r:id="rId94"/>
    <p:sldId id="393" r:id="rId95"/>
    <p:sldId id="394" r:id="rId96"/>
    <p:sldId id="395" r:id="rId97"/>
    <p:sldId id="396" r:id="rId98"/>
    <p:sldId id="397" r:id="rId99"/>
    <p:sldId id="402" r:id="rId100"/>
    <p:sldId id="398" r:id="rId101"/>
    <p:sldId id="403" r:id="rId102"/>
    <p:sldId id="404" r:id="rId103"/>
    <p:sldId id="399" r:id="rId104"/>
    <p:sldId id="405" r:id="rId105"/>
    <p:sldId id="406" r:id="rId106"/>
    <p:sldId id="407" r:id="rId107"/>
    <p:sldId id="408" r:id="rId108"/>
    <p:sldId id="409" r:id="rId109"/>
    <p:sldId id="410" r:id="rId110"/>
    <p:sldId id="411" r:id="rId111"/>
    <p:sldId id="400" r:id="rId112"/>
    <p:sldId id="401" r:id="rId113"/>
    <p:sldId id="412" r:id="rId114"/>
    <p:sldId id="413" r:id="rId115"/>
    <p:sldId id="414" r:id="rId116"/>
    <p:sldId id="416" r:id="rId117"/>
    <p:sldId id="415" r:id="rId118"/>
    <p:sldId id="419" r:id="rId119"/>
    <p:sldId id="417" r:id="rId120"/>
    <p:sldId id="418" r:id="rId121"/>
    <p:sldId id="421" r:id="rId122"/>
    <p:sldId id="422" r:id="rId123"/>
    <p:sldId id="420" r:id="rId124"/>
    <p:sldId id="440" r:id="rId125"/>
    <p:sldId id="423" r:id="rId126"/>
    <p:sldId id="441" r:id="rId127"/>
    <p:sldId id="442" r:id="rId128"/>
    <p:sldId id="443" r:id="rId129"/>
    <p:sldId id="444" r:id="rId130"/>
    <p:sldId id="445" r:id="rId131"/>
    <p:sldId id="446" r:id="rId132"/>
    <p:sldId id="447" r:id="rId133"/>
    <p:sldId id="448" r:id="rId134"/>
    <p:sldId id="449" r:id="rId135"/>
    <p:sldId id="450" r:id="rId136"/>
    <p:sldId id="451" r:id="rId137"/>
    <p:sldId id="452" r:id="rId138"/>
    <p:sldId id="438" r:id="rId139"/>
    <p:sldId id="453" r:id="rId140"/>
    <p:sldId id="454" r:id="rId141"/>
    <p:sldId id="455" r:id="rId142"/>
    <p:sldId id="456" r:id="rId143"/>
    <p:sldId id="457" r:id="rId144"/>
    <p:sldId id="458" r:id="rId145"/>
    <p:sldId id="459" r:id="rId146"/>
    <p:sldId id="460" r:id="rId147"/>
    <p:sldId id="461" r:id="rId148"/>
    <p:sldId id="462" r:id="rId149"/>
    <p:sldId id="463" r:id="rId150"/>
    <p:sldId id="464" r:id="rId151"/>
    <p:sldId id="465" r:id="rId152"/>
    <p:sldId id="466" r:id="rId153"/>
    <p:sldId id="467" r:id="rId154"/>
    <p:sldId id="468" r:id="rId155"/>
    <p:sldId id="469" r:id="rId156"/>
    <p:sldId id="470" r:id="rId157"/>
    <p:sldId id="471" r:id="rId158"/>
    <p:sldId id="472" r:id="rId159"/>
    <p:sldId id="473" r:id="rId160"/>
    <p:sldId id="474" r:id="rId161"/>
    <p:sldId id="424" r:id="rId162"/>
    <p:sldId id="425" r:id="rId163"/>
    <p:sldId id="426" r:id="rId164"/>
    <p:sldId id="427" r:id="rId165"/>
    <p:sldId id="428" r:id="rId166"/>
    <p:sldId id="429" r:id="rId167"/>
    <p:sldId id="430" r:id="rId168"/>
    <p:sldId id="431" r:id="rId169"/>
    <p:sldId id="432" r:id="rId170"/>
    <p:sldId id="433" r:id="rId171"/>
    <p:sldId id="434" r:id="rId172"/>
    <p:sldId id="437" r:id="rId17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00"/>
    <a:srgbClr val="FFFF99"/>
    <a:srgbClr val="EBF4C8"/>
    <a:srgbClr val="FF3399"/>
    <a:srgbClr val="FFFFCC"/>
    <a:srgbClr val="CC0099"/>
    <a:srgbClr val="FF6699"/>
    <a:srgbClr val="001B3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39" autoAdjust="0"/>
    <p:restoredTop sz="94803" autoAdjust="0"/>
  </p:normalViewPr>
  <p:slideViewPr>
    <p:cSldViewPr>
      <p:cViewPr>
        <p:scale>
          <a:sx n="77" d="100"/>
          <a:sy n="77" d="100"/>
        </p:scale>
        <p:origin x="-118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slide" Target="slides/slide150.xml"/><Relationship Id="rId159" Type="http://schemas.openxmlformats.org/officeDocument/2006/relationships/slide" Target="slides/slide155.xml"/><Relationship Id="rId175" Type="http://schemas.openxmlformats.org/officeDocument/2006/relationships/handoutMaster" Target="handoutMasters/handoutMaster1.xml"/><Relationship Id="rId170" Type="http://schemas.openxmlformats.org/officeDocument/2006/relationships/slide" Target="slides/slide166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65" Type="http://schemas.openxmlformats.org/officeDocument/2006/relationships/slide" Target="slides/slide16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71" Type="http://schemas.openxmlformats.org/officeDocument/2006/relationships/slide" Target="slides/slide167.xml"/><Relationship Id="rId176" Type="http://schemas.openxmlformats.org/officeDocument/2006/relationships/presProps" Target="pres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77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72" Type="http://schemas.openxmlformats.org/officeDocument/2006/relationships/slide" Target="slides/slide168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notesMaster" Target="notesMasters/notesMaster1.xml"/><Relationship Id="rId179" Type="http://schemas.openxmlformats.org/officeDocument/2006/relationships/tableStyles" Target="tableStyle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47DCC24E-BA9F-4CF5-924A-2B9C28818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2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B06FFB45-359B-4961-8F87-57FA5312F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cs typeface="Arial" charset="0"/>
            </a:endParaRPr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146813B-4ABB-4270-859F-1B72DBE1A399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/>
              <a:t>1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cs typeface="Arial" charset="0"/>
            </a:endParaRPr>
          </a:p>
        </p:txBody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653D8CC-1E80-4942-9FAA-328604C4CD10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/>
              <a:t>39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FFB45-359B-4961-8F87-57FA5312FE0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471D44B-82F8-48DB-8A31-A76C3130EF89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/>
              <a:t>116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CB5975-2C82-4B88-BC5F-0CAFEA815997}" type="slidenum">
              <a:rPr lang="en-US" altLang="en-US" smtClean="0">
                <a:cs typeface="Arial" charset="0"/>
              </a:rPr>
              <a:pPr/>
              <a:t>120</a:t>
            </a:fld>
            <a:endParaRPr lang="en-US" altLang="en-US" smtClean="0">
              <a:cs typeface="Arial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57 w 717"/>
                <a:gd name="T1" fmla="*/ 845 h 845"/>
                <a:gd name="T2" fmla="*/ 757 w 717"/>
                <a:gd name="T3" fmla="*/ 821 h 845"/>
                <a:gd name="T4" fmla="*/ 614 w 717"/>
                <a:gd name="T5" fmla="*/ 605 h 845"/>
                <a:gd name="T6" fmla="*/ 426 w 717"/>
                <a:gd name="T7" fmla="*/ 396 h 845"/>
                <a:gd name="T8" fmla="*/ 24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9 w 717"/>
                <a:gd name="T15" fmla="*/ 198 h 845"/>
                <a:gd name="T16" fmla="*/ 420 w 717"/>
                <a:gd name="T17" fmla="*/ 408 h 845"/>
                <a:gd name="T18" fmla="*/ 608 w 717"/>
                <a:gd name="T19" fmla="*/ 623 h 845"/>
                <a:gd name="T20" fmla="*/ 757 w 717"/>
                <a:gd name="T21" fmla="*/ 845 h 845"/>
                <a:gd name="T22" fmla="*/ 75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7 w 407"/>
                <a:gd name="T1" fmla="*/ 414 h 414"/>
                <a:gd name="T2" fmla="*/ 427 w 407"/>
                <a:gd name="T3" fmla="*/ 396 h 414"/>
                <a:gd name="T4" fmla="*/ 24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36 w 407"/>
                <a:gd name="T13" fmla="*/ 204 h 414"/>
                <a:gd name="T14" fmla="*/ 427 w 407"/>
                <a:gd name="T15" fmla="*/ 414 h 414"/>
                <a:gd name="T16" fmla="*/ 427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26 w 586"/>
                <a:gd name="T1" fmla="*/ 0 h 599"/>
                <a:gd name="T2" fmla="*/ 608 w 586"/>
                <a:gd name="T3" fmla="*/ 0 h 599"/>
                <a:gd name="T4" fmla="*/ 427 w 586"/>
                <a:gd name="T5" fmla="*/ 132 h 599"/>
                <a:gd name="T6" fmla="*/ 27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7 w 586"/>
                <a:gd name="T17" fmla="*/ 282 h 599"/>
                <a:gd name="T18" fmla="*/ 433 w 586"/>
                <a:gd name="T19" fmla="*/ 138 h 599"/>
                <a:gd name="T20" fmla="*/ 626 w 586"/>
                <a:gd name="T21" fmla="*/ 0 h 599"/>
                <a:gd name="T22" fmla="*/ 62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9 w 269"/>
                <a:gd name="T1" fmla="*/ 0 h 252"/>
                <a:gd name="T2" fmla="*/ 27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9 w 269"/>
                <a:gd name="T15" fmla="*/ 0 h 252"/>
                <a:gd name="T16" fmla="*/ 289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0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840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9DFCF-CECF-4888-A15D-A25DC5BBB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1D765-F383-48BF-A955-30E3789C0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EC484-259A-4FB6-B75C-CF772E67D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14489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4490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4C76A903-5FCE-47C9-A23C-30FFB19B3D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C931-9E5C-4AE4-B510-47EA66F2B5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AAD9D-ABC0-45F0-97B2-EAC6C0818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0637A-7F6B-4BBD-9895-8809426104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12CCD-566A-4FB3-BA56-D4B85DAAE1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03DA2-A263-4A4D-B29E-59CC05C9DB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7C417-1891-444F-8E7A-87ECCA3654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2425B-BDB3-40D9-ACB9-82321DF1F2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43120-94AF-4389-A129-7EC68DBCB1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3F067-FDC0-43BF-B564-410CE6A3A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968B5-8544-4038-91F6-C959EFBA4F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7E4AD-DE99-4E46-ADA2-2A1FDD8137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Overlay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ECE9C6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EBA2940A-BE98-48B0-ADFD-400A08BD0E9A}" type="datetimeFigureOut">
              <a:rPr lang="en-US"/>
              <a:pPr>
                <a:defRPr/>
              </a:pPr>
              <a:t>6/28/2015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ECE9C6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ECE9C6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CF59E1FD-82EB-4650-BF77-8A01CAAD7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540D5C8-3094-4BF6-81F3-FE45FB8F9A6A}" type="datetimeFigureOut">
              <a:rPr lang="en-US"/>
              <a:pPr>
                <a:defRPr/>
              </a:pPr>
              <a:t>6/28/2015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405F7A1-50C4-4CD1-8355-85CDD380F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Overla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1CE17831-FB35-4A9B-B3D3-2E8D8DC122D6}" type="datetimeFigureOut">
              <a:rPr lang="en-US"/>
              <a:pPr>
                <a:defRPr/>
              </a:pPr>
              <a:t>6/28/2015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56EE8574-F7F7-45F0-B156-7F3355D61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F2607F3-383D-4B05-B6FE-8757E15A2D7A}" type="datetimeFigureOut">
              <a:rPr lang="en-US"/>
              <a:pPr>
                <a:defRPr/>
              </a:pPr>
              <a:t>6/28/2015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B5565902-D9A1-42C1-BAAF-3A1A648FC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6CC9B5E4-4AD0-4174-8B36-7552CAA469D6}" type="datetimeFigureOut">
              <a:rPr lang="en-US"/>
              <a:pPr>
                <a:defRPr/>
              </a:pPr>
              <a:t>6/28/2015</a:t>
            </a:fld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E47F2294-E7DC-403A-8E32-7D180F165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3D863EBA-92D4-4DBA-8343-687A6821E11C}" type="datetimeFigureOut">
              <a:rPr lang="en-US"/>
              <a:pPr>
                <a:defRPr/>
              </a:pPr>
              <a:t>6/28/2015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3B3A311C-D88E-4A90-937F-9820AE9C4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5D16802-54AB-4E7F-84D9-7AD69108BCFF}" type="datetimeFigureOut">
              <a:rPr lang="en-US"/>
              <a:pPr>
                <a:defRPr/>
              </a:pPr>
              <a:t>6/28/2015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4AE400F2-E6D2-43D5-9DBF-C10ED94C6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0AB0F-6BB2-4495-ACAC-2842E24AA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0140ACB-112B-49C2-AF06-0237C3E1C8A2}" type="datetimeFigureOut">
              <a:rPr lang="en-US"/>
              <a:pPr>
                <a:defRPr/>
              </a:pPr>
              <a:t>6/28/2015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FF78646-48FC-4F97-B466-5630121DF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645D0EDB-EDE3-4814-80A5-9B3F276DE6D2}" type="datetimeFigureOut">
              <a:rPr lang="en-US"/>
              <a:pPr>
                <a:defRPr/>
              </a:pPr>
              <a:t>6/28/2015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A6629AF-91CE-4A64-B714-A3A6003672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1FD60B34-FDD3-49FC-A5BF-4FE25C33342E}" type="datetimeFigureOut">
              <a:rPr lang="en-US"/>
              <a:pPr>
                <a:defRPr/>
              </a:pPr>
              <a:t>6/28/2015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D046060E-6C11-4FD1-9FB2-D5C5F7965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4146745" y="1381458"/>
              <a:ext cx="87765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E2B1E55-23D4-4858-9DCA-E5571A16F48B}" type="datetimeFigureOut">
              <a:rPr lang="en-US"/>
              <a:pPr>
                <a:defRPr/>
              </a:pPr>
              <a:t>6/28/2015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50C92552-5F2E-4AFC-A29B-DF63F49AD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5 w 717"/>
                <a:gd name="T1" fmla="*/ 845 h 845"/>
                <a:gd name="T2" fmla="*/ 735 w 717"/>
                <a:gd name="T3" fmla="*/ 821 h 845"/>
                <a:gd name="T4" fmla="*/ 592 w 717"/>
                <a:gd name="T5" fmla="*/ 605 h 845"/>
                <a:gd name="T6" fmla="*/ 415 w 717"/>
                <a:gd name="T7" fmla="*/ 396 h 845"/>
                <a:gd name="T8" fmla="*/ 230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8 w 717"/>
                <a:gd name="T15" fmla="*/ 198 h 845"/>
                <a:gd name="T16" fmla="*/ 409 w 717"/>
                <a:gd name="T17" fmla="*/ 408 h 845"/>
                <a:gd name="T18" fmla="*/ 586 w 717"/>
                <a:gd name="T19" fmla="*/ 623 h 845"/>
                <a:gd name="T20" fmla="*/ 735 w 717"/>
                <a:gd name="T21" fmla="*/ 845 h 845"/>
                <a:gd name="T22" fmla="*/ 73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6 w 407"/>
                <a:gd name="T1" fmla="*/ 414 h 414"/>
                <a:gd name="T2" fmla="*/ 416 w 407"/>
                <a:gd name="T3" fmla="*/ 396 h 414"/>
                <a:gd name="T4" fmla="*/ 231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5 w 407"/>
                <a:gd name="T13" fmla="*/ 204 h 414"/>
                <a:gd name="T14" fmla="*/ 416 w 407"/>
                <a:gd name="T15" fmla="*/ 414 h 414"/>
                <a:gd name="T16" fmla="*/ 416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4 w 586"/>
                <a:gd name="T1" fmla="*/ 0 h 599"/>
                <a:gd name="T2" fmla="*/ 586 w 586"/>
                <a:gd name="T3" fmla="*/ 0 h 599"/>
                <a:gd name="T4" fmla="*/ 416 w 586"/>
                <a:gd name="T5" fmla="*/ 132 h 599"/>
                <a:gd name="T6" fmla="*/ 266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6 w 586"/>
                <a:gd name="T17" fmla="*/ 282 h 599"/>
                <a:gd name="T18" fmla="*/ 422 w 586"/>
                <a:gd name="T19" fmla="*/ 138 h 599"/>
                <a:gd name="T20" fmla="*/ 604 w 586"/>
                <a:gd name="T21" fmla="*/ 0 h 599"/>
                <a:gd name="T22" fmla="*/ 60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8 w 269"/>
                <a:gd name="T1" fmla="*/ 0 h 252"/>
                <a:gd name="T2" fmla="*/ 260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8 w 269"/>
                <a:gd name="T15" fmla="*/ 0 h 252"/>
                <a:gd name="T16" fmla="*/ 278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0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840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BB1F3-7958-4C8B-AFFC-F315A533C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2EA82-1639-4903-A66B-A0CDF6AE2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72A1D-8871-4149-B72C-C33748348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1F2C1-024D-4119-B299-E2F681003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7BBA8-A47C-4B7B-B9AC-D8C70CACE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4CD9B-5178-4BF0-A6DA-E95710BA7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8045D-4672-4F27-A339-5BB47507F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0BC53-38E2-4A2D-8993-97566F1DC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92421-6D5F-4983-B48D-152197DFA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7764D-C54D-4652-8A08-7B605E6A1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D8763-8FB0-4947-A6B9-35EB8E814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EA718-3671-4B2D-9706-A8307A443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03D40-42C0-4AEE-B80F-4666584D1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7D808-7E75-4B23-8DB0-AF75B6D44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2C624-4854-425F-8974-012DBF817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29A1F-E219-464F-A429-EA5656057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F7A9D-99FE-4155-B0E0-9D77855AC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2535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8294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94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94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8295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5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5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5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5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5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5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5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5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6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6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6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6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296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96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96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57 w 717"/>
                <a:gd name="T1" fmla="*/ 845 h 845"/>
                <a:gd name="T2" fmla="*/ 757 w 717"/>
                <a:gd name="T3" fmla="*/ 821 h 845"/>
                <a:gd name="T4" fmla="*/ 614 w 717"/>
                <a:gd name="T5" fmla="*/ 605 h 845"/>
                <a:gd name="T6" fmla="*/ 426 w 717"/>
                <a:gd name="T7" fmla="*/ 396 h 845"/>
                <a:gd name="T8" fmla="*/ 24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9 w 717"/>
                <a:gd name="T15" fmla="*/ 198 h 845"/>
                <a:gd name="T16" fmla="*/ 420 w 717"/>
                <a:gd name="T17" fmla="*/ 408 h 845"/>
                <a:gd name="T18" fmla="*/ 608 w 717"/>
                <a:gd name="T19" fmla="*/ 623 h 845"/>
                <a:gd name="T20" fmla="*/ 757 w 717"/>
                <a:gd name="T21" fmla="*/ 845 h 845"/>
                <a:gd name="T22" fmla="*/ 75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7 w 407"/>
                <a:gd name="T1" fmla="*/ 414 h 414"/>
                <a:gd name="T2" fmla="*/ 427 w 407"/>
                <a:gd name="T3" fmla="*/ 396 h 414"/>
                <a:gd name="T4" fmla="*/ 24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36 w 407"/>
                <a:gd name="T13" fmla="*/ 204 h 414"/>
                <a:gd name="T14" fmla="*/ 427 w 407"/>
                <a:gd name="T15" fmla="*/ 414 h 414"/>
                <a:gd name="T16" fmla="*/ 427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6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26 w 586"/>
                <a:gd name="T1" fmla="*/ 0 h 599"/>
                <a:gd name="T2" fmla="*/ 608 w 586"/>
                <a:gd name="T3" fmla="*/ 0 h 599"/>
                <a:gd name="T4" fmla="*/ 427 w 586"/>
                <a:gd name="T5" fmla="*/ 132 h 599"/>
                <a:gd name="T6" fmla="*/ 27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7 w 586"/>
                <a:gd name="T17" fmla="*/ 282 h 599"/>
                <a:gd name="T18" fmla="*/ 433 w 586"/>
                <a:gd name="T19" fmla="*/ 138 h 599"/>
                <a:gd name="T20" fmla="*/ 626 w 586"/>
                <a:gd name="T21" fmla="*/ 0 h 599"/>
                <a:gd name="T22" fmla="*/ 62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9 w 269"/>
                <a:gd name="T1" fmla="*/ 0 h 252"/>
                <a:gd name="T2" fmla="*/ 27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9 w 269"/>
                <a:gd name="T15" fmla="*/ 0 h 252"/>
                <a:gd name="T16" fmla="*/ 289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9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29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2EEC89E-4016-411A-8939-E40A5B832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9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8" r:id="rId1"/>
    <p:sldLayoutId id="2147484668" r:id="rId2"/>
    <p:sldLayoutId id="2147484669" r:id="rId3"/>
    <p:sldLayoutId id="2147484670" r:id="rId4"/>
    <p:sldLayoutId id="2147484671" r:id="rId5"/>
    <p:sldLayoutId id="2147484672" r:id="rId6"/>
    <p:sldLayoutId id="2147484673" r:id="rId7"/>
    <p:sldLayoutId id="2147484674" r:id="rId8"/>
    <p:sldLayoutId id="2147484675" r:id="rId9"/>
    <p:sldLayoutId id="2147484676" r:id="rId10"/>
    <p:sldLayoutId id="214748467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2546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2056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2193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7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8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2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3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4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5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57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2058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59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60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61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62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63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64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65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66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67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68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69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70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71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72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73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74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75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76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77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78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79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80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81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82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83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84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85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86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87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88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89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90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91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92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93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94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95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96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97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98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099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00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01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02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03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04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05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06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07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08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09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10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11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12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13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14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15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16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17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18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19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20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21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2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23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24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25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26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27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28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29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30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31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32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33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34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35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36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37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38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39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40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41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42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43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44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45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46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47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48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49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50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51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52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53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54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55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56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57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58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59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60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61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62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63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64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65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66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67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68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69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70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71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72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73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74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75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76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77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78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9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0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1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3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4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7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88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 smtClean="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2189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3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3464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13465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466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467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468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689541EB-1CCA-4434-9F6A-2AA5E27844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469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9" r:id="rId1"/>
    <p:sldLayoutId id="2147484678" r:id="rId2"/>
    <p:sldLayoutId id="2147484679" r:id="rId3"/>
    <p:sldLayoutId id="2147484680" r:id="rId4"/>
    <p:sldLayoutId id="2147484681" r:id="rId5"/>
    <p:sldLayoutId id="2147484682" r:id="rId6"/>
    <p:sldLayoutId id="2147484683" r:id="rId7"/>
    <p:sldLayoutId id="2147484684" r:id="rId8"/>
    <p:sldLayoutId id="2147484685" r:id="rId9"/>
    <p:sldLayoutId id="2147484686" r:id="rId10"/>
    <p:sldLayoutId id="21474846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5D1D"/>
                </a:solidFill>
                <a:latin typeface="Book Antiqua"/>
              </a:defRPr>
            </a:lvl1pPr>
          </a:lstStyle>
          <a:p>
            <a:pPr>
              <a:defRPr/>
            </a:pPr>
            <a:fld id="{E47D39B7-D073-46CA-A3C1-CE3DAA75F831}" type="datetimeFigureOut">
              <a:rPr lang="en-US"/>
              <a:pPr>
                <a:defRPr/>
              </a:pPr>
              <a:t>6/28/2015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5D1D"/>
                </a:solidFill>
                <a:latin typeface="Book Antiqu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5D1D"/>
                </a:solidFill>
                <a:latin typeface="Book Antiqua"/>
              </a:defRPr>
            </a:lvl1pPr>
          </a:lstStyle>
          <a:p>
            <a:pPr>
              <a:defRPr/>
            </a:pPr>
            <a:fld id="{19143585-77BD-4EB0-8D71-6CEC7ECBA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0" r:id="rId1"/>
    <p:sldLayoutId id="2147484701" r:id="rId2"/>
    <p:sldLayoutId id="2147484702" r:id="rId3"/>
    <p:sldLayoutId id="2147484703" r:id="rId4"/>
    <p:sldLayoutId id="2147484704" r:id="rId5"/>
    <p:sldLayoutId id="2147484705" r:id="rId6"/>
    <p:sldLayoutId id="2147484706" r:id="rId7"/>
    <p:sldLayoutId id="2147484707" r:id="rId8"/>
    <p:sldLayoutId id="2147484708" r:id="rId9"/>
    <p:sldLayoutId id="2147484709" r:id="rId10"/>
    <p:sldLayoutId id="2147484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2535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8294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94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94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8295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5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5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5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5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5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5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5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5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6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6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6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96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296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96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96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5 w 717"/>
                <a:gd name="T1" fmla="*/ 845 h 845"/>
                <a:gd name="T2" fmla="*/ 735 w 717"/>
                <a:gd name="T3" fmla="*/ 821 h 845"/>
                <a:gd name="T4" fmla="*/ 592 w 717"/>
                <a:gd name="T5" fmla="*/ 605 h 845"/>
                <a:gd name="T6" fmla="*/ 415 w 717"/>
                <a:gd name="T7" fmla="*/ 396 h 845"/>
                <a:gd name="T8" fmla="*/ 230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8 w 717"/>
                <a:gd name="T15" fmla="*/ 198 h 845"/>
                <a:gd name="T16" fmla="*/ 409 w 717"/>
                <a:gd name="T17" fmla="*/ 408 h 845"/>
                <a:gd name="T18" fmla="*/ 586 w 717"/>
                <a:gd name="T19" fmla="*/ 623 h 845"/>
                <a:gd name="T20" fmla="*/ 735 w 717"/>
                <a:gd name="T21" fmla="*/ 845 h 845"/>
                <a:gd name="T22" fmla="*/ 73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6 w 407"/>
                <a:gd name="T1" fmla="*/ 414 h 414"/>
                <a:gd name="T2" fmla="*/ 416 w 407"/>
                <a:gd name="T3" fmla="*/ 396 h 414"/>
                <a:gd name="T4" fmla="*/ 231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5 w 407"/>
                <a:gd name="T13" fmla="*/ 204 h 414"/>
                <a:gd name="T14" fmla="*/ 416 w 407"/>
                <a:gd name="T15" fmla="*/ 414 h 414"/>
                <a:gd name="T16" fmla="*/ 416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6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4 w 586"/>
                <a:gd name="T1" fmla="*/ 0 h 599"/>
                <a:gd name="T2" fmla="*/ 586 w 586"/>
                <a:gd name="T3" fmla="*/ 0 h 599"/>
                <a:gd name="T4" fmla="*/ 416 w 586"/>
                <a:gd name="T5" fmla="*/ 132 h 599"/>
                <a:gd name="T6" fmla="*/ 266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6 w 586"/>
                <a:gd name="T17" fmla="*/ 282 h 599"/>
                <a:gd name="T18" fmla="*/ 422 w 586"/>
                <a:gd name="T19" fmla="*/ 138 h 599"/>
                <a:gd name="T20" fmla="*/ 604 w 586"/>
                <a:gd name="T21" fmla="*/ 0 h 599"/>
                <a:gd name="T22" fmla="*/ 60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8 w 269"/>
                <a:gd name="T1" fmla="*/ 0 h 252"/>
                <a:gd name="T2" fmla="*/ 260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8 w 269"/>
                <a:gd name="T15" fmla="*/ 0 h 252"/>
                <a:gd name="T16" fmla="*/ 278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2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9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29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3715D8D-BF25-4EA3-BABB-4FDDDCC63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9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11" r:id="rId1"/>
    <p:sldLayoutId id="2147484688" r:id="rId2"/>
    <p:sldLayoutId id="2147484689" r:id="rId3"/>
    <p:sldLayoutId id="2147484690" r:id="rId4"/>
    <p:sldLayoutId id="2147484691" r:id="rId5"/>
    <p:sldLayoutId id="2147484692" r:id="rId6"/>
    <p:sldLayoutId id="2147484693" r:id="rId7"/>
    <p:sldLayoutId id="2147484694" r:id="rId8"/>
    <p:sldLayoutId id="2147484695" r:id="rId9"/>
    <p:sldLayoutId id="2147484696" r:id="rId10"/>
    <p:sldLayoutId id="214748469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9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2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5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5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5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1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1143000" y="381000"/>
            <a:ext cx="6858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rgbClr val="FFFFFF"/>
                </a:solidFill>
              </a:rPr>
              <a:t>Wahyu</a:t>
            </a:r>
            <a:r>
              <a:rPr lang="en-US" altLang="en-US" sz="3200" b="1" dirty="0" smtClean="0">
                <a:solidFill>
                  <a:srgbClr val="FFFF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FFFF"/>
                </a:solidFill>
              </a:rPr>
              <a:t>dan</a:t>
            </a:r>
            <a:r>
              <a:rPr lang="en-US" altLang="en-US" sz="3200" b="1" dirty="0" smtClean="0">
                <a:solidFill>
                  <a:srgbClr val="FFFF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FFFF"/>
                </a:solidFill>
              </a:rPr>
              <a:t>Literatur</a:t>
            </a:r>
            <a:r>
              <a:rPr lang="en-US" altLang="en-US" sz="3200" b="1" dirty="0" smtClean="0">
                <a:solidFill>
                  <a:srgbClr val="FFFF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FFFF"/>
                </a:solidFill>
              </a:rPr>
              <a:t>Apokaliptik</a:t>
            </a:r>
            <a:endParaRPr lang="en-US" altLang="en-US" sz="3200" b="1" dirty="0">
              <a:solidFill>
                <a:srgbClr val="FFFFFF"/>
              </a:solidFill>
            </a:endParaRPr>
          </a:p>
        </p:txBody>
      </p:sp>
      <p:pic>
        <p:nvPicPr>
          <p:cNvPr id="19459" name="Picture 2" descr="http://firstbaptistelkton.com/users/firstbaptistelkton_com/website%20Revel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12900"/>
            <a:ext cx="3962400" cy="512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5334000" y="4953000"/>
            <a:ext cx="3581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2400" b="1">
                <a:solidFill>
                  <a:srgbClr val="FFFF00"/>
                </a:solidFill>
              </a:rPr>
              <a:t>Dr. John Oakes</a:t>
            </a:r>
          </a:p>
          <a:p>
            <a:pPr algn="r"/>
            <a:r>
              <a:rPr lang="en-US" altLang="en-US" sz="2400" b="1">
                <a:solidFill>
                  <a:srgbClr val="FFFF00"/>
                </a:solidFill>
              </a:rPr>
              <a:t>Fall, 2013 </a:t>
            </a:r>
          </a:p>
          <a:p>
            <a:pPr algn="r"/>
            <a:r>
              <a:rPr lang="en-US" altLang="en-US" sz="2400" b="1">
                <a:solidFill>
                  <a:srgbClr val="FFFF00"/>
                </a:solidFill>
              </a:rPr>
              <a:t>San Diego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Angka-Angka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dalam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Literatur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Apokaliptik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831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10 = </a:t>
            </a:r>
            <a:r>
              <a:rPr lang="en-US" sz="2000" b="1" dirty="0" err="1" smtClean="0">
                <a:solidFill>
                  <a:srgbClr val="FFFF00"/>
                </a:solidFill>
              </a:rPr>
              <a:t>Kesempurnaan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Kelipatan10       70 = </a:t>
            </a:r>
            <a:r>
              <a:rPr lang="en-US" sz="2000" b="1" dirty="0" err="1" smtClean="0">
                <a:solidFill>
                  <a:srgbClr val="FFFF00"/>
                </a:solidFill>
              </a:rPr>
              <a:t>kesempurnaan</a:t>
            </a:r>
            <a:r>
              <a:rPr lang="en-US" sz="2000" b="1" dirty="0" smtClean="0">
                <a:solidFill>
                  <a:srgbClr val="FFFF00"/>
                </a:solidFill>
              </a:rPr>
              <a:t> yang </a:t>
            </a:r>
            <a:r>
              <a:rPr lang="en-US" sz="2000" b="1" dirty="0" err="1" smtClean="0">
                <a:solidFill>
                  <a:srgbClr val="FFFF00"/>
                </a:solidFill>
              </a:rPr>
              <a:t>sempurna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1000 = 10x10x10 = </a:t>
            </a:r>
            <a:r>
              <a:rPr lang="en-US" sz="2000" b="1" dirty="0" err="1" smtClean="0">
                <a:solidFill>
                  <a:srgbClr val="FFFF00"/>
                </a:solidFill>
              </a:rPr>
              <a:t>kesempurnaan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terakhir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12 = </a:t>
            </a:r>
            <a:r>
              <a:rPr lang="en-US" sz="2000" b="1" dirty="0" err="1" smtClean="0">
                <a:solidFill>
                  <a:srgbClr val="FFFF00"/>
                </a:solidFill>
              </a:rPr>
              <a:t>Jumlah</a:t>
            </a:r>
            <a:r>
              <a:rPr lang="en-US" sz="2000" b="1" dirty="0" smtClean="0">
                <a:solidFill>
                  <a:srgbClr val="FFFF00"/>
                </a:solidFill>
              </a:rPr>
              <a:t> Agama.  </a:t>
            </a:r>
            <a:r>
              <a:rPr lang="en-US" sz="2000" b="1" dirty="0" err="1" smtClean="0">
                <a:solidFill>
                  <a:srgbClr val="FFFF00"/>
                </a:solidFill>
              </a:rPr>
              <a:t>Murid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Yesus</a:t>
            </a:r>
            <a:r>
              <a:rPr lang="en-US" sz="2000" b="1" dirty="0" smtClean="0">
                <a:solidFill>
                  <a:srgbClr val="FFFF00"/>
                </a:solidFill>
              </a:rPr>
              <a:t>.  4x3 = 12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FF00"/>
                </a:solidFill>
              </a:rPr>
              <a:t>Cth</a:t>
            </a:r>
            <a:r>
              <a:rPr lang="en-US" sz="2000" b="1" dirty="0" smtClean="0">
                <a:solidFill>
                  <a:srgbClr val="FFFF00"/>
                </a:solidFill>
              </a:rPr>
              <a:t>.   144,000   </a:t>
            </a:r>
            <a:r>
              <a:rPr lang="en-US" sz="2000" b="1" dirty="0" err="1" smtClean="0">
                <a:solidFill>
                  <a:srgbClr val="FFFF00"/>
                </a:solidFill>
              </a:rPr>
              <a:t>adalah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nomor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lengkap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dari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murid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Yesus</a:t>
            </a:r>
            <a:r>
              <a:rPr lang="en-US" sz="2000" b="1" dirty="0" smtClean="0">
                <a:solidFill>
                  <a:srgbClr val="FFFF00"/>
                </a:solidFill>
              </a:rPr>
              <a:t>  (12x12x10x10x10)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Kita </a:t>
            </a:r>
            <a:r>
              <a:rPr lang="en-US" sz="2000" b="1" dirty="0" err="1" smtClean="0">
                <a:solidFill>
                  <a:srgbClr val="FFFF00"/>
                </a:solidFill>
              </a:rPr>
              <a:t>harus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mempertanyakan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nomor-nomor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ini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sebagai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sebuah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kebenaran</a:t>
            </a:r>
            <a:r>
              <a:rPr lang="en-US" sz="2000" b="1" dirty="0" smtClean="0">
                <a:solidFill>
                  <a:srgbClr val="FFFF00"/>
                </a:solidFill>
              </a:rPr>
              <a:t>. 144,000 BUKAN </a:t>
            </a:r>
            <a:r>
              <a:rPr lang="en-US" sz="2000" b="1" dirty="0" err="1" smtClean="0">
                <a:solidFill>
                  <a:srgbClr val="FFFF00"/>
                </a:solidFill>
              </a:rPr>
              <a:t>suatu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kebenaran</a:t>
            </a:r>
            <a:r>
              <a:rPr lang="en-US" sz="2000" b="1" dirty="0" smtClean="0">
                <a:solidFill>
                  <a:srgbClr val="FFFF00"/>
                </a:solidFill>
              </a:rPr>
              <a:t>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Revelation 9:13-20  Trumpet #6</a:t>
            </a:r>
            <a:endParaRPr lang="en-US" sz="3200" b="1" dirty="0"/>
          </a:p>
        </p:txBody>
      </p:sp>
      <p:pic>
        <p:nvPicPr>
          <p:cNvPr id="120835" name="Picture 2" descr="http://3.bp.blogspot.com/-fzvs9NyKzXo/T_C7bcysS-I/AAAAAAAAAcQ/vZYUmQOMoDA/s1600/Encyclopaedia+Britannica+Parthian+Empi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00200"/>
            <a:ext cx="581025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Revelation 10:1-11:14  </a:t>
            </a:r>
            <a:br>
              <a:rPr lang="en-US" sz="3200" b="1" dirty="0" smtClean="0"/>
            </a:br>
            <a:r>
              <a:rPr lang="en-US" sz="3200" b="1" dirty="0" smtClean="0"/>
              <a:t>A Second Encouraging Interlude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10:1-2  A very mighty angel with a little scroll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v. 3 Seven thunders are sealed (</a:t>
            </a:r>
            <a:r>
              <a:rPr lang="en-US" sz="2400" b="1" dirty="0" err="1" smtClean="0"/>
              <a:t>ie</a:t>
            </a:r>
            <a:r>
              <a:rPr lang="en-US" sz="2400" b="1" dirty="0" smtClean="0"/>
              <a:t> not heard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/>
              <a:t> </a:t>
            </a:r>
            <a:r>
              <a:rPr lang="en-US" sz="2400" b="1" dirty="0" smtClean="0"/>
              <a:t>      for now)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v. 5  Right hand = oath  </a:t>
            </a:r>
            <a:r>
              <a:rPr lang="en-US" sz="2400" b="1" dirty="0" smtClean="0">
                <a:solidFill>
                  <a:srgbClr val="FFFF00"/>
                </a:solidFill>
              </a:rPr>
              <a:t>NO MORE DELAY  </a:t>
            </a:r>
            <a:r>
              <a:rPr lang="en-US" sz="2400" b="1" dirty="0" smtClean="0"/>
              <a:t>Judgment is at hand.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v. 9-11 Eat the scroll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/>
              <a:t>	</a:t>
            </a:r>
            <a:r>
              <a:rPr lang="en-US" sz="2400" b="1" dirty="0" smtClean="0"/>
              <a:t>Tasted sweet (it is God’s word after all!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/>
              <a:t>	</a:t>
            </a:r>
            <a:r>
              <a:rPr lang="en-US" sz="2400" b="1" dirty="0" smtClean="0"/>
              <a:t>Turned sour in the stomach (bad news for the saints)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Judgment on God’s enemies and trial for God’s people</a:t>
            </a:r>
            <a:endParaRPr lang="en-US" sz="2400" b="1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 11:1-14 Encouraging Interlude (cont.)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God measures the temple courts, but not the court of the Gentiles. 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God will protect the heart of the church, but he will give Rome some freedom to go after his saints.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v. 2  The court of the Gentiles will be trampled for 42 months.  Limited persecution of the church—allowed by God.</a:t>
            </a:r>
            <a:endParaRPr lang="en-US" sz="2400" b="1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7813"/>
            <a:ext cx="8153400" cy="788987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/>
              <a:t>3-1/2 Years in the Bible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10600" cy="51816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smtClean="0"/>
              <a:t>1. The period the church will be persecuted Rev 11:2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smtClean="0"/>
              <a:t>2. The period during which the two witnesses will testify Rev 11:3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smtClean="0"/>
              <a:t>3. The period over which the Woman is nourished in the wilderness Rev 12:6,14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smtClean="0"/>
              <a:t>4. The period of the Beast’s authority Rev 13:5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smtClean="0"/>
              <a:t>5. The period the little horn persecutes the saints Daniel 7:25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smtClean="0"/>
              <a:t>6. The period of the abomination of desolation by Antiochus </a:t>
            </a:r>
            <a:r>
              <a:rPr lang="en-US" sz="2200" b="1" dirty="0" err="1" smtClean="0"/>
              <a:t>Ephiphanes</a:t>
            </a:r>
            <a:r>
              <a:rPr lang="en-US" sz="2200" b="1" dirty="0" smtClean="0"/>
              <a:t> Dan 12:11 (1290 days for some reason)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 11:3-6  The Two Witnesses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The two witnesses are the “witness” of the church during the time of the trampling.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In sackcloth (there will be much suffering, but they will still witness for me)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The two olive trees and the two lampstands:  Zechariah 4:12-14  Joshua (priestly authority) and </a:t>
            </a:r>
            <a:r>
              <a:rPr lang="en-US" sz="2400" b="1" dirty="0" err="1" smtClean="0"/>
              <a:t>Zerubbabel</a:t>
            </a:r>
            <a:r>
              <a:rPr lang="en-US" sz="2400" b="1" dirty="0" smtClean="0"/>
              <a:t> (civic authority).  Zechariah 4:4-6  The witness of the Holy Spirit.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v. 5-6  The Church’s testimony will be very powerful!!</a:t>
            </a:r>
            <a:endParaRPr lang="en-US" sz="2400" b="1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 11:7-12  The Serpent Attacks the Church and is Defeated.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v. 7 Some saints will be killed by Domitian/Rome.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v. 8 Sodom/Egypt/Jerusalem = Rome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/>
              <a:t> </a:t>
            </a:r>
            <a:r>
              <a:rPr lang="en-US" sz="2400" b="1" dirty="0" smtClean="0"/>
              <a:t>     (Rev 13:7)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v. 9-10 The “world” will gloat over the defeat of the church, but only for 3-1/2 days.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v. 11-12  But the church will come back, seemingly from the dead.  The saints will be victorious.</a:t>
            </a:r>
            <a:endParaRPr lang="en-US" sz="2400" b="1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 11:13-14  The Third Woe is at Hand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83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800" b="1" dirty="0" smtClean="0"/>
              <a:t>But first…..   Worship service #4 breaks out in heaven.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800" b="1" dirty="0" smtClean="0"/>
              <a:t>v. 18  The time for your wrath to break out has come.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800" b="1" dirty="0" smtClean="0"/>
              <a:t>v. 19  Hold your breath….</a:t>
            </a:r>
            <a:endParaRPr lang="en-US" sz="2800" b="1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 12  Now We Look Behind the Scene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5307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Rev </a:t>
            </a:r>
            <a:r>
              <a:rPr lang="en-US" sz="2400" b="1" dirty="0" err="1" smtClean="0"/>
              <a:t>Ch</a:t>
            </a:r>
            <a:r>
              <a:rPr lang="en-US" sz="2400" b="1" dirty="0" smtClean="0"/>
              <a:t> 1-11  Part I   The view from the perspective of the church—up front.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Rev </a:t>
            </a:r>
            <a:r>
              <a:rPr lang="en-US" sz="2400" b="1" dirty="0" err="1" smtClean="0"/>
              <a:t>Ch</a:t>
            </a:r>
            <a:r>
              <a:rPr lang="en-US" sz="2400" b="1" dirty="0" smtClean="0"/>
              <a:t> 12-22  Part II  The view of matters from the perspective of heaven—behind the scene.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Rev 12:1  A wondrous sign appeared </a:t>
            </a:r>
            <a:r>
              <a:rPr lang="en-US" sz="2400" b="1" dirty="0" smtClean="0">
                <a:solidFill>
                  <a:srgbClr val="FFFF00"/>
                </a:solidFill>
              </a:rPr>
              <a:t>in heaven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3581400" cy="4903787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/>
              <a:t>Revelation 12 The Woman and the Beast</a:t>
            </a:r>
            <a:endParaRPr lang="en-US" sz="3600" b="1" dirty="0"/>
          </a:p>
        </p:txBody>
      </p:sp>
      <p:pic>
        <p:nvPicPr>
          <p:cNvPr id="129027" name="Picture 2" descr="http://dedication.www3.50megs.com/jpg/woman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7825" y="0"/>
            <a:ext cx="4927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://3.bp.blogspot.com/_LftgxGGKHlw/TRYA6zy5poI/AAAAAAAAswE/4taIl-0mgk8/s1600/Dragon+and+woman+revelation+luther+bi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0" y="76200"/>
            <a:ext cx="9180513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Warna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Pada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Literatur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Apokaliptik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4864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6699"/>
                </a:solidFill>
              </a:rPr>
              <a:t>Merah</a:t>
            </a:r>
            <a:r>
              <a:rPr lang="en-US" sz="2000" b="1" dirty="0" smtClean="0">
                <a:solidFill>
                  <a:srgbClr val="FFFF00"/>
                </a:solidFill>
              </a:rPr>
              <a:t>   </a:t>
            </a:r>
            <a:r>
              <a:rPr lang="en-US" sz="2000" b="1" dirty="0" err="1" smtClean="0">
                <a:solidFill>
                  <a:srgbClr val="FFFF00"/>
                </a:solidFill>
              </a:rPr>
              <a:t>perang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pengorbanan</a:t>
            </a:r>
            <a:r>
              <a:rPr lang="en-US" sz="2000" b="1" dirty="0" smtClean="0">
                <a:solidFill>
                  <a:srgbClr val="FFFF00"/>
                </a:solidFill>
              </a:rPr>
              <a:t>   Zak 6:2, Why 6:4,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Yes 63:1-6, </a:t>
            </a:r>
            <a:r>
              <a:rPr lang="en-US" sz="2000" b="1" dirty="0" err="1" smtClean="0">
                <a:solidFill>
                  <a:srgbClr val="FFFF00"/>
                </a:solidFill>
              </a:rPr>
              <a:t>Yoel</a:t>
            </a:r>
            <a:r>
              <a:rPr lang="en-US" sz="2000" b="1" dirty="0" smtClean="0">
                <a:solidFill>
                  <a:srgbClr val="FFFF00"/>
                </a:solidFill>
              </a:rPr>
              <a:t>    2:31, Why 12:3, 17:3  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Putih</a:t>
            </a:r>
            <a:r>
              <a:rPr lang="en-US" sz="2000" b="1" dirty="0" smtClean="0">
                <a:solidFill>
                  <a:srgbClr val="FFFF00"/>
                </a:solidFill>
              </a:rPr>
              <a:t>   </a:t>
            </a:r>
            <a:r>
              <a:rPr lang="en-US" sz="2000" b="1" dirty="0" err="1" smtClean="0">
                <a:solidFill>
                  <a:srgbClr val="FFFF00"/>
                </a:solidFill>
              </a:rPr>
              <a:t>kemurnian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tidak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berdosa</a:t>
            </a:r>
            <a:r>
              <a:rPr lang="en-US" sz="2000" b="1" dirty="0" smtClean="0">
                <a:solidFill>
                  <a:srgbClr val="FFFF00"/>
                </a:solidFill>
              </a:rPr>
              <a:t>   Dan 7:9,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 Why 1:14, Zak 6:3,6 Why 7:9,13-14, 19:?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CC0099"/>
                </a:solidFill>
              </a:rPr>
              <a:t>Ungu</a:t>
            </a:r>
            <a:r>
              <a:rPr lang="en-US" sz="2000" b="1" dirty="0" smtClean="0">
                <a:solidFill>
                  <a:srgbClr val="FFFF00"/>
                </a:solidFill>
              </a:rPr>
              <a:t>  raja </a:t>
            </a:r>
            <a:r>
              <a:rPr lang="en-US" sz="2000" b="1" dirty="0" err="1" smtClean="0">
                <a:solidFill>
                  <a:srgbClr val="FFFF00"/>
                </a:solidFill>
              </a:rPr>
              <a:t>atau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kesenangan</a:t>
            </a:r>
            <a:r>
              <a:rPr lang="en-US" sz="2000" b="1" dirty="0" smtClean="0">
                <a:solidFill>
                  <a:srgbClr val="FFFF00"/>
                </a:solidFill>
              </a:rPr>
              <a:t> yang </a:t>
            </a:r>
            <a:r>
              <a:rPr lang="en-US" sz="2000" b="1" dirty="0" err="1" smtClean="0">
                <a:solidFill>
                  <a:srgbClr val="FFFF00"/>
                </a:solidFill>
              </a:rPr>
              <a:t>menggiurkan</a:t>
            </a:r>
            <a:r>
              <a:rPr lang="en-US" sz="2000" b="1" dirty="0" smtClean="0">
                <a:solidFill>
                  <a:srgbClr val="FFFF00"/>
                </a:solidFill>
              </a:rPr>
              <a:t>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FF00"/>
                </a:solidFill>
              </a:rPr>
              <a:t>Yer</a:t>
            </a:r>
            <a:r>
              <a:rPr lang="en-US" sz="2000" b="1" dirty="0" smtClean="0">
                <a:solidFill>
                  <a:srgbClr val="FFFF00"/>
                </a:solidFill>
              </a:rPr>
              <a:t> 10:9, Why 17:4, 18:12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00B0F0"/>
                </a:solidFill>
              </a:rPr>
              <a:t>Biru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surga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langit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Roh</a:t>
            </a:r>
            <a:r>
              <a:rPr lang="en-US" sz="2000" b="1" dirty="0" smtClean="0">
                <a:solidFill>
                  <a:srgbClr val="FFFF00"/>
                </a:solidFill>
              </a:rPr>
              <a:t> Kudus   Why 9:17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FF00"/>
                </a:solidFill>
              </a:rPr>
              <a:t>Hitam</a:t>
            </a:r>
            <a:r>
              <a:rPr lang="en-US" sz="2000" b="1" dirty="0" smtClean="0">
                <a:solidFill>
                  <a:srgbClr val="FFFF00"/>
                </a:solidFill>
              </a:rPr>
              <a:t>  </a:t>
            </a:r>
            <a:r>
              <a:rPr lang="en-US" sz="2000" b="1" dirty="0" err="1" smtClean="0">
                <a:solidFill>
                  <a:srgbClr val="FFFF00"/>
                </a:solidFill>
              </a:rPr>
              <a:t>kelaparan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kematian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kesukaran</a:t>
            </a:r>
            <a:r>
              <a:rPr lang="en-US" sz="2000" b="1" dirty="0" smtClean="0">
                <a:solidFill>
                  <a:srgbClr val="FFFF00"/>
                </a:solidFill>
              </a:rPr>
              <a:t>  Zak 6:2, 6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Why 6:5,12, 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FF99"/>
                </a:solidFill>
              </a:rPr>
              <a:t>Kuning</a:t>
            </a:r>
            <a:r>
              <a:rPr lang="en-US" sz="2000" b="1" dirty="0" smtClean="0">
                <a:solidFill>
                  <a:srgbClr val="FFFF99"/>
                </a:solidFill>
              </a:rPr>
              <a:t> </a:t>
            </a:r>
            <a:r>
              <a:rPr lang="en-US" sz="2000" b="1" dirty="0" err="1" smtClean="0">
                <a:solidFill>
                  <a:srgbClr val="FFFF99"/>
                </a:solidFill>
              </a:rPr>
              <a:t>Muda</a:t>
            </a:r>
            <a:r>
              <a:rPr lang="en-US" sz="2000" b="1" dirty="0" smtClean="0">
                <a:solidFill>
                  <a:srgbClr val="FFFF99"/>
                </a:solidFill>
              </a:rPr>
              <a:t>   </a:t>
            </a:r>
            <a:r>
              <a:rPr lang="en-US" sz="2000" b="1" dirty="0" err="1" smtClean="0">
                <a:solidFill>
                  <a:srgbClr val="FFFF00"/>
                </a:solidFill>
              </a:rPr>
              <a:t>mendekati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akhir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kehidupan</a:t>
            </a:r>
            <a:r>
              <a:rPr lang="en-US" sz="2000" b="1" dirty="0" smtClean="0">
                <a:solidFill>
                  <a:srgbClr val="FFFF00"/>
                </a:solidFill>
              </a:rPr>
              <a:t>  Why 9:17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FFCC"/>
                </a:solidFill>
              </a:rPr>
              <a:t>Muda</a:t>
            </a:r>
            <a:r>
              <a:rPr lang="en-US" sz="2000" b="1" dirty="0" smtClean="0">
                <a:solidFill>
                  <a:srgbClr val="FFFF00"/>
                </a:solidFill>
              </a:rPr>
              <a:t>  </a:t>
            </a:r>
            <a:r>
              <a:rPr lang="en-US" sz="2000" b="1" dirty="0" err="1" smtClean="0">
                <a:solidFill>
                  <a:srgbClr val="FFFF00"/>
                </a:solidFill>
              </a:rPr>
              <a:t>kematian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serangan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teror</a:t>
            </a:r>
            <a:r>
              <a:rPr lang="en-US" sz="2000" b="1" dirty="0" smtClean="0">
                <a:solidFill>
                  <a:srgbClr val="FFFF00"/>
                </a:solidFill>
              </a:rPr>
              <a:t>   </a:t>
            </a:r>
            <a:r>
              <a:rPr lang="en-US" sz="2000" b="1" dirty="0" err="1" smtClean="0">
                <a:solidFill>
                  <a:srgbClr val="FFFF00"/>
                </a:solidFill>
              </a:rPr>
              <a:t>Yer</a:t>
            </a:r>
            <a:r>
              <a:rPr lang="en-US" sz="2000" b="1" dirty="0" smtClean="0">
                <a:solidFill>
                  <a:srgbClr val="FFFF00"/>
                </a:solidFill>
              </a:rPr>
              <a:t> 30:6, Dan 10:8  Why 6:8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3399"/>
                </a:solidFill>
              </a:rPr>
              <a:t>Merah</a:t>
            </a:r>
            <a:r>
              <a:rPr lang="en-US" sz="2000" b="1" dirty="0" smtClean="0">
                <a:solidFill>
                  <a:srgbClr val="FF3399"/>
                </a:solidFill>
              </a:rPr>
              <a:t> </a:t>
            </a:r>
            <a:r>
              <a:rPr lang="en-US" sz="2000" b="1" dirty="0" err="1" smtClean="0">
                <a:solidFill>
                  <a:srgbClr val="FF3399"/>
                </a:solidFill>
              </a:rPr>
              <a:t>Tua</a:t>
            </a:r>
            <a:r>
              <a:rPr lang="en-US" sz="2000" b="1" dirty="0" smtClean="0">
                <a:solidFill>
                  <a:srgbClr val="FFFF00"/>
                </a:solidFill>
              </a:rPr>
              <a:t>  </a:t>
            </a:r>
            <a:r>
              <a:rPr lang="en-US" sz="2000" b="1" dirty="0" err="1" smtClean="0">
                <a:solidFill>
                  <a:srgbClr val="FFFF00"/>
                </a:solidFill>
              </a:rPr>
              <a:t>Darah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penebusan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dosa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FF00"/>
                </a:solidFill>
              </a:rPr>
              <a:t>Emas</a:t>
            </a:r>
            <a:r>
              <a:rPr lang="en-US" sz="2000" b="1" dirty="0" smtClean="0">
                <a:solidFill>
                  <a:srgbClr val="FFFF00"/>
                </a:solidFill>
              </a:rPr>
              <a:t>  </a:t>
            </a:r>
            <a:r>
              <a:rPr lang="en-US" sz="2000" b="1" dirty="0" err="1" smtClean="0">
                <a:solidFill>
                  <a:srgbClr val="FFFF00"/>
                </a:solidFill>
              </a:rPr>
              <a:t>ketuhanan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kemegahan</a:t>
            </a:r>
            <a:r>
              <a:rPr lang="en-US" sz="2000" b="1" dirty="0" smtClean="0">
                <a:solidFill>
                  <a:srgbClr val="FFFF00"/>
                </a:solidFill>
              </a:rPr>
              <a:t>   Why 1:13  15:6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92D050"/>
                </a:solidFill>
              </a:rPr>
              <a:t>Hijau</a:t>
            </a:r>
            <a:r>
              <a:rPr lang="en-US" sz="2000" b="1" dirty="0" smtClean="0">
                <a:solidFill>
                  <a:srgbClr val="FFFF00"/>
                </a:solidFill>
              </a:rPr>
              <a:t>  </a:t>
            </a:r>
            <a:r>
              <a:rPr lang="en-US" sz="2000" b="1" dirty="0" err="1" smtClean="0">
                <a:solidFill>
                  <a:srgbClr val="FFFF00"/>
                </a:solidFill>
              </a:rPr>
              <a:t>kematian</a:t>
            </a:r>
            <a:r>
              <a:rPr lang="en-US" sz="2000" b="1" dirty="0" smtClean="0">
                <a:solidFill>
                  <a:srgbClr val="FFFF00"/>
                </a:solidFill>
              </a:rPr>
              <a:t>?  6:8, 8:7, 9:4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 smtClean="0"/>
              <a:t>Revelation 12:1-3  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534400" cy="47244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A great and wondrous sign.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Who is the woman?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9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She is Israel—about to give birth to the Messiah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She is the Church—about to be persecuted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She is God’s kingdom in any of its aspects.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9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Another sign:  An enormous red dragon.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7 heads  (great wisdom)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10 horns  (very powerful)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7 crowns (great authority (on the earth at least))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Satan!    Rome! (Rev 17)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 12:4-6 Satan Goes After the Son and, Later, His Church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12:4  Satan tries to devour the child when the woman (Israel/Mary) gives birth.  Herod kills the children of Bethlehem.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v. 5 The child “who will rule all the nations” is snatched up to heaven.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v. 6 The woman (the Church) flees to the desert and is cared for by God for 1260 days.   Persecuted but protected.</a:t>
            </a: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 12:7-17  Spiritual War in Heaven… and On Earth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12:7-10.  Satan is defeated and cast down to the earth.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Q:  Is this a good thing for the Church?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The result: vicious persecution of the church!  (12:13)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The Devil:   Deceiver (9:9)   Accuser (9:10)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Q: Which method does Satan use with you?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Revelation 13  The Two Beasts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Rev 13:1  An ominous passage.  The dragon stood on the shore of the sea.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Sea = the nations.</a:t>
            </a: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Rev 13:2  A beast from the sea = </a:t>
            </a:r>
            <a:r>
              <a:rPr lang="en-US" sz="2400" b="1" dirty="0" smtClean="0">
                <a:solidFill>
                  <a:srgbClr val="FFFF00"/>
                </a:solidFill>
              </a:rPr>
              <a:t>Rome!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10 heads = Augustus, Tiberius, Claudius, Caligula, Nero, Galba, </a:t>
            </a:r>
            <a:r>
              <a:rPr lang="en-US" sz="2400" b="1" dirty="0" err="1" smtClean="0"/>
              <a:t>Otho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Vitellius</a:t>
            </a:r>
            <a:r>
              <a:rPr lang="en-US" sz="2400" b="1" dirty="0" smtClean="0"/>
              <a:t>, Vespasian and Titus.    Daniel 7:7  Rev 17:12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7 horns = Augustus, Tiberius, Claudius, Caligula, Nero, Vespasian and Titus  Rev 17:9</a:t>
            </a:r>
            <a:endParaRPr lang="en-US" sz="2400" b="1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How Do We Overcome the Work of Satan in Our Lives?  (Rev 12:11)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1. By the blood of Jesus.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4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2. By the word of their testimony.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/>
              <a:t> </a:t>
            </a:r>
            <a:r>
              <a:rPr lang="en-US" sz="2400" b="1" dirty="0" smtClean="0"/>
              <a:t>   Remember the two witnesses.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3. By our willingness to give up our very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/>
              <a:t> </a:t>
            </a:r>
            <a:r>
              <a:rPr lang="en-US" sz="2400" b="1" dirty="0" smtClean="0"/>
              <a:t>  lives rather than worshipping the Beast. 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/>
              <a:t> </a:t>
            </a:r>
            <a:r>
              <a:rPr lang="en-US" sz="2400" b="1" dirty="0" smtClean="0"/>
              <a:t>  They “loved not their lives”  Gal 2:20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Rev 12:14-16  The Church will be protected from the Serpent 3-1/2 years.</a:t>
            </a:r>
            <a:endParaRPr lang="en-US" sz="2400" b="1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The Beast From the Sea</a:t>
            </a:r>
            <a:endParaRPr lang="en-US" sz="3200" b="1" dirty="0"/>
          </a:p>
        </p:txBody>
      </p:sp>
      <p:pic>
        <p:nvPicPr>
          <p:cNvPr id="136195" name="Picture 2" descr="http://propheticalert.files.wordpress.com/2011/04/best-of-revelation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446213"/>
            <a:ext cx="548640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4"/>
          <p:cNvSpPr>
            <a:spLocks noChangeArrowheads="1"/>
          </p:cNvSpPr>
          <p:nvPr/>
        </p:nvSpPr>
        <p:spPr bwMode="auto">
          <a:xfrm>
            <a:off x="3175" y="152400"/>
            <a:ext cx="91440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tabLst>
                <a:tab pos="228600" algn="l"/>
                <a:tab pos="457200" algn="l"/>
              </a:tabLst>
            </a:pPr>
            <a:r>
              <a:rPr lang="en-US" altLang="en-US" sz="11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 eaLnBrk="0" hangingPunct="0">
              <a:tabLst>
                <a:tab pos="228600" algn="l"/>
                <a:tab pos="457200" algn="l"/>
              </a:tabLst>
            </a:pPr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 First Eleven Emperors of Rome  </a:t>
            </a:r>
          </a:p>
          <a:p>
            <a:pPr algn="ctr" eaLnBrk="0" hangingPunct="0">
              <a:tabLst>
                <a:tab pos="228600" algn="l"/>
                <a:tab pos="457200" algn="l"/>
              </a:tabLst>
            </a:pPr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 Ten Horns and the Seven Heads</a:t>
            </a:r>
            <a:endParaRPr lang="en-US" altLang="en-US" sz="24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228600" algn="l"/>
                <a:tab pos="457200" algn="l"/>
              </a:tabLst>
            </a:pPr>
            <a:endParaRPr lang="en-US" alt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grpSp>
        <p:nvGrpSpPr>
          <p:cNvPr id="137219" name="Group 115"/>
          <p:cNvGrpSpPr>
            <a:grpSpLocks/>
          </p:cNvGrpSpPr>
          <p:nvPr/>
        </p:nvGrpSpPr>
        <p:grpSpPr bwMode="auto">
          <a:xfrm>
            <a:off x="914400" y="1219200"/>
            <a:ext cx="7391400" cy="5638800"/>
            <a:chOff x="-3" y="506"/>
            <a:chExt cx="2820" cy="6337"/>
          </a:xfrm>
        </p:grpSpPr>
        <p:grpSp>
          <p:nvGrpSpPr>
            <p:cNvPr id="137221" name="Group 113"/>
            <p:cNvGrpSpPr>
              <a:grpSpLocks/>
            </p:cNvGrpSpPr>
            <p:nvPr/>
          </p:nvGrpSpPr>
          <p:grpSpPr bwMode="auto">
            <a:xfrm>
              <a:off x="0" y="509"/>
              <a:ext cx="2814" cy="6331"/>
              <a:chOff x="0" y="509"/>
              <a:chExt cx="2814" cy="6331"/>
            </a:xfrm>
          </p:grpSpPr>
          <p:grpSp>
            <p:nvGrpSpPr>
              <p:cNvPr id="137223" name="Group 42"/>
              <p:cNvGrpSpPr>
                <a:grpSpLocks/>
              </p:cNvGrpSpPr>
              <p:nvPr/>
            </p:nvGrpSpPr>
            <p:grpSpPr bwMode="auto">
              <a:xfrm>
                <a:off x="0" y="509"/>
                <a:ext cx="554" cy="518"/>
                <a:chOff x="0" y="509"/>
                <a:chExt cx="554" cy="518"/>
              </a:xfrm>
            </p:grpSpPr>
            <p:sp>
              <p:nvSpPr>
                <p:cNvPr id="137329" name="Rectangle 5"/>
                <p:cNvSpPr>
                  <a:spLocks noChangeArrowheads="1"/>
                </p:cNvSpPr>
                <p:nvPr/>
              </p:nvSpPr>
              <p:spPr bwMode="auto">
                <a:xfrm>
                  <a:off x="43" y="509"/>
                  <a:ext cx="468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 b="1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Emperor</a:t>
                  </a:r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330" name="Rectangle 41"/>
                <p:cNvSpPr>
                  <a:spLocks noChangeArrowheads="1"/>
                </p:cNvSpPr>
                <p:nvPr/>
              </p:nvSpPr>
              <p:spPr bwMode="auto">
                <a:xfrm>
                  <a:off x="0" y="509"/>
                  <a:ext cx="55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24" name="Group 44"/>
              <p:cNvGrpSpPr>
                <a:grpSpLocks/>
              </p:cNvGrpSpPr>
              <p:nvPr/>
            </p:nvGrpSpPr>
            <p:grpSpPr bwMode="auto">
              <a:xfrm>
                <a:off x="554" y="509"/>
                <a:ext cx="698" cy="518"/>
                <a:chOff x="554" y="509"/>
                <a:chExt cx="698" cy="518"/>
              </a:xfrm>
            </p:grpSpPr>
            <p:sp>
              <p:nvSpPr>
                <p:cNvPr id="137327" name="Rectangle 6"/>
                <p:cNvSpPr>
                  <a:spLocks noChangeArrowheads="1"/>
                </p:cNvSpPr>
                <p:nvPr/>
              </p:nvSpPr>
              <p:spPr bwMode="auto">
                <a:xfrm>
                  <a:off x="597" y="509"/>
                  <a:ext cx="61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 b="1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Dates of Rule</a:t>
                  </a:r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328" name="Rectangle 43"/>
                <p:cNvSpPr>
                  <a:spLocks noChangeArrowheads="1"/>
                </p:cNvSpPr>
                <p:nvPr/>
              </p:nvSpPr>
              <p:spPr bwMode="auto">
                <a:xfrm>
                  <a:off x="554" y="509"/>
                  <a:ext cx="69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25" name="Group 46"/>
              <p:cNvGrpSpPr>
                <a:grpSpLocks/>
              </p:cNvGrpSpPr>
              <p:nvPr/>
            </p:nvGrpSpPr>
            <p:grpSpPr bwMode="auto">
              <a:xfrm>
                <a:off x="1252" y="509"/>
                <a:ext cx="1562" cy="518"/>
                <a:chOff x="1252" y="509"/>
                <a:chExt cx="1562" cy="518"/>
              </a:xfrm>
            </p:grpSpPr>
            <p:sp>
              <p:nvSpPr>
                <p:cNvPr id="137325" name="Rectangle 7"/>
                <p:cNvSpPr>
                  <a:spLocks noChangeArrowheads="1"/>
                </p:cNvSpPr>
                <p:nvPr/>
              </p:nvSpPr>
              <p:spPr bwMode="auto">
                <a:xfrm>
                  <a:off x="1295" y="509"/>
                  <a:ext cx="1476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 b="1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Significance to Biblical Events</a:t>
                  </a:r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altLang="en-US" sz="24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326" name="Rectangle 45"/>
                <p:cNvSpPr>
                  <a:spLocks noChangeArrowheads="1"/>
                </p:cNvSpPr>
                <p:nvPr/>
              </p:nvSpPr>
              <p:spPr bwMode="auto">
                <a:xfrm>
                  <a:off x="1252" y="509"/>
                  <a:ext cx="156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26" name="Group 48"/>
              <p:cNvGrpSpPr>
                <a:grpSpLocks/>
              </p:cNvGrpSpPr>
              <p:nvPr/>
            </p:nvGrpSpPr>
            <p:grpSpPr bwMode="auto">
              <a:xfrm>
                <a:off x="0" y="1027"/>
                <a:ext cx="554" cy="518"/>
                <a:chOff x="0" y="1027"/>
                <a:chExt cx="554" cy="518"/>
              </a:xfrm>
            </p:grpSpPr>
            <p:sp>
              <p:nvSpPr>
                <p:cNvPr id="137323" name="Rectangle 8"/>
                <p:cNvSpPr>
                  <a:spLocks noChangeArrowheads="1"/>
                </p:cNvSpPr>
                <p:nvPr/>
              </p:nvSpPr>
              <p:spPr bwMode="auto">
                <a:xfrm>
                  <a:off x="43" y="1027"/>
                  <a:ext cx="468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Augustus</a:t>
                  </a:r>
                </a:p>
                <a:p>
                  <a:pPr eaLnBrk="0" hangingPunct="0"/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324" name="Rectangle 47"/>
                <p:cNvSpPr>
                  <a:spLocks noChangeArrowheads="1"/>
                </p:cNvSpPr>
                <p:nvPr/>
              </p:nvSpPr>
              <p:spPr bwMode="auto">
                <a:xfrm>
                  <a:off x="0" y="1027"/>
                  <a:ext cx="55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27" name="Group 50"/>
              <p:cNvGrpSpPr>
                <a:grpSpLocks/>
              </p:cNvGrpSpPr>
              <p:nvPr/>
            </p:nvGrpSpPr>
            <p:grpSpPr bwMode="auto">
              <a:xfrm>
                <a:off x="554" y="1027"/>
                <a:ext cx="698" cy="518"/>
                <a:chOff x="554" y="1027"/>
                <a:chExt cx="698" cy="518"/>
              </a:xfrm>
            </p:grpSpPr>
            <p:sp>
              <p:nvSpPr>
                <p:cNvPr id="137321" name="Rectangle 9"/>
                <p:cNvSpPr>
                  <a:spLocks noChangeArrowheads="1"/>
                </p:cNvSpPr>
                <p:nvPr/>
              </p:nvSpPr>
              <p:spPr bwMode="auto">
                <a:xfrm>
                  <a:off x="597" y="1027"/>
                  <a:ext cx="61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27 BC-14 AD</a:t>
                  </a:r>
                </a:p>
                <a:p>
                  <a:pPr eaLnBrk="0" hangingPunct="0"/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322" name="Rectangle 49"/>
                <p:cNvSpPr>
                  <a:spLocks noChangeArrowheads="1"/>
                </p:cNvSpPr>
                <p:nvPr/>
              </p:nvSpPr>
              <p:spPr bwMode="auto">
                <a:xfrm>
                  <a:off x="554" y="1027"/>
                  <a:ext cx="69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28" name="Group 52"/>
              <p:cNvGrpSpPr>
                <a:grpSpLocks/>
              </p:cNvGrpSpPr>
              <p:nvPr/>
            </p:nvGrpSpPr>
            <p:grpSpPr bwMode="auto">
              <a:xfrm>
                <a:off x="1252" y="1027"/>
                <a:ext cx="1562" cy="518"/>
                <a:chOff x="1252" y="1027"/>
                <a:chExt cx="1562" cy="518"/>
              </a:xfrm>
            </p:grpSpPr>
            <p:sp>
              <p:nvSpPr>
                <p:cNvPr id="137319" name="Rectangle 10"/>
                <p:cNvSpPr>
                  <a:spLocks noChangeArrowheads="1"/>
                </p:cNvSpPr>
                <p:nvPr/>
              </p:nvSpPr>
              <p:spPr bwMode="auto">
                <a:xfrm>
                  <a:off x="1295" y="1027"/>
                  <a:ext cx="1476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Birth of Christ</a:t>
                  </a:r>
                </a:p>
                <a:p>
                  <a:pPr eaLnBrk="0" hangingPunct="0"/>
                  <a:endParaRPr lang="en-US" altLang="en-US" sz="24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320" name="Rectangle 51"/>
                <p:cNvSpPr>
                  <a:spLocks noChangeArrowheads="1"/>
                </p:cNvSpPr>
                <p:nvPr/>
              </p:nvSpPr>
              <p:spPr bwMode="auto">
                <a:xfrm>
                  <a:off x="1252" y="1027"/>
                  <a:ext cx="156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29" name="Group 54"/>
              <p:cNvGrpSpPr>
                <a:grpSpLocks/>
              </p:cNvGrpSpPr>
              <p:nvPr/>
            </p:nvGrpSpPr>
            <p:grpSpPr bwMode="auto">
              <a:xfrm>
                <a:off x="0" y="1545"/>
                <a:ext cx="554" cy="518"/>
                <a:chOff x="0" y="1545"/>
                <a:chExt cx="554" cy="518"/>
              </a:xfrm>
            </p:grpSpPr>
            <p:sp>
              <p:nvSpPr>
                <p:cNvPr id="137317" name="Rectangle 11"/>
                <p:cNvSpPr>
                  <a:spLocks noChangeArrowheads="1"/>
                </p:cNvSpPr>
                <p:nvPr/>
              </p:nvSpPr>
              <p:spPr bwMode="auto">
                <a:xfrm>
                  <a:off x="43" y="1545"/>
                  <a:ext cx="468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spcBef>
                      <a:spcPct val="30000"/>
                    </a:spcBef>
                  </a:pPr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</a:rPr>
                    <a:t>Tiberius</a:t>
                  </a:r>
                </a:p>
                <a:p>
                  <a:pPr eaLnBrk="0" hangingPunct="0">
                    <a:spcBef>
                      <a:spcPct val="30000"/>
                    </a:spcBef>
                  </a:pPr>
                  <a:endParaRPr lang="en-US" altLang="en-US" sz="12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318" name="Rectangle 53"/>
                <p:cNvSpPr>
                  <a:spLocks noChangeArrowheads="1"/>
                </p:cNvSpPr>
                <p:nvPr/>
              </p:nvSpPr>
              <p:spPr bwMode="auto">
                <a:xfrm>
                  <a:off x="0" y="1545"/>
                  <a:ext cx="55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30" name="Group 56"/>
              <p:cNvGrpSpPr>
                <a:grpSpLocks/>
              </p:cNvGrpSpPr>
              <p:nvPr/>
            </p:nvGrpSpPr>
            <p:grpSpPr bwMode="auto">
              <a:xfrm>
                <a:off x="554" y="1545"/>
                <a:ext cx="698" cy="518"/>
                <a:chOff x="554" y="1545"/>
                <a:chExt cx="698" cy="518"/>
              </a:xfrm>
            </p:grpSpPr>
            <p:sp>
              <p:nvSpPr>
                <p:cNvPr id="137315" name="Rectangle 12"/>
                <p:cNvSpPr>
                  <a:spLocks noChangeArrowheads="1"/>
                </p:cNvSpPr>
                <p:nvPr/>
              </p:nvSpPr>
              <p:spPr bwMode="auto">
                <a:xfrm>
                  <a:off x="597" y="1545"/>
                  <a:ext cx="61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14 AD-37 AD</a:t>
                  </a:r>
                </a:p>
                <a:p>
                  <a:pPr eaLnBrk="0" hangingPunct="0"/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316" name="Rectangle 55"/>
                <p:cNvSpPr>
                  <a:spLocks noChangeArrowheads="1"/>
                </p:cNvSpPr>
                <p:nvPr/>
              </p:nvSpPr>
              <p:spPr bwMode="auto">
                <a:xfrm>
                  <a:off x="554" y="1545"/>
                  <a:ext cx="69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31" name="Group 58"/>
              <p:cNvGrpSpPr>
                <a:grpSpLocks/>
              </p:cNvGrpSpPr>
              <p:nvPr/>
            </p:nvGrpSpPr>
            <p:grpSpPr bwMode="auto">
              <a:xfrm>
                <a:off x="1252" y="1545"/>
                <a:ext cx="1562" cy="518"/>
                <a:chOff x="1252" y="1545"/>
                <a:chExt cx="1562" cy="518"/>
              </a:xfrm>
            </p:grpSpPr>
            <p:sp>
              <p:nvSpPr>
                <p:cNvPr id="137313" name="Rectangle 13"/>
                <p:cNvSpPr>
                  <a:spLocks noChangeArrowheads="1"/>
                </p:cNvSpPr>
                <p:nvPr/>
              </p:nvSpPr>
              <p:spPr bwMode="auto">
                <a:xfrm>
                  <a:off x="1295" y="1545"/>
                  <a:ext cx="1476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Crucifixion of Christ</a:t>
                  </a:r>
                </a:p>
                <a:p>
                  <a:pPr eaLnBrk="0" hangingPunct="0"/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314" name="Rectangle 57"/>
                <p:cNvSpPr>
                  <a:spLocks noChangeArrowheads="1"/>
                </p:cNvSpPr>
                <p:nvPr/>
              </p:nvSpPr>
              <p:spPr bwMode="auto">
                <a:xfrm>
                  <a:off x="1252" y="1545"/>
                  <a:ext cx="156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32" name="Group 60"/>
              <p:cNvGrpSpPr>
                <a:grpSpLocks/>
              </p:cNvGrpSpPr>
              <p:nvPr/>
            </p:nvGrpSpPr>
            <p:grpSpPr bwMode="auto">
              <a:xfrm>
                <a:off x="0" y="2063"/>
                <a:ext cx="554" cy="633"/>
                <a:chOff x="0" y="2063"/>
                <a:chExt cx="554" cy="633"/>
              </a:xfrm>
            </p:grpSpPr>
            <p:sp>
              <p:nvSpPr>
                <p:cNvPr id="137311" name="Rectangle 14"/>
                <p:cNvSpPr>
                  <a:spLocks noChangeArrowheads="1"/>
                </p:cNvSpPr>
                <p:nvPr/>
              </p:nvSpPr>
              <p:spPr bwMode="auto">
                <a:xfrm>
                  <a:off x="43" y="2063"/>
                  <a:ext cx="468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4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Gaius (Caligula</a:t>
                  </a:r>
                  <a:r>
                    <a:rPr lang="en-US" altLang="en-US" sz="12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)</a:t>
                  </a:r>
                </a:p>
                <a:p>
                  <a:pPr eaLnBrk="0" hangingPunct="0"/>
                  <a:endParaRPr lang="en-US" altLang="en-US" sz="24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312" name="Rectangle 59"/>
                <p:cNvSpPr>
                  <a:spLocks noChangeArrowheads="1"/>
                </p:cNvSpPr>
                <p:nvPr/>
              </p:nvSpPr>
              <p:spPr bwMode="auto">
                <a:xfrm>
                  <a:off x="0" y="2063"/>
                  <a:ext cx="554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33" name="Group 62"/>
              <p:cNvGrpSpPr>
                <a:grpSpLocks/>
              </p:cNvGrpSpPr>
              <p:nvPr/>
            </p:nvGrpSpPr>
            <p:grpSpPr bwMode="auto">
              <a:xfrm>
                <a:off x="554" y="2063"/>
                <a:ext cx="698" cy="633"/>
                <a:chOff x="554" y="2063"/>
                <a:chExt cx="698" cy="633"/>
              </a:xfrm>
            </p:grpSpPr>
            <p:sp>
              <p:nvSpPr>
                <p:cNvPr id="137309" name="Rectangle 15"/>
                <p:cNvSpPr>
                  <a:spLocks noChangeArrowheads="1"/>
                </p:cNvSpPr>
                <p:nvPr/>
              </p:nvSpPr>
              <p:spPr bwMode="auto">
                <a:xfrm>
                  <a:off x="597" y="2063"/>
                  <a:ext cx="6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37 AD-41 AD</a:t>
                  </a:r>
                </a:p>
                <a:p>
                  <a:pPr eaLnBrk="0" hangingPunct="0"/>
                  <a:endParaRPr lang="en-US" altLang="en-US" sz="24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310" name="Rectangle 61"/>
                <p:cNvSpPr>
                  <a:spLocks noChangeArrowheads="1"/>
                </p:cNvSpPr>
                <p:nvPr/>
              </p:nvSpPr>
              <p:spPr bwMode="auto">
                <a:xfrm>
                  <a:off x="554" y="2063"/>
                  <a:ext cx="698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34" name="Group 64"/>
              <p:cNvGrpSpPr>
                <a:grpSpLocks/>
              </p:cNvGrpSpPr>
              <p:nvPr/>
            </p:nvGrpSpPr>
            <p:grpSpPr bwMode="auto">
              <a:xfrm>
                <a:off x="1252" y="2063"/>
                <a:ext cx="1562" cy="633"/>
                <a:chOff x="1252" y="2063"/>
                <a:chExt cx="1562" cy="633"/>
              </a:xfrm>
            </p:grpSpPr>
            <p:sp>
              <p:nvSpPr>
                <p:cNvPr id="137307" name="Rectangle 16"/>
                <p:cNvSpPr>
                  <a:spLocks noChangeArrowheads="1"/>
                </p:cNvSpPr>
                <p:nvPr/>
              </p:nvSpPr>
              <p:spPr bwMode="auto">
                <a:xfrm>
                  <a:off x="1295" y="2063"/>
                  <a:ext cx="1476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2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altLang="en-US" sz="24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308" name="Rectangle 63"/>
                <p:cNvSpPr>
                  <a:spLocks noChangeArrowheads="1"/>
                </p:cNvSpPr>
                <p:nvPr/>
              </p:nvSpPr>
              <p:spPr bwMode="auto">
                <a:xfrm>
                  <a:off x="1252" y="2063"/>
                  <a:ext cx="1562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35" name="Group 66"/>
              <p:cNvGrpSpPr>
                <a:grpSpLocks/>
              </p:cNvGrpSpPr>
              <p:nvPr/>
            </p:nvGrpSpPr>
            <p:grpSpPr bwMode="auto">
              <a:xfrm>
                <a:off x="0" y="2696"/>
                <a:ext cx="554" cy="518"/>
                <a:chOff x="0" y="2696"/>
                <a:chExt cx="554" cy="518"/>
              </a:xfrm>
            </p:grpSpPr>
            <p:sp>
              <p:nvSpPr>
                <p:cNvPr id="137305" name="Rectangle 17"/>
                <p:cNvSpPr>
                  <a:spLocks noChangeArrowheads="1"/>
                </p:cNvSpPr>
                <p:nvPr/>
              </p:nvSpPr>
              <p:spPr bwMode="auto">
                <a:xfrm>
                  <a:off x="43" y="2696"/>
                  <a:ext cx="468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Claudius</a:t>
                  </a:r>
                </a:p>
                <a:p>
                  <a:pPr eaLnBrk="0" hangingPunct="0"/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306" name="Rectangle 65"/>
                <p:cNvSpPr>
                  <a:spLocks noChangeArrowheads="1"/>
                </p:cNvSpPr>
                <p:nvPr/>
              </p:nvSpPr>
              <p:spPr bwMode="auto">
                <a:xfrm>
                  <a:off x="0" y="2696"/>
                  <a:ext cx="55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36" name="Group 68"/>
              <p:cNvGrpSpPr>
                <a:grpSpLocks/>
              </p:cNvGrpSpPr>
              <p:nvPr/>
            </p:nvGrpSpPr>
            <p:grpSpPr bwMode="auto">
              <a:xfrm>
                <a:off x="554" y="2696"/>
                <a:ext cx="698" cy="518"/>
                <a:chOff x="554" y="2696"/>
                <a:chExt cx="698" cy="518"/>
              </a:xfrm>
            </p:grpSpPr>
            <p:sp>
              <p:nvSpPr>
                <p:cNvPr id="137303" name="Rectangle 18"/>
                <p:cNvSpPr>
                  <a:spLocks noChangeArrowheads="1"/>
                </p:cNvSpPr>
                <p:nvPr/>
              </p:nvSpPr>
              <p:spPr bwMode="auto">
                <a:xfrm>
                  <a:off x="597" y="2696"/>
                  <a:ext cx="61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41 AD-54 AD</a:t>
                  </a:r>
                </a:p>
                <a:p>
                  <a:pPr eaLnBrk="0" hangingPunct="0"/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304" name="Rectangle 67"/>
                <p:cNvSpPr>
                  <a:spLocks noChangeArrowheads="1"/>
                </p:cNvSpPr>
                <p:nvPr/>
              </p:nvSpPr>
              <p:spPr bwMode="auto">
                <a:xfrm>
                  <a:off x="554" y="2696"/>
                  <a:ext cx="69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37" name="Group 70"/>
              <p:cNvGrpSpPr>
                <a:grpSpLocks/>
              </p:cNvGrpSpPr>
              <p:nvPr/>
            </p:nvGrpSpPr>
            <p:grpSpPr bwMode="auto">
              <a:xfrm>
                <a:off x="1252" y="2696"/>
                <a:ext cx="1562" cy="518"/>
                <a:chOff x="1252" y="2696"/>
                <a:chExt cx="1562" cy="518"/>
              </a:xfrm>
            </p:grpSpPr>
            <p:sp>
              <p:nvSpPr>
                <p:cNvPr id="137301" name="Rectangle 19"/>
                <p:cNvSpPr>
                  <a:spLocks noChangeArrowheads="1"/>
                </p:cNvSpPr>
                <p:nvPr/>
              </p:nvSpPr>
              <p:spPr bwMode="auto">
                <a:xfrm>
                  <a:off x="1295" y="2696"/>
                  <a:ext cx="1476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Jews Exiled from Rome</a:t>
                  </a:r>
                </a:p>
                <a:p>
                  <a:pPr eaLnBrk="0" hangingPunct="0"/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302" name="Rectangle 69"/>
                <p:cNvSpPr>
                  <a:spLocks noChangeArrowheads="1"/>
                </p:cNvSpPr>
                <p:nvPr/>
              </p:nvSpPr>
              <p:spPr bwMode="auto">
                <a:xfrm>
                  <a:off x="1252" y="2696"/>
                  <a:ext cx="156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38" name="Group 72"/>
              <p:cNvGrpSpPr>
                <a:grpSpLocks/>
              </p:cNvGrpSpPr>
              <p:nvPr/>
            </p:nvGrpSpPr>
            <p:grpSpPr bwMode="auto">
              <a:xfrm>
                <a:off x="0" y="3214"/>
                <a:ext cx="554" cy="518"/>
                <a:chOff x="0" y="3214"/>
                <a:chExt cx="554" cy="518"/>
              </a:xfrm>
            </p:grpSpPr>
            <p:sp>
              <p:nvSpPr>
                <p:cNvPr id="137299" name="Rectangle 20"/>
                <p:cNvSpPr>
                  <a:spLocks noChangeArrowheads="1"/>
                </p:cNvSpPr>
                <p:nvPr/>
              </p:nvSpPr>
              <p:spPr bwMode="auto">
                <a:xfrm>
                  <a:off x="43" y="3214"/>
                  <a:ext cx="468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Nero</a:t>
                  </a:r>
                </a:p>
                <a:p>
                  <a:pPr eaLnBrk="0" hangingPunct="0"/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300" name="Rectangle 71"/>
                <p:cNvSpPr>
                  <a:spLocks noChangeArrowheads="1"/>
                </p:cNvSpPr>
                <p:nvPr/>
              </p:nvSpPr>
              <p:spPr bwMode="auto">
                <a:xfrm>
                  <a:off x="0" y="3214"/>
                  <a:ext cx="55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39" name="Group 74"/>
              <p:cNvGrpSpPr>
                <a:grpSpLocks/>
              </p:cNvGrpSpPr>
              <p:nvPr/>
            </p:nvGrpSpPr>
            <p:grpSpPr bwMode="auto">
              <a:xfrm>
                <a:off x="554" y="3214"/>
                <a:ext cx="698" cy="518"/>
                <a:chOff x="554" y="3214"/>
                <a:chExt cx="698" cy="518"/>
              </a:xfrm>
            </p:grpSpPr>
            <p:sp>
              <p:nvSpPr>
                <p:cNvPr id="137297" name="Rectangle 21"/>
                <p:cNvSpPr>
                  <a:spLocks noChangeArrowheads="1"/>
                </p:cNvSpPr>
                <p:nvPr/>
              </p:nvSpPr>
              <p:spPr bwMode="auto">
                <a:xfrm>
                  <a:off x="597" y="3214"/>
                  <a:ext cx="61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54 AD-68 AD</a:t>
                  </a:r>
                </a:p>
                <a:p>
                  <a:pPr eaLnBrk="0" hangingPunct="0"/>
                  <a:endParaRPr lang="en-US" altLang="en-US" sz="24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98" name="Rectangle 73"/>
                <p:cNvSpPr>
                  <a:spLocks noChangeArrowheads="1"/>
                </p:cNvSpPr>
                <p:nvPr/>
              </p:nvSpPr>
              <p:spPr bwMode="auto">
                <a:xfrm>
                  <a:off x="554" y="3214"/>
                  <a:ext cx="69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40" name="Group 76"/>
              <p:cNvGrpSpPr>
                <a:grpSpLocks/>
              </p:cNvGrpSpPr>
              <p:nvPr/>
            </p:nvGrpSpPr>
            <p:grpSpPr bwMode="auto">
              <a:xfrm>
                <a:off x="1252" y="3214"/>
                <a:ext cx="1562" cy="518"/>
                <a:chOff x="1252" y="3214"/>
                <a:chExt cx="1562" cy="518"/>
              </a:xfrm>
            </p:grpSpPr>
            <p:sp>
              <p:nvSpPr>
                <p:cNvPr id="137295" name="Rectangle 22"/>
                <p:cNvSpPr>
                  <a:spLocks noChangeArrowheads="1"/>
                </p:cNvSpPr>
                <p:nvPr/>
              </p:nvSpPr>
              <p:spPr bwMode="auto">
                <a:xfrm>
                  <a:off x="1295" y="3214"/>
                  <a:ext cx="1476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4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First persecutions, Execution of Paul and Peter</a:t>
                  </a:r>
                </a:p>
                <a:p>
                  <a:pPr eaLnBrk="0" hangingPunct="0"/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96" name="Rectangle 75"/>
                <p:cNvSpPr>
                  <a:spLocks noChangeArrowheads="1"/>
                </p:cNvSpPr>
                <p:nvPr/>
              </p:nvSpPr>
              <p:spPr bwMode="auto">
                <a:xfrm>
                  <a:off x="1252" y="3214"/>
                  <a:ext cx="156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41" name="Group 78"/>
              <p:cNvGrpSpPr>
                <a:grpSpLocks/>
              </p:cNvGrpSpPr>
              <p:nvPr/>
            </p:nvGrpSpPr>
            <p:grpSpPr bwMode="auto">
              <a:xfrm>
                <a:off x="0" y="3732"/>
                <a:ext cx="554" cy="518"/>
                <a:chOff x="0" y="3732"/>
                <a:chExt cx="554" cy="518"/>
              </a:xfrm>
            </p:grpSpPr>
            <p:sp>
              <p:nvSpPr>
                <p:cNvPr id="137293" name="Rectangle 23"/>
                <p:cNvSpPr>
                  <a:spLocks noChangeArrowheads="1"/>
                </p:cNvSpPr>
                <p:nvPr/>
              </p:nvSpPr>
              <p:spPr bwMode="auto">
                <a:xfrm>
                  <a:off x="43" y="3732"/>
                  <a:ext cx="468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00B0F0"/>
                      </a:solidFill>
                      <a:latin typeface="Times New Roman" pitchFamily="18" charset="0"/>
                      <a:cs typeface="Times New Roman" pitchFamily="18" charset="0"/>
                    </a:rPr>
                    <a:t>Galba</a:t>
                  </a:r>
                </a:p>
                <a:p>
                  <a:pPr eaLnBrk="0" hangingPunct="0"/>
                  <a:endParaRPr lang="en-US" altLang="en-US" sz="24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94" name="Rectangle 77"/>
                <p:cNvSpPr>
                  <a:spLocks noChangeArrowheads="1"/>
                </p:cNvSpPr>
                <p:nvPr/>
              </p:nvSpPr>
              <p:spPr bwMode="auto">
                <a:xfrm>
                  <a:off x="0" y="3732"/>
                  <a:ext cx="55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42" name="Group 80"/>
              <p:cNvGrpSpPr>
                <a:grpSpLocks/>
              </p:cNvGrpSpPr>
              <p:nvPr/>
            </p:nvGrpSpPr>
            <p:grpSpPr bwMode="auto">
              <a:xfrm>
                <a:off x="554" y="3732"/>
                <a:ext cx="698" cy="518"/>
                <a:chOff x="554" y="3732"/>
                <a:chExt cx="698" cy="518"/>
              </a:xfrm>
            </p:grpSpPr>
            <p:sp>
              <p:nvSpPr>
                <p:cNvPr id="137291" name="Rectangle 24"/>
                <p:cNvSpPr>
                  <a:spLocks noChangeArrowheads="1"/>
                </p:cNvSpPr>
                <p:nvPr/>
              </p:nvSpPr>
              <p:spPr bwMode="auto">
                <a:xfrm>
                  <a:off x="597" y="3732"/>
                  <a:ext cx="61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68 AD-69 AD</a:t>
                  </a:r>
                </a:p>
                <a:p>
                  <a:pPr eaLnBrk="0" hangingPunct="0"/>
                  <a:endParaRPr lang="en-US" altLang="en-US" sz="24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92" name="Rectangle 79"/>
                <p:cNvSpPr>
                  <a:spLocks noChangeArrowheads="1"/>
                </p:cNvSpPr>
                <p:nvPr/>
              </p:nvSpPr>
              <p:spPr bwMode="auto">
                <a:xfrm>
                  <a:off x="554" y="3732"/>
                  <a:ext cx="69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43" name="Group 82"/>
              <p:cNvGrpSpPr>
                <a:grpSpLocks/>
              </p:cNvGrpSpPr>
              <p:nvPr/>
            </p:nvGrpSpPr>
            <p:grpSpPr bwMode="auto">
              <a:xfrm>
                <a:off x="1252" y="3732"/>
                <a:ext cx="1562" cy="518"/>
                <a:chOff x="1252" y="3732"/>
                <a:chExt cx="1562" cy="518"/>
              </a:xfrm>
            </p:grpSpPr>
            <p:sp>
              <p:nvSpPr>
                <p:cNvPr id="137289" name="Rectangle 25"/>
                <p:cNvSpPr>
                  <a:spLocks noChangeArrowheads="1"/>
                </p:cNvSpPr>
                <p:nvPr/>
              </p:nvSpPr>
              <p:spPr bwMode="auto">
                <a:xfrm>
                  <a:off x="1295" y="3732"/>
                  <a:ext cx="1476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One of the three overcome by Vespasian</a:t>
                  </a:r>
                </a:p>
                <a:p>
                  <a:pPr eaLnBrk="0" hangingPunct="0"/>
                  <a:endParaRPr lang="en-US" altLang="en-US" sz="24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90" name="Rectangle 81"/>
                <p:cNvSpPr>
                  <a:spLocks noChangeArrowheads="1"/>
                </p:cNvSpPr>
                <p:nvPr/>
              </p:nvSpPr>
              <p:spPr bwMode="auto">
                <a:xfrm>
                  <a:off x="1252" y="3732"/>
                  <a:ext cx="156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44" name="Group 84"/>
              <p:cNvGrpSpPr>
                <a:grpSpLocks/>
              </p:cNvGrpSpPr>
              <p:nvPr/>
            </p:nvGrpSpPr>
            <p:grpSpPr bwMode="auto">
              <a:xfrm>
                <a:off x="0" y="4250"/>
                <a:ext cx="554" cy="518"/>
                <a:chOff x="0" y="4250"/>
                <a:chExt cx="554" cy="518"/>
              </a:xfrm>
            </p:grpSpPr>
            <p:sp>
              <p:nvSpPr>
                <p:cNvPr id="137287" name="Rectangle 26"/>
                <p:cNvSpPr>
                  <a:spLocks noChangeArrowheads="1"/>
                </p:cNvSpPr>
                <p:nvPr/>
              </p:nvSpPr>
              <p:spPr bwMode="auto">
                <a:xfrm>
                  <a:off x="43" y="4250"/>
                  <a:ext cx="468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00B0F0"/>
                      </a:solidFill>
                      <a:latin typeface="Times New Roman" pitchFamily="18" charset="0"/>
                      <a:cs typeface="Times New Roman" pitchFamily="18" charset="0"/>
                    </a:rPr>
                    <a:t>Otho</a:t>
                  </a:r>
                </a:p>
                <a:p>
                  <a:pPr eaLnBrk="0" hangingPunct="0"/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88" name="Rectangle 83"/>
                <p:cNvSpPr>
                  <a:spLocks noChangeArrowheads="1"/>
                </p:cNvSpPr>
                <p:nvPr/>
              </p:nvSpPr>
              <p:spPr bwMode="auto">
                <a:xfrm>
                  <a:off x="0" y="4250"/>
                  <a:ext cx="55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45" name="Group 86"/>
              <p:cNvGrpSpPr>
                <a:grpSpLocks/>
              </p:cNvGrpSpPr>
              <p:nvPr/>
            </p:nvGrpSpPr>
            <p:grpSpPr bwMode="auto">
              <a:xfrm>
                <a:off x="554" y="4250"/>
                <a:ext cx="698" cy="518"/>
                <a:chOff x="554" y="4250"/>
                <a:chExt cx="698" cy="518"/>
              </a:xfrm>
            </p:grpSpPr>
            <p:sp>
              <p:nvSpPr>
                <p:cNvPr id="137285" name="Rectangle 27"/>
                <p:cNvSpPr>
                  <a:spLocks noChangeArrowheads="1"/>
                </p:cNvSpPr>
                <p:nvPr/>
              </p:nvSpPr>
              <p:spPr bwMode="auto">
                <a:xfrm>
                  <a:off x="597" y="4250"/>
                  <a:ext cx="61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69 AD-70 AD</a:t>
                  </a:r>
                </a:p>
                <a:p>
                  <a:pPr eaLnBrk="0" hangingPunct="0"/>
                  <a:endParaRPr lang="en-US" altLang="en-US" sz="24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86" name="Rectangle 85"/>
                <p:cNvSpPr>
                  <a:spLocks noChangeArrowheads="1"/>
                </p:cNvSpPr>
                <p:nvPr/>
              </p:nvSpPr>
              <p:spPr bwMode="auto">
                <a:xfrm>
                  <a:off x="554" y="4250"/>
                  <a:ext cx="69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46" name="Group 88"/>
              <p:cNvGrpSpPr>
                <a:grpSpLocks/>
              </p:cNvGrpSpPr>
              <p:nvPr/>
            </p:nvGrpSpPr>
            <p:grpSpPr bwMode="auto">
              <a:xfrm>
                <a:off x="1252" y="4250"/>
                <a:ext cx="1562" cy="518"/>
                <a:chOff x="1252" y="4250"/>
                <a:chExt cx="1562" cy="518"/>
              </a:xfrm>
            </p:grpSpPr>
            <p:sp>
              <p:nvSpPr>
                <p:cNvPr id="137283" name="Rectangle 28"/>
                <p:cNvSpPr>
                  <a:spLocks noChangeArrowheads="1"/>
                </p:cNvSpPr>
                <p:nvPr/>
              </p:nvSpPr>
              <p:spPr bwMode="auto">
                <a:xfrm>
                  <a:off x="1295" y="4250"/>
                  <a:ext cx="1476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One of the three…</a:t>
                  </a:r>
                </a:p>
                <a:p>
                  <a:pPr eaLnBrk="0" hangingPunct="0"/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84" name="Rectangle 87"/>
                <p:cNvSpPr>
                  <a:spLocks noChangeArrowheads="1"/>
                </p:cNvSpPr>
                <p:nvPr/>
              </p:nvSpPr>
              <p:spPr bwMode="auto">
                <a:xfrm>
                  <a:off x="1252" y="4250"/>
                  <a:ext cx="156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47" name="Group 90"/>
              <p:cNvGrpSpPr>
                <a:grpSpLocks/>
              </p:cNvGrpSpPr>
              <p:nvPr/>
            </p:nvGrpSpPr>
            <p:grpSpPr bwMode="auto">
              <a:xfrm>
                <a:off x="0" y="4768"/>
                <a:ext cx="554" cy="518"/>
                <a:chOff x="0" y="4768"/>
                <a:chExt cx="554" cy="518"/>
              </a:xfrm>
            </p:grpSpPr>
            <p:sp>
              <p:nvSpPr>
                <p:cNvPr id="137281" name="Rectangle 29"/>
                <p:cNvSpPr>
                  <a:spLocks noChangeArrowheads="1"/>
                </p:cNvSpPr>
                <p:nvPr/>
              </p:nvSpPr>
              <p:spPr bwMode="auto">
                <a:xfrm>
                  <a:off x="43" y="4768"/>
                  <a:ext cx="468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00B0F0"/>
                      </a:solidFill>
                      <a:latin typeface="Times New Roman" pitchFamily="18" charset="0"/>
                      <a:cs typeface="Times New Roman" pitchFamily="18" charset="0"/>
                    </a:rPr>
                    <a:t>Vitellius</a:t>
                  </a:r>
                </a:p>
                <a:p>
                  <a:pPr eaLnBrk="0" hangingPunct="0"/>
                  <a:endParaRPr lang="en-US" altLang="en-US" sz="24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82" name="Rectangle 89"/>
                <p:cNvSpPr>
                  <a:spLocks noChangeArrowheads="1"/>
                </p:cNvSpPr>
                <p:nvPr/>
              </p:nvSpPr>
              <p:spPr bwMode="auto">
                <a:xfrm>
                  <a:off x="0" y="4768"/>
                  <a:ext cx="55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48" name="Group 92"/>
              <p:cNvGrpSpPr>
                <a:grpSpLocks/>
              </p:cNvGrpSpPr>
              <p:nvPr/>
            </p:nvGrpSpPr>
            <p:grpSpPr bwMode="auto">
              <a:xfrm>
                <a:off x="554" y="4768"/>
                <a:ext cx="698" cy="518"/>
                <a:chOff x="554" y="4768"/>
                <a:chExt cx="698" cy="518"/>
              </a:xfrm>
            </p:grpSpPr>
            <p:sp>
              <p:nvSpPr>
                <p:cNvPr id="137279" name="Rectangle 30"/>
                <p:cNvSpPr>
                  <a:spLocks noChangeArrowheads="1"/>
                </p:cNvSpPr>
                <p:nvPr/>
              </p:nvSpPr>
              <p:spPr bwMode="auto">
                <a:xfrm>
                  <a:off x="597" y="4768"/>
                  <a:ext cx="61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69 AD-70 AD</a:t>
                  </a:r>
                </a:p>
                <a:p>
                  <a:pPr eaLnBrk="0" hangingPunct="0"/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80" name="Rectangle 91"/>
                <p:cNvSpPr>
                  <a:spLocks noChangeArrowheads="1"/>
                </p:cNvSpPr>
                <p:nvPr/>
              </p:nvSpPr>
              <p:spPr bwMode="auto">
                <a:xfrm>
                  <a:off x="554" y="4768"/>
                  <a:ext cx="69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49" name="Group 94"/>
              <p:cNvGrpSpPr>
                <a:grpSpLocks/>
              </p:cNvGrpSpPr>
              <p:nvPr/>
            </p:nvGrpSpPr>
            <p:grpSpPr bwMode="auto">
              <a:xfrm>
                <a:off x="1252" y="4768"/>
                <a:ext cx="1562" cy="518"/>
                <a:chOff x="1252" y="4768"/>
                <a:chExt cx="1562" cy="518"/>
              </a:xfrm>
            </p:grpSpPr>
            <p:sp>
              <p:nvSpPr>
                <p:cNvPr id="137277" name="Rectangle 31"/>
                <p:cNvSpPr>
                  <a:spLocks noChangeArrowheads="1"/>
                </p:cNvSpPr>
                <p:nvPr/>
              </p:nvSpPr>
              <p:spPr bwMode="auto">
                <a:xfrm>
                  <a:off x="1295" y="4768"/>
                  <a:ext cx="1476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One of the three…</a:t>
                  </a:r>
                </a:p>
                <a:p>
                  <a:pPr eaLnBrk="0" hangingPunct="0"/>
                  <a:endParaRPr lang="en-US" altLang="en-US" sz="24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78" name="Rectangle 93"/>
                <p:cNvSpPr>
                  <a:spLocks noChangeArrowheads="1"/>
                </p:cNvSpPr>
                <p:nvPr/>
              </p:nvSpPr>
              <p:spPr bwMode="auto">
                <a:xfrm>
                  <a:off x="1252" y="4768"/>
                  <a:ext cx="156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50" name="Group 96"/>
              <p:cNvGrpSpPr>
                <a:grpSpLocks/>
              </p:cNvGrpSpPr>
              <p:nvPr/>
            </p:nvGrpSpPr>
            <p:grpSpPr bwMode="auto">
              <a:xfrm>
                <a:off x="0" y="5286"/>
                <a:ext cx="554" cy="518"/>
                <a:chOff x="0" y="5286"/>
                <a:chExt cx="554" cy="518"/>
              </a:xfrm>
            </p:grpSpPr>
            <p:sp>
              <p:nvSpPr>
                <p:cNvPr id="137275" name="Rectangle 32"/>
                <p:cNvSpPr>
                  <a:spLocks noChangeArrowheads="1"/>
                </p:cNvSpPr>
                <p:nvPr/>
              </p:nvSpPr>
              <p:spPr bwMode="auto">
                <a:xfrm>
                  <a:off x="43" y="5286"/>
                  <a:ext cx="468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Vespasian</a:t>
                  </a:r>
                </a:p>
                <a:p>
                  <a:pPr eaLnBrk="0" hangingPunct="0"/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76" name="Rectangle 95"/>
                <p:cNvSpPr>
                  <a:spLocks noChangeArrowheads="1"/>
                </p:cNvSpPr>
                <p:nvPr/>
              </p:nvSpPr>
              <p:spPr bwMode="auto">
                <a:xfrm>
                  <a:off x="0" y="5286"/>
                  <a:ext cx="55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51" name="Group 98"/>
              <p:cNvGrpSpPr>
                <a:grpSpLocks/>
              </p:cNvGrpSpPr>
              <p:nvPr/>
            </p:nvGrpSpPr>
            <p:grpSpPr bwMode="auto">
              <a:xfrm>
                <a:off x="554" y="5286"/>
                <a:ext cx="698" cy="518"/>
                <a:chOff x="554" y="5286"/>
                <a:chExt cx="698" cy="518"/>
              </a:xfrm>
            </p:grpSpPr>
            <p:sp>
              <p:nvSpPr>
                <p:cNvPr id="137273" name="Rectangle 33"/>
                <p:cNvSpPr>
                  <a:spLocks noChangeArrowheads="1"/>
                </p:cNvSpPr>
                <p:nvPr/>
              </p:nvSpPr>
              <p:spPr bwMode="auto">
                <a:xfrm>
                  <a:off x="597" y="5286"/>
                  <a:ext cx="61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69 AD-79 AD</a:t>
                  </a:r>
                </a:p>
                <a:p>
                  <a:pPr eaLnBrk="0" hangingPunct="0"/>
                  <a:endParaRPr lang="en-US" altLang="en-US" sz="24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74" name="Rectangle 97"/>
                <p:cNvSpPr>
                  <a:spLocks noChangeArrowheads="1"/>
                </p:cNvSpPr>
                <p:nvPr/>
              </p:nvSpPr>
              <p:spPr bwMode="auto">
                <a:xfrm>
                  <a:off x="554" y="5286"/>
                  <a:ext cx="69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52" name="Group 100"/>
              <p:cNvGrpSpPr>
                <a:grpSpLocks/>
              </p:cNvGrpSpPr>
              <p:nvPr/>
            </p:nvGrpSpPr>
            <p:grpSpPr bwMode="auto">
              <a:xfrm>
                <a:off x="1252" y="5286"/>
                <a:ext cx="1562" cy="518"/>
                <a:chOff x="1252" y="5286"/>
                <a:chExt cx="1562" cy="518"/>
              </a:xfrm>
            </p:grpSpPr>
            <p:sp>
              <p:nvSpPr>
                <p:cNvPr id="137271" name="Rectangle 34"/>
                <p:cNvSpPr>
                  <a:spLocks noChangeArrowheads="1"/>
                </p:cNvSpPr>
                <p:nvPr/>
              </p:nvSpPr>
              <p:spPr bwMode="auto">
                <a:xfrm>
                  <a:off x="1295" y="5286"/>
                  <a:ext cx="1476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Attack on Jerusalem</a:t>
                  </a:r>
                </a:p>
                <a:p>
                  <a:pPr eaLnBrk="0" hangingPunct="0"/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72" name="Rectangle 99"/>
                <p:cNvSpPr>
                  <a:spLocks noChangeArrowheads="1"/>
                </p:cNvSpPr>
                <p:nvPr/>
              </p:nvSpPr>
              <p:spPr bwMode="auto">
                <a:xfrm>
                  <a:off x="1252" y="5286"/>
                  <a:ext cx="156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53" name="Group 102"/>
              <p:cNvGrpSpPr>
                <a:grpSpLocks/>
              </p:cNvGrpSpPr>
              <p:nvPr/>
            </p:nvGrpSpPr>
            <p:grpSpPr bwMode="auto">
              <a:xfrm>
                <a:off x="0" y="5804"/>
                <a:ext cx="554" cy="518"/>
                <a:chOff x="0" y="5804"/>
                <a:chExt cx="554" cy="518"/>
              </a:xfrm>
            </p:grpSpPr>
            <p:sp>
              <p:nvSpPr>
                <p:cNvPr id="137269" name="Rectangle 35"/>
                <p:cNvSpPr>
                  <a:spLocks noChangeArrowheads="1"/>
                </p:cNvSpPr>
                <p:nvPr/>
              </p:nvSpPr>
              <p:spPr bwMode="auto">
                <a:xfrm>
                  <a:off x="43" y="5804"/>
                  <a:ext cx="468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Titus</a:t>
                  </a:r>
                </a:p>
                <a:p>
                  <a:pPr eaLnBrk="0" hangingPunct="0"/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70" name="Rectangle 101"/>
                <p:cNvSpPr>
                  <a:spLocks noChangeArrowheads="1"/>
                </p:cNvSpPr>
                <p:nvPr/>
              </p:nvSpPr>
              <p:spPr bwMode="auto">
                <a:xfrm>
                  <a:off x="0" y="5804"/>
                  <a:ext cx="55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54" name="Group 104"/>
              <p:cNvGrpSpPr>
                <a:grpSpLocks/>
              </p:cNvGrpSpPr>
              <p:nvPr/>
            </p:nvGrpSpPr>
            <p:grpSpPr bwMode="auto">
              <a:xfrm>
                <a:off x="554" y="5804"/>
                <a:ext cx="698" cy="518"/>
                <a:chOff x="554" y="5804"/>
                <a:chExt cx="698" cy="518"/>
              </a:xfrm>
            </p:grpSpPr>
            <p:sp>
              <p:nvSpPr>
                <p:cNvPr id="137267" name="Rectangle 36"/>
                <p:cNvSpPr>
                  <a:spLocks noChangeArrowheads="1"/>
                </p:cNvSpPr>
                <p:nvPr/>
              </p:nvSpPr>
              <p:spPr bwMode="auto">
                <a:xfrm>
                  <a:off x="597" y="5804"/>
                  <a:ext cx="61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79 AD-81 AD</a:t>
                  </a:r>
                </a:p>
                <a:p>
                  <a:pPr eaLnBrk="0" hangingPunct="0"/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68" name="Rectangle 103"/>
                <p:cNvSpPr>
                  <a:spLocks noChangeArrowheads="1"/>
                </p:cNvSpPr>
                <p:nvPr/>
              </p:nvSpPr>
              <p:spPr bwMode="auto">
                <a:xfrm>
                  <a:off x="554" y="5804"/>
                  <a:ext cx="69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55" name="Group 106"/>
              <p:cNvGrpSpPr>
                <a:grpSpLocks/>
              </p:cNvGrpSpPr>
              <p:nvPr/>
            </p:nvGrpSpPr>
            <p:grpSpPr bwMode="auto">
              <a:xfrm>
                <a:off x="1252" y="5804"/>
                <a:ext cx="1562" cy="518"/>
                <a:chOff x="1252" y="5804"/>
                <a:chExt cx="1562" cy="518"/>
              </a:xfrm>
            </p:grpSpPr>
            <p:sp>
              <p:nvSpPr>
                <p:cNvPr id="137265" name="Rectangle 37"/>
                <p:cNvSpPr>
                  <a:spLocks noChangeArrowheads="1"/>
                </p:cNvSpPr>
                <p:nvPr/>
              </p:nvSpPr>
              <p:spPr bwMode="auto">
                <a:xfrm>
                  <a:off x="1295" y="5804"/>
                  <a:ext cx="1476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The general who destroyed Jerusalem</a:t>
                  </a:r>
                </a:p>
                <a:p>
                  <a:pPr eaLnBrk="0" hangingPunct="0"/>
                  <a:endParaRPr lang="en-US" altLang="en-US" sz="24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66" name="Rectangle 105"/>
                <p:cNvSpPr>
                  <a:spLocks noChangeArrowheads="1"/>
                </p:cNvSpPr>
                <p:nvPr/>
              </p:nvSpPr>
              <p:spPr bwMode="auto">
                <a:xfrm>
                  <a:off x="1252" y="5804"/>
                  <a:ext cx="156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56" name="Group 108"/>
              <p:cNvGrpSpPr>
                <a:grpSpLocks/>
              </p:cNvGrpSpPr>
              <p:nvPr/>
            </p:nvGrpSpPr>
            <p:grpSpPr bwMode="auto">
              <a:xfrm>
                <a:off x="0" y="6322"/>
                <a:ext cx="554" cy="518"/>
                <a:chOff x="0" y="6322"/>
                <a:chExt cx="554" cy="518"/>
              </a:xfrm>
            </p:grpSpPr>
            <p:sp>
              <p:nvSpPr>
                <p:cNvPr id="137263" name="Rectangle 38"/>
                <p:cNvSpPr>
                  <a:spLocks noChangeArrowheads="1"/>
                </p:cNvSpPr>
                <p:nvPr/>
              </p:nvSpPr>
              <p:spPr bwMode="auto">
                <a:xfrm>
                  <a:off x="43" y="6322"/>
                  <a:ext cx="468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 b="1">
                      <a:solidFill>
                        <a:srgbClr val="FF6699"/>
                      </a:solidFill>
                      <a:latin typeface="Times New Roman" pitchFamily="18" charset="0"/>
                      <a:cs typeface="Times New Roman" pitchFamily="18" charset="0"/>
                    </a:rPr>
                    <a:t>Domitian</a:t>
                  </a:r>
                </a:p>
                <a:p>
                  <a:pPr eaLnBrk="0" hangingPunct="0"/>
                  <a:endParaRPr lang="en-US" altLang="en-US" sz="1600" b="1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64" name="Rectangle 107"/>
                <p:cNvSpPr>
                  <a:spLocks noChangeArrowheads="1"/>
                </p:cNvSpPr>
                <p:nvPr/>
              </p:nvSpPr>
              <p:spPr bwMode="auto">
                <a:xfrm>
                  <a:off x="0" y="6322"/>
                  <a:ext cx="55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57" name="Group 110"/>
              <p:cNvGrpSpPr>
                <a:grpSpLocks/>
              </p:cNvGrpSpPr>
              <p:nvPr/>
            </p:nvGrpSpPr>
            <p:grpSpPr bwMode="auto">
              <a:xfrm>
                <a:off x="554" y="6322"/>
                <a:ext cx="698" cy="518"/>
                <a:chOff x="554" y="6322"/>
                <a:chExt cx="698" cy="518"/>
              </a:xfrm>
            </p:grpSpPr>
            <p:sp>
              <p:nvSpPr>
                <p:cNvPr id="137261" name="Rectangle 39"/>
                <p:cNvSpPr>
                  <a:spLocks noChangeArrowheads="1"/>
                </p:cNvSpPr>
                <p:nvPr/>
              </p:nvSpPr>
              <p:spPr bwMode="auto">
                <a:xfrm>
                  <a:off x="597" y="6322"/>
                  <a:ext cx="61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81 AD-96 AD</a:t>
                  </a:r>
                </a:p>
                <a:p>
                  <a:pPr eaLnBrk="0" hangingPunct="0"/>
                  <a:endParaRPr lang="en-US" altLang="en-US" sz="16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62" name="Rectangle 109"/>
                <p:cNvSpPr>
                  <a:spLocks noChangeArrowheads="1"/>
                </p:cNvSpPr>
                <p:nvPr/>
              </p:nvSpPr>
              <p:spPr bwMode="auto">
                <a:xfrm>
                  <a:off x="554" y="6322"/>
                  <a:ext cx="69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258" name="Group 112"/>
              <p:cNvGrpSpPr>
                <a:grpSpLocks/>
              </p:cNvGrpSpPr>
              <p:nvPr/>
            </p:nvGrpSpPr>
            <p:grpSpPr bwMode="auto">
              <a:xfrm>
                <a:off x="1252" y="6322"/>
                <a:ext cx="1562" cy="518"/>
                <a:chOff x="1252" y="6322"/>
                <a:chExt cx="1562" cy="518"/>
              </a:xfrm>
            </p:grpSpPr>
            <p:sp>
              <p:nvSpPr>
                <p:cNvPr id="137259" name="Rectangle 40"/>
                <p:cNvSpPr>
                  <a:spLocks noChangeArrowheads="1"/>
                </p:cNvSpPr>
                <p:nvPr/>
              </p:nvSpPr>
              <p:spPr bwMode="auto">
                <a:xfrm>
                  <a:off x="1295" y="6322"/>
                  <a:ext cx="1476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 altLang="en-US" sz="1600" b="1">
                      <a:solidFill>
                        <a:srgbClr val="FF6699"/>
                      </a:solidFill>
                      <a:latin typeface="Times New Roman" pitchFamily="18" charset="0"/>
                      <a:cs typeface="Times New Roman" pitchFamily="18" charset="0"/>
                    </a:rPr>
                    <a:t>First Systematic Persecutor of the Church</a:t>
                  </a:r>
                </a:p>
                <a:p>
                  <a:pPr eaLnBrk="0" hangingPunct="0"/>
                  <a:endParaRPr lang="en-US" altLang="en-US" sz="240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260" name="Rectangle 111"/>
                <p:cNvSpPr>
                  <a:spLocks noChangeArrowheads="1"/>
                </p:cNvSpPr>
                <p:nvPr/>
              </p:nvSpPr>
              <p:spPr bwMode="auto">
                <a:xfrm>
                  <a:off x="1252" y="6322"/>
                  <a:ext cx="156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37222" name="Rectangle 114"/>
            <p:cNvSpPr>
              <a:spLocks noChangeArrowheads="1"/>
            </p:cNvSpPr>
            <p:nvPr/>
          </p:nvSpPr>
          <p:spPr bwMode="auto">
            <a:xfrm>
              <a:off x="-3" y="506"/>
              <a:ext cx="2820" cy="6337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37220" name="Rectangle 116"/>
          <p:cNvSpPr>
            <a:spLocks noChangeArrowheads="1"/>
          </p:cNvSpPr>
          <p:nvPr/>
        </p:nvSpPr>
        <p:spPr bwMode="auto">
          <a:xfrm>
            <a:off x="3175" y="85486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tabLst>
                <a:tab pos="228600" algn="l"/>
                <a:tab pos="457200" algn="l"/>
              </a:tabLst>
            </a:pPr>
            <a:r>
              <a:rPr lang="en-US" altLang="en-US" sz="11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eaLnBrk="0" hangingPunct="0">
              <a:tabLst>
                <a:tab pos="228600" algn="l"/>
                <a:tab pos="457200" algn="l"/>
              </a:tabLst>
            </a:pPr>
            <a:endParaRPr lang="en-US" alt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/>
              <a:t>The Beast From the Sea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49117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v. 2  The dragon (Satan) gave the beast (Rome) its power to attack the saints.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v. 3 One of the heads had a fatal wound (Nero who ended the </a:t>
            </a:r>
            <a:r>
              <a:rPr lang="en-US" sz="2000" b="1" dirty="0" err="1" smtClean="0"/>
              <a:t>Claudian</a:t>
            </a:r>
            <a:r>
              <a:rPr lang="en-US" sz="2000" b="1" dirty="0" smtClean="0"/>
              <a:t> Dynasty.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But the wound was healed. (Vespasian started the </a:t>
            </a:r>
            <a:r>
              <a:rPr lang="en-US" sz="2000" b="1" dirty="0" err="1" smtClean="0"/>
              <a:t>Flavian</a:t>
            </a:r>
            <a:r>
              <a:rPr lang="en-US" sz="2000" b="1" dirty="0" smtClean="0"/>
              <a:t> Dynasty)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v. 5-7 Domitian given temporary power over the saints (42  months) and to make war on the saints.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v. 8 Everyone (except the Saints, of course) will worship Domitian.  This was literally true.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This is very scary for the church!!!!!</a:t>
            </a:r>
            <a:endParaRPr lang="en-US" sz="2000" b="1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Assurance For the Saints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v. 8  Those who do not join them and worship the beast will have their name written on a different list that the Romans kept:  The Lamb’s book of life!!!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v. 9-10 But….   Reality check here….  Some who refuse to worship the beast will be put in jail and some will be killed.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v. 11 This calls for patient endurance of the Saints.  I would say so!!!</a:t>
            </a: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Revelation 13:11-18  The Beast Out of the Earth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Rev 13:11 Another beast.  Domitian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	</a:t>
            </a:r>
            <a:r>
              <a:rPr lang="en-US" sz="2000" b="1" dirty="0" smtClean="0"/>
              <a:t>The eight king of Revelation 17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	The eleventh horn of Daniel 7 who uprooted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      three horns (Galba, </a:t>
            </a:r>
            <a:r>
              <a:rPr lang="en-US" sz="2000" b="1" dirty="0" err="1" smtClean="0"/>
              <a:t>Otho</a:t>
            </a:r>
            <a:r>
              <a:rPr lang="en-US" sz="2000" b="1" dirty="0" smtClean="0"/>
              <a:t> and </a:t>
            </a:r>
            <a:r>
              <a:rPr lang="en-US" sz="2000" b="1" dirty="0" err="1" smtClean="0"/>
              <a:t>Vitellius</a:t>
            </a:r>
            <a:r>
              <a:rPr lang="en-US" sz="2000" b="1" dirty="0" smtClean="0"/>
              <a:t>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13:14 An obvious reference to Domitian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13:17 The mark of the beast was not a literal mark, but it was an official document declaring that you made the sacrifice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Domitian’s number is 666.  He is Satan’s man.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8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l-GR" sz="3200" b="1" dirty="0" smtClean="0"/>
              <a:t>Αποκαλυφισ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Karakteristik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Lanjutan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382000" cy="46831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8. Dramatis. 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FF00"/>
                </a:solidFill>
              </a:rPr>
              <a:t>Dapat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dibantah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aspek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utama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dari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Apokaliptik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adalah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unsur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dramatisnya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Dramatis, </a:t>
            </a:r>
            <a:r>
              <a:rPr lang="en-US" sz="2000" b="1" dirty="0" err="1" smtClean="0">
                <a:solidFill>
                  <a:srgbClr val="FFFF00"/>
                </a:solidFill>
              </a:rPr>
              <a:t>gambaran</a:t>
            </a:r>
            <a:r>
              <a:rPr lang="en-US" sz="2000" b="1" dirty="0" smtClean="0">
                <a:solidFill>
                  <a:srgbClr val="FFFF00"/>
                </a:solidFill>
              </a:rPr>
              <a:t> yang </a:t>
            </a:r>
            <a:r>
              <a:rPr lang="en-US" sz="2000" b="1" dirty="0" err="1" smtClean="0">
                <a:solidFill>
                  <a:srgbClr val="FFFF00"/>
                </a:solidFill>
              </a:rPr>
              <a:t>hidup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FF00"/>
                </a:solidFill>
              </a:rPr>
              <a:t>Kuat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dahsyat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fantastis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30724" name="Picture 7" descr="DANIEL-7-little-ho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1262" y="2971800"/>
            <a:ext cx="3665538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Domitian (</a:t>
            </a:r>
            <a:r>
              <a:rPr lang="en-US" altLang="en-US" sz="32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81-96 AD)</a:t>
            </a:r>
          </a:p>
          <a:p>
            <a:pPr algn="ctr"/>
            <a:r>
              <a:rPr lang="en-US" alt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 Beast out of the Earth</a:t>
            </a:r>
            <a:endParaRPr lang="en-US" altLang="en-US" sz="320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141315" name="Picture 2" descr="Domiti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813" y="1808163"/>
            <a:ext cx="4370387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6" name="TextBox 1"/>
          <p:cNvSpPr txBox="1">
            <a:spLocks noChangeArrowheads="1"/>
          </p:cNvSpPr>
          <p:nvPr/>
        </p:nvSpPr>
        <p:spPr bwMode="auto">
          <a:xfrm>
            <a:off x="6400800" y="27432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b="1">
                <a:solidFill>
                  <a:srgbClr val="FF0000"/>
                </a:solidFill>
              </a:rPr>
              <a:t>666</a:t>
            </a:r>
          </a:p>
        </p:txBody>
      </p:sp>
      <p:pic>
        <p:nvPicPr>
          <p:cNvPr id="1413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213" y="2590800"/>
            <a:ext cx="42989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The Ten Horns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Alternately, they may be the ten “client-kings” of Rome who did the dirty work of ruling the provinces.  Rev. 17:12 supports this.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13:17 </a:t>
            </a:r>
            <a:r>
              <a:rPr lang="en-US" sz="2400" b="1" dirty="0"/>
              <a:t>The mark of the beast was </a:t>
            </a:r>
            <a:r>
              <a:rPr lang="en-US" sz="2400" b="1" dirty="0" smtClean="0"/>
              <a:t>probably not </a:t>
            </a:r>
            <a:r>
              <a:rPr lang="en-US" sz="2400" b="1" dirty="0"/>
              <a:t>a literal mark, but it was an official document declaring that you made the sacrifice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/>
              <a:t>Domitian’s number is 666.  He is Satan’s man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Q:  Is 666 the Antichrist?  Almost certainly no.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/>
              <a:t> </a:t>
            </a:r>
            <a:r>
              <a:rPr lang="en-US" sz="2400" b="1" dirty="0" smtClean="0"/>
              <a:t>     1 John </a:t>
            </a:r>
            <a:endParaRPr lang="en-US" sz="2400" b="1" dirty="0"/>
          </a:p>
          <a:p>
            <a:pPr>
              <a:defRPr/>
            </a:pPr>
            <a:endParaRPr lang="en-US" sz="2400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AutoShape 2" descr="data:image/jpg;base64,/9j/4AAQSkZJRgABAQAAAQABAAD/2wCEAAkGBhQSERQUEhQUFBQVFBUVFRQUFBQUFBQUFhQVFBUQFBQXHCYeFxkkGRQUHy8gJCcpLCwsFR4xNTAqNSYrLCkBCQoKDgwOGA8PFCwcHBwsLCwsLCkpKSwpKSwpLCwpLCwsKSwpLCwsLCkpLCwsLiwpKSksLCwsKSwsLCkpLCksLP/AABEIAMIBAwMBIgACEQEDEQH/xAAbAAABBQEBAAAAAAAAAAAAAAAFAAECAwQGB//EAEAQAAEDAQUEBwUFBwQDAAAAAAEAAhEDBAUSITEiQVFxBmFygZGxwRMjMtHwQlKCobIUMzRiwuHxFSSSogeDo//EABkBAAMBAQEAAAAAAAAAAAAAAAABAgMEBf/EACYRAQEAAgIBAwQCAwAAAAAAAAABAhEDMSEEEkEiMlFxobGBosH/2gAMAwEAAhEDEQA/APMqtJZ6zMzlCL2uzYesTAI3xHzCw1W9c/Wik3otxU4s9Ls+pV9pGbe9NdLfcU+w3yU7T8TeR9Esm0QaFYAmaFMBQo0JwFKFF1QDLU8Bu6zwQEgFMMlRu/3js5ZEmNkkxqCDvRSu1xyyyh2HhrhniOvmkA3nktdWyBsBz2hx+ySsNeyVKsxMtMg90FpBiDOYIkLZSx1C01KRH3jBgwNY7kTdOo+wMxHy0lI041WqlZntdOHISWxJEE5tPAz6LS+zggl856HLL+Uwq0nYZhUg1XVqOE5GQdCoAJmjCeFKE8ICMJQpQlCZIwlhU4TQmFZCzVwtZCz1gggO3Db7h6ol0fGT/wAPqh94DbHL5oj0e+3+H1RBQzpQ33zTxYP1OQlun1wRnpaYqM7B/UgLnQeeq1ZXtoEM1IJIyggxMa90oXb2EDEJ4d/+FuJgSqLZai4QZyGQnLIcEXpDN0cb713Z+aJVW5nmsPR93vndlEqozKcV8M/s0yuhJMgipVnKT6LG9omBxGv5hEqVFhbm6HZRw1jM7uKH4JcB1jzWPycek3c33VPsN/SE1p+Icj5q+yNimzsN/SFRafjHZ9Usm0M1Taq8SQqrNa17oBPUtN02YlpdhkvOW4Rikd0+SwutGSKtt7gD7PODvA+AtGEiSJAznNOTaawvul0FzCwOO/Ql06EkxrnA1yRW7X1XfvKeAjImQcRiMQA6lGyObtkNBdUIhvIQ5wOsEoviO+J3xpyCei2hRpLdTb1LLQqZ5re17N8DwSk0LUXMhVPs7S3DAjgtD6rM4IJ4Tn4KGKRp4aq4lztWyluIRk0jCZ+yePiqAil4Nz1iWxHHMED8kMCVXCThOkgEknhJAMlCdJMkCFnrBaSs9dABbwG0OXqVu6Pav/D6rHeOo5eq19HjtP5N8yiHWDpj8dLsu8wgjKkNyjPLyOXBHOmbdqlyf/SueNMgZraMMuz1KkgD81gtLT3LawHNZ7S0ZJWpN0f/AH57JRarqULuD98eSLVhmeaItVCSeElQYX2SifhrM/5AeZKoddoBlrw78Q+SqdZ2ndooiytFRsAcZgbt4yWPye49MptgAdQ8lgtrvefhHmURDULtx94eyPVLJpO0MabEoJErFosptxODeJhFaVqNJmdCmaOhAn2gbpjLt53oG2vhcDwIPguntNkbXpsLSS0mYGhP3XRpvC0x6Rka52g/CdS9o5jQc4CMWRuUFBnXeA84SWjUtGh5jj1onZ7UJV6RsrddNQ503wD1Z9xQ+ldNRoJL5PHC1x/+gJ8Efs9rlaXMa7UApBx9Gw1Q4OGRnLDkOYG7kjla8fZ08bgSQW4o3zkI6lsqtE5DQZIVUD6my9uHLPakOj7u8cUwi68W1g14GUwQRmDqHA6CFjHXqswpmXNM4cUgkgkxoJ1jPU+i0NSqomnTKSRmCdMlKAdJSse04yMhv3LXaLMyNk58M0bJgKz11sq0SNxjisldUAW8dR3+i1dHvif2R5rLeOo7/Raej3xu7PqEjqrpaw+7I3Y/6Vz76mLIjQLsr3sPtAOImO+ENs11CPiHXOoW+vG3PlfLn30sghluELobyaBst1G/LXjl3IBaKe4qdFs1wfvu4ozWGZ5oRczYrjvRivqURc6VpJ4SVAFfUGajZM6reYUDGccYH+FddrPf0+tw84WU7D0ooPbv3ruTfJGUEt59678P6VOfTXHtVKg5yWJVucsWiuq9bbNfNWm2KLp0lsyCde45HwQ2s5abqbi7nZ9fDzK1xjPJ0F33kajQ53xHXmtjKuaFWlnsyHD4SPzVlC2jVXUD1nr5ooyrlmuYp2sIpYr3aNSpUttF9mm5w/Z67g37TaZLYiZBGv8AZQsN7srkupmQ0Z8ydFutVpp1Ga8iDBHeEOYxrGOfMlwEkxJDZAmNdUpfI14D7QR7R0dQ8ApNWSzPkk8TK2BCjpFyi4rPWelQufaAFQ+3QstR6wW21YWnjBhLatD1G1FtNoGrzr1alF7NaGsAAbBPATPfquOpVRTdTJIAcwEajWMyN3BGLNbC57nNcRh2RByMZnz/ACRKix0T7KS2DlPHOECt1EtcWndwVLOkD61p9kAcNOA505TvAC1X24Al2gwyeqNVcEc9eW7v9FbcB94ewfMLNba7XRBmJkZgjmDmr7hPvT2T5hKVWU12J3rUgD49SNgTu3gIM+1U9S947VKoPzRa+KkNHPhO5AXEGePDPiuiSa7c+V89JOq0TpWp95w+ax1rna+S2rTz4OB+Srq08s9xQu1UGmch4BK/stz8CNkuV1OqHFwI6o+a01xtFc/dVECuznKP2j4ilFRBJMnTDl3ujRbuj7SbTTn7zf1BK9bKaVRzTmBskggZuEj5wtPR0OFpptJloLXaRmSPHQrPG7D0JBLYPeP5+gRwILX+N/aKnPprj2yOVbloeFS4LKLYq603I7N3cfNZ64Vl0O23dn1/utsWddbQoipSg6hCrRYnsOkjiEUuR8Og70ZtVjggp2FvTj6daOKv9oOMI5WuxjtQO5D6lxSThdHMKfbT2HurPGhkKYvBzhhOmi207nAMuOKNOHgs1ppw/TcEa0crRZQtgKyUVoBSMnlZay0uVFRqVOMdVC7c7JFLQ1AbwqJGvu5rXE+1duhpJ0HNbbtrvgnLBtO02omQPBALLaZOEnPdyW677RVnCHQC7WAY+oU6IT6L2V0l51JJdzOfmi191JpOn7jgfCFosb2sEHXest+5sEaFwb47XoVpOinbmbKwikC4yZgccIAAEoncR97+E+iz2tkNA6/RXXEfejsuSx6Vn209KHRTbH3/AOkoPZamYJ6pRvpK2aQ7Y8iuVqPhuWbo0WlvjTC47q+2PkmOKyVWyCI3K2zuPwvEHaHUSNyVrdkD1Kd7Z2a8MV304qtPXCMWn4ihNgdNRscZKL2r4leK50qhJKE6o3NWpznYpk7RJPE8Y8UQ6Is/3LOH9ifRa6dka+o7FlJkMEiWnVojfp3StFw2H2dqDTq0lvMBjiHDugLPG+dFHahqB1vif2neaOAoE85u7TvNGTTFU9UvV7lU8LNbDaArLmpE1Cdwb5kfIq2nZHVHhjcyfokrqv8AT6VJgY2MUGM8yR9orXFnWG7XZgjq+vJdZQq4mgIJYruiTO4D68UVszcInF4pXcHax1MHKM1IWaASdOtWe3GcDkSIHzKX7IPieS5x7g2eDR56p+4tBb6Ry68/HNY7yoZA8PVGabSWtG+Asd4wGOnfl38FNVAmmrwqaatCSjlVPCtTEIAdaCVzt5sXV1mIHedLJTo3LvGaP3bZ3uIAPIxn3oLWG0OY813HR2yjH4eSQX2G7nRiL3f8R6p77pxSYQXGHguk5AQRihHBShsIPelUzhOir40U72E3jYnYMQ2hM5bhCpuE++HZd5KBtbqByzYd33erkr7NeNMvDmgB+nCZHBRMvb4re4e/zGzpI6KM8HDdO4rkG2PZxUXZkkOxxmCdGnuXUXte1I0nNfIfBwtgmXQcJB571y9iLnmYidS1v5p5ZS9Djx1vcPSLi/a3b9xMbvFWWpwLeShZHHFUG0RlGKcg2YjxJ71CTv0KrGuTknlRYjFVvNGrV8SDWb943tIzatVriUVBJNKSYStFpDH03MacWkOBynfA11KL2b2ZqUcDi4gPxuIgl2EkzO/aUnPa6pmYIbDeOpxO/SlTw/tLMIjKoTzOGSsMO4NjAKBTrzPmUcC57H5nzK0yXEnKp5TVKirc5ZrTstcNfnvBb3nRFxQdkTnGmvDI5JXdTBptMDTgOJW0BdE6ZUrPVe2ZG8Rnkevki9CtoTmdMtByQqOacE8T4qbicromUt8KVethpvJGUfnnEeC55tZw0cfEpzXcdXOPeVPtPYjY71AYJc34RMZnICUHvG8TUdEQ0aD1KsIVZs44I9o2hTVwVQCsClR0ikmJTCmsg9vEovWKFWsKabmKzPeNHFwH5heiXFRjNcGaU1mD+YL0e56cJfJCdOnqgN+UYIPd4rpKLEIv+lLHRu07s1VKduMvF2Xf6IXQsjjUb7PWdN2Wc8ltt78u/wBCqLHaSx4IE5gZcJErLntx48rO41w+6RptdE0sAruAMRlJGpOeR4k9633hVNGk0spFxIygbIHEwuWt9cmu0ODiC8yMYMnFHkulum9BVdVaZDGgNa0j4cO8HmvJvPyceEupfy7ZZbY1uu9mGpAGJ8mQZgnPCDwXO1ANI0RmyVsNaozMAkETrBaPkULttPbdH3l6XBlMsJY5PU4+NsLG7Y6nBFLSNpDm0yCZ+83zRK0fEurCuTFRhSU4SVmueSxwc4ZgwSRucDkDzharuqYq4yjYf+ZajN53K0twgQAdBzQawMLa+eXuzA6sTQsePzRrVHMS5htTL64o9Vr5Lk2VdkK8quQasFMOBkA5+i2Cxs+6PBYrjMsPaPkEUC0xnhF7MwYRDcgNwUw48SlCeFREHHiVF9YgE5mOGZ7gNVZCy1qGI6vEfdJE84QZUbyDjAx79WOAy6yFpFU8fJC2XWQ6cTgM/hkHnP1oiNBsZZmABJ1PWUgs9oePknFU8fJKE4CAgXFQfVd9BXEKLmpaPa1pyHJMUmHIcknFZqZ6xQu1O1RG0OQq1OyU1UZLspzWk7l3t3CAuJuVuZPWuustXcj5IapGR1eaG3kZBHUUQbU2QhN4VddyMuijhLfp3/NZrOAXQ6RvyMaZx5LRe2RcP5vms9kpgySYwxMicjqsPU3XFW3H5zi2hTpVa7pG0x0A5b9+mZlFLiug0xU2sQc46x1Zyht3Nol2NrxtvyaYkHEO/eiNxWepTq1GuaQ0kkGZaeU9RXhct+myX8eK7cfyqtTSyv7QyMUyDuDThgdXzWq2WYRiG/NTv+AWnSMjO8OgH0/NSpEOpgboA+vFer6bOZceOnPz432Xbn6jYPeD/wBgttfVVXi0Ndl1D8wrK+oXocbhiCSSS02HcWq0ZnLj/lc06pNodG6n5uBQio4fe/7f2V1zsAc4jeOPWssMNVXyLPdkeS5Vj9kcl01Z2R5HyXJB+Q5J5Kjpujx92e2fIIsCg/Rs+5/G70RcLfHqM72mCpBVqYTJNJMCnlIHSTAp0BJNKSZAPKi5OouQaTDkk9yrxKLnLJootDkJtz8kSruQe8XZKDbLmGx3FdFdjpEn6jL0QS5bJLAGuB4bu6EXoNLQQcjlknE0VdVyQe8rRAK0i0IdbASO9TmeLl74qbbu16LDTLsTAx2EuPDIxnB8FK8qm27tnzKnYLdhAGGXSSOWGZC5vVWzj8NeKfUxWSw1W5QDD85jxErobnveo4BrmyWkguac44ZHrQqyX8MNIPaQATjO6MyjNmstGm72jDk7aHCMpheVzW2WZ4/p1YTz9NE7fbGvoltRpzBAkaO+yZQ67ap9lnq0wfNba9QVaJwvjgRPgVRYKgJMTOy3KMMgQCd6v0OUx3PKuWbjBb6Rdn1p6xzHJaLxtrmuDSASXYTtHLr0zWWudoL38ZJ08vRkkkyYdZbrJtmQOW4Lm7q1f9faK7CvTjLgPJcZdLteQ9VlxRV7brU7ZdyPkuQa7Icl1drdsu7J8iuPa7IcleROv6Nj3A7TvNFghPRr+Hbzd+oosCt50ipAqQUJUgUBJSCiCnCAknUQU6AdNKZJAPKZySYlI1arqFP7QKqo8LGtGetUQi8nZIjXcg141siph1fdd4xEnQ5HeCNy7q76razdo7Q38eteT2SvD43GfLVdRdF7lrhv0kcRpMqtI27SrQa08T+SGXjaGgeK2vrtLZ+guXvu3gGBqpvlU8OXtj8zzKIWGxzgdMbDswcxu0Qi0uz70MFpeJLS4TI3jKZXP6njueMkrTjymN3Rt9yEUwWvJxyWjj1c0Q6P2Z2ejviydI3gRmOorm7LfVRrqRxFwZoCct4Rk9K3zm1uhzEjVcHJx8uvb23xzx3sbt7SygAxoaQWnXLOOvrQ257xpstIa9xYMTMeROgxwOU5ngCo2XpQCwh7SSAIzkGNJldl0dstC2WJzqlFjvevZLmtxAbBgPGY13FV6THLDKzKDmz+neND+kOFzqTmEOaXZFpBBz4jIoVaDtI3fthbTZSbTaGtaYa1ogDP5lc0KridoRr/AIPX816+F8OFqCSYFOmHd3no8/ynyK8/6PYtueLY5ZrtrzrE0qh02HeS4+6tD+HyKjj+Rvy1Ww7Duy7yK48OyHJdbbnbD+y7yK48HIKqbtejn8Oz8X6yigKF9Hv4enyd+ookCt0LJUgVWCpApkmCpgquU4KDTCdRlKUgnKYlMCkgHTEppTEoAe4qt1RaAEhCy9q9sxKqfZ2HUfkt8p5T9o2EC5aWcSJEb8uSlSugDR57xP5otiThP2p2wusJwwHkD8XzWV11CZLnEowqarEewbD7X0ZxOc0tYCwNLnGoxjRjjBtzhJOIfQQWw2U0652Xe7dhc0iXYi72QYANXYnRHUeC7J1oYajsTmBjqdEEVKb3NJpspg5MIcCCHRuOhyMrn7beTRaG1APitf7S8bwG1SadPmBjP/sHBefOTm6uPxPizzqWz+/14UFX10NqtrvDRTayC/G6rTbSaMYYWmoXQCKhwxrmN2agOitX9mfULS11O0mi8E78LR7MDe7GQBHFdZelro4xSNSmWFr3ONSlVdTdjq0y1sMh4cBRxSMpOHQylbrybVs1oYAMNeu+vLpmlD9kho1dhBJA4gLLDk5cs9ZY/wAWf3+Zv+Py2nQNcv8A4+qPr02VHN9mXEPcx7HYcJDXtxCQHhzmCM/iGq9H6PdFjY7M+nixzVc8SACG7LYI3kYcz1oBdlppQW0qwFMMDaRDauwW1adT2lSWAl7y0kkAgGBoAjdo6V4g4h2UVGhns3YnS44Hh0QBhOYnUb5WOHJz2z6P9b/j9b6v476POSB/SqzEMY4jVwI5YwFxldu1K6rpNforsZhDhGKWkTG0CwAgN0A69y5OvUzXpenudw3yY6vnx/m/8YXXwtCSrD0lvoh6++k9E0qjWOkuaWiOJQe7NHcx5LA8nPa4bm8Fsuo7Bzna6uA4JYzQ0ut592/su8iuQnJdVeTvdv7LvJckXIod10fP+3p8j+oojKG3B/D0uz/UURW6UwVIFQThMlieVAFSQEgU4UQU6DSBSlRlKUgkmSTFAZAU4CrlTa5QpLCpYUpUg5URsKSZxSlMiJUHJyVFyYZrQEDtdLaRyshVtbGaig1909pp4gjwM+qj/qvsWBuGcQM5xlp6rPXvkVS1uEjPWeIV1enBbkCI3kgzKzvjJtv6Gno5V2SOCptnSF7XOaA3ZJEwd2XFW3OyHO4Sqq1ha4k8ST4lTh4tPlu8YwWm/qp4dzUNrXvVG0YI4R8kafdo3lZ6t2N+gtdudhb0jEZtPcUlabnbwSUjyDvqHifFdT0Z/c/jd5BJJUeLTe37mp2T5LkAckklF7U7+4f4al2B6ogEkluk6kkkgJJykkgHCdJJAIpFJJAOEkkkBgCm1JJSpYxSSSTJEpikkmSLUxSSQTPWQu3adxTpKaYDZ25t5hGrw+ymSWN+5rj9laLp0d9blWxJJGPdHJ9uKROR5Kl50TJLWMFTkkkkw//Z"/>
          <p:cNvSpPr>
            <a:spLocks noChangeAspect="1" noChangeArrowheads="1"/>
          </p:cNvSpPr>
          <p:nvPr/>
        </p:nvSpPr>
        <p:spPr bwMode="auto">
          <a:xfrm>
            <a:off x="3203575" y="-709613"/>
            <a:ext cx="1905000" cy="140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14336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1803400"/>
            <a:ext cx="218122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2850" y="4205288"/>
            <a:ext cx="334010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514600"/>
            <a:ext cx="229870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6" name="TextBox 1"/>
          <p:cNvSpPr txBox="1">
            <a:spLocks noChangeArrowheads="1"/>
          </p:cNvSpPr>
          <p:nvPr/>
        </p:nvSpPr>
        <p:spPr bwMode="auto">
          <a:xfrm>
            <a:off x="533400" y="1219200"/>
            <a:ext cx="815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200" b="1">
                <a:solidFill>
                  <a:srgbClr val="FFFF00"/>
                </a:solidFill>
              </a:rPr>
              <a:t>Rev 13:17   The Mark of the Beast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Revelation 14  The Wine of God’s Wrath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5307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After Rev 12, 13 We need some encouragement.   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14:1-4  The 144,000 who have been sealed.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”who have not defiled themselves with women”   is about spiritual purity.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 v. 4 the </a:t>
            </a:r>
            <a:r>
              <a:rPr lang="en-US" sz="2000" b="1" dirty="0" err="1" smtClean="0"/>
              <a:t>firstfruits</a:t>
            </a:r>
            <a:r>
              <a:rPr lang="en-US" sz="2000" b="1" dirty="0" smtClean="0"/>
              <a:t> of God and the Lamb.   The first and best of the harvest for eternity.  (1 </a:t>
            </a:r>
            <a:r>
              <a:rPr lang="en-US" sz="2000" b="1" dirty="0" err="1" smtClean="0"/>
              <a:t>Cor</a:t>
            </a:r>
            <a:r>
              <a:rPr lang="en-US" sz="2000" b="1" dirty="0" smtClean="0"/>
              <a:t> 15:20,23, </a:t>
            </a:r>
            <a:r>
              <a:rPr lang="fr-FR" sz="2000" b="1" dirty="0" smtClean="0"/>
              <a:t>Ex 34:26, 23:19, </a:t>
            </a:r>
            <a:r>
              <a:rPr lang="fr-FR" sz="2000" b="1" dirty="0" err="1" smtClean="0"/>
              <a:t>Deut</a:t>
            </a:r>
            <a:r>
              <a:rPr lang="fr-FR" sz="2000" b="1" dirty="0" smtClean="0"/>
              <a:t> 26:9-11.</a:t>
            </a:r>
            <a:r>
              <a:rPr lang="en-US" sz="2000" b="1" dirty="0" smtClean="0"/>
              <a:t>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14:6-12  The absolute last chance to repent.   (as far as God is concerned)  Babylon the Great (Rome) has fallen!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Revelation 14  Forever and Ever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Those who worship the beast will: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1. Drink the wine of God’s fury. (v. 10)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2. Be tormented forever and ever. (11)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Question:  Is this torment literally forever (</a:t>
            </a:r>
            <a:r>
              <a:rPr lang="en-US" sz="2400" b="1" dirty="0" err="1" smtClean="0"/>
              <a:t>ie</a:t>
            </a:r>
            <a:r>
              <a:rPr lang="en-US" sz="2400" b="1" dirty="0" smtClean="0"/>
              <a:t> for an infinite amount of time)?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v. 12 Conclusion:  This calls for patient endurance on the part of the saints (</a:t>
            </a:r>
            <a:r>
              <a:rPr lang="en-US" sz="2400" b="1" dirty="0" err="1" smtClean="0"/>
              <a:t>ie</a:t>
            </a:r>
            <a:r>
              <a:rPr lang="en-US" sz="2400" b="1" dirty="0" smtClean="0"/>
              <a:t> to not offer sacrifice to the Beast (Rome)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v. 13 A beatitude:  Blessed are those who die in the Lord from now on.   This is not about martyrdom.</a:t>
            </a:r>
            <a:endParaRPr lang="en-US" sz="2000" b="1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 14:14-20 Harvest Time Has Come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97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Rev 14:14-16  The harvest of wheat.  God’s people are harvested for eternity.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Rev 14:17-20  The harvest of grapes.  The wicked are harvested.  They go to a winepress, with blood up to the bridles of the horses.</a:t>
            </a:r>
            <a:endParaRPr lang="en-US" sz="2400" b="1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Revelation 15 &amp; 16  The Seven Bowls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30363"/>
            <a:ext cx="5257800" cy="4846637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15:1 Seven angels with seven bowls.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15:2  The sea is still there, but it is red and the elders are ON the sea.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Our suffering for Christ brings us closer to the throne. </a:t>
            </a:r>
            <a:r>
              <a:rPr lang="en-US" sz="2000" b="1" dirty="0" err="1" smtClean="0"/>
              <a:t>Coll</a:t>
            </a:r>
            <a:r>
              <a:rPr lang="en-US" sz="2000" b="1" dirty="0" smtClean="0"/>
              <a:t> 1:24 Phil 2:10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The sea = the laver (the bronze sea)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The sea = the Red Sea (1 </a:t>
            </a:r>
            <a:r>
              <a:rPr lang="en-US" sz="2000" b="1" dirty="0" err="1" smtClean="0"/>
              <a:t>Cor</a:t>
            </a:r>
            <a:r>
              <a:rPr lang="en-US" sz="2000" b="1" dirty="0" smtClean="0"/>
              <a:t> 10:1)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15:2-4 Worship breaks out again!</a:t>
            </a:r>
            <a:endParaRPr lang="en-US" sz="2000" b="1" dirty="0"/>
          </a:p>
        </p:txBody>
      </p:sp>
      <p:pic>
        <p:nvPicPr>
          <p:cNvPr id="14746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630363"/>
            <a:ext cx="3352800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1" name="TextBox 3"/>
          <p:cNvSpPr txBox="1">
            <a:spLocks noChangeArrowheads="1"/>
          </p:cNvSpPr>
          <p:nvPr/>
        </p:nvSpPr>
        <p:spPr bwMode="auto">
          <a:xfrm>
            <a:off x="5410200" y="6019800"/>
            <a:ext cx="358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 b="1">
                <a:solidFill>
                  <a:srgbClr val="FFFF00"/>
                </a:solidFill>
              </a:rPr>
              <a:t>15:5-8 The Temple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Revelation 16  The Seven Bowls</a:t>
            </a:r>
            <a:br>
              <a:rPr lang="en-US" sz="3200" b="1" dirty="0" smtClean="0"/>
            </a:br>
            <a:r>
              <a:rPr lang="en-US" sz="3200" b="1" dirty="0" smtClean="0"/>
              <a:t>It is Done!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534400" cy="42259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The </a:t>
            </a:r>
            <a:r>
              <a:rPr lang="en-US" sz="2000" b="1" dirty="0" smtClean="0">
                <a:solidFill>
                  <a:srgbClr val="FFFF00"/>
                </a:solidFill>
              </a:rPr>
              <a:t>six</a:t>
            </a:r>
            <a:r>
              <a:rPr lang="en-US" sz="2000" b="1" dirty="0" smtClean="0"/>
              <a:t> seals and the </a:t>
            </a:r>
            <a:r>
              <a:rPr lang="en-US" sz="2000" b="1" dirty="0" smtClean="0">
                <a:solidFill>
                  <a:srgbClr val="FFFF00"/>
                </a:solidFill>
              </a:rPr>
              <a:t>six</a:t>
            </a:r>
            <a:r>
              <a:rPr lang="en-US" sz="2000" b="1" dirty="0" smtClean="0"/>
              <a:t> trumpets were partial judgment, with the intention of bringing about repentance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The </a:t>
            </a:r>
            <a:r>
              <a:rPr lang="en-US" sz="2000" b="1" dirty="0" smtClean="0">
                <a:solidFill>
                  <a:srgbClr val="FFFF00"/>
                </a:solidFill>
              </a:rPr>
              <a:t>seven</a:t>
            </a:r>
            <a:r>
              <a:rPr lang="en-US" sz="2000" b="1" dirty="0" smtClean="0"/>
              <a:t> bowls are complete judgment and are intended as </a:t>
            </a:r>
            <a:r>
              <a:rPr lang="en-US" sz="2000" b="1" dirty="0" smtClean="0">
                <a:solidFill>
                  <a:srgbClr val="FFFF00"/>
                </a:solidFill>
              </a:rPr>
              <a:t>retribution</a:t>
            </a:r>
            <a:r>
              <a:rPr lang="en-US" sz="2000" b="1" dirty="0" smtClean="0"/>
              <a:t>, </a:t>
            </a:r>
            <a:r>
              <a:rPr lang="en-US" sz="2000" b="1" dirty="0" smtClean="0">
                <a:solidFill>
                  <a:srgbClr val="FFFF00"/>
                </a:solidFill>
              </a:rPr>
              <a:t>not</a:t>
            </a:r>
            <a:r>
              <a:rPr lang="en-US" sz="2000" b="1" dirty="0" smtClean="0"/>
              <a:t> as </a:t>
            </a:r>
            <a:r>
              <a:rPr lang="en-US" sz="2000" b="1" dirty="0" smtClean="0">
                <a:solidFill>
                  <a:srgbClr val="FFFF00"/>
                </a:solidFill>
              </a:rPr>
              <a:t>discipline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Revelation 16:1  God says go!</a:t>
            </a:r>
            <a:endParaRPr lang="en-US" sz="2000" b="1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/>
              <a:t>The Seven Bowls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7593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First four bowls: Land, sea, fresh water, heavens.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First bowl  16:1-2  “On the land” painful sores (plague #6)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Second bowl 16:3 On sea.  Dead man’s blood. (plague #1)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Third bowl  16:4-7  On fresh water   v. 6  Justice.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Fourth bowl 16:8-9   On the heavenly objects.   Rather than repent, they cursed God.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Fifth bowl  16:10-11  On the beast (Rome). Darkness (plague #9)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Sixth bowl  16:12  dries up the Euphrates—opening the way for military conquest. “Kings from the East” </a:t>
            </a:r>
            <a:endParaRPr lang="en-US" sz="2000" b="1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 16:13-15 The Seven Bowls (cont.)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16:13.  Three “evil spirits that looked like frogs”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They come from the Serpent (Satan), the Beast (civic Rome) and the False Prophet (religious Rome)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These are lying spirits—demons 2 </a:t>
            </a:r>
            <a:r>
              <a:rPr lang="en-US" sz="2000" b="1" dirty="0" err="1" smtClean="0"/>
              <a:t>Thess</a:t>
            </a:r>
            <a:r>
              <a:rPr lang="en-US" sz="2000" b="1" dirty="0" smtClean="0"/>
              <a:t> 2:9-12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1 Kings 22:19-23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16:15  I come like a thief.  Be prepared with your spiritual clothes.  (Matthew 22:11-13, Gal 3:25-26)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0937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Pseudigrapha</a:t>
            </a:r>
            <a:r>
              <a:rPr lang="en-US" sz="3200" b="1" dirty="0" smtClean="0"/>
              <a:t>: Non-</a:t>
            </a:r>
            <a:r>
              <a:rPr lang="en-US" sz="3200" b="1" dirty="0" err="1" smtClean="0"/>
              <a:t>Kanonik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Apokalipsis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305800" cy="4606925"/>
          </a:xfrm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1 </a:t>
            </a:r>
            <a:r>
              <a:rPr lang="en-US" sz="2400" b="1" dirty="0" err="1" smtClean="0">
                <a:solidFill>
                  <a:srgbClr val="FFFF00"/>
                </a:solidFill>
              </a:rPr>
              <a:t>Henokh</a:t>
            </a:r>
            <a:r>
              <a:rPr lang="en-US" sz="2400" b="1" dirty="0" smtClean="0">
                <a:solidFill>
                  <a:srgbClr val="FFFF00"/>
                </a:solidFill>
              </a:rPr>
              <a:t>  150 BC</a:t>
            </a:r>
          </a:p>
          <a:p>
            <a:pPr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Assumption of Moses  ½ </a:t>
            </a:r>
            <a:r>
              <a:rPr lang="en-US" sz="2400" b="1" dirty="0" err="1" smtClean="0">
                <a:solidFill>
                  <a:srgbClr val="FFFF00"/>
                </a:solidFill>
              </a:rPr>
              <a:t>abad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pertama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dari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abad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pertama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Secrets of  Enoch (2 </a:t>
            </a:r>
            <a:r>
              <a:rPr lang="en-US" sz="2400" b="1" dirty="0" err="1" smtClean="0">
                <a:solidFill>
                  <a:srgbClr val="FFFF00"/>
                </a:solidFill>
              </a:rPr>
              <a:t>Henokh</a:t>
            </a:r>
            <a:r>
              <a:rPr lang="en-US" sz="2400" b="1" dirty="0" smtClean="0">
                <a:solidFill>
                  <a:srgbClr val="FFFF00"/>
                </a:solidFill>
              </a:rPr>
              <a:t>)  </a:t>
            </a:r>
            <a:r>
              <a:rPr lang="en-US" sz="2400" b="1" dirty="0" err="1" smtClean="0">
                <a:solidFill>
                  <a:srgbClr val="FFFF00"/>
                </a:solidFill>
              </a:rPr>
              <a:t>Awal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abad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pertama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Barukh</a:t>
            </a:r>
            <a:r>
              <a:rPr lang="en-US" sz="2400" b="1" dirty="0" smtClean="0">
                <a:solidFill>
                  <a:srgbClr val="FFFF00"/>
                </a:solidFill>
              </a:rPr>
              <a:t>    </a:t>
            </a:r>
            <a:r>
              <a:rPr lang="en-US" sz="2400" b="1" dirty="0" err="1" smtClean="0">
                <a:solidFill>
                  <a:srgbClr val="FFFF00"/>
                </a:solidFill>
              </a:rPr>
              <a:t>setelah</a:t>
            </a:r>
            <a:r>
              <a:rPr lang="en-US" sz="2400" b="1" dirty="0" smtClean="0">
                <a:solidFill>
                  <a:srgbClr val="FFFF00"/>
                </a:solidFill>
              </a:rPr>
              <a:t>  70 M</a:t>
            </a:r>
          </a:p>
          <a:p>
            <a:pPr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4</a:t>
            </a:r>
            <a:r>
              <a:rPr lang="en-US" sz="2400" b="1" baseline="30000" dirty="0" smtClean="0">
                <a:solidFill>
                  <a:srgbClr val="FFFF00"/>
                </a:solidFill>
              </a:rPr>
              <a:t>th</a:t>
            </a:r>
            <a:r>
              <a:rPr lang="en-US" sz="2400" b="1" dirty="0" smtClean="0">
                <a:solidFill>
                  <a:srgbClr val="FFFF00"/>
                </a:solidFill>
              </a:rPr>
              <a:t> Ezra    </a:t>
            </a:r>
            <a:r>
              <a:rPr lang="en-US" sz="2400" b="1" dirty="0" err="1" smtClean="0">
                <a:solidFill>
                  <a:srgbClr val="FFFF00"/>
                </a:solidFill>
              </a:rPr>
              <a:t>setelah</a:t>
            </a:r>
            <a:r>
              <a:rPr lang="en-US" sz="2400" b="1" dirty="0" smtClean="0">
                <a:solidFill>
                  <a:srgbClr val="FFFF00"/>
                </a:solidFill>
              </a:rPr>
              <a:t>  70 M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 16:16-23 The Final Bowl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v. 17  It is done.  This brings the judgment on Rome to completion.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Bowl #7  On the air (</a:t>
            </a:r>
            <a:r>
              <a:rPr lang="en-US" sz="2000" b="1" dirty="0" err="1" smtClean="0"/>
              <a:t>ie</a:t>
            </a:r>
            <a:r>
              <a:rPr lang="en-US" sz="2000" b="1" dirty="0" smtClean="0"/>
              <a:t> on Satan Ephesians 2:2)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v. 16 A war at </a:t>
            </a:r>
            <a:r>
              <a:rPr lang="en-US" sz="2000" b="1" dirty="0" err="1" smtClean="0"/>
              <a:t>Har</a:t>
            </a:r>
            <a:r>
              <a:rPr lang="en-US" sz="2000" b="1" dirty="0" smtClean="0"/>
              <a:t> Megiddo.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1. Israel defeated </a:t>
            </a:r>
            <a:r>
              <a:rPr lang="en-US" sz="2000" b="1" dirty="0" err="1" smtClean="0"/>
              <a:t>Jabin</a:t>
            </a:r>
            <a:r>
              <a:rPr lang="en-US" sz="2000" b="1" dirty="0" smtClean="0"/>
              <a:t>  Judges 4,5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2. Gideon defeated the </a:t>
            </a:r>
            <a:r>
              <a:rPr lang="en-US" sz="2000" b="1" dirty="0" err="1" smtClean="0"/>
              <a:t>Midianites</a:t>
            </a:r>
            <a:r>
              <a:rPr lang="en-US" sz="2000" b="1" dirty="0" smtClean="0"/>
              <a:t>.  Judges 7,8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3. Saul defeated by the Philistines.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4. </a:t>
            </a:r>
            <a:r>
              <a:rPr lang="en-US" sz="2000" b="1" dirty="0" err="1" smtClean="0"/>
              <a:t>Ahaziah</a:t>
            </a:r>
            <a:r>
              <a:rPr lang="en-US" sz="2000" b="1" dirty="0" smtClean="0"/>
              <a:t> defeated by </a:t>
            </a:r>
            <a:r>
              <a:rPr lang="en-US" sz="2000" b="1" dirty="0" err="1" smtClean="0"/>
              <a:t>Hazael</a:t>
            </a:r>
            <a:r>
              <a:rPr lang="en-US" sz="2000" b="1" dirty="0" smtClean="0"/>
              <a:t> and killed by Jehu.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5. </a:t>
            </a:r>
            <a:r>
              <a:rPr lang="en-US" sz="2000" b="1" dirty="0" err="1" smtClean="0"/>
              <a:t>Necho</a:t>
            </a:r>
            <a:r>
              <a:rPr lang="en-US" sz="2000" b="1" dirty="0" smtClean="0"/>
              <a:t> slew Josiah  (2 </a:t>
            </a:r>
            <a:r>
              <a:rPr lang="en-US" sz="2000" b="1" dirty="0" err="1" smtClean="0"/>
              <a:t>Chron</a:t>
            </a:r>
            <a:r>
              <a:rPr lang="en-US" sz="2000" b="1" dirty="0" smtClean="0"/>
              <a:t> 35:20-25)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 smtClean="0"/>
              <a:t>Megiddo</a:t>
            </a:r>
            <a:endParaRPr lang="en-US" sz="3600" b="1" dirty="0"/>
          </a:p>
        </p:txBody>
      </p:sp>
      <p:pic>
        <p:nvPicPr>
          <p:cNvPr id="152579" name="Picture 4" descr="http://www.itsgila.com/images/megiddo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524000"/>
            <a:ext cx="423862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0" name="Picture 6" descr="http://cclf.ca/wp-content/uploads/2013/01/megidd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8" y="2238375"/>
            <a:ext cx="51720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b="1" dirty="0" smtClean="0"/>
              <a:t>Armageddon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800" b="1" dirty="0" smtClean="0"/>
              <a:t>A literal battle?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800" b="1" dirty="0" smtClean="0"/>
              <a:t>300 million + soldiers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800" b="1" dirty="0" smtClean="0"/>
              <a:t>Between Parthia and Rome?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800" b="1" dirty="0" smtClean="0"/>
              <a:t>Rev 16:19  An Earthquake.  Rome is divided and destroyed.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Revelation 17  The Woman and the Beast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Revelation </a:t>
            </a:r>
            <a:r>
              <a:rPr lang="en-US" sz="2000" b="1" dirty="0" err="1" smtClean="0"/>
              <a:t>Ch</a:t>
            </a:r>
            <a:r>
              <a:rPr lang="en-US" sz="2000" b="1" dirty="0" smtClean="0"/>
              <a:t> 17-19  The victory of the Lion/Lamb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17:1 The Great Prostitute = Rome  Dan 11:36-39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17:3  A woman (the city of Rome) on a beast (the Roman Empire, including its client kings)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Purple = corrupt political power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Scarlet = blood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17:6  Who is the woman?  The one who is “drunk with the blood of the saints.”   Rome/Nero/Domitian/</a:t>
            </a:r>
            <a:r>
              <a:rPr lang="en-US" sz="2000" b="1" dirty="0" err="1" smtClean="0"/>
              <a:t>Galerian</a:t>
            </a:r>
            <a:r>
              <a:rPr lang="en-US" sz="2000" b="1" dirty="0" smtClean="0"/>
              <a:t>/Decius/Diocletian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Who Are the Woman and the Beast?</a:t>
            </a:r>
            <a:br>
              <a:rPr lang="en-US" sz="3200" b="1" dirty="0" smtClean="0"/>
            </a:br>
            <a:r>
              <a:rPr lang="en-US" sz="3200" b="1" dirty="0" smtClean="0"/>
              <a:t> (in case there is any doubt)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93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v. 8,10  The beast who was (Nero),  now is not (Vespasian), and yet will come (Domitian)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v. 8 He comes from the Abyss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v. 9 Seven hills. </a:t>
            </a:r>
            <a:r>
              <a:rPr lang="it-IT" sz="2000" b="1" dirty="0"/>
              <a:t> </a:t>
            </a:r>
            <a:r>
              <a:rPr lang="it-IT" sz="2000" b="1" dirty="0" smtClean="0"/>
              <a:t>   (the Palatine, Aventine, Capitoline,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it-IT" sz="2000" b="1" dirty="0"/>
              <a:t> </a:t>
            </a:r>
            <a:r>
              <a:rPr lang="it-IT" sz="2000" b="1" dirty="0" smtClean="0"/>
              <a:t>                   Caelian, Esquiline, Quirinal, Viminal)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it-IT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it-IT" sz="2000" b="1" dirty="0" smtClean="0"/>
              <a:t>v. 10 Seven kings.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 smtClean="0"/>
              <a:t>Five have fallen (Augustus, Tiberius, Caligula, Claudius, Nero)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 smtClean="0"/>
              <a:t>One is (Vespasian)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 smtClean="0"/>
              <a:t>One has not yet come, but will remain for a little while (Titus, who ruled for less than two years).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 smtClean="0"/>
              <a:t>v. 11 The eighth king, the one who will yet come. Domitian!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://upload.wikimedia.org/wikipedia/commons/thumb/5/57/Seven_Hills_of_Rome.svg/400px-Seven_Hills_of_Rom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676400"/>
            <a:ext cx="38100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Domitian:  </a:t>
            </a:r>
            <a:r>
              <a:rPr lang="en-US" sz="3200" b="1" i="1" dirty="0" smtClean="0"/>
              <a:t>Nero </a:t>
            </a:r>
            <a:r>
              <a:rPr lang="en-US" sz="3200" b="1" i="1" dirty="0" err="1" smtClean="0"/>
              <a:t>Redivivus</a:t>
            </a:r>
            <a:endParaRPr lang="en-US" sz="32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Jesus is the resurrected one.  His is the eighth day.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Sibylene</a:t>
            </a:r>
            <a:r>
              <a:rPr lang="en-US" sz="2000" b="1" dirty="0" smtClean="0"/>
              <a:t> Oracles:  Jesus is 888—the resurrected one.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The eighth king is a resurrection of the head who was dead.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Tertullian:  Domitian was “a limb of the bloody Nero”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v. 11  But do not fear! Domitian is “going to his destruction.”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 17:12-14  The Ten Horns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17:12  The ten horns are ten kings-without-a-kingdom.  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They take their authority from the Beast (Rome)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They will make war against the Lamb (and his saints)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But do not fear “the Lamb will overcome them because he is Lord of lords and King of kings”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v. 16 The Beast and the ten horns who will destroy the woman—the great city—Rome.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This is exactly what happened!   God rules the nations!  Do not fear!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Revelation 18-20:10  The Enemies of God and of the Church Are Destroyed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FFFF99"/>
                </a:solidFill>
              </a:rPr>
              <a:t>Revelation 18  The Great Prostitute is judged and destroyed.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800" b="1" dirty="0">
              <a:solidFill>
                <a:srgbClr val="FFFF99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FFFF99"/>
                </a:solidFill>
              </a:rPr>
              <a:t>Revelation 19 The Beast and the False Prophet are judged and destroyed.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800" b="1" dirty="0">
              <a:solidFill>
                <a:srgbClr val="FFFF99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FFFF99"/>
                </a:solidFill>
              </a:rPr>
              <a:t>Revelation 20:1-10 The Serpent/Satan is judged and destroyed.</a:t>
            </a:r>
            <a:endParaRPr lang="en-US" sz="2800" b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 18:1-8 Fallen is Babylon the Great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Babylon/The Great Prostitute is Rome in its materialistic aspect.  It is “the world” of 1 John 2:15-17 and James 4:4 as personified in Rome.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18:4  God’s advice about the world:  Come out of her!  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Q: Why is “the world” so enticing? Rev 18:3 she made them rich.  1 </a:t>
            </a:r>
            <a:r>
              <a:rPr lang="en-US" sz="2000" b="1" dirty="0" err="1" smtClean="0"/>
              <a:t>Jn</a:t>
            </a:r>
            <a:r>
              <a:rPr lang="en-US" sz="2000" b="1" dirty="0" smtClean="0"/>
              <a:t> 2:15-17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18:6-8 The fate of the world.   Advice: Make sure this does not apply to you!  1 </a:t>
            </a:r>
            <a:r>
              <a:rPr lang="en-US" sz="2000" b="1" dirty="0" err="1" smtClean="0"/>
              <a:t>Cor</a:t>
            </a:r>
            <a:r>
              <a:rPr lang="en-US" sz="2000" b="1" dirty="0" smtClean="0"/>
              <a:t> 11:32.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Bagian-Bagian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Apokaliptik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Perjanjian</a:t>
            </a:r>
            <a:r>
              <a:rPr lang="en-US" sz="3200" b="1" dirty="0" smtClean="0"/>
              <a:t> Lama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4953000"/>
          </a:xfrm>
        </p:spPr>
        <p:txBody>
          <a:bodyPr/>
          <a:lstStyle/>
          <a:p>
            <a:pPr>
              <a:defRPr/>
            </a:pP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Yoel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3:18-21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Yoel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2:1-12  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Hari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Tuhan—datangnya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Kerajaan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Allah.</a:t>
            </a:r>
            <a:endParaRPr lang="en-US" sz="2400" b="1" dirty="0">
              <a:solidFill>
                <a:srgbClr val="FFFF00"/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  <a:effectLst/>
            </a:endParaRPr>
          </a:p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effectLst/>
              </a:rPr>
              <a:t>Daniel 7:7-8, 11-14     </a:t>
            </a:r>
            <a:endParaRPr lang="en-US" sz="2400" b="1" dirty="0" smtClean="0">
              <a:solidFill>
                <a:srgbClr val="FFFF00"/>
              </a:solidFill>
              <a:effectLst/>
            </a:endParaRPr>
          </a:p>
          <a:p>
            <a:pPr>
              <a:defRPr/>
            </a:pPr>
            <a:endParaRPr lang="en-US" sz="800" b="1" dirty="0">
              <a:solidFill>
                <a:srgbClr val="FFFF00"/>
              </a:solidFill>
              <a:effectLst/>
            </a:endParaRPr>
          </a:p>
          <a:p>
            <a:pPr>
              <a:defRPr/>
            </a:pP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Yesaya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/>
              </a:rPr>
              <a:t>34;2-8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  <a:effectLst/>
            </a:endParaRPr>
          </a:p>
          <a:p>
            <a:pPr>
              <a:defRPr/>
            </a:pP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Yehezkiel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/>
              </a:rPr>
              <a:t>32:1-10 </a:t>
            </a:r>
            <a:endParaRPr lang="en-US" sz="2400" b="1" dirty="0" smtClean="0">
              <a:solidFill>
                <a:srgbClr val="FFFF00"/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Pola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Semua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tentang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masa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depan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.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Semua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tentang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kedatangan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Tuhan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untuk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membela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atau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menghakimi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manusia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.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Semua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tentang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kerajaan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Allah.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Semua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memiliki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penerapan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sejarah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yang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pasti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.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Bagian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ini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akan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sangat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menolong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kita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untuk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err="1" smtClean="0">
                <a:solidFill>
                  <a:srgbClr val="FFFF00"/>
                </a:solidFill>
                <a:effectLst/>
              </a:rPr>
              <a:t>menafsirkan</a:t>
            </a:r>
            <a:r>
              <a:rPr lang="en-US" sz="2400" b="1" smtClean="0">
                <a:solidFill>
                  <a:srgbClr val="FFFF00"/>
                </a:solidFill>
                <a:effectLst/>
              </a:rPr>
              <a:t> Wahyun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Revelation 18:9-24  The World is Weeping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Rev 18:9 Crying over the destruction of Babylon/Rome.  Why?  v. 11-13 Greed!  This is worldly grief.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Rev 18:15-16  Sad because they lost $$$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Rev 18:17-24  This is literally what happened to both the city of Rome and its empire.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The population dropped from 1.5 million (AD 120) to about 15 thousand (AD 800)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7813"/>
            <a:ext cx="8610600" cy="1139825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/>
              <a:t>Revelation 19 </a:t>
            </a:r>
            <a:br>
              <a:rPr lang="en-US" sz="3200" b="1" dirty="0" smtClean="0"/>
            </a:br>
            <a:r>
              <a:rPr lang="en-US" sz="3200" b="1" dirty="0" smtClean="0"/>
              <a:t>The Fall of the Beast and the False Prophet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19:1-5  What are they cheering about?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/>
              <a:t>	</a:t>
            </a:r>
            <a:r>
              <a:rPr lang="en-US" sz="2000" b="1" dirty="0" smtClean="0"/>
              <a:t>Justice and vindication.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Q: How many times does </a:t>
            </a:r>
            <a:r>
              <a:rPr lang="en-US" sz="2000" b="1" dirty="0" err="1" smtClean="0"/>
              <a:t>Hallelujia</a:t>
            </a:r>
            <a:r>
              <a:rPr lang="en-US" sz="2000" b="1" dirty="0" smtClean="0"/>
              <a:t> appear in the Bible?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19:6-9 Now, what are they cheering about?   We are getting married to Christ!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2 </a:t>
            </a:r>
            <a:r>
              <a:rPr lang="en-US" sz="2000" b="1" dirty="0" err="1" smtClean="0"/>
              <a:t>Cor</a:t>
            </a:r>
            <a:r>
              <a:rPr lang="en-US" sz="2000" b="1" dirty="0" smtClean="0"/>
              <a:t> 11:2  Now we are engaged to Christ.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19:7 Our fine linen is righteous deeds.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Wearing the right clothes for the banquet:  Matthew 22:14   Galatians 3:25-26.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19:9 Right now, we have only been invited.  The marriage has not yet been consummated.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/>
              <a:t>Revelation 19 (</a:t>
            </a:r>
            <a:r>
              <a:rPr lang="en-US" sz="3200" b="1" dirty="0" err="1" smtClean="0"/>
              <a:t>cont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50641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19:10 An angel refuses worship    Jesus does not refuse worship! Rev 5:9-14, </a:t>
            </a:r>
            <a:r>
              <a:rPr lang="en-US" sz="2000" b="1" dirty="0" err="1" smtClean="0"/>
              <a:t>Heb</a:t>
            </a:r>
            <a:r>
              <a:rPr lang="en-US" sz="2000" b="1" dirty="0" smtClean="0"/>
              <a:t> 1:6, John 20:28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19:11-16 Jesus a warrior on a white horse.</a:t>
            </a:r>
            <a:endParaRPr lang="en-US" sz="2000" b="1" dirty="0"/>
          </a:p>
        </p:txBody>
      </p:sp>
      <p:pic>
        <p:nvPicPr>
          <p:cNvPr id="1638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9213" y="2743200"/>
            <a:ext cx="6481762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/>
              <a:t>Revelation19 (</a:t>
            </a:r>
            <a:r>
              <a:rPr lang="en-US" sz="3200" b="1" dirty="0" err="1" smtClean="0"/>
              <a:t>cont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69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19:14  Who are these soldiers on white horses?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              They are us!  We are the triumphant army.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Two banquets: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19:6-9  The banquet of the lamb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19:17-21  The banquet of vultures.  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The Beast and the False Prophet are judged!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This happened when Rome was judged.  The Serpent’s judgment will come much later.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19:21  The rest of them….  Those who allied themselves with Rome.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Revelation 20:1-10 </a:t>
            </a:r>
            <a:br>
              <a:rPr lang="en-US" sz="3200" b="1" dirty="0" smtClean="0"/>
            </a:br>
            <a:r>
              <a:rPr lang="en-US" sz="3200" b="1" dirty="0" smtClean="0"/>
              <a:t>The Dragon/Satan is Judged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What is the 1000 year reign/binding of Satan?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What it is not: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1. No mention of the second coming of Christ.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2. No mention of Jesus being on the earth.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3. No mention of a bodily resurrection.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4. No mention of a rapture.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5. No mention of people living in modern times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What it is: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A time of partial binding of Satan’s power on earth of unknown but significant length of time which began at a time near to when John wrote Revelation.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 smtClean="0"/>
              <a:t>Revelation 20:1-3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v. 2 Satan “chained.” for 1000 years.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1000 represents a complete and long time, but the actual duration is unknown.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In what sense was/is Satan bound?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He certainly was not completely bound!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A possible explanation:  He no longer has the Beast, the False Prophet and the Great Prostitute to use to attack the saints. (which actually happened after AD 325)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 smtClean="0"/>
              <a:t>Satan Bound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Rev 20:3 After the 1000 years of binding, Satan will be “set free” of the chain “for a short time.”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Rev. 20 implies this “short time” will end with the second coming of Jesus.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Likely interpretation:  Satan is still “bound.”  An outburst of state-based persecution of fairly short duration may break out at the end of time.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Revelation 20:4-7 The First Resurrection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20:4  Martyrs killed by Domitian or other Roman persecuting emperors.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They are given power to judge.  Who will they judge?  Their former persecutors?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This “first” (v.5) resurrection is of only the righteous.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Is it a literal resurrection, or is it a symbolic resurrection of the saints in triumph over the Roman power and the Beast?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Was the resurrection in Rev 11:11 a literal resurrection? Probably not.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Historically, the non-literal interpretation works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The First Resurrection (cont.)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A symbolic resurrection:  </a:t>
            </a:r>
            <a:r>
              <a:rPr lang="en-US" sz="2000" b="1" dirty="0" err="1" smtClean="0"/>
              <a:t>Ezek</a:t>
            </a:r>
            <a:r>
              <a:rPr lang="en-US" sz="2000" b="1" dirty="0" smtClean="0"/>
              <a:t> 37:1-13 (esp. v. 12)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20:5  In any case, the vast majority of the righteous and all the unrighteous will be resurrected after the 1000 years.   Daniel 12:2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Don’t miss the main point.  Satan is bound and the martyrs are free!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Revelation 20:7  A Fast-Forward   </a:t>
            </a:r>
            <a:r>
              <a:rPr lang="en-US" sz="2000" b="1" dirty="0" smtClean="0"/>
              <a:t>Similar to Daniel 12:1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End Times Have Arrived.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Why </a:t>
            </a:r>
            <a:r>
              <a:rPr lang="en-US" sz="3200" b="1" dirty="0" smtClean="0"/>
              <a:t>20:7- </a:t>
            </a:r>
            <a:r>
              <a:rPr lang="en-US" sz="3200" b="1" dirty="0" smtClean="0"/>
              <a:t>Why </a:t>
            </a:r>
            <a:r>
              <a:rPr lang="en-US" sz="3200" b="1" dirty="0" smtClean="0"/>
              <a:t>22  </a:t>
            </a:r>
            <a:r>
              <a:rPr lang="en-US" sz="3200" b="1" dirty="0" err="1" smtClean="0"/>
              <a:t>Jaman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Akhir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Why </a:t>
            </a:r>
            <a:r>
              <a:rPr lang="en-US" sz="2000" b="1" dirty="0" smtClean="0"/>
              <a:t>20:7  </a:t>
            </a:r>
            <a:r>
              <a:rPr lang="en-US" sz="2000" b="1" dirty="0" err="1" smtClean="0"/>
              <a:t>Setan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dilepaskan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untuk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memperdaya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bangsa-bangsa</a:t>
            </a:r>
            <a:r>
              <a:rPr lang="en-US" sz="2000" b="1" dirty="0" smtClean="0"/>
              <a:t>.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Gog </a:t>
            </a:r>
            <a:r>
              <a:rPr lang="en-US" sz="2000" b="1" dirty="0" smtClean="0"/>
              <a:t>(</a:t>
            </a:r>
            <a:r>
              <a:rPr lang="en-US" sz="2000" b="1" dirty="0" err="1" smtClean="0"/>
              <a:t>orang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tidak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tajut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) </a:t>
            </a:r>
            <a:r>
              <a:rPr lang="en-US" sz="2000" b="1" dirty="0" smtClean="0"/>
              <a:t>and </a:t>
            </a:r>
            <a:r>
              <a:rPr lang="en-US" sz="2000" b="1" dirty="0" err="1" smtClean="0"/>
              <a:t>Magog</a:t>
            </a:r>
            <a:r>
              <a:rPr lang="en-US" sz="2000" b="1" dirty="0"/>
              <a:t> </a:t>
            </a:r>
            <a:r>
              <a:rPr lang="en-US" sz="2000" b="1" dirty="0" smtClean="0"/>
              <a:t>(</a:t>
            </a:r>
            <a:r>
              <a:rPr lang="en-US" sz="2000" b="1" dirty="0" err="1" smtClean="0"/>
              <a:t>bangsa-bangsa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tidak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takut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dikuasai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oleh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orang-orang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tidak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bertuhan</a:t>
            </a:r>
            <a:r>
              <a:rPr lang="en-US" sz="2000" b="1" dirty="0" smtClean="0"/>
              <a:t>) </a:t>
            </a:r>
            <a:r>
              <a:rPr lang="en-US" sz="2000" b="1" dirty="0" err="1" smtClean="0"/>
              <a:t>menyerang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jemaat</a:t>
            </a:r>
            <a:r>
              <a:rPr lang="en-US" sz="2000" b="1" dirty="0" smtClean="0"/>
              <a:t>.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Tetapi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hanya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berlangsung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sebentar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20:10  </a:t>
            </a:r>
            <a:r>
              <a:rPr lang="en-US" sz="2000" b="1" dirty="0" smtClean="0"/>
              <a:t>Si </a:t>
            </a:r>
            <a:r>
              <a:rPr lang="en-US" sz="2000" b="1" dirty="0" err="1" smtClean="0"/>
              <a:t>Iblis</a:t>
            </a:r>
            <a:r>
              <a:rPr lang="en-US" sz="2000" b="1" dirty="0" smtClean="0"/>
              <a:t> Si </a:t>
            </a:r>
            <a:r>
              <a:rPr lang="en-US" sz="2000" b="1" dirty="0" err="1" smtClean="0"/>
              <a:t>Ular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dihancurkan</a:t>
            </a:r>
            <a:r>
              <a:rPr lang="en-US" sz="2000" b="1" dirty="0" smtClean="0"/>
              <a:t>!!!  </a:t>
            </a:r>
            <a:r>
              <a:rPr lang="en-US" sz="2000" b="1" dirty="0" smtClean="0"/>
              <a:t>Game over.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Ringkasan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Bagaimana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Menafsirksn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Apokaliptik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Ada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latar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belakang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sejarah</a:t>
            </a:r>
            <a:r>
              <a:rPr lang="en-US" sz="2400" b="1" dirty="0" smtClean="0">
                <a:solidFill>
                  <a:srgbClr val="FFFF00"/>
                </a:solidFill>
              </a:rPr>
              <a:t> yang </a:t>
            </a:r>
            <a:r>
              <a:rPr lang="en-US" sz="2400" b="1" dirty="0" err="1" smtClean="0">
                <a:solidFill>
                  <a:srgbClr val="FFFF00"/>
                </a:solidFill>
              </a:rPr>
              <a:t>pasti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sebab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penglihatan</a:t>
            </a:r>
            <a:r>
              <a:rPr lang="en-US" sz="2400" b="1" dirty="0" smtClean="0">
                <a:solidFill>
                  <a:srgbClr val="FFFF00"/>
                </a:solidFill>
              </a:rPr>
              <a:t>.  </a:t>
            </a:r>
            <a:r>
              <a:rPr lang="en-US" sz="2400" b="1" dirty="0" err="1" smtClean="0">
                <a:solidFill>
                  <a:srgbClr val="FFFF00"/>
                </a:solidFill>
              </a:rPr>
              <a:t>Menafsirkan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secara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ringan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berdasarkan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latar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belakang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sebab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</a:p>
          <a:p>
            <a:pPr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Tentang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perumpamaan</a:t>
            </a:r>
            <a:r>
              <a:rPr lang="en-US" sz="2400" b="1" dirty="0" smtClean="0">
                <a:solidFill>
                  <a:srgbClr val="FFFF00"/>
                </a:solidFill>
              </a:rPr>
              <a:t>:  </a:t>
            </a:r>
            <a:r>
              <a:rPr lang="en-US" sz="2400" b="1" dirty="0" err="1" smtClean="0">
                <a:solidFill>
                  <a:srgbClr val="FFFF00"/>
                </a:solidFill>
              </a:rPr>
              <a:t>pahami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gambaran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secara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umum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jangan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terjebak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terlalu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dalam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dengan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hal-hal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detil—Jangan</a:t>
            </a:r>
            <a:r>
              <a:rPr lang="en-US" sz="2400" b="1" dirty="0" smtClean="0">
                <a:solidFill>
                  <a:srgbClr val="FFFF00"/>
                </a:solidFill>
              </a:rPr>
              <a:t> “</a:t>
            </a:r>
            <a:r>
              <a:rPr lang="en-US" sz="2400" b="1" dirty="0" err="1" smtClean="0">
                <a:solidFill>
                  <a:srgbClr val="FFFF00"/>
                </a:solidFill>
              </a:rPr>
              <a:t>menekankan</a:t>
            </a:r>
            <a:r>
              <a:rPr lang="en-US" sz="2400" b="1" dirty="0" smtClean="0">
                <a:solidFill>
                  <a:srgbClr val="FFFF00"/>
                </a:solidFill>
              </a:rPr>
              <a:t>” </a:t>
            </a:r>
            <a:r>
              <a:rPr lang="en-US" sz="2400" b="1" dirty="0" err="1" smtClean="0">
                <a:solidFill>
                  <a:srgbClr val="FFFF00"/>
                </a:solidFill>
              </a:rPr>
              <a:t>pada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detil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</a:p>
          <a:p>
            <a:pPr>
              <a:buNone/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Setelah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mengamati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dengan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benar</a:t>
            </a:r>
            <a:r>
              <a:rPr lang="en-US" sz="2400" b="1" dirty="0" smtClean="0">
                <a:solidFill>
                  <a:srgbClr val="FFFF00"/>
                </a:solidFill>
              </a:rPr>
              <a:t> 2 </a:t>
            </a:r>
            <a:r>
              <a:rPr lang="en-US" sz="2400" b="1" dirty="0" err="1" smtClean="0">
                <a:solidFill>
                  <a:srgbClr val="FFFF00"/>
                </a:solidFill>
              </a:rPr>
              <a:t>langkah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pertama</a:t>
            </a:r>
            <a:r>
              <a:rPr lang="en-US" sz="2400" b="1" dirty="0" smtClean="0">
                <a:solidFill>
                  <a:srgbClr val="FFFF00"/>
                </a:solidFill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</a:rPr>
              <a:t>anda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dapat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menerapkan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bagian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apokaliptik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pada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semua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orang</a:t>
            </a:r>
            <a:r>
              <a:rPr lang="en-US" sz="2400" b="1" dirty="0" smtClean="0">
                <a:solidFill>
                  <a:srgbClr val="FFFF00"/>
                </a:solidFill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</a:rPr>
              <a:t>segala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situasi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setiap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waktu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 err="1" smtClean="0"/>
              <a:t>Wahyu</a:t>
            </a:r>
            <a:r>
              <a:rPr lang="en-US" sz="3600" b="1" dirty="0" smtClean="0"/>
              <a:t> </a:t>
            </a:r>
            <a:r>
              <a:rPr lang="en-US" sz="3600" b="1" dirty="0" smtClean="0"/>
              <a:t>20:11-15 </a:t>
            </a:r>
            <a:r>
              <a:rPr lang="en-US" sz="3600" b="1" dirty="0" err="1" smtClean="0"/>
              <a:t>Hari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Penghakiman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err="1" smtClean="0"/>
              <a:t>Tahta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PutihYang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Agung</a:t>
            </a:r>
            <a:endParaRPr lang="en-US" sz="3600" b="1" dirty="0"/>
          </a:p>
        </p:txBody>
      </p:sp>
      <p:pic>
        <p:nvPicPr>
          <p:cNvPr id="1720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700" y="1905000"/>
            <a:ext cx="76835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</a:t>
            </a:r>
            <a:r>
              <a:rPr lang="en-US" sz="3200" b="1" dirty="0" smtClean="0"/>
              <a:t>20:11-15 </a:t>
            </a:r>
            <a:r>
              <a:rPr lang="en-US" sz="3200" b="1" dirty="0" err="1" smtClean="0"/>
              <a:t>Hari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Penghakiman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Kematian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Kedua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Ayat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Paralel</a:t>
            </a:r>
            <a:r>
              <a:rPr lang="en-US" sz="2000" b="1" dirty="0" smtClean="0"/>
              <a:t>:  </a:t>
            </a:r>
            <a:r>
              <a:rPr lang="en-US" sz="2000" b="1" dirty="0" smtClean="0"/>
              <a:t>Daniel 12:1-4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ayat</a:t>
            </a:r>
            <a:r>
              <a:rPr lang="en-US" sz="2000" b="1" dirty="0" smtClean="0"/>
              <a:t> </a:t>
            </a:r>
            <a:r>
              <a:rPr lang="en-US" sz="2000" b="1" dirty="0" smtClean="0"/>
              <a:t>12 … </a:t>
            </a:r>
            <a:r>
              <a:rPr lang="en-US" sz="2000" b="1" dirty="0" smtClean="0"/>
              <a:t>yang </a:t>
            </a:r>
            <a:r>
              <a:rPr lang="en-US" sz="2000" b="1" dirty="0" err="1" smtClean="0"/>
              <a:t>mati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besar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atau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kecil</a:t>
            </a:r>
            <a:r>
              <a:rPr lang="en-US" sz="2000" b="1" dirty="0" smtClean="0"/>
              <a:t>   </a:t>
            </a:r>
            <a:r>
              <a:rPr lang="en-US" sz="2000" b="1" dirty="0" err="1" smtClean="0"/>
              <a:t>Tidak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perbedaan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dalam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penghakiman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terakhir</a:t>
            </a:r>
            <a:r>
              <a:rPr lang="en-US" sz="2000" b="1" dirty="0" smtClean="0"/>
              <a:t>.  </a:t>
            </a:r>
            <a:r>
              <a:rPr lang="en-US" sz="2000" b="1" dirty="0" smtClean="0"/>
              <a:t>1 Pet 1:17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2 </a:t>
            </a:r>
            <a:r>
              <a:rPr lang="en-US" sz="2000" b="1" dirty="0" err="1" smtClean="0"/>
              <a:t>buku</a:t>
            </a:r>
            <a:r>
              <a:rPr lang="en-US" sz="2000" b="1" dirty="0" smtClean="0"/>
              <a:t>: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A book of works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The Lamb’s book of life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ayat</a:t>
            </a:r>
            <a:r>
              <a:rPr lang="en-US" sz="2000" b="1" dirty="0" smtClean="0"/>
              <a:t> </a:t>
            </a:r>
            <a:r>
              <a:rPr lang="en-US" sz="2000" b="1" dirty="0" smtClean="0"/>
              <a:t>14  </a:t>
            </a:r>
            <a:r>
              <a:rPr lang="en-US" sz="2000" b="1" dirty="0" err="1" smtClean="0"/>
              <a:t>Maut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Keajaan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Maut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dihancurkan</a:t>
            </a:r>
            <a:r>
              <a:rPr lang="en-US" sz="2000" b="1" dirty="0" smtClean="0"/>
              <a:t>.  </a:t>
            </a:r>
            <a:r>
              <a:rPr lang="en-US" sz="2000" b="1" dirty="0" err="1" smtClean="0"/>
              <a:t>Kabar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surga</a:t>
            </a:r>
            <a:r>
              <a:rPr lang="en-US" sz="2000" b="1" dirty="0" smtClean="0"/>
              <a:t>.  </a:t>
            </a:r>
            <a:r>
              <a:rPr lang="en-US" sz="2000" b="1" dirty="0" err="1" smtClean="0"/>
              <a:t>Kabar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buruk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siapapun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neraka</a:t>
            </a:r>
            <a:r>
              <a:rPr lang="en-US" sz="2000" b="1" dirty="0" smtClean="0"/>
              <a:t>.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Siapa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mengalami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kematian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kedua</a:t>
            </a:r>
            <a:r>
              <a:rPr lang="en-US" sz="2000" b="1" dirty="0" smtClean="0"/>
              <a:t>?  Why </a:t>
            </a:r>
            <a:r>
              <a:rPr lang="en-US" sz="2000" b="1" dirty="0" smtClean="0"/>
              <a:t>21:8, 21:27 </a:t>
            </a:r>
            <a:r>
              <a:rPr lang="en-US" sz="2000" b="1" dirty="0" smtClean="0"/>
              <a:t>22:15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21-22 </a:t>
            </a:r>
            <a:r>
              <a:rPr lang="en-US" sz="3200" b="1" dirty="0" err="1" smtClean="0"/>
              <a:t>Yerusalem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Baru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33600"/>
            <a:ext cx="8305800" cy="39973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Why 21:1-8 Fellowship yang </a:t>
            </a:r>
            <a:r>
              <a:rPr lang="en-US" sz="2400" b="1" dirty="0" err="1" smtClean="0"/>
              <a:t>Tuhan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Why 21:9-26 </a:t>
            </a:r>
            <a:r>
              <a:rPr lang="en-US" sz="2400" b="1" dirty="0" err="1" smtClean="0"/>
              <a:t>Perlindungan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sempurna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Tuhan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Why 22:1-5 </a:t>
            </a:r>
            <a:r>
              <a:rPr lang="en-US" sz="2400" b="1" dirty="0" err="1" smtClean="0"/>
              <a:t>Perlengkapan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sempurna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bersama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Tuhan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Why 22:6-21 Epilog (</a:t>
            </a:r>
            <a:r>
              <a:rPr lang="en-US" sz="2400" b="1" dirty="0" err="1" smtClean="0"/>
              <a:t>Kesimpulan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Why 21:1-8 Fellowship Yang </a:t>
            </a:r>
            <a:r>
              <a:rPr lang="en-US" sz="3200" b="1" dirty="0" err="1" smtClean="0"/>
              <a:t>Sempurna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Bersama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Tuhan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Why 21:1  </a:t>
            </a:r>
            <a:r>
              <a:rPr lang="en-US" sz="2000" b="1" dirty="0" err="1" smtClean="0"/>
              <a:t>Tidak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lagi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lautan</a:t>
            </a:r>
            <a:r>
              <a:rPr lang="en-US" sz="2000" b="1" dirty="0" smtClean="0"/>
              <a:t>. </a:t>
            </a:r>
            <a:r>
              <a:rPr lang="en-US" sz="2000" b="1" dirty="0" err="1" smtClean="0"/>
              <a:t>Tidak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lagi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perpisahan</a:t>
            </a:r>
            <a:r>
              <a:rPr lang="en-US" sz="2000" b="1" dirty="0" smtClean="0"/>
              <a:t>. </a:t>
            </a:r>
            <a:r>
              <a:rPr lang="en-US" sz="2000" b="1" dirty="0" err="1" smtClean="0"/>
              <a:t>Akses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penuh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kebebasan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menuju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tahta</a:t>
            </a:r>
            <a:r>
              <a:rPr lang="en-US" sz="2000" b="1" dirty="0" smtClean="0"/>
              <a:t> Allah.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Terutama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Yohanes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kepedihan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baginya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dipisahkan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oleh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lautan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orang-orang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disayanginya</a:t>
            </a:r>
            <a:r>
              <a:rPr lang="en-US" sz="2000" b="1" dirty="0" smtClean="0"/>
              <a:t>.</a:t>
            </a: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Why 21:3  </a:t>
            </a:r>
            <a:r>
              <a:rPr lang="en-US" sz="2000" b="1" dirty="0" err="1" smtClean="0"/>
              <a:t>Tempat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berdiam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tabernakel</a:t>
            </a:r>
            <a:r>
              <a:rPr lang="en-US" sz="2000" b="1" dirty="0" smtClean="0"/>
              <a:t>) Allah </a:t>
            </a:r>
            <a:r>
              <a:rPr lang="en-US" sz="2000" b="1" dirty="0" err="1" smtClean="0"/>
              <a:t>bersama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umatnya</a:t>
            </a:r>
            <a:r>
              <a:rPr lang="en-US" sz="2000" b="1" dirty="0" smtClean="0"/>
              <a:t>. </a:t>
            </a:r>
            <a:r>
              <a:rPr lang="en-US" sz="2000" b="1" dirty="0" err="1" smtClean="0"/>
              <a:t>Bukankah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itu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luar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biasa</a:t>
            </a:r>
            <a:r>
              <a:rPr lang="en-US" sz="2000" b="1" dirty="0" smtClean="0"/>
              <a:t>? 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Why 21:4  </a:t>
            </a:r>
            <a:r>
              <a:rPr lang="en-US" sz="2000" b="1" dirty="0" err="1" smtClean="0"/>
              <a:t>tidak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lagi</a:t>
            </a:r>
            <a:r>
              <a:rPr lang="en-US" sz="2000" b="1" dirty="0" smtClean="0"/>
              <a:t> air </a:t>
            </a:r>
            <a:r>
              <a:rPr lang="en-US" sz="2000" b="1" dirty="0" err="1" smtClean="0"/>
              <a:t>mata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tidak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lagi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kematian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atau</a:t>
            </a:r>
            <a:r>
              <a:rPr lang="en-US" sz="2000" b="1" dirty="0" smtClean="0"/>
              <a:t> rasa </a:t>
            </a:r>
            <a:r>
              <a:rPr lang="en-US" sz="2000" b="1" dirty="0" err="1" smtClean="0"/>
              <a:t>sakit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Q: </a:t>
            </a:r>
            <a:r>
              <a:rPr lang="en-US" sz="2000" b="1" dirty="0" err="1" smtClean="0"/>
              <a:t>Bagaimana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bisa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terjadi</a:t>
            </a:r>
            <a:r>
              <a:rPr lang="en-US" sz="2000" b="1" dirty="0" smtClean="0"/>
              <a:t>?  </a:t>
            </a:r>
            <a:r>
              <a:rPr lang="en-US" sz="2000" b="1" dirty="0" err="1" smtClean="0"/>
              <a:t>Mngkinkah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sukacita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tanpa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penderitaan</a:t>
            </a:r>
            <a:r>
              <a:rPr lang="en-US" sz="2000" b="1" dirty="0" smtClean="0"/>
              <a:t>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21:6 </a:t>
            </a:r>
            <a:r>
              <a:rPr lang="en-US" sz="2000" b="1" dirty="0" err="1" smtClean="0"/>
              <a:t>Anda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dapat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mengandalkannya</a:t>
            </a:r>
            <a:r>
              <a:rPr lang="en-US" sz="2000" b="1" dirty="0" smtClean="0"/>
              <a:t>!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21:7 </a:t>
            </a:r>
            <a:r>
              <a:rPr lang="en-US" sz="2000" b="1" dirty="0" err="1" smtClean="0"/>
              <a:t>Bagi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siapa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menang—bagi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siapa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tidak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menyembah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setan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menerimanya</a:t>
            </a:r>
            <a:r>
              <a:rPr lang="en-US" sz="2000" b="1" dirty="0" smtClean="0"/>
              <a:t>!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21:9-26 </a:t>
            </a:r>
            <a:r>
              <a:rPr lang="en-US" sz="3200" b="1" dirty="0" err="1" smtClean="0"/>
              <a:t>Perlindungan</a:t>
            </a:r>
            <a:r>
              <a:rPr lang="en-US" sz="3200" b="1" dirty="0" smtClean="0"/>
              <a:t> Yang </a:t>
            </a:r>
            <a:r>
              <a:rPr lang="en-US" sz="3200" b="1" dirty="0" err="1" smtClean="0"/>
              <a:t>Sempurna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4102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ayat</a:t>
            </a:r>
            <a:r>
              <a:rPr lang="en-US" sz="2000" b="1" dirty="0" smtClean="0"/>
              <a:t>. 12 …</a:t>
            </a:r>
            <a:r>
              <a:rPr lang="en-US" sz="2000" b="1" dirty="0" err="1" smtClean="0"/>
              <a:t>terdapat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sebuah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tembok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sangat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besar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tinggi</a:t>
            </a:r>
            <a:r>
              <a:rPr lang="en-US" sz="2000" b="1" dirty="0" smtClean="0"/>
              <a:t>.   </a:t>
            </a:r>
            <a:r>
              <a:rPr lang="en-US" sz="2000" b="1" dirty="0" err="1" smtClean="0"/>
              <a:t>Terlindung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baik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Dengan</a:t>
            </a:r>
            <a:r>
              <a:rPr lang="en-US" sz="2000" b="1" dirty="0" smtClean="0"/>
              <a:t> 12 </a:t>
            </a:r>
            <a:r>
              <a:rPr lang="en-US" sz="2000" b="1" dirty="0" err="1" smtClean="0"/>
              <a:t>pintu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gerbang</a:t>
            </a:r>
            <a:r>
              <a:rPr lang="en-US" sz="2000" b="1" dirty="0" smtClean="0"/>
              <a:t>.   </a:t>
            </a:r>
            <a:r>
              <a:rPr lang="en-US" sz="2000" b="1" dirty="0" err="1" smtClean="0"/>
              <a:t>Banyak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akses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ayat</a:t>
            </a:r>
            <a:r>
              <a:rPr lang="en-US" sz="2000" b="1" dirty="0" smtClean="0"/>
              <a:t> </a:t>
            </a:r>
            <a:r>
              <a:rPr lang="en-US" sz="2000" b="1" dirty="0" smtClean="0"/>
              <a:t>15 </a:t>
            </a:r>
            <a:r>
              <a:rPr lang="en-US" sz="2000" b="1" dirty="0" err="1" smtClean="0"/>
              <a:t>sebuah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balok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ukuran</a:t>
            </a:r>
            <a:r>
              <a:rPr lang="en-US" sz="2000" b="1" dirty="0" smtClean="0"/>
              <a:t>.   </a:t>
            </a:r>
            <a:r>
              <a:rPr lang="en-US" sz="2000" b="1" dirty="0" err="1" smtClean="0"/>
              <a:t>Perlindungan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ayat</a:t>
            </a:r>
            <a:r>
              <a:rPr lang="en-US" sz="2000" b="1" dirty="0" smtClean="0"/>
              <a:t> </a:t>
            </a:r>
            <a:r>
              <a:rPr lang="en-US" sz="2000" b="1" dirty="0" smtClean="0"/>
              <a:t>17  </a:t>
            </a:r>
            <a:r>
              <a:rPr lang="en-US" sz="2000" b="1" dirty="0" err="1" smtClean="0"/>
              <a:t>sebuah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tembok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setebal</a:t>
            </a:r>
            <a:r>
              <a:rPr lang="en-US" sz="2000" b="1" dirty="0" smtClean="0"/>
              <a:t> 200 kaki (</a:t>
            </a:r>
            <a:r>
              <a:rPr lang="en-US" sz="2000" b="1" dirty="0" err="1" smtClean="0"/>
              <a:t>kira-kira</a:t>
            </a:r>
            <a:r>
              <a:rPr lang="en-US" sz="2000" b="1" dirty="0" smtClean="0"/>
              <a:t> 60,96m)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ayat</a:t>
            </a:r>
            <a:r>
              <a:rPr lang="en-US" sz="2000" b="1" dirty="0" smtClean="0"/>
              <a:t> </a:t>
            </a:r>
            <a:r>
              <a:rPr lang="en-US" sz="2000" b="1" dirty="0" smtClean="0"/>
              <a:t>21 </a:t>
            </a:r>
            <a:r>
              <a:rPr lang="en-US" sz="2000" b="1" dirty="0" err="1" smtClean="0"/>
              <a:t>pintu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gerbang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terbuat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mutiara</a:t>
            </a:r>
            <a:r>
              <a:rPr lang="en-US" sz="2000" b="1" dirty="0" smtClean="0"/>
              <a:t>.  </a:t>
            </a:r>
            <a:r>
              <a:rPr lang="en-US" sz="2000" b="1" dirty="0" err="1" smtClean="0"/>
              <a:t>Satu-satunya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permata</a:t>
            </a:r>
            <a:r>
              <a:rPr lang="en-US" sz="2000" b="1" dirty="0" smtClean="0"/>
              <a:t> </a:t>
            </a:r>
            <a:r>
              <a:rPr lang="en-US" sz="2000" b="1" dirty="0" smtClean="0"/>
              <a:t>yang </a:t>
            </a:r>
            <a:r>
              <a:rPr lang="en-US" sz="2000" b="1" dirty="0" err="1" smtClean="0"/>
              <a:t>terbentuk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dari</a:t>
            </a:r>
            <a:r>
              <a:rPr lang="en-US" sz="2000" b="1" dirty="0" smtClean="0"/>
              <a:t> rasa </a:t>
            </a:r>
            <a:r>
              <a:rPr lang="en-US" sz="2000" b="1" dirty="0" err="1" smtClean="0"/>
              <a:t>sakit</a:t>
            </a:r>
            <a:r>
              <a:rPr lang="en-US" sz="2000" b="1" dirty="0" smtClean="0"/>
              <a:t>.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ayat</a:t>
            </a:r>
            <a:r>
              <a:rPr lang="en-US" sz="2000" b="1" dirty="0" smtClean="0"/>
              <a:t> </a:t>
            </a:r>
            <a:r>
              <a:rPr lang="en-US" sz="2000" b="1" dirty="0" smtClean="0"/>
              <a:t>22 </a:t>
            </a:r>
            <a:r>
              <a:rPr lang="en-US" sz="2000" b="1" dirty="0" err="1" smtClean="0"/>
              <a:t>tidak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</a:t>
            </a:r>
            <a:r>
              <a:rPr lang="en-US" sz="2000" b="1" dirty="0" smtClean="0"/>
              <a:t> bait </a:t>
            </a:r>
            <a:r>
              <a:rPr lang="en-US" sz="2000" b="1" dirty="0" err="1" smtClean="0"/>
              <a:t>suci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didalamnya</a:t>
            </a:r>
            <a:r>
              <a:rPr lang="en-US" sz="2000" b="1" dirty="0" smtClean="0"/>
              <a:t>.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adalah</a:t>
            </a:r>
            <a:r>
              <a:rPr lang="en-US" sz="2000" b="1" dirty="0" smtClean="0"/>
              <a:t> bait </a:t>
            </a:r>
            <a:r>
              <a:rPr lang="en-US" sz="2000" b="1" dirty="0" err="1" smtClean="0"/>
              <a:t>suci</a:t>
            </a:r>
            <a:r>
              <a:rPr lang="en-US" sz="2000" b="1" dirty="0" smtClean="0"/>
              <a:t>. 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Tidak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butuh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matahari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Pintu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gerbang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tidak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pernah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ditutup</a:t>
            </a:r>
            <a:r>
              <a:rPr lang="en-US" sz="2000" b="1" dirty="0" smtClean="0"/>
              <a:t>.  </a:t>
            </a:r>
            <a:r>
              <a:rPr lang="en-US" sz="2000" b="1" dirty="0" err="1" smtClean="0"/>
              <a:t>Keamanan</a:t>
            </a:r>
            <a:r>
              <a:rPr lang="en-US" sz="2000" b="1" dirty="0" smtClean="0"/>
              <a:t>.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</a:t>
            </a:r>
            <a:r>
              <a:rPr lang="en-US" sz="3200" b="1" dirty="0" smtClean="0"/>
              <a:t>22:1-6 </a:t>
            </a:r>
            <a:r>
              <a:rPr lang="en-US" sz="3200" b="1" dirty="0" err="1" smtClean="0"/>
              <a:t>Perlengkapan</a:t>
            </a:r>
            <a:r>
              <a:rPr lang="en-US" sz="3200" b="1" dirty="0" smtClean="0"/>
              <a:t> Yang </a:t>
            </a:r>
            <a:r>
              <a:rPr lang="en-US" sz="3200" b="1" dirty="0" err="1" smtClean="0"/>
              <a:t>Sempurna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Metafora</a:t>
            </a:r>
            <a:r>
              <a:rPr lang="en-US" sz="2000" b="1" dirty="0" smtClean="0"/>
              <a:t> Taman.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Alkitab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dimulai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diakhiri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sebuah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taman—dengan</a:t>
            </a:r>
            <a:r>
              <a:rPr lang="en-US" sz="2000" b="1" dirty="0" smtClean="0"/>
              <a:t> fellowship yang </a:t>
            </a:r>
            <a:r>
              <a:rPr lang="en-US" sz="2000" b="1" dirty="0" err="1" smtClean="0"/>
              <a:t>sempurna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antara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manusia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penciptanya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semua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kebutuhan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disediakan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oleh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.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Kita </a:t>
            </a:r>
            <a:r>
              <a:rPr lang="en-US" sz="2000" b="1" dirty="0" err="1" smtClean="0"/>
              <a:t>butuh</a:t>
            </a:r>
            <a:r>
              <a:rPr lang="en-US" sz="2000" b="1" dirty="0" smtClean="0"/>
              <a:t> air </a:t>
            </a:r>
            <a:r>
              <a:rPr lang="en-US" sz="2000" b="1" dirty="0" err="1" smtClean="0"/>
              <a:t>kehidupan</a:t>
            </a:r>
            <a:r>
              <a:rPr lang="en-US" sz="2000" b="1" dirty="0" smtClean="0"/>
              <a:t>(air </a:t>
            </a:r>
            <a:r>
              <a:rPr lang="en-US" sz="2000" b="1" dirty="0" err="1" smtClean="0"/>
              <a:t>sejernih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kristal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ayat</a:t>
            </a:r>
            <a:r>
              <a:rPr lang="en-US" sz="2000" b="1" dirty="0" smtClean="0"/>
              <a:t> </a:t>
            </a:r>
            <a:r>
              <a:rPr lang="en-US" sz="2000" b="1" dirty="0" smtClean="0"/>
              <a:t>1), </a:t>
            </a:r>
            <a:r>
              <a:rPr lang="en-US" sz="2000" b="1" dirty="0" err="1" smtClean="0"/>
              <a:t>makanan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pohon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berbuah</a:t>
            </a:r>
            <a:r>
              <a:rPr lang="en-US" sz="2000" b="1" dirty="0" smtClean="0"/>
              <a:t> 12x </a:t>
            </a:r>
            <a:r>
              <a:rPr lang="en-US" sz="2000" b="1" dirty="0" err="1" smtClean="0"/>
              <a:t>ayat</a:t>
            </a:r>
            <a:r>
              <a:rPr lang="en-US" sz="2000" b="1" dirty="0" smtClean="0"/>
              <a:t> 2</a:t>
            </a:r>
            <a:r>
              <a:rPr lang="en-US" sz="2000" b="1" dirty="0" smtClean="0"/>
              <a:t>)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kesehatan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Daun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bisa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menyembuhkan</a:t>
            </a:r>
            <a:r>
              <a:rPr lang="en-US" sz="2000" b="1" dirty="0" smtClean="0"/>
              <a:t>).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ayat</a:t>
            </a:r>
            <a:r>
              <a:rPr lang="en-US" sz="2000" b="1" dirty="0" smtClean="0"/>
              <a:t> </a:t>
            </a:r>
            <a:r>
              <a:rPr lang="en-US" sz="2000" b="1" dirty="0" smtClean="0"/>
              <a:t>3 </a:t>
            </a:r>
            <a:r>
              <a:rPr lang="en-US" sz="2000" b="1" dirty="0" err="1" smtClean="0"/>
              <a:t>Apa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kita</a:t>
            </a:r>
            <a:r>
              <a:rPr lang="en-US" sz="2000" b="1" dirty="0" smtClean="0"/>
              <a:t> “</a:t>
            </a:r>
            <a:r>
              <a:rPr lang="en-US" sz="2000" b="1" dirty="0" err="1" smtClean="0"/>
              <a:t>lakukan</a:t>
            </a:r>
            <a:r>
              <a:rPr lang="en-US" sz="2000" b="1" dirty="0" smtClean="0"/>
              <a:t>”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surga</a:t>
            </a:r>
            <a:r>
              <a:rPr lang="en-US" sz="2000" b="1" dirty="0" smtClean="0"/>
              <a:t>? “</a:t>
            </a:r>
            <a:r>
              <a:rPr lang="en-US" sz="2000" b="1" dirty="0" err="1" smtClean="0"/>
              <a:t>pelayanNya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melayani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kita</a:t>
            </a:r>
            <a:r>
              <a:rPr lang="en-US" sz="2000" b="1" dirty="0" smtClean="0"/>
              <a:t>”  Kita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melayani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.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Di </a:t>
            </a:r>
            <a:r>
              <a:rPr lang="en-US" sz="2000" b="1" dirty="0" err="1" smtClean="0"/>
              <a:t>Yerusalem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Baru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kita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punya</a:t>
            </a:r>
            <a:r>
              <a:rPr lang="en-US" sz="2000" b="1" dirty="0" smtClean="0"/>
              <a:t> fellowship, </a:t>
            </a:r>
            <a:r>
              <a:rPr lang="en-US" sz="2000" b="1" dirty="0" err="1" smtClean="0"/>
              <a:t>perlindungan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perlengkapan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berkesempatan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melayani</a:t>
            </a:r>
            <a:r>
              <a:rPr lang="en-US" sz="2000" b="1" dirty="0" smtClean="0"/>
              <a:t> Allah </a:t>
            </a:r>
            <a:r>
              <a:rPr lang="en-US" sz="2000" b="1" dirty="0" err="1" smtClean="0"/>
              <a:t>penguasa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jagad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raya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</a:t>
            </a:r>
            <a:r>
              <a:rPr lang="en-US" sz="3200" b="1" dirty="0" smtClean="0"/>
              <a:t>22:7-21 </a:t>
            </a:r>
            <a:r>
              <a:rPr lang="en-US" sz="3200" b="1" dirty="0" err="1" smtClean="0"/>
              <a:t>Kesimpulan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Why </a:t>
            </a:r>
            <a:r>
              <a:rPr lang="en-US" sz="2000" b="1" dirty="0" smtClean="0"/>
              <a:t>22:7 </a:t>
            </a:r>
            <a:r>
              <a:rPr lang="en-US" sz="2000" b="1" dirty="0" err="1" smtClean="0"/>
              <a:t>Aku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segera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datang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dalam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penghakiman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Roma)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ayat</a:t>
            </a:r>
            <a:r>
              <a:rPr lang="en-US" sz="2000" b="1" dirty="0" smtClean="0"/>
              <a:t> </a:t>
            </a:r>
            <a:r>
              <a:rPr lang="en-US" sz="2000" b="1" dirty="0" smtClean="0"/>
              <a:t>10  </a:t>
            </a:r>
            <a:r>
              <a:rPr lang="en-US" sz="2000" b="1" dirty="0" err="1" smtClean="0"/>
              <a:t>Jangan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memeteraikan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nubuat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ini</a:t>
            </a:r>
            <a:r>
              <a:rPr lang="en-US" sz="2000" b="1" dirty="0" smtClean="0"/>
              <a:t>.  </a:t>
            </a:r>
            <a:r>
              <a:rPr lang="en-US" sz="2000" b="1" dirty="0" err="1" smtClean="0"/>
              <a:t>Sebarkan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buku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jemaat</a:t>
            </a:r>
            <a:r>
              <a:rPr lang="en-US" sz="2000" b="1" dirty="0" smtClean="0"/>
              <a:t>.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ayat</a:t>
            </a:r>
            <a:r>
              <a:rPr lang="en-US" sz="2000" b="1" dirty="0" smtClean="0"/>
              <a:t> </a:t>
            </a:r>
            <a:r>
              <a:rPr lang="en-US" sz="2000" b="1" dirty="0" smtClean="0"/>
              <a:t>11  </a:t>
            </a:r>
            <a:r>
              <a:rPr lang="en-US" sz="2000" b="1" dirty="0" err="1" smtClean="0"/>
              <a:t>Suatu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perjanjian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ganjil</a:t>
            </a:r>
            <a:r>
              <a:rPr lang="en-US" sz="2000" b="1" dirty="0" smtClean="0"/>
              <a:t>.  </a:t>
            </a:r>
            <a:r>
              <a:rPr lang="en-US" sz="2000" b="1" dirty="0" err="1" smtClean="0"/>
              <a:t>Paralel</a:t>
            </a:r>
            <a:r>
              <a:rPr lang="en-US" sz="2000" b="1" dirty="0" smtClean="0"/>
              <a:t>: Daniel 12:10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22:12  </a:t>
            </a:r>
            <a:r>
              <a:rPr lang="en-US" sz="2000" b="1" dirty="0" err="1" smtClean="0"/>
              <a:t>Aku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segera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datang</a:t>
            </a:r>
            <a:r>
              <a:rPr lang="en-US" sz="2000" b="1" dirty="0" smtClean="0"/>
              <a:t>.  Hal-</a:t>
            </a:r>
            <a:r>
              <a:rPr lang="en-US" sz="2000" b="1" dirty="0" err="1" smtClean="0"/>
              <a:t>hal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tertulis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dalam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kitab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segera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terjadi</a:t>
            </a:r>
            <a:r>
              <a:rPr lang="en-US" sz="2000" b="1" dirty="0" smtClean="0"/>
              <a:t>.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22:13  </a:t>
            </a:r>
            <a:r>
              <a:rPr lang="en-US" sz="2000" b="1" dirty="0" err="1" smtClean="0"/>
              <a:t>Anda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bisa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mengandalkannya</a:t>
            </a:r>
            <a:r>
              <a:rPr lang="en-US" sz="2000" b="1" dirty="0" smtClean="0"/>
              <a:t>!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Datang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22:17 </a:t>
            </a:r>
            <a:r>
              <a:rPr lang="en-US" sz="2000" b="1" dirty="0" err="1" smtClean="0"/>
              <a:t>Roh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pengantin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perempuan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berkata</a:t>
            </a:r>
            <a:r>
              <a:rPr lang="en-US" sz="2000" b="1" dirty="0" smtClean="0"/>
              <a:t> ‘</a:t>
            </a:r>
            <a:r>
              <a:rPr lang="en-US" sz="2000" b="1" dirty="0" err="1" smtClean="0"/>
              <a:t>marilah</a:t>
            </a:r>
            <a:r>
              <a:rPr lang="en-US" sz="2000" b="1" dirty="0" smtClean="0"/>
              <a:t>!’ </a:t>
            </a:r>
            <a:r>
              <a:rPr lang="en-US" sz="2000" b="1" dirty="0" err="1" smtClean="0"/>
              <a:t>sebuah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bagian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penginjilan</a:t>
            </a:r>
            <a:r>
              <a:rPr lang="en-US" sz="2000" b="1" dirty="0" smtClean="0"/>
              <a:t>.   </a:t>
            </a:r>
            <a:r>
              <a:rPr lang="en-US" sz="2000" b="1" dirty="0" err="1" smtClean="0"/>
              <a:t>Siapapun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ingin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bisa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datang</a:t>
            </a:r>
            <a:r>
              <a:rPr lang="en-US" sz="2000" b="1" dirty="0" smtClean="0"/>
              <a:t>.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22:18-19  </a:t>
            </a:r>
            <a:r>
              <a:rPr lang="en-US" sz="2000" b="1" dirty="0" err="1" smtClean="0"/>
              <a:t>Jangan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menambah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atau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mengurangi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perkataan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ini</a:t>
            </a:r>
            <a:r>
              <a:rPr lang="en-US" sz="2000" b="1" dirty="0" smtClean="0"/>
              <a:t>.  </a:t>
            </a:r>
            <a:r>
              <a:rPr lang="en-US" sz="2000" b="1" dirty="0" err="1" smtClean="0"/>
              <a:t>Ini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sangat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relevan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penulisan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apokaliptik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abad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pertama</a:t>
            </a:r>
            <a:r>
              <a:rPr lang="en-US" sz="2000" b="1" dirty="0" smtClean="0"/>
              <a:t>.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Apa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kesimpulannya</a:t>
            </a:r>
            <a:r>
              <a:rPr lang="en-US" sz="2000" b="1" dirty="0" smtClean="0"/>
              <a:t>?  </a:t>
            </a:r>
            <a:r>
              <a:rPr lang="en-US" sz="2000" b="1" dirty="0" smtClean="0"/>
              <a:t>Amen!  </a:t>
            </a:r>
            <a:r>
              <a:rPr lang="en-US" sz="2000" b="1" dirty="0" err="1" smtClean="0"/>
              <a:t>Datang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Yesus</a:t>
            </a:r>
            <a:r>
              <a:rPr lang="en-US" sz="2000" b="1" dirty="0" smtClean="0"/>
              <a:t> Raja!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Di </a:t>
            </a:r>
            <a:r>
              <a:rPr lang="en-US" sz="2400" b="1" dirty="0" err="1" smtClean="0">
                <a:solidFill>
                  <a:srgbClr val="FFFF00"/>
                </a:solidFill>
              </a:rPr>
              <a:t>akhir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kitab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Wahyu</a:t>
            </a:r>
            <a:r>
              <a:rPr lang="en-US" sz="2400" b="1" dirty="0" smtClean="0">
                <a:solidFill>
                  <a:srgbClr val="FFFF00"/>
                </a:solidFill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</a:rPr>
              <a:t>apa</a:t>
            </a:r>
            <a:r>
              <a:rPr lang="en-US" sz="2400" b="1" dirty="0" smtClean="0">
                <a:solidFill>
                  <a:srgbClr val="FFFF00"/>
                </a:solidFill>
              </a:rPr>
              <a:t> yang </a:t>
            </a:r>
            <a:r>
              <a:rPr lang="en-US" sz="2400" b="1" dirty="0" err="1" smtClean="0">
                <a:solidFill>
                  <a:srgbClr val="FFFF00"/>
                </a:solidFill>
              </a:rPr>
              <a:t>kita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ketahui</a:t>
            </a:r>
            <a:r>
              <a:rPr lang="en-US" sz="2400" b="1" dirty="0" smtClean="0">
                <a:solidFill>
                  <a:srgbClr val="FFFF00"/>
                </a:solidFill>
              </a:rPr>
              <a:t>?     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Datanglah</a:t>
            </a:r>
            <a:r>
              <a:rPr lang="en-US" sz="2400" b="1" dirty="0" smtClean="0">
                <a:solidFill>
                  <a:srgbClr val="FFFF00"/>
                </a:solidFill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</a:rPr>
              <a:t>Kristus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adalah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panglima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tertinggi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tidak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ada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kuasa</a:t>
            </a:r>
            <a:r>
              <a:rPr lang="en-US" sz="2400" b="1" dirty="0" smtClean="0">
                <a:solidFill>
                  <a:srgbClr val="FFFF00"/>
                </a:solidFill>
              </a:rPr>
              <a:t> yang </a:t>
            </a:r>
            <a:r>
              <a:rPr lang="en-US" sz="2400" b="1" dirty="0" err="1" smtClean="0">
                <a:solidFill>
                  <a:srgbClr val="FFFF00"/>
                </a:solidFill>
              </a:rPr>
              <a:t>dapat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merebut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kemenangan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dariNya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karena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itu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adalah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hakNya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6764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dirty="0" smtClean="0"/>
              <a:t>GOD ALMIGHTY REIGNS </a:t>
            </a:r>
            <a:br>
              <a:rPr lang="en-US" sz="3200" b="1" dirty="0" smtClean="0"/>
            </a:br>
            <a:r>
              <a:rPr lang="en-US" sz="3200" b="1" dirty="0" smtClean="0"/>
              <a:t>Vindicates His People</a:t>
            </a:r>
            <a:br>
              <a:rPr lang="en-US" sz="3200" b="1" dirty="0" smtClean="0"/>
            </a:br>
            <a:r>
              <a:rPr lang="en-US" sz="3200" b="1" dirty="0" smtClean="0"/>
              <a:t>Revelation 19:5-6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19400"/>
            <a:ext cx="6400800" cy="37338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80228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" y="1981200"/>
            <a:ext cx="8534400" cy="46482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Throne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1800" dirty="0" smtClean="0">
                <a:latin typeface="Bookman Old Style"/>
              </a:rPr>
              <a:t>♦</a:t>
            </a:r>
            <a:r>
              <a:rPr lang="en-US" dirty="0" smtClean="0">
                <a:latin typeface="Bookman Old Style"/>
              </a:rPr>
              <a:t>  </a:t>
            </a:r>
            <a:r>
              <a:rPr lang="en-US" dirty="0" smtClean="0"/>
              <a:t>41/181 times in Revelations (23%)</a:t>
            </a:r>
            <a:endParaRPr lang="en-US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dirty="0">
                <a:latin typeface="Bookman Old Style"/>
              </a:rPr>
              <a:t>♦</a:t>
            </a:r>
            <a:r>
              <a:rPr lang="en-US" dirty="0" smtClean="0">
                <a:latin typeface="Bookman Old Style"/>
              </a:rPr>
              <a:t>  </a:t>
            </a:r>
            <a:r>
              <a:rPr lang="en-US" dirty="0" smtClean="0"/>
              <a:t>Greek:  </a:t>
            </a:r>
            <a:r>
              <a:rPr lang="el-GR" dirty="0"/>
              <a:t>θρόνος</a:t>
            </a:r>
            <a:r>
              <a:rPr lang="en-US" dirty="0" smtClean="0"/>
              <a:t> – to set, judge, have authority, 			     the bench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dirty="0" smtClean="0">
                <a:latin typeface="Bookman Old Style"/>
              </a:rPr>
              <a:t>♦</a:t>
            </a:r>
            <a:r>
              <a:rPr lang="en-US" dirty="0" smtClean="0">
                <a:latin typeface="Bookman Old Style"/>
              </a:rPr>
              <a:t>  </a:t>
            </a:r>
            <a:r>
              <a:rPr lang="en-US" dirty="0" smtClean="0"/>
              <a:t>Rev 1:4-6  - </a:t>
            </a:r>
            <a:r>
              <a:rPr lang="en-US" sz="3600" dirty="0" smtClean="0"/>
              <a:t>Spirits before throne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3600" dirty="0"/>
              <a:t>	</a:t>
            </a:r>
            <a:r>
              <a:rPr lang="en-US" sz="3600" dirty="0" smtClean="0"/>
              <a:t>	  - Ruler of the kings of the earth</a:t>
            </a:r>
            <a:endParaRPr lang="en-US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3600" dirty="0" smtClean="0"/>
              <a:t>		  - </a:t>
            </a:r>
            <a:r>
              <a:rPr lang="en-US" sz="3600" dirty="0" err="1" smtClean="0"/>
              <a:t>Judgement</a:t>
            </a:r>
            <a:r>
              <a:rPr lang="en-US" sz="3600" dirty="0" smtClean="0"/>
              <a:t>.  He has freed us!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3600" dirty="0"/>
              <a:t>	</a:t>
            </a:r>
            <a:r>
              <a:rPr lang="en-US" sz="3600" dirty="0" smtClean="0"/>
              <a:t>	  - Kingdom of Priests (Ex19:3-5)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Teori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Akhir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Jaman</a:t>
            </a:r>
            <a:r>
              <a:rPr lang="en-US" sz="3200" b="1" dirty="0" smtClean="0"/>
              <a:t> (Eschatology)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143000"/>
            <a:ext cx="4495800" cy="4987925"/>
          </a:xfrm>
        </p:spPr>
        <p:txBody>
          <a:bodyPr/>
          <a:lstStyle/>
          <a:p>
            <a:pPr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Preterist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lvl="1">
              <a:defRPr/>
            </a:pPr>
            <a:r>
              <a:rPr lang="en-US" sz="2000" b="1" dirty="0" err="1" smtClean="0">
                <a:solidFill>
                  <a:srgbClr val="FFFF00"/>
                </a:solidFill>
              </a:rPr>
              <a:t>Sebagian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besar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kitab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Wahyu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telah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digenapi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Amillenialisme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lvl="1">
              <a:defRPr/>
            </a:pPr>
            <a:r>
              <a:rPr lang="en-US" sz="2000" b="1" dirty="0" err="1" smtClean="0">
                <a:solidFill>
                  <a:srgbClr val="FFFF00"/>
                </a:solidFill>
              </a:rPr>
              <a:t>Tidak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ada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pemerintahan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milenial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Premillenialisme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lvl="1">
              <a:defRPr/>
            </a:pPr>
            <a:r>
              <a:rPr lang="en-US" sz="2000" b="1" dirty="0" err="1" smtClean="0">
                <a:solidFill>
                  <a:srgbClr val="FFFF00"/>
                </a:solidFill>
              </a:rPr>
              <a:t>Yesus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datang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sebelum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milenium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terjadi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Postmillenialisme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lvl="1">
              <a:defRPr/>
            </a:pPr>
            <a:r>
              <a:rPr lang="en-US" sz="2000" b="1" dirty="0" err="1" smtClean="0">
                <a:solidFill>
                  <a:srgbClr val="FFFF00"/>
                </a:solidFill>
              </a:rPr>
              <a:t>Millenium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terjadi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kemudian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Yesus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datang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</a:p>
          <a:p>
            <a:pPr lvl="1">
              <a:defRPr/>
            </a:pPr>
            <a:endParaRPr lang="en-US" sz="2000" b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34820" name="Picture 4" descr="http://theonlinedisciple.files.wordpress.com/2010/08/2nd-coming-seco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44958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Throne 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400" dirty="0" smtClean="0"/>
              <a:t>Rev 3:21 To him who overcomes, will sit with me on throne</a:t>
            </a:r>
          </a:p>
          <a:p>
            <a:pPr>
              <a:defRPr/>
            </a:pPr>
            <a:r>
              <a:rPr lang="en-US" sz="2400" dirty="0" smtClean="0"/>
              <a:t>Rev 4:2 Throne in heaven</a:t>
            </a:r>
          </a:p>
          <a:p>
            <a:pPr>
              <a:defRPr/>
            </a:pPr>
            <a:r>
              <a:rPr lang="en-US" sz="2400" dirty="0" smtClean="0"/>
              <a:t>Rev 4: 5  From throne flashes of thunder and lightning</a:t>
            </a:r>
          </a:p>
          <a:p>
            <a:pPr>
              <a:defRPr/>
            </a:pPr>
            <a:r>
              <a:rPr lang="en-US" sz="2400" dirty="0" smtClean="0"/>
              <a:t>Rev 4:10 Set their crowns before throne</a:t>
            </a:r>
          </a:p>
          <a:p>
            <a:pPr>
              <a:defRPr/>
            </a:pPr>
            <a:r>
              <a:rPr lang="en-US" sz="2400" dirty="0" smtClean="0"/>
              <a:t>Rev 5:11 Millions of angels surround throne in praise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400" dirty="0" smtClean="0"/>
              <a:t>Rev 7:9-12 Multitude standing before throne</a:t>
            </a:r>
          </a:p>
          <a:p>
            <a:pPr>
              <a:defRPr/>
            </a:pPr>
            <a:r>
              <a:rPr lang="en-US" sz="2400" dirty="0" smtClean="0"/>
              <a:t>Rev 8:3 Incense, prayer of saints, on golden altar before the throne</a:t>
            </a:r>
          </a:p>
          <a:p>
            <a:pPr>
              <a:defRPr/>
            </a:pPr>
            <a:r>
              <a:rPr lang="en-US" sz="2400" dirty="0" smtClean="0"/>
              <a:t>Rev 13:2 Satan has a throne as well</a:t>
            </a:r>
          </a:p>
          <a:p>
            <a:pPr>
              <a:defRPr/>
            </a:pPr>
            <a:r>
              <a:rPr lang="en-US" sz="2400" dirty="0" smtClean="0"/>
              <a:t>Rev 16:10 Satan’s throne will be judged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Why </a:t>
            </a:r>
            <a:r>
              <a:rPr lang="en-US" dirty="0"/>
              <a:t>T</a:t>
            </a:r>
            <a:r>
              <a:rPr lang="en-US" dirty="0" smtClean="0"/>
              <a:t>hrone Significant?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Hebrews 4:14-16  Let us approach throne of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grace</a:t>
            </a:r>
            <a:endParaRPr lang="en-US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Ephesians 3:12  Approach God with Freedom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and confidence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Exodus 40:20	Atonement cover over the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	testimony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Hebrews 9:1-5, </a:t>
            </a:r>
            <a:r>
              <a:rPr lang="en-US" dirty="0" err="1" smtClean="0"/>
              <a:t>Heb</a:t>
            </a:r>
            <a:r>
              <a:rPr lang="en-US" dirty="0" smtClean="0"/>
              <a:t> 10:19-22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Ark of the Covenant</a:t>
            </a:r>
            <a:endParaRPr lang="en-US" dirty="0"/>
          </a:p>
        </p:txBody>
      </p:sp>
      <p:pic>
        <p:nvPicPr>
          <p:cNvPr id="18432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568450"/>
            <a:ext cx="8229600" cy="4752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458200" cy="8683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Ancients’ Concept of Cherubim</a:t>
            </a:r>
            <a:endParaRPr lang="en-US" dirty="0"/>
          </a:p>
        </p:txBody>
      </p:sp>
      <p:pic>
        <p:nvPicPr>
          <p:cNvPr id="18534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4013" y="1371600"/>
            <a:ext cx="3836987" cy="4198938"/>
          </a:xfrm>
        </p:spPr>
      </p:pic>
      <p:pic>
        <p:nvPicPr>
          <p:cNvPr id="185348" name="Picture 2" descr="File:Louvre lion gate DSC009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371600"/>
            <a:ext cx="4495800" cy="4191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5349" name="TextBox 7"/>
          <p:cNvSpPr txBox="1">
            <a:spLocks noChangeArrowheads="1"/>
          </p:cNvSpPr>
          <p:nvPr/>
        </p:nvSpPr>
        <p:spPr bwMode="auto">
          <a:xfrm>
            <a:off x="381000" y="5943600"/>
            <a:ext cx="845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000" b="1"/>
              <a:t>Powerful guardians that were part lion, eagle, bull and man.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Why Cherubim significant?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err="1" smtClean="0"/>
              <a:t>Ez</a:t>
            </a:r>
            <a:r>
              <a:rPr lang="en-US" dirty="0" smtClean="0"/>
              <a:t> 10:12-18</a:t>
            </a:r>
          </a:p>
          <a:p>
            <a:pPr>
              <a:defRPr/>
            </a:pPr>
            <a:r>
              <a:rPr lang="en-US" dirty="0" smtClean="0"/>
              <a:t>V13.  Wheels?  Take God everywhere to reign/judge over His creation.</a:t>
            </a:r>
          </a:p>
          <a:p>
            <a:pPr>
              <a:defRPr/>
            </a:pPr>
            <a:r>
              <a:rPr lang="en-US" dirty="0" smtClean="0"/>
              <a:t>1 Chronicles 28:18</a:t>
            </a:r>
          </a:p>
          <a:p>
            <a:pPr>
              <a:defRPr/>
            </a:pPr>
            <a:r>
              <a:rPr lang="en-US" dirty="0" err="1" smtClean="0"/>
              <a:t>Ez</a:t>
            </a:r>
            <a:r>
              <a:rPr lang="en-US" dirty="0" smtClean="0"/>
              <a:t> 10:19-21</a:t>
            </a:r>
          </a:p>
          <a:p>
            <a:pPr>
              <a:defRPr/>
            </a:pPr>
            <a:r>
              <a:rPr lang="en-US" dirty="0" smtClean="0"/>
              <a:t>Rev 11:15-19  Who sat between the cherubim?</a:t>
            </a:r>
          </a:p>
          <a:p>
            <a:pPr>
              <a:defRPr/>
            </a:pPr>
            <a:r>
              <a:rPr lang="en-US" dirty="0" smtClean="0"/>
              <a:t>Rev 14:6-7 Emperor worship versus God worship</a:t>
            </a:r>
          </a:p>
          <a:p>
            <a:pPr>
              <a:defRPr/>
            </a:pPr>
            <a:r>
              <a:rPr lang="en-US" sz="2200" dirty="0" smtClean="0"/>
              <a:t>The religious arm of Rome set up images and demanded emperor worship.  The specific agency of Rome was called the Commune or </a:t>
            </a:r>
            <a:r>
              <a:rPr lang="en-US" sz="2200" dirty="0" err="1" smtClean="0"/>
              <a:t>Concillia</a:t>
            </a:r>
            <a:r>
              <a:rPr lang="en-US" sz="2200" dirty="0" smtClean="0"/>
              <a:t>.  Roman citizen had to burn a pinch of incense and say “</a:t>
            </a:r>
            <a:r>
              <a:rPr lang="en-US" sz="2200" dirty="0" err="1" smtClean="0"/>
              <a:t>Ceasar</a:t>
            </a:r>
            <a:r>
              <a:rPr lang="en-US" sz="2200" dirty="0" smtClean="0"/>
              <a:t> is Lord.” (Ferguson, p.115)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was inside the Ark?</a:t>
            </a:r>
            <a:endParaRPr lang="en-US" dirty="0"/>
          </a:p>
        </p:txBody>
      </p:sp>
      <p:pic>
        <p:nvPicPr>
          <p:cNvPr id="18739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600200"/>
            <a:ext cx="4191000" cy="4876800"/>
          </a:xfrm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87396" name="Picture 2" descr="http://graceapostolicchurch.files.wordpress.com/2010/09/ark.jpg?w=4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00200"/>
            <a:ext cx="4114800" cy="48768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Altar of Incense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Ex 25:20-21  God sat above throne</a:t>
            </a:r>
          </a:p>
          <a:p>
            <a:pPr>
              <a:defRPr/>
            </a:pPr>
            <a:r>
              <a:rPr lang="en-US" dirty="0" smtClean="0"/>
              <a:t>Lev 16:13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600200"/>
            <a:ext cx="3581400" cy="4525963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Heb</a:t>
            </a:r>
            <a:r>
              <a:rPr lang="en-US" dirty="0" smtClean="0"/>
              <a:t> 12:2</a:t>
            </a:r>
          </a:p>
          <a:p>
            <a:pPr>
              <a:defRPr/>
            </a:pPr>
            <a:r>
              <a:rPr lang="en-US" dirty="0" smtClean="0"/>
              <a:t>Luke 1:32</a:t>
            </a:r>
          </a:p>
          <a:p>
            <a:pPr>
              <a:defRPr/>
            </a:pPr>
            <a:r>
              <a:rPr lang="en-US" dirty="0" smtClean="0"/>
              <a:t>Acts 2:30</a:t>
            </a:r>
          </a:p>
          <a:p>
            <a:pPr>
              <a:defRPr/>
            </a:pPr>
            <a:r>
              <a:rPr lang="en-US" dirty="0" smtClean="0"/>
              <a:t>Rev 15:8  Why always smoke in the temple?</a:t>
            </a:r>
            <a:endParaRPr lang="en-US" dirty="0"/>
          </a:p>
          <a:p>
            <a:pPr>
              <a:defRPr/>
            </a:pPr>
            <a:r>
              <a:rPr lang="en-US" dirty="0" smtClean="0"/>
              <a:t>Hebrews 7:12-19</a:t>
            </a:r>
          </a:p>
          <a:p>
            <a:pPr>
              <a:defRPr/>
            </a:pPr>
            <a:r>
              <a:rPr lang="en-US" dirty="0" err="1" smtClean="0"/>
              <a:t>Heb</a:t>
            </a:r>
            <a:r>
              <a:rPr lang="en-US" dirty="0" smtClean="0"/>
              <a:t> 8:1-2</a:t>
            </a:r>
            <a:endParaRPr lang="en-US" dirty="0"/>
          </a:p>
        </p:txBody>
      </p:sp>
      <p:pic>
        <p:nvPicPr>
          <p:cNvPr id="1884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0"/>
            <a:ext cx="5334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889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600" dirty="0" smtClean="0"/>
              <a:t>UNVEILING</a:t>
            </a:r>
            <a:endParaRPr lang="en-US" sz="3600" dirty="0"/>
          </a:p>
        </p:txBody>
      </p:sp>
      <p:pic>
        <p:nvPicPr>
          <p:cNvPr id="189443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57600" y="152400"/>
            <a:ext cx="5257800" cy="6400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762000"/>
            <a:ext cx="3048000" cy="56388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sz="2400" i="1" dirty="0"/>
              <a:t>“Therefore, brothers, since we have confidence to enter the Most Holy Place by the blood of Jesus, by a new and living way opened for us through the curtain, that is, </a:t>
            </a:r>
            <a:r>
              <a:rPr lang="en-US" sz="2400" i="1" u="sng" dirty="0"/>
              <a:t>his</a:t>
            </a:r>
            <a:r>
              <a:rPr lang="en-US" sz="2400" i="1" dirty="0"/>
              <a:t> body …let us draw near to God with a sincere heart in full assurance of faith.” (Hebrews 10:19-22)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Tale of 2 Covenants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u="sng" dirty="0" smtClean="0">
                <a:solidFill>
                  <a:srgbClr val="00B0F0"/>
                </a:solidFill>
              </a:rPr>
              <a:t>Old Covenant</a:t>
            </a:r>
            <a:endParaRPr lang="en-US" u="sng" dirty="0">
              <a:solidFill>
                <a:srgbClr val="00B0F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Exodus 40:20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Exodus 25:20-21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Leviticus 21:23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u="sng" dirty="0" smtClean="0">
                <a:solidFill>
                  <a:srgbClr val="00B050"/>
                </a:solidFill>
              </a:rPr>
              <a:t>New Covenant</a:t>
            </a:r>
            <a:endParaRPr lang="en-US" u="sng" dirty="0">
              <a:solidFill>
                <a:srgbClr val="00B05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Hebrews 4:16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Hebrews 9:15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Worship before the Throne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/>
              <a:t>The Old Testament idea is therefore the reverential attitude of mind or body or both, combined with the more generic notions of religions adoration, obedience, service</a:t>
            </a:r>
            <a:r>
              <a:rPr lang="en-US" dirty="0" smtClean="0"/>
              <a:t>. (Bible Dictionary)</a:t>
            </a:r>
            <a:endParaRPr lang="en-US" dirty="0"/>
          </a:p>
          <a:p>
            <a:pPr>
              <a:defRPr/>
            </a:pPr>
            <a:r>
              <a:rPr lang="en-US" dirty="0" smtClean="0"/>
              <a:t>Worship = Serve</a:t>
            </a:r>
          </a:p>
          <a:p>
            <a:pPr>
              <a:defRPr/>
            </a:pPr>
            <a:r>
              <a:rPr lang="en-US" dirty="0" smtClean="0"/>
              <a:t>The enemies of God want to be served by God instead of serving God.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Pendekatan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dalam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Menafsirkan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Kitab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Wahyu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51054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1. </a:t>
            </a:r>
            <a:r>
              <a:rPr lang="en-US" sz="2000" b="1" dirty="0" err="1" smtClean="0">
                <a:solidFill>
                  <a:srgbClr val="FFFF00"/>
                </a:solidFill>
              </a:rPr>
              <a:t>Masa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penganiayaan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Romawi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terhadap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jemaat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baik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secara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khusus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maupun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keseluruhan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2. </a:t>
            </a:r>
            <a:r>
              <a:rPr lang="en-US" sz="2000" b="1" dirty="0" err="1" smtClean="0">
                <a:solidFill>
                  <a:srgbClr val="FFFF00"/>
                </a:solidFill>
              </a:rPr>
              <a:t>Secara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khusus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adalah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tentang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kemurtadan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Gereja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Katolik</a:t>
            </a:r>
            <a:r>
              <a:rPr lang="en-US" sz="2000" b="1" dirty="0" smtClean="0">
                <a:solidFill>
                  <a:srgbClr val="FFFF00"/>
                </a:solidFill>
              </a:rPr>
              <a:t> Roma.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3. </a:t>
            </a:r>
            <a:r>
              <a:rPr lang="en-US" sz="2000" b="1" dirty="0" err="1" smtClean="0">
                <a:solidFill>
                  <a:srgbClr val="FFFF00"/>
                </a:solidFill>
              </a:rPr>
              <a:t>Tentang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sejarah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lengkap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dunia</a:t>
            </a:r>
            <a:r>
              <a:rPr lang="en-US" sz="2000" b="1" dirty="0" smtClean="0">
                <a:solidFill>
                  <a:srgbClr val="FFFF00"/>
                </a:solidFill>
              </a:rPr>
              <a:t> (</a:t>
            </a:r>
            <a:r>
              <a:rPr lang="en-US" sz="2000" b="1" dirty="0" err="1" smtClean="0">
                <a:solidFill>
                  <a:srgbClr val="FFFF00"/>
                </a:solidFill>
              </a:rPr>
              <a:t>barat</a:t>
            </a:r>
            <a:r>
              <a:rPr lang="en-US" sz="2000" b="1" dirty="0" smtClean="0">
                <a:solidFill>
                  <a:srgbClr val="FFFF00"/>
                </a:solidFill>
              </a:rPr>
              <a:t>) </a:t>
            </a:r>
            <a:r>
              <a:rPr lang="en-US" sz="2000" b="1" dirty="0" err="1" smtClean="0">
                <a:solidFill>
                  <a:srgbClr val="FFFF00"/>
                </a:solidFill>
              </a:rPr>
              <a:t>sampai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Yesus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datang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kembali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4. Yang </a:t>
            </a:r>
            <a:r>
              <a:rPr lang="en-US" sz="2000" b="1" dirty="0" err="1" smtClean="0">
                <a:solidFill>
                  <a:srgbClr val="FFFF00"/>
                </a:solidFill>
              </a:rPr>
              <a:t>terutama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adalah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tentang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akhir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jaman</a:t>
            </a:r>
            <a:r>
              <a:rPr lang="en-US" sz="2000" b="1" dirty="0" smtClean="0">
                <a:solidFill>
                  <a:srgbClr val="FFFF00"/>
                </a:solidFill>
              </a:rPr>
              <a:t> – </a:t>
            </a:r>
            <a:r>
              <a:rPr lang="en-US" sz="2000" b="1" dirty="0" err="1" smtClean="0">
                <a:solidFill>
                  <a:srgbClr val="FFFF00"/>
                </a:solidFill>
              </a:rPr>
              <a:t>Kiamat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kegembiraan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pemerintahan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milenial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Kristus</a:t>
            </a:r>
            <a:r>
              <a:rPr lang="en-US" sz="2000" b="1" dirty="0" smtClean="0">
                <a:solidFill>
                  <a:srgbClr val="FFFF00"/>
                </a:solidFill>
              </a:rPr>
              <a:t> yang </a:t>
            </a:r>
            <a:r>
              <a:rPr lang="en-US" sz="2000" b="1" dirty="0" err="1" smtClean="0">
                <a:solidFill>
                  <a:srgbClr val="FFFF00"/>
                </a:solidFill>
              </a:rPr>
              <a:t>akan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terjadi</a:t>
            </a:r>
            <a:r>
              <a:rPr lang="en-US" sz="2000" b="1" dirty="0" smtClean="0">
                <a:solidFill>
                  <a:srgbClr val="FFFF00"/>
                </a:solidFill>
              </a:rPr>
              <a:t>. </a:t>
            </a:r>
            <a:r>
              <a:rPr lang="en-US" sz="2000" b="1" dirty="0" err="1" smtClean="0">
                <a:solidFill>
                  <a:srgbClr val="FFFF00"/>
                </a:solidFill>
              </a:rPr>
              <a:t>Kitab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Wahyu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terutama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adalah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tentang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nubuat</a:t>
            </a:r>
            <a:r>
              <a:rPr lang="en-US" sz="2000" b="1" dirty="0" smtClean="0">
                <a:solidFill>
                  <a:srgbClr val="FFFF00"/>
                </a:solidFill>
              </a:rPr>
              <a:t> yang </a:t>
            </a:r>
            <a:r>
              <a:rPr lang="en-US" sz="2000" b="1" dirty="0" err="1" smtClean="0">
                <a:solidFill>
                  <a:srgbClr val="FFFF00"/>
                </a:solidFill>
              </a:rPr>
              <a:t>belum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tergenapi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5. </a:t>
            </a:r>
            <a:r>
              <a:rPr lang="en-US" sz="2000" b="1" dirty="0" err="1" smtClean="0">
                <a:solidFill>
                  <a:srgbClr val="FFFF00"/>
                </a:solidFill>
              </a:rPr>
              <a:t>Tentang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perjanjian</a:t>
            </a:r>
            <a:r>
              <a:rPr lang="en-US" sz="2000" b="1" dirty="0" smtClean="0">
                <a:solidFill>
                  <a:srgbClr val="FFFF00"/>
                </a:solidFill>
              </a:rPr>
              <a:t> Allah </a:t>
            </a:r>
            <a:r>
              <a:rPr lang="en-US" sz="2000" b="1" dirty="0" err="1" smtClean="0">
                <a:solidFill>
                  <a:srgbClr val="FFFF00"/>
                </a:solidFill>
              </a:rPr>
              <a:t>dengan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manusia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sepanjang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jaman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tanpa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konteks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sejarah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tertentu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Pendekatan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dalam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Menafsirkan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Kitab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Wahyu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51054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1. </a:t>
            </a:r>
            <a:r>
              <a:rPr lang="en-US" sz="2000" b="1" dirty="0" err="1" smtClean="0">
                <a:solidFill>
                  <a:srgbClr val="FFFF00"/>
                </a:solidFill>
              </a:rPr>
              <a:t>Tentang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masa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penganiayaan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Romawi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tehadap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jemaat</a:t>
            </a:r>
            <a:r>
              <a:rPr lang="en-US" sz="2000" b="1" dirty="0" smtClean="0">
                <a:solidFill>
                  <a:srgbClr val="FFFF00"/>
                </a:solidFill>
              </a:rPr>
              <a:t>.    </a:t>
            </a:r>
            <a:r>
              <a:rPr lang="en-US" sz="2000" b="1" dirty="0" err="1" smtClean="0"/>
              <a:t>Pandangan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Latar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Belakang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Sejarah</a:t>
            </a:r>
            <a:r>
              <a:rPr lang="en-US" sz="2000" b="1" dirty="0" smtClean="0"/>
              <a:t>.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3. </a:t>
            </a:r>
            <a:r>
              <a:rPr lang="en-US" sz="2000" b="1" dirty="0" err="1" smtClean="0">
                <a:solidFill>
                  <a:srgbClr val="FFFF00"/>
                </a:solidFill>
              </a:rPr>
              <a:t>Tentang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seluruh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sejarah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dunia</a:t>
            </a:r>
            <a:r>
              <a:rPr lang="en-US" sz="2000" b="1" dirty="0" smtClean="0">
                <a:solidFill>
                  <a:srgbClr val="FFFF00"/>
                </a:solidFill>
              </a:rPr>
              <a:t> (</a:t>
            </a:r>
            <a:r>
              <a:rPr lang="en-US" sz="2000" b="1" dirty="0" err="1" smtClean="0">
                <a:solidFill>
                  <a:srgbClr val="FFFF00"/>
                </a:solidFill>
              </a:rPr>
              <a:t>barat</a:t>
            </a:r>
            <a:r>
              <a:rPr lang="en-US" sz="2000" b="1" dirty="0" smtClean="0">
                <a:solidFill>
                  <a:srgbClr val="FFFF00"/>
                </a:solidFill>
              </a:rPr>
              <a:t>) </a:t>
            </a:r>
            <a:r>
              <a:rPr lang="en-US" sz="2000" b="1" dirty="0" err="1" smtClean="0">
                <a:solidFill>
                  <a:srgbClr val="FFFF00"/>
                </a:solidFill>
              </a:rPr>
              <a:t>hingga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Yesus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datang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kembali</a:t>
            </a:r>
            <a:r>
              <a:rPr lang="en-US" sz="2000" b="1" dirty="0" smtClean="0">
                <a:solidFill>
                  <a:srgbClr val="FFFF00"/>
                </a:solidFill>
              </a:rPr>
              <a:t>.   </a:t>
            </a:r>
            <a:r>
              <a:rPr lang="en-US" sz="2000" b="1" dirty="0" err="1" smtClean="0"/>
              <a:t>Sejarah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berkesinambungan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   </a:t>
            </a:r>
            <a:r>
              <a:rPr lang="en-US" sz="2000" b="1" dirty="0" err="1" smtClean="0">
                <a:solidFill>
                  <a:srgbClr val="FFFF00"/>
                </a:solidFill>
              </a:rPr>
              <a:t>Wyclyffe</a:t>
            </a:r>
            <a:r>
              <a:rPr lang="en-US" sz="2000" b="1" dirty="0" smtClean="0">
                <a:solidFill>
                  <a:srgbClr val="FFFF00"/>
                </a:solidFill>
              </a:rPr>
              <a:t>, Luther, Fox.   The Reformation.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000" b="1" dirty="0" err="1" smtClean="0">
                <a:effectLst/>
              </a:rPr>
              <a:t>Materai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Pertama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>
                <a:effectLst/>
              </a:rPr>
              <a:t>= </a:t>
            </a:r>
            <a:r>
              <a:rPr lang="en-US" sz="2000" b="1" dirty="0" smtClean="0">
                <a:effectLst/>
              </a:rPr>
              <a:t>Domitian </a:t>
            </a:r>
            <a:r>
              <a:rPr lang="en-US" sz="2000" b="1" dirty="0" err="1" smtClean="0">
                <a:effectLst/>
              </a:rPr>
              <a:t>sampai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>
                <a:effectLst/>
              </a:rPr>
              <a:t>Commodus </a:t>
            </a:r>
            <a:r>
              <a:rPr lang="en-US" sz="2000" b="1" dirty="0" smtClean="0">
                <a:effectLst/>
              </a:rPr>
              <a:t>180 SM</a:t>
            </a:r>
            <a:endParaRPr lang="en-US" sz="2000" b="1" dirty="0">
              <a:effectLst/>
            </a:endParaRPr>
          </a:p>
          <a:p>
            <a:pPr>
              <a:defRPr/>
            </a:pPr>
            <a:r>
              <a:rPr lang="en-US" sz="2000" b="1" dirty="0" err="1" smtClean="0">
                <a:effectLst/>
              </a:rPr>
              <a:t>Materai</a:t>
            </a:r>
            <a:r>
              <a:rPr lang="en-US" sz="2000" b="1" dirty="0" smtClean="0">
                <a:effectLst/>
              </a:rPr>
              <a:t> ke-2 </a:t>
            </a:r>
            <a:r>
              <a:rPr lang="en-US" sz="2000" b="1" dirty="0">
                <a:effectLst/>
              </a:rPr>
              <a:t>= Commodus </a:t>
            </a:r>
            <a:r>
              <a:rPr lang="en-US" sz="2000" b="1" dirty="0" err="1" smtClean="0">
                <a:effectLst/>
              </a:rPr>
              <a:t>sampai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>
                <a:effectLst/>
              </a:rPr>
              <a:t>Caracella</a:t>
            </a:r>
            <a:endParaRPr lang="en-US" sz="2000" b="1" dirty="0">
              <a:effectLst/>
            </a:endParaRPr>
          </a:p>
          <a:p>
            <a:pPr>
              <a:defRPr/>
            </a:pPr>
            <a:r>
              <a:rPr lang="en-US" sz="2000" b="1" dirty="0" err="1" smtClean="0">
                <a:effectLst/>
              </a:rPr>
              <a:t>Materai</a:t>
            </a:r>
            <a:r>
              <a:rPr lang="en-US" sz="2000" b="1" dirty="0" smtClean="0">
                <a:effectLst/>
              </a:rPr>
              <a:t> ke-3 = </a:t>
            </a:r>
            <a:r>
              <a:rPr lang="en-US" sz="2000" b="1" dirty="0" err="1" smtClean="0">
                <a:effectLst/>
              </a:rPr>
              <a:t>Caracella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sampai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>
                <a:effectLst/>
              </a:rPr>
              <a:t>Decius</a:t>
            </a:r>
          </a:p>
          <a:p>
            <a:pPr>
              <a:defRPr/>
            </a:pPr>
            <a:r>
              <a:rPr lang="en-US" sz="2000" b="1" dirty="0" err="1" smtClean="0">
                <a:effectLst/>
              </a:rPr>
              <a:t>Materai</a:t>
            </a:r>
            <a:r>
              <a:rPr lang="en-US" sz="2000" b="1" dirty="0" smtClean="0">
                <a:effectLst/>
              </a:rPr>
              <a:t> ke-4= </a:t>
            </a:r>
            <a:r>
              <a:rPr lang="en-US" sz="2000" b="1" dirty="0">
                <a:effectLst/>
              </a:rPr>
              <a:t>Decius </a:t>
            </a:r>
            <a:r>
              <a:rPr lang="en-US" sz="2000" b="1" dirty="0" err="1" smtClean="0">
                <a:effectLst/>
              </a:rPr>
              <a:t>sampai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>
                <a:effectLst/>
              </a:rPr>
              <a:t>Gallienus</a:t>
            </a:r>
            <a:r>
              <a:rPr lang="en-US" sz="2000" b="1" dirty="0">
                <a:effectLst/>
              </a:rPr>
              <a:t>   (243-268)   </a:t>
            </a:r>
            <a:r>
              <a:rPr lang="en-US" sz="2000" b="1" dirty="0" smtClean="0">
                <a:effectLst/>
              </a:rPr>
              <a:t>(</a:t>
            </a:r>
            <a:r>
              <a:rPr lang="en-US" sz="2000" b="1" dirty="0" err="1" smtClean="0">
                <a:effectLst/>
              </a:rPr>
              <a:t>banyak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penganiayaan</a:t>
            </a:r>
            <a:r>
              <a:rPr lang="en-US" sz="2000" b="1" dirty="0" smtClean="0">
                <a:effectLst/>
              </a:rPr>
              <a:t>)</a:t>
            </a:r>
            <a:endParaRPr lang="en-US" sz="2000" b="1" dirty="0">
              <a:effectLst/>
            </a:endParaRPr>
          </a:p>
          <a:p>
            <a:pPr>
              <a:defRPr/>
            </a:pPr>
            <a:r>
              <a:rPr lang="en-US" sz="2000" b="1" dirty="0" err="1" smtClean="0">
                <a:effectLst/>
              </a:rPr>
              <a:t>Materai</a:t>
            </a:r>
            <a:r>
              <a:rPr lang="en-US" sz="2000" b="1" dirty="0" smtClean="0">
                <a:effectLst/>
              </a:rPr>
              <a:t> ke-5 </a:t>
            </a:r>
            <a:r>
              <a:rPr lang="en-US" sz="2000" b="1" dirty="0">
                <a:effectLst/>
              </a:rPr>
              <a:t>= Diocletian </a:t>
            </a:r>
            <a:r>
              <a:rPr lang="en-US" sz="2000" b="1" dirty="0" err="1" smtClean="0">
                <a:effectLst/>
              </a:rPr>
              <a:t>dkk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>
                <a:effectLst/>
              </a:rPr>
              <a:t>(284-315)  </a:t>
            </a:r>
            <a:r>
              <a:rPr lang="en-US" sz="2000" b="1" dirty="0" smtClean="0">
                <a:effectLst/>
              </a:rPr>
              <a:t>(</a:t>
            </a:r>
            <a:r>
              <a:rPr lang="en-US" sz="2000" b="1" dirty="0" err="1" smtClean="0">
                <a:effectLst/>
              </a:rPr>
              <a:t>penganiayaan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terhebat</a:t>
            </a:r>
            <a:r>
              <a:rPr lang="en-US" sz="2000" b="1" dirty="0" smtClean="0">
                <a:effectLst/>
              </a:rPr>
              <a:t>)</a:t>
            </a:r>
            <a:endParaRPr lang="en-US" sz="2000" b="1" dirty="0">
              <a:effectLst/>
            </a:endParaRPr>
          </a:p>
          <a:p>
            <a:pPr>
              <a:defRPr/>
            </a:pPr>
            <a:r>
              <a:rPr lang="en-US" sz="2000" b="1" dirty="0" err="1" smtClean="0">
                <a:effectLst/>
              </a:rPr>
              <a:t>Materai</a:t>
            </a:r>
            <a:r>
              <a:rPr lang="en-US" sz="2000" b="1" dirty="0" smtClean="0">
                <a:effectLst/>
              </a:rPr>
              <a:t> ke-6 </a:t>
            </a:r>
            <a:r>
              <a:rPr lang="en-US" sz="2000" b="1" dirty="0">
                <a:effectLst/>
              </a:rPr>
              <a:t>= </a:t>
            </a:r>
            <a:r>
              <a:rPr lang="en-US" sz="2000" b="1" dirty="0" err="1" smtClean="0">
                <a:effectLst/>
              </a:rPr>
              <a:t>Penyerangan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orang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Barbar</a:t>
            </a:r>
            <a:r>
              <a:rPr lang="en-US" sz="2000" b="1" dirty="0" smtClean="0">
                <a:effectLst/>
              </a:rPr>
              <a:t> (</a:t>
            </a:r>
            <a:r>
              <a:rPr lang="en-US" sz="2000" b="1" dirty="0" err="1" smtClean="0">
                <a:effectLst/>
              </a:rPr>
              <a:t>lihat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dibawah</a:t>
            </a:r>
            <a:r>
              <a:rPr lang="en-US" sz="2000" b="1" dirty="0" smtClean="0">
                <a:effectLst/>
              </a:rPr>
              <a:t>)</a:t>
            </a:r>
            <a:endParaRPr lang="en-US" sz="2000" b="1" dirty="0"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Pendekatan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dalam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Menafsirkan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Kitab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Wahyu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51054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</a:rPr>
              <a:t>3</a:t>
            </a:r>
            <a:r>
              <a:rPr lang="en-US" sz="2000" b="1" dirty="0" smtClean="0">
                <a:solidFill>
                  <a:srgbClr val="FFFF00"/>
                </a:solidFill>
              </a:rPr>
              <a:t>. </a:t>
            </a:r>
            <a:r>
              <a:rPr lang="en-US" sz="2000" b="1" dirty="0" err="1" smtClean="0">
                <a:solidFill>
                  <a:srgbClr val="FFFF00"/>
                </a:solidFill>
              </a:rPr>
              <a:t>Sejarah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Berkesinambungan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000" b="1" dirty="0" err="1" smtClean="0">
                <a:effectLst/>
              </a:rPr>
              <a:t>Materai</a:t>
            </a:r>
            <a:r>
              <a:rPr lang="en-US" sz="2000" b="1" dirty="0" smtClean="0">
                <a:effectLst/>
              </a:rPr>
              <a:t> ke-7 </a:t>
            </a:r>
            <a:r>
              <a:rPr lang="en-US" sz="2000" b="1" dirty="0">
                <a:effectLst/>
              </a:rPr>
              <a:t>= </a:t>
            </a:r>
            <a:r>
              <a:rPr lang="en-US" sz="2000" b="1" dirty="0" err="1" smtClean="0">
                <a:effectLst/>
              </a:rPr>
              <a:t>terompet</a:t>
            </a:r>
            <a:endParaRPr lang="en-US" sz="2000" b="1" dirty="0">
              <a:effectLst/>
            </a:endParaRPr>
          </a:p>
          <a:p>
            <a:pPr>
              <a:defRPr/>
            </a:pPr>
            <a:r>
              <a:rPr lang="en-US" sz="2000" b="1" dirty="0" err="1" smtClean="0">
                <a:effectLst/>
              </a:rPr>
              <a:t>Terompet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Pertama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>
                <a:effectLst/>
              </a:rPr>
              <a:t>= Goths 395-410    </a:t>
            </a:r>
            <a:r>
              <a:rPr lang="en-US" sz="2000" b="1" dirty="0" smtClean="0">
                <a:effectLst/>
              </a:rPr>
              <a:t>(Roma)</a:t>
            </a:r>
            <a:endParaRPr lang="en-US" sz="2000" b="1" dirty="0">
              <a:effectLst/>
            </a:endParaRPr>
          </a:p>
          <a:p>
            <a:pPr>
              <a:defRPr/>
            </a:pPr>
            <a:r>
              <a:rPr lang="en-US" sz="2000" b="1" dirty="0" err="1" smtClean="0">
                <a:effectLst/>
              </a:rPr>
              <a:t>Terompet</a:t>
            </a:r>
            <a:r>
              <a:rPr lang="en-US" sz="2000" b="1" dirty="0" smtClean="0">
                <a:effectLst/>
              </a:rPr>
              <a:t> ke-2 </a:t>
            </a:r>
            <a:r>
              <a:rPr lang="en-US" sz="2000" b="1" dirty="0">
                <a:effectLst/>
              </a:rPr>
              <a:t>= Genseric 428-468   </a:t>
            </a:r>
            <a:r>
              <a:rPr lang="en-US" sz="2000" b="1" dirty="0" smtClean="0">
                <a:effectLst/>
              </a:rPr>
              <a:t>(Roma)</a:t>
            </a:r>
            <a:endParaRPr lang="en-US" sz="2000" b="1" dirty="0">
              <a:effectLst/>
            </a:endParaRPr>
          </a:p>
          <a:p>
            <a:pPr>
              <a:defRPr/>
            </a:pPr>
            <a:r>
              <a:rPr lang="en-US" sz="2000" b="1" dirty="0" err="1" smtClean="0">
                <a:effectLst/>
              </a:rPr>
              <a:t>Terompet</a:t>
            </a:r>
            <a:r>
              <a:rPr lang="en-US" sz="2000" b="1" dirty="0" smtClean="0">
                <a:effectLst/>
              </a:rPr>
              <a:t> ke-3 </a:t>
            </a:r>
            <a:r>
              <a:rPr lang="en-US" sz="2000" b="1" dirty="0">
                <a:effectLst/>
              </a:rPr>
              <a:t>= </a:t>
            </a:r>
            <a:r>
              <a:rPr lang="en-US" sz="2000" b="1" dirty="0" err="1">
                <a:effectLst/>
              </a:rPr>
              <a:t>Atilla</a:t>
            </a:r>
            <a:r>
              <a:rPr lang="en-US" sz="2000" b="1" dirty="0">
                <a:effectLst/>
              </a:rPr>
              <a:t> 433-457</a:t>
            </a:r>
          </a:p>
          <a:p>
            <a:pPr>
              <a:defRPr/>
            </a:pPr>
            <a:r>
              <a:rPr lang="en-US" sz="2000" b="1" dirty="0" err="1" smtClean="0">
                <a:effectLst/>
              </a:rPr>
              <a:t>Terompet</a:t>
            </a:r>
            <a:r>
              <a:rPr lang="en-US" sz="2000" b="1" dirty="0" smtClean="0">
                <a:effectLst/>
              </a:rPr>
              <a:t> ke-4 </a:t>
            </a:r>
            <a:r>
              <a:rPr lang="en-US" sz="2000" b="1" dirty="0">
                <a:effectLst/>
              </a:rPr>
              <a:t>= Odoacer 476-490  </a:t>
            </a:r>
            <a:r>
              <a:rPr lang="en-US" sz="2000" b="1" dirty="0" smtClean="0">
                <a:effectLst/>
              </a:rPr>
              <a:t>(</a:t>
            </a:r>
            <a:r>
              <a:rPr lang="en-US" sz="2000" b="1" dirty="0" err="1" smtClean="0">
                <a:effectLst/>
              </a:rPr>
              <a:t>akhir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kekaisaran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Romawi</a:t>
            </a:r>
            <a:r>
              <a:rPr lang="en-US" sz="2000" b="1" dirty="0" smtClean="0">
                <a:effectLst/>
              </a:rPr>
              <a:t> Barat </a:t>
            </a:r>
            <a:r>
              <a:rPr lang="en-US" sz="2000" b="1" dirty="0" err="1" smtClean="0">
                <a:effectLst/>
              </a:rPr>
              <a:t>selamanya</a:t>
            </a:r>
            <a:r>
              <a:rPr lang="en-US" sz="2000" b="1" dirty="0" smtClean="0">
                <a:effectLst/>
              </a:rPr>
              <a:t>)</a:t>
            </a:r>
            <a:endParaRPr lang="en-US" sz="2000" b="1" dirty="0">
              <a:effectLst/>
            </a:endParaRPr>
          </a:p>
          <a:p>
            <a:pPr>
              <a:defRPr/>
            </a:pPr>
            <a:r>
              <a:rPr lang="en-US" sz="2000" b="1" dirty="0" err="1" smtClean="0">
                <a:effectLst/>
              </a:rPr>
              <a:t>Terompet</a:t>
            </a:r>
            <a:r>
              <a:rPr lang="en-US" sz="2000" b="1" dirty="0" smtClean="0">
                <a:effectLst/>
              </a:rPr>
              <a:t>  ke-5 = </a:t>
            </a:r>
            <a:r>
              <a:rPr lang="en-US" sz="2000" b="1" dirty="0" err="1" smtClean="0">
                <a:effectLst/>
              </a:rPr>
              <a:t>Penyerangan</a:t>
            </a:r>
            <a:r>
              <a:rPr lang="en-US" sz="2000" b="1" dirty="0" smtClean="0">
                <a:effectLst/>
              </a:rPr>
              <a:t> Islam</a:t>
            </a:r>
            <a:endParaRPr lang="en-US" sz="2000" b="1" dirty="0">
              <a:effectLst/>
            </a:endParaRPr>
          </a:p>
          <a:p>
            <a:pPr>
              <a:defRPr/>
            </a:pPr>
            <a:r>
              <a:rPr lang="en-US" sz="2000" b="1" dirty="0" err="1" smtClean="0">
                <a:effectLst/>
              </a:rPr>
              <a:t>Terompet</a:t>
            </a:r>
            <a:r>
              <a:rPr lang="en-US" sz="2000" b="1" dirty="0" smtClean="0">
                <a:effectLst/>
              </a:rPr>
              <a:t> ke-6 </a:t>
            </a:r>
            <a:r>
              <a:rPr lang="en-US" sz="2000" b="1" dirty="0">
                <a:effectLst/>
              </a:rPr>
              <a:t>= </a:t>
            </a:r>
            <a:r>
              <a:rPr lang="en-US" sz="2000" b="1" dirty="0" err="1" smtClean="0">
                <a:effectLst/>
              </a:rPr>
              <a:t>Orang-orang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Turki</a:t>
            </a:r>
            <a:endParaRPr lang="en-US" sz="2000" b="1" dirty="0"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   </a:t>
            </a:r>
            <a:r>
              <a:rPr lang="en-US" sz="2000" b="1" dirty="0" err="1" smtClean="0"/>
              <a:t>Malaikat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Agung</a:t>
            </a:r>
            <a:r>
              <a:rPr lang="en-US" sz="2000" b="1" dirty="0" smtClean="0"/>
              <a:t> =  </a:t>
            </a:r>
            <a:r>
              <a:rPr lang="en-US" sz="2000" b="1" dirty="0" err="1" smtClean="0"/>
              <a:t>Reformasi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   </a:t>
            </a:r>
            <a:r>
              <a:rPr lang="en-US" sz="2000" b="1" dirty="0" err="1" smtClean="0"/>
              <a:t>Perempuan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sundal</a:t>
            </a:r>
            <a:r>
              <a:rPr lang="en-US" sz="2000" b="1" dirty="0" smtClean="0"/>
              <a:t> = </a:t>
            </a:r>
            <a:r>
              <a:rPr lang="en-US" sz="2000" b="1" dirty="0" err="1" smtClean="0"/>
              <a:t>Kepausan</a:t>
            </a:r>
            <a:r>
              <a:rPr lang="en-US" sz="2000" b="1" dirty="0" smtClean="0"/>
              <a:t>  </a:t>
            </a:r>
            <a:r>
              <a:rPr lang="en-US" sz="2000" b="1" dirty="0" err="1" smtClean="0"/>
              <a:t>dll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FF00"/>
                </a:solidFill>
              </a:rPr>
              <a:t>Kritik</a:t>
            </a:r>
            <a:r>
              <a:rPr lang="en-US" sz="2000" b="1" dirty="0" smtClean="0">
                <a:solidFill>
                  <a:srgbClr val="FFFF00"/>
                </a:solidFill>
              </a:rPr>
              <a:t>:  </a:t>
            </a:r>
            <a:r>
              <a:rPr lang="en-US" sz="2000" b="1" dirty="0" err="1" smtClean="0">
                <a:solidFill>
                  <a:srgbClr val="FFFF00"/>
                </a:solidFill>
              </a:rPr>
              <a:t>Terlalu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sempit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rentang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antara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simbol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terlalu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banyak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0"/>
            <a:ext cx="7934325" cy="58169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 smtClean="0"/>
              <a:t>Garis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Besar</a:t>
            </a:r>
            <a:r>
              <a:rPr lang="en-US" sz="2800" b="1" dirty="0" smtClean="0"/>
              <a:t>:</a:t>
            </a:r>
            <a:endParaRPr lang="en-US" sz="2800" b="1" dirty="0"/>
          </a:p>
          <a:p>
            <a:pPr>
              <a:defRPr/>
            </a:pPr>
            <a:endParaRPr lang="en-US" sz="2800" b="1" dirty="0"/>
          </a:p>
          <a:p>
            <a:pPr marL="514350" indent="-514350">
              <a:buFontTx/>
              <a:buAutoNum type="arabicPeriod"/>
              <a:defRPr/>
            </a:pPr>
            <a:r>
              <a:rPr lang="en-US" sz="2800" b="1" dirty="0" err="1" smtClean="0"/>
              <a:t>Literatur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Apokaliptik</a:t>
            </a:r>
            <a:endParaRPr lang="en-US" sz="2800" b="1" dirty="0"/>
          </a:p>
          <a:p>
            <a:pPr marL="514350" indent="-514350">
              <a:buFontTx/>
              <a:buAutoNum type="arabicPeriod"/>
              <a:defRPr/>
            </a:pPr>
            <a:r>
              <a:rPr lang="en-US" sz="2800" b="1" dirty="0" err="1" smtClean="0"/>
              <a:t>Pengantar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Wahyu</a:t>
            </a:r>
            <a:endParaRPr lang="en-US" sz="2800" b="1" dirty="0"/>
          </a:p>
          <a:p>
            <a:pPr marL="514350" indent="-514350">
              <a:buFontTx/>
              <a:buAutoNum type="arabicPeriod"/>
              <a:defRPr/>
            </a:pPr>
            <a:r>
              <a:rPr lang="en-US" sz="2800" b="1" dirty="0" err="1" smtClean="0"/>
              <a:t>Wahyu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Pasal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Demi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Pasal</a:t>
            </a:r>
            <a:endParaRPr lang="en-US" sz="2800" b="1" dirty="0"/>
          </a:p>
          <a:p>
            <a:pPr>
              <a:defRPr/>
            </a:pPr>
            <a:endParaRPr lang="en-US" sz="2800" b="1" dirty="0"/>
          </a:p>
          <a:p>
            <a:pPr>
              <a:defRPr/>
            </a:pPr>
            <a:r>
              <a:rPr lang="en-US" sz="2800" b="1" dirty="0" err="1" smtClean="0"/>
              <a:t>Sumber</a:t>
            </a:r>
            <a:r>
              <a:rPr lang="en-US" sz="2800" b="1" dirty="0" smtClean="0"/>
              <a:t>:</a:t>
            </a:r>
            <a:endParaRPr lang="en-US" sz="2800" b="1" dirty="0"/>
          </a:p>
          <a:p>
            <a:pPr>
              <a:defRPr/>
            </a:pPr>
            <a:r>
              <a:rPr lang="en-US" sz="2400" b="1" dirty="0"/>
              <a:t>“Revelation Revealed”  Gordon Ferguson</a:t>
            </a:r>
          </a:p>
          <a:p>
            <a:pPr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/>
              <a:t>“Revelation”  Jim </a:t>
            </a:r>
            <a:r>
              <a:rPr lang="en-US" sz="2400" b="1" dirty="0" err="1"/>
              <a:t>McGuiggan</a:t>
            </a:r>
            <a:endParaRPr lang="en-US" sz="2400" b="1" dirty="0"/>
          </a:p>
          <a:p>
            <a:pPr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/>
              <a:t>“Worthy is the Lamb”  Ray Summers   </a:t>
            </a:r>
          </a:p>
          <a:p>
            <a:pPr>
              <a:defRPr/>
            </a:pPr>
            <a:endParaRPr lang="en-US" sz="2800" b="1" dirty="0"/>
          </a:p>
          <a:p>
            <a:pPr>
              <a:defRPr/>
            </a:pP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Pendekatan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dalam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Menafsirkan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Kitab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Wahyu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458200" cy="52578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4. Futurist       </a:t>
            </a:r>
            <a:r>
              <a:rPr lang="en-US" sz="2000" b="1" dirty="0" err="1" smtClean="0">
                <a:solidFill>
                  <a:srgbClr val="FFFF00"/>
                </a:solidFill>
              </a:rPr>
              <a:t>Teori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premillennial</a:t>
            </a:r>
            <a:r>
              <a:rPr lang="en-US" sz="2000" b="1" dirty="0" smtClean="0">
                <a:solidFill>
                  <a:srgbClr val="FFFF00"/>
                </a:solidFill>
              </a:rPr>
              <a:t> paling </a:t>
            </a:r>
            <a:r>
              <a:rPr lang="en-US" sz="2000" b="1" dirty="0" err="1" smtClean="0">
                <a:solidFill>
                  <a:srgbClr val="FFFF00"/>
                </a:solidFill>
              </a:rPr>
              <a:t>umum</a:t>
            </a:r>
            <a:r>
              <a:rPr lang="en-US" sz="2000" b="1" dirty="0" smtClean="0">
                <a:solidFill>
                  <a:srgbClr val="FFFF00"/>
                </a:solidFill>
              </a:rPr>
              <a:t>: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FF00"/>
                </a:solidFill>
              </a:rPr>
              <a:t>Wahyu</a:t>
            </a:r>
            <a:r>
              <a:rPr lang="en-US" sz="2000" b="1" dirty="0" smtClean="0">
                <a:solidFill>
                  <a:srgbClr val="FFFF00"/>
                </a:solidFill>
              </a:rPr>
              <a:t> 4-19 </a:t>
            </a:r>
            <a:r>
              <a:rPr lang="en-US" sz="2000" b="1" dirty="0" err="1" smtClean="0">
                <a:solidFill>
                  <a:srgbClr val="FFFF00"/>
                </a:solidFill>
              </a:rPr>
              <a:t>adalah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tentang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masa</a:t>
            </a:r>
            <a:r>
              <a:rPr lang="en-US" sz="2000" b="1" dirty="0" smtClean="0">
                <a:solidFill>
                  <a:srgbClr val="FFFF00"/>
                </a:solidFill>
              </a:rPr>
              <a:t> 7 </a:t>
            </a:r>
            <a:r>
              <a:rPr lang="en-US" sz="2000" b="1" dirty="0" err="1" smtClean="0">
                <a:solidFill>
                  <a:srgbClr val="FFFF00"/>
                </a:solidFill>
              </a:rPr>
              <a:t>tahun</a:t>
            </a:r>
            <a:r>
              <a:rPr lang="en-US" sz="2000" b="1" dirty="0" smtClean="0">
                <a:solidFill>
                  <a:srgbClr val="FFFF00"/>
                </a:solidFill>
              </a:rPr>
              <a:t> yang </a:t>
            </a:r>
            <a:r>
              <a:rPr lang="en-US" sz="2000" b="1" dirty="0" err="1" smtClean="0">
                <a:solidFill>
                  <a:srgbClr val="FFFF00"/>
                </a:solidFill>
              </a:rPr>
              <a:t>disebut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/>
              <a:t>kesengsaraan</a:t>
            </a: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setelah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/>
              <a:t>kegembiraan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tapi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sebelum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Yesus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datang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untuk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tinggal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secara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fisik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Yerusalem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FF00"/>
                </a:solidFill>
              </a:rPr>
              <a:t>Gunakan</a:t>
            </a:r>
            <a:r>
              <a:rPr lang="en-US" sz="2000" b="1" dirty="0" smtClean="0">
                <a:solidFill>
                  <a:srgbClr val="FFFF00"/>
                </a:solidFill>
              </a:rPr>
              <a:t> Daniel 9:24-27 </a:t>
            </a:r>
            <a:r>
              <a:rPr lang="en-US" sz="2000" b="1" dirty="0" err="1" smtClean="0">
                <a:solidFill>
                  <a:srgbClr val="FFFF00"/>
                </a:solidFill>
              </a:rPr>
              <a:t>untuk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meramalkan</a:t>
            </a:r>
            <a:r>
              <a:rPr lang="en-US" sz="2000" b="1" dirty="0" smtClean="0">
                <a:solidFill>
                  <a:srgbClr val="FFFF00"/>
                </a:solidFill>
              </a:rPr>
              <a:t> “</a:t>
            </a:r>
            <a:r>
              <a:rPr lang="en-US" sz="2000" b="1" dirty="0" err="1" smtClean="0">
                <a:solidFill>
                  <a:srgbClr val="FFFF00"/>
                </a:solidFill>
              </a:rPr>
              <a:t>minggu</a:t>
            </a:r>
            <a:r>
              <a:rPr lang="en-US" sz="2000" b="1" dirty="0" smtClean="0">
                <a:solidFill>
                  <a:srgbClr val="FFFF00"/>
                </a:solidFill>
              </a:rPr>
              <a:t>” </a:t>
            </a:r>
            <a:r>
              <a:rPr lang="en-US" sz="2000" b="1" dirty="0" err="1" smtClean="0">
                <a:solidFill>
                  <a:srgbClr val="FFFF00"/>
                </a:solidFill>
              </a:rPr>
              <a:t>kesengsaraan</a:t>
            </a:r>
            <a:r>
              <a:rPr lang="en-US" sz="2000" b="1" dirty="0" smtClean="0">
                <a:solidFill>
                  <a:srgbClr val="FFFF00"/>
                </a:solidFill>
              </a:rPr>
              <a:t>. 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“</a:t>
            </a:r>
            <a:r>
              <a:rPr lang="en-US" sz="2000" b="1" dirty="0" err="1" smtClean="0">
                <a:solidFill>
                  <a:srgbClr val="FFFF00"/>
                </a:solidFill>
              </a:rPr>
              <a:t>Minggu</a:t>
            </a:r>
            <a:r>
              <a:rPr lang="en-US" sz="2000" b="1" dirty="0" smtClean="0">
                <a:solidFill>
                  <a:srgbClr val="FFFF00"/>
                </a:solidFill>
              </a:rPr>
              <a:t>” </a:t>
            </a:r>
            <a:r>
              <a:rPr lang="en-US" sz="2000" b="1" dirty="0" err="1" smtClean="0">
                <a:solidFill>
                  <a:srgbClr val="FFFF00"/>
                </a:solidFill>
              </a:rPr>
              <a:t>ini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menandai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akhir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dari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smtClean="0"/>
              <a:t>“era Kristen”.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Bait Allah </a:t>
            </a:r>
            <a:r>
              <a:rPr lang="en-US" sz="2000" b="1" dirty="0" err="1" smtClean="0">
                <a:solidFill>
                  <a:srgbClr val="FFFF00"/>
                </a:solidFill>
              </a:rPr>
              <a:t>akan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dibangun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kembali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Yerusalem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Dua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nabi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/>
              <a:t>antikristus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secara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harafiah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adalah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manusia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  <a:endParaRPr lang="en-US" sz="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Pendekatan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dalam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Menafsirkan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Kitab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Wahyu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458200" cy="52578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4. Futurist       </a:t>
            </a:r>
            <a:r>
              <a:rPr lang="en-US" sz="2000" b="1" dirty="0" err="1" smtClean="0">
                <a:solidFill>
                  <a:srgbClr val="FFFF00"/>
                </a:solidFill>
              </a:rPr>
              <a:t>Teori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premillennial</a:t>
            </a:r>
            <a:r>
              <a:rPr lang="en-US" sz="2000" b="1" dirty="0" smtClean="0">
                <a:solidFill>
                  <a:srgbClr val="FFFF00"/>
                </a:solidFill>
              </a:rPr>
              <a:t> paling </a:t>
            </a:r>
            <a:r>
              <a:rPr lang="en-US" sz="2000" b="1" dirty="0" err="1" smtClean="0">
                <a:solidFill>
                  <a:srgbClr val="FFFF00"/>
                </a:solidFill>
              </a:rPr>
              <a:t>umum</a:t>
            </a:r>
            <a:r>
              <a:rPr lang="en-US" sz="2000" b="1" dirty="0" smtClean="0">
                <a:solidFill>
                  <a:srgbClr val="FFFF00"/>
                </a:solidFill>
              </a:rPr>
              <a:t> :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FF00"/>
                </a:solidFill>
              </a:rPr>
              <a:t>Antikristus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dikalahkan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setelah</a:t>
            </a:r>
            <a:r>
              <a:rPr lang="en-US" sz="2000" b="1" dirty="0" smtClean="0">
                <a:solidFill>
                  <a:srgbClr val="FFFF00"/>
                </a:solidFill>
              </a:rPr>
              <a:t> 3 ½ </a:t>
            </a:r>
            <a:r>
              <a:rPr lang="en-US" sz="2000" b="1" dirty="0" err="1" smtClean="0">
                <a:solidFill>
                  <a:srgbClr val="FFFF00"/>
                </a:solidFill>
              </a:rPr>
              <a:t>tahun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berkuasa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dalam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peperangan</a:t>
            </a:r>
            <a:r>
              <a:rPr lang="en-US" sz="2000" b="1" dirty="0" smtClean="0">
                <a:solidFill>
                  <a:srgbClr val="FFFF00"/>
                </a:solidFill>
              </a:rPr>
              <a:t> yang </a:t>
            </a:r>
            <a:r>
              <a:rPr lang="en-US" sz="2000" b="1" dirty="0" err="1" smtClean="0">
                <a:solidFill>
                  <a:srgbClr val="FFFF00"/>
                </a:solidFill>
              </a:rPr>
              <a:t>disebut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smtClean="0"/>
              <a:t>Armageddon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FF00"/>
                </a:solidFill>
              </a:rPr>
              <a:t>Setelah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ini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Yesus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datang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kembali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memerintah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Yerusalem</a:t>
            </a:r>
            <a:r>
              <a:rPr lang="en-US" sz="2000" b="1" dirty="0" smtClean="0">
                <a:solidFill>
                  <a:srgbClr val="FFFF00"/>
                </a:solidFill>
              </a:rPr>
              <a:t>,  </a:t>
            </a:r>
            <a:r>
              <a:rPr lang="en-US" sz="2000" b="1" dirty="0" err="1" smtClean="0">
                <a:solidFill>
                  <a:srgbClr val="FFFF00"/>
                </a:solidFill>
              </a:rPr>
              <a:t>pengantara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dalam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Kerajaan</a:t>
            </a:r>
            <a:r>
              <a:rPr lang="en-US" sz="2000" b="1" dirty="0" smtClean="0">
                <a:solidFill>
                  <a:srgbClr val="FFFF00"/>
                </a:solidFill>
              </a:rPr>
              <a:t> Allah, </a:t>
            </a:r>
            <a:r>
              <a:rPr lang="en-US" sz="2000" b="1" dirty="0" err="1" smtClean="0">
                <a:solidFill>
                  <a:srgbClr val="FFFF00"/>
                </a:solidFill>
              </a:rPr>
              <a:t>dimulainya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smtClean="0"/>
              <a:t>millennium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FF00"/>
                </a:solidFill>
              </a:rPr>
              <a:t>Setelah</a:t>
            </a:r>
            <a:r>
              <a:rPr lang="en-US" sz="2000" b="1" dirty="0" smtClean="0">
                <a:solidFill>
                  <a:srgbClr val="FFFF00"/>
                </a:solidFill>
              </a:rPr>
              <a:t> Millennium  </a:t>
            </a:r>
            <a:r>
              <a:rPr lang="en-US" sz="2000" b="1" dirty="0" err="1" smtClean="0">
                <a:solidFill>
                  <a:srgbClr val="FFFF00"/>
                </a:solidFill>
              </a:rPr>
              <a:t>Setan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binatang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buas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dilemparkan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ke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neraka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penghakiman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terakhir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terjadi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580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1143000" y="152400"/>
            <a:ext cx="6553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3200" b="1"/>
              <a:t>Premillenialism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Sir Isaac Newton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i="1" dirty="0" err="1" smtClean="0">
                <a:effectLst/>
              </a:rPr>
              <a:t>Telah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terjadi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kebodohan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penafsir</a:t>
            </a:r>
            <a:r>
              <a:rPr lang="en-US" sz="2000" b="1" i="1" dirty="0" smtClean="0">
                <a:effectLst/>
              </a:rPr>
              <a:t>, </a:t>
            </a:r>
            <a:r>
              <a:rPr lang="en-US" sz="2000" b="1" i="1" dirty="0" err="1" smtClean="0">
                <a:effectLst/>
              </a:rPr>
              <a:t>untuk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meramalkan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waktu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dan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hal</a:t>
            </a:r>
            <a:r>
              <a:rPr lang="en-US" sz="2000" b="1" i="1" dirty="0" smtClean="0">
                <a:effectLst/>
              </a:rPr>
              <a:t>-</a:t>
            </a:r>
            <a:r>
              <a:rPr lang="en-US" sz="2000" b="1" i="1" dirty="0" err="1" smtClean="0">
                <a:effectLst/>
              </a:rPr>
              <a:t>hal</a:t>
            </a:r>
            <a:r>
              <a:rPr lang="en-US" sz="2000" b="1" i="1" dirty="0" smtClean="0">
                <a:effectLst/>
              </a:rPr>
              <a:t>, </a:t>
            </a:r>
            <a:r>
              <a:rPr lang="en-US" sz="2000" b="1" i="1" dirty="0" err="1" smtClean="0">
                <a:effectLst/>
              </a:rPr>
              <a:t>melalui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nubuatan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ini</a:t>
            </a:r>
            <a:r>
              <a:rPr lang="en-US" sz="2000" b="1" i="1" dirty="0" smtClean="0">
                <a:effectLst/>
              </a:rPr>
              <a:t>, </a:t>
            </a:r>
            <a:r>
              <a:rPr lang="en-US" sz="2000" b="1" i="1" dirty="0" err="1" smtClean="0">
                <a:effectLst/>
              </a:rPr>
              <a:t>ketika</a:t>
            </a:r>
            <a:r>
              <a:rPr lang="en-US" sz="2000" b="1" i="1" dirty="0" smtClean="0">
                <a:effectLst/>
              </a:rPr>
              <a:t> Allah </a:t>
            </a:r>
            <a:r>
              <a:rPr lang="en-US" sz="2000" b="1" i="1" dirty="0" err="1" smtClean="0">
                <a:effectLst/>
              </a:rPr>
              <a:t>menentukan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mereka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sebagai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nabi</a:t>
            </a:r>
            <a:r>
              <a:rPr lang="en-US" sz="2000" b="1" i="1" dirty="0" smtClean="0">
                <a:effectLst/>
              </a:rPr>
              <a:t>. </a:t>
            </a:r>
            <a:r>
              <a:rPr lang="en-US" sz="2000" b="1" i="1" dirty="0" err="1" smtClean="0">
                <a:effectLst/>
              </a:rPr>
              <a:t>Karena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ketergesa-gesaan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mereka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tidak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hanya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menyingkap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diri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mereka</a:t>
            </a:r>
            <a:r>
              <a:rPr lang="en-US" sz="2000" b="1" i="1" dirty="0" smtClean="0">
                <a:effectLst/>
              </a:rPr>
              <a:t>, </a:t>
            </a:r>
            <a:r>
              <a:rPr lang="en-US" sz="2000" b="1" i="1" dirty="0" err="1" smtClean="0">
                <a:effectLst/>
              </a:rPr>
              <a:t>tetapi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juga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membawa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nubuatan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pada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kehinaan</a:t>
            </a:r>
            <a:r>
              <a:rPr lang="en-US" sz="2000" b="1" i="1" dirty="0" smtClean="0">
                <a:effectLst/>
              </a:rPr>
              <a:t>. </a:t>
            </a:r>
            <a:r>
              <a:rPr lang="en-US" sz="2000" b="1" i="1" dirty="0" err="1" smtClean="0">
                <a:effectLst/>
              </a:rPr>
              <a:t>Rencana</a:t>
            </a:r>
            <a:r>
              <a:rPr lang="en-US" sz="2000" b="1" i="1" dirty="0" smtClean="0">
                <a:effectLst/>
              </a:rPr>
              <a:t> Allah </a:t>
            </a:r>
            <a:r>
              <a:rPr lang="en-US" sz="2000" b="1" i="1" dirty="0" err="1" smtClean="0">
                <a:effectLst/>
              </a:rPr>
              <a:t>adalah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sebaliknya</a:t>
            </a:r>
            <a:r>
              <a:rPr lang="en-US" sz="2000" b="1" i="1" dirty="0" smtClean="0">
                <a:effectLst/>
              </a:rPr>
              <a:t>. </a:t>
            </a:r>
            <a:r>
              <a:rPr lang="en-US" sz="2000" b="1" i="1" dirty="0" err="1" smtClean="0">
                <a:effectLst/>
              </a:rPr>
              <a:t>Ia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telah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memberikan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hal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ini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dan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nubuatan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Perjanjian</a:t>
            </a:r>
            <a:r>
              <a:rPr lang="en-US" sz="2000" b="1" i="1" dirty="0" smtClean="0">
                <a:effectLst/>
              </a:rPr>
              <a:t> Lama, </a:t>
            </a:r>
            <a:r>
              <a:rPr lang="en-US" sz="2000" b="1" i="1" dirty="0" err="1" smtClean="0">
                <a:effectLst/>
              </a:rPr>
              <a:t>bukan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untuk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memuaskan</a:t>
            </a:r>
            <a:r>
              <a:rPr lang="en-US" sz="2000" b="1" i="1" dirty="0" smtClean="0">
                <a:effectLst/>
              </a:rPr>
              <a:t> rasa </a:t>
            </a:r>
            <a:r>
              <a:rPr lang="en-US" sz="2000" b="1" i="1" dirty="0" err="1" smtClean="0">
                <a:effectLst/>
              </a:rPr>
              <a:t>ingin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tahu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manusia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dengan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mengijinkan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mereka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mengetahui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pengetahuan</a:t>
            </a:r>
            <a:r>
              <a:rPr lang="en-US" sz="2000" b="1" i="1" dirty="0" smtClean="0">
                <a:effectLst/>
              </a:rPr>
              <a:t>, </a:t>
            </a:r>
            <a:r>
              <a:rPr lang="en-US" sz="2000" b="1" i="1" dirty="0" err="1" smtClean="0">
                <a:effectLst/>
              </a:rPr>
              <a:t>tetapi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setelah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mereka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dipenuhi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mereka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dapat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menafsirkan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setiap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kejadian</a:t>
            </a:r>
            <a:r>
              <a:rPr lang="en-US" sz="2000" b="1" i="1" dirty="0" smtClean="0">
                <a:effectLst/>
              </a:rPr>
              <a:t>; </a:t>
            </a:r>
            <a:r>
              <a:rPr lang="en-US" sz="2000" b="1" i="1" dirty="0" err="1" smtClean="0">
                <a:effectLst/>
              </a:rPr>
              <a:t>dan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Pemeliharaan</a:t>
            </a:r>
            <a:r>
              <a:rPr lang="en-US" sz="2000" b="1" i="1" dirty="0" smtClean="0">
                <a:effectLst/>
              </a:rPr>
              <a:t> Allah, </a:t>
            </a:r>
            <a:r>
              <a:rPr lang="en-US" sz="2000" b="1" i="1" dirty="0" err="1" smtClean="0">
                <a:effectLst/>
              </a:rPr>
              <a:t>bukan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Penafsir</a:t>
            </a:r>
            <a:r>
              <a:rPr lang="en-US" sz="2000" b="1" i="1" dirty="0" smtClean="0">
                <a:effectLst/>
              </a:rPr>
              <a:t>, yang </a:t>
            </a:r>
            <a:r>
              <a:rPr lang="en-US" sz="2000" b="1" i="1" dirty="0" err="1" smtClean="0">
                <a:effectLst/>
              </a:rPr>
              <a:t>kemudian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ternyatakan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dengan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cara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demikian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pada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dunia</a:t>
            </a:r>
            <a:r>
              <a:rPr lang="en-US" sz="2000" b="1" i="1" dirty="0" smtClean="0">
                <a:effectLst/>
              </a:rPr>
              <a:t>. </a:t>
            </a:r>
            <a:r>
              <a:rPr lang="en-US" sz="2000" b="1" i="1" dirty="0" err="1" smtClean="0">
                <a:effectLst/>
              </a:rPr>
              <a:t>Banyak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hal</a:t>
            </a:r>
            <a:r>
              <a:rPr lang="en-US" sz="2000" b="1" i="1" dirty="0" smtClean="0">
                <a:effectLst/>
              </a:rPr>
              <a:t>-</a:t>
            </a:r>
            <a:r>
              <a:rPr lang="en-US" sz="2000" b="1" i="1" dirty="0" err="1" smtClean="0">
                <a:effectLst/>
              </a:rPr>
              <a:t>hal</a:t>
            </a:r>
            <a:r>
              <a:rPr lang="en-US" sz="2000" b="1" i="1" dirty="0" smtClean="0">
                <a:effectLst/>
              </a:rPr>
              <a:t> yang </a:t>
            </a:r>
            <a:r>
              <a:rPr lang="en-US" sz="2000" b="1" i="1" dirty="0" err="1" smtClean="0">
                <a:effectLst/>
              </a:rPr>
              <a:t>diramalkan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beberapa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masa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sebelumnya</a:t>
            </a:r>
            <a:r>
              <a:rPr lang="en-US" sz="2000" b="1" i="1" dirty="0" smtClean="0">
                <a:effectLst/>
              </a:rPr>
              <a:t>, </a:t>
            </a:r>
            <a:r>
              <a:rPr lang="en-US" sz="2000" b="1" i="1" dirty="0" err="1" smtClean="0">
                <a:effectLst/>
              </a:rPr>
              <a:t>kemudian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menjadi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argumen</a:t>
            </a:r>
            <a:r>
              <a:rPr lang="en-US" sz="2000" b="1" i="1" dirty="0" smtClean="0">
                <a:effectLst/>
              </a:rPr>
              <a:t> yang </a:t>
            </a:r>
            <a:r>
              <a:rPr lang="en-US" sz="2000" b="1" i="1" dirty="0" err="1" smtClean="0">
                <a:effectLst/>
              </a:rPr>
              <a:t>meyakinkan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dunia</a:t>
            </a:r>
            <a:r>
              <a:rPr lang="en-US" sz="2000" b="1" i="1" dirty="0" smtClean="0">
                <a:effectLst/>
              </a:rPr>
              <a:t> yang </a:t>
            </a:r>
            <a:r>
              <a:rPr lang="en-US" sz="2000" b="1" i="1" dirty="0" err="1" smtClean="0">
                <a:effectLst/>
              </a:rPr>
              <a:t>diatur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oleh</a:t>
            </a:r>
            <a:r>
              <a:rPr lang="en-US" sz="2000" b="1" i="1" dirty="0" smtClean="0">
                <a:effectLst/>
              </a:rPr>
              <a:t> </a:t>
            </a:r>
            <a:r>
              <a:rPr lang="en-US" sz="2000" b="1" i="1" dirty="0" err="1" smtClean="0">
                <a:effectLst/>
              </a:rPr>
              <a:t>pemeliharaan</a:t>
            </a:r>
            <a:r>
              <a:rPr lang="en-US" sz="2000" b="1" i="1" dirty="0" smtClean="0">
                <a:effectLst/>
              </a:rPr>
              <a:t> Allah.</a:t>
            </a:r>
            <a:endParaRPr lang="en-US" sz="2000" dirty="0"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Permasalahan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dalam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Premillenialisme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  <a:effectLst/>
              </a:rPr>
              <a:t>1.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Membantah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Wahyu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1:1,3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400" b="1" dirty="0" smtClean="0">
              <a:solidFill>
                <a:srgbClr val="FFFF00"/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  <a:effectLst/>
              </a:rPr>
              <a:t>2.Pada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hakekatnya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kitab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Wahyu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tidak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berarti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bagi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pendengar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utama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: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Gereja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abad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pertama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400" b="1" dirty="0" smtClean="0">
              <a:solidFill>
                <a:srgbClr val="FFFF00"/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ffectLst/>
              </a:rPr>
              <a:t>3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.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Terang-terangan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terlalu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harafiah</a:t>
            </a:r>
            <a:endParaRPr lang="en-US" sz="2000" b="1" dirty="0" smtClean="0">
              <a:solidFill>
                <a:srgbClr val="FFFF00"/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1400" b="1" dirty="0">
              <a:solidFill>
                <a:srgbClr val="FFFF00"/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  <a:effectLst/>
              </a:rPr>
              <a:t>4. 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Perjanjian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yang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keliru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: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Mendirikan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kembali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pengorbanan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Yahudi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.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Sebuah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kemunduran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.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Yesus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naik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ke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surga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untuk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memerintah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dalam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tahta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keduniawian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400" b="1" dirty="0" smtClean="0">
              <a:solidFill>
                <a:srgbClr val="FFFF00"/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  <a:effectLst/>
              </a:rPr>
              <a:t>5. 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Menggambarkan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Kerajaan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Allah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sebagai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sebuah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kerajaaan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secara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fisik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.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  <a:effectLst/>
              </a:rPr>
              <a:t>    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Secara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radikal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menjadikan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cerita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datangnya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kerajaan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Allah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dalam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gereja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sebagai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pembicaraan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yang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hangat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.  Lukas </a:t>
            </a:r>
            <a:r>
              <a:rPr lang="en-US" sz="2000" b="1" dirty="0">
                <a:solidFill>
                  <a:srgbClr val="FFFF00"/>
                </a:solidFill>
                <a:effectLst/>
              </a:rPr>
              <a:t>17:20-21 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Yoh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>
                <a:solidFill>
                  <a:srgbClr val="FFFF00"/>
                </a:solidFill>
                <a:effectLst/>
              </a:rPr>
              <a:t>18:36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)</a:t>
            </a:r>
          </a:p>
          <a:p>
            <a:pPr>
              <a:defRPr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Pendekatan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dalam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Menafsirkan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Kitab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Wahyu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5105400"/>
          </a:xfrm>
        </p:spPr>
        <p:txBody>
          <a:bodyPr/>
          <a:lstStyle/>
          <a:p>
            <a:pPr marL="0" indent="0">
              <a:buClr>
                <a:srgbClr val="73D588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5. </a:t>
            </a:r>
            <a:r>
              <a:rPr lang="en-US" sz="2000" b="1" dirty="0" err="1" smtClean="0">
                <a:solidFill>
                  <a:srgbClr val="FFFF00"/>
                </a:solidFill>
              </a:rPr>
              <a:t>Tentang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bagaimana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Tuhan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membuat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perjanjian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dengan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manusia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segala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jaman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tanpa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konteks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sejarah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tertentu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Clr>
                <a:srgbClr val="73D588"/>
              </a:buClr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   </a:t>
            </a:r>
            <a:r>
              <a:rPr lang="en-US" sz="2000" b="1" dirty="0" err="1" smtClean="0"/>
              <a:t>Metode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Filosofi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Sejarah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Clr>
                <a:srgbClr val="73D588"/>
              </a:buClr>
              <a:buFont typeface="Wingdings" pitchFamily="2" charset="2"/>
              <a:buNone/>
              <a:defRPr/>
            </a:pPr>
            <a:endParaRPr lang="en-US" sz="1200" b="1" dirty="0" smtClean="0">
              <a:solidFill>
                <a:srgbClr val="FFFF00"/>
              </a:solidFill>
            </a:endParaRPr>
          </a:p>
          <a:p>
            <a:pPr marL="0" indent="0">
              <a:buClr>
                <a:srgbClr val="73D588"/>
              </a:buClr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FF00"/>
                </a:solidFill>
              </a:rPr>
              <a:t>Wahyu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adalah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gambaran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tentang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apa</a:t>
            </a:r>
            <a:r>
              <a:rPr lang="en-US" sz="2000" b="1" dirty="0" smtClean="0">
                <a:solidFill>
                  <a:srgbClr val="FFFF00"/>
                </a:solidFill>
              </a:rPr>
              <a:t> yang </a:t>
            </a:r>
            <a:r>
              <a:rPr lang="en-US" sz="2000" b="1" dirty="0" err="1" smtClean="0">
                <a:solidFill>
                  <a:srgbClr val="FFFF00"/>
                </a:solidFill>
              </a:rPr>
              <a:t>akan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terjadi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secara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berulang-ulang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melalui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sejarah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secara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seimbang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dapat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diaplikasikan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oleh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semua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orang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kristen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kapan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saja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Clr>
                <a:srgbClr val="73D588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rgbClr val="FFFF00"/>
              </a:solidFill>
            </a:endParaRPr>
          </a:p>
          <a:p>
            <a:pPr marL="0" indent="0">
              <a:buClr>
                <a:srgbClr val="73D588"/>
              </a:buClr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FF00"/>
                </a:solidFill>
              </a:rPr>
              <a:t>Teori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Penggenapan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Berlipat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Clr>
                <a:srgbClr val="73D588"/>
              </a:buClr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Clr>
                <a:srgbClr val="73D588"/>
              </a:buClr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FF00"/>
                </a:solidFill>
              </a:rPr>
              <a:t>Kesimpulan</a:t>
            </a:r>
            <a:r>
              <a:rPr lang="en-US" sz="2000" b="1" dirty="0" smtClean="0">
                <a:solidFill>
                  <a:srgbClr val="FFFF00"/>
                </a:solidFill>
              </a:rPr>
              <a:t>:  </a:t>
            </a:r>
            <a:r>
              <a:rPr lang="en-US" sz="2000" b="1" dirty="0" err="1" smtClean="0">
                <a:solidFill>
                  <a:srgbClr val="FFFF00"/>
                </a:solidFill>
              </a:rPr>
              <a:t>Ada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keabsahan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pada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preterist</a:t>
            </a:r>
            <a:r>
              <a:rPr lang="en-US" sz="2000" b="1" dirty="0" smtClean="0">
                <a:solidFill>
                  <a:srgbClr val="FFFF00"/>
                </a:solidFill>
              </a:rPr>
              <a:t>/</a:t>
            </a:r>
            <a:r>
              <a:rPr lang="en-US" sz="2000" b="1" dirty="0" err="1" smtClean="0">
                <a:solidFill>
                  <a:srgbClr val="FFFF00"/>
                </a:solidFill>
              </a:rPr>
              <a:t>pandangan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Latar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Belakang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Sejarah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pada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pandangan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Filosofi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Sejarah</a:t>
            </a:r>
            <a:r>
              <a:rPr lang="en-US" sz="2000" b="1" dirty="0" smtClean="0">
                <a:solidFill>
                  <a:srgbClr val="FFFF00"/>
                </a:solidFill>
              </a:rPr>
              <a:t>. </a:t>
            </a:r>
            <a:r>
              <a:rPr lang="en-US" sz="2000" b="1" dirty="0" err="1" smtClean="0">
                <a:solidFill>
                  <a:srgbClr val="FFFF00"/>
                </a:solidFill>
              </a:rPr>
              <a:t>Wahyu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adalah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terutama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tentang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pengaiayaan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jemaat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mula</a:t>
            </a:r>
            <a:r>
              <a:rPr lang="en-US" sz="2000" b="1" dirty="0" smtClean="0">
                <a:solidFill>
                  <a:srgbClr val="FFFF00"/>
                </a:solidFill>
              </a:rPr>
              <a:t>-</a:t>
            </a:r>
            <a:r>
              <a:rPr lang="en-US" sz="2000" b="1" dirty="0" err="1" smtClean="0">
                <a:solidFill>
                  <a:srgbClr val="FFFF00"/>
                </a:solidFill>
              </a:rPr>
              <a:t>mula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tetapi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juga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dapat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diaplikasikan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pada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seluruh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kristen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dimana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saja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Clr>
                <a:srgbClr val="73D588"/>
              </a:buClr>
              <a:buFont typeface="Wingdings" pitchFamily="2" charset="2"/>
              <a:buNone/>
              <a:defRPr/>
            </a:pPr>
            <a:endParaRPr lang="en-US" sz="8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Latar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Belakang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Sejarah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Kitab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Wahyu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Wahyu</a:t>
            </a:r>
            <a:r>
              <a:rPr lang="en-US" sz="2000" b="1" dirty="0" smtClean="0"/>
              <a:t> 1:9     </a:t>
            </a:r>
            <a:r>
              <a:rPr lang="en-US" sz="2000" b="1" dirty="0" err="1" smtClean="0"/>
              <a:t>Aku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Yohanes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saudara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sekutumu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dalam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kesusahan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dalam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Kerajaan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dalam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ketekunan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menantikan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Yesus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berada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pulau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bernama</a:t>
            </a:r>
            <a:r>
              <a:rPr lang="en-US" sz="2000" b="1" dirty="0" smtClean="0"/>
              <a:t> Patmos </a:t>
            </a:r>
            <a:r>
              <a:rPr lang="en-US" sz="2000" b="1" dirty="0" err="1" smtClean="0"/>
              <a:t>oleh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karena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firman</a:t>
            </a:r>
            <a:r>
              <a:rPr lang="en-US" sz="2000" b="1" dirty="0" smtClean="0"/>
              <a:t> Allah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kesaksian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diberikan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oleh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Yesus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Penganiayaan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terhadap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Jemaat</a:t>
            </a:r>
            <a:r>
              <a:rPr lang="en-US" sz="2000" b="1" dirty="0" smtClean="0"/>
              <a:t>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Nero 64 M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Domitian 95-96   *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Trajan  98-117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Septimus</a:t>
            </a:r>
            <a:r>
              <a:rPr lang="en-US" sz="2000" b="1" dirty="0" smtClean="0"/>
              <a:t> Severus  202-211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Decius  249-251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Valerian 257-261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Diocletian and </a:t>
            </a:r>
            <a:r>
              <a:rPr lang="en-US" sz="2000" b="1" dirty="0" err="1" smtClean="0"/>
              <a:t>Galerian</a:t>
            </a:r>
            <a:r>
              <a:rPr lang="en-US" sz="2000" b="1" dirty="0" smtClean="0"/>
              <a:t> 303-311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patmos-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9600" y="1343025"/>
            <a:ext cx="5359400" cy="54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Box 1"/>
          <p:cNvSpPr txBox="1">
            <a:spLocks noChangeArrowheads="1"/>
          </p:cNvSpPr>
          <p:nvPr/>
        </p:nvSpPr>
        <p:spPr bwMode="auto">
          <a:xfrm>
            <a:off x="1879600" y="381000"/>
            <a:ext cx="5359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3200" b="1">
                <a:solidFill>
                  <a:srgbClr val="FFFF00"/>
                </a:solidFill>
              </a:rPr>
              <a:t>Patmos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patm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3575" y="1095375"/>
            <a:ext cx="527685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7" descr="367_PatmosMap051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4763" y="0"/>
            <a:ext cx="6596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Tujuan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Penulisan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Apokaliptik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Untuk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menunjukkan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sisi</a:t>
            </a:r>
            <a:r>
              <a:rPr lang="en-US" sz="2400" b="1" dirty="0" smtClean="0">
                <a:solidFill>
                  <a:srgbClr val="FFFF00"/>
                </a:solidFill>
              </a:rPr>
              <a:t> dramatis </a:t>
            </a:r>
            <a:r>
              <a:rPr lang="en-US" sz="2400" b="1" dirty="0" err="1" smtClean="0">
                <a:solidFill>
                  <a:srgbClr val="FFFF00"/>
                </a:solidFill>
              </a:rPr>
              <a:t>bahwa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Tuhan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berkuasa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0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Untuk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err="1" smtClean="0">
                <a:solidFill>
                  <a:srgbClr val="FFFF00"/>
                </a:solidFill>
              </a:rPr>
              <a:t>mengungkap</a:t>
            </a:r>
            <a:r>
              <a:rPr lang="en-US" sz="2400" b="1" smtClean="0">
                <a:solidFill>
                  <a:srgbClr val="FFFF00"/>
                </a:solidFill>
              </a:rPr>
              <a:t> (menyingkapkan) </a:t>
            </a:r>
            <a:r>
              <a:rPr lang="en-US" sz="2400" b="1" dirty="0" err="1" smtClean="0">
                <a:solidFill>
                  <a:srgbClr val="FFFF00"/>
                </a:solidFill>
              </a:rPr>
              <a:t>kerajaan</a:t>
            </a:r>
            <a:r>
              <a:rPr lang="en-US" sz="2400" b="1" dirty="0" smtClean="0">
                <a:solidFill>
                  <a:srgbClr val="FFFF00"/>
                </a:solidFill>
              </a:rPr>
              <a:t> Allah.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effectLst/>
              </a:rPr>
              <a:t>“</a:t>
            </a:r>
            <a:r>
              <a:rPr lang="en-US" sz="2400" b="1" dirty="0" err="1" smtClean="0">
                <a:effectLst/>
              </a:rPr>
              <a:t>Tujuan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dari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penulisan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ini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adalah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untuk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menekankan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pada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kebaikan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dari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sebuah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kesetiaan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dan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untuk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mendorong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iman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dengan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menunjukkan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gambaran</a:t>
            </a:r>
            <a:r>
              <a:rPr lang="en-US" sz="2400" b="1" dirty="0" smtClean="0">
                <a:effectLst/>
              </a:rPr>
              <a:t> yang </a:t>
            </a:r>
            <a:r>
              <a:rPr lang="en-US" sz="2400" b="1" dirty="0" err="1" smtClean="0">
                <a:effectLst/>
              </a:rPr>
              <a:t>hidup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tentang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kehancuran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iblis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dan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kemenangan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mutlak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dari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kebenaran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Tuhan</a:t>
            </a:r>
            <a:r>
              <a:rPr lang="en-US" sz="2400" b="1" dirty="0" smtClean="0">
                <a:effectLst/>
              </a:rPr>
              <a:t>.”  </a:t>
            </a:r>
            <a:r>
              <a:rPr lang="en-US" sz="2400" b="1" dirty="0">
                <a:effectLst/>
              </a:rPr>
              <a:t>(Summers:  Worthy is the Lamb)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83013" y="3200400"/>
            <a:ext cx="144462" cy="762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80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mtClean="0"/>
          </a:p>
        </p:txBody>
      </p:sp>
      <p:pic>
        <p:nvPicPr>
          <p:cNvPr id="49156" name="Picture 5" descr="Patmo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0"/>
            <a:ext cx="6511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PatmosSmall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928688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Box 1"/>
          <p:cNvSpPr txBox="1">
            <a:spLocks noChangeArrowheads="1"/>
          </p:cNvSpPr>
          <p:nvPr/>
        </p:nvSpPr>
        <p:spPr bwMode="auto">
          <a:xfrm>
            <a:off x="685800" y="1752600"/>
            <a:ext cx="2362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 b="1" dirty="0" err="1" smtClean="0">
                <a:solidFill>
                  <a:srgbClr val="FFFF00"/>
                </a:solidFill>
              </a:rPr>
              <a:t>Biara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Santo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Yohanes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, </a:t>
            </a:r>
            <a:r>
              <a:rPr lang="en-US" altLang="en-US" sz="2800" b="1" dirty="0">
                <a:solidFill>
                  <a:srgbClr val="FFFF00"/>
                </a:solidFill>
              </a:rPr>
              <a:t>Patmos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peggysphotos.com/wp-content/uploads/2011/08/ca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8285163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Box 1"/>
          <p:cNvSpPr txBox="1">
            <a:spLocks noChangeArrowheads="1"/>
          </p:cNvSpPr>
          <p:nvPr/>
        </p:nvSpPr>
        <p:spPr bwMode="auto">
          <a:xfrm>
            <a:off x="1219200" y="304800"/>
            <a:ext cx="556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rgbClr val="FFFF00"/>
                </a:solidFill>
              </a:rPr>
              <a:t>Gua</a:t>
            </a:r>
            <a:r>
              <a:rPr lang="en-US" altLang="en-US" sz="32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</a:rPr>
              <a:t>Yohanes</a:t>
            </a:r>
            <a:r>
              <a:rPr lang="en-US" altLang="en-US" sz="3200" b="1" dirty="0" smtClean="0">
                <a:solidFill>
                  <a:srgbClr val="FFFF00"/>
                </a:solidFill>
              </a:rPr>
              <a:t>?</a:t>
            </a:r>
            <a:endParaRPr lang="en-US" alt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Masa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Kepenulisan</a:t>
            </a:r>
            <a:r>
              <a:rPr lang="en-US" sz="3200" b="1" dirty="0" smtClean="0"/>
              <a:t> (Authorship)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54102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smtClean="0"/>
              <a:t>Nero  64 M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/>
              <a:t>	</a:t>
            </a:r>
            <a:r>
              <a:rPr lang="en-US" sz="1800" b="1" dirty="0" err="1" smtClean="0"/>
              <a:t>Penganiayaan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hanya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di</a:t>
            </a:r>
            <a:r>
              <a:rPr lang="en-US" sz="1800" b="1" dirty="0" smtClean="0"/>
              <a:t> Roma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/>
              <a:t>	</a:t>
            </a:r>
            <a:r>
              <a:rPr lang="en-US" sz="1800" b="1" dirty="0" err="1" smtClean="0"/>
              <a:t>Tidak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ada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bukti</a:t>
            </a:r>
            <a:r>
              <a:rPr lang="en-US" sz="1800" b="1" dirty="0" smtClean="0"/>
              <a:t> yang </a:t>
            </a:r>
            <a:r>
              <a:rPr lang="en-US" sz="1800" b="1" dirty="0" err="1" smtClean="0"/>
              <a:t>menyatakan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pemujaan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terhadap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kekaisaran</a:t>
            </a:r>
            <a:endParaRPr lang="en-US" sz="18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smtClean="0"/>
              <a:t>Vespasian  69-79 M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  	</a:t>
            </a:r>
            <a:r>
              <a:rPr lang="en-US" sz="1800" b="1" dirty="0" err="1" smtClean="0"/>
              <a:t>Berdasarkan</a:t>
            </a:r>
            <a:r>
              <a:rPr lang="en-US" sz="1800" b="1" dirty="0" smtClean="0"/>
              <a:t> Why 17:9-11    Lima </a:t>
            </a:r>
            <a:r>
              <a:rPr lang="en-US" sz="1800" b="1" dirty="0" err="1" smtClean="0"/>
              <a:t>telah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jatuh</a:t>
            </a:r>
            <a:r>
              <a:rPr lang="en-US" sz="1800" b="1" dirty="0" smtClean="0"/>
              <a:t>  (Augustus, Tiberius, Caligula, Claudius, Nero)  </a:t>
            </a:r>
            <a:r>
              <a:rPr lang="en-US" sz="1800" b="1" dirty="0" err="1" smtClean="0">
                <a:solidFill>
                  <a:srgbClr val="FFFF00"/>
                </a:solidFill>
              </a:rPr>
              <a:t>salah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satunya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adalah</a:t>
            </a:r>
            <a:r>
              <a:rPr lang="en-US" sz="1800" b="1" dirty="0" smtClean="0">
                <a:solidFill>
                  <a:srgbClr val="FFFF00"/>
                </a:solidFill>
              </a:rPr>
              <a:t> (Vespasian) 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satu</a:t>
            </a:r>
            <a:r>
              <a:rPr lang="en-US" sz="1800" b="1" dirty="0" smtClean="0"/>
              <a:t> yang </a:t>
            </a:r>
            <a:r>
              <a:rPr lang="en-US" sz="1800" b="1" dirty="0" err="1" smtClean="0"/>
              <a:t>memerintah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sebentar</a:t>
            </a:r>
            <a:r>
              <a:rPr lang="en-US" sz="1800" b="1" dirty="0" smtClean="0"/>
              <a:t> (Titus, </a:t>
            </a:r>
            <a:r>
              <a:rPr lang="en-US" sz="1800" b="1" dirty="0" err="1" smtClean="0"/>
              <a:t>memerintah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selama</a:t>
            </a:r>
            <a:r>
              <a:rPr lang="en-US" sz="1800" b="1" dirty="0" smtClean="0"/>
              <a:t> 2 </a:t>
            </a:r>
            <a:r>
              <a:rPr lang="en-US" sz="1800" b="1" dirty="0" err="1" smtClean="0"/>
              <a:t>tahun</a:t>
            </a:r>
            <a:r>
              <a:rPr lang="en-US" sz="1800" b="1" dirty="0" smtClean="0"/>
              <a:t>) </a:t>
            </a:r>
            <a:r>
              <a:rPr lang="en-US" sz="1800" b="1" dirty="0" err="1" smtClean="0"/>
              <a:t>dan</a:t>
            </a:r>
            <a:r>
              <a:rPr lang="en-US" sz="1800" b="1" dirty="0" smtClean="0"/>
              <a:t> “</a:t>
            </a:r>
            <a:r>
              <a:rPr lang="en-US" sz="1800" b="1" dirty="0" err="1" smtClean="0"/>
              <a:t>binatang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buas</a:t>
            </a:r>
            <a:r>
              <a:rPr lang="en-US" sz="1800" b="1" dirty="0" smtClean="0"/>
              <a:t>” yang </a:t>
            </a:r>
            <a:r>
              <a:rPr lang="en-US" sz="1800" b="1" dirty="0" err="1" smtClean="0"/>
              <a:t>ketujuh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kedelapan</a:t>
            </a:r>
            <a:r>
              <a:rPr lang="en-US" sz="1800" b="1" dirty="0" smtClean="0"/>
              <a:t> = Domitian.</a:t>
            </a:r>
            <a:endParaRPr lang="en-US" sz="1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smtClean="0"/>
              <a:t>Domitian 81-96 M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/>
              <a:t>	</a:t>
            </a:r>
            <a:r>
              <a:rPr lang="en-US" sz="1800" b="1" dirty="0" err="1" smtClean="0"/>
              <a:t>Penganiaya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pertama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secara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sistematis</a:t>
            </a:r>
            <a:r>
              <a:rPr lang="en-US" sz="1800" b="1" dirty="0" smtClean="0"/>
              <a:t>  95-96 M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/>
              <a:t>	</a:t>
            </a:r>
            <a:r>
              <a:rPr lang="en-US" sz="1800" b="1" dirty="0" err="1" smtClean="0"/>
              <a:t>Memerintahkan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untuk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menyembah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kaisar</a:t>
            </a:r>
            <a:r>
              <a:rPr lang="en-US" sz="1800" b="1" dirty="0" smtClean="0"/>
              <a:t>, Kristen </a:t>
            </a:r>
            <a:r>
              <a:rPr lang="en-US" sz="1800" b="1" dirty="0" err="1" smtClean="0"/>
              <a:t>adalah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pelanggaran</a:t>
            </a:r>
            <a:endParaRPr lang="en-US" sz="1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/>
              <a:t>	</a:t>
            </a:r>
            <a:r>
              <a:rPr lang="en-US" sz="1800" b="1" dirty="0" err="1" smtClean="0"/>
              <a:t>Kesepakatan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pendapat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terhadap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gereja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mula</a:t>
            </a:r>
            <a:r>
              <a:rPr lang="en-US" sz="1800" b="1" dirty="0" smtClean="0"/>
              <a:t>-</a:t>
            </a:r>
            <a:r>
              <a:rPr lang="en-US" sz="1800" b="1" dirty="0" err="1" smtClean="0"/>
              <a:t>mula</a:t>
            </a:r>
            <a:r>
              <a:rPr lang="en-US" sz="1800" b="1" dirty="0" smtClean="0"/>
              <a:t>.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Penulis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Rasul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Yohanes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8355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Bukti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Eksternal</a:t>
            </a:r>
            <a:r>
              <a:rPr lang="en-US" sz="2400" b="1" dirty="0" smtClean="0">
                <a:solidFill>
                  <a:srgbClr val="FFFF00"/>
                </a:solidFill>
              </a:rPr>
              <a:t>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Papias</a:t>
            </a:r>
            <a:r>
              <a:rPr lang="en-US" sz="2000" b="1" dirty="0" smtClean="0"/>
              <a:t> 125 M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Dialog Justin Martyr </a:t>
            </a:r>
            <a:r>
              <a:rPr lang="en-US" sz="2000" b="1" dirty="0" err="1" smtClean="0"/>
              <a:t>bersama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Trypho</a:t>
            </a:r>
            <a:r>
              <a:rPr lang="en-US" sz="2000" b="1" dirty="0" smtClean="0"/>
              <a:t>  150 M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Irenaeus</a:t>
            </a:r>
            <a:r>
              <a:rPr lang="en-US" sz="2000" b="1" dirty="0" smtClean="0"/>
              <a:t>  170 M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Origen 220  M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Also:  Tertullian (200 M), Clement of Alexandria (210 M), Hippolytus (Roma, 220), Cyprian, Athanasius, Ambrose, Augustine, Jerome.    </a:t>
            </a:r>
            <a:endParaRPr lang="en-US" sz="24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Bukti</a:t>
            </a:r>
            <a:r>
              <a:rPr lang="en-US" sz="2400" b="1" dirty="0" smtClean="0">
                <a:solidFill>
                  <a:srgbClr val="FFFF00"/>
                </a:solidFill>
              </a:rPr>
              <a:t> Internal: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Penulis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seorang</a:t>
            </a:r>
            <a:r>
              <a:rPr lang="en-US" sz="2000" b="1" dirty="0" smtClean="0"/>
              <a:t> Kristen </a:t>
            </a:r>
            <a:r>
              <a:rPr lang="en-US" sz="2000" b="1" dirty="0" err="1" smtClean="0"/>
              <a:t>Yahudi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Penulis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menganggap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kekuasaan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terbesar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lebih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gereja-gereja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Asia (</a:t>
            </a:r>
            <a:r>
              <a:rPr lang="en-US" sz="2000" b="1" dirty="0" err="1" smtClean="0"/>
              <a:t>Setelah</a:t>
            </a:r>
            <a:r>
              <a:rPr lang="en-US" sz="2000" b="1" dirty="0" smtClean="0"/>
              <a:t> 70 M, </a:t>
            </a:r>
            <a:r>
              <a:rPr lang="en-US" sz="2000" b="1" dirty="0" err="1" smtClean="0"/>
              <a:t>sesekali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Yohanes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datang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Efesus</a:t>
            </a:r>
            <a:r>
              <a:rPr lang="en-US" sz="2000" b="1" dirty="0" smtClean="0"/>
              <a:t>  </a:t>
            </a:r>
            <a:r>
              <a:rPr lang="en-US" sz="2000" b="1" dirty="0" err="1" smtClean="0"/>
              <a:t>selama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lebih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dari</a:t>
            </a:r>
            <a:r>
              <a:rPr lang="en-US" sz="2000" b="1" dirty="0" smtClean="0"/>
              <a:t> 25 </a:t>
            </a:r>
            <a:r>
              <a:rPr lang="en-US" sz="2000" b="1" dirty="0" err="1" smtClean="0"/>
              <a:t>tahun</a:t>
            </a:r>
            <a:r>
              <a:rPr lang="en-US" sz="2000" b="1" dirty="0" smtClean="0"/>
              <a:t>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Authorship: </a:t>
            </a:r>
            <a:r>
              <a:rPr lang="en-US" sz="3200" b="1" dirty="0" err="1" smtClean="0"/>
              <a:t>Pandangan</a:t>
            </a:r>
            <a:r>
              <a:rPr lang="en-US" sz="3200" b="1" dirty="0" smtClean="0"/>
              <a:t> Lain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Khusus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Bukti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Interal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Dionysius </a:t>
            </a:r>
            <a:r>
              <a:rPr lang="en-US" sz="2000" b="1" dirty="0" err="1" smtClean="0"/>
              <a:t>dari</a:t>
            </a:r>
            <a:r>
              <a:rPr lang="en-US" sz="2000" b="1" dirty="0" smtClean="0"/>
              <a:t> Alexandria 250 M    Gaya </a:t>
            </a:r>
            <a:r>
              <a:rPr lang="en-US" sz="2000" b="1" dirty="0" err="1" smtClean="0"/>
              <a:t>penulisannya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terlalu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berbeda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untuk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memutuskan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ditulis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oleh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penulis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sama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seperti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Injil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Yohanes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Eusebius 330 M </a:t>
            </a:r>
            <a:r>
              <a:rPr lang="en-US" sz="2000" b="1" dirty="0" err="1" smtClean="0"/>
              <a:t>mengutip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Papias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menyimpulkan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bahwa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itu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anggota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dewan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gereja</a:t>
            </a:r>
            <a:r>
              <a:rPr lang="en-US" sz="2000" b="1" dirty="0" smtClean="0"/>
              <a:t>/Elder John, </a:t>
            </a:r>
            <a:r>
              <a:rPr lang="en-US" sz="2000" b="1" dirty="0" err="1" smtClean="0"/>
              <a:t>Yohanes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berbeda</a:t>
            </a:r>
            <a:r>
              <a:rPr lang="en-US" sz="2000" b="1" dirty="0" smtClean="0"/>
              <a:t>.   (</a:t>
            </a:r>
            <a:r>
              <a:rPr lang="en-US" sz="2000" b="1" dirty="0" err="1" smtClean="0"/>
              <a:t>tapi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Irenaeus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yakin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bahwa</a:t>
            </a:r>
            <a:r>
              <a:rPr lang="en-US" sz="2000" b="1" dirty="0" smtClean="0"/>
              <a:t> “elder John” </a:t>
            </a:r>
            <a:r>
              <a:rPr lang="en-US" sz="2000" b="1" dirty="0" err="1" smtClean="0"/>
              <a:t>rasul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Yohanes</a:t>
            </a:r>
            <a:r>
              <a:rPr lang="en-US" sz="2000" b="1" dirty="0" smtClean="0"/>
              <a:t>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 err="1" smtClean="0"/>
              <a:t>Bila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kemudian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seseorang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akan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datang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diikuti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oleh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para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tetua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Aku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akan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bertanya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padanya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berkaitan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dengan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perkataan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para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tetua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apa</a:t>
            </a:r>
            <a:r>
              <a:rPr lang="en-US" sz="1800" b="1" dirty="0" smtClean="0"/>
              <a:t> yang </a:t>
            </a:r>
            <a:r>
              <a:rPr lang="en-US" sz="1800" b="1" dirty="0" err="1" smtClean="0"/>
              <a:t>dikatakan</a:t>
            </a:r>
            <a:r>
              <a:rPr lang="en-US" sz="1800" b="1" dirty="0" smtClean="0"/>
              <a:t> Andreas </a:t>
            </a:r>
            <a:r>
              <a:rPr lang="en-US" sz="1800" b="1" dirty="0" err="1" smtClean="0"/>
              <a:t>atau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Petrus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atau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apa</a:t>
            </a:r>
            <a:r>
              <a:rPr lang="en-US" sz="1800" b="1" dirty="0" smtClean="0"/>
              <a:t> yang </a:t>
            </a:r>
            <a:r>
              <a:rPr lang="en-US" sz="1800" b="1" dirty="0" err="1" smtClean="0"/>
              <a:t>dikatakan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Filipus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atau</a:t>
            </a:r>
            <a:r>
              <a:rPr lang="en-US" sz="1800" b="1" dirty="0" smtClean="0"/>
              <a:t> Thomas </a:t>
            </a:r>
            <a:r>
              <a:rPr lang="en-US" sz="1800" b="1" dirty="0" err="1" smtClean="0"/>
              <a:t>atau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Yakobus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atau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Yohanes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atau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Matius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atau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salah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satu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dari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murid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Yesus</a:t>
            </a:r>
            <a:r>
              <a:rPr lang="en-US" sz="1800" b="1" dirty="0" smtClean="0"/>
              <a:t> , </a:t>
            </a:r>
            <a:r>
              <a:rPr lang="en-US" sz="1800" b="1" dirty="0" err="1" smtClean="0"/>
              <a:t>dan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hal-hal</a:t>
            </a:r>
            <a:r>
              <a:rPr lang="en-US" sz="1800" b="1" dirty="0" smtClean="0"/>
              <a:t> yang </a:t>
            </a:r>
            <a:r>
              <a:rPr lang="en-US" sz="1800" b="1" dirty="0" err="1" smtClean="0"/>
              <a:t>dikatakan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oleh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Aristion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dan</a:t>
            </a:r>
            <a:r>
              <a:rPr lang="en-US" sz="1800" b="1" dirty="0" smtClean="0"/>
              <a:t>  </a:t>
            </a:r>
            <a:r>
              <a:rPr lang="en-US" sz="1800" b="1" dirty="0" err="1" smtClean="0">
                <a:solidFill>
                  <a:srgbClr val="FFFF00"/>
                </a:solidFill>
              </a:rPr>
              <a:t>tetua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Yohanes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murid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Yesus</a:t>
            </a:r>
            <a:r>
              <a:rPr lang="en-US" sz="18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Authorship: </a:t>
            </a:r>
            <a:r>
              <a:rPr lang="en-US" sz="3200" b="1" dirty="0" err="1" smtClean="0"/>
              <a:t>Pandangan</a:t>
            </a:r>
            <a:r>
              <a:rPr lang="en-US" sz="3200" b="1" dirty="0" smtClean="0"/>
              <a:t> Lain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err="1" smtClean="0"/>
              <a:t>Mengapa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banyak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gaya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penulisan</a:t>
            </a:r>
            <a:r>
              <a:rPr lang="en-US" sz="2200" b="1" dirty="0" smtClean="0"/>
              <a:t> yang </a:t>
            </a:r>
            <a:r>
              <a:rPr lang="en-US" sz="2200" b="1" dirty="0" err="1" smtClean="0"/>
              <a:t>berbeda</a:t>
            </a:r>
            <a:r>
              <a:rPr lang="en-US" sz="2200" b="1" dirty="0" smtClean="0"/>
              <a:t>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err="1" smtClean="0"/>
              <a:t>Apakah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Yohanes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menulis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pada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akhir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tahun</a:t>
            </a:r>
            <a:r>
              <a:rPr lang="en-US" sz="2200" b="1" dirty="0" smtClean="0"/>
              <a:t> 70an </a:t>
            </a:r>
            <a:r>
              <a:rPr lang="en-US" sz="2200" b="1" dirty="0" err="1" smtClean="0"/>
              <a:t>atau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awal</a:t>
            </a:r>
            <a:r>
              <a:rPr lang="en-US" sz="2200" b="1" dirty="0" smtClean="0"/>
              <a:t> 80an?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err="1" smtClean="0"/>
              <a:t>Yohanes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membangun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cerita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dengan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sangat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hati</a:t>
            </a:r>
            <a:r>
              <a:rPr lang="en-US" sz="2200" b="1" dirty="0" smtClean="0"/>
              <a:t>-</a:t>
            </a:r>
            <a:r>
              <a:rPr lang="en-US" sz="2200" b="1" dirty="0" err="1" smtClean="0"/>
              <a:t>hati</a:t>
            </a:r>
            <a:r>
              <a:rPr lang="en-US" sz="2200" b="1" dirty="0" smtClean="0"/>
              <a:t>, </a:t>
            </a:r>
            <a:r>
              <a:rPr lang="en-US" sz="2200" b="1" dirty="0" err="1" smtClean="0"/>
              <a:t>Wahyu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ditulis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dengan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terburu-buru</a:t>
            </a:r>
            <a:r>
              <a:rPr lang="en-US" sz="22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Kesimpulan</a:t>
            </a:r>
            <a:r>
              <a:rPr lang="en-US" sz="2400" b="1" dirty="0" smtClean="0">
                <a:solidFill>
                  <a:srgbClr val="FFFF00"/>
                </a:solidFill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</a:rPr>
              <a:t>Bila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kita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setuju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bahwa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ada</a:t>
            </a:r>
            <a:r>
              <a:rPr lang="en-US" sz="2400" b="1" dirty="0" smtClean="0">
                <a:solidFill>
                  <a:srgbClr val="FFFF00"/>
                </a:solidFill>
              </a:rPr>
              <a:t> 2 </a:t>
            </a:r>
            <a:r>
              <a:rPr lang="en-US" sz="2400" b="1" dirty="0" err="1" smtClean="0">
                <a:solidFill>
                  <a:srgbClr val="FFFF00"/>
                </a:solidFill>
              </a:rPr>
              <a:t>orang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berbeda</a:t>
            </a:r>
            <a:r>
              <a:rPr lang="en-US" sz="2400" b="1" dirty="0" smtClean="0">
                <a:solidFill>
                  <a:srgbClr val="FFFF00"/>
                </a:solidFill>
              </a:rPr>
              <a:t> yang </a:t>
            </a:r>
            <a:r>
              <a:rPr lang="en-US" sz="2400" b="1" dirty="0" err="1" smtClean="0">
                <a:solidFill>
                  <a:srgbClr val="FFFF00"/>
                </a:solidFill>
              </a:rPr>
              <a:t>menulis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Injil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Yohanes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Kitab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Wahyu</a:t>
            </a:r>
            <a:r>
              <a:rPr lang="en-US" sz="2400" b="1" dirty="0" smtClean="0">
                <a:solidFill>
                  <a:srgbClr val="FFFF00"/>
                </a:solidFill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</a:rPr>
              <a:t>maka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kitab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Wahyu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adalah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salah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satu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kitab</a:t>
            </a:r>
            <a:r>
              <a:rPr lang="en-US" sz="2400" b="1" dirty="0" smtClean="0">
                <a:solidFill>
                  <a:srgbClr val="FFFF00"/>
                </a:solidFill>
              </a:rPr>
              <a:t> yang </a:t>
            </a:r>
            <a:r>
              <a:rPr lang="en-US" sz="2400" b="1" dirty="0" err="1" smtClean="0">
                <a:solidFill>
                  <a:srgbClr val="FFFF00"/>
                </a:solidFill>
              </a:rPr>
              <a:t>ditulis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oleh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Yohanes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Tema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Pesan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Tujuan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Kitab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Wahyu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3340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 err="1" smtClean="0"/>
              <a:t>Tema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kitab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Wahyu</a:t>
            </a:r>
            <a:r>
              <a:rPr lang="en-US" sz="1800" b="1" dirty="0" smtClean="0"/>
              <a:t>:  </a:t>
            </a:r>
            <a:r>
              <a:rPr lang="en-US" sz="1800" b="1" dirty="0" err="1" smtClean="0"/>
              <a:t>kupas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kembali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lapisan-lapisan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sejarah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termasuk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kekejaman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penganiayaan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apa</a:t>
            </a:r>
            <a:r>
              <a:rPr lang="en-US" sz="1800" b="1" dirty="0" smtClean="0"/>
              <a:t> yang </a:t>
            </a:r>
            <a:r>
              <a:rPr lang="en-US" sz="1800" b="1" dirty="0" err="1" smtClean="0"/>
              <a:t>kita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temukan</a:t>
            </a:r>
            <a:r>
              <a:rPr lang="en-US" sz="1800" b="1" dirty="0" smtClean="0"/>
              <a:t>?  </a:t>
            </a:r>
            <a:r>
              <a:rPr lang="en-US" sz="1800" b="1" dirty="0" err="1" smtClean="0">
                <a:solidFill>
                  <a:srgbClr val="FFFF00"/>
                </a:solidFill>
              </a:rPr>
              <a:t>Anak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Domba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bertahta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dan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Tuhan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berkuasa</a:t>
            </a:r>
            <a:r>
              <a:rPr lang="en-US" sz="18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 err="1" smtClean="0"/>
              <a:t>Pesan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Kitab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Wahyu</a:t>
            </a:r>
            <a:r>
              <a:rPr lang="en-US" sz="1800" b="1" dirty="0" smtClean="0"/>
              <a:t>:  </a:t>
            </a:r>
            <a:r>
              <a:rPr lang="en-US" sz="1800" b="1" dirty="0" err="1" smtClean="0">
                <a:solidFill>
                  <a:srgbClr val="FFFF00"/>
                </a:solidFill>
              </a:rPr>
              <a:t>Bersemangatlah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dan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setia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kepada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Yesus</a:t>
            </a:r>
            <a:r>
              <a:rPr lang="en-US" sz="1800" b="1" dirty="0" smtClean="0">
                <a:solidFill>
                  <a:srgbClr val="FFFF00"/>
                </a:solidFill>
              </a:rPr>
              <a:t>.</a:t>
            </a:r>
            <a:r>
              <a:rPr lang="en-US" sz="1800" b="1" dirty="0" smtClean="0"/>
              <a:t>  </a:t>
            </a:r>
            <a:r>
              <a:rPr lang="en-US" sz="1800" b="1" dirty="0" err="1" smtClean="0"/>
              <a:t>Yesus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bukan</a:t>
            </a:r>
            <a:r>
              <a:rPr lang="en-US" sz="1800" b="1" dirty="0" smtClean="0"/>
              <a:t>  </a:t>
            </a:r>
            <a:r>
              <a:rPr lang="en-US" sz="1800" b="1" dirty="0" err="1" smtClean="0"/>
              <a:t>Kaisar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adalah</a:t>
            </a:r>
            <a:r>
              <a:rPr lang="en-US" sz="1800" b="1" dirty="0" smtClean="0"/>
              <a:t> Raja.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 err="1" smtClean="0"/>
              <a:t>Tujuan</a:t>
            </a:r>
            <a:r>
              <a:rPr lang="en-US" sz="1800" b="1" dirty="0" smtClean="0"/>
              <a:t>:  </a:t>
            </a:r>
            <a:r>
              <a:rPr lang="en-US" sz="1800" b="1" dirty="0" err="1" smtClean="0"/>
              <a:t>untuk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memberi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penghiburan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kepada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orang-orang</a:t>
            </a:r>
            <a:r>
              <a:rPr lang="en-US" sz="1800" b="1" dirty="0" smtClean="0"/>
              <a:t> Kristen yang </a:t>
            </a:r>
            <a:r>
              <a:rPr lang="en-US" sz="1800" b="1" dirty="0" err="1" smtClean="0"/>
              <a:t>mengalami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aniaya</a:t>
            </a:r>
            <a:r>
              <a:rPr lang="en-US" sz="18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 err="1" smtClean="0"/>
              <a:t>Gambaran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kitab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Wahyu</a:t>
            </a:r>
            <a:r>
              <a:rPr lang="en-US" sz="1800" b="1" dirty="0" smtClean="0"/>
              <a:t>:   </a:t>
            </a:r>
            <a:r>
              <a:rPr lang="en-US" sz="1800" b="1" dirty="0" err="1" smtClean="0"/>
              <a:t>Sebuah</a:t>
            </a:r>
            <a:r>
              <a:rPr lang="en-US" sz="1800" b="1" dirty="0" smtClean="0"/>
              <a:t> “ </a:t>
            </a:r>
            <a:r>
              <a:rPr lang="en-US" sz="1800" b="1" dirty="0" err="1" smtClean="0"/>
              <a:t>buku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gambar</a:t>
            </a:r>
            <a:r>
              <a:rPr lang="en-US" sz="1800" b="1" dirty="0" smtClean="0"/>
              <a:t> yang </a:t>
            </a:r>
            <a:r>
              <a:rPr lang="en-US" sz="1800" b="1" dirty="0" err="1" smtClean="0"/>
              <a:t>hebat</a:t>
            </a:r>
            <a:r>
              <a:rPr lang="en-US" sz="1800" b="1" dirty="0" smtClean="0"/>
              <a:t>”. “ </a:t>
            </a:r>
            <a:r>
              <a:rPr lang="en-US" sz="1800" b="1" dirty="0" err="1" smtClean="0"/>
              <a:t>Kartun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Rohani</a:t>
            </a:r>
            <a:r>
              <a:rPr lang="en-US" sz="1800" b="1" dirty="0" smtClean="0"/>
              <a:t>” yang </a:t>
            </a:r>
            <a:r>
              <a:rPr lang="en-US" sz="1800" b="1" dirty="0" err="1" smtClean="0"/>
              <a:t>mewakili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sejarah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perkembangan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gereja</a:t>
            </a:r>
            <a:r>
              <a:rPr lang="en-US" sz="1800" b="1" dirty="0" smtClean="0"/>
              <a:t> Kristen </a:t>
            </a:r>
            <a:r>
              <a:rPr lang="en-US" sz="1800" b="1" dirty="0" err="1" smtClean="0"/>
              <a:t>mula-mulae</a:t>
            </a:r>
            <a:r>
              <a:rPr lang="en-US" sz="18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 err="1" smtClean="0"/>
              <a:t>Orang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Romawi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menarik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pada</a:t>
            </a:r>
            <a:r>
              <a:rPr lang="en-US" sz="1800" b="1" dirty="0" smtClean="0"/>
              <a:t> Romans appeals to the intellect/mind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 smtClean="0"/>
              <a:t>Psalms appeals to the emotions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 smtClean="0"/>
              <a:t>Revelation appeals to the imagination.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Garis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Besar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Kitab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Wahyu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Pasal</a:t>
            </a:r>
            <a:r>
              <a:rPr lang="en-US" sz="2400" b="1" dirty="0" smtClean="0">
                <a:solidFill>
                  <a:srgbClr val="FFFF00"/>
                </a:solidFill>
              </a:rPr>
              <a:t> 1  </a:t>
            </a:r>
            <a:r>
              <a:rPr lang="en-US" sz="2400" b="1" dirty="0" err="1" smtClean="0">
                <a:solidFill>
                  <a:srgbClr val="FFFF00"/>
                </a:solidFill>
              </a:rPr>
              <a:t>Pendahuluan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Pasal</a:t>
            </a:r>
            <a:r>
              <a:rPr lang="en-US" sz="2400" b="1" dirty="0" smtClean="0">
                <a:solidFill>
                  <a:srgbClr val="FFFF00"/>
                </a:solidFill>
              </a:rPr>
              <a:t> 2-3  </a:t>
            </a:r>
            <a:r>
              <a:rPr lang="en-US" sz="2400" b="1" dirty="0" err="1" smtClean="0">
                <a:solidFill>
                  <a:srgbClr val="FFFF00"/>
                </a:solidFill>
              </a:rPr>
              <a:t>Surat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Kepada</a:t>
            </a:r>
            <a:r>
              <a:rPr lang="en-US" sz="2400" b="1" dirty="0" smtClean="0">
                <a:solidFill>
                  <a:srgbClr val="FFFF00"/>
                </a:solidFill>
              </a:rPr>
              <a:t> 7 </a:t>
            </a:r>
            <a:r>
              <a:rPr lang="en-US" sz="2400" b="1" dirty="0" err="1" smtClean="0">
                <a:solidFill>
                  <a:srgbClr val="FFFF00"/>
                </a:solidFill>
              </a:rPr>
              <a:t>Jemaat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Pasal</a:t>
            </a:r>
            <a:r>
              <a:rPr lang="en-US" sz="2400" b="1" dirty="0" smtClean="0">
                <a:solidFill>
                  <a:srgbClr val="FFFF00"/>
                </a:solidFill>
              </a:rPr>
              <a:t> 4-7  7 </a:t>
            </a:r>
            <a:r>
              <a:rPr lang="en-US" sz="2400" b="1" dirty="0" err="1" smtClean="0">
                <a:solidFill>
                  <a:srgbClr val="FFFF00"/>
                </a:solidFill>
              </a:rPr>
              <a:t>Meterai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Pasal</a:t>
            </a:r>
            <a:r>
              <a:rPr lang="en-US" sz="2400" b="1" dirty="0" smtClean="0">
                <a:solidFill>
                  <a:srgbClr val="FFFF00"/>
                </a:solidFill>
              </a:rPr>
              <a:t> 8-11  7 </a:t>
            </a:r>
            <a:r>
              <a:rPr lang="en-US" sz="2400" b="1" dirty="0" err="1" smtClean="0">
                <a:solidFill>
                  <a:srgbClr val="FFFF00"/>
                </a:solidFill>
              </a:rPr>
              <a:t>Terompet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Pasal</a:t>
            </a:r>
            <a:r>
              <a:rPr lang="en-US" sz="2400" b="1" dirty="0" smtClean="0">
                <a:solidFill>
                  <a:srgbClr val="FFFF00"/>
                </a:solidFill>
              </a:rPr>
              <a:t> 12-16  7 </a:t>
            </a:r>
            <a:r>
              <a:rPr lang="en-US" sz="2400" b="1" dirty="0" err="1" smtClean="0">
                <a:solidFill>
                  <a:srgbClr val="FFFF00"/>
                </a:solidFill>
              </a:rPr>
              <a:t>Makhluk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Mistik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Pasal</a:t>
            </a:r>
            <a:r>
              <a:rPr lang="en-US" sz="2400" b="1" dirty="0" smtClean="0">
                <a:solidFill>
                  <a:srgbClr val="FFFF00"/>
                </a:solidFill>
              </a:rPr>
              <a:t> 15-16  7 </a:t>
            </a:r>
            <a:r>
              <a:rPr lang="en-US" sz="2400" b="1" dirty="0" err="1" smtClean="0">
                <a:solidFill>
                  <a:srgbClr val="FFFF00"/>
                </a:solidFill>
              </a:rPr>
              <a:t>Malapetaka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Pasal</a:t>
            </a:r>
            <a:r>
              <a:rPr lang="en-US" sz="2400" b="1" dirty="0" smtClean="0">
                <a:solidFill>
                  <a:srgbClr val="FFFF00"/>
                </a:solidFill>
              </a:rPr>
              <a:t> 17-20  </a:t>
            </a:r>
            <a:r>
              <a:rPr lang="en-US" sz="2400" b="1" dirty="0" err="1" smtClean="0">
                <a:solidFill>
                  <a:srgbClr val="FFFF00"/>
                </a:solidFill>
              </a:rPr>
              <a:t>Musuh-musuh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Jemaat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dihancurkan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Pasal</a:t>
            </a:r>
            <a:r>
              <a:rPr lang="en-US" sz="2400" b="1" dirty="0" smtClean="0">
                <a:solidFill>
                  <a:srgbClr val="FFFF00"/>
                </a:solidFill>
              </a:rPr>
              <a:t> 21-22  </a:t>
            </a:r>
            <a:r>
              <a:rPr lang="en-US" sz="2400" b="1" dirty="0" err="1" smtClean="0">
                <a:solidFill>
                  <a:srgbClr val="FFFF00"/>
                </a:solidFill>
              </a:rPr>
              <a:t>Kerajaan</a:t>
            </a:r>
            <a:r>
              <a:rPr lang="en-US" sz="2400" b="1" dirty="0" smtClean="0">
                <a:solidFill>
                  <a:srgbClr val="FFFF00"/>
                </a:solidFill>
              </a:rPr>
              <a:t> Allah </a:t>
            </a:r>
            <a:r>
              <a:rPr lang="en-US" sz="2400" b="1" dirty="0" err="1" smtClean="0">
                <a:solidFill>
                  <a:srgbClr val="FFFF00"/>
                </a:solidFill>
              </a:rPr>
              <a:t>Dinyatakan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2247900"/>
            <a:ext cx="7759700" cy="4305300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I.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Kejadian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 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Allah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menciptakan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bumi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alam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semesta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Semua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sangat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baik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adanya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II.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Kejadian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 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Allah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mencitakan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manusia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agar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kita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dapat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memiliki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hubungan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intim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Dia.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III. 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Kejadian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 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Manusia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mengacaukannya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luar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biasa—menghancurkan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hubungan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Allah.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Wingdings" pitchFamily="2" charset="2"/>
              <a:buAutoNum type="romanUcPeriod" startAt="4"/>
              <a:defRPr/>
            </a:pP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Kejadian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5-Why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 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memperbaiki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kerusakan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disebabkan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oleh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dosa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V.  Why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21-22 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telah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memperbaiki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masalah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terjadi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kita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dapat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berhubungan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lagi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Dia.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Kitab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Wahyu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adalah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puncak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dari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kisah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Alkitab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37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 err="1" smtClean="0"/>
              <a:t>Garis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Besar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Alkitab</a:t>
            </a:r>
            <a:endParaRPr lang="en-US" altLang="en-US" sz="3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 err="1" smtClean="0"/>
              <a:t>Literatur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Apokaliptik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307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effectLst/>
              </a:rPr>
              <a:t>Wahyu</a:t>
            </a:r>
            <a:r>
              <a:rPr lang="en-US" sz="2000" b="1" dirty="0" smtClean="0">
                <a:effectLst/>
              </a:rPr>
              <a:t> 1:1   </a:t>
            </a: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Pewahyuan</a:t>
            </a:r>
            <a:r>
              <a:rPr lang="en-US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000" b="1" dirty="0" err="1" smtClean="0">
                <a:effectLst/>
              </a:rPr>
              <a:t>akan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Yesus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Kristus</a:t>
            </a:r>
            <a:endParaRPr lang="en-US" sz="2000" b="1" dirty="0" smtClean="0"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 smtClean="0"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FF00"/>
                </a:solidFill>
                <a:effectLst/>
              </a:rPr>
              <a:t>Wahyu</a:t>
            </a:r>
            <a:r>
              <a:rPr lang="en-US" sz="2000" b="1" dirty="0" smtClean="0">
                <a:effectLst/>
              </a:rPr>
              <a:t> = </a:t>
            </a:r>
            <a:r>
              <a:rPr lang="en-US" sz="2000" b="1" i="1" dirty="0" err="1" smtClean="0">
                <a:effectLst/>
              </a:rPr>
              <a:t>apokalupsis</a:t>
            </a:r>
            <a:r>
              <a:rPr lang="en-US" sz="2000" b="1" dirty="0" smtClean="0">
                <a:effectLst/>
              </a:rPr>
              <a:t>  </a:t>
            </a:r>
            <a:r>
              <a:rPr lang="en-US" sz="2000" b="1" dirty="0" err="1">
                <a:effectLst/>
              </a:rPr>
              <a:t>αποκαλυψισ</a:t>
            </a:r>
            <a:r>
              <a:rPr lang="en-US" sz="2000" b="1" dirty="0">
                <a:effectLst/>
              </a:rPr>
              <a:t> </a:t>
            </a:r>
            <a:endParaRPr lang="en-US" sz="2000" b="1" dirty="0" smtClean="0"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effectLst/>
              </a:rPr>
              <a:t>                 = </a:t>
            </a:r>
            <a:r>
              <a:rPr lang="en-US" sz="2000" b="1" dirty="0" err="1" smtClean="0">
                <a:effectLst/>
              </a:rPr>
              <a:t>Pengungkapan</a:t>
            </a:r>
            <a:r>
              <a:rPr lang="en-US" sz="2000" b="1" dirty="0" smtClean="0">
                <a:effectLst/>
              </a:rPr>
              <a:t>/ </a:t>
            </a:r>
            <a:r>
              <a:rPr lang="en-US" sz="2000" b="1" dirty="0" err="1" smtClean="0">
                <a:effectLst/>
              </a:rPr>
              <a:t>Pembukaan</a:t>
            </a:r>
            <a:r>
              <a:rPr lang="en-US" sz="2000" b="1" dirty="0" smtClean="0">
                <a:effectLst/>
              </a:rPr>
              <a:t> (</a:t>
            </a:r>
            <a:r>
              <a:rPr lang="en-US" sz="2000" b="1" dirty="0" err="1" smtClean="0">
                <a:effectLst/>
              </a:rPr>
              <a:t>selubung</a:t>
            </a:r>
            <a:r>
              <a:rPr lang="en-US" sz="2000" b="1" dirty="0" smtClean="0">
                <a:effectLst/>
              </a:rPr>
              <a:t>).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effectLst/>
              </a:rPr>
              <a:t>Literatur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Apokaliptik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adalah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sebuah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pengungkapan</a:t>
            </a:r>
            <a:r>
              <a:rPr lang="en-US" sz="2000" b="1" dirty="0" smtClean="0">
                <a:effectLst/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effectLst/>
              </a:rPr>
              <a:t>Pandangan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atas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sebuah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alat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 err="1" smtClean="0">
                <a:effectLst/>
              </a:rPr>
              <a:t>kesusastraan</a:t>
            </a:r>
            <a:endParaRPr lang="en-US" sz="2000" b="1" dirty="0"/>
          </a:p>
        </p:txBody>
      </p:sp>
      <p:pic>
        <p:nvPicPr>
          <p:cNvPr id="21508" name="Picture 2" descr="https://encrypted-tbn1.gstatic.com/images?q=tbn:ANd9GcSqJ6gdSgckXzjjHa7gwDj4Shz3ZEUoWEA47hAd804tgSxqPnT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447800"/>
            <a:ext cx="34353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 descr="https://www.nowyouknowmedia.com/media/catalog/product/cache/1/image/9df78eab33525d08d6e5fb8d27136e95/j/o/jonaitis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0575" y="3889375"/>
            <a:ext cx="2663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1: </a:t>
            </a:r>
            <a:r>
              <a:rPr lang="en-US" sz="3200" b="1" dirty="0" err="1" smtClean="0"/>
              <a:t>Pendahuluan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Yoh</a:t>
            </a:r>
            <a:r>
              <a:rPr lang="en-US" sz="2000" b="1" dirty="0" smtClean="0"/>
              <a:t> 1:1    </a:t>
            </a:r>
            <a:r>
              <a:rPr lang="en-US" sz="2000" b="1" dirty="0" err="1" smtClean="0"/>
              <a:t>Pewahyuan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Yesus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Kristus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bahwa</a:t>
            </a:r>
            <a:r>
              <a:rPr lang="en-US" sz="2000" b="1" dirty="0" smtClean="0"/>
              <a:t> Allah </a:t>
            </a:r>
            <a:r>
              <a:rPr lang="en-US" sz="2000" b="1" dirty="0" err="1" smtClean="0"/>
              <a:t>menyerahkan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padanya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untuk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menunjukkan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pelayan-pelayannya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apa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harus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segera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terjadi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hal-hal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harus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terjadi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secepatnya</a:t>
            </a:r>
            <a:r>
              <a:rPr lang="en-US" sz="2000" b="1" dirty="0" smtClean="0"/>
              <a:t>).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Kitab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bicara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tentang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apa</a:t>
            </a:r>
            <a:r>
              <a:rPr lang="en-US" sz="2000" b="1" dirty="0" smtClean="0"/>
              <a:t>? </a:t>
            </a:r>
            <a:r>
              <a:rPr lang="en-US" sz="2000" b="1" dirty="0" err="1" smtClean="0"/>
              <a:t>Tentang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hal-hal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segera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terjadi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Dei   </a:t>
            </a:r>
            <a:r>
              <a:rPr lang="en-US" sz="2000" b="1" dirty="0" err="1" smtClean="0">
                <a:solidFill>
                  <a:srgbClr val="FFFF00"/>
                </a:solidFill>
              </a:rPr>
              <a:t>δει</a:t>
            </a:r>
            <a:r>
              <a:rPr lang="en-US" sz="2000" b="1" dirty="0" smtClean="0"/>
              <a:t>    “</a:t>
            </a:r>
            <a:r>
              <a:rPr lang="en-US" sz="2000" b="1" dirty="0" err="1" smtClean="0"/>
              <a:t>harus</a:t>
            </a:r>
            <a:r>
              <a:rPr lang="en-US" sz="2000" b="1" dirty="0" smtClean="0"/>
              <a:t>” </a:t>
            </a:r>
            <a:r>
              <a:rPr lang="en-US" sz="2000" b="1" dirty="0" err="1" smtClean="0"/>
              <a:t>secara</a:t>
            </a:r>
            <a:r>
              <a:rPr lang="en-US" sz="2000" b="1" dirty="0" smtClean="0"/>
              <a:t> moral </a:t>
            </a:r>
            <a:r>
              <a:rPr lang="en-US" sz="2000" b="1" dirty="0" err="1" smtClean="0"/>
              <a:t>penting</a:t>
            </a:r>
            <a:r>
              <a:rPr lang="en-US" sz="2000" b="1" dirty="0" smtClean="0"/>
              <a:t>.  </a:t>
            </a:r>
            <a:r>
              <a:rPr lang="en-US" sz="2000" b="1" dirty="0" err="1" smtClean="0"/>
              <a:t>Keadilan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memerlukan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pemenuhan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nubuatan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segera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i="1" dirty="0" smtClean="0">
                <a:solidFill>
                  <a:srgbClr val="FFFF00"/>
                </a:solidFill>
              </a:rPr>
              <a:t>En </a:t>
            </a:r>
            <a:r>
              <a:rPr lang="en-US" sz="2000" b="1" i="1" dirty="0" err="1" smtClean="0">
                <a:solidFill>
                  <a:srgbClr val="FFFF00"/>
                </a:solidFill>
              </a:rPr>
              <a:t>taxeos</a:t>
            </a:r>
            <a:r>
              <a:rPr lang="en-US" sz="2000" b="1" i="1" dirty="0" smtClean="0">
                <a:solidFill>
                  <a:srgbClr val="FFFF00"/>
                </a:solidFill>
              </a:rPr>
              <a:t>  </a:t>
            </a:r>
            <a:r>
              <a:rPr lang="en-US" sz="2000" b="1" dirty="0" err="1" smtClean="0">
                <a:solidFill>
                  <a:srgbClr val="FFFF00"/>
                </a:solidFill>
              </a:rPr>
              <a:t>εν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ταχέως</a:t>
            </a:r>
            <a:r>
              <a:rPr lang="en-US" sz="2000" b="1" dirty="0" smtClean="0">
                <a:solidFill>
                  <a:srgbClr val="FFFF00"/>
                </a:solidFill>
              </a:rPr>
              <a:t>  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segera</a:t>
            </a:r>
            <a:r>
              <a:rPr lang="en-US" sz="2000" b="1" dirty="0" smtClean="0"/>
              <a:t>  2 Tim 4:9 </a:t>
            </a:r>
            <a:r>
              <a:rPr lang="en-US" sz="2000" b="1" dirty="0" err="1" smtClean="0"/>
              <a:t>taxeos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Why 1:1, 22:6  </a:t>
            </a:r>
            <a:r>
              <a:rPr lang="en-US" sz="2000" b="1" dirty="0" err="1" smtClean="0"/>
              <a:t>harus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segera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terjadi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Why  1:3, 22:10  </a:t>
            </a:r>
            <a:r>
              <a:rPr lang="en-US" sz="2000" b="1" dirty="0" err="1" smtClean="0"/>
              <a:t>waktunya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sudah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dekat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sudah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depan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mata</a:t>
            </a:r>
            <a:r>
              <a:rPr lang="en-US" sz="2000" b="1" dirty="0" smtClean="0"/>
              <a:t>)</a:t>
            </a: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Bandingkan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Daniel 9:26 </a:t>
            </a:r>
            <a:r>
              <a:rPr lang="en-US" sz="2000" b="1" dirty="0" err="1" smtClean="0"/>
              <a:t>mengenai</a:t>
            </a:r>
            <a:r>
              <a:rPr lang="en-US" sz="2000" b="1" dirty="0" smtClean="0"/>
              <a:t> “</a:t>
            </a:r>
            <a:r>
              <a:rPr lang="en-US" sz="2000" b="1" dirty="0" err="1" smtClean="0"/>
              <a:t>masa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depan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jauh</a:t>
            </a:r>
            <a:r>
              <a:rPr lang="en-US" sz="2000" b="1" dirty="0" smtClean="0"/>
              <a:t>”  (</a:t>
            </a:r>
            <a:r>
              <a:rPr lang="en-US" sz="2000" b="1" dirty="0" err="1" smtClean="0"/>
              <a:t>ditulis</a:t>
            </a:r>
            <a:r>
              <a:rPr lang="en-US" sz="2000" b="1" dirty="0" smtClean="0"/>
              <a:t> 550 SM-167 SM)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/>
              <a:t>7 </a:t>
            </a:r>
            <a:r>
              <a:rPr lang="en-US" sz="3200" b="1" dirty="0" err="1" smtClean="0"/>
              <a:t>Kebahagiaan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dalam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Kitab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Wahyu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382000" cy="46831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Why 1:3  </a:t>
            </a:r>
            <a:r>
              <a:rPr lang="en-US" sz="2000" b="1" dirty="0" err="1" smtClean="0"/>
              <a:t>Berbahagialah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membaca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kata-kata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nubuat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menuruti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apa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tertulis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didalamnya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Why 14:13  </a:t>
            </a:r>
            <a:r>
              <a:rPr lang="en-US" sz="2000" b="1" dirty="0" err="1" smtClean="0"/>
              <a:t>Berbahagialah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orang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mati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dalam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Why 16:15  </a:t>
            </a:r>
            <a:r>
              <a:rPr lang="en-US" sz="2000" b="1" dirty="0" err="1" smtClean="0"/>
              <a:t>dia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berjaga-jaga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bersiap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kedatangan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Why 19:9 yang </a:t>
            </a:r>
            <a:r>
              <a:rPr lang="en-US" sz="2000" b="1" dirty="0" err="1" smtClean="0"/>
              <a:t>diundang</a:t>
            </a:r>
            <a:r>
              <a:rPr lang="en-US" sz="2000" b="1" dirty="0" smtClean="0"/>
              <a:t>  </a:t>
            </a:r>
            <a:r>
              <a:rPr lang="en-US" sz="2000" b="1" dirty="0" err="1" smtClean="0"/>
              <a:t>ke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perjamuan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kawin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Anak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Domba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Why 20:6 yang </a:t>
            </a:r>
            <a:r>
              <a:rPr lang="en-US" sz="2000" b="1" dirty="0" err="1" smtClean="0"/>
              <a:t>mendapat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bagian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dalam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kebangkitan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pertama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Why 22:7 yang </a:t>
            </a:r>
            <a:r>
              <a:rPr lang="en-US" sz="2000" b="1" dirty="0" err="1" smtClean="0"/>
              <a:t>menuruti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perkataan-perkataan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nubuat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kitab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ini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Why 22:14 those who wash their robes.</a:t>
            </a:r>
            <a:endParaRPr lang="en-US" sz="2000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1: </a:t>
            </a:r>
            <a:r>
              <a:rPr lang="en-US" sz="3200" b="1" dirty="0" err="1" smtClean="0"/>
              <a:t>Pendahuluan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Why 1:4,11 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Dari </a:t>
            </a:r>
            <a:r>
              <a:rPr lang="en-US" sz="2000" b="1" dirty="0" err="1" smtClean="0"/>
              <a:t>siapa</a:t>
            </a:r>
            <a:r>
              <a:rPr lang="en-US" sz="2000" b="1" dirty="0" smtClean="0"/>
              <a:t>?   Allah </a:t>
            </a:r>
            <a:r>
              <a:rPr lang="en-US" sz="2000" b="1" dirty="0" err="1" smtClean="0"/>
              <a:t>Bapa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Roh</a:t>
            </a:r>
            <a:r>
              <a:rPr lang="en-US" sz="2000" b="1" dirty="0" smtClean="0"/>
              <a:t> Kudus (7 </a:t>
            </a:r>
            <a:r>
              <a:rPr lang="en-US" sz="2000" b="1" dirty="0" err="1" smtClean="0"/>
              <a:t>Roh</a:t>
            </a:r>
            <a:r>
              <a:rPr lang="en-US" sz="2000" b="1" dirty="0" smtClean="0"/>
              <a:t>)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Yesus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Kristus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1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Kepada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Siapa</a:t>
            </a:r>
            <a:r>
              <a:rPr lang="en-US" sz="2000" b="1" dirty="0" smtClean="0"/>
              <a:t>?  </a:t>
            </a:r>
            <a:r>
              <a:rPr lang="en-US" sz="2000" b="1" dirty="0" err="1" smtClean="0"/>
              <a:t>ayat</a:t>
            </a:r>
            <a:r>
              <a:rPr lang="en-US" sz="2000" b="1" dirty="0" smtClean="0"/>
              <a:t> 4  </a:t>
            </a:r>
            <a:r>
              <a:rPr lang="en-US" sz="2000" b="1" dirty="0" err="1" smtClean="0"/>
              <a:t>kepada</a:t>
            </a:r>
            <a:r>
              <a:rPr lang="en-US" sz="2000" b="1" dirty="0" smtClean="0"/>
              <a:t> 7 </a:t>
            </a:r>
            <a:r>
              <a:rPr lang="en-US" sz="2000" b="1" dirty="0" err="1" smtClean="0"/>
              <a:t>jemaat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Asia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A </a:t>
            </a:r>
            <a:r>
              <a:rPr lang="en-US" sz="2000" b="1" dirty="0" err="1" smtClean="0"/>
              <a:t>yat</a:t>
            </a:r>
            <a:r>
              <a:rPr lang="en-US" sz="2000" b="1" dirty="0" smtClean="0"/>
              <a:t> 11  </a:t>
            </a:r>
            <a:r>
              <a:rPr lang="en-US" sz="2000" b="1" dirty="0" err="1" smtClean="0"/>
              <a:t>Efesus</a:t>
            </a:r>
            <a:r>
              <a:rPr lang="en-US" sz="2000" b="1" dirty="0" smtClean="0"/>
              <a:t>, Smyrna, Pergamum, Thyatira, Sardis, </a:t>
            </a:r>
            <a:r>
              <a:rPr lang="en-US" sz="2000" b="1" dirty="0" err="1" smtClean="0"/>
              <a:t>Filadelfia</a:t>
            </a:r>
            <a:r>
              <a:rPr lang="en-US" sz="2000" b="1" dirty="0" smtClean="0"/>
              <a:t> and </a:t>
            </a:r>
            <a:r>
              <a:rPr lang="en-US" sz="2000" b="1" dirty="0" err="1" smtClean="0"/>
              <a:t>Laodikia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Mengapa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jemaat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ini</a:t>
            </a:r>
            <a:r>
              <a:rPr lang="en-US" sz="2000" b="1" dirty="0" smtClean="0"/>
              <a:t>?  </a:t>
            </a:r>
            <a:r>
              <a:rPr lang="en-US" sz="2000" b="1" dirty="0" err="1" smtClean="0"/>
              <a:t>Mereka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jemaat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digembalakan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oleh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Yohanes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1:3  </a:t>
            </a:r>
            <a:r>
              <a:rPr lang="en-US" sz="2000" b="1" dirty="0" err="1" smtClean="0"/>
              <a:t>kepada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mereka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mendengarkan</a:t>
            </a:r>
            <a:r>
              <a:rPr lang="en-US" sz="2000" b="1" dirty="0" smtClean="0"/>
              <a:t>    2:7  </a:t>
            </a:r>
            <a:r>
              <a:rPr lang="en-US" sz="2000" b="1" dirty="0" err="1" smtClean="0"/>
              <a:t>kepada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siapa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bertelinga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… </a:t>
            </a:r>
            <a:r>
              <a:rPr lang="en-US" sz="2000" b="1" dirty="0" err="1" smtClean="0"/>
              <a:t>apa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dikatakan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oleh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Roh</a:t>
            </a:r>
            <a:r>
              <a:rPr lang="en-US" sz="2000" b="1" dirty="0" smtClean="0"/>
              <a:t> Kudus </a:t>
            </a:r>
            <a:r>
              <a:rPr lang="en-US" sz="2000" b="1" dirty="0" err="1" smtClean="0">
                <a:solidFill>
                  <a:srgbClr val="FFFF00"/>
                </a:solidFill>
              </a:rPr>
              <a:t>kepada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jemaat-jemaat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encrypted-tbn1.gstatic.com/images?q=tbn:ANd9GcRxIoa6hKcZWyuwjIiR1LamQ_oSGamTE-nosAU48MiLU_Bdfx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313" y="304800"/>
            <a:ext cx="734695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1: </a:t>
            </a:r>
            <a:r>
              <a:rPr lang="en-US" sz="3200" b="1" dirty="0" err="1" smtClean="0"/>
              <a:t>Pendahuluan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Why 1:9    </a:t>
            </a:r>
            <a:r>
              <a:rPr lang="en-US" sz="2000" b="1" dirty="0" err="1" smtClean="0">
                <a:solidFill>
                  <a:srgbClr val="FFFF00"/>
                </a:solidFill>
              </a:rPr>
              <a:t>Yohanes</a:t>
            </a:r>
            <a:r>
              <a:rPr lang="en-US" sz="2000" b="1" dirty="0" smtClean="0">
                <a:solidFill>
                  <a:srgbClr val="FFFF00"/>
                </a:solidFill>
              </a:rPr>
              <a:t>  </a:t>
            </a:r>
            <a:r>
              <a:rPr lang="en-US" sz="2000" b="1" dirty="0" err="1" smtClean="0"/>
              <a:t>dapat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terhubung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penganiayaan</a:t>
            </a:r>
            <a:r>
              <a:rPr lang="en-US" sz="2000" b="1" dirty="0" smtClean="0"/>
              <a:t>  yang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segera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dialami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jemaat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Mengapa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berada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Patmos?  </a:t>
            </a:r>
            <a:r>
              <a:rPr lang="en-US" sz="2000" b="1" dirty="0" err="1" smtClean="0"/>
              <a:t>Karena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Firman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1:10</a:t>
            </a:r>
            <a:r>
              <a:rPr lang="en-US" sz="2000" b="1" dirty="0" smtClean="0"/>
              <a:t>  </a:t>
            </a:r>
            <a:r>
              <a:rPr lang="en-US" sz="2000" b="1" dirty="0" err="1" smtClean="0"/>
              <a:t>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  =  </a:t>
            </a:r>
            <a:r>
              <a:rPr lang="en-US" sz="2000" b="1" dirty="0" err="1" smtClean="0"/>
              <a:t>Minggu</a:t>
            </a:r>
            <a:r>
              <a:rPr lang="en-US" sz="2000" b="1" dirty="0" smtClean="0"/>
              <a:t> = </a:t>
            </a:r>
            <a:r>
              <a:rPr lang="en-US" sz="2000" b="1" dirty="0" err="1" smtClean="0"/>
              <a:t>Hari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kedelapan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1:12-18</a:t>
            </a:r>
            <a:r>
              <a:rPr lang="en-US" sz="2000" b="1" dirty="0" smtClean="0"/>
              <a:t>    </a:t>
            </a:r>
            <a:r>
              <a:rPr lang="en-US" sz="2000" b="1" dirty="0" err="1" smtClean="0"/>
              <a:t>Apakah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gambaran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Yesus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kita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temukan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injil</a:t>
            </a:r>
            <a:r>
              <a:rPr lang="en-US" sz="2000" b="1" dirty="0" smtClean="0"/>
              <a:t>?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Prinsip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gambaran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tentang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Yesus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dalam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kitab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Wahyu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tentang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kuasa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luar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biasa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tentang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penghakiman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Mengapa</a:t>
            </a:r>
            <a:r>
              <a:rPr lang="en-US" sz="2000" b="1" dirty="0" smtClean="0"/>
              <a:t>?  </a:t>
            </a:r>
            <a:r>
              <a:rPr lang="en-US" sz="2000" b="1" dirty="0" err="1" smtClean="0"/>
              <a:t>Karena</a:t>
            </a:r>
            <a:r>
              <a:rPr lang="en-US" sz="2000" b="1" dirty="0" smtClean="0"/>
              <a:t>  </a:t>
            </a:r>
            <a:r>
              <a:rPr lang="en-US" sz="2000" b="1" dirty="0" err="1" smtClean="0"/>
              <a:t>firman</a:t>
            </a:r>
            <a:r>
              <a:rPr lang="en-US" sz="2000" b="1" dirty="0" smtClean="0"/>
              <a:t>. 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menghakimi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penganiaya</a:t>
            </a:r>
            <a:r>
              <a:rPr lang="en-US" sz="2000" b="1" dirty="0" smtClean="0"/>
              <a:t>!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1: </a:t>
            </a:r>
            <a:r>
              <a:rPr lang="en-US" sz="3200" b="1" dirty="0" err="1" smtClean="0"/>
              <a:t>Pendahuluan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572000" cy="58674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Why 1: 10,12-18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 err="1" smtClean="0"/>
              <a:t>Sama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dengan</a:t>
            </a:r>
            <a:r>
              <a:rPr lang="en-US" sz="1800" b="1" dirty="0" smtClean="0"/>
              <a:t> Daniel 7:9-10 </a:t>
            </a:r>
            <a:r>
              <a:rPr lang="en-US" sz="1800" b="1" dirty="0" err="1" smtClean="0"/>
              <a:t>dan</a:t>
            </a:r>
            <a:r>
              <a:rPr lang="en-US" sz="1800" b="1" dirty="0" smtClean="0"/>
              <a:t> Daniel 10:4-9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 err="1" smtClean="0"/>
              <a:t>Suara</a:t>
            </a:r>
            <a:r>
              <a:rPr lang="en-US" sz="1800" b="1" dirty="0" smtClean="0"/>
              <a:t> “</a:t>
            </a:r>
            <a:r>
              <a:rPr lang="en-US" sz="1800" b="1" dirty="0" err="1" smtClean="0"/>
              <a:t>seperti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sebuah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terompet</a:t>
            </a:r>
            <a:r>
              <a:rPr lang="en-US" sz="1800" b="1" dirty="0" smtClean="0"/>
              <a:t>”    </a:t>
            </a:r>
            <a:r>
              <a:rPr lang="en-US" sz="1800" b="1" dirty="0" err="1" smtClean="0"/>
              <a:t>sebuah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pesan</a:t>
            </a:r>
            <a:r>
              <a:rPr lang="en-US" sz="1800" b="1" dirty="0" smtClean="0"/>
              <a:t> yang </a:t>
            </a:r>
            <a:r>
              <a:rPr lang="en-US" sz="1800" b="1" dirty="0" err="1" smtClean="0"/>
              <a:t>lantang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jelas</a:t>
            </a:r>
            <a:endParaRPr lang="en-US" sz="18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 smtClean="0"/>
              <a:t>Mata yang </a:t>
            </a:r>
            <a:r>
              <a:rPr lang="en-US" sz="1800" b="1" dirty="0" err="1" smtClean="0"/>
              <a:t>bersinar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Melihat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segalanya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dengan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jelas</a:t>
            </a:r>
            <a:r>
              <a:rPr lang="en-US" sz="1800" b="1" dirty="0" smtClean="0"/>
              <a:t>. </a:t>
            </a:r>
            <a:r>
              <a:rPr lang="en-US" sz="1800" b="1" dirty="0" err="1" smtClean="0"/>
              <a:t>Tidak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ada</a:t>
            </a:r>
            <a:r>
              <a:rPr lang="en-US" sz="1800" b="1" dirty="0" smtClean="0"/>
              <a:t> yang </a:t>
            </a:r>
            <a:r>
              <a:rPr lang="en-US" sz="1800" b="1" dirty="0" err="1" smtClean="0"/>
              <a:t>luput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dari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pandangannya</a:t>
            </a:r>
            <a:r>
              <a:rPr lang="en-US" sz="18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 err="1" smtClean="0"/>
              <a:t>Pedang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bermata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dua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mulutnya</a:t>
            </a:r>
            <a:r>
              <a:rPr lang="en-US" sz="1800" b="1" dirty="0" smtClean="0"/>
              <a:t> . </a:t>
            </a:r>
            <a:r>
              <a:rPr lang="en-US" sz="1800" b="1" dirty="0" err="1" smtClean="0"/>
              <a:t>Kekuasaan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kekuatan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firmanNya</a:t>
            </a:r>
            <a:r>
              <a:rPr lang="en-US" sz="1800" b="1" dirty="0" smtClean="0"/>
              <a:t> (</a:t>
            </a:r>
            <a:r>
              <a:rPr lang="en-US" sz="1800" b="1" dirty="0" err="1" smtClean="0"/>
              <a:t>Yoh</a:t>
            </a:r>
            <a:r>
              <a:rPr lang="en-US" sz="1800" b="1" dirty="0" smtClean="0"/>
              <a:t> 12:48)  </a:t>
            </a:r>
            <a:endParaRPr lang="en-US" sz="18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 smtClean="0"/>
              <a:t>Q:  </a:t>
            </a:r>
            <a:r>
              <a:rPr lang="en-US" sz="1800" b="1" dirty="0" err="1" smtClean="0"/>
              <a:t>Bagaimana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perasaanmu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melihat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gambaran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tentang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Yesus</a:t>
            </a:r>
            <a:r>
              <a:rPr lang="en-US" sz="1800" b="1" dirty="0" smtClean="0"/>
              <a:t> yang </a:t>
            </a:r>
            <a:r>
              <a:rPr lang="en-US" sz="1800" b="1" dirty="0" err="1" smtClean="0"/>
              <a:t>seperti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ini</a:t>
            </a:r>
            <a:r>
              <a:rPr lang="en-US" sz="1800" b="1" dirty="0" smtClean="0"/>
              <a:t>?</a:t>
            </a:r>
          </a:p>
        </p:txBody>
      </p:sp>
      <p:pic>
        <p:nvPicPr>
          <p:cNvPr id="64516" name="Picture 2" descr="http://www.bookofrevelation.net/ch1_pat_05_7%20lampstands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066800"/>
            <a:ext cx="3962400" cy="564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2 &amp; 3: </a:t>
            </a:r>
            <a:r>
              <a:rPr lang="en-US" sz="3200" b="1" dirty="0" err="1" smtClean="0"/>
              <a:t>Surat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Kepada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Jemaat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di</a:t>
            </a:r>
            <a:r>
              <a:rPr lang="en-US" sz="3200" b="1" dirty="0" smtClean="0"/>
              <a:t> Asia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638" y="1600200"/>
            <a:ext cx="8031162" cy="45307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Pattern: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1. Salam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2. </a:t>
            </a:r>
            <a:r>
              <a:rPr lang="en-US" sz="2400" b="1" dirty="0" err="1" smtClean="0">
                <a:solidFill>
                  <a:srgbClr val="FFFF00"/>
                </a:solidFill>
              </a:rPr>
              <a:t>Gambaran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Tentang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Yesus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3. </a:t>
            </a:r>
            <a:r>
              <a:rPr lang="en-US" sz="2400" b="1" dirty="0" err="1" smtClean="0">
                <a:solidFill>
                  <a:srgbClr val="FFFF00"/>
                </a:solidFill>
              </a:rPr>
              <a:t>Suatu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Pujian</a:t>
            </a:r>
            <a:r>
              <a:rPr lang="en-US" sz="2400" b="1" dirty="0" smtClean="0">
                <a:solidFill>
                  <a:srgbClr val="FFFF00"/>
                </a:solidFill>
              </a:rPr>
              <a:t> (</a:t>
            </a:r>
            <a:r>
              <a:rPr lang="en-US" sz="2400" b="1" dirty="0" err="1" smtClean="0">
                <a:solidFill>
                  <a:srgbClr val="FFFF00"/>
                </a:solidFill>
              </a:rPr>
              <a:t>Kecuali</a:t>
            </a:r>
            <a:r>
              <a:rPr lang="en-US" sz="2400" b="1" dirty="0" smtClean="0">
                <a:solidFill>
                  <a:srgbClr val="FFFF00"/>
                </a:solidFill>
              </a:rPr>
              <a:t> Sardis and                    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   </a:t>
            </a:r>
            <a:r>
              <a:rPr lang="en-US" sz="2400" b="1" dirty="0" err="1" smtClean="0">
                <a:solidFill>
                  <a:srgbClr val="FFFF00"/>
                </a:solidFill>
              </a:rPr>
              <a:t>Laodikia</a:t>
            </a:r>
            <a:r>
              <a:rPr lang="en-US" sz="2400" b="1" dirty="0" smtClean="0">
                <a:solidFill>
                  <a:srgbClr val="FFFF00"/>
                </a:solidFill>
              </a:rPr>
              <a:t>)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4. </a:t>
            </a:r>
            <a:r>
              <a:rPr lang="en-US" sz="2400" b="1" dirty="0" err="1" smtClean="0">
                <a:solidFill>
                  <a:srgbClr val="FFFF00"/>
                </a:solidFill>
              </a:rPr>
              <a:t>SuatuKecaman</a:t>
            </a:r>
            <a:r>
              <a:rPr lang="en-US" sz="2400" b="1" dirty="0" smtClean="0">
                <a:solidFill>
                  <a:srgbClr val="FFFF00"/>
                </a:solidFill>
              </a:rPr>
              <a:t> (</a:t>
            </a:r>
            <a:r>
              <a:rPr lang="en-US" sz="2400" b="1" dirty="0" err="1" smtClean="0">
                <a:solidFill>
                  <a:srgbClr val="FFFF00"/>
                </a:solidFill>
              </a:rPr>
              <a:t>Kecuali</a:t>
            </a:r>
            <a:r>
              <a:rPr lang="en-US" sz="2400" b="1" dirty="0" smtClean="0">
                <a:solidFill>
                  <a:srgbClr val="FFFF00"/>
                </a:solidFill>
              </a:rPr>
              <a:t> Smyrna and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   </a:t>
            </a:r>
            <a:r>
              <a:rPr lang="en-US" sz="2400" b="1" dirty="0" err="1" smtClean="0">
                <a:solidFill>
                  <a:srgbClr val="FFFF00"/>
                </a:solidFill>
              </a:rPr>
              <a:t>Filadelfia</a:t>
            </a:r>
            <a:r>
              <a:rPr lang="en-US" sz="2400" b="1" dirty="0" smtClean="0">
                <a:solidFill>
                  <a:srgbClr val="FFFF00"/>
                </a:solidFill>
              </a:rPr>
              <a:t>)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5. </a:t>
            </a:r>
            <a:r>
              <a:rPr lang="en-US" sz="2400" b="1" dirty="0" err="1" smtClean="0">
                <a:solidFill>
                  <a:srgbClr val="FFFF00"/>
                </a:solidFill>
              </a:rPr>
              <a:t>Suatu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permohonan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peringatan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6. </a:t>
            </a:r>
            <a:r>
              <a:rPr lang="en-US" sz="2400" b="1" dirty="0" err="1" smtClean="0">
                <a:solidFill>
                  <a:srgbClr val="FFFF00"/>
                </a:solidFill>
              </a:rPr>
              <a:t>Nasihat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janji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2:1-7 </a:t>
            </a:r>
            <a:r>
              <a:rPr lang="en-US" sz="3200" b="1" dirty="0" err="1" smtClean="0"/>
              <a:t>Efesus</a:t>
            </a:r>
            <a:endParaRPr lang="en-US" sz="3200" b="1" dirty="0"/>
          </a:p>
        </p:txBody>
      </p:sp>
      <p:pic>
        <p:nvPicPr>
          <p:cNvPr id="66563" name="Picture 2" descr="https://encrypted-tbn1.gstatic.com/images?q=tbn:ANd9GcRxIoa6hKcZWyuwjIiR1LamQ_oSGamTE-nosAU48MiLU_Bdfx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1295400"/>
            <a:ext cx="3535362" cy="30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9213" y="4575175"/>
            <a:ext cx="343058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674813"/>
            <a:ext cx="33401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8077200" cy="7889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Efesus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3886200" cy="54102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Why 2:1 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…</a:t>
            </a:r>
            <a:r>
              <a:rPr lang="en-US" sz="2400" b="1" dirty="0" err="1" smtClean="0"/>
              <a:t>memegang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ketujuh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bintang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ditangan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kananNya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14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…</a:t>
            </a:r>
            <a:r>
              <a:rPr lang="en-US" sz="2400" b="1" dirty="0" err="1" smtClean="0"/>
              <a:t>berjalan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diantara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ketujuh</a:t>
            </a:r>
            <a:r>
              <a:rPr lang="en-US" sz="2400" b="1" dirty="0" smtClean="0"/>
              <a:t> kaki </a:t>
            </a:r>
            <a:r>
              <a:rPr lang="en-US" sz="2400" b="1" dirty="0" err="1" smtClean="0"/>
              <a:t>dian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emas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“</a:t>
            </a:r>
            <a:r>
              <a:rPr lang="en-US" sz="2000" b="1" dirty="0" err="1" smtClean="0"/>
              <a:t>Jayalah</a:t>
            </a:r>
            <a:r>
              <a:rPr lang="en-US" sz="2000" b="1" dirty="0" smtClean="0"/>
              <a:t> Artemis </a:t>
            </a:r>
            <a:r>
              <a:rPr lang="en-US" sz="2000" b="1" dirty="0" err="1" smtClean="0"/>
              <a:t>dari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Efesus</a:t>
            </a:r>
            <a:r>
              <a:rPr lang="en-US" sz="2000" b="1" dirty="0" smtClean="0"/>
              <a:t>”   </a:t>
            </a:r>
            <a:r>
              <a:rPr lang="en-US" sz="2000" b="1" dirty="0" err="1" smtClean="0"/>
              <a:t>Salah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satu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dari</a:t>
            </a:r>
            <a:r>
              <a:rPr lang="en-US" sz="2000" b="1" dirty="0" smtClean="0"/>
              <a:t> 7 </a:t>
            </a:r>
            <a:r>
              <a:rPr lang="en-US" sz="2000" b="1" dirty="0" err="1" smtClean="0"/>
              <a:t>keajaiban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dunia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kuno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 </a:t>
            </a:r>
            <a:r>
              <a:rPr lang="en-US" sz="2000" b="1" dirty="0" err="1" smtClean="0"/>
              <a:t>Ibukota</a:t>
            </a:r>
            <a:r>
              <a:rPr lang="en-US" sz="2000" b="1" dirty="0" smtClean="0"/>
              <a:t> Kristen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Asia.</a:t>
            </a:r>
            <a:endParaRPr lang="en-US" sz="2000" b="1" dirty="0"/>
          </a:p>
        </p:txBody>
      </p:sp>
      <p:sp>
        <p:nvSpPr>
          <p:cNvPr id="67588" name="AutoShape 2" descr="data:image/jpeg;base64,/9j/4AAQSkZJRgABAQAAAQABAAD/2wCEAAkGBxMTEhUTExQVFhUXGSAYGBgYGBoeHRwgGh8aHxwcGhwaHyggHBwlHBodIjEhJSkrLi8uHB8zODMsNygtLisBCgoKDg0OGxAQGzQkICYsLywsLDQsLCwsNCwsMCwsLCwsLCwsLCw0LCwsLCwsLCwsLCwsLCwsLCwsLCwsLCwsLP/AABEIAQsAvQMBIgACEQEDEQH/xAAbAAACAwEBAQAAAAAAAAAAAAAEBQIDBgEHAP/EAEQQAAIBAgQDBgMFBgUDAgcAAAECEQMhAAQSMQVBUQYTImFxgTKRoUKxwdHwBxQjUmLhM3KCwvEVJKJTkhZDY3OTw9L/xAAZAQACAwEAAAAAAAAAAAAAAAACAwABBAX/xAAwEQACAgICAQIFAQcFAAAAAAAAAQIRAyESMUEEURMiMmFx8BQjgZGxweEzQqHR8f/aAAwDAQACEQMRAD8Aw1agxNsN8rke4ohz3bvU+yTdFHMjlPLEeF1VkbEz64t4xmGdixNz5AbWFhbkBjqVZj5F/wD1M6CoCpaDot9fP8sI31ExBPphlwDhHfsSzhEUwXYiPS+Hmd4WFtQIZesDUd+eA10ErE/Dcr3R1avHsLxEgiZxc9luJY7mSen1N8UtSdSdQPvhllwCk8gIM4F6CTsEy6wCzLq8VlM6bb2G+CXUo2qFXbwoOt4vf3nBOTQSsQQDqkzAj1jVG8YsFHU/hW/8x3M8+gxTkRIX5Nb3xoslw01R/DgeWw9ZxQchyZSTNoOGlLMlAFUBREEDmecncjCpSb6DVIoXLaGksImIE/jhzTSVBER0jHwQVQAxhugsB/fHMqjU2g7YVJhoJooCMWU6I2wR3FpXE6azvvjO3TGp2gKlR8ZGGObMAY69AagcczNHUfLFt2RASC0nEaeTLkk/DzwdoBHkMC5qqx8KbYOJUmLOKVrELsOmF2RpMPGTCzzw7egkAsZYDaLH188LuIoG5EAcuXsMaItVQht9kWbvARIJ64VV8i1MwUDrNh4vDO8QR8iCMMMplHJ8Kn1wdxPIMAC3TVYT6/LF3TpE7Ric3w8lyQLchHyF+eHXZjh2nvCwCzpifLV+eC6vE0Wk1IiDIZWN/Y2t64q7PZ7vGqyDbTF+ur8sObbgxekzzjLZUoRUJg7wMdzecEnl5TiFXO+KG2ixxJOHFipPwteYtF7/AEOGKvAP5GPAMyTSqKVGiQQTvM8vr88XPmyh8MycRBCUwibTLHr0x2mhZh/NyxKAb2Nsi1SDUr0z3YEiRGo2AAnfe/phtks9RYMBTALyTN952G3M4W5bhbaQ9Z4XYTJJ8gME69JJRVSTYi9twLzGFOmNTkhxmOEhVXRGogDT5b7dJ+7AtLJkG9z5Yhl3ghi99yDMn9Ww44dW/m2NvX0+7CZaQS2U00CXIuRb06+mPhRBM88MWKPvY7j22xH9w5qZwmxoLTypB3wfSYEQ1z1xFKJG+C6dEHAtkosy4i3LFz0oxAUiNjbF6mRhUgkWUqRIFvuxTVPLGf4hxN9dRQWs7AHWBABJ68ojTvbbD3I1e9SnUM+JQTPUWP3YTDKpNr2HTxOKs+emI3tiqpSJEAW8sMe6A88V1dR2gY0piGxcMraWgYjWeks+HV0wQ2WJ3OPlygwVlCPM52qD4IVfLEUDGDqNz1/Qw9bI0+ZwBmsmggBrevTDE7BMpxumziCRKyCDAO/1t92Idl6cGr/p/wB+NBxDJU2OqRfc4G4PkED1CG3j/d+eNSl8lCpL5rPJcybzbGuXj9KpQRRSGpQFaLCBNxc+U+c9cZDOUiHIO+GvB+Hi6SA7iL2Cjf54Y1bInQ6yT02MFLEf3GDuG11UVHpj+IotInmJ5dDgarXVUSihnSIkcydztMYtdO6pslM66rRqKiygXiTvin0RLZbScvdpJmb+e+GVClTCyTBPOJiN8KeD1Wb4vPb9dcaBKMqJAt0+84VKky1dFdTJrYqwgzc7n1wVRypAnUD0xYmXEAxf8YwRQy+plUXwpysKKKky7eWCqNB/OMcqUtDlL2thjlLAb/P9dcLkg6I0VbmDgxAOkY6lRoHz+6P15YtpMTvgKZLI6cfUaBmYti2qfFAxfVrrTgMwHSfflgZJLsKNtmO4tmKQqVG7tjUUsunw92xkeJgeYJ6cvTDvgiO2WpEgyF+0elpjkDE++DX4lRB3+h/LEV4xQ+HvACeVxvjPHipXyRpm241xOyZgiDj5x5YuzqbHz/X1xTQaWjD0/BlaA6ridjiFR1HywW5HMWwHmQuDTJQHnFXTqBIPTCGo1+ZHI+uHuapatjgH9xZdxvh0XQDRU+RB+1bTPv0+ZGI8GpENUB8v92K8+jIZmDBB3tIt6k3xT2fqeKpf+X/dhy+hgv6jzbiuTYsGghgfvxsaGSTuaOY+2BpgRBIm5HUDfzI64z1NqlchaKlmI8TEzfmcaCoRRpLSB1MoJO25F4G8CIv54fP7Cot+RcGRqikyvU7XncWsPbG04C9AtWeVMg6RHPl7nGNy9DvlVAVDnVAIILdBPzwTkcuUJTmJJ1C48J2t572wrM6hYzH2aXLUEV5VbTJHLzwXTzUSIEHAmTPnMjf78MKac1AJF8Ikw+zjVGgwNjjjF1XWGAIk/LH2YrE2J2/XLA+YICNz8J+7zwuT0HFbGNPxMWZpJ3gfhg+nUUESzD/TbePiNtp/U4X5cTyJ/Xrg6lUuNXMifQcvT8sBBylBNexbpNnanE0TSDUBPICDEeY/EYMo0DVp6lYBXW1jNxzFr4qylVNahQBJBMDrBw3LHluOWB+dfUwnx8IHyuU7sXaelsVZrJ966nVGkbxMz9398Ga+XXb8sQoEFiRPIGcLcItKPgJSadgg4MnMsT64CzHZ6k0EM8g2kyJBm4ETt1w+wPWFvcn78DLBjX+0tZZ+5PNnwt6T9cJ85OhiDsp2sduWHDXUeYj5j++E+bX+G0gbGZEjbmMHk+l/gWu0dVyAOVhiipVB3t54Jp+IAHeN8C52kQLeIdcPgtAMX1QZsbTisZ0rVW5ibg4kTa0jyxRWzJJS3Me9/nhqRLOdpOJq3IQxlTzgSLjA3ZfLau8Y2B0x/wCWJJlDVSJk6j8Vm3PkDg/huXNMEN4drR0n+2CjL92vcCS+Y8v7L5h6bkAgSCt/PaCMOayDvpYksQA0kdOZNh1nGJyKsaggmZth7VaawLGb7DyxqqxbdD/NZdadUR4QLqT03nymduWOV2PhcqGlDeCeoBkbGwv5csd4/mu9FNhAJUBusiefQz9PIYK4RTYaQukgzuY3R5FweU4zZ3WJt/rY3Gvn0NMhTLKGAIkm1+QG3lhzwIjvAGi+EUVSRpLKRyHlgvO0wtIVBJLEAr5gielsDk1FyKjt8RjmYZjpvfcY5mKQVG2nSYk84MTy3wM9aPhED9euKWc6Gkm4IPvz9t8BJfLYUXug+lmhpASw5Xn64+70nA4p+KLe23XoMH0KUDxYDF/px/CDl9TLciIdT5j78aFuv1xnFeTAGLcxVcqVLGYjFTh5ImNzXHr6G3ri/KL4fUzhBkrU1C6iIEahB2ESMaOkIAHS2FwdxUgnp0fDYTiNbl5nEqhuB+rYjW3X1/MYJ+Sj6gPCoPSMLOJOIfSRsdUEGIBm3pg+vV0g/rfGYzisA+ltIALfApB3JW5HnthWVvh0FFJvYxNMlRHQW9scoVPGF6n5YoylZ9ALABo+ybfXHc1XU2i46QJ9zh8Pov7CX3RRxCipZylotH0wopqS6DnIHpfHUqNoQmZKgydzPW5+/F2VrDUA++1hJ3w5bjf2J06AssYhlJBkxG4N7+mD8vnSXYEg6Qse8z7k4HyWW/gs2oAMdMAXW5vA2EcvPAfDMvFSqJn4b+74LHvGvwgZ6m/yZI8EajTDMsFtp398JgoWpJPPD/s9xuVNKupalqC6gJKzMmeQETJww4r2bp92aiMxYeVh8pnGh5K0xcYWD57Ju9KmyNKlZA6Hn9RgvgZIZFYMdMmFBP2TY2Pp74B4fmcxlwpCgj4dQZWiZi19J6SOWHHD833rI7AAydZFtUBobcDrzvbGP1uVLA/4f1H+ng3kLONu4ZagJCtYxtIJHLn5Y6md10wjEG4OpugI3+WO8Xyg0EhdmlovN9/by64oy5jSxvBUg32DDeBfB5pXhlXs/wCguCrIvyNadcSQZi9p26XOI5g6UYgyCI9Z5fPBCZQadbFVlidIPKbbxFuXlijNKrQpZlEE2ZOhFpvtgMraxfKrdUHjVz2G5SuEQbFriQPM4sR2c7xiulTRwWlrAwLG/rHt+WLEaZFMzzM9Oe2F+nv4aTVVoZNLlYWpW4U354GzeaGgi1/DfznFRplGjfnIO+JUJLCNPOJCnfe5BO2Dy8uDUeyoVyth3CEgLvB03IN5Av8AXGlqC2EWWADL4VEWsB5Ty/UYeVWj6ffjPCLjDi/Acmm7R2P18vyx8xx8Ofrj4nBsEqenIIP6nGcz7QGXyIi9/SLn+4xpjuPlhNxylpvpUhrMbc+sgzucLkm04x8lxpO2LsjXBpLB5dfngeuhBBvB6Fgfmoke18X/ALsZ1A7gfZXYbCQJ+uKswQCdYDDmv4EYdj5RxVLToW6c9AOQqnSgfpE3J+Z54rrUtFRQD5z6Akj5WxDJ0WFNdtOkSf7YINBjDBHYCSLG/ImYgCCec4byUcVv2/sVTc6+4qyfEDQqEArAO8EajPSMaPhVCk71WWeQI9NV/ecZXimRqai+mFkkkg2Am+1xEenzw57InSKhJXSdMEzeNUx5XGDxOMsCa9gciaybPJcxWVaghiEB9/lt7Yt4b2lr5clUaVLByGAhoEX3IkbwcVZ7KqkkmcAd3qYbyYgeuGzRIM9PfOU3y9PMBNKVZBSZjSRIJESDbp6YZcFzlKq4KLBWdViIEc17zxCOgMeWM8mSqVckKKgzRYExYAtuCdlsZJPQYF4czZeqs6ldTeZt+YjCJ+njl+rwMWRx6PRVyK1FWBpX4p1XIMyFMsOhiTtthZxREpwtMhiWQkmAQAwNxYXIjzwHleP66lamuru/FC2iTt7z06YpSrL0wRfWAFM+oBj0wvND4eGSXVEg+U0/IVnnLKzgg6WOoAgkCemA8hlSSXYQBe/y/XpiygVpsajKukSI6iIt6i/vgocWRzp7uaZtqUgkD/KPrjVDcVXsKa2W0s0VUEbKw9DzvgnK10JlCVeQSOo5x5c/bAWby7L4YOgXkDrzxDLA0zIkiIkcwd56WxbRaDwx0jfff8sM8qiKNV5Owwq4bS1tadIMj16R7YaGqHE7EbX3jC3H3LvwM8ioLDpvhpUSf10OFHC2hlm02w5B/HGaSGI+iR64gx2x1Db3/HHyr9DgG9FkXNvS+AuNkdw07Rb8PrjmY4vST7WredMEWsQT1m0Yy+f4k7sR4gs+FSdvYc8XjjbKk6QTkM0RM7c55Y7na/NYiOhM/IH9DCtapBMnF1NpYKJIkT0EkTPleMaMuoN/YXj+pE+C14prrACmwBkluQIH/GJ8Wzb0xbxzsALKJ523N/IYTrUhFabgAQDtA3vMYMo5paNMK9y0EsdhqmI5mI364mOKlCLavSJNtSdAdau1SoqXCm7bXHMbcxb3wf2azSsasgAAhVXcgCeg8/vwjzitSfvAQw5H13iPLDvgmTkFrDUAx5EzNzPlAt0OHyiox0qF229njGbfU28nD/s/l0pMtarspDRzbeR6RP0xfxfgIyrEkq4vBHUGCCDcEdDjPV88WMYKl2Wm+kbTiXGRSqU81lqrinUbxA7iN1tuNMQOmPmzpzFCmz1QanestJ30qWQRZiOcxv8AjjNJVFWktJRYHxGLyftE/wAvL29cT4VXqoVo6BUUtKqROrVEhZ2JGJQfg2HDaZtTRLhgGgeJf64B2B/Qw7p5Wo1RC1R3VdgVcN8yvUA725eaqpW/dCtYqzMy6UJBGmPD4gw5gcxtgY8YYVAaw1oQGXTK6G/pi4WJkehgxhPqfTyzqk6RWPKsb6H3EOE+BqjsABEyHMi4M+FYItEeh64UZ/h4C6su61UH8p8QkSRp3O3rHvh5keN01t3rujCUZoteDcKCIP2TIMb3woz2UOXq66SjxL4lRhEzukGYsGEbT7YvBjljXFu/Yk5qWw7g3GWzSaCAalKCsc1mGB8oOLquQYFwjrY3Goc9pHTCzhqtNWqqsRWv4VgqwJkc4gn7vTGpySCtNUtpa6EdRuAwPMT726YbJVsFMpesKQVGYjUvxC8efWP1yxOhm/ERKwLyBH4DCriNQqVSoIYE6SPh0jkDN73jce+JZjNKEEDSf5lnn1n9b4nEqx0M/Judtjg2nx+EJdZgFrc4H32OMyhJBCnUfS/t+pxf+8wqqQCGaNiLHcTEHnHrjFnfBcjRijylSH/D+0qOrgoy6TEEjnMH6HAPGuItVpsqnTaQP5iLgE9DERtBOE2TurMt2qNcxyWywfS8+eJZlCo8RUyOs/dhWHHLJjXLtjMkowm+PghlM2fGADomQ0RczMdB6Rv6gk5kAKHJA6Dnf0wvOaaIBIHlgnKU3rIRdj6fjjRi9OsUUhWXL8SVizM1ttNz0/E40NLhrUgZdTdTabkbwCBbyJvPLCvuFywBqr4yC5tIUbBehcnrtjmU4k76yzMEXxABiJPJSPcWEDyvg82KWSNJ0gMc1F20VvlHA/8Alk6Y0sakav8AQPK14wbxvKmqUoghZQMRIBm9iJknnG2IpnipJrMC8gimpIgf1REwbETv6YjkOEuKjVqz6NUtMfQGZmYt06YHDiliVN9dB5JqbtL8lWVCUCMrUJqO25AEJzj2HOcHcKQmpVa7A6QoAnSo1QPrimvXFMMf4VJAQCz95qM3AJhpOxjlc4jkM+qs9NCHgKzMD4SWLbEeSgew88OcvlFKOzzrLw6MrMV1QQzkaSQIBnoQnlcjebJn4aVJkYkyF1FGZYtYDlfb0ux98H9oKwDaUBAQBLzPhABmec/dgkG+hHVlTaxxo+G5mn+6mwbMa5DE/CsXtzM/jhNVVWoatPiDRI6RzHXz9cDZbMMlwd99vxxTlTKq0aPgHFKnf6a9RnSoCrB3JAtZhqJgiLYY9+vwVNaNcISAQ0E2kWHTn7cso2b1mWA1eQA25254tynFCiujjWphhqvpbaRPlb5YNSBcTTZTOaVIkAfEC0wB1EeYi3PDCn2lokKnfNtpDFQFkTZjyNjvI88YTMccarA6bGmSLekxHpGABcyNpn9DbElJ9kUFVHs2Y4e5K1KdVdLgd4abWVtu8sYiYkjBb13ZICB6ijxxU3Cx4vXobzB64ynY7tcmXy5p1aeqmAx1IoY6jHgINtLRPK5w3TiaVEXMUWRdRKNKDwz9l1BIjnPOfLETfTK41s0iZCnU/wC4JNlBawbSQImPv9JwsqUQahRh4HAZagAIYE2JIGkkbEED15mGebN0aad1Vpa51DRolvLQNxaNuWB8lxB6575AwKR3tESwIJgwOVuV7XkYqnV2V5GtHKGmLsoPJtO/+rz6Yp4nTLCSoJNzpkH7sdpVlpFyH0yZ7t0doHPcb++LznkX+KMvTrU9i1Mmxi8oVgnf88DxvtWEnT0BppVAzIyiLEhj68wIGK2rUnBcEgi1wIPUgTgtOJZWpOpAskCNVj0MMQbdBi1cvqYChUoSNlKJJHX45AnkBgtLsrsCyWY1mSwCLz0GPS438sSyHaRTVCpQqFZuQsj1KqOR6nAfHc6lNhSqGpWqzBVSyKNjYafF5YrrceGgU2BpqbtLy5AO3QSRub4nG90VZztPktTvXql11GKdMQSABd2DEW8hgvgtNqiKXU0qKEGSkO8fagAkL6nFeb4s4QVqaoEAv8DCfNmnpFr4xvEONV8x4qjmZm1vePpgoxclRHS2bDhuZpZjN1XX4aY1yRJ33HpyA5kYY8Y4glM31Cywoa6wNiJ8MDlG9+Qws/Z7kf4b5gMB4tF/5RBZgf5pEAeR64Rdp2enUCoulWJuYLNfdjyEEW8sKludewyK1ZZ2yzC1KVN0kBXZY3uQpu3pfb8Jp7CN/jf6P9+A+L5TMnwqjGnoDACCNIAk6vUk+pwT2BImv18E/wDngZajQbRjaDaDPz6x098MqlJK8sK6amMlWbSZJ/qsfbqNsKq9TxkjrbBmd4E6IKohqcwY3XnBHKxwy2noWqa2Qq0a1DwwyjebgGenUY+qujRqME7kAWPoIthnl6VWpSanUEwA1MtbaxE8jp+6OmFBoxb9e/ni3ZKXg5WyhA1St+YIP/Hvj0HsB2HpsqZjMjXqUOlMjwQdi3W148+ePOmeAQP1OPUBxthQVUbTZCB0BQW8owjNLitBQVmuzahXVaVKkWczJ+yBAsPoBtjH/tM7M5dcs+ZpUgKoKlilovDFhPwnUJta2HOVz9DSiESYkuJmSb7X2jHeK51aqrTov3dOtTqU9WmfE4AEjfkTfe0YzfF4u2OhjctI8VoGIN/bDfgueHelnlVjxBYEnlbbCnOUtGpBBZWKnSZHhJHhIsRbfH2TrlLsgbyaefoQbY6CaE76G2cqjvhUVngNKyZj5Ww3zXHEqIagdqFQn+IoNjJ3WIJ9CPfbAHZ4LmRUUowZQCNLSIJ6G5+eBuK8OZGZWAJUxbbqPzwakn0BWtjnh3bBE00yP4amdTM+ok9AsgdYPTGvzOdpgHWtD93qgHvkaJ6ER9sG8R9MeOVssRsMX5Ws/hpuHZAZCAxvvFjB9sDfuTij1TjVEadNCq7ML6damQBzVD4puZOEeSqVVqS7FFH2QdI8rCLX3wv4hWYBRTV6dOCFMRrn+Z48R/LywH/1Kt3fdk+Gw2A5nmLxfacNXQEkrNFxziVKjURVCuSNTupgGRZZiSLSSN5wvy+Z1PIoo7b2Un53v74V1EDlC1oEdNtvph7RzBylNKa1ND1h3j7qVTZSTqU7TCg3JwD0tlp30aDhyaKDPmKGtj8CaFkAfaYHcdFvMbYR1+0dWkv8UUjEOFNOmWk/CoUCKSgC7EajNo2CKvxsuyqXqFFPjBYQZJ2gnlbngPiNDXUBVYQibbD1J29TgKvYdpBmY7TZirY1Tp6CAPkoGIfvOogEyeRwofSh0kgH57+mLadcA+eLVFNM1HDKwqOtKpU7pGBUtMRII++Lc/qCOx+UNKrmabGSpQT1/wAS+M/Vpk5Y1dS/HBWfELHcdPPGi7CVu8FUn4gEBJ5xrjC8u0FHSMPmsq6PMXmR+eDcrxMKNDtaAGMmDE8tuZxfm6pZbmfLCHMUpMdbRhrXEVH5gzNZipq1I8wOTXHtj5eJ6wO8+L+br64X5/LtSqsjkF1jUAZgkAkHzBsfMHEATYBSSdgBeeg5k+WFufkYo6oY90ahhASYJsNgNzbkMbLi1GrTdO9UAhEBA9PD6GIEeWKuxGnJE5iuCKjHuqaKBYhdTliTEQQsAGD9COK1XqVO8qK7KbiSJ0k2Fo2PXGfPa7Wg8TT6eyHDeJLBV1JEEyszAFwPPEuyXGkDIlVdIghXZtK6VIMR/wCoDsZFjHKCLT7tjURaIqMwhAC0IxB3a0AECZHvgbiHCM4ctTrUKavoLColPTUInTpYASSBcERI8wZxmlFto1wdQkxL22yVTLZ2opdX1k11ZQQCtRmItygyLdMJe+Ztzi3jPFMxWZVrlppghVYEFQbmzXvH3YEptjbGT6MlB2UMMCTt9MbXMcSyz/xHNRbSRE6vRh9xjHnpcjHauaJETg7otNVRom4zSSr3gpBluUVzqE9TYTHTbDHhnHadZ1FSnQUzEhGVjNrMk6SOojznGH1Exgvh1WHB6GcVztkSo3vFFqo7MlXvKDEA6oJAsdLD1EA+WABWpzpqyhO5VDA9VPtcH2wgpcWqLULK5F5gyVJ6EA4mnH3EzY3uPFBPOGtHy9bYNSaKlGLG1TjWjT3bUgoMgFO8Lf5i6gflgvthxBa2moa7Vmj4e70KtuXiJ+nLGRzed1859F0iTuY3J8zfHGqEqIxG0D+AmjU6C52wy4nxemcqtBUPeatdR5MW1QoA33uTzFsZ+kWOLVpc8DJt6JFJEGpiMSpWxYyTjgSOWB47Lsa8NrwroNnEHyPI40/YFYNcf5P/ANmMfRJ9MbbsOt6x8k/34uS+VkvZkXrKTuMQy1T+MhH2TqFv5QT7i22NxxrNJXBSuFVQQFNKkutTFyQBqIJP9IPXGS4lwSqn8RKddqawS/c1EjzIYSsedsLj6hZYvwX8N45JsN7Y5hatN2plCqVkqKRuEqIUIaQLh1WRvLC5xdksqMnke8B/7nM0wZ506RmAvMFhc+3TBeQ7OGtkqtVqiU6JKM1zqCI2p1tsdo3kqMZpuItmO+cqFlQFUbIqA6VHkFge04D0d8kn9xvqoJJtfY6apRKC/ZVyf/cFn7sE0c65SspJJVmKiT8vpgbi1L+Bq5qQfwxzKvFV42JDD0YTjp8U2oPr/wB/6Obbrku/8/5Asxxgsg0HSzCHCqBPQyR088D8PzT0WlGKm1x5XH1v7YqzlLRWZeUyPQ4gXiMcmcXGTi/B2sM7Skj1bgfE1z9Nxm1WqigAalGrwjxPO4JuZERaMef9seA/uWaalJKEa6bEbqZt5kEQcM+zOf0oyCxIg+4wd2hzT5zK1ZBZ8u6VANyKbLoeI5AgMfc4OEqY/wBThTxrJEwpjHFTefbEg22JmIw/s5dlXcx6Yty63noMdSTMAkC7RymwJ6XtiAeLYnFEsoqb44MXVaeI0qc4oh1Kf1wbRHhg4qSl8sX0qRO2LimC2SpOBi7NGSIFsVpTPTBQoEbYOgb2D5dBGLBTOC8vkDuTtviBGkbEk4viSyNJfTGy7C0yDW9E/wB+M5wvL7k7Y1nY67Vj10/78ScflKU9myavRHgWnCkiSBoFr3uGmR9fXGW/afxJsvkwtJ2UVW7vTIGlSrk2jUdQGmTyOLcx2gy1JBNU1KosdlUkiYAPiY3AsrR5RhXxY/vWSzC06Q1ae+MJUYsVIJPe1AO8aFiwHSTjiRVSs3mLqcdYZR8spMNoJ9CGJUdAIX1JOAeC1IYg7ER8xhYG+X5f2wdw8Xn2x0sD/eJoD1L5QdmiUB6TL/MsD5SPqBhTkLhW5xpb/Rt/4kfLB3CKx06ean/jAy+Go69bj1v94x0m7qRykqtFPaChKLVAupg+h/v9+FDNI9sarLMrIQbqRBHkcZjOZM0nKHbdT1H54yesx7+IjZ6PLp42X8Izmhh5/wDGHnZjirU61SqtpG3oCflPLGVU8sEUa5BaDyI+cA/TGJHUx5XGr6NFxzshmGrO2VoF6Jh0KFbK4DBYmQRMegwNluyWZU6sxTejSALMx06jH2UWfjJsJsNzthxwLtU9N6cXI7xD0KaKegH0dSR01HrjnaDtN3zASNIa9rWG/qAY+XQYNyluhf7ND6r0L1pUWTu2NWisginT0tqNhLu19Vz4tJtYAWGJ8X4fSp0QAmjbTNnY8yzOoqPbkFRBaJ3wDnqlQEqUC6SRMyJU8rYHzeaqVBDNYXCqAqz1gQC39Rk+eKx48lpsRlnjqolahcELRWPiAxGnkiYJIXBeWosp0kKR6DG6jFZTQpX8sNKOSgfoY4mUfeRHTBVOg9Twmfw+eCVIp2yCZRSLRiRFOn8RAPLr8sWV+D043Wf188QyPBwxg3E4jkRRKqudpEAeInpsMUmpqO0Dp+GDK/D1DEKJ074uy+V5kfXE5JeSP8A1DK1XgCy9cbfshw8KKk/0/TVjPU82EMQPnh/2az5dqsHbTsNviwGRviyR7ND2a7IUMshGkVahEOzKBqkncXsAYgk/U4bMvUgBTsbLHQTtH3Y88zXbDN1EDsUoID4mW7tHJQwN97xHoMYnKdpGqZqnVzk5ikpI0OxIUGRKqLalBtbkMcbi2b267De2PYmumZdsrSNWjUYundlTp1XKkTYAkgHaIwibJvQHd1V01A5DCQYgCxiRzx75l6CKoCBhEaVNosIi8/PHi3a4/wDd1+orVLR/VI+YIONPocnKT+yF+o6X5FNKtorA8m39/wC+GOcS4YdcLM6JAP688F5KvqT0sfwOOrF03H+KMUo9SLKB0v8A0tcevMYt4pk+9pmPiW6/l745SCt4W2O3kfLBNCrpOk78j1w5JSTi+mZ5NxkpLtGSyiqwaTH3z/zikMR5HmMMe0OT7upqUeF7+h5j33+eN9w7snR4lk/3hmTL1wxiokMrJChdayLj4ZkEEGccbKnjdPwdrHOOSHJHmtKqRedhEffj6grM2lVLMwICgEk+wx6Xw39k6DUa+YYi2julAn1ZgfkB740eSpZDha27qnyao7aqjk3iQJ/0gRhTze2xiBct2EEL39UksASEW4tfrPrGJnsHkA0kVCB1cj5QQT92BeLftDokFaPeVWMxCwJ5TqgxMWj78In7cZxlCgUkvAanSLPygeMsPkMLeTK/IHHH7Go492ayGXoyxWih2djUZ2vMU1Jgkj1sSYtOMcmVRjqpd6abf4ZdNJYbSACbSDiulw3O5hwa7sqkz3mcqMqiBcqrm50z8K+pG+GdbtNQoUv3Sl3mdYE6XEogLbCmVJcgctMDoThuPLKPmxUoKXigWlwlzchh88X0uHmbk/UYQcRrZimVDZjUzCSqVdTLtAqBbK/kCdjgBq1Q7u5/1E/jjenKStMzNUbR+ETeZ9/zwfkslpi0D1xgKFaohlHdT5McH5HjmZpkfxCw6Pf++K4z9yaN1mOHjVMbjEVyUnYT64SVO1T6Qe7Wxjngc9rqgJ/hp9fzwtwmFaNRQ4Uq30j78PuCUQNe3L8cecnthW/lQfP88aPsfxyrU73VFtMQOuv8sU4Tq2WmrMHwjMq7rQqMQjtp1kgBQbe3r5jbfG87T9hVzP8AHyxWlWjxgg6HjmY+FurQZ59cYVuGvk66nNUV0HcMQQQeaxIJG8fnOPW8hxF1ZKgQPTqCRpJuCAVYWIMjlbcY5+TI1TRpjA89q9n83lyDmq9RDp8LBXqbQFAemxIG3xARhXx2hUSprrVDVNSkrLUIIYi4htQ1ahAF7xGPSON8VovVNM5irlaoEjXAU2keLUV+HkQfmMYv9oHGMtmO57hmc0wysxBAadNxYSZHQC5w70k28t/2AzJKFGay1PWhHMXA/X6vgXLOabBhtzH3/rywVlandsJ33jp5H2xZnstTYmzCehHPnBx16uKa7RhcvmafRzNDQRVS6H6evlizM5jaoBNNt/I/hgHKZ1qLFGAZTYg8x1GOvKnVRJWd0NwfnY+hxccgMoe427tK9Pu2v0PP1GHPZqpnMmJphc1l1+NU8NZF9AdRG/wlv9OMdQ4mobxIUP8ATMf+07YfZLizLFWmxEbOvLyP5HFThjzr7kx5Mnp5a6fg9So97VIZaapSdPDUGZrOzKNpVdIm+5YnAtHIUFEdxIUxqbKtVJ6eI6iMedcV4tVzP7yyaR3VMVSAJjxKKr05vTNw/hIjS3U4DHbDP6FQZhoUACyk+p1AyT1xx8mBxlVnSjmTWjVdt8vmF0CjQKUGFglMqC2/jRTAv1UHrjIZrh2ZABajVEkKDoYX6DlPpizI8c1OWzVWs1olEpefMxBnmAcM83xPJlFCVM4Y3UBVBnppYKGG+pgx9cCotdl8rM1xDLurha6urACznxATy1cpnA7iDb0gGSflvjetxrLZxHpgrQZQDGbp0qiuBaO/AFRSTBLG43GB832GzBUslNFEBk7uuGQtIsuqCD5gxYb74JS9yuHsIOzGZpo5o1csapdhYag622gETyscbDM8Go2/7doIBWDUMztubHyMEcxhzwYSBVzFKguYpqELGC5gDeo0md9iR88MstnUIkoxNtR3HlE7HbDVmnDwLeGEvJhq+QooxVlCMDBDEqR66sTHA6Z2eh/+ZPzxt+IZLK5kKrqpK2UyVc/KLc42xl+I9gHX/CqBpPw1FII5/Ekg+4GHQ9XF6en/AMCJemmtxdoCbgIj4qUf/eT/APrFB7Or/MntVT88Msv2BrEDVUpp6Bz+WI1ezS0U7ypmV0atA10zTLHnpFSouqBzmMMXqYN9r+TB+BlXhiw8EUH8mQ40XZLKIpqwG+zMn/P5YRU6aTKspF4YahPnDG3yxo+yh/xLj7O8f1dcPnuFiYykp0xzwbtDTzDFUbRpUuwqItlFtUiVA6yZ8sS4txDLUl11KuglQQqMwMAW0KrCOUEADHnHaTtdWzCstNlTLNAIRRqMf+od55wIHK+FFXjhFMJqZwNtZMD0UnHNweiTV5HX2s2ZPUNfQhhx3itXMd5pBWm7SQFGt+neMBLdY2m9zfCRcqwMkhByvf6Yty1dmqKzAwYnkINiI5WM/I4vbLGqpIbTpC7yRJny5AXvvh/7Rhx/LToFYss92DIaancufkPnvirM59ft/JVn6k4+p54qpUqZ2OltLAjoRv8AT3xSulhqPfR0Zrn5C1+uHvPFR0C8Ek9/zLRTVvEpDp5bieo3H3YtbKHRrpeIc15+oxyplaQ8aTCm5uGAMQ0gxzg/PyxJ64QwQQrfaG49f+cVjzY596Cl6fKo8o7RJ8mKtMTZhz5++LeyoFCsWeoUTZho1h73UrIBETM4gtRkIW1RW2ggE/nhdnsvTVjpqsjc0qIysPK0/nh8ku/Jmi27Xg9Wyj8DoaqiAQ26vrbebaTNrm2MZxGtwuvWFPLUcxRLtAZSpST/APTJJC8/CRHTGf4Zkqbt/GzKoOul3PygfU4YsaSDuUdtLtBrd0dVQcqYQMSQDyU3JuDAwiWOL7HRk0B5hhTZ6fh8LFbwdiQYYRqHQ4ty1QG6gXFwcb7hXZ3KGirV6CKVAR3qUmWYAAY60BEiOe8icd4n+zShUH8Cp3J9GZT7FrexxzZSjGVJm5XJbWvYw4KEAMhBFpUA7mbiQSRJuT5chjY9lK9Knq0GmaSAd46u6FTG9Sm/hMmRIBnrhblOwNcvozD1Fk+F6SqaZA+0ak2N4gqD64Zf/AFTL1Fq0s+KRiCaibzuJB0sD/KRgG1e2F4pI11XNZWuCxemwEHUHWYjcQTYbYFK5YKSayCBdmcU7HYht7kb3FsJ6P7OKZbVUzNUt9lk0rG0EWN/cY0HCMnmqKaMzUp5gD4KgnXH9amdXqDPric9UmVwV3QiThNSo9OtRzFRrggHS9JlkzHdoFYQJk88aCnmKlNmp1LsZMso0X2AKkFY98La/aBMtTapTNComqWFMlGJLQWUaSrAGPFOOZT9omWcDvUqITaPC49dQII942xfJtbRXFJ6ZouG120aag7ttgQxqI3mGIkb7GDbnjFduDUrzTSpQenSb4hqDq11Ky3hN99M8pw4p9tcgrMrirSgyQ1MkNMQVC6ztflbGTzOc7yvbMUsxyVqgq0g9iNLCFGqNvEAbDyxFGnoJNP6iLcIOXpRmDprG1OmGBhZktUKyAu4A3J5iMNOxz3qz/Taf82IZ9sitOjUrUWZrhu4QUldrfF4g1h7fdjSdkeO0qiuqUloKmkKt3JF4JMC9upxqjmqNGWeJSlf6/ieS53hVXLOS6PRLCUDiQ4EahqFvmOY25rP39lmFQE89Mn2k2xB67Np1MzQIGokwBsBOw8sc1eE7bjkMDHJOKqyOMb6GUnQxeS8XPnYD8MB8VzRhUUwFF77+sWkbfKb4aZ3/DJ5lRPzU/hjPg+I+v5YTD5nyYy60juWyzGCpMelzhj3ZNjz5SBte5Nhi7IDwjzIxTxiwEWvP3Ytyt0HutgeczxgogKg/H5xMCd4iMQpZtXp6HsRscfDNvtPTkPv9sU94TvhsUl0Wsqjtfj9bLsvmVQaPjTeCLeZBG2NLwzt9XoaUtWpAQKdcB/ZXILD3n0xlaSgsByJw9/6dTGkgEG9wzcvfBvPxVPZn4KTtKhpxntsK0JTydLLFjeoFmOphKYJA32ONt2R7HdyyZhcwtSVBJ7oeMMJN2YkeVhHlivsZwiiqPUAbXEBjUcwDvEtaYG2O9oc3UbNLRNRxTiYV2W8gboQfrjJlzucfZIfDCov7hmfzucVzTp91UYnYkQAN/CF8PqWNuUjBVSnUMVKgAbYpSc6DpOx1CT7RsPOc/2g4hVokrTcqI235eeFeYYnu2LPqMSdbTsDvMi55YVy0N4UzZ0s1TLvpPd1KgXUAxVmA+Ehbj5b88F0aikGmstVFpLxPTUogD1AI8jjM8EySVKZaoCzK4UFiTYwY3vvzxqeI5GnSp6qahSFY8zvJuDY3HPEScinJRKMnWos5WnUWm6Eh6UBb3uUNj11Lv1we1SAVC62jZTHyk6R6k48qq5x6zGrUYtUW6ttBXaIsI8sel8FrNVydN3JLlTLTBMEgXEdMNnDhFMTiyfEk0Kc3nuG1mNPN0BTdTfvaakzcAlqZJi/Pri7Ofs/yNVfBSNORKvSdvoCShHt8sdyFBK2lqqK5WoUBKiykExthfw3LqvEe4EilJJTUYMITe9xPI2wF0rQ5RttPwBv+zOopfuqqxINNnkERMqyhSDJg6p5Hw3wgPB66ZgUqtNUctZzLUz5goCdMkfMC2NX2ny4pZkqhcDuwRLu0XPw6idI8hbFPZ/tBme5zRNUsaSr3ZYKxElpuwJOw3nbDIy5MqUKWmLKfYLNOC3eZeWEiWYavTwRBwy7M8Nq0GrLVUoTpgGLxq2It+hjSdkeKVa5cVW1aQCPCouf8oGLszUOtvxAPM9cXydgcUrP/9k="/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447800"/>
            <a:ext cx="3262313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7813"/>
            <a:ext cx="8305800" cy="8651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Efesus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Pujian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Why 2:2-3,6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Kerja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Keras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Tekun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Perlawanan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gigih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terhadap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doktrin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salah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Kelompok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Nikolaus</a:t>
            </a:r>
            <a:r>
              <a:rPr lang="en-US" sz="2400" b="1" dirty="0" smtClean="0"/>
              <a:t>   </a:t>
            </a:r>
            <a:r>
              <a:rPr lang="en-US" sz="2400" b="1" dirty="0" err="1" smtClean="0"/>
              <a:t>Kis</a:t>
            </a:r>
            <a:r>
              <a:rPr lang="en-US" sz="2400" b="1" dirty="0" smtClean="0"/>
              <a:t> 6:5?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0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Mereka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tidak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lelah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bertumbuh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Q: </a:t>
            </a:r>
            <a:r>
              <a:rPr lang="en-US" sz="2400" b="1" dirty="0" err="1" smtClean="0"/>
              <a:t>Apakah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mungkin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meskipun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kita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kehilangan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kasih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mula</a:t>
            </a:r>
            <a:r>
              <a:rPr lang="en-US" sz="2400" b="1" dirty="0" smtClean="0"/>
              <a:t>-</a:t>
            </a:r>
            <a:r>
              <a:rPr lang="en-US" sz="2400" b="1" dirty="0" err="1" smtClean="0"/>
              <a:t>mula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dulu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kita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miliki</a:t>
            </a:r>
            <a:r>
              <a:rPr lang="en-US" sz="2400" b="1" dirty="0" smtClean="0"/>
              <a:t>?</a:t>
            </a: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7813"/>
            <a:ext cx="8305800" cy="9413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Karakteristik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dari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Literatur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Apokaliptik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05800" cy="4759325"/>
          </a:xfrm>
        </p:spPr>
        <p:txBody>
          <a:bodyPr/>
          <a:lstStyle/>
          <a:p>
            <a:pPr marL="457200" indent="-457200">
              <a:buFont typeface="Wingdings" pitchFamily="2" charset="2"/>
              <a:buAutoNum type="arabicPeriod"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Ditulis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pada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masa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kesukaran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228600" indent="-228600">
              <a:buFont typeface="Wingdings" pitchFamily="2" charset="2"/>
              <a:buAutoNum type="arabicPeriod"/>
              <a:defRPr/>
            </a:pPr>
            <a:endParaRPr lang="en-US" sz="8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rgbClr val="FFFF00"/>
                </a:solidFill>
              </a:rPr>
              <a:t>	</a:t>
            </a:r>
            <a:r>
              <a:rPr lang="en-US" sz="2000" b="1" dirty="0" err="1" smtClean="0">
                <a:solidFill>
                  <a:srgbClr val="FFFF00"/>
                </a:solidFill>
              </a:rPr>
              <a:t>Yesaya</a:t>
            </a:r>
            <a:r>
              <a:rPr lang="en-US" sz="2000" b="1" dirty="0" smtClean="0">
                <a:solidFill>
                  <a:srgbClr val="FFFF00"/>
                </a:solidFill>
              </a:rPr>
              <a:t>: </a:t>
            </a:r>
            <a:r>
              <a:rPr lang="en-US" sz="2000" b="1" dirty="0" err="1" smtClean="0">
                <a:solidFill>
                  <a:srgbClr val="FFFF00"/>
                </a:solidFill>
              </a:rPr>
              <a:t>Penghancuran</a:t>
            </a:r>
            <a:r>
              <a:rPr lang="en-US" sz="2000" b="1" dirty="0" smtClean="0">
                <a:solidFill>
                  <a:srgbClr val="FFFF00"/>
                </a:solidFill>
              </a:rPr>
              <a:t> Israel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b="1" dirty="0" err="1" smtClean="0">
                <a:solidFill>
                  <a:srgbClr val="FFFF00"/>
                </a:solidFill>
              </a:rPr>
              <a:t>Yehezkiel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dan</a:t>
            </a:r>
            <a:r>
              <a:rPr lang="en-US" sz="2000" b="1" dirty="0" smtClean="0">
                <a:solidFill>
                  <a:srgbClr val="FFFF00"/>
                </a:solidFill>
              </a:rPr>
              <a:t> Daniel: </a:t>
            </a:r>
            <a:r>
              <a:rPr lang="en-US" sz="2000" b="1" dirty="0" err="1" smtClean="0">
                <a:solidFill>
                  <a:srgbClr val="FFFF00"/>
                </a:solidFill>
              </a:rPr>
              <a:t>Penangkapan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Yehuda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b="1" dirty="0" err="1" smtClean="0">
                <a:solidFill>
                  <a:srgbClr val="FFFF00"/>
                </a:solidFill>
              </a:rPr>
              <a:t>Zakharia</a:t>
            </a:r>
            <a:r>
              <a:rPr lang="en-US" sz="2000" b="1" dirty="0" smtClean="0">
                <a:solidFill>
                  <a:srgbClr val="FFFF00"/>
                </a:solidFill>
              </a:rPr>
              <a:t>: </a:t>
            </a:r>
            <a:r>
              <a:rPr lang="en-US" sz="2000" b="1" dirty="0" err="1" smtClean="0">
                <a:solidFill>
                  <a:srgbClr val="FFFF00"/>
                </a:solidFill>
              </a:rPr>
              <a:t>Penaklukan</a:t>
            </a:r>
            <a:r>
              <a:rPr lang="en-US" sz="2000" b="1" dirty="0" smtClean="0">
                <a:solidFill>
                  <a:srgbClr val="FFFF00"/>
                </a:solidFill>
              </a:rPr>
              <a:t> Persia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b="1" dirty="0" smtClean="0">
                <a:solidFill>
                  <a:srgbClr val="FFFF00"/>
                </a:solidFill>
              </a:rPr>
              <a:t>1 </a:t>
            </a:r>
            <a:r>
              <a:rPr lang="en-US" sz="2000" b="1" dirty="0" err="1" smtClean="0">
                <a:solidFill>
                  <a:srgbClr val="FFFF00"/>
                </a:solidFill>
              </a:rPr>
              <a:t>Henokh</a:t>
            </a:r>
            <a:r>
              <a:rPr lang="en-US" sz="2000" b="1" dirty="0" smtClean="0">
                <a:solidFill>
                  <a:srgbClr val="FFFF00"/>
                </a:solidFill>
              </a:rPr>
              <a:t>: </a:t>
            </a:r>
            <a:r>
              <a:rPr lang="en-US" sz="2000" b="1" dirty="0" err="1" smtClean="0">
                <a:solidFill>
                  <a:srgbClr val="FFFF00"/>
                </a:solidFill>
              </a:rPr>
              <a:t>Antiokus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Epifanes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b="1" dirty="0" err="1" smtClean="0">
                <a:solidFill>
                  <a:srgbClr val="FFFF00"/>
                </a:solidFill>
              </a:rPr>
              <a:t>Wahyu</a:t>
            </a:r>
            <a:r>
              <a:rPr lang="en-US" sz="2000" b="1" dirty="0" smtClean="0">
                <a:solidFill>
                  <a:srgbClr val="FFFF00"/>
                </a:solidFill>
              </a:rPr>
              <a:t>: </a:t>
            </a:r>
            <a:r>
              <a:rPr lang="en-US" sz="2000" b="1" dirty="0" err="1" smtClean="0">
                <a:solidFill>
                  <a:srgbClr val="FFFF00"/>
                </a:solidFill>
              </a:rPr>
              <a:t>Penganiayaan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Romawi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2. </a:t>
            </a:r>
            <a:r>
              <a:rPr lang="en-US" sz="2400" b="1" dirty="0" err="1" smtClean="0">
                <a:solidFill>
                  <a:srgbClr val="FFFF00"/>
                </a:solidFill>
              </a:rPr>
              <a:t>Bahasa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Kiasan</a:t>
            </a:r>
            <a:r>
              <a:rPr lang="en-US" sz="2400" b="1" dirty="0" smtClean="0">
                <a:solidFill>
                  <a:srgbClr val="FFFF00"/>
                </a:solidFill>
              </a:rPr>
              <a:t> (</a:t>
            </a:r>
            <a:r>
              <a:rPr lang="en-US" sz="2400" b="1" dirty="0" err="1" smtClean="0">
                <a:solidFill>
                  <a:srgbClr val="FFFF00"/>
                </a:solidFill>
              </a:rPr>
              <a:t>Pesan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Tersembunyi</a:t>
            </a:r>
            <a:r>
              <a:rPr lang="en-US" sz="2400" b="1" dirty="0" smtClean="0">
                <a:solidFill>
                  <a:srgbClr val="FFFF00"/>
                </a:solidFill>
              </a:rPr>
              <a:t>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0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	</a:t>
            </a:r>
            <a:r>
              <a:rPr lang="en-US" sz="2400" b="1" dirty="0" err="1" smtClean="0">
                <a:solidFill>
                  <a:srgbClr val="FFFF00"/>
                </a:solidFill>
              </a:rPr>
              <a:t>Kebijaksanaan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peringatan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b="1" dirty="0" err="1" smtClean="0">
                <a:solidFill>
                  <a:srgbClr val="FFFF00"/>
                </a:solidFill>
              </a:rPr>
              <a:t>Orang</a:t>
            </a:r>
            <a:r>
              <a:rPr lang="en-US" sz="2000" b="1" dirty="0" smtClean="0">
                <a:solidFill>
                  <a:srgbClr val="FFFF00"/>
                </a:solidFill>
              </a:rPr>
              <a:t> yang </a:t>
            </a:r>
            <a:r>
              <a:rPr lang="en-US" sz="2000" b="1" dirty="0" err="1" smtClean="0">
                <a:solidFill>
                  <a:srgbClr val="FFFF00"/>
                </a:solidFill>
              </a:rPr>
              <a:t>tidak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tahu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tetap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dalam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ketidak</a:t>
            </a:r>
            <a:r>
              <a:rPr lang="en-US" sz="2000" b="1" dirty="0" smtClean="0">
                <a:solidFill>
                  <a:srgbClr val="FFFF00"/>
                </a:solidFill>
              </a:rPr>
              <a:t>-	</a:t>
            </a:r>
            <a:r>
              <a:rPr lang="en-US" sz="2000" b="1" dirty="0" err="1" smtClean="0">
                <a:solidFill>
                  <a:srgbClr val="FFFF00"/>
                </a:solidFill>
              </a:rPr>
              <a:t>tahuan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Efesus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Peringatan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Why 2:4-5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Ingat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ini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adalah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jemaat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dimana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Yohanes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bertanggung-jawab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atasnya</a:t>
            </a:r>
            <a:r>
              <a:rPr lang="en-US" sz="2400" b="1" dirty="0" smtClean="0"/>
              <a:t>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Mereka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kehilangan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kasih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mula</a:t>
            </a:r>
            <a:r>
              <a:rPr lang="en-US" sz="2400" b="1" dirty="0" smtClean="0"/>
              <a:t>-</a:t>
            </a:r>
            <a:r>
              <a:rPr lang="en-US" sz="2400" b="1" dirty="0" err="1" smtClean="0"/>
              <a:t>mula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Q: </a:t>
            </a:r>
            <a:r>
              <a:rPr lang="en-US" sz="2400" b="1" dirty="0" err="1" smtClean="0"/>
              <a:t>Apa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tepatnya</a:t>
            </a:r>
            <a:r>
              <a:rPr lang="en-US" sz="2400" b="1" dirty="0" smtClean="0"/>
              <a:t>, yang </a:t>
            </a:r>
            <a:r>
              <a:rPr lang="en-US" sz="2400" b="1" dirty="0" err="1" smtClean="0"/>
              <a:t>hilang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mereka</a:t>
            </a:r>
            <a:r>
              <a:rPr lang="en-US" sz="2400" b="1" dirty="0" smtClean="0"/>
              <a:t>?   </a:t>
            </a:r>
            <a:r>
              <a:rPr lang="en-US" sz="2400" b="1" dirty="0" err="1" smtClean="0"/>
              <a:t>Apakah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rutinitas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hidup</a:t>
            </a:r>
            <a:r>
              <a:rPr lang="en-US" sz="2400" b="1" dirty="0" smtClean="0"/>
              <a:t> Kristen </a:t>
            </a:r>
            <a:r>
              <a:rPr lang="en-US" sz="2400" b="1" dirty="0" err="1" smtClean="0"/>
              <a:t>mereka</a:t>
            </a:r>
            <a:r>
              <a:rPr lang="en-US" sz="2400" b="1" dirty="0" smtClean="0"/>
              <a:t>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Solusi</a:t>
            </a:r>
            <a:r>
              <a:rPr lang="en-US" sz="2400" b="1" dirty="0" smtClean="0"/>
              <a:t>:   </a:t>
            </a:r>
            <a:r>
              <a:rPr lang="en-US" sz="2400" b="1" dirty="0" err="1" smtClean="0"/>
              <a:t>Ingat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bertobat</a:t>
            </a:r>
            <a:r>
              <a:rPr lang="en-US" sz="2400" b="1" dirty="0" smtClean="0"/>
              <a:t>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Lakukan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apa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dulu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mula</a:t>
            </a:r>
            <a:r>
              <a:rPr lang="en-US" sz="2400" b="1" dirty="0" smtClean="0"/>
              <a:t>-</a:t>
            </a:r>
            <a:r>
              <a:rPr lang="en-US" sz="2400" b="1" dirty="0" err="1" smtClean="0"/>
              <a:t>mula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kamu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lakukan</a:t>
            </a:r>
            <a:r>
              <a:rPr lang="en-US" sz="2400" b="1" dirty="0" smtClean="0"/>
              <a:t>.  </a:t>
            </a:r>
            <a:r>
              <a:rPr lang="en-US" sz="2400" b="1" dirty="0" err="1" smtClean="0"/>
              <a:t>Lakukan</a:t>
            </a:r>
            <a:r>
              <a:rPr lang="en-US" sz="2400" b="1" dirty="0" smtClean="0"/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dengan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cara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/>
              <a:t>seperti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dulu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kamu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lakukan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2:8-11 Smyrna</a:t>
            </a:r>
            <a:endParaRPr lang="en-US" sz="3200" b="1" dirty="0"/>
          </a:p>
        </p:txBody>
      </p:sp>
      <p:pic>
        <p:nvPicPr>
          <p:cNvPr id="70659" name="Picture 2" descr="https://encrypted-tbn1.gstatic.com/images?q=tbn:ANd9GcRxIoa6hKcZWyuwjIiR1LamQ_oSGamTE-nosAU48MiLU_Bdfx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581400"/>
            <a:ext cx="3535363" cy="30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2" descr="http://www.1915club.com/img/cities/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00175"/>
            <a:ext cx="5105400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/>
              <a:t>Smyrna: </a:t>
            </a:r>
            <a:r>
              <a:rPr lang="en-US" sz="3200" b="1" dirty="0" err="1" smtClean="0"/>
              <a:t>Hanya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Pujian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831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Why 2:9  </a:t>
            </a:r>
            <a:r>
              <a:rPr lang="en-US" sz="2400" b="1" dirty="0" err="1" smtClean="0"/>
              <a:t>Miskin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tetapi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kaya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Q: </a:t>
            </a:r>
            <a:r>
              <a:rPr lang="en-US" sz="2400" b="1" dirty="0" err="1" smtClean="0"/>
              <a:t>Apakah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kamu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merasa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miskin</a:t>
            </a:r>
            <a:r>
              <a:rPr lang="en-US" sz="2400" b="1" dirty="0" smtClean="0"/>
              <a:t>? </a:t>
            </a:r>
            <a:r>
              <a:rPr lang="en-US" sz="2400" b="1" dirty="0" err="1" smtClean="0"/>
              <a:t>Mengapa</a:t>
            </a:r>
            <a:r>
              <a:rPr lang="en-US" sz="2400" b="1" dirty="0" smtClean="0"/>
              <a:t>?  </a:t>
            </a:r>
            <a:r>
              <a:rPr lang="en-US" sz="2400" b="1" dirty="0" err="1" smtClean="0"/>
              <a:t>Apakah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kamu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merasa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kaya</a:t>
            </a:r>
            <a:r>
              <a:rPr lang="en-US" sz="2400" b="1" dirty="0" smtClean="0"/>
              <a:t>? </a:t>
            </a:r>
            <a:r>
              <a:rPr lang="en-US" sz="2400" b="1" dirty="0" err="1" smtClean="0"/>
              <a:t>Mengapa</a:t>
            </a:r>
            <a:r>
              <a:rPr lang="en-US" sz="2400" b="1" dirty="0" smtClean="0"/>
              <a:t>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Sinagog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Setan</a:t>
            </a:r>
            <a:r>
              <a:rPr lang="en-US" sz="2400" b="1" dirty="0" smtClean="0"/>
              <a:t>   </a:t>
            </a:r>
            <a:r>
              <a:rPr lang="en-US" sz="2400" b="1" dirty="0" err="1" smtClean="0"/>
              <a:t>Penganiayaan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Yahudi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1 Tim 6:6-10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Peringatan</a:t>
            </a:r>
            <a:r>
              <a:rPr lang="en-US" sz="2400" b="1" dirty="0" smtClean="0"/>
              <a:t>:  </a:t>
            </a:r>
            <a:r>
              <a:rPr lang="en-US" sz="2400" b="1" dirty="0" err="1" smtClean="0"/>
              <a:t>Tetaplah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setia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meski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sampai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mati</a:t>
            </a:r>
            <a:r>
              <a:rPr lang="en-US" sz="2400" b="1" dirty="0" smtClean="0"/>
              <a:t>  …</a:t>
            </a:r>
            <a:r>
              <a:rPr lang="en-US" sz="2400" b="1" dirty="0" err="1" smtClean="0"/>
              <a:t>engkau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menerima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mahkota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…</a:t>
            </a:r>
            <a:r>
              <a:rPr lang="en-US" sz="2400" b="1" dirty="0" err="1" smtClean="0"/>
              <a:t>engkau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tidak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tersentuh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oleh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kematian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kedua</a:t>
            </a:r>
            <a:r>
              <a:rPr lang="en-US" sz="2400" b="1" dirty="0" smtClean="0"/>
              <a:t> (Why 20:14)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2:12-17 Pergamum</a:t>
            </a:r>
            <a:endParaRPr lang="en-US" sz="3200" b="1" dirty="0"/>
          </a:p>
        </p:txBody>
      </p:sp>
      <p:pic>
        <p:nvPicPr>
          <p:cNvPr id="72707" name="Picture 2" descr="https://encrypted-tbn1.gstatic.com/images?q=tbn:ANd9GcRxIoa6hKcZWyuwjIiR1LamQ_oSGamTE-nosAU48MiLU_Bdfx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9025" y="3981450"/>
            <a:ext cx="3535363" cy="30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6" descr="http://upload.wikimedia.org/wikipedia/commons/c/c1/Theatre_at_the_Asclepion,_Pergam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8188" y="1143000"/>
            <a:ext cx="3886200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AutoShape 8" descr="data:image/jpeg;base64,/9j/4AAQSkZJRgABAQAAAQABAAD/2wCEAAkGBhQSERUUExQWFBQWFxcYGBUXFxgXGBgYGBQVFBYVGBcaGyYeFxkkHBUUHy8gIycpLCwsFR4xNTAqNSYrLCkBCQoKDgwOFA8PFykcFBgpKSkpKSkpKSkpKSkpKSkpKSkpKSkpKSkpKSkpKSkpKSkpKSkpKSkpKSkpKSkpKSkpKf/AABEIALcBEwMBIgACEQEDEQH/xAAcAAABBQEBAQAAAAAAAAAAAAAFAAIDBAYBBwj/xABGEAABAgMFBAYHBgMIAQUAAAABAhEAAyEEBRIxQVFhcYEGEyIykaEHQlKxwdHwFCNicpLhM4LSFRYkQ1OiwvGTJTRjsuL/xAAYAQEBAQEBAAAAAAAAAAAAAAAAAQIDBP/EAB0RAQEBAAMBAQEBAAAAAAAAAAABEQISITFBUSL/2gAMAwEAAhEDEQA/AMMmyPD/AOzoIy5EWJciOTQFMuvdFadcr6RrRZYX2PdE0xhV3IR3SRuNYrrkLRmKbRG/VdwOkCbUUJmmWrASUjsnMF3cl6PRmaEq4yyVh2yOz5iLsqZoPrlBuZcIIGJIBaozY7AYozrgKe6SONR84ui3c/SW0WX+BNXK1wgug8ZanSfIxu7i9LykgC0yQpvXkllPtKFH3K5R5euTMRmlxtFYUu1An4ftE2xX0TcvS+zWj+HOQpZ9RTpWNwQoBXkeMGkzNTTcajifqkfNCFu2RAy3cDGiunpxapDBM0rQPUmvMRyJONPJTbo1ObGPd8eLcNo14bt8VLYyzgQkLWPWDp6veVCr/hBcxibs9KcuaQmalVn9qYk9YngGGJPEppGruy3S7QgGQtJk17SFdpWhqC6X2mp3RuWGEJBxKTLw2hRDLVNA7LZJfI19RqPUxNYLImSewSiYpnTMHe2MoZD8pI3RaTNCU4UJDCmTNw2mJULBBDYnzCh74qEZzVmAo35o8RR/zAbonzrpoRn/ANRX6rD3VEH2T2k8qunxhhThqQZf5e0g8Q3wEBcTlRiNv19cYcDsrxz5xAJxZ1CntJq/HUcniVC3FMtuvhpAO9+yE/LdCG6v15xwHZXjANVKeo7J2j4jIwxZ9oNsWPnmOdIlHjujiltn+nUwEZWU97tD2xpvI04iHKnAZnE+QFX5axAtJB7Jwn2BV9+xHGGIlVIH3RPquWVvxa8vOAnXOOWX4U1XzOQ+qwpcunsjYO8eKtv08KXNbskdWfHFwPre+HrLVyO06/WyKaSEgDshhs1f58YWLMp5v9U90MUa7DtMRk7c9DkOUJE02dIc45ZZer91Q2KHxGUV+sEwluxNTmk7N7d5O+LCpj8duSf34RRtknrGqUrT3VJoBwJzG0V+MVFmTagt0mik5pGm99RD1MWBzFRhz4g6eUDETMZCF9icl8Kk0SoalJOe9Jy3xblWx+wuihoMj+JJgJysj1U+I+MchvWkez9coUB4lJRFqWiGyZcW5UuODoSERKiXD0IiG9LxRZpSpq8k6aqJySN5ifQP6R3ymyysRAMxThCd+pP4RGHttrE9ZnL72ED7tQYYRmUmumTwLvi9l2iaqYs5mg0SnQARyRY0qSO1hVvy3VjeYPTZV82chLzEgqDh1JY73BIHAxfTZEqDggjaKjyjytFkmoHZZSdjAiJ7Df02RiAGAKzZNUnLEgk0PlGLxXXo066wRlAu19H0qzSDFGw9OGCcawtNArEllgaqDUU2wQdT0nkHPEE+3hOE/EcxGbMVnZ1wFPdJHGo+cV1S5ic0k7xX943gkpVkRUc/OBt9SESpSlqOEM2JnYmifOIjKS7TF+zWxSTiQpSVe0klKv1BjFyVZJdoRiSHZgSzVZ6H6yivPuBSe6TzrBpp7p9I1plsmY05H4uytt0xIrzHONvdPT+zTWSVGSTpNYJ4BYJSeZ5R4yuXMRmDxFYfKtg4Rqc7Gcj6KkTgQ6cjq7pPA6xNLGzPbp9cI8Duq/ZsgvJmqQHcpSeyeKC6T4RuLp9KBoJ8sEe3L7J5oUW8Fco6TnKlmPQzIDuO9tTTxGUcUnaHPtIoeY18+ED7s6RyLR/DmJJ9jur/AElj4eMETMA3e+NskJp/ON1COIP7cI7142/y+t4Z+URzFPox3d/9ucRKQ2da5P8AefqGfANxgLC5hyy3Cq+OxIjqZe2m4VVzV8vGI5a2oP0nsr8cj9Vh6ZoNNdnrQDxSgoPP63xwsQxqNhzjj/XrRwn61giNaSzd9OxXeHDbzrEInEd3tDVKu+PHPgfOLBV9DPnEM2WDXXRSe8OfwihgtAUHFRqFZjlodxjipnMfiz5D6MVp9KqowpNRmPzjZ4jhDDaCnvMNkxNUniT3edNhjTKVcylajafkM/fEa5ntVGhP9Iz4xGZ9X/3J7p4rUw8C8OlylmoGB+QP86g55JioZbEpUlpmRbColi/qlIFQrYRA+025QIlzqh+xOLpOwYkJqlblgThB3ZQak3aBzzTVLjjVZ8WiyiwpwlOEFBoUMGroU5q4GJasgP8A4oUwpO8rSknili3jCgmi61JDInKSkZJIQphsdVW2PHYzrWPIJKYtS0xBKEW0Rxrbs2clCStZASkOScgAHJjyjpR0jVaprhxLTRCf+RHtGCHTXpT1yuqlH7pJqR66hr+UVbfXZGUdo3Imk7QakSECzKV64Skg7O0PKAmGjwaTJP2VZ3J94+cKQJlWpST2VEcC0X7LeyiWWxG9NX0FGgXFi70krDZxbCDJmWcslaSk1qkvXeKEQ4Xakg9TO5Yil/5TAW8kETFA7vcDEMs1A3jhGeq6P2a2T5Cg4x4cnJcDMAHQbmief0mVNR1c4UCioFWM55AsQzbQIrXssyOrCS+JOI6Vcghsmiqm+AR2pYVto3nEkVuejfSiQmUiXhUMJIOF1M5JxVqoF9KjZGslSEzEhSDiSQ4P/dY806MXdZ59qlpWFAKLgBiFKzwkj1SxDiPYpdmAAAAAFABkANIxYAcy6wdIHWvo6lWaeeR8Y15kxxVmETE155P6OrT3Fcj84pq6yX3kltuYj0pdhEU510g6RF1hpNvyYs2W4/CNNdPTy0SSxX1qdQt1FtgW+JPieEQ27oyk6NvFD4iA0645kvulxsPziy2L5XqF2ekizrpMCpG89tB340h0/wAwHGNNZ7emYkKQoKScikhQP8wj56mT1J76Snf+4iew3quWcUlapatqFFL/AJgKK5gx0nP+s3i+gytwx8P30iNZptGw5cl5x5VdfpNnIUEz0ian2kshYH5e4o/pjdXH0us9pYImDGf8tfZmfoVQ8njexnBhM4jWmxRbwmaxOJj0yOw9nwPrcoSVg/HXxeg5RGtFGTl7JqnzqP5Yoesn6p4DWIZi2zLPkG7X/jFVcoiaaFEFkp0ckv8Az95PNomlWVOoLnQ0fmCyx+YmLorpnlRZIJ35gcUCif5iIiXdajUEJfNJZSDy7qDyPODCZNPoNyyhwSB9fDTlAwLs9iCD2RhPsLLjf1azlypuEXpYB46g0I5mvwh05aWIOX1rGWvjp3ZZBYzOsI0l9taeJHZ8TEtMav63/Mwxc4CpLb9Of/ceUXp6XphcSZaU7Fq7R/TRI8VRjLz6VWi0llzFzK93NI4JDJHhGe8anF7lO6Y2RKiFT5QIz7QPmARCj5/FnnGuFuKoUTudWzkmMt026UYQbPLPaNJihoD6g37dgpqYudI+kn2aWySOtUOz+Ee2fhv4R5utZJclyduZOphImmmEMjCGcOSKGNolwfdvBe0FrKRtwDzB+EDZn8IcoJW+URZX0KkD3xi/iz9AII3JJeaA+kDoM3OhpoO6NVIp30lpy+I9wiCxJeYgbVJ94i5f6Pv1bz/xTF2y9GpqJcm0rGGUqbLSl6FTkl0j2WSa+EN8Vf6a2AvLKASEyyVM5YYszsFRBz0adFUzZa509AUh2lgkFJIfGVJ1Ysz03QZtxe67Wf8A4wH3OmkXfRsP/Tk/mm++MS/5X9RejuUOrVQUCeVTGxwxkugAYLH4Ue8xsQIzFpqUx3BDgIeBGsRDgjhlRO0IJiCouRFSdYAYLGXESpcMGZtVzAjKM7bui4qUuk7qR6FMkxVnWMHSJYPMLTdc1GxQ8D8oqm1EUUCncoU5aR6dNuwHSB1p6PJUMhGa0D3H0+tEhgV9ageoslTDJkq7yY39xek6zzaTHkK2k40frAcfzAR51behgFUEp4ZeEBLTYJso1D7xQ+EJzpkfSMm1pUkKSoKScikgg8xQxHNmgClNo05j5NHzhZOk82zl5U1ctWrEh29oZHmDHbf0utFppMmLWPZFEfpDI8o338THtt5+kKyyHBmBSg/ZR2+Tju8CYyN6+mBagRIlhH4lnEfAMPEmPO5F3TV/hHj+0GLH0Xequ1vNfKJ3XqrXl0rtNpouYuZ+Ed3wACfKK8q65q9iR4n5CNnZLgSNBBOTdgETdGLs3RQEup1ccvCDlkuADTyjRIsYGkTpkxAFF0jZCg51YjsB853jaVTJilKLkn/ocBFaJrSKxEY9DmcBXl8IchPZLB6x2Ugk02fKDF2y0oIrXP6OgiW4smn3fci52BI7IcOoigy01O6NhefQGeqQZaZyJgBBSFIwVGwpdtd0BZd7tUFuCiPnBWzdNJqWAmqI34FjzrHHs6TiED0f2lCGVIC2JqlQV7qxBZ7tVKmDrJcxHFCuG4CNQv0hrQxUEKGzCpBO1iCRSC93+kuQsHrCZe5wp+TAmNS6zZjza9buC1khQd3Brk3/AFWNDfN9ifIkSEShLEuahVD2QlKVJpzLxsv7wXdPAKkpUCO8ZCgPEB6QLndFrLNUsyZ0oAqBQAspUkag4xUvC0wy+rWiXds+WSylywE7ziFOMEfR9MSLAElSQoFdCQDUBoG3z6PZk2UMClqwggdrrARQswrpFe1+j62pAMpcssgdk9kjUtiAY84T4X6OdAk9lR2oTGuEeeTbLbbPLSpFnWkporCtKnGHvdjJiAdREdk9IE9AZaVHepLhtR2au+teEIV6U0OEYuyekuUWCgA7ZnCQTmCC9N8GLN0xs6w5UU5ZjblkTTOu6LqDkdAitJvKUrKYkmlHY1yoW3RaEAiIYRD2jhgIymIloiciGtAVlS451UWFCGgRmwVplnBgPeN2Ag0jQKEVbQmkYsa15V0iuUZtqIlum68qRpr7sYIMQXbIoINYtWKwAaQYs9kAiOzIizZp6VEhwSCzAg8DQwkRZRJiQS4STD0xUcCIc0J4TxpCaFCxQopr5rtOcclySrKJJqa7oXWeGwR01lOlgKM2pjvXE5UHviOUCo/DSLnVMN+n1oIirdgsxVyGXxhk2QGLZglxnQbuMGujsmiycxLJfR6QTsVxoWHZlYUvXSue3WMVqViJ1kKk48mGVQ0RLskxMtMxVEKLAO58I0dusmBMxOTYh8AfExJabllrsqWmKCZQUtQU71RkCdaUiypQazXqoAMlkijgEe6JxfhJZnfSh94jsufJlykJx4iUuW0PeAfJ4sWW50TVpVLmpJNMCu9Q5hnBjNk1drtmvQpLjGjenEnzQY0Fl6cTQzT5g3KIWPBafjAm2XbhLDvDZvyEBpNhnFSklTqDBt5fMtoAYmLr0exekqWpK0T3WS6QpKAkAMQXIdzXY1IyMmxolg/Z56lKLMJqkkUbYoE0emHZAuXcQxFJIBG4eNC8EP7BMuWqYVd3CwckK7aUkF8qKORixlHbLytAKUzLPLqUtMSheEg6drsniIaq32ZExaJktaVJLYpQcPrTEDHuPSW6SixT04UYEylAM4YJFKHhGD6C3FItFotwnSBNwmSzpSpgpKyaHKoGUN8+IyFntyO0ZU+YlCKYlADMMzGoGkE7JfM9ABlz5awK0XhpQkFjUcfGCnT7otIs8uaJEsywZQWUkEVRMLEOdjZRRvD0Vyk2frpU9SsMsTD2R7IUWoPfpGdi6v2Xp7aUBlIxjQjCumxwx5+WsEpPpMl1C5ZDcQWrtDAhhR9aPHmHSFa5U0YVKSOrlmhIFU1PMiOyb2mpsvWYnPWhLqD0wktXeI6SJr2ay9M7MvJbVbJ88jTTlBKz3pKX3ZiDpmM9jHWPC5d5lUgzVSkK7YT2Ut6pLkjSOy73AliZ94gYykMrFUAE5jZD0e9KhseJ2XpXOlpSUz8KSCEhQKXAP4SRQ7oKI9JtpQO1gU4ozEsRsNd7naYZR6qowOtt5S0UUtIOx3P6RWPKp3Ta0znxzQwDkAkt/Klh4vA+x3mJq+rxTFEuWfAkkJc0FchGcprfXt0ikgd7OlWHkS5HKA396Al8CVKGQIDDPM4hGMs18ETEgIQlOIA0qztmTvjl+pUm0TEYiyVUDnKh2xeq609u6RTHBmTUyqOE9pauOHL4boFWu3kBE1M1bElllOZ1ZstYgv8As2KVZZntSmO9SSz8axfu66utsHeYyVrmMzuEjEobqHyi5E/RG7undqlMCUz00GbkEBhmyhUDmTHoVwX39pldZ1a5Ydu16zap1aMKeichUwAgvOlTVO5cTEqJBTsHdpGv6IpCbHJAJ7tXJNdWfIbolWDoVCKoixQsUFSYoURY47BHznifL9hCMqo4xLZ5cPnAU4iOjMSSkFzhbI8KHOLliXjFc3htmS6VEAYshp9CJ7vlHUMaPGarTdGbHjE0bZbeJ/aLNyLUmbMlul2yGJgQADrw0EP6KD+J+Ue+BF4rVLmqUlRSXJdnByDZxnFT9I5Y+9JXhJCEl0kBKqqSXD0IB8t8SzEvZlynKHlgkqV2AhwMwGYnc8U03gm0kmYCkiRME5gSCgMUqO3CSSOQiOdfHXS+okgrmKwhwGDJq+LQO2cBRl3QtEqaT1cxIllKVIahxAl2SCVBxU6ax1Nl6i0ysKgoZ0qASAS2b0enGL9lQixKSFKEzGkKV4lKkjaHGR2xdky5RxrSDiSXlpXVQmKBVUbBQcBDRPbOr+1kTGBKXlqyc93ATrtA90Eb1u2XhK0n7xgGBzw6UyNc/nAqdbEzJGNfYUkMwBdLkDXIEsKRauhS/sZMwuUklROwg0fYSE+MQB7iUFmYEpShaVNqCrYTsZ9B6sXJ1rEyRMl4MMxCSulUqwzEiYKZEEGhzBBiuhCZUtE//MWcSgCySCklPZfQZa1MaDozMSLQhLBaJ0rElW1YASsK3skeTw+L9erXzakWm7J01D4JtmmLS9CypSiHGhjAeichNstSFEBUyVJUkHNWDHiba2IPGitIK7MbMolMkpwYUsOz7OJnaK123ZLkT0TpYSFoSpLaEKDF2GfzjVZwL9Lks9lslWecDyIIg6iy47AlvWsieeKzpipftlVa5wXMJCUIKQhJLVLlRL9rIaRLciPs9i+zgKKgJgSqjMpSlAEZhnaOdg8Q6UdrCpv8pI8CoRWs6gbumDUTkEeDH3xvOkPQabMlApw9YAU4T2QzkguRo+u2Bd2+j+0fZJspSUhau0ntP3WYUBFWjpL4VU6MyMd22gUJCJihtHVqQo86xDMsQN3SiAHxqBpr9+H49kQZ6G3JaJMmfLmSFgrlzkpSWB+8l4H8cJ5RBYbCsyFS8CnQsrFGdJUsnPZjIjPK5SMheEv/AAdmVvnJP6kq+MT2mzDrpI9qQg/7SPhFq0WNrGkFJIlzZrioIGEsp2oCUw4WXGuyKQf8vCQSAc1Dge8KZ7o6SpQvo/JectB1lzU/7T8oXRf/AN3Jf2wPEEfGL9yWJaLdVKmClA9lRopJGg3wSuToTaOtTM6tQCVBQxKCXZTimcNGbtlnCJqx7K1DZkowW6Tyv8TiZ8SEKoNob4Rs5fo3K5q5i1oQFKKgACs12ksBBeb0VspIM2YpeEBNGSGG1ozqsHarOVWCQcJdC1prTMkj4Re6PdiROSrVKqCpZUsoLDWNqk3fKSwQFAVANQ+T9oxOOlUpIaWhRpQJT5ZCkZ1WVu6a4sas8KyktVgpCVaflMG+ipwySj2FqT4GKS+mNmmpUFyApSTlhDBW0nMa5Q2y9KpCSrCgoKi6u2SHzJwqok1iq1IMOEVLFahMQFpyOWXwiykREPjkOCDCij59s4pHVM6Q+mXjHJApSJpMorIABpr+/ExthaEwoS4rFq7ZuNy1XZs4bY7MEjtqcu7CtN5jV3LY5KVOtQAFWACieJJFIza0fdOKVLmqKVDsjNJG2KtttsqZZ0jIqIxFi4Aqpxm5PujYL6SIZhMr+QeHepD5fSJH+og8ZZ+CoaPK5i5SBMHWqwqAxpRVRAyBUdN0Syb5VLR1dlliSFILrUoEqDh1PxMenG9JZqeoPGWfi8dAs5OIok5MzEBtjYIarEdGLkRMYTChS0KBThWFP2T2VNtIURrlGlu67h18ygKCEqHFgDXllvgnJsFkSrEJNnSrPEBhI5hIgjK6lIZIlgbAv5xPEYW/lpROwFP3K0lCzsx1cbGYHkIisqerQmTaFk9ahaVg50VhC07mII/LGytty2ac/WS0qxMT943dNDRQyhqeidkwYDKJBLkmaCSduLE/nAec2hJ6izhRSAkmWTlVJUErP5SHf8UGuhC/v04g1VKRsBKSlaQNEmh5Ror46FyZuAALSlILYVBwRoCx0hXR0TTIUmY84lLtjD5pCWOFALUDQxZWjlIXXjTdQGkd7Qzrto3lClSVFOJlF8wyho2oyhoUyiz5DjruiCdEw7DHWfjEQnDIvX4Q5UxOrw1Tlr0Jhgb92eGiWgx0pGh82gh7JOnhDFWUHL4xGpTU/cRPLmPR/H94ChOupJzSmtCCkKB3EaiIVXFLIYy5ZALigAB3DSCYnl2od8Qz7aoaDhDQEvKyT0JaSlMxv8sqCaVyO3dACffVoCDiT1K0kOiYWFSRRYoMtfGNcLQ5L9nh+8K1SUTBgmISpNDVL8zvgMamdaVJU8woCQVFIIKiNSNT5wd/usyWxFVM1F6nWOpuTqkKElSa5BXaAO/UpYqodsHE3ggJTiLZA7Hb3RqSG1lrv6NDEvFRmyBABD5VrpB+4pKVylFk5kCmwUbU8eMXZiscslDA6HMUceEDbDbOrlMASUrAzS6tp4Z02QTWWuy6UqtE1LJwqJIICsw4IU9HDHZwMQXrdCULnApLYEEFnDsrPwg9ZZLWxLUSVHHXXCspDDca8oE9IJZWETpfampJCgMinHRJqKM+2Co19OJksmXKs6WQyQS7EABiKtWB9p6d26tESxtwgNQn4RHYp6EzMEyhGSq1YkIBGQoG5RLarD6nqpL41VwF3oScqZ7YIQvG8DX7Qa11Ge6FF6Wi0sP4anriwqqDUeUKLiPPrMzdkPvNfKLYkLOZpElnRTKLoFIlVDLs1I9Qs93Iwimg90ecITpHqktLJEF1XRdkonuh4jN1S/ZzeLyaVjiIJqom55ZHdHl8otSLiltVOu4fCHERfsx7IhkXVI9HZRDNHEdGpT0B8YLAR1Ii+IF/3blu/a8Y6ejss7fGC2GEBDIaFf3bRopQ0z/eBv2RlsCaEjNT0ptjUpgUmzpxKVqFK13mMWLKy6ehJVMJ+0zQ5KqKLu4LZszPF49E8KgTPmlmJGIjI5EvSDUgjGn+b3RYnpBB4H3GGCsqYpw512biNkWJS9vu8sopTcJAZ9NQNNDDU2lxTZ8HzdvOIomg66MDszrUQlzgM/ryinZ1qwimgqA+kcXN4A6vTnAWxP2CkdUN0UgwHeT4w4WsZYk+IeGiytNWw02xEqx1cHlESraNFh4iVbSBRQPAftEE82VhzFN0clqDUJ5wwW5mfX9t0dVbBDQsINXI5fOGKs4Uapcb2rEMy0BWVD4fGI/tS06OPrfF0xeBKEslOJOwFmD7zlEtlnuWTLQij1Zx5fGBv28s+E+UQzLdxUabR5tF0wZtJmgZo/STs3xVVKmkPil1z7B/qivJvEkMS4rQ956ZRN9samWX1lGkVbTd6jRXVK1rLJI4dqkDF3elKjjl9Yol6KKBSlQ5eCUy+UgsrNqUzbP3iKM68k4nwkjdSGon+0n/AEUf+Q/0wohTb0kPh8/2hRrUyvLpM1tnjFj7UD6wH1zgVIU5zblFqTKClgOakOeYGyMq0NxWQTpqUklsyQ+Qz0Eejhadhpx/rjA3fZ0yV4pa1E5bc88oMS7as+sv9Jz8IzauNTjSTkW5/wBcNXaUJ0J5f/uM+i0qLDFM4s0cAUf9Q+VIaY0SZyFBwD7v+UTpmpTkD4n+qAdls9O4vPafnExoapVzL/GGg0m1DYfHyzh6JidU/wC4wFQfwecOSWDYRxhtBWbeCU0wj9Q+UMTeidQP1D5QOIcGiPrlDpaW9iGpi1NnYiSleCmTgh9uUVxd4KnMwbaJRnrprCCtqkjgIlSv8fgIimmSkKfG1DoPGghi5icusVltMdtslKmdaqbANWzpFc2RGQUsniBBV+ROThFXDCrP5wxIdIbEaNkOEVkJADAqoKOr4iJ7NILVHPEW90BCucUd0YW1avChioq2hZOJySBVmqHzLxen2ZJ9gQMtFiCSS5VuEEXLPZQcj7zFxVnSdRugDZFBBLgg71D9oIItiBrLHMnyBiY0tzrGGDCo0DDxiuZS9nnDjeSDksBs2QeGsdN4A5YzvCQIuIZNxDbllUxCEE1ZuUPmOa4Vk71MPOIFylmuBGeqiaRMXUwlmtDxoPox0TUkVWx2O/KjxwSpm1AG5L++O/YlarPJkxepqLrNmKmgSo/IRIm1CuJgNhZPvMcVd6Se1iVxUSPCHS7vlf6Y5h/fFnFEX2uV7YHAv/8AURDaJ790qV/Kr3loJIlgZJA8PgIeqNdUZ6YuY6WlKNTXsgVBFe1wjsyTNIohI4l/cINqERTDvh1AE2Cd7SByPyhQXxR2LhryWVdizkUEcVf0xrLLaUJSKBwG9Y6B9Iz0iYnCxKgwbMD4QQRNQGZztdXyAiUgyLeAQwArmzaRYF4naPL5wG+1S/ZT4qP/ACjirYNEJ/ST74zi60At9Hxe75w2Xeheqhps28PpoByraoAsmp1CE0HhDrRbJqgAAqnAbNkTBq/7QBHePJvlHV2saqV5iMYmVPJyPNRiwqyTVd4eNYemNOq2J9oltp/eGTb1ljUc1D5wAl3Uv2gOCRD5lwqUXKzyYe6ElUbReiMiU+PyEdTfKHooeCvlWBcvo+BmpR5xPKuRA9UniYuFEf7cSnXyHxMQr6SS9p4DD+8JF0oHqJ8Inl2BI9UCGIom/wAaJUeHjoIeb2mEDDLLnco+8iCCbMBoImTL4ReoFotM8jueIHzMWZBtJZyGbh8Ivgb4ejxhkNVeomnNbcH+cJFgOqz5fIxcMcxgRcgr/wBkS3cgk71H4NE4sKBkhPg/viQTYRXAORLAFAOQAhzw3HDHMEPW0cYDZDFHfCJEUPxwsUMChHWgJHjhMMJENUsQNSuIapY3xEudsiFc94qJFzuMRqXEKpoiBdogLOKFA8r3woDCybKNgi9LkjYBHIUKVdRJEWZdm3QoURYnRIbZE4lRyFATy5ETBMKFAPCOcPCI7CgHhtsdChChQHcY2Q5MwQoUFOVOjnXR2FEHUrJhyUmFCiDiknUw4IDwoUUSBm3R0LjkKA4qZDeshQoCNS/lDgswoUAlFXCGpHOFCjQco8fGIlTdkKFAMK6RCVwoUQRTZsVlzoUKKyrKtFYUKFAf/9k="/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72710" name="Picture 9" descr="C:\Users\John\Desktop\pictures\BerlinWAfr2012\Guinea 2012 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038" y="1524000"/>
            <a:ext cx="4164012" cy="555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Pergamum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343400" cy="53340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Kota </a:t>
            </a:r>
            <a:r>
              <a:rPr lang="en-US" sz="2400" b="1" dirty="0" err="1" smtClean="0"/>
              <a:t>terbesar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Asia </a:t>
            </a:r>
            <a:r>
              <a:rPr lang="en-US" sz="2400" b="1" dirty="0" err="1" smtClean="0"/>
              <a:t>saat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itu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16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Pusat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pemerintahan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Romawi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16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Pusat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penyembahan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berhala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Ionia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6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“</a:t>
            </a:r>
            <a:r>
              <a:rPr lang="en-US" sz="2400" b="1" dirty="0" err="1" smtClean="0"/>
              <a:t>Tahta</a:t>
            </a:r>
            <a:r>
              <a:rPr lang="en-US" sz="2400" b="1" dirty="0" smtClean="0"/>
              <a:t>” </a:t>
            </a:r>
            <a:r>
              <a:rPr lang="en-US" sz="2400" b="1" dirty="0" err="1" smtClean="0"/>
              <a:t>Setan</a:t>
            </a:r>
            <a:r>
              <a:rPr lang="en-US" sz="2400" b="1" dirty="0" smtClean="0"/>
              <a:t> = </a:t>
            </a:r>
            <a:r>
              <a:rPr lang="en-US" sz="2400" b="1" dirty="0" err="1" smtClean="0"/>
              <a:t>Kuil</a:t>
            </a:r>
            <a:r>
              <a:rPr lang="en-US" sz="2400" b="1" dirty="0" smtClean="0"/>
              <a:t> Zeus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6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Perpustakaan</a:t>
            </a:r>
            <a:r>
              <a:rPr lang="en-US" sz="2400" b="1" dirty="0" smtClean="0"/>
              <a:t> Pergamum </a:t>
            </a:r>
            <a:endParaRPr lang="en-US" sz="2400" b="1" dirty="0"/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514600"/>
            <a:ext cx="42672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Pergamum:  </a:t>
            </a:r>
            <a:r>
              <a:rPr lang="en-US" sz="3200" b="1" dirty="0" err="1" smtClean="0"/>
              <a:t>Pujian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Why 2:12  </a:t>
            </a:r>
            <a:r>
              <a:rPr lang="en-US" sz="2400" b="1" dirty="0" err="1" smtClean="0"/>
              <a:t>Tajam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pedang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bermata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dua</a:t>
            </a:r>
            <a:r>
              <a:rPr lang="en-US" sz="2400" b="1" dirty="0" smtClean="0"/>
              <a:t>.  </a:t>
            </a:r>
            <a:r>
              <a:rPr lang="en-US" sz="2400" b="1" dirty="0" err="1" smtClean="0"/>
              <a:t>Waspadalah</a:t>
            </a:r>
            <a:r>
              <a:rPr lang="en-US" sz="2400" b="1" dirty="0" smtClean="0"/>
              <a:t>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6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2:13  Pergamum </a:t>
            </a:r>
            <a:r>
              <a:rPr lang="en-US" sz="2400" b="1" dirty="0" err="1" smtClean="0"/>
              <a:t>adalah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kota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keras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sulit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untuk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membangun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jemaat</a:t>
            </a:r>
            <a:r>
              <a:rPr lang="en-US" sz="2400" b="1" dirty="0" smtClean="0"/>
              <a:t>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6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Bagaimana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mungkin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kamu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suka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tinggal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ditempat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dimana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Setan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tinggal</a:t>
            </a:r>
            <a:r>
              <a:rPr lang="en-US" sz="2400" b="1" dirty="0" smtClean="0"/>
              <a:t>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6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Kamu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mengalami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penganiayaan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luar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biasa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tanpa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henti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16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Saksi</a:t>
            </a:r>
            <a:r>
              <a:rPr lang="en-US" sz="2400" b="1" dirty="0" smtClean="0"/>
              <a:t> Antipas  = </a:t>
            </a:r>
            <a:r>
              <a:rPr lang="en-US" sz="2400" b="1" dirty="0" err="1" smtClean="0"/>
              <a:t>marterus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Pergamum: </a:t>
            </a:r>
            <a:r>
              <a:rPr lang="en-US" sz="3200" b="1" dirty="0" err="1" smtClean="0"/>
              <a:t>Peringatan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Beberapa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berpegang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ajaran</a:t>
            </a:r>
            <a:r>
              <a:rPr lang="en-US" sz="2400" b="1" dirty="0" smtClean="0"/>
              <a:t> Balaam.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Beberapa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berpegang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ajaran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kelompok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Nikolaus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Masalah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mereka</a:t>
            </a:r>
            <a:r>
              <a:rPr lang="en-US" sz="2400" b="1" dirty="0" smtClean="0"/>
              <a:t>: </a:t>
            </a:r>
            <a:r>
              <a:rPr lang="en-US" sz="2400" b="1" dirty="0" err="1" smtClean="0"/>
              <a:t>kurangnya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disiplin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gereja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Q:  </a:t>
            </a:r>
            <a:r>
              <a:rPr lang="en-US" sz="2400" b="1" dirty="0" err="1" smtClean="0"/>
              <a:t>Apakah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toleransi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adalah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sifat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baik</a:t>
            </a:r>
            <a:r>
              <a:rPr lang="en-US" sz="2400" b="1" dirty="0" smtClean="0"/>
              <a:t> Kristen?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Q: </a:t>
            </a:r>
            <a:r>
              <a:rPr lang="en-US" sz="2400" b="1" dirty="0" err="1" smtClean="0"/>
              <a:t>Apakah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Yesus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marah</a:t>
            </a:r>
            <a:r>
              <a:rPr lang="en-US" sz="2400" b="1" dirty="0" smtClean="0"/>
              <a:t>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Tuhan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berharap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gereja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mendisiplinkan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pengajar</a:t>
            </a:r>
            <a:r>
              <a:rPr lang="en-US" sz="2400" b="1" dirty="0" smtClean="0"/>
              <a:t>.   Q: </a:t>
            </a:r>
            <a:r>
              <a:rPr lang="en-US" sz="2400" b="1" dirty="0" err="1" smtClean="0"/>
              <a:t>Mengapa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tidak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berkompromi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saja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mereka</a:t>
            </a:r>
            <a:r>
              <a:rPr lang="en-US" sz="2400" b="1" dirty="0" smtClean="0"/>
              <a:t>?</a:t>
            </a: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/>
              <a:t>Pergamum: </a:t>
            </a:r>
            <a:r>
              <a:rPr lang="en-US" sz="3600" b="1" dirty="0" err="1" smtClean="0"/>
              <a:t>Jaminan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Kembali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93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Why 2:17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Manna yang </a:t>
            </a:r>
            <a:r>
              <a:rPr lang="en-US" sz="2400" b="1" dirty="0" err="1" smtClean="0"/>
              <a:t>tersembunyi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Sebuah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batu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putih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	</a:t>
            </a:r>
            <a:r>
              <a:rPr lang="en-US" sz="2000" b="1" dirty="0" err="1" smtClean="0"/>
              <a:t>Simbol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pembebasan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dalam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pengadilan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/>
              <a:t>	</a:t>
            </a:r>
            <a:r>
              <a:rPr lang="en-US" sz="2000" b="1" dirty="0" err="1" smtClean="0"/>
              <a:t>Simbol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pembebasan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terhadap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perbudakan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Sebuah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nama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tidak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diketahui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oleh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siapapun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selain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oleh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menerimanya</a:t>
            </a:r>
            <a:r>
              <a:rPr lang="en-US" sz="2000" b="1" dirty="0" smtClean="0"/>
              <a:t>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2:18-29  Thyatira</a:t>
            </a:r>
            <a:endParaRPr lang="en-US" sz="3200" b="1" dirty="0"/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524000"/>
            <a:ext cx="3535363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8" name="Picture 4" descr="http://www.wildwinds.com/coins/ric/septimius_severus/_thyatira_AE46_Waddington_7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267200"/>
            <a:ext cx="47625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6" descr="http://www.turkishconnections.org/assets/Pergamon%20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425575"/>
            <a:ext cx="3827463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0" name="TextBox 2"/>
          <p:cNvSpPr txBox="1">
            <a:spLocks noChangeArrowheads="1"/>
          </p:cNvSpPr>
          <p:nvPr/>
        </p:nvSpPr>
        <p:spPr bwMode="auto">
          <a:xfrm>
            <a:off x="5486400" y="5391150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1" dirty="0">
                <a:solidFill>
                  <a:srgbClr val="FFFF00"/>
                </a:solidFill>
              </a:rPr>
              <a:t>Hephaestus: </a:t>
            </a:r>
            <a:r>
              <a:rPr lang="en-US" altLang="en-US" b="1" dirty="0" err="1" smtClean="0">
                <a:solidFill>
                  <a:srgbClr val="FFFF00"/>
                </a:solidFill>
              </a:rPr>
              <a:t>dewa</a:t>
            </a:r>
            <a:r>
              <a:rPr lang="en-US" altLang="en-US" b="1" dirty="0" smtClean="0">
                <a:solidFill>
                  <a:srgbClr val="FFFF00"/>
                </a:solidFill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</a:rPr>
              <a:t>pandai</a:t>
            </a:r>
            <a:r>
              <a:rPr lang="en-US" altLang="en-US" b="1" dirty="0" smtClean="0">
                <a:solidFill>
                  <a:srgbClr val="FFFF00"/>
                </a:solidFill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</a:rPr>
              <a:t>besi</a:t>
            </a:r>
            <a:r>
              <a:rPr lang="en-US" altLang="en-US" b="1" dirty="0" smtClean="0">
                <a:solidFill>
                  <a:srgbClr val="FFFF00"/>
                </a:solidFill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</a:rPr>
              <a:t>dan</a:t>
            </a:r>
            <a:r>
              <a:rPr lang="en-US" altLang="en-US" b="1" dirty="0" smtClean="0">
                <a:solidFill>
                  <a:srgbClr val="FFFF00"/>
                </a:solidFill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</a:rPr>
              <a:t>api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/>
              <a:t>Thyatira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45307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Thyatira </a:t>
            </a:r>
            <a:r>
              <a:rPr lang="en-US" sz="2400" b="1" dirty="0" err="1" smtClean="0"/>
              <a:t>adalah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perdagangan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serikat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pekerja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Spesialisasi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kain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ungu</a:t>
            </a:r>
            <a:r>
              <a:rPr lang="en-US" sz="2400" b="1" dirty="0" smtClean="0"/>
              <a:t> (Lydia) </a:t>
            </a: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Spesialisasi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kerajinan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perunggu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Bergabung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dalam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serikat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pekerja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memerlukan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partisipasi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dalam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korban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penyembahan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berhala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termasuk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perzinahan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l-GR" sz="3200" b="1" dirty="0" smtClean="0"/>
              <a:t>Αποκαλυφισ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Karakteristik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Lanjutan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610600" cy="55626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3. </a:t>
            </a:r>
            <a:r>
              <a:rPr lang="en-US" sz="2000" b="1" dirty="0" err="1" smtClean="0">
                <a:solidFill>
                  <a:srgbClr val="FFFF00"/>
                </a:solidFill>
              </a:rPr>
              <a:t>Nubuat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vs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Apokaliptik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	</a:t>
            </a:r>
            <a:r>
              <a:rPr lang="en-US" sz="1800" b="1" dirty="0" err="1" smtClean="0">
                <a:solidFill>
                  <a:srgbClr val="FFFF00"/>
                </a:solidFill>
              </a:rPr>
              <a:t>Nubuat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utamanya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pengajaran</a:t>
            </a:r>
            <a:r>
              <a:rPr lang="en-US" sz="1800" b="1" dirty="0" smtClean="0">
                <a:solidFill>
                  <a:srgbClr val="FFFF00"/>
                </a:solidFill>
              </a:rPr>
              <a:t>, </a:t>
            </a:r>
            <a:r>
              <a:rPr lang="en-US" sz="1800" b="1" dirty="0" err="1" smtClean="0">
                <a:solidFill>
                  <a:srgbClr val="FFFF00"/>
                </a:solidFill>
              </a:rPr>
              <a:t>kemudian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prediksi</a:t>
            </a:r>
            <a:r>
              <a:rPr lang="en-US" sz="18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FFFF00"/>
                </a:solidFill>
              </a:rPr>
              <a:t>	</a:t>
            </a:r>
            <a:r>
              <a:rPr lang="en-US" sz="1800" b="1" dirty="0" err="1" smtClean="0">
                <a:solidFill>
                  <a:srgbClr val="FFFF00"/>
                </a:solidFill>
              </a:rPr>
              <a:t>Apokaliptik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utamanya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prediksi</a:t>
            </a:r>
            <a:r>
              <a:rPr lang="en-US" sz="1800" b="1" dirty="0" smtClean="0">
                <a:solidFill>
                  <a:srgbClr val="FFFF00"/>
                </a:solidFill>
              </a:rPr>
              <a:t>, </a:t>
            </a:r>
            <a:r>
              <a:rPr lang="en-US" sz="1800" b="1" dirty="0" err="1" smtClean="0">
                <a:solidFill>
                  <a:srgbClr val="FFFF00"/>
                </a:solidFill>
              </a:rPr>
              <a:t>kemudian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pengajaran</a:t>
            </a:r>
            <a:r>
              <a:rPr lang="en-US" sz="18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 smtClean="0">
                <a:solidFill>
                  <a:srgbClr val="FFFF00"/>
                </a:solidFill>
              </a:rPr>
              <a:t>	</a:t>
            </a:r>
            <a:r>
              <a:rPr lang="en-US" sz="1800" b="1" dirty="0" err="1" smtClean="0">
                <a:solidFill>
                  <a:srgbClr val="FFFF00"/>
                </a:solidFill>
              </a:rPr>
              <a:t>Apokaliptik</a:t>
            </a:r>
            <a:r>
              <a:rPr lang="en-US" sz="1800" b="1" dirty="0" smtClean="0">
                <a:solidFill>
                  <a:srgbClr val="FFFF00"/>
                </a:solidFill>
              </a:rPr>
              <a:t>  </a:t>
            </a:r>
            <a:r>
              <a:rPr lang="en-US" sz="1800" b="1" dirty="0" err="1" smtClean="0">
                <a:solidFill>
                  <a:srgbClr val="FFFF00"/>
                </a:solidFill>
              </a:rPr>
              <a:t>memiliki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jangkauan</a:t>
            </a:r>
            <a:r>
              <a:rPr lang="en-US" sz="1800" b="1" dirty="0" smtClean="0">
                <a:solidFill>
                  <a:srgbClr val="FFFF00"/>
                </a:solidFill>
              </a:rPr>
              <a:t> yang </a:t>
            </a:r>
            <a:r>
              <a:rPr lang="en-US" sz="1800" b="1" dirty="0" err="1" smtClean="0">
                <a:solidFill>
                  <a:srgbClr val="FFFF00"/>
                </a:solidFill>
              </a:rPr>
              <a:t>lebih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luas</a:t>
            </a:r>
            <a:r>
              <a:rPr lang="en-US" sz="1800" b="1" dirty="0" smtClean="0">
                <a:solidFill>
                  <a:srgbClr val="FFFF00"/>
                </a:solidFill>
              </a:rPr>
              <a:t>: </a:t>
            </a:r>
            <a:r>
              <a:rPr lang="en-US" sz="1800" b="1" dirty="0" err="1" smtClean="0">
                <a:solidFill>
                  <a:srgbClr val="FFFF00"/>
                </a:solidFill>
              </a:rPr>
              <a:t>Seluruh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Bumi</a:t>
            </a:r>
            <a:r>
              <a:rPr lang="en-US" sz="1800" b="1" dirty="0" smtClean="0">
                <a:solidFill>
                  <a:srgbClr val="FFFF00"/>
                </a:solidFill>
              </a:rPr>
              <a:t>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 smtClean="0">
                <a:solidFill>
                  <a:srgbClr val="FFFF00"/>
                </a:solidFill>
              </a:rPr>
              <a:t>	</a:t>
            </a:r>
            <a:r>
              <a:rPr lang="en-US" sz="1800" b="1" dirty="0" err="1" smtClean="0">
                <a:solidFill>
                  <a:srgbClr val="FFFF00"/>
                </a:solidFill>
              </a:rPr>
              <a:t>Apokaliptik</a:t>
            </a:r>
            <a:r>
              <a:rPr lang="en-US" sz="1800" b="1" dirty="0" smtClean="0">
                <a:solidFill>
                  <a:srgbClr val="FFFF00"/>
                </a:solidFill>
              </a:rPr>
              <a:t>:  </a:t>
            </a:r>
            <a:r>
              <a:rPr lang="en-US" sz="1800" b="1" dirty="0" err="1" smtClean="0">
                <a:solidFill>
                  <a:srgbClr val="FFFF00"/>
                </a:solidFill>
              </a:rPr>
              <a:t>lebih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kepada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ilmu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tentang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akhir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jaman</a:t>
            </a:r>
            <a:r>
              <a:rPr lang="en-US" sz="1800" b="1" dirty="0" smtClean="0">
                <a:solidFill>
                  <a:srgbClr val="FFFF00"/>
                </a:solidFill>
              </a:rPr>
              <a:t> (end times)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FFFF00"/>
                </a:solidFill>
              </a:rPr>
              <a:t>	</a:t>
            </a:r>
            <a:r>
              <a:rPr lang="en-US" sz="1800" b="1" dirty="0" smtClean="0">
                <a:solidFill>
                  <a:srgbClr val="FFFF00"/>
                </a:solidFill>
              </a:rPr>
              <a:t>(</a:t>
            </a:r>
            <a:r>
              <a:rPr lang="en-US" sz="1800" b="1" dirty="0" err="1" smtClean="0">
                <a:solidFill>
                  <a:srgbClr val="FFFF00"/>
                </a:solidFill>
              </a:rPr>
              <a:t>walaupun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apokaliptik</a:t>
            </a:r>
            <a:r>
              <a:rPr lang="en-US" sz="1800" b="1" dirty="0" smtClean="0">
                <a:solidFill>
                  <a:srgbClr val="FFFF00"/>
                </a:solidFill>
              </a:rPr>
              <a:t> yang </a:t>
            </a:r>
            <a:r>
              <a:rPr lang="en-US" sz="1800" b="1" dirty="0" err="1" smtClean="0">
                <a:solidFill>
                  <a:srgbClr val="FFFF00"/>
                </a:solidFill>
              </a:rPr>
              <a:t>utama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bukan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tentang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akhir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jaman</a:t>
            </a:r>
            <a:r>
              <a:rPr lang="en-US" sz="1800" b="1" dirty="0" smtClean="0">
                <a:solidFill>
                  <a:srgbClr val="FFFF00"/>
                </a:solidFill>
              </a:rPr>
              <a:t>)	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4. </a:t>
            </a:r>
            <a:r>
              <a:rPr lang="en-US" sz="2000" b="1" dirty="0" err="1" smtClean="0">
                <a:solidFill>
                  <a:srgbClr val="FFFF00"/>
                </a:solidFill>
              </a:rPr>
              <a:t>Selalu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memiliki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latar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belakang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sejarah</a:t>
            </a:r>
            <a:r>
              <a:rPr lang="en-US" sz="2000" b="1" dirty="0" smtClean="0">
                <a:solidFill>
                  <a:srgbClr val="FFFF00"/>
                </a:solidFill>
              </a:rPr>
              <a:t> yang </a:t>
            </a:r>
            <a:r>
              <a:rPr lang="en-US" sz="2000" b="1" dirty="0" err="1" smtClean="0">
                <a:solidFill>
                  <a:srgbClr val="FFFF00"/>
                </a:solidFill>
              </a:rPr>
              <a:t>pasti</a:t>
            </a: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	</a:t>
            </a:r>
            <a:r>
              <a:rPr lang="en-US" sz="1800" b="1" dirty="0" smtClean="0">
                <a:solidFill>
                  <a:srgbClr val="FFFF00"/>
                </a:solidFill>
              </a:rPr>
              <a:t>Daniel: </a:t>
            </a:r>
            <a:r>
              <a:rPr lang="en-US" sz="1800" b="1" dirty="0" err="1" smtClean="0">
                <a:solidFill>
                  <a:srgbClr val="FFFF00"/>
                </a:solidFill>
              </a:rPr>
              <a:t>Antiokus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Epifanes</a:t>
            </a:r>
            <a:endParaRPr lang="en-US" sz="18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FFFF00"/>
                </a:solidFill>
              </a:rPr>
              <a:t>	</a:t>
            </a:r>
            <a:r>
              <a:rPr lang="en-US" sz="1800" b="1" dirty="0" err="1" smtClean="0">
                <a:solidFill>
                  <a:srgbClr val="FFFF00"/>
                </a:solidFill>
              </a:rPr>
              <a:t>Wahyu</a:t>
            </a:r>
            <a:r>
              <a:rPr lang="en-US" sz="1800" b="1" dirty="0" smtClean="0">
                <a:solidFill>
                  <a:srgbClr val="FFFF00"/>
                </a:solidFill>
              </a:rPr>
              <a:t>: </a:t>
            </a:r>
            <a:r>
              <a:rPr lang="en-US" sz="2000" b="1" dirty="0" err="1" smtClean="0">
                <a:solidFill>
                  <a:srgbClr val="FFFF00"/>
                </a:solidFill>
              </a:rPr>
              <a:t>Kaisar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Domisian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Thyatira:  </a:t>
            </a:r>
            <a:r>
              <a:rPr lang="en-US" sz="3200" b="1" dirty="0" err="1" smtClean="0"/>
              <a:t>Pujian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315200" cy="51054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Yesus</a:t>
            </a:r>
            <a:r>
              <a:rPr lang="en-US" sz="2400" b="1" dirty="0" smtClean="0"/>
              <a:t>:  </a:t>
            </a:r>
            <a:r>
              <a:rPr lang="en-US" sz="2400" b="1" dirty="0" err="1" smtClean="0"/>
              <a:t>Matanya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seperti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api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berpijar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kakinya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seperti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perunggu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berkilau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Why 2:19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Memberi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Melayani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Bertumbuh</a:t>
            </a:r>
            <a:r>
              <a:rPr lang="en-US" sz="2400" b="1" dirty="0" smtClean="0"/>
              <a:t>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Tapi</a:t>
            </a:r>
            <a:r>
              <a:rPr lang="en-US" sz="2400" b="1" dirty="0" smtClean="0"/>
              <a:t>….  </a:t>
            </a:r>
            <a:r>
              <a:rPr lang="en-US" sz="2400" b="1" dirty="0" err="1" smtClean="0"/>
              <a:t>Bibit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malapetaka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rohani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ditanam</a:t>
            </a:r>
            <a:r>
              <a:rPr lang="en-US" sz="2400" b="1" dirty="0" smtClean="0"/>
              <a:t>!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Thyratira</a:t>
            </a:r>
            <a:r>
              <a:rPr lang="en-US" sz="3200" b="1" dirty="0" smtClean="0"/>
              <a:t>:  </a:t>
            </a:r>
            <a:r>
              <a:rPr lang="en-US" sz="3200" b="1" dirty="0" err="1" smtClean="0"/>
              <a:t>Peringatan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626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Why 2:20   </a:t>
            </a:r>
            <a:r>
              <a:rPr lang="en-US" sz="2400" b="1" dirty="0" err="1" smtClean="0"/>
              <a:t>Anda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memaklumi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sifat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seperti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Izebel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10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Mungkin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adalah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wanita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terpandang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karismatik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1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Dosanya</a:t>
            </a:r>
            <a:r>
              <a:rPr lang="en-US" sz="2400" b="1" dirty="0" smtClean="0"/>
              <a:t>?  </a:t>
            </a:r>
            <a:r>
              <a:rPr lang="en-US" sz="2400" b="1" dirty="0" err="1" smtClean="0"/>
              <a:t>Mungkin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mendukung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penyembahan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berhala</a:t>
            </a:r>
            <a:r>
              <a:rPr lang="en-US" sz="2400" b="1" dirty="0" smtClean="0"/>
              <a:t> agar </a:t>
            </a:r>
            <a:r>
              <a:rPr lang="en-US" sz="2400" b="1" dirty="0" err="1" smtClean="0"/>
              <a:t>tetap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mendapat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pekerjaan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dalam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perdagangan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Thyratira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1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Kepada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siapapun</a:t>
            </a:r>
            <a:r>
              <a:rPr lang="en-US" sz="2400" b="1" dirty="0" smtClean="0"/>
              <a:t> yang “</a:t>
            </a:r>
            <a:r>
              <a:rPr lang="en-US" sz="2400" b="1" dirty="0" err="1" smtClean="0"/>
              <a:t>melakukan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perzinahan</a:t>
            </a:r>
            <a:r>
              <a:rPr lang="en-US" sz="2400" b="1" dirty="0" smtClean="0"/>
              <a:t>” </a:t>
            </a:r>
            <a:r>
              <a:rPr lang="en-US" sz="2400" b="1" dirty="0" err="1" smtClean="0"/>
              <a:t>dengan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Izebel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“</a:t>
            </a:r>
            <a:r>
              <a:rPr lang="en-US" sz="2400" b="1" dirty="0" err="1" smtClean="0"/>
              <a:t>anak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perempuan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Izebel</a:t>
            </a:r>
            <a:r>
              <a:rPr lang="en-US" sz="2400" b="1" dirty="0" smtClean="0"/>
              <a:t>” </a:t>
            </a:r>
            <a:r>
              <a:rPr lang="en-US" sz="2400" b="1" dirty="0" err="1" smtClean="0"/>
              <a:t>adalah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orang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menerima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ajarannya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Sebuah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peringatan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melawan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tindakan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memecah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belah</a:t>
            </a:r>
            <a:endParaRPr lang="en-US" sz="2000" b="1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Thyratira</a:t>
            </a:r>
            <a:r>
              <a:rPr lang="en-US" sz="3200" b="1" dirty="0" smtClean="0"/>
              <a:t>:  </a:t>
            </a:r>
            <a:r>
              <a:rPr lang="en-US" sz="3200" b="1" dirty="0" err="1" smtClean="0"/>
              <a:t>Peringatan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Dorongan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458200" cy="53340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Why 2:21-23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err="1" smtClean="0"/>
              <a:t>Aku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telah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memberinya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kesempatan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untuk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bertobat</a:t>
            </a:r>
            <a:endParaRPr lang="en-US" sz="22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err="1" smtClean="0"/>
              <a:t>Aku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akan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berurusan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dengan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Izebel</a:t>
            </a:r>
            <a:r>
              <a:rPr lang="en-US" sz="2200" b="1" dirty="0" smtClean="0"/>
              <a:t> (</a:t>
            </a:r>
            <a:r>
              <a:rPr lang="en-US" sz="2200" b="1" dirty="0" err="1" smtClean="0"/>
              <a:t>berbeda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dengan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di</a:t>
            </a:r>
            <a:r>
              <a:rPr lang="en-US" sz="2200" b="1" dirty="0" smtClean="0"/>
              <a:t> Pergamum)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smtClean="0"/>
              <a:t>2:24  “</a:t>
            </a:r>
            <a:r>
              <a:rPr lang="en-US" sz="2200" b="1" dirty="0" err="1" smtClean="0"/>
              <a:t>Pengajaran</a:t>
            </a:r>
            <a:r>
              <a:rPr lang="en-US" sz="2200" b="1" dirty="0" smtClean="0"/>
              <a:t> yang </a:t>
            </a:r>
            <a:r>
              <a:rPr lang="en-US" sz="2200" b="1" dirty="0" err="1" smtClean="0"/>
              <a:t>dalam</a:t>
            </a:r>
            <a:r>
              <a:rPr lang="en-US" sz="2200" b="1" dirty="0" smtClean="0"/>
              <a:t>” </a:t>
            </a:r>
            <a:r>
              <a:rPr lang="en-US" sz="2200" b="1" dirty="0" err="1" smtClean="0"/>
              <a:t>sebuah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acuan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pada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paham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pengetahuan</a:t>
            </a:r>
            <a:r>
              <a:rPr lang="en-US" sz="2200" b="1" dirty="0" smtClean="0"/>
              <a:t> (Gnosticism)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smtClean="0"/>
              <a:t>2:25 </a:t>
            </a:r>
            <a:r>
              <a:rPr lang="en-US" sz="2200" b="1" dirty="0" err="1" smtClean="0"/>
              <a:t>Jaminan</a:t>
            </a:r>
            <a:r>
              <a:rPr lang="en-US" sz="2200" b="1" dirty="0" smtClean="0"/>
              <a:t>:  </a:t>
            </a:r>
            <a:r>
              <a:rPr lang="en-US" sz="2200" b="1" dirty="0" err="1" smtClean="0"/>
              <a:t>Bertahan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hingga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akhir</a:t>
            </a:r>
            <a:r>
              <a:rPr lang="en-US" sz="2200" b="1" dirty="0" smtClean="0"/>
              <a:t>…</a:t>
            </a:r>
            <a:r>
              <a:rPr lang="en-US" sz="2200" b="1" dirty="0" err="1" smtClean="0"/>
              <a:t>Aku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akan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bertahan</a:t>
            </a:r>
            <a:endParaRPr lang="en-US" sz="22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smtClean="0"/>
              <a:t>    </a:t>
            </a:r>
            <a:r>
              <a:rPr lang="en-US" sz="2200" b="1" dirty="0" err="1" smtClean="0"/>
              <a:t>memberi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hak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untuk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menghakimi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dunia</a:t>
            </a:r>
            <a:r>
              <a:rPr lang="en-US" sz="2200" b="1" dirty="0" smtClean="0"/>
              <a:t>(1 </a:t>
            </a:r>
            <a:r>
              <a:rPr lang="en-US" sz="2200" b="1" dirty="0" err="1" smtClean="0"/>
              <a:t>Cor</a:t>
            </a:r>
            <a:r>
              <a:rPr lang="en-US" sz="2200" b="1" dirty="0" smtClean="0"/>
              <a:t> 6:2-4)</a:t>
            </a:r>
            <a:endParaRPr lang="en-US" sz="2200" b="1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3:1-6 Sardis</a:t>
            </a:r>
            <a:endParaRPr lang="en-US" sz="3200" b="1" dirty="0"/>
          </a:p>
        </p:txBody>
      </p:sp>
      <p:pic>
        <p:nvPicPr>
          <p:cNvPr id="82947" name="Picture 2" descr="https://encrypted-tbn1.gstatic.com/images?q=tbn:ANd9GcRxIoa6hKcZWyuwjIiR1LamQ_oSGamTE-nosAU48MiLU_Bdfx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200400"/>
            <a:ext cx="3535363" cy="30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2" descr="http://www.travellinkturkey.com/aegean/Sardis/sardis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90600"/>
            <a:ext cx="36576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4" descr="http://www.bibleplaces.com/images12/Sardis-acropolis-from-below,-tb010701892-bibleplac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838" y="38862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/>
              <a:t>Sardis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0292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Ibukota</a:t>
            </a:r>
            <a:r>
              <a:rPr lang="en-US" sz="2400" b="1" dirty="0" smtClean="0"/>
              <a:t> Lydia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Raja Croesus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Pada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setiap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gunung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curam—tampaknya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gunung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itu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tidak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tertembus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Meskipun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demikian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ditaklukkan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oleh</a:t>
            </a:r>
            <a:r>
              <a:rPr lang="en-US" sz="2400" b="1" dirty="0" smtClean="0"/>
              <a:t> Cyrus </a:t>
            </a:r>
            <a:r>
              <a:rPr lang="en-US" sz="2400" b="1" dirty="0" err="1" smtClean="0"/>
              <a:t>pada</a:t>
            </a:r>
            <a:r>
              <a:rPr lang="en-US" sz="2400" b="1" dirty="0" smtClean="0"/>
              <a:t> 549 SM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Ditaklukkan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oleh</a:t>
            </a:r>
            <a:r>
              <a:rPr lang="en-US" sz="2400" b="1" dirty="0" smtClean="0"/>
              <a:t> Antiochus III  218 SM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Sebuah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simbol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kesombongan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harga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diri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tidak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tempatnya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Hidup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dalam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kejayaan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lalu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Terkenal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dikalangan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perampok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 </a:t>
            </a:r>
            <a:endParaRPr lang="en-US" sz="2400" b="1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/>
              <a:t>Sardis:  </a:t>
            </a:r>
            <a:r>
              <a:rPr lang="en-US" sz="3200" b="1" dirty="0" err="1" smtClean="0"/>
              <a:t>Peringatan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Terlebih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Dahulu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Why 3:1  </a:t>
            </a:r>
            <a:r>
              <a:rPr lang="en-US" sz="2400" b="1" dirty="0" err="1" smtClean="0"/>
              <a:t>Anda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memiliki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reputasi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luar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biasa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tapi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anda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mati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secara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rohani</a:t>
            </a:r>
            <a:r>
              <a:rPr lang="en-US" sz="2400" b="1" dirty="0" smtClean="0"/>
              <a:t>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Masalah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mereka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bukan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dosa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tetapi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kurangnya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melakukan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apa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Tuhan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perintahkan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untuk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mereka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lakukan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Q:  </a:t>
            </a:r>
            <a:r>
              <a:rPr lang="en-US" sz="2400" b="1" dirty="0" err="1" smtClean="0"/>
              <a:t>Bagaimana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anda</a:t>
            </a:r>
            <a:r>
              <a:rPr lang="en-US" sz="2400" b="1" dirty="0" smtClean="0"/>
              <a:t>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Why 3:2  </a:t>
            </a:r>
            <a:r>
              <a:rPr lang="en-US" sz="2400" b="1" dirty="0" err="1" smtClean="0"/>
              <a:t>Solusi</a:t>
            </a:r>
            <a:r>
              <a:rPr lang="en-US" sz="2400" b="1" dirty="0" smtClean="0"/>
              <a:t>?  BANGUN!!!! (</a:t>
            </a:r>
            <a:r>
              <a:rPr lang="en-US" sz="2400" b="1" dirty="0" err="1" smtClean="0"/>
              <a:t>Ibrani</a:t>
            </a:r>
            <a:r>
              <a:rPr lang="en-US" sz="2400" b="1" dirty="0" smtClean="0"/>
              <a:t> 2:1)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Ingat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patuh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bertobat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Aku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datang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seperti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pencuri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Sardis:  </a:t>
            </a:r>
            <a:r>
              <a:rPr lang="en-US" sz="3200" b="1" dirty="0" err="1" smtClean="0"/>
              <a:t>Memberi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Semangat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3340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err="1" smtClean="0"/>
              <a:t>Tidak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ada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dorongan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semangat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untuk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jemaat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secara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keseluruhan</a:t>
            </a:r>
            <a:endParaRPr lang="en-US" sz="22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smtClean="0"/>
              <a:t>3:4   </a:t>
            </a:r>
            <a:r>
              <a:rPr lang="en-US" sz="2200" b="1" dirty="0" err="1" smtClean="0"/>
              <a:t>Masih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ada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beberapa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orang</a:t>
            </a:r>
            <a:r>
              <a:rPr lang="en-US" sz="2200" b="1" dirty="0" smtClean="0"/>
              <a:t> yang </a:t>
            </a:r>
            <a:r>
              <a:rPr lang="en-US" sz="2200" b="1" dirty="0" err="1" smtClean="0"/>
              <a:t>tidak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cemar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di</a:t>
            </a:r>
            <a:r>
              <a:rPr lang="en-US" sz="2200" b="1" dirty="0" smtClean="0"/>
              <a:t> Sardis…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err="1" smtClean="0"/>
              <a:t>Walaupun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dalam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jemaat</a:t>
            </a:r>
            <a:r>
              <a:rPr lang="en-US" sz="2200" b="1" dirty="0" smtClean="0"/>
              <a:t> yang </a:t>
            </a:r>
            <a:r>
              <a:rPr lang="en-US" sz="2200" b="1" dirty="0" err="1" smtClean="0"/>
              <a:t>telah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mati</a:t>
            </a:r>
            <a:r>
              <a:rPr lang="en-US" sz="2200" b="1" dirty="0" smtClean="0"/>
              <a:t>, </a:t>
            </a:r>
            <a:r>
              <a:rPr lang="en-US" sz="2200" b="1" dirty="0" err="1" smtClean="0"/>
              <a:t>beberapa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pasti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akan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hidup</a:t>
            </a:r>
            <a:r>
              <a:rPr lang="en-US" sz="2200" b="1" dirty="0" smtClean="0"/>
              <a:t>. </a:t>
            </a:r>
            <a:r>
              <a:rPr lang="en-US" sz="2200" b="1" dirty="0" err="1" smtClean="0"/>
              <a:t>Meskipun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Yesus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mengatakannya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untuk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seluruh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jemaat</a:t>
            </a:r>
            <a:r>
              <a:rPr lang="en-US" sz="2200" b="1" dirty="0" smtClean="0"/>
              <a:t>, </a:t>
            </a:r>
            <a:r>
              <a:rPr lang="en-US" sz="2200" b="1" dirty="0" err="1" smtClean="0"/>
              <a:t>tapi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kita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diselamatkan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secara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pribadi</a:t>
            </a:r>
            <a:r>
              <a:rPr lang="en-US" sz="22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smtClean="0"/>
              <a:t>3:5 </a:t>
            </a:r>
            <a:r>
              <a:rPr lang="en-US" sz="2200" b="1" dirty="0" err="1" smtClean="0"/>
              <a:t>Kepada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semua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murid</a:t>
            </a:r>
            <a:r>
              <a:rPr lang="en-US" sz="2200" b="1" dirty="0" smtClean="0"/>
              <a:t>:  </a:t>
            </a:r>
            <a:r>
              <a:rPr lang="en-US" sz="2200" b="1" dirty="0" err="1" smtClean="0"/>
              <a:t>barangsiapa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menang</a:t>
            </a:r>
            <a:r>
              <a:rPr lang="en-US" sz="2200" b="1" dirty="0" smtClean="0"/>
              <a:t>, </a:t>
            </a:r>
            <a:r>
              <a:rPr lang="en-US" sz="2200" b="1" dirty="0" err="1" smtClean="0"/>
              <a:t>seperti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beberapa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orang</a:t>
            </a:r>
            <a:r>
              <a:rPr lang="en-US" sz="2200" b="1" dirty="0" smtClean="0"/>
              <a:t> Sardis yang </a:t>
            </a:r>
            <a:r>
              <a:rPr lang="en-US" sz="2200" b="1" dirty="0" err="1" smtClean="0"/>
              <a:t>beriman</a:t>
            </a:r>
            <a:r>
              <a:rPr lang="en-US" sz="2200" b="1" dirty="0" smtClean="0"/>
              <a:t>, </a:t>
            </a:r>
            <a:r>
              <a:rPr lang="en-US" sz="2200" b="1" dirty="0" err="1" smtClean="0"/>
              <a:t>ia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akan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dikenakan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pakaian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putih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3:7-13 </a:t>
            </a:r>
            <a:r>
              <a:rPr lang="en-US" sz="3200" b="1" dirty="0" err="1" smtClean="0"/>
              <a:t>Filadelfia</a:t>
            </a:r>
            <a:endParaRPr lang="en-US" sz="3200" b="1" dirty="0"/>
          </a:p>
        </p:txBody>
      </p:sp>
      <p:pic>
        <p:nvPicPr>
          <p:cNvPr id="87043" name="Picture 2" descr="https://encrypted-tbn1.gstatic.com/images?q=tbn:ANd9GcRxIoa6hKcZWyuwjIiR1LamQ_oSGamTE-nosAU48MiLU_Bdfx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676400"/>
            <a:ext cx="3535363" cy="30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2" descr="http://www.keyway.ca/jpg/philad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971800"/>
            <a:ext cx="380047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sz="3600" b="1" dirty="0" err="1" smtClean="0"/>
              <a:t>Filadelfia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55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Sebuah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populasi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Yahudi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cukup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signifikan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Sinagog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Setan</a:t>
            </a:r>
            <a:r>
              <a:rPr lang="en-US" sz="2400" b="1" dirty="0" smtClean="0"/>
              <a:t>.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Why 3:7  </a:t>
            </a:r>
            <a:r>
              <a:rPr lang="en-US" sz="2400" b="1" dirty="0" err="1" smtClean="0"/>
              <a:t>Yesus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memegang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kunci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Daud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Yesaya</a:t>
            </a:r>
            <a:r>
              <a:rPr lang="en-US" sz="2400" b="1" dirty="0" smtClean="0"/>
              <a:t> 22:21-22  </a:t>
            </a:r>
            <a:r>
              <a:rPr lang="en-US" sz="2400" b="1" dirty="0" err="1" smtClean="0"/>
              <a:t>Seorang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nabi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mesias</a:t>
            </a:r>
            <a:endParaRPr lang="en-US" sz="2400" b="1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Filadelfia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Dorongan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Semangat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52578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smtClean="0"/>
              <a:t>Why 3:8  </a:t>
            </a:r>
            <a:r>
              <a:rPr lang="en-US" sz="2200" b="1" dirty="0" err="1" smtClean="0"/>
              <a:t>Kamu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kecil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lemah</a:t>
            </a:r>
            <a:r>
              <a:rPr lang="en-US" sz="2200" b="1" dirty="0" smtClean="0"/>
              <a:t>, </a:t>
            </a:r>
            <a:r>
              <a:rPr lang="en-US" sz="2200" b="1" dirty="0" err="1" smtClean="0"/>
              <a:t>tapi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kamu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melakukan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hal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luar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biasa</a:t>
            </a:r>
            <a:r>
              <a:rPr lang="en-US" sz="2200" b="1" dirty="0" smtClean="0"/>
              <a:t>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smtClean="0"/>
              <a:t>3:9 </a:t>
            </a:r>
            <a:r>
              <a:rPr lang="en-US" sz="2200" b="1" dirty="0" err="1" smtClean="0"/>
              <a:t>Kamu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adalah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Yahudi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sejati</a:t>
            </a:r>
            <a:endParaRPr lang="en-US" sz="22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dirty="0" err="1" smtClean="0"/>
              <a:t>Mereka</a:t>
            </a:r>
            <a:r>
              <a:rPr lang="en-US" sz="2200" b="1" dirty="0" smtClean="0"/>
              <a:t> yang </a:t>
            </a:r>
            <a:r>
              <a:rPr lang="en-US" sz="2200" b="1" dirty="0" err="1" smtClean="0"/>
              <a:t>menyebut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dirinya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Yahudi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akan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jatuh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dikakimu</a:t>
            </a:r>
            <a:r>
              <a:rPr lang="en-US" sz="2200" b="1" dirty="0" smtClean="0"/>
              <a:t>.  Wow!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Aku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memberimu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mahkota</a:t>
            </a: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Aku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menjadikanmu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tiang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Kamu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tidak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pernah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meninggalkannya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lagi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Kamu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memiliki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nama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baru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Semua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relevan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Filadelfia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secara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spesifik</a:t>
            </a:r>
            <a:endParaRPr lang="en-US" sz="20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65188"/>
          </a:xfrm>
        </p:spPr>
        <p:txBody>
          <a:bodyPr/>
          <a:lstStyle/>
          <a:p>
            <a:pPr>
              <a:defRPr/>
            </a:pPr>
            <a:r>
              <a:rPr lang="el-GR" sz="3200" b="1" dirty="0" smtClean="0"/>
              <a:t>Αποκαλυφισ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Karakteristik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Lanjutan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610600" cy="48355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rgbClr val="FFFF00"/>
                </a:solidFill>
              </a:rPr>
              <a:t>5</a:t>
            </a:r>
            <a:r>
              <a:rPr lang="en-US" sz="2400" b="1" dirty="0" smtClean="0">
                <a:solidFill>
                  <a:srgbClr val="FFFF00"/>
                </a:solidFill>
              </a:rPr>
              <a:t>. </a:t>
            </a:r>
            <a:r>
              <a:rPr lang="en-US" sz="2400" b="1" dirty="0" err="1" smtClean="0">
                <a:solidFill>
                  <a:srgbClr val="FFFF00"/>
                </a:solidFill>
              </a:rPr>
              <a:t>Nama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Samaran</a:t>
            </a:r>
            <a:r>
              <a:rPr lang="en-US" sz="2400" b="1" dirty="0" smtClean="0">
                <a:solidFill>
                  <a:srgbClr val="FFFF00"/>
                </a:solidFill>
              </a:rPr>
              <a:t>/Pseudonymous (</a:t>
            </a:r>
            <a:r>
              <a:rPr lang="en-US" sz="2400" b="1" dirty="0" err="1" smtClean="0">
                <a:solidFill>
                  <a:srgbClr val="FFFF00"/>
                </a:solidFill>
              </a:rPr>
              <a:t>Ditujukan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bagi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penulis</a:t>
            </a:r>
            <a:r>
              <a:rPr lang="en-US" sz="2400" b="1" dirty="0" smtClean="0">
                <a:solidFill>
                  <a:srgbClr val="FFFF00"/>
                </a:solidFill>
              </a:rPr>
              <a:t>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	</a:t>
            </a:r>
            <a:r>
              <a:rPr lang="en-US" sz="2000" b="1" dirty="0" smtClean="0">
                <a:solidFill>
                  <a:srgbClr val="FFFF00"/>
                </a:solidFill>
              </a:rPr>
              <a:t>1 </a:t>
            </a:r>
            <a:r>
              <a:rPr lang="en-US" sz="2000" b="1" dirty="0" err="1" smtClean="0">
                <a:solidFill>
                  <a:srgbClr val="FFFF00"/>
                </a:solidFill>
              </a:rPr>
              <a:t>Henokh</a:t>
            </a:r>
            <a:r>
              <a:rPr lang="en-US" sz="2000" b="1" dirty="0" smtClean="0">
                <a:solidFill>
                  <a:srgbClr val="FFFF00"/>
                </a:solidFill>
              </a:rPr>
              <a:t> (</a:t>
            </a:r>
            <a:r>
              <a:rPr lang="en-US" sz="2000" b="1" dirty="0" err="1" smtClean="0">
                <a:solidFill>
                  <a:srgbClr val="FFFF00"/>
                </a:solidFill>
              </a:rPr>
              <a:t>Kitab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Henokh</a:t>
            </a:r>
            <a:r>
              <a:rPr lang="en-US" sz="2000" b="1" dirty="0" smtClean="0">
                <a:solidFill>
                  <a:srgbClr val="FFFF00"/>
                </a:solidFill>
              </a:rPr>
              <a:t>)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	Assumption of Moses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b="1" dirty="0" err="1" smtClean="0">
                <a:solidFill>
                  <a:srgbClr val="FFFF00"/>
                </a:solidFill>
              </a:rPr>
              <a:t>Barukh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dst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b="1" dirty="0" err="1" smtClean="0">
                <a:solidFill>
                  <a:srgbClr val="FFFF00"/>
                </a:solidFill>
              </a:rPr>
              <a:t>Tidak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berlaku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pada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kitab</a:t>
            </a:r>
            <a:r>
              <a:rPr lang="en-US" sz="2000" b="1" dirty="0" smtClean="0">
                <a:solidFill>
                  <a:srgbClr val="FFFF00"/>
                </a:solidFill>
              </a:rPr>
              <a:t> Daniel, </a:t>
            </a:r>
            <a:r>
              <a:rPr lang="en-US" sz="2000" b="1" dirty="0" err="1" smtClean="0">
                <a:solidFill>
                  <a:srgbClr val="FFFF00"/>
                </a:solidFill>
              </a:rPr>
              <a:t>Wahyu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dll</a:t>
            </a:r>
            <a:r>
              <a:rPr lang="en-US" sz="2000" b="1" dirty="0" smtClean="0">
                <a:solidFill>
                  <a:srgbClr val="FFFF00"/>
                </a:solidFill>
              </a:rPr>
              <a:t>.	</a:t>
            </a: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rgbClr val="FFFF00"/>
                </a:solidFill>
              </a:rPr>
              <a:t>6</a:t>
            </a:r>
            <a:r>
              <a:rPr lang="en-US" sz="2400" b="1" dirty="0" smtClean="0">
                <a:solidFill>
                  <a:srgbClr val="FFFF00"/>
                </a:solidFill>
              </a:rPr>
              <a:t>. </a:t>
            </a:r>
            <a:r>
              <a:rPr lang="en-US" sz="2400" b="1" dirty="0" err="1" smtClean="0">
                <a:solidFill>
                  <a:srgbClr val="FFFF00"/>
                </a:solidFill>
              </a:rPr>
              <a:t>Penglihatan</a:t>
            </a:r>
            <a:r>
              <a:rPr lang="en-US" sz="2400" b="1" dirty="0" smtClean="0">
                <a:solidFill>
                  <a:srgbClr val="FFFF00"/>
                </a:solidFill>
              </a:rPr>
              <a:t> (</a:t>
            </a:r>
            <a:r>
              <a:rPr lang="en-US" sz="2400" b="1" dirty="0" err="1" smtClean="0">
                <a:solidFill>
                  <a:srgbClr val="FFFF00"/>
                </a:solidFill>
              </a:rPr>
              <a:t>jarang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dalam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nubuatan</a:t>
            </a:r>
            <a:r>
              <a:rPr lang="en-US" sz="2400" b="1" dirty="0" smtClean="0">
                <a:solidFill>
                  <a:srgbClr val="FFFF00"/>
                </a:solidFill>
              </a:rPr>
              <a:t> Daniel 9?)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	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495800"/>
            <a:ext cx="28702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7813"/>
            <a:ext cx="8153400" cy="7889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3:14-22  </a:t>
            </a:r>
            <a:r>
              <a:rPr lang="en-US" sz="3200" b="1" dirty="0" err="1" smtClean="0"/>
              <a:t>Laodikia</a:t>
            </a:r>
            <a:endParaRPr lang="en-US" sz="3200" b="1" dirty="0"/>
          </a:p>
        </p:txBody>
      </p:sp>
      <p:pic>
        <p:nvPicPr>
          <p:cNvPr id="90115" name="Picture 2" descr="https://encrypted-tbn1.gstatic.com/images?q=tbn:ANd9GcRxIoa6hKcZWyuwjIiR1LamQ_oSGamTE-nosAU48MiLU_Bdfx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897313"/>
            <a:ext cx="3382963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2" descr="http://www.travellinkturkey.com/images/auxilary/laodicea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7588" y="1697038"/>
            <a:ext cx="28765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4" descr="http://www.travellinkturkey.com/images/auxilary/laodicea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838" y="958850"/>
            <a:ext cx="4225925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sz="3600" b="1" dirty="0" err="1" smtClean="0"/>
              <a:t>Laodikia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8001000" cy="43021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Pusat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perbankan</a:t>
            </a:r>
            <a:r>
              <a:rPr lang="en-US" sz="2400" b="1" dirty="0" smtClean="0"/>
              <a:t>. Kota yang </a:t>
            </a:r>
            <a:r>
              <a:rPr lang="en-US" sz="2400" b="1" dirty="0" err="1" smtClean="0"/>
              <a:t>sangat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kaya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Pusat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industri</a:t>
            </a:r>
            <a:r>
              <a:rPr lang="en-US" sz="2400" b="1" dirty="0" smtClean="0"/>
              <a:t> wool.  Wool </a:t>
            </a:r>
            <a:r>
              <a:rPr lang="en-US" sz="2400" b="1" dirty="0" err="1" smtClean="0"/>
              <a:t>hitam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Terkenal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sekolah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kedokterannya</a:t>
            </a:r>
            <a:r>
              <a:rPr lang="en-US" sz="2400" b="1" dirty="0" smtClean="0"/>
              <a:t>.  </a:t>
            </a:r>
            <a:r>
              <a:rPr lang="en-US" sz="2400" b="1" dirty="0" err="1" smtClean="0"/>
              <a:t>Terkenal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pengobatan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mata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Semua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digunakan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Yesus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dalam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peringatanNya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Laodikia</a:t>
            </a:r>
            <a:r>
              <a:rPr lang="en-US" sz="3200" b="1" dirty="0" smtClean="0"/>
              <a:t>:  </a:t>
            </a:r>
            <a:r>
              <a:rPr lang="en-US" sz="3200" b="1" dirty="0" err="1" smtClean="0"/>
              <a:t>Hanya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Peringatan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Apa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mereka</a:t>
            </a:r>
            <a:r>
              <a:rPr lang="en-US" sz="2400" b="1" dirty="0" smtClean="0"/>
              <a:t>? </a:t>
            </a:r>
            <a:r>
              <a:rPr lang="en-US" sz="2400" b="1" dirty="0" err="1" smtClean="0"/>
              <a:t>Suam-suam</a:t>
            </a:r>
            <a:r>
              <a:rPr lang="en-US" sz="2400" b="1" dirty="0" smtClean="0"/>
              <a:t> kuku.       </a:t>
            </a:r>
            <a:r>
              <a:rPr lang="en-US" sz="2400" b="1" dirty="0" err="1" smtClean="0"/>
              <a:t>Kemunafikan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Yesus</a:t>
            </a:r>
            <a:r>
              <a:rPr lang="en-US" sz="2400" b="1" dirty="0" smtClean="0"/>
              <a:t>:  </a:t>
            </a:r>
            <a:r>
              <a:rPr lang="en-US" sz="2400" b="1" dirty="0" err="1" smtClean="0"/>
              <a:t>Kamu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membuatku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ingin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muntah</a:t>
            </a:r>
            <a:r>
              <a:rPr lang="en-US" sz="2400" b="1" dirty="0" smtClean="0"/>
              <a:t>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Apakah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lebih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baik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menjadi</a:t>
            </a:r>
            <a:r>
              <a:rPr lang="en-US" sz="2400" b="1" dirty="0" smtClean="0"/>
              <a:t> Kristen yang </a:t>
            </a:r>
            <a:r>
              <a:rPr lang="en-US" sz="2400" b="1" dirty="0" err="1" smtClean="0"/>
              <a:t>suam-suam</a:t>
            </a:r>
            <a:r>
              <a:rPr lang="en-US" sz="2400" b="1" dirty="0" smtClean="0"/>
              <a:t> kuku (</a:t>
            </a:r>
            <a:r>
              <a:rPr lang="en-US" sz="2400" b="1" dirty="0" err="1" smtClean="0"/>
              <a:t>setengah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hati</a:t>
            </a:r>
            <a:r>
              <a:rPr lang="en-US" sz="2400" b="1" dirty="0" smtClean="0"/>
              <a:t>) </a:t>
            </a:r>
            <a:r>
              <a:rPr lang="en-US" sz="2400" b="1" dirty="0" err="1" smtClean="0"/>
              <a:t>dari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terang-terangan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seorang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penyembah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berhala</a:t>
            </a:r>
            <a:r>
              <a:rPr lang="en-US" sz="2400" b="1" dirty="0" smtClean="0"/>
              <a:t>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Mengapa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tidak</a:t>
            </a:r>
            <a:r>
              <a:rPr lang="en-US" sz="2400" b="1" dirty="0" smtClean="0"/>
              <a:t>?</a:t>
            </a:r>
            <a:endParaRPr lang="en-US" sz="2400" b="1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Laodikia</a:t>
            </a:r>
            <a:r>
              <a:rPr lang="en-US" sz="3200" b="1" dirty="0" smtClean="0"/>
              <a:t>: Kristen </a:t>
            </a:r>
            <a:r>
              <a:rPr lang="en-US" sz="3200" b="1" dirty="0" err="1" smtClean="0"/>
              <a:t>Suam-Suam</a:t>
            </a:r>
            <a:r>
              <a:rPr lang="en-US" sz="3200" b="1" dirty="0" smtClean="0"/>
              <a:t> Kuku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Why 3:17  </a:t>
            </a:r>
            <a:r>
              <a:rPr lang="en-US" sz="2400" b="1" dirty="0" err="1" smtClean="0"/>
              <a:t>Bagaimana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kita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mejadi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suam-suam</a:t>
            </a:r>
            <a:r>
              <a:rPr lang="en-US" sz="2400" b="1" dirty="0" smtClean="0"/>
              <a:t> kuku?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Dengan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mengandalkan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sendiri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mengandalkan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Tuhan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Kamu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berkata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kamu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kaya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Kamu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berkata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kamu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tidak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butuh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apapun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dari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Tuhan</a:t>
            </a:r>
            <a:r>
              <a:rPr lang="en-US" sz="2400" b="1" dirty="0" smtClean="0"/>
              <a:t>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Q: </a:t>
            </a:r>
            <a:r>
              <a:rPr lang="en-US" sz="2400" b="1" dirty="0" err="1" smtClean="0"/>
              <a:t>Apakah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mereka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benar-benar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mengatakan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ini</a:t>
            </a:r>
            <a:r>
              <a:rPr lang="en-US" sz="2400" b="1" dirty="0" smtClean="0"/>
              <a:t>?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Reality check:  </a:t>
            </a:r>
            <a:r>
              <a:rPr lang="en-US" sz="2400" b="1" dirty="0" err="1" smtClean="0"/>
              <a:t>Kamu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buruk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sekali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menyedihkan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miskin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buta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telanjang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Laodikia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Belum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Terlambat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1. </a:t>
            </a:r>
            <a:r>
              <a:rPr lang="en-US" sz="2400" b="1" dirty="0" err="1" smtClean="0"/>
              <a:t>Akui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bahwa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kamu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buruk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sekali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menyedihkan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miskin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buta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telanjang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6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2. Why 3:18    </a:t>
            </a:r>
            <a:r>
              <a:rPr lang="en-US" sz="2400" b="1" dirty="0" err="1" smtClean="0"/>
              <a:t>Beli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emas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telah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dimurnikan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Yesus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6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3. </a:t>
            </a:r>
            <a:r>
              <a:rPr lang="en-US" sz="2400" b="1" dirty="0" err="1" smtClean="0"/>
              <a:t>Gunakan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obat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Yesus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Yoh</a:t>
            </a:r>
            <a:r>
              <a:rPr lang="en-US" sz="2400" b="1" dirty="0" smtClean="0"/>
              <a:t> 9:31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/>
              <a:t>	</a:t>
            </a:r>
            <a:r>
              <a:rPr lang="en-US" sz="2400" b="1" dirty="0" smtClean="0"/>
              <a:t>Q: </a:t>
            </a:r>
            <a:r>
              <a:rPr lang="en-US" sz="2400" b="1" dirty="0" err="1" smtClean="0"/>
              <a:t>Apakah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kamu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membutuhkan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obat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untuk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melihat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kebutuhanmu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Tuhan</a:t>
            </a:r>
            <a:r>
              <a:rPr lang="en-US" sz="2400" b="1" dirty="0" smtClean="0"/>
              <a:t>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6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4. Why 3:19  </a:t>
            </a:r>
            <a:r>
              <a:rPr lang="en-US" sz="2400" b="1" dirty="0" err="1" smtClean="0"/>
              <a:t>Terimalah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tegoran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hajaran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Tuhan</a:t>
            </a:r>
            <a:endParaRPr lang="en-US" sz="2400" b="1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Laodikia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Ringkasan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7150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Bertobat</a:t>
            </a:r>
            <a:r>
              <a:rPr lang="en-US" sz="2400" b="1" dirty="0" smtClean="0"/>
              <a:t>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Aku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berdiri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depan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pintu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mengetuk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Yesus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sedang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menunggu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tapi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tidak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memaksa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manusia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untuk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bersamaNya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Apakah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membuktikan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bahwa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kita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dapat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berdoa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meminta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Yesus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datang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dalam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hati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kita</a:t>
            </a:r>
            <a:r>
              <a:rPr lang="en-US" sz="2400" b="1" dirty="0" smtClean="0"/>
              <a:t>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Pesan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kitab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Wahyu</a:t>
            </a:r>
            <a:r>
              <a:rPr lang="en-US" sz="2400" b="1" dirty="0" smtClean="0"/>
              <a:t>: </a:t>
            </a:r>
            <a:r>
              <a:rPr lang="en-US" sz="2400" b="1" dirty="0" err="1" smtClean="0"/>
              <a:t>Kepada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dia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berhasil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mengatasi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cobaan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Aku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memberinya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untuk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duduk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bersamaKu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diatas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tahtaKu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1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Kita </a:t>
            </a:r>
            <a:r>
              <a:rPr lang="en-US" sz="2400" b="1" dirty="0" err="1" smtClean="0">
                <a:solidFill>
                  <a:srgbClr val="FFFF00"/>
                </a:solidFill>
              </a:rPr>
              <a:t>akan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melihat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gambaran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dari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tahta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tersebut</a:t>
            </a:r>
            <a:r>
              <a:rPr lang="en-US" sz="2400" b="1" dirty="0" smtClean="0">
                <a:solidFill>
                  <a:srgbClr val="FFFF00"/>
                </a:solidFill>
              </a:rPr>
              <a:t>!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4 </a:t>
            </a:r>
            <a:br>
              <a:rPr lang="en-US" sz="3200" b="1" dirty="0" smtClean="0"/>
            </a:br>
            <a:r>
              <a:rPr lang="en-US" sz="3200" b="1" dirty="0" err="1" smtClean="0"/>
              <a:t>Memasuki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Ruang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Tahta</a:t>
            </a:r>
            <a:endParaRPr lang="en-US" sz="3200" b="1" dirty="0"/>
          </a:p>
        </p:txBody>
      </p:sp>
      <p:pic>
        <p:nvPicPr>
          <p:cNvPr id="96259" name="Picture 2" descr="http://www.bookofrevelation.net/ch4_pat_07_throneroom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72390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 err="1" smtClean="0"/>
              <a:t>Wahyu</a:t>
            </a:r>
            <a:r>
              <a:rPr lang="en-US" sz="3600" b="1" dirty="0" smtClean="0"/>
              <a:t> 4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Sekarang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penglihatan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dimulai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Bersiaplah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gunakan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imajinasimu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Why 4:1  </a:t>
            </a:r>
            <a:r>
              <a:rPr lang="en-US" sz="2400" b="1" dirty="0" err="1" smtClean="0"/>
              <a:t>Yohanes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melihat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pintu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surga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terbuka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Bagaimana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penglihatan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dimulai</a:t>
            </a:r>
            <a:r>
              <a:rPr lang="en-US" sz="2400" b="1" dirty="0" smtClean="0"/>
              <a:t>?  Allah </a:t>
            </a:r>
            <a:r>
              <a:rPr lang="en-US" sz="2400" b="1" dirty="0" err="1" smtClean="0"/>
              <a:t>duduk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ditahtaNya</a:t>
            </a:r>
            <a:r>
              <a:rPr lang="en-US" sz="2400" b="1" dirty="0" smtClean="0"/>
              <a:t>!!!!!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 err="1" smtClean="0"/>
              <a:t>Ruang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Tahta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59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800" b="1" dirty="0" err="1" smtClean="0"/>
              <a:t>Batu</a:t>
            </a:r>
            <a:r>
              <a:rPr lang="en-US" sz="2800" b="1" dirty="0" smtClean="0"/>
              <a:t> Jasper </a:t>
            </a:r>
            <a:r>
              <a:rPr lang="en-US" sz="2800" b="1" dirty="0" err="1" smtClean="0"/>
              <a:t>putih</a:t>
            </a:r>
            <a:r>
              <a:rPr lang="en-US" sz="2800" b="1" dirty="0" smtClean="0"/>
              <a:t>   </a:t>
            </a:r>
            <a:r>
              <a:rPr lang="en-US" sz="2800" b="1" dirty="0" err="1" smtClean="0"/>
              <a:t>Kekudusan</a:t>
            </a:r>
            <a:endParaRPr lang="en-US" sz="28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800" b="1" dirty="0" err="1" smtClean="0"/>
              <a:t>Batu</a:t>
            </a:r>
            <a:r>
              <a:rPr lang="en-US" sz="2800" b="1" dirty="0" smtClean="0"/>
              <a:t> Carnelian  </a:t>
            </a:r>
            <a:r>
              <a:rPr lang="en-US" sz="2800" b="1" dirty="0" err="1" smtClean="0"/>
              <a:t>merah</a:t>
            </a:r>
            <a:r>
              <a:rPr lang="en-US" sz="2800" b="1" dirty="0" smtClean="0"/>
              <a:t>   </a:t>
            </a:r>
            <a:r>
              <a:rPr lang="en-US" sz="2800" b="1" dirty="0" err="1" smtClean="0"/>
              <a:t>Keadilan</a:t>
            </a:r>
            <a:endParaRPr lang="en-US" sz="28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8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800" b="1" dirty="0" err="1" smtClean="0"/>
              <a:t>Pelangi</a:t>
            </a:r>
            <a:r>
              <a:rPr lang="en-US" sz="2800" b="1" dirty="0" smtClean="0"/>
              <a:t>  </a:t>
            </a:r>
            <a:r>
              <a:rPr lang="en-US" sz="2800" b="1" dirty="0" err="1" smtClean="0"/>
              <a:t>Janji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Tuhan</a:t>
            </a:r>
            <a:r>
              <a:rPr lang="en-US" sz="2800" b="1" dirty="0" smtClean="0"/>
              <a:t> (Covenant)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017587"/>
          </a:xfrm>
        </p:spPr>
        <p:txBody>
          <a:bodyPr/>
          <a:lstStyle/>
          <a:p>
            <a:pPr>
              <a:defRPr/>
            </a:pPr>
            <a:r>
              <a:rPr lang="en-US" sz="3600" b="1" dirty="0" err="1" smtClean="0"/>
              <a:t>Ruang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Tahta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Why 4:4 24 </a:t>
            </a:r>
            <a:r>
              <a:rPr lang="en-US" sz="2400" b="1" dirty="0" err="1" smtClean="0">
                <a:solidFill>
                  <a:srgbClr val="FFFF00"/>
                </a:solidFill>
              </a:rPr>
              <a:t>tua-tua</a:t>
            </a:r>
            <a:r>
              <a:rPr lang="en-US" sz="2400" b="1" dirty="0" smtClean="0">
                <a:solidFill>
                  <a:srgbClr val="FFFF00"/>
                </a:solidFill>
              </a:rPr>
              <a:t>:  12 </a:t>
            </a:r>
            <a:r>
              <a:rPr lang="en-US" sz="2400" b="1" dirty="0" err="1" smtClean="0">
                <a:solidFill>
                  <a:srgbClr val="FFFF00"/>
                </a:solidFill>
              </a:rPr>
              <a:t>suku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dan</a:t>
            </a:r>
            <a:r>
              <a:rPr lang="en-US" sz="2400" b="1" dirty="0" smtClean="0">
                <a:solidFill>
                  <a:srgbClr val="FFFF00"/>
                </a:solidFill>
              </a:rPr>
              <a:t> 12 </a:t>
            </a:r>
            <a:r>
              <a:rPr lang="en-US" sz="2400" b="1" dirty="0" err="1" smtClean="0">
                <a:solidFill>
                  <a:srgbClr val="FFFF00"/>
                </a:solidFill>
              </a:rPr>
              <a:t>rasul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24 </a:t>
            </a:r>
            <a:r>
              <a:rPr lang="en-US" sz="2400" b="1" dirty="0" err="1" smtClean="0">
                <a:solidFill>
                  <a:srgbClr val="FFFF00"/>
                </a:solidFill>
              </a:rPr>
              <a:t>tua-tua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adalah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esensi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dari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kita</a:t>
            </a:r>
            <a:r>
              <a:rPr lang="en-US" sz="2400" b="1" dirty="0" smtClean="0">
                <a:solidFill>
                  <a:srgbClr val="FFFF00"/>
                </a:solidFill>
              </a:rPr>
              <a:t> – </a:t>
            </a:r>
            <a:r>
              <a:rPr lang="en-US" sz="2400" b="1" dirty="0" err="1" smtClean="0">
                <a:solidFill>
                  <a:srgbClr val="FFFF00"/>
                </a:solidFill>
              </a:rPr>
              <a:t>umat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Tuhan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Simbolisasi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dalam</a:t>
            </a:r>
            <a:r>
              <a:rPr lang="en-US" sz="2400" b="1" dirty="0" smtClean="0">
                <a:solidFill>
                  <a:srgbClr val="FFFF00"/>
                </a:solidFill>
              </a:rPr>
              <a:t> Why 4 &amp; 5 </a:t>
            </a:r>
            <a:r>
              <a:rPr lang="en-US" sz="2400" b="1" dirty="0" err="1" smtClean="0">
                <a:solidFill>
                  <a:srgbClr val="FFFF00"/>
                </a:solidFill>
              </a:rPr>
              <a:t>adalah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bagian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dari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tabernakel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Why 4:5 </a:t>
            </a:r>
            <a:r>
              <a:rPr lang="en-US" sz="2400" b="1" dirty="0" err="1" smtClean="0">
                <a:solidFill>
                  <a:srgbClr val="FFFF00"/>
                </a:solidFill>
              </a:rPr>
              <a:t>guruh</a:t>
            </a:r>
            <a:r>
              <a:rPr lang="en-US" sz="2400" b="1" dirty="0" smtClean="0">
                <a:solidFill>
                  <a:srgbClr val="FFFF00"/>
                </a:solidFill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</a:rPr>
              <a:t>dll</a:t>
            </a:r>
            <a:r>
              <a:rPr lang="en-US" sz="2400" b="1" dirty="0" smtClean="0">
                <a:solidFill>
                  <a:srgbClr val="FFFF00"/>
                </a:solidFill>
              </a:rPr>
              <a:t>.  </a:t>
            </a:r>
            <a:r>
              <a:rPr lang="en-US" sz="2400" b="1" dirty="0" err="1" smtClean="0">
                <a:solidFill>
                  <a:srgbClr val="FFFF00"/>
                </a:solidFill>
              </a:rPr>
              <a:t>Seperti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Keluaran</a:t>
            </a:r>
            <a:r>
              <a:rPr lang="en-US" sz="2400" b="1" dirty="0" smtClean="0">
                <a:solidFill>
                  <a:srgbClr val="FFFF00"/>
                </a:solidFill>
              </a:rPr>
              <a:t> 19:6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Why 4:6  </a:t>
            </a:r>
            <a:r>
              <a:rPr lang="en-US" sz="2400" b="1" dirty="0" err="1" smtClean="0">
                <a:solidFill>
                  <a:srgbClr val="FFFF00"/>
                </a:solidFill>
              </a:rPr>
              <a:t>Lautan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kristal</a:t>
            </a:r>
            <a:r>
              <a:rPr lang="en-US" sz="2400" b="1" dirty="0" smtClean="0">
                <a:solidFill>
                  <a:srgbClr val="FFFF00"/>
                </a:solidFill>
              </a:rPr>
              <a:t> = </a:t>
            </a:r>
            <a:r>
              <a:rPr lang="en-US" sz="2400" b="1" dirty="0" err="1" smtClean="0">
                <a:solidFill>
                  <a:srgbClr val="FFFF00"/>
                </a:solidFill>
              </a:rPr>
              <a:t>pemisahan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antara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kekudusan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kecemaran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Why 4:6b – 4 </a:t>
            </a:r>
            <a:r>
              <a:rPr lang="en-US" sz="2400" b="1" dirty="0" err="1" smtClean="0">
                <a:solidFill>
                  <a:srgbClr val="FFFF00"/>
                </a:solidFill>
              </a:rPr>
              <a:t>makhluk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penuh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dengan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mata</a:t>
            </a:r>
            <a:r>
              <a:rPr lang="en-US" sz="2400" b="1" dirty="0" smtClean="0">
                <a:solidFill>
                  <a:srgbClr val="FFFF00"/>
                </a:solidFill>
              </a:rPr>
              <a:t> = </a:t>
            </a:r>
            <a:r>
              <a:rPr lang="en-US" sz="2400" b="1" dirty="0" err="1" smtClean="0">
                <a:solidFill>
                  <a:srgbClr val="FFFF00"/>
                </a:solidFill>
              </a:rPr>
              <a:t>kerubim</a:t>
            </a:r>
            <a:r>
              <a:rPr lang="en-US" sz="2400" b="1" dirty="0" smtClean="0">
                <a:solidFill>
                  <a:srgbClr val="FFFF00"/>
                </a:solidFill>
              </a:rPr>
              <a:t> = </a:t>
            </a:r>
            <a:r>
              <a:rPr lang="en-US" sz="2400" b="1" dirty="0" err="1" smtClean="0">
                <a:solidFill>
                  <a:srgbClr val="FFFF00"/>
                </a:solidFill>
              </a:rPr>
              <a:t>menjaga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kekudusan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Tuhan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l-GR" sz="3200" b="1" dirty="0" smtClean="0"/>
              <a:t>Αποκαλυφισ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Karakteristik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Lanjutan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382000" cy="43021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rgbClr val="FFFF00"/>
                </a:solidFill>
              </a:rPr>
              <a:t>7</a:t>
            </a:r>
            <a:r>
              <a:rPr lang="en-US" sz="2400" b="1" dirty="0" smtClean="0">
                <a:solidFill>
                  <a:srgbClr val="FFFF00"/>
                </a:solidFill>
              </a:rPr>
              <a:t>. </a:t>
            </a:r>
            <a:r>
              <a:rPr lang="en-US" sz="2400" b="1" dirty="0" err="1" smtClean="0">
                <a:solidFill>
                  <a:srgbClr val="FFFF00"/>
                </a:solidFill>
              </a:rPr>
              <a:t>Simbolis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Apokaliptik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literatur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penuh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dengan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simbolisme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rgbClr val="FFFF00"/>
                </a:solidFill>
              </a:rPr>
              <a:t>	</a:t>
            </a:r>
            <a:r>
              <a:rPr lang="en-US" sz="2400" b="1" dirty="0" err="1" smtClean="0">
                <a:solidFill>
                  <a:srgbClr val="FFFF00"/>
                </a:solidFill>
              </a:rPr>
              <a:t>Literatur</a:t>
            </a:r>
            <a:r>
              <a:rPr lang="en-US" sz="2400" b="1" dirty="0" smtClean="0">
                <a:solidFill>
                  <a:srgbClr val="FFFF00"/>
                </a:solidFill>
              </a:rPr>
              <a:t> lain</a:t>
            </a:r>
            <a:r>
              <a:rPr lang="en-US" sz="2000" b="1" dirty="0" smtClean="0">
                <a:solidFill>
                  <a:srgbClr val="FFFF00"/>
                </a:solidFill>
              </a:rPr>
              <a:t>: </a:t>
            </a:r>
            <a:r>
              <a:rPr lang="en-US" sz="2000" b="1" dirty="0" err="1" smtClean="0">
                <a:solidFill>
                  <a:srgbClr val="FFFF00"/>
                </a:solidFill>
              </a:rPr>
              <a:t>Menganggap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sebuah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pernyataan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atau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gambaran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adalah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benar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kecuali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bila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konteksnya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menjelaskan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sebaliknya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	</a:t>
            </a:r>
            <a:r>
              <a:rPr lang="en-US" sz="2000" b="1" dirty="0" err="1" smtClean="0">
                <a:solidFill>
                  <a:srgbClr val="FFFF00"/>
                </a:solidFill>
              </a:rPr>
              <a:t>Apokaliptik</a:t>
            </a:r>
            <a:r>
              <a:rPr lang="en-US" sz="2000" b="1" dirty="0" smtClean="0">
                <a:solidFill>
                  <a:srgbClr val="FFFF00"/>
                </a:solidFill>
              </a:rPr>
              <a:t>:  </a:t>
            </a:r>
            <a:r>
              <a:rPr lang="en-US" sz="2000" b="1" dirty="0" err="1" smtClean="0">
                <a:solidFill>
                  <a:srgbClr val="FFFF00"/>
                </a:solidFill>
              </a:rPr>
              <a:t>Menganggap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sebuah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pernyataan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atau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gambaran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adalah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simbolis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kecuali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bila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konteksnya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menjelaskan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sebaliknya</a:t>
            </a:r>
            <a:r>
              <a:rPr lang="en-US" sz="2000" b="1" dirty="0" smtClean="0">
                <a:solidFill>
                  <a:srgbClr val="FFFF00"/>
                </a:solidFill>
              </a:rPr>
              <a:t>.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b="1" dirty="0" smtClean="0">
                <a:solidFill>
                  <a:srgbClr val="FFFF00"/>
                </a:solidFill>
              </a:rPr>
              <a:t>(</a:t>
            </a:r>
            <a:r>
              <a:rPr lang="en-US" sz="2000" b="1" dirty="0" err="1" smtClean="0">
                <a:solidFill>
                  <a:srgbClr val="FFFF00"/>
                </a:solidFill>
              </a:rPr>
              <a:t>Contoh</a:t>
            </a:r>
            <a:r>
              <a:rPr lang="en-US" sz="2000" b="1" dirty="0" smtClean="0">
                <a:solidFill>
                  <a:srgbClr val="FFFF00"/>
                </a:solidFill>
              </a:rPr>
              <a:t>: 7 </a:t>
            </a:r>
            <a:r>
              <a:rPr lang="en-US" sz="2000" b="1" dirty="0" err="1" smtClean="0">
                <a:solidFill>
                  <a:srgbClr val="FFFF00"/>
                </a:solidFill>
              </a:rPr>
              <a:t>Jemaat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atau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Wahyu</a:t>
            </a:r>
            <a:r>
              <a:rPr lang="en-US" sz="2000" b="1" dirty="0" smtClean="0">
                <a:solidFill>
                  <a:srgbClr val="FFFF00"/>
                </a:solidFill>
              </a:rPr>
              <a:t>. 17)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n-US" sz="3600" b="1" dirty="0" err="1" smtClean="0"/>
              <a:t>Ruang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Tahta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305800" cy="42259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4 </a:t>
            </a:r>
            <a:r>
              <a:rPr lang="en-US" sz="2400" b="1" dirty="0" err="1" smtClean="0"/>
              <a:t>Makhluk</a:t>
            </a:r>
            <a:r>
              <a:rPr lang="en-US" sz="2400" b="1" dirty="0" smtClean="0"/>
              <a:t>:  </a:t>
            </a:r>
            <a:r>
              <a:rPr lang="en-US" sz="2400" b="1" dirty="0" err="1" smtClean="0"/>
              <a:t>penuh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mata</a:t>
            </a:r>
            <a:r>
              <a:rPr lang="en-US" sz="2400" b="1" dirty="0" smtClean="0"/>
              <a:t> = </a:t>
            </a:r>
            <a:r>
              <a:rPr lang="en-US" sz="2400" b="1" dirty="0" err="1" smtClean="0"/>
              <a:t>kewaspadaan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Taman Eden    </a:t>
            </a:r>
            <a:r>
              <a:rPr lang="en-US" sz="2400" b="1" dirty="0" err="1" smtClean="0"/>
              <a:t>Tirai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Tabernakel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Yesaya</a:t>
            </a:r>
            <a:r>
              <a:rPr lang="en-US" sz="2400" b="1" dirty="0" smtClean="0"/>
              <a:t> 6:2   </a:t>
            </a:r>
            <a:r>
              <a:rPr lang="en-US" sz="2400" b="1" dirty="0" err="1" smtClean="0"/>
              <a:t>Yeh</a:t>
            </a:r>
            <a:r>
              <a:rPr lang="en-US" sz="2400" b="1" dirty="0" smtClean="0"/>
              <a:t> 1:5-14  </a:t>
            </a:r>
            <a:r>
              <a:rPr lang="en-US" sz="2400" b="1" dirty="0" err="1" smtClean="0"/>
              <a:t>Yeh</a:t>
            </a:r>
            <a:r>
              <a:rPr lang="en-US" sz="2400" b="1" dirty="0" smtClean="0"/>
              <a:t> 10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Singa</a:t>
            </a:r>
            <a:r>
              <a:rPr lang="en-US" sz="2400" b="1" dirty="0" smtClean="0"/>
              <a:t>   </a:t>
            </a:r>
            <a:r>
              <a:rPr lang="en-US" sz="2400" b="1" dirty="0" err="1" smtClean="0"/>
              <a:t>Lembu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Jantan</a:t>
            </a:r>
            <a:r>
              <a:rPr lang="en-US" sz="2400" b="1" dirty="0" smtClean="0"/>
              <a:t>   </a:t>
            </a:r>
            <a:r>
              <a:rPr lang="en-US" sz="2400" b="1" dirty="0" err="1" smtClean="0"/>
              <a:t>Manusia</a:t>
            </a:r>
            <a:r>
              <a:rPr lang="en-US" sz="2400" b="1" dirty="0" smtClean="0"/>
              <a:t>   </a:t>
            </a:r>
            <a:r>
              <a:rPr lang="en-US" sz="2400" b="1" dirty="0" err="1" smtClean="0"/>
              <a:t>Rajawali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Why 4:8-11  Q: </a:t>
            </a:r>
            <a:r>
              <a:rPr lang="en-US" sz="2400" b="1" dirty="0" err="1" smtClean="0"/>
              <a:t>Apa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kesantentang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Tuhan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kamu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tangkap</a:t>
            </a:r>
            <a:r>
              <a:rPr lang="en-US" sz="2400" b="1" dirty="0" smtClean="0"/>
              <a:t>?</a:t>
            </a:r>
            <a:endParaRPr lang="en-US" sz="2400" b="1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 err="1" smtClean="0"/>
              <a:t>Wahyu</a:t>
            </a:r>
            <a:r>
              <a:rPr lang="en-US" sz="3600" b="1" dirty="0" smtClean="0"/>
              <a:t> 4 &amp; 5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958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800" b="1" dirty="0" err="1" smtClean="0">
                <a:solidFill>
                  <a:srgbClr val="FFFF00"/>
                </a:solidFill>
              </a:rPr>
              <a:t>Yoh</a:t>
            </a:r>
            <a:r>
              <a:rPr lang="en-US" sz="2800" b="1" dirty="0" smtClean="0">
                <a:solidFill>
                  <a:srgbClr val="FFFF00"/>
                </a:solidFill>
              </a:rPr>
              <a:t> 14:1</a:t>
            </a:r>
          </a:p>
          <a:p>
            <a:pPr>
              <a:defRPr/>
            </a:pPr>
            <a:endParaRPr lang="en-US" sz="28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 b="1" dirty="0" err="1" smtClean="0">
                <a:solidFill>
                  <a:srgbClr val="FFFF00"/>
                </a:solidFill>
              </a:rPr>
              <a:t>Psl</a:t>
            </a:r>
            <a:r>
              <a:rPr lang="en-US" sz="2800" b="1" dirty="0" smtClean="0">
                <a:solidFill>
                  <a:srgbClr val="FFFF00"/>
                </a:solidFill>
              </a:rPr>
              <a:t>. 4  </a:t>
            </a:r>
            <a:r>
              <a:rPr lang="en-US" sz="2800" b="1" dirty="0" err="1" smtClean="0">
                <a:solidFill>
                  <a:srgbClr val="FFFF00"/>
                </a:solidFill>
              </a:rPr>
              <a:t>Percaya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pada</a:t>
            </a:r>
            <a:r>
              <a:rPr lang="en-US" sz="2800" b="1" dirty="0" smtClean="0">
                <a:solidFill>
                  <a:srgbClr val="FFFF00"/>
                </a:solidFill>
              </a:rPr>
              <a:t> Allah</a:t>
            </a:r>
          </a:p>
          <a:p>
            <a:pPr>
              <a:defRPr/>
            </a:pPr>
            <a:endParaRPr lang="en-US" sz="28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 b="1" dirty="0" err="1" smtClean="0">
                <a:solidFill>
                  <a:srgbClr val="FFFF00"/>
                </a:solidFill>
              </a:rPr>
              <a:t>Psl</a:t>
            </a:r>
            <a:r>
              <a:rPr lang="en-US" sz="2800" b="1" dirty="0" smtClean="0">
                <a:solidFill>
                  <a:srgbClr val="FFFF00"/>
                </a:solidFill>
              </a:rPr>
              <a:t>. 5  </a:t>
            </a:r>
            <a:r>
              <a:rPr lang="en-US" sz="2800" b="1" dirty="0" err="1" smtClean="0">
                <a:solidFill>
                  <a:srgbClr val="FFFF00"/>
                </a:solidFill>
              </a:rPr>
              <a:t>Percaya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juga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padaKu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sz="2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800" b="1" dirty="0" err="1" smtClean="0">
                <a:solidFill>
                  <a:srgbClr val="FFFF00"/>
                </a:solidFill>
              </a:rPr>
              <a:t>Melalui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sisapenglihatan</a:t>
            </a:r>
            <a:r>
              <a:rPr lang="en-US" sz="2800" b="1" dirty="0" smtClean="0">
                <a:solidFill>
                  <a:srgbClr val="FFFF00"/>
                </a:solidFill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</a:rPr>
              <a:t>ingat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pasal</a:t>
            </a:r>
            <a:r>
              <a:rPr lang="en-US" sz="2800" b="1" dirty="0" smtClean="0">
                <a:solidFill>
                  <a:srgbClr val="FFFF00"/>
                </a:solidFill>
              </a:rPr>
              <a:t> 4 &amp; 5.  </a:t>
            </a:r>
            <a:r>
              <a:rPr lang="en-US" sz="2800" b="1" dirty="0" err="1" smtClean="0">
                <a:solidFill>
                  <a:srgbClr val="FFFF00"/>
                </a:solidFill>
              </a:rPr>
              <a:t>Itu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adalah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latar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belakangnya</a:t>
            </a:r>
            <a:r>
              <a:rPr lang="en-US" sz="2800" b="1" dirty="0" smtClean="0">
                <a:solidFill>
                  <a:srgbClr val="FFFF00"/>
                </a:solidFill>
              </a:rPr>
              <a:t>.</a:t>
            </a:r>
            <a:endParaRPr lang="en-US" sz="2800" b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5  </a:t>
            </a:r>
            <a:r>
              <a:rPr lang="en-US" sz="3200" b="1" dirty="0" err="1" smtClean="0"/>
              <a:t>Singa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Anak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Domba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267200" cy="44545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Gulungan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dengan</a:t>
            </a:r>
            <a:r>
              <a:rPr lang="en-US" sz="2400" b="1" dirty="0" smtClean="0">
                <a:solidFill>
                  <a:srgbClr val="FFFF00"/>
                </a:solidFill>
              </a:rPr>
              <a:t> 7 </a:t>
            </a:r>
            <a:r>
              <a:rPr lang="en-US" sz="2400" b="1" dirty="0" err="1" smtClean="0">
                <a:solidFill>
                  <a:srgbClr val="FFFF00"/>
                </a:solidFill>
              </a:rPr>
              <a:t>meterai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dimana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tidak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ada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seorang</a:t>
            </a:r>
            <a:r>
              <a:rPr lang="en-US" sz="2400" b="1" dirty="0" smtClean="0">
                <a:solidFill>
                  <a:srgbClr val="FFFF00"/>
                </a:solidFill>
              </a:rPr>
              <a:t> pun yang </a:t>
            </a:r>
            <a:r>
              <a:rPr lang="en-US" sz="2400" b="1" dirty="0" err="1" smtClean="0">
                <a:solidFill>
                  <a:srgbClr val="FFFF00"/>
                </a:solidFill>
              </a:rPr>
              <a:t>dapat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membukanya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Dimeteraikan</a:t>
            </a:r>
            <a:r>
              <a:rPr lang="en-US" sz="2400" b="1" dirty="0" smtClean="0">
                <a:solidFill>
                  <a:srgbClr val="FFFF00"/>
                </a:solidFill>
              </a:rPr>
              <a:t> = </a:t>
            </a:r>
            <a:r>
              <a:rPr lang="en-US" sz="2400" b="1" dirty="0" err="1" smtClean="0">
                <a:solidFill>
                  <a:srgbClr val="FFFF00"/>
                </a:solidFill>
              </a:rPr>
              <a:t>sesuatu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untuk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disingkapkan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7 </a:t>
            </a:r>
            <a:r>
              <a:rPr lang="en-US" sz="2400" b="1" dirty="0" err="1" smtClean="0">
                <a:solidFill>
                  <a:srgbClr val="FFFF00"/>
                </a:solidFill>
              </a:rPr>
              <a:t>Meterai</a:t>
            </a:r>
            <a:r>
              <a:rPr lang="en-US" sz="2400" b="1" dirty="0" smtClean="0">
                <a:solidFill>
                  <a:srgbClr val="FFFF00"/>
                </a:solidFill>
              </a:rPr>
              <a:t> = </a:t>
            </a:r>
            <a:r>
              <a:rPr lang="en-US" sz="2400" b="1" dirty="0" err="1" smtClean="0">
                <a:solidFill>
                  <a:srgbClr val="FFFF00"/>
                </a:solidFill>
              </a:rPr>
              <a:t>benar-benar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tertutup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02404" name="Picture 2" descr="http://www.confidentfaith.net/wp-content/uploads/2012/07/rev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905000"/>
            <a:ext cx="4419600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017587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/>
              <a:t>Enter:  </a:t>
            </a:r>
            <a:r>
              <a:rPr lang="en-US" sz="3600" b="1" dirty="0" err="1" smtClean="0"/>
              <a:t>Yesus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Kristus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86800" cy="51816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Yesus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adalah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singa</a:t>
            </a:r>
            <a:r>
              <a:rPr lang="en-US" sz="2400" b="1" dirty="0" smtClean="0">
                <a:solidFill>
                  <a:srgbClr val="FFFF00"/>
                </a:solidFill>
              </a:rPr>
              <a:t>   Q: </a:t>
            </a:r>
            <a:r>
              <a:rPr lang="en-US" sz="2400" b="1" dirty="0" err="1" smtClean="0">
                <a:solidFill>
                  <a:srgbClr val="FFFF00"/>
                </a:solidFill>
              </a:rPr>
              <a:t>Gambaran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apa</a:t>
            </a:r>
            <a:r>
              <a:rPr lang="en-US" sz="2400" b="1" dirty="0" smtClean="0">
                <a:solidFill>
                  <a:srgbClr val="FFFF00"/>
                </a:solidFill>
              </a:rPr>
              <a:t> yang </a:t>
            </a:r>
            <a:r>
              <a:rPr lang="en-US" sz="2400" b="1" dirty="0" err="1" smtClean="0">
                <a:solidFill>
                  <a:srgbClr val="FFFF00"/>
                </a:solidFill>
              </a:rPr>
              <a:t>ada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dipikiranmu</a:t>
            </a:r>
            <a:r>
              <a:rPr lang="en-US" sz="2400" b="1" dirty="0" smtClean="0">
                <a:solidFill>
                  <a:srgbClr val="FFFF00"/>
                </a:solidFill>
              </a:rPr>
              <a:t>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Yesus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adalah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akar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dari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Isai</a:t>
            </a:r>
            <a:r>
              <a:rPr lang="en-US" sz="2400" b="1" dirty="0" smtClean="0">
                <a:solidFill>
                  <a:srgbClr val="FFFF00"/>
                </a:solidFill>
              </a:rPr>
              <a:t>    </a:t>
            </a:r>
            <a:r>
              <a:rPr lang="en-US" sz="2400" b="1" dirty="0" err="1" smtClean="0">
                <a:solidFill>
                  <a:srgbClr val="FFFF00"/>
                </a:solidFill>
              </a:rPr>
              <a:t>Mesias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Yesus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adalah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kejayaan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Yesus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adalah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anak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domba</a:t>
            </a:r>
            <a:r>
              <a:rPr lang="en-US" sz="2400" b="1" dirty="0" smtClean="0">
                <a:solidFill>
                  <a:srgbClr val="FFFF00"/>
                </a:solidFill>
              </a:rPr>
              <a:t>  Q: </a:t>
            </a:r>
            <a:r>
              <a:rPr lang="en-US" sz="2400" b="1" dirty="0" err="1" smtClean="0">
                <a:solidFill>
                  <a:srgbClr val="FFFF00"/>
                </a:solidFill>
              </a:rPr>
              <a:t>Gambaran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apa</a:t>
            </a:r>
            <a:r>
              <a:rPr lang="en-US" sz="2400" b="1" dirty="0" smtClean="0">
                <a:solidFill>
                  <a:srgbClr val="FFFF00"/>
                </a:solidFill>
              </a:rPr>
              <a:t> yang </a:t>
            </a:r>
            <a:r>
              <a:rPr lang="en-US" sz="2400" b="1" dirty="0" err="1" smtClean="0">
                <a:solidFill>
                  <a:srgbClr val="FFFF00"/>
                </a:solidFill>
              </a:rPr>
              <a:t>ada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dalam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pikiranmu</a:t>
            </a:r>
            <a:r>
              <a:rPr lang="en-US" sz="2400" b="1" dirty="0" smtClean="0">
                <a:solidFill>
                  <a:srgbClr val="FFFF00"/>
                </a:solidFill>
              </a:rPr>
              <a:t>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7 </a:t>
            </a:r>
            <a:r>
              <a:rPr lang="en-US" sz="2400" b="1" dirty="0" err="1" smtClean="0">
                <a:solidFill>
                  <a:srgbClr val="FFFF00"/>
                </a:solidFill>
              </a:rPr>
              <a:t>tanduk</a:t>
            </a:r>
            <a:r>
              <a:rPr lang="en-US" sz="2400" b="1" dirty="0" smtClean="0">
                <a:solidFill>
                  <a:srgbClr val="FFFF00"/>
                </a:solidFill>
              </a:rPr>
              <a:t>  =  </a:t>
            </a:r>
            <a:r>
              <a:rPr lang="en-US" sz="2400" b="1" dirty="0" err="1" smtClean="0">
                <a:solidFill>
                  <a:srgbClr val="FFFF00"/>
                </a:solidFill>
              </a:rPr>
              <a:t>sempurna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dalam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kuasa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7 </a:t>
            </a:r>
            <a:r>
              <a:rPr lang="en-US" sz="2400" b="1" dirty="0" err="1" smtClean="0">
                <a:solidFill>
                  <a:srgbClr val="FFFF00"/>
                </a:solidFill>
              </a:rPr>
              <a:t>mata</a:t>
            </a:r>
            <a:r>
              <a:rPr lang="en-US" sz="2400" b="1" dirty="0" smtClean="0">
                <a:solidFill>
                  <a:srgbClr val="FFFF00"/>
                </a:solidFill>
              </a:rPr>
              <a:t> = </a:t>
            </a:r>
            <a:r>
              <a:rPr lang="en-US" sz="2400" b="1" dirty="0" err="1" smtClean="0">
                <a:solidFill>
                  <a:srgbClr val="FFFF00"/>
                </a:solidFill>
              </a:rPr>
              <a:t>sempurna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dalam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pengetahuan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Menyembah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Anak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Domba</a:t>
            </a:r>
            <a:r>
              <a:rPr lang="en-US" sz="3200" b="1" dirty="0" smtClean="0"/>
              <a:t> yang </a:t>
            </a:r>
            <a:r>
              <a:rPr lang="en-US" sz="3200" b="1" dirty="0" err="1" smtClean="0"/>
              <a:t>dibunuh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05800" cy="54102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Penyembahan</a:t>
            </a:r>
            <a:r>
              <a:rPr lang="en-US" sz="2400" b="1" dirty="0" smtClean="0">
                <a:solidFill>
                  <a:srgbClr val="FFFF00"/>
                </a:solidFill>
              </a:rPr>
              <a:t> paling </a:t>
            </a:r>
            <a:r>
              <a:rPr lang="en-US" sz="2400" b="1" dirty="0" err="1" smtClean="0">
                <a:solidFill>
                  <a:srgbClr val="FFFF00"/>
                </a:solidFill>
              </a:rPr>
              <a:t>mengagumkan</a:t>
            </a:r>
            <a:r>
              <a:rPr lang="en-US" sz="2400" b="1" dirty="0" smtClean="0">
                <a:solidFill>
                  <a:srgbClr val="FFFF00"/>
                </a:solidFill>
              </a:rPr>
              <a:t> yang </a:t>
            </a:r>
            <a:r>
              <a:rPr lang="en-US" sz="2400" b="1" dirty="0" err="1" smtClean="0">
                <a:solidFill>
                  <a:srgbClr val="FFFF00"/>
                </a:solidFill>
              </a:rPr>
              <a:t>pernah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ada</a:t>
            </a:r>
            <a:r>
              <a:rPr lang="en-US" sz="2400" b="1" dirty="0" smtClean="0">
                <a:solidFill>
                  <a:srgbClr val="FFFF00"/>
                </a:solidFill>
              </a:rPr>
              <a:t>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Kecapi</a:t>
            </a:r>
            <a:r>
              <a:rPr lang="en-US" sz="2400" b="1" dirty="0" smtClean="0">
                <a:solidFill>
                  <a:srgbClr val="FFFF00"/>
                </a:solidFill>
              </a:rPr>
              <a:t>= </a:t>
            </a:r>
            <a:r>
              <a:rPr lang="en-US" sz="2400" b="1" dirty="0" err="1" smtClean="0">
                <a:solidFill>
                  <a:srgbClr val="FFFF00"/>
                </a:solidFill>
              </a:rPr>
              <a:t>bernyanyi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bagi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Anak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Domba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Dupa</a:t>
            </a:r>
            <a:r>
              <a:rPr lang="en-US" sz="2400" b="1" dirty="0" smtClean="0">
                <a:solidFill>
                  <a:srgbClr val="FFFF00"/>
                </a:solidFill>
              </a:rPr>
              <a:t> = </a:t>
            </a:r>
            <a:r>
              <a:rPr lang="en-US" sz="2400" b="1" dirty="0" err="1" smtClean="0">
                <a:solidFill>
                  <a:srgbClr val="FFFF00"/>
                </a:solidFill>
              </a:rPr>
              <a:t>doa-doa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orang</a:t>
            </a:r>
            <a:r>
              <a:rPr lang="en-US" sz="2400" b="1" dirty="0" smtClean="0">
                <a:solidFill>
                  <a:srgbClr val="FFFF00"/>
                </a:solidFill>
              </a:rPr>
              <a:t> kudus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Why 5:9-14  </a:t>
            </a:r>
            <a:r>
              <a:rPr lang="en-US" sz="2400" b="1" dirty="0" err="1" smtClean="0">
                <a:solidFill>
                  <a:srgbClr val="FFFF00"/>
                </a:solidFill>
              </a:rPr>
              <a:t>Lagu</a:t>
            </a:r>
            <a:r>
              <a:rPr lang="en-US" sz="2400" b="1" dirty="0" smtClean="0">
                <a:solidFill>
                  <a:srgbClr val="FFFF00"/>
                </a:solidFill>
              </a:rPr>
              <a:t> yang </a:t>
            </a:r>
            <a:r>
              <a:rPr lang="en-US" sz="2400" b="1" dirty="0" err="1" smtClean="0">
                <a:solidFill>
                  <a:srgbClr val="FFFF00"/>
                </a:solidFill>
              </a:rPr>
              <a:t>baru</a:t>
            </a:r>
            <a:r>
              <a:rPr lang="en-US" sz="2400" b="1" dirty="0" smtClean="0">
                <a:solidFill>
                  <a:srgbClr val="FFFF00"/>
                </a:solidFill>
              </a:rPr>
              <a:t> (</a:t>
            </a:r>
            <a:r>
              <a:rPr lang="en-US" sz="2400" b="1" dirty="0" err="1" smtClean="0">
                <a:solidFill>
                  <a:srgbClr val="FFFF00"/>
                </a:solidFill>
              </a:rPr>
              <a:t>bandingkan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dengan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Nyanyian</a:t>
            </a:r>
            <a:r>
              <a:rPr lang="en-US" sz="2400" b="1" dirty="0" smtClean="0">
                <a:solidFill>
                  <a:srgbClr val="FFFF00"/>
                </a:solidFill>
              </a:rPr>
              <a:t> Musa </a:t>
            </a:r>
            <a:r>
              <a:rPr lang="en-US" sz="2400" b="1" dirty="0" err="1" smtClean="0">
                <a:solidFill>
                  <a:srgbClr val="FFFF00"/>
                </a:solidFill>
              </a:rPr>
              <a:t>Keluaran</a:t>
            </a:r>
            <a:r>
              <a:rPr lang="en-US" sz="2400" b="1" dirty="0" smtClean="0">
                <a:solidFill>
                  <a:srgbClr val="FFFF00"/>
                </a:solidFill>
              </a:rPr>
              <a:t> 15)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Tema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Lagu</a:t>
            </a:r>
            <a:r>
              <a:rPr lang="en-US" sz="2400" b="1" dirty="0" smtClean="0">
                <a:solidFill>
                  <a:srgbClr val="FFFF00"/>
                </a:solidFill>
              </a:rPr>
              <a:t>:  </a:t>
            </a:r>
            <a:r>
              <a:rPr lang="en-US" sz="2400" b="1" dirty="0" err="1" smtClean="0">
                <a:solidFill>
                  <a:srgbClr val="FFFF00"/>
                </a:solidFill>
              </a:rPr>
              <a:t>Anak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Domba</a:t>
            </a:r>
            <a:r>
              <a:rPr lang="en-US" sz="2400" b="1" dirty="0" smtClean="0">
                <a:solidFill>
                  <a:srgbClr val="FFFF00"/>
                </a:solidFill>
              </a:rPr>
              <a:t> Yang </a:t>
            </a:r>
            <a:r>
              <a:rPr lang="en-US" sz="2400" b="1" dirty="0" err="1" smtClean="0">
                <a:solidFill>
                  <a:srgbClr val="FFFF00"/>
                </a:solidFill>
              </a:rPr>
              <a:t>berharga</a:t>
            </a:r>
            <a:r>
              <a:rPr lang="en-US" sz="2400" b="1" dirty="0" smtClean="0">
                <a:solidFill>
                  <a:srgbClr val="FFFF00"/>
                </a:solidFill>
              </a:rPr>
              <a:t> (Worthy is the Lamb)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Ia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membuat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kerajaan</a:t>
            </a:r>
            <a:r>
              <a:rPr lang="en-US" sz="2400" b="1" dirty="0" smtClean="0">
                <a:solidFill>
                  <a:srgbClr val="FFFF00"/>
                </a:solidFill>
              </a:rPr>
              <a:t> imam </a:t>
            </a:r>
            <a:r>
              <a:rPr lang="en-US" sz="2400" b="1" dirty="0" err="1" smtClean="0">
                <a:solidFill>
                  <a:srgbClr val="FFFF00"/>
                </a:solidFill>
              </a:rPr>
              <a:t>telah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tergenapi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Keluaran</a:t>
            </a:r>
            <a:r>
              <a:rPr lang="en-US" sz="2400" b="1" dirty="0" smtClean="0">
                <a:solidFill>
                  <a:srgbClr val="FFFF00"/>
                </a:solidFill>
              </a:rPr>
              <a:t>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Ayat</a:t>
            </a:r>
            <a:r>
              <a:rPr lang="en-US" sz="2400" b="1" dirty="0" smtClean="0">
                <a:solidFill>
                  <a:srgbClr val="FFFF00"/>
                </a:solidFill>
              </a:rPr>
              <a:t> 11,13 </a:t>
            </a:r>
            <a:r>
              <a:rPr lang="en-US" sz="2400" b="1" dirty="0" err="1" smtClean="0">
                <a:solidFill>
                  <a:srgbClr val="FFFF00"/>
                </a:solidFill>
              </a:rPr>
              <a:t>Jutaan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malaikat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semua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makhluk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menyembah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Anak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Domba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0175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6  </a:t>
            </a:r>
            <a:r>
              <a:rPr lang="en-US" sz="3200" b="1" dirty="0" err="1" smtClean="0"/>
              <a:t>Anak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Domba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membuka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Meterai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45307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Sekarang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tindakannya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benar-benar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dimulai</a:t>
            </a:r>
            <a:r>
              <a:rPr lang="en-US" sz="2400" b="1" dirty="0" smtClean="0"/>
              <a:t>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6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Struktur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Wahyu</a:t>
            </a:r>
            <a:r>
              <a:rPr lang="en-US" sz="2400" b="1" dirty="0" smtClean="0"/>
              <a:t> 6-16: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6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  <a:effectLst/>
              </a:rPr>
              <a:t>7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Meterai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 Why 6-7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600" b="1" dirty="0">
              <a:solidFill>
                <a:srgbClr val="FFFF00"/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  <a:effectLst/>
              </a:rPr>
              <a:t>7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Terompet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 Why 8-9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600" b="1" dirty="0">
              <a:solidFill>
                <a:srgbClr val="FFFF00"/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  <a:effectLst/>
              </a:rPr>
              <a:t>7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Makhluk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Simbolis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  Why 10-15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600" b="1" dirty="0">
              <a:solidFill>
                <a:srgbClr val="FFFF00"/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  <a:effectLst/>
              </a:rPr>
              <a:t>7 </a:t>
            </a:r>
            <a:r>
              <a:rPr lang="en-US" sz="2400" b="1" dirty="0" err="1" smtClean="0">
                <a:solidFill>
                  <a:srgbClr val="FFFF00"/>
                </a:solidFill>
                <a:effectLst/>
              </a:rPr>
              <a:t>Cawan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  Why 15-16</a:t>
            </a:r>
            <a:endParaRPr lang="en-US" sz="2400" b="1" dirty="0">
              <a:solidFill>
                <a:srgbClr val="FFFF00"/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7813"/>
            <a:ext cx="8991600" cy="1017587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/>
              <a:t>7 </a:t>
            </a:r>
            <a:r>
              <a:rPr lang="en-US" sz="3200" b="1" dirty="0" err="1" smtClean="0"/>
              <a:t>Meterai</a:t>
            </a:r>
            <a:r>
              <a:rPr lang="en-US" sz="3200" b="1" dirty="0" smtClean="0"/>
              <a:t>  </a:t>
            </a:r>
            <a:br>
              <a:rPr lang="en-US" sz="3200" b="1" dirty="0" smtClean="0"/>
            </a:br>
            <a:r>
              <a:rPr lang="en-US" sz="3200" b="1" dirty="0" err="1" smtClean="0"/>
              <a:t>Penghakiman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Tuhan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pada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Penganiaya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Romawi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831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Why 6:1  </a:t>
            </a:r>
            <a:r>
              <a:rPr lang="en-US" sz="2400" b="1" dirty="0" err="1" smtClean="0"/>
              <a:t>Datang</a:t>
            </a:r>
            <a:r>
              <a:rPr lang="en-US" sz="2400" b="1" dirty="0" smtClean="0"/>
              <a:t>!!!  </a:t>
            </a:r>
            <a:r>
              <a:rPr lang="en-US" sz="2400" b="1" dirty="0" err="1" smtClean="0"/>
              <a:t>Lihat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Sebuah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visi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Derap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langkah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kuda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terdengar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kejauhan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</p:txBody>
      </p:sp>
      <p:pic>
        <p:nvPicPr>
          <p:cNvPr id="1065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600325"/>
            <a:ext cx="586740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Box 3"/>
          <p:cNvSpPr txBox="1">
            <a:spLocks noChangeArrowheads="1"/>
          </p:cNvSpPr>
          <p:nvPr/>
        </p:nvSpPr>
        <p:spPr bwMode="auto">
          <a:xfrm>
            <a:off x="6629400" y="3505200"/>
            <a:ext cx="2286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 b="1" dirty="0" smtClean="0">
                <a:solidFill>
                  <a:srgbClr val="FFFF00"/>
                </a:solidFill>
              </a:rPr>
              <a:t>4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Orang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Berkuda</a:t>
            </a:r>
            <a:endParaRPr lang="en-US" alt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 smtClean="0"/>
              <a:t>4 </a:t>
            </a:r>
            <a:r>
              <a:rPr lang="en-US" sz="3600" b="1" dirty="0" err="1" smtClean="0"/>
              <a:t>Orang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Berkuda</a:t>
            </a:r>
            <a:endParaRPr lang="en-US" sz="3600" b="1" dirty="0"/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84288"/>
            <a:ext cx="7416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6  4 </a:t>
            </a:r>
            <a:r>
              <a:rPr lang="en-US" sz="3200" b="1" dirty="0" err="1" smtClean="0"/>
              <a:t>Orang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Berkuda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49117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Materai</a:t>
            </a:r>
            <a:r>
              <a:rPr lang="en-US" sz="2000" b="1" dirty="0" smtClean="0"/>
              <a:t>  #1  </a:t>
            </a:r>
            <a:r>
              <a:rPr lang="en-US" sz="2000" b="1" dirty="0" err="1" smtClean="0"/>
              <a:t>Orang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menunggang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kuda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putih</a:t>
            </a:r>
            <a:r>
              <a:rPr lang="en-US" sz="2000" b="1" dirty="0" smtClean="0"/>
              <a:t>.   </a:t>
            </a:r>
            <a:r>
              <a:rPr lang="en-US" sz="2000" b="1" dirty="0" err="1" smtClean="0"/>
              <a:t>Yesus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datang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sebagai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penakluk</a:t>
            </a:r>
            <a:r>
              <a:rPr lang="en-US" sz="2000" b="1" dirty="0" smtClean="0"/>
              <a:t>.  </a:t>
            </a:r>
            <a:r>
              <a:rPr lang="en-US" sz="2000" b="1" dirty="0" err="1" smtClean="0"/>
              <a:t>Sebuah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mahkota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sujud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menyembah</a:t>
            </a:r>
            <a:r>
              <a:rPr lang="en-US" sz="2000" b="1" dirty="0" smtClean="0"/>
              <a:t>.   </a:t>
            </a:r>
            <a:r>
              <a:rPr lang="en-US" sz="2000" b="1" dirty="0" err="1" smtClean="0"/>
              <a:t>Simbol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kemenangan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Partia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mengalahkan</a:t>
            </a:r>
            <a:r>
              <a:rPr lang="en-US" sz="2000" b="1" dirty="0" smtClean="0"/>
              <a:t> Roma) 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FF3399"/>
                </a:solidFill>
              </a:rPr>
              <a:t>Materai</a:t>
            </a:r>
            <a:r>
              <a:rPr lang="en-US" sz="2000" b="1" dirty="0" smtClean="0">
                <a:solidFill>
                  <a:srgbClr val="FF3399"/>
                </a:solidFill>
              </a:rPr>
              <a:t> #2 </a:t>
            </a:r>
            <a:r>
              <a:rPr lang="en-US" sz="2000" b="1" dirty="0">
                <a:solidFill>
                  <a:srgbClr val="FF3399"/>
                </a:solidFill>
              </a:rPr>
              <a:t> </a:t>
            </a:r>
            <a:r>
              <a:rPr lang="en-US" sz="2000" b="1" dirty="0" err="1" smtClean="0">
                <a:solidFill>
                  <a:srgbClr val="FF3399"/>
                </a:solidFill>
              </a:rPr>
              <a:t>Kuda</a:t>
            </a:r>
            <a:r>
              <a:rPr lang="en-US" sz="2000" b="1" dirty="0" smtClean="0">
                <a:solidFill>
                  <a:srgbClr val="FF3399"/>
                </a:solidFill>
              </a:rPr>
              <a:t> </a:t>
            </a:r>
            <a:r>
              <a:rPr lang="en-US" sz="2000" b="1" dirty="0" err="1" smtClean="0">
                <a:solidFill>
                  <a:srgbClr val="FF3399"/>
                </a:solidFill>
              </a:rPr>
              <a:t>Merah</a:t>
            </a:r>
            <a:r>
              <a:rPr lang="en-US" sz="2000" b="1" dirty="0" smtClean="0">
                <a:solidFill>
                  <a:srgbClr val="FF3399"/>
                </a:solidFill>
              </a:rPr>
              <a:t> = </a:t>
            </a:r>
            <a:r>
              <a:rPr lang="en-US" sz="2000" b="1" dirty="0" err="1" smtClean="0">
                <a:solidFill>
                  <a:srgbClr val="FF3399"/>
                </a:solidFill>
              </a:rPr>
              <a:t>Perang</a:t>
            </a:r>
            <a:r>
              <a:rPr lang="en-US" sz="2000" b="1" dirty="0" smtClean="0">
                <a:solidFill>
                  <a:srgbClr val="FF3399"/>
                </a:solidFill>
              </a:rPr>
              <a:t> “</a:t>
            </a:r>
            <a:r>
              <a:rPr lang="en-US" sz="2000" b="1" dirty="0" err="1" smtClean="0">
                <a:solidFill>
                  <a:srgbClr val="FF3399"/>
                </a:solidFill>
              </a:rPr>
              <a:t>kuasa</a:t>
            </a:r>
            <a:r>
              <a:rPr lang="en-US" sz="2000" b="1" dirty="0" smtClean="0">
                <a:solidFill>
                  <a:srgbClr val="FF3399"/>
                </a:solidFill>
              </a:rPr>
              <a:t> </a:t>
            </a:r>
            <a:r>
              <a:rPr lang="en-US" sz="2000" b="1" dirty="0" err="1" smtClean="0">
                <a:solidFill>
                  <a:srgbClr val="FF3399"/>
                </a:solidFill>
              </a:rPr>
              <a:t>untuk</a:t>
            </a:r>
            <a:r>
              <a:rPr lang="en-US" sz="2000" b="1" dirty="0" smtClean="0">
                <a:solidFill>
                  <a:srgbClr val="FF3399"/>
                </a:solidFill>
              </a:rPr>
              <a:t> </a:t>
            </a:r>
            <a:r>
              <a:rPr lang="en-US" sz="2000" b="1" dirty="0" err="1" smtClean="0">
                <a:solidFill>
                  <a:srgbClr val="FF3399"/>
                </a:solidFill>
              </a:rPr>
              <a:t>memusnahkan</a:t>
            </a:r>
            <a:r>
              <a:rPr lang="en-US" sz="2000" b="1" dirty="0" smtClean="0">
                <a:solidFill>
                  <a:srgbClr val="FF3399"/>
                </a:solidFill>
              </a:rPr>
              <a:t> </a:t>
            </a:r>
            <a:r>
              <a:rPr lang="en-US" sz="2000" b="1" dirty="0" err="1" smtClean="0">
                <a:solidFill>
                  <a:srgbClr val="FF3399"/>
                </a:solidFill>
              </a:rPr>
              <a:t>kedamaian</a:t>
            </a:r>
            <a:r>
              <a:rPr lang="en-US" sz="2000" b="1" dirty="0" smtClean="0">
                <a:solidFill>
                  <a:srgbClr val="FF3399"/>
                </a:solidFill>
              </a:rPr>
              <a:t> </a:t>
            </a:r>
            <a:r>
              <a:rPr lang="en-US" sz="2000" b="1" dirty="0" err="1" smtClean="0">
                <a:solidFill>
                  <a:srgbClr val="FF3399"/>
                </a:solidFill>
              </a:rPr>
              <a:t>di</a:t>
            </a:r>
            <a:r>
              <a:rPr lang="en-US" sz="2000" b="1" dirty="0" smtClean="0">
                <a:solidFill>
                  <a:srgbClr val="FF3399"/>
                </a:solidFill>
              </a:rPr>
              <a:t> </a:t>
            </a:r>
            <a:r>
              <a:rPr lang="en-US" sz="2000" b="1" dirty="0" err="1" smtClean="0">
                <a:solidFill>
                  <a:srgbClr val="FF3399"/>
                </a:solidFill>
              </a:rPr>
              <a:t>bumi</a:t>
            </a:r>
            <a:r>
              <a:rPr lang="en-US" sz="2000" b="1" dirty="0" smtClean="0">
                <a:solidFill>
                  <a:srgbClr val="FF3399"/>
                </a:solidFill>
              </a:rPr>
              <a:t>.”  </a:t>
            </a:r>
            <a:r>
              <a:rPr lang="en-US" sz="2000" b="1" dirty="0" err="1" smtClean="0">
                <a:solidFill>
                  <a:srgbClr val="FF3399"/>
                </a:solidFill>
              </a:rPr>
              <a:t>mewakili</a:t>
            </a:r>
            <a:r>
              <a:rPr lang="en-US" sz="2000" b="1" dirty="0" smtClean="0">
                <a:solidFill>
                  <a:srgbClr val="FF3399"/>
                </a:solidFill>
              </a:rPr>
              <a:t> </a:t>
            </a:r>
            <a:r>
              <a:rPr lang="en-US" sz="2000" b="1" dirty="0" err="1" smtClean="0">
                <a:solidFill>
                  <a:srgbClr val="FF3399"/>
                </a:solidFill>
              </a:rPr>
              <a:t>penganiayaan</a:t>
            </a:r>
            <a:r>
              <a:rPr lang="en-US" sz="2000" b="1" dirty="0" smtClean="0">
                <a:solidFill>
                  <a:srgbClr val="FF3399"/>
                </a:solidFill>
              </a:rPr>
              <a:t> </a:t>
            </a:r>
            <a:r>
              <a:rPr lang="en-US" sz="2000" b="1" dirty="0" err="1" smtClean="0">
                <a:solidFill>
                  <a:srgbClr val="FF3399"/>
                </a:solidFill>
              </a:rPr>
              <a:t>terhadap</a:t>
            </a:r>
            <a:r>
              <a:rPr lang="en-US" sz="2000" b="1" dirty="0" smtClean="0">
                <a:solidFill>
                  <a:srgbClr val="FF3399"/>
                </a:solidFill>
              </a:rPr>
              <a:t> </a:t>
            </a:r>
            <a:r>
              <a:rPr lang="en-US" sz="2000" b="1" dirty="0" err="1" smtClean="0">
                <a:solidFill>
                  <a:srgbClr val="FF3399"/>
                </a:solidFill>
              </a:rPr>
              <a:t>jemaat</a:t>
            </a:r>
            <a:r>
              <a:rPr lang="en-US" sz="2000" b="1" dirty="0" smtClean="0">
                <a:solidFill>
                  <a:srgbClr val="FF3399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Materai</a:t>
            </a:r>
            <a:r>
              <a:rPr lang="en-US" sz="2000" b="1" dirty="0" smtClean="0"/>
              <a:t> #3  </a:t>
            </a:r>
            <a:r>
              <a:rPr lang="en-US" sz="2000" b="1" dirty="0" err="1" smtClean="0"/>
              <a:t>Kuda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Hitam</a:t>
            </a:r>
            <a:r>
              <a:rPr lang="en-US" sz="2000" b="1" dirty="0" smtClean="0"/>
              <a:t> = </a:t>
            </a:r>
            <a:r>
              <a:rPr lang="en-US" sz="2000" b="1" dirty="0" err="1" smtClean="0"/>
              <a:t>Kelaparan</a:t>
            </a:r>
            <a:r>
              <a:rPr lang="en-US" sz="2000" b="1" dirty="0" smtClean="0"/>
              <a:t>  </a:t>
            </a:r>
            <a:r>
              <a:rPr lang="en-US" sz="2000" b="1" dirty="0" err="1" smtClean="0"/>
              <a:t>Skala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untuk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mengukur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makanan</a:t>
            </a:r>
            <a:r>
              <a:rPr lang="en-US" sz="2000" b="1" dirty="0" smtClean="0"/>
              <a:t>.  </a:t>
            </a:r>
            <a:r>
              <a:rPr lang="en-US" sz="2000" b="1" dirty="0" err="1" smtClean="0"/>
              <a:t>Minyak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anggur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tersedia</a:t>
            </a:r>
            <a:r>
              <a:rPr lang="en-US" sz="2000" b="1" dirty="0" smtClean="0"/>
              <a:t>: </a:t>
            </a:r>
            <a:r>
              <a:rPr lang="en-US" sz="2000" b="1" dirty="0" err="1" smtClean="0"/>
              <a:t>orang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kaya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masih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baik-baik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saja</a:t>
            </a:r>
            <a:r>
              <a:rPr lang="en-US" sz="2000" b="1" dirty="0" smtClean="0"/>
              <a:t>.   </a:t>
            </a:r>
            <a:r>
              <a:rPr lang="en-US" sz="2000" b="1" dirty="0" err="1" smtClean="0"/>
              <a:t>Mewakili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kehancuran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finansial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sehubungan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penganiayaan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jemaat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Materai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#4  </a:t>
            </a:r>
            <a:r>
              <a:rPr lang="en-US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Kuning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Muda-kuda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hijau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= </a:t>
            </a:r>
            <a:r>
              <a:rPr lang="en-US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Kematian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Yeh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14:12-20.  </a:t>
            </a:r>
            <a:r>
              <a:rPr lang="en-US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Mewakili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kesahidan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jemaat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6  </a:t>
            </a:r>
            <a:r>
              <a:rPr lang="en-US" sz="3200" b="1" dirty="0" err="1" smtClean="0"/>
              <a:t>Enam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Materai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Pertama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05800" cy="48355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Q: </a:t>
            </a:r>
            <a:r>
              <a:rPr lang="en-US" sz="2000" b="1" dirty="0" err="1" smtClean="0"/>
              <a:t>Bagaimana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perasaanmu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tentang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penganiayaan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ketika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menginjil</a:t>
            </a:r>
            <a:r>
              <a:rPr lang="en-US" sz="2000" b="1" dirty="0" smtClean="0"/>
              <a:t>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Why 6:9-11 </a:t>
            </a:r>
            <a:r>
              <a:rPr lang="en-US" sz="2000" b="1" dirty="0" err="1" smtClean="0">
                <a:solidFill>
                  <a:srgbClr val="FFFF00"/>
                </a:solidFill>
              </a:rPr>
              <a:t>materai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kelima</a:t>
            </a:r>
            <a:r>
              <a:rPr lang="en-US" sz="2000" b="1" dirty="0" smtClean="0"/>
              <a:t>.  Para </a:t>
            </a:r>
            <a:r>
              <a:rPr lang="en-US" sz="2000" b="1" dirty="0" err="1" smtClean="0"/>
              <a:t>martir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sebelum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tahta</a:t>
            </a:r>
            <a:r>
              <a:rPr lang="en-US" sz="2000" b="1" dirty="0" smtClean="0"/>
              <a:t> Allah.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Berapa</a:t>
            </a:r>
            <a:r>
              <a:rPr lang="en-US" sz="2000" b="1" dirty="0" smtClean="0"/>
              <a:t> lama…   </a:t>
            </a:r>
            <a:r>
              <a:rPr lang="en-US" sz="2000" b="1" dirty="0" err="1" smtClean="0"/>
              <a:t>sebelum</a:t>
            </a:r>
            <a:r>
              <a:rPr lang="en-US" sz="2000" b="1" dirty="0" smtClean="0"/>
              <a:t> Allah </a:t>
            </a:r>
            <a:r>
              <a:rPr lang="en-US" sz="2000" b="1" dirty="0" err="1" smtClean="0"/>
              <a:t>menghakimi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orang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jahat</a:t>
            </a:r>
            <a:r>
              <a:rPr lang="en-US" sz="2000" b="1" dirty="0" smtClean="0"/>
              <a:t>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Ganti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rugi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umat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Maz</a:t>
            </a:r>
            <a:r>
              <a:rPr lang="en-US" sz="2000" b="1" dirty="0" smtClean="0"/>
              <a:t> 94:1-3  Why 11:7-18  Why 16:5-6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Apakah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anda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menanti</a:t>
            </a:r>
            <a:r>
              <a:rPr lang="en-US" sz="2000" b="1" dirty="0" smtClean="0"/>
              <a:t> lama </a:t>
            </a:r>
            <a:r>
              <a:rPr lang="en-US" sz="2000" b="1" dirty="0" err="1" smtClean="0"/>
              <a:t>untuk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melihat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pembalasan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terhadap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musuh</a:t>
            </a:r>
            <a:r>
              <a:rPr lang="en-US" sz="2000" b="1" dirty="0" smtClean="0"/>
              <a:t> Allah?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Jawaban</a:t>
            </a:r>
            <a:r>
              <a:rPr lang="en-US" sz="2000" b="1" dirty="0" smtClean="0"/>
              <a:t> Allah:  Why 6:11  </a:t>
            </a:r>
            <a:r>
              <a:rPr lang="en-US" sz="2000" b="1" dirty="0" err="1" smtClean="0"/>
              <a:t>Belum</a:t>
            </a:r>
            <a:r>
              <a:rPr lang="en-US" sz="2000" b="1" dirty="0" smtClean="0"/>
              <a:t>.  </a:t>
            </a:r>
            <a:r>
              <a:rPr lang="en-US" sz="2000" b="1" dirty="0" err="1" smtClean="0"/>
              <a:t>Masih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banyak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martir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mengikuti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jejakmu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Angka-Angka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dalam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Literatur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Apokaliptik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831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1 = </a:t>
            </a:r>
            <a:r>
              <a:rPr lang="en-US" sz="2000" b="1" dirty="0" err="1" smtClean="0">
                <a:solidFill>
                  <a:srgbClr val="FFFF00"/>
                </a:solidFill>
              </a:rPr>
              <a:t>kesatuan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unik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sendiri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2 = </a:t>
            </a:r>
            <a:r>
              <a:rPr lang="en-US" sz="2000" b="1" dirty="0" err="1" smtClean="0">
                <a:solidFill>
                  <a:srgbClr val="FFFF00"/>
                </a:solidFill>
              </a:rPr>
              <a:t>kekuatan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keberanian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energi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3 = </a:t>
            </a:r>
            <a:r>
              <a:rPr lang="en-US" sz="2000" b="1" dirty="0" err="1" smtClean="0">
                <a:solidFill>
                  <a:srgbClr val="FFFF00"/>
                </a:solidFill>
              </a:rPr>
              <a:t>nomor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hebat</a:t>
            </a:r>
            <a:r>
              <a:rPr lang="en-US" sz="2000" b="1" dirty="0" smtClean="0">
                <a:solidFill>
                  <a:srgbClr val="FFFF00"/>
                </a:solidFill>
              </a:rPr>
              <a:t>.  </a:t>
            </a:r>
            <a:r>
              <a:rPr lang="en-US" sz="2000" b="1" dirty="0" err="1" smtClean="0">
                <a:solidFill>
                  <a:srgbClr val="FFFF00"/>
                </a:solidFill>
              </a:rPr>
              <a:t>Nomornya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Tuhan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4 = </a:t>
            </a:r>
            <a:r>
              <a:rPr lang="en-US" sz="2000" b="1" dirty="0" err="1" smtClean="0">
                <a:solidFill>
                  <a:srgbClr val="FFFF00"/>
                </a:solidFill>
              </a:rPr>
              <a:t>bumi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kosmos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penciptaan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6 = </a:t>
            </a:r>
            <a:r>
              <a:rPr lang="en-US" sz="2000" b="1" dirty="0" err="1" smtClean="0">
                <a:solidFill>
                  <a:srgbClr val="FFFF00"/>
                </a:solidFill>
              </a:rPr>
              <a:t>menakutkan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Setan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kurang</a:t>
            </a:r>
            <a:r>
              <a:rPr lang="en-US" sz="2000" b="1" dirty="0" smtClean="0">
                <a:solidFill>
                  <a:srgbClr val="FFFF00"/>
                </a:solidFill>
              </a:rPr>
              <a:t> 1 </a:t>
            </a:r>
            <a:r>
              <a:rPr lang="en-US" sz="2000" b="1" dirty="0" err="1" smtClean="0">
                <a:solidFill>
                  <a:srgbClr val="FFFF00"/>
                </a:solidFill>
              </a:rPr>
              <a:t>dari</a:t>
            </a:r>
            <a:r>
              <a:rPr lang="en-US" sz="2000" b="1" dirty="0" smtClean="0">
                <a:solidFill>
                  <a:srgbClr val="FFFF00"/>
                </a:solidFill>
              </a:rPr>
              <a:t> 7.  </a:t>
            </a:r>
            <a:r>
              <a:rPr lang="en-US" sz="2000" b="1" dirty="0" err="1" smtClean="0">
                <a:solidFill>
                  <a:srgbClr val="FFFF00"/>
                </a:solidFill>
              </a:rPr>
              <a:t>Malapetaka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7 = </a:t>
            </a:r>
            <a:r>
              <a:rPr lang="en-US" sz="2000" b="1" dirty="0" err="1" smtClean="0">
                <a:solidFill>
                  <a:srgbClr val="FFFF00"/>
                </a:solidFill>
              </a:rPr>
              <a:t>kesempurnaan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kelengkapan</a:t>
            </a:r>
            <a:r>
              <a:rPr lang="en-US" sz="2000" b="1" dirty="0" smtClean="0">
                <a:solidFill>
                  <a:srgbClr val="FFFF00"/>
                </a:solidFill>
              </a:rPr>
              <a:t>   4 + 3 = 7  </a:t>
            </a:r>
            <a:r>
              <a:rPr lang="en-US" sz="2000" b="1" dirty="0" err="1" smtClean="0">
                <a:solidFill>
                  <a:srgbClr val="FFFF00"/>
                </a:solidFill>
              </a:rPr>
              <a:t>kosmos</a:t>
            </a:r>
            <a:r>
              <a:rPr lang="en-US" sz="2000" b="1" dirty="0" smtClean="0">
                <a:solidFill>
                  <a:srgbClr val="FFFF00"/>
                </a:solidFill>
              </a:rPr>
              <a:t> + </a:t>
            </a:r>
            <a:r>
              <a:rPr lang="en-US" sz="2000" b="1" dirty="0" err="1" smtClean="0">
                <a:solidFill>
                  <a:srgbClr val="FFFF00"/>
                </a:solidFill>
              </a:rPr>
              <a:t>Tuhan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                = </a:t>
            </a:r>
            <a:r>
              <a:rPr lang="en-US" sz="2000" b="1" dirty="0" err="1" smtClean="0">
                <a:solidFill>
                  <a:srgbClr val="FFFF00"/>
                </a:solidFill>
              </a:rPr>
              <a:t>kesempurnaan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3-1/2 = </a:t>
            </a:r>
            <a:r>
              <a:rPr lang="en-US" sz="2000" b="1" dirty="0" err="1" smtClean="0">
                <a:solidFill>
                  <a:srgbClr val="FFFF00"/>
                </a:solidFill>
              </a:rPr>
              <a:t>tidak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sempurna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sebagian</a:t>
            </a:r>
            <a:r>
              <a:rPr lang="en-US" sz="2000" b="1" dirty="0" smtClean="0">
                <a:solidFill>
                  <a:srgbClr val="FFFF00"/>
                </a:solidFill>
              </a:rPr>
              <a:t>  (1260 </a:t>
            </a:r>
            <a:r>
              <a:rPr lang="en-US" sz="2000" b="1" dirty="0" err="1" smtClean="0">
                <a:solidFill>
                  <a:srgbClr val="FFFF00"/>
                </a:solidFill>
              </a:rPr>
              <a:t>hari</a:t>
            </a:r>
            <a:r>
              <a:rPr lang="en-US" sz="2000" b="1" dirty="0" smtClean="0">
                <a:solidFill>
                  <a:srgbClr val="FFFF00"/>
                </a:solidFill>
              </a:rPr>
              <a:t>, “jam, </a:t>
            </a:r>
            <a:r>
              <a:rPr lang="en-US" sz="2000" b="1" dirty="0" err="1" smtClean="0">
                <a:solidFill>
                  <a:srgbClr val="FFFF00"/>
                </a:solidFill>
              </a:rPr>
              <a:t>waktu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dan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paruh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waktu</a:t>
            </a:r>
            <a:r>
              <a:rPr lang="en-US" sz="2000" b="1" dirty="0" smtClean="0">
                <a:solidFill>
                  <a:srgbClr val="FFFF00"/>
                </a:solidFill>
              </a:rPr>
              <a:t>”)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Meterai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keenam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Hari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Tuhan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831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Why 6:12-17  </a:t>
            </a:r>
            <a:r>
              <a:rPr lang="en-US" sz="2400" b="1" dirty="0" err="1" smtClean="0"/>
              <a:t>Meterai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keenam</a:t>
            </a:r>
            <a:r>
              <a:rPr lang="en-US" sz="24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6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Gempa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bumi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matahari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menjadi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gelap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bulan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menjadi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merah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bintang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jatuh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langit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langit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menyusut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seperti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gulungan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gunung-gunung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beranjak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Semua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makhluk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bersembunyi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gua-gua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diantara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batu</a:t>
            </a:r>
            <a:r>
              <a:rPr lang="en-US" sz="2400" b="1" dirty="0" smtClean="0"/>
              <a:t>-</a:t>
            </a:r>
            <a:r>
              <a:rPr lang="en-US" sz="2400" b="1" dirty="0" err="1" smtClean="0"/>
              <a:t>batu</a:t>
            </a:r>
            <a:r>
              <a:rPr lang="en-US" sz="2400" b="1" dirty="0" smtClean="0"/>
              <a:t>.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6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 smtClean="0"/>
              <a:t>Penghakiman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tiba</a:t>
            </a:r>
            <a:r>
              <a:rPr lang="en-US" sz="2400" b="1" dirty="0" smtClean="0"/>
              <a:t>.  </a:t>
            </a:r>
            <a:r>
              <a:rPr lang="en-US" sz="2400" b="1" dirty="0" err="1" smtClean="0"/>
              <a:t>Hari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Tuhan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sedang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terjadi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Bersembunyilah</a:t>
            </a:r>
            <a:r>
              <a:rPr lang="en-US" sz="2400" b="1" dirty="0" smtClean="0"/>
              <a:t>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6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Why 6:17  </a:t>
            </a:r>
            <a:r>
              <a:rPr lang="en-US" sz="2400" b="1" dirty="0" err="1" smtClean="0">
                <a:solidFill>
                  <a:srgbClr val="FFFF00"/>
                </a:solidFill>
              </a:rPr>
              <a:t>Siapa</a:t>
            </a:r>
            <a:r>
              <a:rPr lang="en-US" sz="2400" b="1" dirty="0" smtClean="0">
                <a:solidFill>
                  <a:srgbClr val="FFFF00"/>
                </a:solidFill>
              </a:rPr>
              <a:t> yang </a:t>
            </a:r>
            <a:r>
              <a:rPr lang="en-US" sz="2400" b="1" dirty="0" err="1" smtClean="0">
                <a:solidFill>
                  <a:srgbClr val="FFFF00"/>
                </a:solidFill>
              </a:rPr>
              <a:t>dapat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bertahan</a:t>
            </a:r>
            <a:r>
              <a:rPr lang="en-US" sz="2400" b="1" dirty="0" smtClean="0">
                <a:solidFill>
                  <a:srgbClr val="FFFF00"/>
                </a:solidFill>
              </a:rPr>
              <a:t>?  </a:t>
            </a:r>
            <a:r>
              <a:rPr lang="en-US" sz="2400" b="1" dirty="0" err="1" smtClean="0">
                <a:solidFill>
                  <a:srgbClr val="FFFF00"/>
                </a:solidFill>
              </a:rPr>
              <a:t>Jawaban</a:t>
            </a:r>
            <a:r>
              <a:rPr lang="en-US" sz="2400" b="1" dirty="0" smtClean="0">
                <a:solidFill>
                  <a:srgbClr val="FFFF00"/>
                </a:solidFill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</a:rPr>
              <a:t>Wahyu</a:t>
            </a:r>
            <a:r>
              <a:rPr lang="en-US" sz="2400" b="1" dirty="0" smtClean="0">
                <a:solidFill>
                  <a:srgbClr val="FFFF00"/>
                </a:solidFill>
              </a:rPr>
              <a:t> 7!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017587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/>
              <a:t>Wahyu</a:t>
            </a:r>
            <a:r>
              <a:rPr lang="en-US" sz="3200" b="1" dirty="0" smtClean="0"/>
              <a:t> 7 </a:t>
            </a:r>
            <a:br>
              <a:rPr lang="en-US" sz="3200" b="1" dirty="0" smtClean="0"/>
            </a:br>
            <a:r>
              <a:rPr lang="en-US" sz="3200" b="1" dirty="0" smtClean="0"/>
              <a:t>Interlude: Para </a:t>
            </a:r>
            <a:r>
              <a:rPr lang="en-US" sz="3200" b="1" dirty="0" err="1" smtClean="0"/>
              <a:t>Orang</a:t>
            </a:r>
            <a:r>
              <a:rPr lang="en-US" sz="3200" b="1" dirty="0" smtClean="0"/>
              <a:t> Kudus </a:t>
            </a:r>
            <a:r>
              <a:rPr lang="en-US" sz="3200" b="1" dirty="0" err="1" smtClean="0"/>
              <a:t>di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Meteraikan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545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Empat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Malaikat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menahan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Angin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bumi</a:t>
            </a:r>
            <a:r>
              <a:rPr lang="en-US" sz="2000" b="1" dirty="0" smtClean="0"/>
              <a:t>.  </a:t>
            </a:r>
            <a:r>
              <a:rPr lang="en-US" sz="2000" b="1" dirty="0" err="1" smtClean="0"/>
              <a:t>Angin</a:t>
            </a:r>
            <a:r>
              <a:rPr lang="en-US" sz="2000" b="1" dirty="0" smtClean="0"/>
              <a:t> = </a:t>
            </a:r>
            <a:r>
              <a:rPr lang="en-US" sz="2000" b="1" dirty="0" err="1" smtClean="0"/>
              <a:t>tindakan</a:t>
            </a:r>
            <a:r>
              <a:rPr lang="en-US" sz="2000" b="1" dirty="0" smtClean="0"/>
              <a:t> Allah </a:t>
            </a:r>
            <a:r>
              <a:rPr lang="en-US" sz="2000" b="1" dirty="0" err="1" smtClean="0"/>
              <a:t>menghakimi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musuh</a:t>
            </a:r>
            <a:r>
              <a:rPr lang="en-US" sz="2000" b="1" dirty="0" smtClean="0"/>
              <a:t>-</a:t>
            </a:r>
            <a:r>
              <a:rPr lang="en-US" sz="2000" b="1" dirty="0" err="1" smtClean="0"/>
              <a:t>musuhNya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Daniel 7:1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Seorang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malaikat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timur</a:t>
            </a:r>
            <a:r>
              <a:rPr lang="en-US" sz="2000" b="1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Pemeteraian</a:t>
            </a:r>
            <a:r>
              <a:rPr lang="en-US" sz="2000" b="1" dirty="0" smtClean="0"/>
              <a:t>  144,000   </a:t>
            </a:r>
            <a:r>
              <a:rPr lang="en-US" sz="2000" b="1" dirty="0" err="1" smtClean="0">
                <a:solidFill>
                  <a:srgbClr val="FFFF00"/>
                </a:solidFill>
              </a:rPr>
              <a:t>Yeh</a:t>
            </a:r>
            <a:r>
              <a:rPr lang="en-US" sz="2000" b="1" dirty="0" smtClean="0">
                <a:solidFill>
                  <a:srgbClr val="FFFF00"/>
                </a:solidFill>
              </a:rPr>
              <a:t> 9:1-6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Meterai</a:t>
            </a:r>
            <a:r>
              <a:rPr lang="en-US" sz="2000" b="1" dirty="0" smtClean="0"/>
              <a:t> = </a:t>
            </a:r>
            <a:r>
              <a:rPr lang="en-US" sz="2000" b="1" dirty="0" err="1" smtClean="0"/>
              <a:t>kepemilikan</a:t>
            </a: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12 x 12 x 10 x 10 x 10  </a:t>
            </a:r>
            <a:r>
              <a:rPr lang="en-US" sz="2000" b="1" dirty="0" err="1" smtClean="0"/>
              <a:t>Semua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umat</a:t>
            </a:r>
            <a:r>
              <a:rPr lang="en-US" sz="2000" b="1" dirty="0" smtClean="0"/>
              <a:t> Allah.  </a:t>
            </a:r>
            <a:r>
              <a:rPr lang="en-US" sz="2000" b="1" dirty="0" err="1" smtClean="0"/>
              <a:t>Setiap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orang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tanpa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kecuali</a:t>
            </a:r>
            <a:r>
              <a:rPr lang="en-US" sz="2000" b="1" dirty="0" smtClean="0"/>
              <a:t>!!!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2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 smtClean="0"/>
              <a:t>Orang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banyak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tapi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tidak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terhitung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sebagai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orang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sama</a:t>
            </a:r>
            <a:r>
              <a:rPr lang="en-US" sz="2000" b="1" dirty="0" smtClean="0"/>
              <a:t>:  </a:t>
            </a:r>
            <a:r>
              <a:rPr lang="en-US" sz="2000" b="1" dirty="0" err="1" smtClean="0"/>
              <a:t>Mereka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diselamatkan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datangnya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murka</a:t>
            </a:r>
            <a:r>
              <a:rPr lang="en-US" sz="2000" b="1" smtClean="0"/>
              <a:t> Allah.</a:t>
            </a:r>
            <a:endParaRPr lang="en-US" sz="2000" b="1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/>
              <a:t>The 144,000 Sealed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Q:  Does this sealing mean that the disciples will escape the suffering brought on by the tribulation?  (Ezekiel 9:1-6)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White robes = pure, forgiven, righteous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Palm branches = joy  The Feast of Tabernacles  Celebrating salvation and living in a relationship with God.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Rev 7:10-15  A worship service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An elder: Who are these people?  John: You know!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Rev 7:15  God spreads his tabernacle over us.</a:t>
            </a:r>
            <a:endParaRPr lang="en-US" sz="2400" b="1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Revelation 8 &amp; 9 The Seven Trumpets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Rev 8:1  The seventh seal is the seven trumpets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Trumpets: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/>
              <a:t>	</a:t>
            </a:r>
            <a:endParaRPr lang="en-U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/>
              <a:t>	</a:t>
            </a:r>
            <a:r>
              <a:rPr lang="en-US" sz="2000" b="1" dirty="0" smtClean="0"/>
              <a:t>Warning of impending judgment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/>
              <a:t>	</a:t>
            </a:r>
            <a:r>
              <a:rPr lang="en-US" sz="2000" b="1" dirty="0" smtClean="0"/>
              <a:t>Feast of Trumpets /Yom </a:t>
            </a:r>
            <a:r>
              <a:rPr lang="en-US" sz="2000" b="1" dirty="0" err="1" smtClean="0"/>
              <a:t>Teruah</a:t>
            </a:r>
            <a:r>
              <a:rPr lang="en-US" sz="2000" b="1" dirty="0" smtClean="0"/>
              <a:t> /Rosh Hashanah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	Rabbis:  Stay awake all night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/>
              <a:t>	</a:t>
            </a:r>
            <a:r>
              <a:rPr lang="en-US" sz="2000" b="1" dirty="0" smtClean="0"/>
              <a:t>Numbers 10   Sound  the warning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/>
              <a:t>	</a:t>
            </a:r>
            <a:r>
              <a:rPr lang="en-US" sz="2000" b="1" dirty="0" smtClean="0"/>
              <a:t>Matthew  25:32-31   1 </a:t>
            </a:r>
            <a:r>
              <a:rPr lang="en-US" sz="2000" b="1" dirty="0" err="1" smtClean="0"/>
              <a:t>Thess</a:t>
            </a:r>
            <a:r>
              <a:rPr lang="en-US" sz="2000" b="1" dirty="0" smtClean="0"/>
              <a:t> 4:13-14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/>
              <a:t>	</a:t>
            </a:r>
            <a:r>
              <a:rPr lang="en-US" sz="2000" b="1" dirty="0" smtClean="0"/>
              <a:t>All this applies to Rev </a:t>
            </a:r>
            <a:r>
              <a:rPr lang="en-US" sz="2000" b="1" dirty="0" err="1" smtClean="0"/>
              <a:t>Ch</a:t>
            </a:r>
            <a:r>
              <a:rPr lang="en-US" sz="2000" b="1" dirty="0" smtClean="0"/>
              <a:t> 8-9</a:t>
            </a:r>
            <a:endParaRPr lang="en-US" sz="2000" b="1" dirty="0"/>
          </a:p>
        </p:txBody>
      </p:sp>
      <p:pic>
        <p:nvPicPr>
          <p:cNvPr id="113668" name="Picture 5" descr="image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2074863"/>
            <a:ext cx="4724400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Revelation 8  Judgment on the Persecutors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8:1  Silence in heaven for ½ hour  God is still holding back his judgment.  2 Pet 3:9  </a:t>
            </a:r>
            <a:r>
              <a:rPr lang="en-US" sz="2000" b="1" dirty="0" err="1" smtClean="0"/>
              <a:t>Ezek</a:t>
            </a:r>
            <a:r>
              <a:rPr lang="en-US" sz="2000" b="1" dirty="0" smtClean="0"/>
              <a:t> 33:11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8:3-5   What are the saints praying for?  They are praying for God to take vengeance on the Roman persecutors.  (Rev 6:10)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God’s response:  Don’t make the mistake of going after my Saints.    Rome made a big mistake when she did.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8:5  </a:t>
            </a:r>
            <a:r>
              <a:rPr lang="en-US" sz="2000" b="1" dirty="0"/>
              <a:t>T</a:t>
            </a:r>
            <a:r>
              <a:rPr lang="en-US" sz="2000" b="1" dirty="0" smtClean="0"/>
              <a:t>hunder, rumblings, lightning and an earthquake.  Judgment is coming!</a:t>
            </a:r>
            <a:endParaRPr lang="en-US" sz="2000" b="1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Revelation 8  The First Four Trumpets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8:7  Trumpet #1  Hail, fire and blood   Egypt plague #7  God goes after the crops of the persecutors of his saints.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/>
              <a:t>	</a:t>
            </a:r>
            <a:r>
              <a:rPr lang="en-US" sz="2000" b="1" dirty="0" smtClean="0"/>
              <a:t>1/3 = a limited judgment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8:8-9  Trumpet #2  Sea turns to blood   Plague #1  God goes after the means of commerce    </a:t>
            </a:r>
            <a:r>
              <a:rPr lang="en-US" sz="2000" b="1" dirty="0" err="1" smtClean="0"/>
              <a:t>Jer</a:t>
            </a:r>
            <a:r>
              <a:rPr lang="en-US" sz="2000" b="1" dirty="0" smtClean="0"/>
              <a:t> 51:25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8:10-11  Trumpet #3  Wormwood   God goes after the fresh water.   </a:t>
            </a:r>
            <a:r>
              <a:rPr lang="en-US" sz="2000" b="1" dirty="0" err="1" smtClean="0"/>
              <a:t>Jer</a:t>
            </a:r>
            <a:r>
              <a:rPr lang="en-US" sz="2000" b="1" dirty="0" smtClean="0"/>
              <a:t> 9:15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8:12   Trumpet #4  God goes after the heavenly objects.  Plague #9    Isaiah 34:4-5  Joel 2:10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 smtClean="0"/>
              <a:t>Rev 8:13  Woe!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50292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An Eagle says woe, woe, woe.  Three woes are coming (trumpet #5,6,7)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800" b="1" dirty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Trumpet #1-4 Judgments on the earth.  Trumpet #5,6 Judgment on people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16740" name="AutoShape 2" descr="data:image/jpeg;base64,/9j/4AAQSkZJRgABAQAAAQABAAD/2wCEAAkGBhASEBQUEBQVFRAWFRUUGBcVFhcYFRQWFRQWFBgTFxgXHiYeGBkjGRYTIC8gIycpLS0sFh8xNjAqNSgrLCkBCQoKDgwOGg8PGiwkHyUsLCwvLCwsLC4qLCwsLSwsLSwvKiwsLCotLDUpKSwsLCwpLCwvLCwsLDAsLywpLCwpLP/AABEIANAA8wMBIgACEQEDEQH/xAAcAAEAAgMBAQEAAAAAAAAAAAAABQYDBAcBAgj/xAA9EAACAQIEBQIEAwcDAgcAAAABAgMAEQQFEiEGEzFBUSJhBzJxgRSRoSNCUmJysdGCwfCSwhUkJTOisuH/xAAaAQEAAwEBAQAAAAAAAAAAAAAAAQIDBAUG/8QALxEAAgIABQIFAwQDAQEAAAAAAAECEQMEEiExQVEFEyJhcTKBoZGxwfAVQvHRFP/aAAwDAQACEQMRAD8A4zSlK+gApSlAKUpQClKUApSlAKVZ4eDEePDhMUn4vERiVIJEZAwZ2RUWW5TUSjWDafrVeTBSEsFRyUvqAUkrbrqsNuh6+K58LM4WLeh8fK/etuz4Yow0r75Dek6TZvl2Pq3t6fO+21fYwUlmOh7IbMdJsh8Mben71vqXcGGlSePypUw2FmViTOJrqQLKYpNAse9wR961Vy6UyCPQ4kNvSVbVY99Nr2+1ZxxoSjqT23/Dpg1qVLYzhySGeaHEHQ0SynVodkcx3A0kC+lmAAci24vao04d9OvS2i9tVjpv4v0v7VMcWE/pYMdKzzYGVL643WxAOpWFiRqANxsSLG3ivMFg3llSKMXkkZUUeWY2A/M1LnFR1N7dwYaVM55w0cOiyLNDPEzvFrhLFVkjClkOpR2ZSCLgitTK8nknxCQLZJGYL+0OkLfu19x9OtZrMYTw/N1enm/jkmuho0qWTh//AM1Lh5JoYuS0ivJIWCfs2KHTZSzEkbC16xZ3kj4Z1VmR1eNZY3jJKSRvcBxcAjdWFiAbg0jmMOU/LT3qyCOpSlbgUpSgFKUoBSlKAUpSgFKUoBSlKAUpQCgFDX3y/JFeFaUDoGX8TYKEYESxxtMuFULit5ThpOdKU1Q6graPm8+oH2O9wtniwwMkWIgOMTFTO7vijDBLuumdiAGnTZvSCBvcg7W5faleDi+CYc4uOp7u99+L97rfhOvzd1IveQ51h7zjGukhws8mNgMe0c0hOloUBAIjeTkvsNgnTrU3kfFhbCRNDPAmJAlMxxOIMcQkldy8rwKt8QzBh1LAW+XrflNKnH8Fw8V25db9lz0tdW3997WxClRd8jzOCNMu1SRiSNMdpZ90imZjyHkHZdek7j3rzirMpxhsEXxizYmKXEh2jn1snMMLKNQPy6b9Nuoqk0rX/FR8xYjd88rvq2vt6uBq2L9mfEDSZjmXMnLRDD46OHVJdAG+VI7m1jYbDrYVlmzlDhJD+JjOB/ADDphNfr/ElFGoxfxLNqk5ni2/UDnlKq/CIemnVV0XSuOz256WxqOkZrxM8v4jDNKDho8riCLqGl5dGGl1nzIGJA7jTbzVH4emiTGYdpyVhWVGdlJBVQ17gjf8qj6V0YHh8MHAlgxezXTbok38vkhu3ZeuN8yaXCL+Jmw0mIGJZ4lwjAosLoS5dVsL6xHYt6vmvUDIyS5gh/Fa01Qtz57obIieluputtHvp8VB0qMLw9YWF5al0kuFS1O9uv5+elG7LZmGHR81xLRYrDqxleeF2IaCTmPzAhcjSrBX/eFtSkbdaxcf40SzxFpUlnGHjSZomLQ8xS4Aj7AaOXcLtqLe9Vip3D8HzkXktGNOrcMzdLgFVBINWhlNGLHFlK6jXHx17bXXfqL6EFStiTDqpIZjcdgpB/8Ala1fAaPwx+pA/sK9CyDFSpCDBRvDI5ZUZSoVS1y5J327ADe9aMsRU2bY/wCdxROwfNKUqQKUpQClKUBtZdlk076IULt1NugHkk7Ae5q9ZbwFhY4L4w3nOq4VzpUX9Okgbm3m4qHyHhjEqqyiYwh1VrRsS7KfUL22+xJ+lTWJlmxuJEUelWY9yFUeetZyt9di0VvuR82UZYl7K7f1SH8/SBVoyHgvDYjDc0pHyt1VApDA/wARf5r+96k8q+EmJiOsSYeUlbaZULLf2qwwZXjlXRO+FWICwWO4P0F9hXDmMW4NQf5NlpXBArwrhAgQQRFRbYopO3csdyfvUdisviiISJUTUflRQPvt1qy6dHpPUe96r+cxqJVkO7jp7Ab152bnF4a1vb2OnDT1bExh8khC/Ipa25Krdvqbb1D5ZlWGlkczYWIAbBWRbj9O9S+WZiJkum/mos4CZZXM7ExG9iDY2Gyg7bADx4r0sOoxr9DJq+TS4g4Xy9SQohB/gAC282IO9UzHcGBvVhnGn+FjsPow/wB6m/iBkuGECzwGYyMwXSPWllHqdz1U9PrVFwWcTxX5bkA9uo/WtcrieZDUn359tjGaUXpZtY3hjEx76NQ8odX6df0qKZSDY7Gr1lXFMcmhWNpNO99gWA3F/J7Vt43LsPiDeRfV01A2b8+/3rp1NFdCfDOc0qy57wlykMkJLKNyp3IHkEdarVWTso01yKUpUkCleqpJsNz471L5ThjE+uZO1lVluzMRswU9h59/PSspJEpWRa4ZyLhTa1722t5vVy4U4dRtBCap/mYtpaONbkCy7hiRbqe/ataOHE4qb9mgJQgsXty4vBe+1/5atmGzB+UIVcMFuJJFAUyG99O3YdK58VykqiXjSYzXL8vDWWIvLtcppC372IWscF1FgHALE+tixJsL7/lW3iIQi3uNl1FbWsBvtUZkePbERSNb0B9S+wO3+KQSSRfhkLxbFhk9bxs0rdwSF229R6fbrVNJ3q78VZZG5RpJTGPlGoEp5NiOjf3qo47Coh9EiyL5FwfuDW8WqM5rc+sFgkZJHdiAmmwCkl2Y20g9AbXO/YGhnj7l2HYMASP9V9q8wUpRS6sbgj0gkD+o9iL7W96155dTXsq+yiwqeWUEum/pvb3tf9K+KUqwFKUoBSlKAufA+cgE/iMUESMBUjkAs4YMNmIuAvp7+O1ZM6wyk642VlJNmRg247EqdjuPzqkVe8hxkGJTkw4d4wiFy2oMoNwBc2udW+58eOlV6XZNvoSXA2Fhl1/icdLhypGhVYjUD1teuijIcqisZBJIx35kzNa57+ogflXI8Nw+ZcQsWtY7n5nNgPv5ro6cE5eCv4nHNM62sryjTcdgPFcmZiovk21at7N6WM6ybAA7i24t2sahOIY10X0lrkLYAkm/07e9WHFYTRuLkdB4t2t7Vr6getcWGlKKbRvfUj8rwfKUKu3m3b2rRzbDvdvUSpJNr3sPF+9Tl1rSzTFqlgELyt8sa7E/zsf3U9zVcfBeNFxTasvGSTuiGvZQ2GmaCcCxDrqjcj37A+CKoGecNY4u8zxFwTcvEg0eL2j2HSuoRZadI5li/U6RYD2Ht71F5lL+HVnXVdQT6L328Wrkw8XHyK06YtcbbMmeFHF3to5EykddjUhlmdvDt8yE3seoPkHtWHMsxaaR5H3Z2LEnc7+T3rUr6VbrdHnccHVcHGXiiZh6Zow43B9JJWx97gi1c74gy0QYh41N1Buv0IuP8farrwPiteCIJu0UlgP4Ub1AD2vqqG+IsQ50bWsWQg+fSR1/6qzTqRrLeFlSrNhcG8hsilj7dvcnoB7msNWbLsO64cKBeR2DKFuWIZRa4t16W6/MavOVGcY2bOEy3lrycPeSdzuVFj9AR0Ubnr3rWijVZ/w2HvI7kJJInVj3RD+7GN7t3sa3JMxODSTDwgvjpRpkdd+UD1iQjq3k1ihw0+XLcaTNMgFt9cW+497i1YR9Xx09/f47FpOuCYzWORXXDYNAMNGRqN7Bjfck9WNT0bR4ePU2ybnoAFA8+9RvC+USIOZNYu53ubge496gPiDmshZIjsltdx0bcgflapq3pJWyMHE/GnODRQDTCfmZh63P/avtVi4FS+CceCCfpXNI4yTYC9dN4VwDQ4RuYSGe2ked+/tVpQUVS7lU22ivcdYlPQgvrB1HraxG3saqaRkmwFzVv4r4ks5gHLmiVRdZIrNFJchkVxZvvfvVewLIiPIXs5DIkYBOrULMWPQIAbW3vV4t0RJ2z5zB1CRIhJspZ/UCNbH5fTtYW69fVWjSlXSoqKUpUgUpSgFKUoBW5lGYmCeOUC+hgSAbah0K39xcVp0oC74jiTCYh1VUlVmIUXVSLk2HRr9a8xeSSI1x1B2P071SkcggjYg3B8Ed6nsRxvi3VRqC6RYsqjU3uxN/0tRWtiU63Oi5H8Q5QpjxwDqqehgvrZvBP0qaybiTCSxu8rLEy9ieo9veuR4XiuRpIhMV5QYayEBLLffV9vFq3s34hwisRCjSDzfSv0Fxc/lXHPL3K4uv2NY4lInsw40nll5eEULqbSrNuxv0O+wqfyeAxfs2YSzm7zyXva/yrfufbsBVQynKefAkygKTquAb6dLEde2wBqc4Ty+SGVupjkW4KkFdStY3t+92q84RUdmawxNT4LFi59Iqk8V46dIxJG2kNqW+xbwbX6detfHF/HqhjFhbMRcNIRdQRtZB+99TtVUzHiKbERaZLemwGkWG/Ukeb77ea4f/AJJ4mNGc60rp7lsTHSi4x5IsRbXrHX2JTa3avg165xF5+GqIUxN76hyzt00+r9b1i+IKXWJr/vMOm+4U/wDbUx8JstUw4p9XqOhdPsPVqP3Nvzr3PctjlMaOQBzQRqJAIAN1283FczklJvsbR3hRzrCqulmK6iNNgb6dza5tue21XXFN+CgVkYvjp1sCbARgi7aB2sLC9aKZeOY5ljEcEF2ZdgGYdFFvmJNqgsXjnxUxeVgo/RB2AFZTTxcRRX0rn+F/LCqMffp/6bWTYPECZWF7s3qNwSd7m9WRc01Y4q4DMejfw2/sKhckRIYZJr6mvoW21u5Nql+Ecnd2/ESgnVcLvvv1Jrok1yQuhZM2xqxQsWtdFLbdNh0+5sK5djWeSJJDv6nDHuHZi2/sRa1Wv4h4/SBEDu5u39K9B/1f/WqjggNDD+J41Yfy3Jv+YtVYqkmRJ9C5/DLLsO5dp7aUUuSRfSFFyduwFauK4+H4qS66sJqIQDSHRR00sNmF/O9rVU2zSaxAcqp2sp0ix2sQOu229atX0W7ZmnRMZ7nkeJlDmEIQoU6W3Yi/qY23Pv8A3qOxEqkKFBFrjcg97j/esFK0UUgKUpUgUpSgFKUoBSlKAUpSgFKUoBSlKAypinClVZgjblQSAbeR3qXwfFksWCbDR+ks5JcHcIwF0A7Env4qDpUNJkp0K9VrH/m/tXlKkg2sOUSSNyLx3BIPsdx71NcU5eNpU3VgDcdLdqryTMOhIH6Vc8OvMy1bgXAbp7Mw/taqS2JR78KszEeM0O+lJI3Wx6O1vSv1vW7xnIGBVD6wwYfbtVU4Wn0Y2FrC4Y21dL6Wt+tqk8zhfQ+snmmJWufNgXv72vWclu2Xg9jQznMZpIlBDckEKW7F7Xt9hatXD4OCQ6YzIZGsFBA6/btWHL8dMt1jJ9ViVsGBI6GxBF/epvBSYiO2IcrqUFNLAK1j32Hv1qySgqQeqXqPM4yYR8uKIlpgLPb5Sfce3S9XrKi6YddahWsNhuPH5VXOHOIo3YRvHdzc6h47knqKsmcYjlwNp7I7j7KSP1rOV7Jll3OY8TZjzsTIw+UHQv0Xa/3Nz96jopmW+k2uLV8UrorajEUpSpApSlAKUpQClKUApSlAKUpQClKUApSlAKUpQClKUApSgoBVq4JxJbmQtbRp1jyDcKbe1rH7VWWw7gkFTcb2t28/T3qycH5RIH57C0YVgtzuxYWuB3Fr71STVFop2fH/AIbEuJCTNy1ZrrJvZD1F7dr96sfEuBsRqIL23I/eHTV9P81FZjlcs+IjTSdBdbuBcBdQualeLS/PvptGiFQSd3LW2H009ap/sXSqytQ5gYGLRqpNwjGw2uLrv72NZ5AMQ4E0hDdCose/mok4hQr60GpiGF73/pNvHWtWHEOWXSLbi2kE7k7ee/app2VtF7yjguFWWRXcMhvvb1X81ucXYjRg2t3TQD7swU/oTWxkPEKSjSwCyDZr7C46/Q+1Y+N4deBfT2s+3hWBNZanrpl+mxyqlKz4LAyTSLHCjPI2yqouzbX2A67A10tpK2YmClb+DyWWXDzzrp5cHL13Niea2hdItvvWhVYzjJtJ8bP55/kClKVcClKUApSlAKUpQClKUApSlAKClKAUpSgFKUoBSlKAuuD4jAhj0pqCqqsANwALVlwOZDEyGHDHlhVLA6bA23YW7VWeH8dKkmiJtJk9A21C5NhceK2MlkmixZUH1EtE+kjS2q4tfpbVa3vWLXJbW+C9ZDmIuRtzFA+hB21D8qhuIcweWURKo1XVFH8TSdBf6msPC0siTThlBsF1E/MLMVAt1sb/AJ1LLFFHmWEmmYRxtMjMzDUo0iy6gTYKehPbrVeG2aX6bLhwx8I8G8AfEKzawCFYkFCrEX/1AA/ertheDcBHIZEw0QlYAM2n5rW3I6XuAb2671MRooAC2CgbAdLdrW7V7XnucpbtmLNDMOHsLPbnQxvZiwuoBDEWJuOtxbr4HiuUfEnJ1y3CaRK0izcxFVwNSnbYEdQFbvvtXQ5c5xSY0xWikhJva9pI1NvVtsVtfZgDe1rjcV/4p5nEcFKuJwvNQAPGQ+kq9wvMuBdQNXTe469duSHiWBh48cCUvU3x+Pg10SSvofnU11rgzKMNFiMLmKjl4MYaMOSSQMU0hw5Xe5uTpb21X6VyapxeJmGWrgwDcYnn3v6SAlgvn5iT9hXV4tlsbMQUMJ1dp/D5++1L5KRaXJYOLssOAwgwjbS4nFyTtvuIYmMUN/6izN9q2s8ybAyfi8Jh8Py8Rgo0cThmvMwdElRwbixL+k/y9gbVUeLOJpMdiOc40kIkai99IQefdtTf6q3cX8QcXJhnhYRBnEavMsYE8ix20q7j5vlUXO9hauNZTORjhSX1cy9VJSbTdr/ao3FL/pNrckOKvho+EgM0cplEfL5waJo9HMtpZGJKyLqIUkHYke9qVV0znjWPGYVxO+LjxPLRQiSK2FlKFd2QgFbhdXUi4uPFUuvS8MlmXg1mvrT7V/CT+37kSq9hSlK9MqKUpQClKUApSlAKUpQClKUApSlAKUpQClKUBP8AB2EJn5hW6Rgm/YP+79+prdOX2xM6NGY0YElbm6g2ZTv5uCPrUvw6sMOBV3ayt6iT/Extb7Wt9qhOJse6TuyEWlUDp6ipUDcHcHvfrsKwtuRolSs8yvP5I8QGZdYX9k77jXGTp9Xk9DfyKnONgqyRabOxs8YKho2VdwGB6g9LVWfxHLWSPrEoK7k/tJTYgm3cWP0381ucrFasLzVYDTaPVsShJ1e9hc1RSuV8FqpUfojg7iGLF4WNkkR5ERFlCCwR9IutgABbwNtql53262+lv96/NeW57isG8wwuJkjjEbylQRpZrhRYEEatxvVim+OJ5VlgcyBQA0kgILAWLNpAJ3udrfauaeXkn6dzJ7E98ReIcDDKpxAkOJYXBjAugF7OdxsTtsQe/bet51xss+WzRs4kuoEblhzFJIukgO7bdD123v1rnOaZnJiJXlmOqRzcn/YDsBWrWOJ4PgYk4Ykvqi0/vz/fzZZTaVAmrhknAPOx+Hw7SExTwLiBIii4VkPYk/LIGU/09r1T66ZwxxWmFyqHEaQcVHOuDRj2hMhxDAj6GQX/AJh4p4tmMxgYa8jmVx+74f2pkRSb3Kjg8gjOBxeIlLB4pIoYrW0vIzHWGuLmyBjsR0qJly2ZY1keORYm+VyjBGuCfSxFjsD08Vefig8MDQ4SBiYzI+MlPl8Q11B/pjv9mqf4hOJ0Zg2JP/pBggTDWIKMeZDy2jA31W1EnzcdBXHDxacVDEktsR2rdPTaiklW7f1UTpORvh3ChmVgrdCQQD9CdjWOu1cf4lzlsqwJqwhjgIkkliEaBGj0ph419ZcnYlrHqPAritel4Xn3nsHzXHTvVXfb9HvwyJR0uhSlK9MqKUpQClKUApSlAKUpQClLUoBSlKAUpSgFfUSXYAdSQPzNq+a2MumRJo3kGpFdWI8hTe1Q+AXbiGdI9CrYKm6qOnp2X8qqYxJOudzd76V9nIvqPsBe3v8ASpTimS7M3mw8AbA2H3NQmNewEQ6Je/8AM56n6DoP/wBrKtkjRvqbTC5hT94DU2/QsdV299OkmrBxFj2YQzRPcopGtr3vcdNQ3W2351GvDpUFyFCqqM1vU4tc283uAD4ArUzDMC3qfxaNLj09tbAdLdh3qsYraXz+SZOjXxzjQLk85iS4/gF7gfUk3P2qPr1mJNzuffvXlbpUZClKVIFbGMwcsTGOVWVvS2k/zKGVvG6kG/g1rGuw/D3ALNJgsdIyiOHD/hJCxA/aiV4o1N+t43jX72ry/Es/HJQ8yatb/r0X33LRjq2OR4jEPI2qRizWAuxJNlAUC57AAD7V6+LkKBGdjGu4UsSoPkA7Cra+WrhcsxnNRTJLi1w0V1uyjDszSMhIuOgX/VWvj/h5PFhjKZIjKiJLJh1YmaOOQhVci1urC47XvvUxzuWbSlS9TjH3qrrsrdf9FMqxc2AubDoL7D6DtXldCz7gLC4PLTJMZfxxCFNxy2JKtIAltRRENi5NtRAvvaue1tks3hZrDc8H6ba4q66r2Iaa5FKUrtIFKUoBSlKAUpSgFAKUoD2vKUoBSlKAUpSgFKUoCfwyGRI0ZWPQG5Nxvta/Y1o5jlxGJaNDrOrr/nxXZODMrw8eXCWeJFkRNRdV1sAdhsL6trbbiuQ4LGA44OAVR59xGCxCM/yqDu23QHwK8fJ+JRzM8VRi6h1788fp/djaUKS9zezcFH3N1QBxfe7EDSCPA2quSylmLMbkm5PvXafihlUS4AciNEsFY6lAk02F7k76/lvf+9cUrXwzPwz2F5sVW9UyuJHTKhSlK9MzFKUoBUvhOJZY8H+GXZfxKYgsCd9AICEeL2b6gVEUrDGy8MdJTV1v9xZcfiNxbHi8RCYLcmKNWsBYGWQiSU283sL/AMtSmd8QYFVxWLw87SYvGKiCEpb8OoaN31NexA5YVenUbbE1zqled/iMJRw4JtKKqtvVunvt3VuqstqZceJfiRJi4TGsKxNIqJNIGZmkSOxWNb/+3Hq9RVep+pvTqUrvyuUwsrDy8FUv73/tENt8ihr0CvK6SBSlKAUpSgFKUoBW1NlzKtyVvYNpudViQL9LdSO/9jbVrbXMTqBYA2IJ672N7ddtwDtQGoRSt6TGRMQWj3uO56BdIHX2H5da+pcwRlVSpsqkAE3F9KgHrt0J2oCPpWSZlJ9IsP8An/PtWOgFKUoD6ijLMFHUkAfUmwq9T8I5Zr/Dx4iU4tLK5UKyNIB6gi2BIBuNmPSqLHIVIKmxBuCOoPkVcY+KYocuVcJGseIcFJ5Cbys173uTfQR2G168nxGGYk4eTJretqq+8rT2ST2S3bNIU+S/ZHm0WEijw3MLuYyhMZUSAi4FgxIDb73O1q5hkmRT/wDiIjMcmqKTmSC4R1RG1Fix2Xa2/uLVEYGW8yM7lQGDM/UgA3NvJ8CrO/HqnEyOY25UkKQE6v2oEZuJB2v7fTevNhkcfJPEWCtbnG23t6r+ezey7GuqMq6Uy4cRZjBmaPCJQjh1AFw7ELvbqAWvfuL/AFqry8I5faSCOaUY5Y2dRJpVWKDWY9IFwSoNvUapRfS90boTZhcX996tea8YLNgUWVVbGBl5co2liVDvqYbnV0Cntv8AVHw3HyihDLzlpb4VKn3dq3HbdWn2sq5Rlbop9KE0r6gwFKUoBSlKAUpSgFKUoBelKUApSlAKUpQClKUApSlAKUpQClKUApSlAKUpQClKUApSlAKUpQClKUApSlAKUpQClKUApSlAKUpQClKUB//Z"/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11674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981200"/>
            <a:ext cx="40957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Revelation 9 Trumpet #5,6   Woes!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Rev 9:1-12  Trumpet #5.  First of two judgments on men.   Locusts (plague #8)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Fallen Star = Satan who holds the key to the Abyss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Locusts = Demons who torment those who do not           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              worship God.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Q: Can a Christian be possessed by a demon?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v. 5-6 Their sin will cause the sinful to loath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       themselves.    Can you relate?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Trumpet #5 (cont.)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5307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v. 7-10  Bizarre locusts!!!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Satan is their king!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Ephesians 2:2  The ruler of the kingdom of the air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John 14:30  The prince of this world.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Summers:  “The locusts represent the hellish rottenness, the internal decadence in the Roman Empire.”</a:t>
            </a:r>
            <a:endParaRPr lang="en-US" sz="2000" b="1" dirty="0"/>
          </a:p>
        </p:txBody>
      </p:sp>
      <p:pic>
        <p:nvPicPr>
          <p:cNvPr id="1187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0488" y="1981200"/>
            <a:ext cx="3973512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/>
              <a:t>Revelation 9:13-20 Woe #2  </a:t>
            </a:r>
            <a:br>
              <a:rPr lang="en-US" sz="3200" b="1" dirty="0" smtClean="0"/>
            </a:br>
            <a:r>
              <a:rPr lang="en-US" sz="3200" b="1" dirty="0" smtClean="0"/>
              <a:t>War comes to Rome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9:14  bound at the River Euphrates =  Parthia: the chief military rival of Rome.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Q:  Will the church suffer because of this warfare?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smtClean="0"/>
              <a:t>Rev 9:21  A depressing result.  Rome did not repent.   It is time for the 7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trumpet and the seven bowls!</a:t>
            </a:r>
            <a:endParaRPr lang="en-US" sz="2400" b="1" dirty="0"/>
          </a:p>
        </p:txBody>
      </p:sp>
    </p:spTree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Globe">
  <a:themeElements>
    <a:clrScheme name="Globe 5">
      <a:dk1>
        <a:srgbClr val="3C5436"/>
      </a:dk1>
      <a:lt1>
        <a:srgbClr val="FFFFFF"/>
      </a:lt1>
      <a:dk2>
        <a:srgbClr val="5F8656"/>
      </a:dk2>
      <a:lt2>
        <a:srgbClr val="D6D8C0"/>
      </a:lt2>
      <a:accent1>
        <a:srgbClr val="61733D"/>
      </a:accent1>
      <a:accent2>
        <a:srgbClr val="324A39"/>
      </a:accent2>
      <a:accent3>
        <a:srgbClr val="B6C3B4"/>
      </a:accent3>
      <a:accent4>
        <a:srgbClr val="DADADA"/>
      </a:accent4>
      <a:accent5>
        <a:srgbClr val="B7BCAF"/>
      </a:accent5>
      <a:accent6>
        <a:srgbClr val="2C4233"/>
      </a:accent6>
      <a:hlink>
        <a:srgbClr val="73D588"/>
      </a:hlink>
      <a:folHlink>
        <a:srgbClr val="6F99B9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lobe">
  <a:themeElements>
    <a:clrScheme name="Globe 5">
      <a:dk1>
        <a:srgbClr val="3C5436"/>
      </a:dk1>
      <a:lt1>
        <a:srgbClr val="FFFFFF"/>
      </a:lt1>
      <a:dk2>
        <a:srgbClr val="5F8656"/>
      </a:dk2>
      <a:lt2>
        <a:srgbClr val="D6D8C0"/>
      </a:lt2>
      <a:accent1>
        <a:srgbClr val="61733D"/>
      </a:accent1>
      <a:accent2>
        <a:srgbClr val="324A39"/>
      </a:accent2>
      <a:accent3>
        <a:srgbClr val="B6C3B4"/>
      </a:accent3>
      <a:accent4>
        <a:srgbClr val="DADADA"/>
      </a:accent4>
      <a:accent5>
        <a:srgbClr val="B7BCAF"/>
      </a:accent5>
      <a:accent6>
        <a:srgbClr val="2C4233"/>
      </a:accent6>
      <a:hlink>
        <a:srgbClr val="73D588"/>
      </a:hlink>
      <a:folHlink>
        <a:srgbClr val="6F99B9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6135</TotalTime>
  <Words>8570</Words>
  <Application>Microsoft Office PowerPoint</Application>
  <PresentationFormat>On-screen Show (4:3)</PresentationFormat>
  <Paragraphs>1447</Paragraphs>
  <Slides>169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169</vt:i4>
      </vt:variant>
    </vt:vector>
  </HeadingPairs>
  <TitlesOfParts>
    <vt:vector size="173" baseType="lpstr">
      <vt:lpstr>1_Globe</vt:lpstr>
      <vt:lpstr>Compass</vt:lpstr>
      <vt:lpstr>Hardcover</vt:lpstr>
      <vt:lpstr>Globe</vt:lpstr>
      <vt:lpstr>Slide 1</vt:lpstr>
      <vt:lpstr>Slide 2</vt:lpstr>
      <vt:lpstr>Tujuan Penulisan Apokaliptik</vt:lpstr>
      <vt:lpstr>Literatur Apokaliptik</vt:lpstr>
      <vt:lpstr>Karakteristik dari Literatur Apokaliptik</vt:lpstr>
      <vt:lpstr>Αποκαλυφισ Karakteristik Lanjutan</vt:lpstr>
      <vt:lpstr>Αποκαλυφισ Karakteristik Lanjutan</vt:lpstr>
      <vt:lpstr>Αποκαλυφισ Karakteristik Lanjutan</vt:lpstr>
      <vt:lpstr>Angka-Angka dalam Literatur Apokaliptik</vt:lpstr>
      <vt:lpstr>Angka-Angka dalam Literatur Apokaliptik</vt:lpstr>
      <vt:lpstr>Warna Pada Literatur Apokaliptik</vt:lpstr>
      <vt:lpstr>Αποκαλυφισ Karakteristik Lanjutan </vt:lpstr>
      <vt:lpstr>Pseudigrapha: Non-Kanonik Apokalipsis </vt:lpstr>
      <vt:lpstr>Bagian-Bagian Apokaliptik Perjanjian Lama</vt:lpstr>
      <vt:lpstr>Ringkasan: Bagaimana Menafsirksn Apokaliptik:</vt:lpstr>
      <vt:lpstr>Teori Akhir Jaman (Eschatology)</vt:lpstr>
      <vt:lpstr>Pendekatan dalam Menafsirkan Kitab Wahyu</vt:lpstr>
      <vt:lpstr>Pendekatan dalam Menafsirkan Kitab Wahyu</vt:lpstr>
      <vt:lpstr>Pendekatan dalam Menafsirkan Kitab Wahyu</vt:lpstr>
      <vt:lpstr>Pendekatan dalam Menafsirkan Kitab Wahyu</vt:lpstr>
      <vt:lpstr>Pendekatan dalam Menafsirkan Kitab Wahyu</vt:lpstr>
      <vt:lpstr>Slide 22</vt:lpstr>
      <vt:lpstr>Sir Isaac Newton</vt:lpstr>
      <vt:lpstr>Permasalahan dalam Premillenialisme</vt:lpstr>
      <vt:lpstr>Pendekatan dalam Menafsirkan Kitab Wahyu</vt:lpstr>
      <vt:lpstr>Latar Belakang Sejarah Kitab Wahyu</vt:lpstr>
      <vt:lpstr>Slide 27</vt:lpstr>
      <vt:lpstr>Slide 28</vt:lpstr>
      <vt:lpstr>Slide 29</vt:lpstr>
      <vt:lpstr>Slide 30</vt:lpstr>
      <vt:lpstr>Slide 31</vt:lpstr>
      <vt:lpstr>Slide 32</vt:lpstr>
      <vt:lpstr>Masa Kepenulisan (Authorship)</vt:lpstr>
      <vt:lpstr>Penulis: Rasul Yohanes</vt:lpstr>
      <vt:lpstr>Authorship: Pandangan Lain</vt:lpstr>
      <vt:lpstr>Authorship: Pandangan Lain</vt:lpstr>
      <vt:lpstr>Tema, Pesan dan Tujuan Kitab Wahyu</vt:lpstr>
      <vt:lpstr>Garis Besar Kitab Wahyu</vt:lpstr>
      <vt:lpstr>Garis Besar Alkitab</vt:lpstr>
      <vt:lpstr>Wahyu 1: Pendahuluan</vt:lpstr>
      <vt:lpstr>7 Kebahagiaan dalam Kitab Wahyu</vt:lpstr>
      <vt:lpstr>Wahyu 1: Pendahuluan</vt:lpstr>
      <vt:lpstr>Slide 43</vt:lpstr>
      <vt:lpstr>Wahyu 1: Pendahuluan</vt:lpstr>
      <vt:lpstr>Wahyu 1: Pendahuluan</vt:lpstr>
      <vt:lpstr>Wahyu 2 &amp; 3: Surat Kepada Jemaat di Asia</vt:lpstr>
      <vt:lpstr>Wahyu 2:1-7 Efesus</vt:lpstr>
      <vt:lpstr>Efesus</vt:lpstr>
      <vt:lpstr>Efesus: Pujian</vt:lpstr>
      <vt:lpstr>Efesus: Peringatan</vt:lpstr>
      <vt:lpstr>Wahyu 2:8-11 Smyrna</vt:lpstr>
      <vt:lpstr>Smyrna: Hanya Pujian</vt:lpstr>
      <vt:lpstr>Wahyu 2:12-17 Pergamum</vt:lpstr>
      <vt:lpstr>Pergamum</vt:lpstr>
      <vt:lpstr>Pergamum:  Pujian</vt:lpstr>
      <vt:lpstr>Pergamum: Peringatan</vt:lpstr>
      <vt:lpstr>Pergamum: Jaminan Kembali</vt:lpstr>
      <vt:lpstr>Wahyu 2:18-29  Thyatira</vt:lpstr>
      <vt:lpstr>Thyatira</vt:lpstr>
      <vt:lpstr>Thyatira:  Pujian</vt:lpstr>
      <vt:lpstr>Thyratira:  Peringatan</vt:lpstr>
      <vt:lpstr>Thyratira:  Peringatan dan Dorongan</vt:lpstr>
      <vt:lpstr>Wahyu 3:1-6 Sardis</vt:lpstr>
      <vt:lpstr>Sardis</vt:lpstr>
      <vt:lpstr>Sardis:  Peringatan Terlebih Dahulu!</vt:lpstr>
      <vt:lpstr>Sardis:  Memberi Semangat</vt:lpstr>
      <vt:lpstr>Wahyu 3:7-13 Filadelfia</vt:lpstr>
      <vt:lpstr>Filadelfia</vt:lpstr>
      <vt:lpstr>Filadelfia: Dorongan Semangat</vt:lpstr>
      <vt:lpstr>Wahyu 3:14-22  Laodikia</vt:lpstr>
      <vt:lpstr>Laodikia</vt:lpstr>
      <vt:lpstr>Laodikia:  Hanya Peringatan</vt:lpstr>
      <vt:lpstr>Laodikia: Kristen Suam-Suam Kuku</vt:lpstr>
      <vt:lpstr>Laodikia: Belum Terlambat!</vt:lpstr>
      <vt:lpstr>Laodikia: Ringkasan</vt:lpstr>
      <vt:lpstr>Wahyu 4  Memasuki Ruang Tahta</vt:lpstr>
      <vt:lpstr>Wahyu 4</vt:lpstr>
      <vt:lpstr>Ruang Tahta</vt:lpstr>
      <vt:lpstr>Ruang Tahta</vt:lpstr>
      <vt:lpstr>Ruang Tahta</vt:lpstr>
      <vt:lpstr>Wahyu 4 &amp; 5</vt:lpstr>
      <vt:lpstr>Wahyu 5  Singa dan Anak Domba</vt:lpstr>
      <vt:lpstr>Enter:  Yesus Kristus</vt:lpstr>
      <vt:lpstr>Menyembah Anak Domba yang dibunuh</vt:lpstr>
      <vt:lpstr>Wahyu 6  Anak Domba membuka Meterai</vt:lpstr>
      <vt:lpstr>7 Meterai   Penghakiman Tuhan pada Penganiaya Romawi</vt:lpstr>
      <vt:lpstr>4 Orang Berkuda</vt:lpstr>
      <vt:lpstr>Wahyu 6  4 Orang Berkuda</vt:lpstr>
      <vt:lpstr>Wahyu 6  Enam Materai Pertama</vt:lpstr>
      <vt:lpstr>Meterai keenam: Hari Tuhan</vt:lpstr>
      <vt:lpstr>Wahyu 7  Interlude: Para Orang Kudus di Meteraikan</vt:lpstr>
      <vt:lpstr>The 144,000 Sealed</vt:lpstr>
      <vt:lpstr>Revelation 8 &amp; 9 The Seven Trumpets</vt:lpstr>
      <vt:lpstr>Revelation 8  Judgment on the Persecutors</vt:lpstr>
      <vt:lpstr>Revelation 8  The First Four Trumpets</vt:lpstr>
      <vt:lpstr>Rev 8:13  Woe!</vt:lpstr>
      <vt:lpstr>Revelation 9 Trumpet #5,6   Woes!</vt:lpstr>
      <vt:lpstr>Trumpet #5 (cont.)</vt:lpstr>
      <vt:lpstr>Revelation 9:13-20 Woe #2   War comes to Rome</vt:lpstr>
      <vt:lpstr>Revelation 9:13-20  Trumpet #6</vt:lpstr>
      <vt:lpstr>Revelation 10:1-11:14   A Second Encouraging Interlude</vt:lpstr>
      <vt:lpstr>Rev 11:1-14 Encouraging Interlude (cont.)</vt:lpstr>
      <vt:lpstr>3-1/2 Years in the Bible</vt:lpstr>
      <vt:lpstr>Rev 11:3-6  The Two Witnesses</vt:lpstr>
      <vt:lpstr>Rev 11:7-12  The Serpent Attacks the Church and is Defeated.</vt:lpstr>
      <vt:lpstr>Rev 11:13-14  The Third Woe is at Hand</vt:lpstr>
      <vt:lpstr>Rev 12  Now We Look Behind the Scene</vt:lpstr>
      <vt:lpstr>Revelation 12 The Woman and the Beast</vt:lpstr>
      <vt:lpstr>Slide 109</vt:lpstr>
      <vt:lpstr>Revelation 12:1-3  </vt:lpstr>
      <vt:lpstr>Rev 12:4-6 Satan Goes After the Son and, Later, His Church</vt:lpstr>
      <vt:lpstr>Rev 12:7-17  Spiritual War in Heaven… and On Earth</vt:lpstr>
      <vt:lpstr>Revelation 13  The Two Beasts</vt:lpstr>
      <vt:lpstr>How Do We Overcome the Work of Satan in Our Lives?  (Rev 12:11)</vt:lpstr>
      <vt:lpstr>The Beast From the Sea</vt:lpstr>
      <vt:lpstr>Slide 116</vt:lpstr>
      <vt:lpstr>The Beast From the Sea</vt:lpstr>
      <vt:lpstr>Assurance For the Saints</vt:lpstr>
      <vt:lpstr>Revelation 13:11-18  The Beast Out of the Earth</vt:lpstr>
      <vt:lpstr>Slide 120</vt:lpstr>
      <vt:lpstr>The Ten Horns</vt:lpstr>
      <vt:lpstr>Slide 122</vt:lpstr>
      <vt:lpstr>Revelation 14  The Wine of God’s Wrath</vt:lpstr>
      <vt:lpstr>Revelation 14  Forever and Ever</vt:lpstr>
      <vt:lpstr>Rev 14:14-20 Harvest Time Has Come</vt:lpstr>
      <vt:lpstr>Revelation 15 &amp; 16  The Seven Bowls</vt:lpstr>
      <vt:lpstr>Revelation 16  The Seven Bowls It is Done!</vt:lpstr>
      <vt:lpstr>The Seven Bowls</vt:lpstr>
      <vt:lpstr>Rev 16:13-15 The Seven Bowls (cont.)</vt:lpstr>
      <vt:lpstr>Rev 16:16-23 The Final Bowl</vt:lpstr>
      <vt:lpstr>Megiddo</vt:lpstr>
      <vt:lpstr>Armageddon</vt:lpstr>
      <vt:lpstr>Revelation 17  The Woman and the Beast</vt:lpstr>
      <vt:lpstr>Who Are the Woman and the Beast?  (in case there is any doubt)</vt:lpstr>
      <vt:lpstr>Slide 135</vt:lpstr>
      <vt:lpstr>Domitian:  Nero Redivivus</vt:lpstr>
      <vt:lpstr>Rev 17:12-14  The Ten Horns</vt:lpstr>
      <vt:lpstr>Revelation 18-20:10  The Enemies of God and of the Church Are Destroyed</vt:lpstr>
      <vt:lpstr>Rev 18:1-8 Fallen is Babylon the Great</vt:lpstr>
      <vt:lpstr>Revelation 18:9-24  The World is Weeping</vt:lpstr>
      <vt:lpstr>Revelation 19  The Fall of the Beast and the False Prophet</vt:lpstr>
      <vt:lpstr>Revelation 19 (cont)</vt:lpstr>
      <vt:lpstr>Revelation19 (cont)</vt:lpstr>
      <vt:lpstr>Revelation 20:1-10  The Dragon/Satan is Judged</vt:lpstr>
      <vt:lpstr>Revelation 20:1-3</vt:lpstr>
      <vt:lpstr>Satan Bound</vt:lpstr>
      <vt:lpstr>Revelation 20:4-7 The First Resurrection</vt:lpstr>
      <vt:lpstr>The First Resurrection (cont.)</vt:lpstr>
      <vt:lpstr>Why 20:7- Why 22  Jaman Akhir</vt:lpstr>
      <vt:lpstr>Wahyu 20:11-15 Hari Penghakiman Tahta PutihYang Agung</vt:lpstr>
      <vt:lpstr>Wahyu 20:11-15 Hari Penghakiman dan Kematian Kedua</vt:lpstr>
      <vt:lpstr>Wahyu 21-22 Yerusalem Baru</vt:lpstr>
      <vt:lpstr>Why 21:1-8 Fellowship Yang Sempurna Bersama Tuhan</vt:lpstr>
      <vt:lpstr>Wahyu 21:9-26 Perlindungan Yang Sempurna</vt:lpstr>
      <vt:lpstr>Wahyu 22:1-6 Perlengkapan Yang Sempurna</vt:lpstr>
      <vt:lpstr>Wahyu 22:7-21 Kesimpulan</vt:lpstr>
      <vt:lpstr>Datang!</vt:lpstr>
      <vt:lpstr>GOD ALMIGHTY REIGNS  Vindicates His People Revelation 19:5-6</vt:lpstr>
      <vt:lpstr>Throne</vt:lpstr>
      <vt:lpstr>Throne References</vt:lpstr>
      <vt:lpstr>Why Throne Significant?</vt:lpstr>
      <vt:lpstr>Ark of the Covenant</vt:lpstr>
      <vt:lpstr>Ancients’ Concept of Cherubim</vt:lpstr>
      <vt:lpstr>Why Cherubim significant?</vt:lpstr>
      <vt:lpstr>What was inside the Ark?</vt:lpstr>
      <vt:lpstr>Altar of Incense</vt:lpstr>
      <vt:lpstr>UNVEILING</vt:lpstr>
      <vt:lpstr>Tale of 2 Covenants</vt:lpstr>
      <vt:lpstr>Worship before the Throne</vt:lpstr>
    </vt:vector>
  </TitlesOfParts>
  <Company>evidenceforchristianity.org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Daniel, Prophet to the Nations</dc:title>
  <dc:creator>john oakes</dc:creator>
  <cp:lastModifiedBy>GKDI Surabaya</cp:lastModifiedBy>
  <cp:revision>354</cp:revision>
  <dcterms:created xsi:type="dcterms:W3CDTF">2002-03-26T18:43:49Z</dcterms:created>
  <dcterms:modified xsi:type="dcterms:W3CDTF">2015-06-28T03:10:02Z</dcterms:modified>
</cp:coreProperties>
</file>