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8" r:id="rId3"/>
    <p:sldId id="269" r:id="rId4"/>
    <p:sldId id="270" r:id="rId5"/>
    <p:sldId id="267" r:id="rId6"/>
    <p:sldId id="268" r:id="rId7"/>
    <p:sldId id="271" r:id="rId8"/>
    <p:sldId id="316" r:id="rId9"/>
    <p:sldId id="283" r:id="rId10"/>
    <p:sldId id="315" r:id="rId11"/>
    <p:sldId id="318" r:id="rId12"/>
    <p:sldId id="284" r:id="rId13"/>
    <p:sldId id="319" r:id="rId14"/>
    <p:sldId id="320" r:id="rId15"/>
    <p:sldId id="282" r:id="rId16"/>
    <p:sldId id="413" r:id="rId17"/>
    <p:sldId id="373" r:id="rId18"/>
    <p:sldId id="342" r:id="rId19"/>
    <p:sldId id="343" r:id="rId20"/>
    <p:sldId id="406" r:id="rId21"/>
    <p:sldId id="344" r:id="rId22"/>
    <p:sldId id="345" r:id="rId23"/>
    <p:sldId id="346" r:id="rId24"/>
    <p:sldId id="347" r:id="rId25"/>
    <p:sldId id="348" r:id="rId26"/>
    <p:sldId id="349" r:id="rId27"/>
    <p:sldId id="350" r:id="rId28"/>
    <p:sldId id="351" r:id="rId29"/>
    <p:sldId id="352" r:id="rId30"/>
    <p:sldId id="354" r:id="rId31"/>
    <p:sldId id="355" r:id="rId32"/>
    <p:sldId id="356" r:id="rId33"/>
    <p:sldId id="357" r:id="rId34"/>
    <p:sldId id="414" r:id="rId35"/>
    <p:sldId id="415" r:id="rId36"/>
    <p:sldId id="418" r:id="rId37"/>
    <p:sldId id="410" r:id="rId38"/>
    <p:sldId id="416" r:id="rId39"/>
    <p:sldId id="411" r:id="rId40"/>
    <p:sldId id="412" r:id="rId41"/>
    <p:sldId id="429" r:id="rId42"/>
    <p:sldId id="430"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42" r:id="rId70"/>
    <p:sldId id="404" r:id="rId71"/>
    <p:sldId id="405" r:id="rId72"/>
    <p:sldId id="419" r:id="rId73"/>
    <p:sldId id="420" r:id="rId74"/>
    <p:sldId id="421" r:id="rId75"/>
    <p:sldId id="422" r:id="rId76"/>
    <p:sldId id="432" r:id="rId77"/>
    <p:sldId id="434" r:id="rId78"/>
    <p:sldId id="435" r:id="rId79"/>
    <p:sldId id="436" r:id="rId80"/>
    <p:sldId id="437" r:id="rId81"/>
    <p:sldId id="438" r:id="rId82"/>
    <p:sldId id="439" r:id="rId83"/>
    <p:sldId id="368" r:id="rId84"/>
    <p:sldId id="431" r:id="rId85"/>
    <p:sldId id="423" r:id="rId86"/>
    <p:sldId id="424" r:id="rId87"/>
    <p:sldId id="370" r:id="rId88"/>
    <p:sldId id="433" r:id="rId89"/>
    <p:sldId id="371" r:id="rId90"/>
    <p:sldId id="440" r:id="rId91"/>
    <p:sldId id="441"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14" y="-96"/>
      </p:cViewPr>
      <p:guideLst>
        <p:guide orient="horz" pos="2160"/>
        <p:guide pos="2880"/>
      </p:guideLst>
    </p:cSldViewPr>
  </p:slideViewPr>
  <p:notesTextViewPr>
    <p:cViewPr>
      <p:scale>
        <a:sx n="1" d="1"/>
        <a:sy n="1" d="1"/>
      </p:scale>
      <p:origin x="0" y="0"/>
    </p:cViewPr>
  </p:notesTextViewPr>
  <p:sorterViewPr>
    <p:cViewPr>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6A42C-B254-4D9F-B22D-B4C939594290}" type="datetimeFigureOut">
              <a:rPr lang="en-US" smtClean="0"/>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4CA79-69B6-4DAD-AEF7-240386987897}" type="slidenum">
              <a:rPr lang="en-US" smtClean="0"/>
              <a:t>‹#›</a:t>
            </a:fld>
            <a:endParaRPr lang="en-US"/>
          </a:p>
        </p:txBody>
      </p:sp>
    </p:spTree>
    <p:extLst>
      <p:ext uri="{BB962C8B-B14F-4D97-AF65-F5344CB8AC3E}">
        <p14:creationId xmlns:p14="http://schemas.microsoft.com/office/powerpoint/2010/main" val="302276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1</a:t>
            </a:fld>
            <a:endParaRPr lang="en-US"/>
          </a:p>
        </p:txBody>
      </p:sp>
    </p:spTree>
    <p:extLst>
      <p:ext uri="{BB962C8B-B14F-4D97-AF65-F5344CB8AC3E}">
        <p14:creationId xmlns:p14="http://schemas.microsoft.com/office/powerpoint/2010/main" val="224747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10</a:t>
            </a:fld>
            <a:endParaRPr lang="en-US"/>
          </a:p>
        </p:txBody>
      </p:sp>
    </p:spTree>
    <p:extLst>
      <p:ext uri="{BB962C8B-B14F-4D97-AF65-F5344CB8AC3E}">
        <p14:creationId xmlns:p14="http://schemas.microsoft.com/office/powerpoint/2010/main" val="148118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11</a:t>
            </a:fld>
            <a:endParaRPr lang="en-US"/>
          </a:p>
        </p:txBody>
      </p:sp>
    </p:spTree>
    <p:extLst>
      <p:ext uri="{BB962C8B-B14F-4D97-AF65-F5344CB8AC3E}">
        <p14:creationId xmlns:p14="http://schemas.microsoft.com/office/powerpoint/2010/main" val="407275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22D6264E-1A41-43DD-98A9-34E552793E0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43F6703A-3BB2-4816-90A5-3F17D0A102C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14</a:t>
            </a:fld>
            <a:endParaRPr lang="en-US"/>
          </a:p>
        </p:txBody>
      </p:sp>
    </p:spTree>
    <p:extLst>
      <p:ext uri="{BB962C8B-B14F-4D97-AF65-F5344CB8AC3E}">
        <p14:creationId xmlns:p14="http://schemas.microsoft.com/office/powerpoint/2010/main" val="221497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23398-5E13-4698-8C38-A13E6105C8B1}" type="slidenum">
              <a:rPr lang="en-US"/>
              <a:pPr/>
              <a:t>15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16</a:t>
            </a:fld>
            <a:endParaRPr lang="en-US"/>
          </a:p>
        </p:txBody>
      </p:sp>
    </p:spTree>
    <p:extLst>
      <p:ext uri="{BB962C8B-B14F-4D97-AF65-F5344CB8AC3E}">
        <p14:creationId xmlns:p14="http://schemas.microsoft.com/office/powerpoint/2010/main" val="76568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2E936-1C6D-446A-8124-7805F2796CFC}" type="slidenum">
              <a:rPr lang="en-US"/>
              <a:pPr/>
              <a:t>17</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3E9F1-028E-425A-971F-52FF64618BF0}" type="slidenum">
              <a:rPr lang="en-US"/>
              <a:pPr/>
              <a:t>18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67DC8-0BFB-4712-8BB8-6EB3EE9B6F16}" type="slidenum">
              <a:rPr lang="en-US"/>
              <a:pPr/>
              <a:t>19</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6D7CF-2BF5-4B99-967C-D042DDB7217B}"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20</a:t>
            </a:fld>
            <a:endParaRPr lang="en-US"/>
          </a:p>
        </p:txBody>
      </p:sp>
    </p:spTree>
    <p:extLst>
      <p:ext uri="{BB962C8B-B14F-4D97-AF65-F5344CB8AC3E}">
        <p14:creationId xmlns:p14="http://schemas.microsoft.com/office/powerpoint/2010/main" val="41966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F85A6-D53F-4A2D-9B59-4467646E4B55}" type="slidenum">
              <a:rPr lang="en-US"/>
              <a:pPr/>
              <a:t>21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C2146-829B-466F-993B-B8EC6A3D6D38}" type="slidenum">
              <a:rPr lang="en-US"/>
              <a:pPr/>
              <a:t>22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723A4-A02B-4D40-BEC2-A4F9034CDC5F}" type="slidenum">
              <a:rPr lang="en-US"/>
              <a:pPr/>
              <a:t>23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3759-9A8E-4C71-BE13-74280B318C12}" type="slidenum">
              <a:rPr lang="en-US"/>
              <a:pPr/>
              <a:t>24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C9866-B916-49C6-A149-4BCC2F08B050}" type="slidenum">
              <a:rPr lang="en-US"/>
              <a:pPr/>
              <a:t>25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83DD8-DF3E-4DAB-B012-0F66073EE734}" type="slidenum">
              <a:rPr lang="en-US"/>
              <a:pPr/>
              <a:t>26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5D05F-372F-4D7F-AD0C-1679492F8E80}" type="slidenum">
              <a:rPr lang="en-US"/>
              <a:pPr/>
              <a:t>27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894F9-C649-43CB-96F0-6933A698BA09}" type="slidenum">
              <a:rPr lang="en-US"/>
              <a:pPr/>
              <a:t>28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FE5B8-330A-4F36-B873-173126DD7D3E}" type="slidenum">
              <a:rPr lang="en-US"/>
              <a:pPr/>
              <a:t>29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E5E74-309A-4397-AEE0-68FD17A7262F}" type="slidenum">
              <a:rPr lang="en-US"/>
              <a:pPr/>
              <a:t>3</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4B2F4-D56E-4756-9296-2E6325A94C79}" type="slidenum">
              <a:rPr lang="en-US"/>
              <a:pPr/>
              <a:t>30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E2F03-3086-4C74-BED7-E4F87BDCE0BD}" type="slidenum">
              <a:rPr lang="en-US"/>
              <a:pPr/>
              <a:t>31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41EAA-1557-49D9-9930-64E844276EEE}" type="slidenum">
              <a:rPr lang="en-US"/>
              <a:pPr/>
              <a:t>32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2B910-87EF-448F-88A9-1DE9E084998A}" type="slidenum">
              <a:rPr lang="en-US"/>
              <a:pPr/>
              <a:t>33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34</a:t>
            </a:fld>
            <a:endParaRPr lang="en-US"/>
          </a:p>
        </p:txBody>
      </p:sp>
    </p:spTree>
    <p:extLst>
      <p:ext uri="{BB962C8B-B14F-4D97-AF65-F5344CB8AC3E}">
        <p14:creationId xmlns:p14="http://schemas.microsoft.com/office/powerpoint/2010/main" val="3350409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35</a:t>
            </a:fld>
            <a:endParaRPr lang="en-US"/>
          </a:p>
        </p:txBody>
      </p:sp>
    </p:spTree>
    <p:extLst>
      <p:ext uri="{BB962C8B-B14F-4D97-AF65-F5344CB8AC3E}">
        <p14:creationId xmlns:p14="http://schemas.microsoft.com/office/powerpoint/2010/main" val="527048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36</a:t>
            </a:fld>
            <a:endParaRPr lang="en-US"/>
          </a:p>
        </p:txBody>
      </p:sp>
    </p:spTree>
    <p:extLst>
      <p:ext uri="{BB962C8B-B14F-4D97-AF65-F5344CB8AC3E}">
        <p14:creationId xmlns:p14="http://schemas.microsoft.com/office/powerpoint/2010/main" val="1929665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917A8-A6E3-46F0-BDEA-AC14B41EB2C2}" type="slidenum">
              <a:rPr lang="en-US"/>
              <a:pPr/>
              <a:t>37</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3759-9A8E-4C71-BE13-74280B318C12}" type="slidenum">
              <a:rPr lang="en-US">
                <a:solidFill>
                  <a:prstClr val="black"/>
                </a:solidFill>
              </a:rPr>
              <a:pPr/>
              <a:t>38</a:t>
            </a:fld>
            <a:endParaRPr lang="en-US">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6B58A-1AC2-4E9C-ACFF-57DDD23974E3}" type="slidenum">
              <a:rPr lang="en-US"/>
              <a:pPr/>
              <a:t>39</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CF02E-B99A-4159-8B6A-EA19271BEA43}" type="slidenum">
              <a:rPr lang="en-US"/>
              <a:pPr/>
              <a:t>4</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71697-3F34-45FF-A4A1-4AF18128CA50}" type="slidenum">
              <a:rPr lang="en-US"/>
              <a:pPr/>
              <a:t>40</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41</a:t>
            </a:fld>
            <a:endParaRPr lang="en-US"/>
          </a:p>
        </p:txBody>
      </p:sp>
    </p:spTree>
    <p:extLst>
      <p:ext uri="{BB962C8B-B14F-4D97-AF65-F5344CB8AC3E}">
        <p14:creationId xmlns:p14="http://schemas.microsoft.com/office/powerpoint/2010/main" val="2696736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42</a:t>
            </a:fld>
            <a:endParaRPr lang="en-US"/>
          </a:p>
        </p:txBody>
      </p:sp>
    </p:spTree>
    <p:extLst>
      <p:ext uri="{BB962C8B-B14F-4D97-AF65-F5344CB8AC3E}">
        <p14:creationId xmlns:p14="http://schemas.microsoft.com/office/powerpoint/2010/main" val="1780313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81091-3502-48C8-A940-975DD54EADB0}" type="slidenum">
              <a:rPr lang="en-US"/>
              <a:pPr/>
              <a:t>43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00428-0FED-4287-9FED-5F09E5A83650}" type="slidenum">
              <a:rPr lang="en-US"/>
              <a:pPr/>
              <a:t>44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48F21-09C6-44E4-9FB0-141C40C6BC1A}" type="slidenum">
              <a:rPr lang="en-US"/>
              <a:pPr/>
              <a:t>45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98195-85B8-49E7-9120-CFD6B216913F}" type="slidenum">
              <a:rPr lang="en-US"/>
              <a:pPr/>
              <a:t>46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2B2D3-09F9-4B02-9FA6-8B847B51A1C7}" type="slidenum">
              <a:rPr lang="en-US"/>
              <a:pPr/>
              <a:t>47</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651AF-109F-47DD-8F39-8FCD5EE3FB21}" type="slidenum">
              <a:rPr lang="en-US"/>
              <a:pPr/>
              <a:t>48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A7A3D-4D43-44C3-A99B-BD7C54BAB873}" type="slidenum">
              <a:rPr lang="en-US"/>
              <a:pPr/>
              <a:t>49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647C8-507B-42A3-ADCF-93F05972A3C4}" type="slidenum">
              <a:rPr lang="en-US"/>
              <a:pPr/>
              <a:t>5</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EBC4B-105D-4C5A-91C7-CAC89D4CFD09}" type="slidenum">
              <a:rPr lang="en-US"/>
              <a:pPr/>
              <a:t>50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FE9D3-D0FC-4DCD-825B-8AE54CD707CA}" type="slidenum">
              <a:rPr lang="en-US"/>
              <a:pPr/>
              <a:t>51</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FB0C-76DC-492C-B341-986E2ADCE4D8}" type="slidenum">
              <a:rPr lang="en-US"/>
              <a:pPr/>
              <a:t>52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594EA-7256-4466-A25A-7A5EF49EF3BC}" type="slidenum">
              <a:rPr lang="en-US"/>
              <a:pPr/>
              <a:t>53</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0E264-6F38-465B-84CE-705A06939C4C}" type="slidenum">
              <a:rPr lang="en-US"/>
              <a:pPr/>
              <a:t>54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01CC4-8C4A-4912-9836-D0E164A35B04}" type="slidenum">
              <a:rPr lang="en-US"/>
              <a:pPr/>
              <a:t>55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DF8E5-7BFF-4A88-BD8C-FDEB59EE69BF}" type="slidenum">
              <a:rPr lang="en-US"/>
              <a:pPr/>
              <a:t>56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D8ED1-A744-4AAF-B024-3F84D09FF02A}" type="slidenum">
              <a:rPr lang="en-US"/>
              <a:pPr/>
              <a:t>57</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15C03-098B-4AFB-B3A8-005A2485DCCC}" type="slidenum">
              <a:rPr lang="en-US"/>
              <a:pPr/>
              <a:t>58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AEDBE-84F7-4B27-A517-E004E0F7220D}" type="slidenum">
              <a:rPr lang="en-US"/>
              <a:pPr/>
              <a:t>59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17829-40FF-4D58-8CD3-2AC28E9363F6}" type="slidenum">
              <a:rPr lang="en-US"/>
              <a:pPr/>
              <a:t>6</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51D6C-AE44-482B-BCF1-858F8F641975}" type="slidenum">
              <a:rPr lang="en-US"/>
              <a:pPr/>
              <a:t>60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4727D-6E61-441F-BCD7-FC1819FFEBFA}" type="slidenum">
              <a:rPr lang="en-US"/>
              <a:pPr/>
              <a:t>61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DAF3-F830-4E2A-A5DE-5D67E0A05CF5}" type="slidenum">
              <a:rPr lang="en-US"/>
              <a:pPr/>
              <a:t>62</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6A240-1006-4A8C-A901-FFAA993AC56C}" type="slidenum">
              <a:rPr lang="en-US"/>
              <a:pPr/>
              <a:t>63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5D1ED-9136-42C4-AADD-467E386DB2E3}" type="slidenum">
              <a:rPr lang="en-US"/>
              <a:pPr/>
              <a:t>64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65AD4-1E23-4530-B47D-3B1243AD5E7F}" type="slidenum">
              <a:rPr lang="en-US"/>
              <a:pPr/>
              <a:t>65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4DF8A-C4C2-44B6-BA10-54CDDE39DCAF}" type="slidenum">
              <a:rPr lang="en-US"/>
              <a:pPr/>
              <a:t>66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CC02E-3B75-48F7-89B2-DD70E858AF28}" type="slidenum">
              <a:rPr lang="en-US"/>
              <a:pPr/>
              <a:t>67</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0996D-EC5E-403B-BD6B-324D34733D35}" type="slidenum">
              <a:rPr lang="en-US"/>
              <a:pPr/>
              <a:t>68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69</a:t>
            </a:fld>
            <a:endParaRPr lang="en-US"/>
          </a:p>
        </p:txBody>
      </p:sp>
    </p:spTree>
    <p:extLst>
      <p:ext uri="{BB962C8B-B14F-4D97-AF65-F5344CB8AC3E}">
        <p14:creationId xmlns:p14="http://schemas.microsoft.com/office/powerpoint/2010/main" val="146167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F0BD8-6BE4-41EF-B937-2D54F4BCC51E}" type="slidenum">
              <a:rPr lang="en-US"/>
              <a:pPr/>
              <a:t>7</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6F488-A4D5-48BA-8E91-86BA73C8E9D3}" type="slidenum">
              <a:rPr lang="en-US"/>
              <a:pPr/>
              <a:t>70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63D6A-04F6-43E7-853C-E054F9BB2BE4}" type="slidenum">
              <a:rPr lang="en-US"/>
              <a:pPr/>
              <a:t>71</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121E866-2C0F-4F4B-AB5E-762004BE5913}" type="slidenum">
              <a:rPr lang="en-US">
                <a:latin typeface="Arial" charset="0"/>
              </a:rPr>
              <a:pPr eaLnBrk="1" hangingPunct="1"/>
              <a:t>72</a:t>
            </a:fld>
            <a:endParaRPr lang="en-US">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74ABE57-4EF7-4A4D-8D68-79DAB1278729}" type="slidenum">
              <a:rPr lang="en-US">
                <a:latin typeface="Arial" charset="0"/>
              </a:rPr>
              <a:pPr eaLnBrk="1" hangingPunct="1"/>
              <a:t>73</a:t>
            </a:fld>
            <a:endParaRPr 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B156AC7-E66B-44F4-AD69-DA542C630B86}" type="slidenum">
              <a:rPr lang="en-US">
                <a:latin typeface="Arial" charset="0"/>
              </a:rPr>
              <a:pPr eaLnBrk="1" hangingPunct="1"/>
              <a:t>74</a:t>
            </a:fld>
            <a:endParaRPr lang="en-US">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9D361C-2828-4878-958A-B984AC2C67C3}" type="slidenum">
              <a:rPr lang="en-US">
                <a:latin typeface="Arial" charset="0"/>
              </a:rPr>
              <a:pPr eaLnBrk="1" hangingPunct="1"/>
              <a:t>75</a:t>
            </a:fld>
            <a:endParaRPr lang="en-US">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76</a:t>
            </a:fld>
            <a:endParaRPr lang="en-US"/>
          </a:p>
        </p:txBody>
      </p:sp>
    </p:spTree>
    <p:extLst>
      <p:ext uri="{BB962C8B-B14F-4D97-AF65-F5344CB8AC3E}">
        <p14:creationId xmlns:p14="http://schemas.microsoft.com/office/powerpoint/2010/main" val="41909131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77</a:t>
            </a:fld>
            <a:endParaRPr lang="en-US"/>
          </a:p>
        </p:txBody>
      </p:sp>
    </p:spTree>
    <p:extLst>
      <p:ext uri="{BB962C8B-B14F-4D97-AF65-F5344CB8AC3E}">
        <p14:creationId xmlns:p14="http://schemas.microsoft.com/office/powerpoint/2010/main" val="12171003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78</a:t>
            </a:fld>
            <a:endParaRPr lang="en-US"/>
          </a:p>
        </p:txBody>
      </p:sp>
    </p:spTree>
    <p:extLst>
      <p:ext uri="{BB962C8B-B14F-4D97-AF65-F5344CB8AC3E}">
        <p14:creationId xmlns:p14="http://schemas.microsoft.com/office/powerpoint/2010/main" val="33045411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79</a:t>
            </a:fld>
            <a:endParaRPr lang="en-US"/>
          </a:p>
        </p:txBody>
      </p:sp>
    </p:spTree>
    <p:extLst>
      <p:ext uri="{BB962C8B-B14F-4D97-AF65-F5344CB8AC3E}">
        <p14:creationId xmlns:p14="http://schemas.microsoft.com/office/powerpoint/2010/main" val="168714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endParaRPr lang="en-US" smtClean="0"/>
          </a:p>
        </p:txBody>
      </p:sp>
      <p:sp>
        <p:nvSpPr>
          <p:cNvPr id="292868" name="Slide Number Placeholder 3"/>
          <p:cNvSpPr>
            <a:spLocks noGrp="1"/>
          </p:cNvSpPr>
          <p:nvPr>
            <p:ph type="sldNum" sz="quarter" idx="5"/>
          </p:nvPr>
        </p:nvSpPr>
        <p:spPr>
          <a:noFill/>
        </p:spPr>
        <p:txBody>
          <a:bodyPr/>
          <a:lstStyle/>
          <a:p>
            <a:fld id="{14D4E7F9-685A-4262-9C91-2B08C504DD40}"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80</a:t>
            </a:fld>
            <a:endParaRPr lang="en-US"/>
          </a:p>
        </p:txBody>
      </p:sp>
    </p:spTree>
    <p:extLst>
      <p:ext uri="{BB962C8B-B14F-4D97-AF65-F5344CB8AC3E}">
        <p14:creationId xmlns:p14="http://schemas.microsoft.com/office/powerpoint/2010/main" val="3155649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81</a:t>
            </a:fld>
            <a:endParaRPr lang="en-US"/>
          </a:p>
        </p:txBody>
      </p:sp>
    </p:spTree>
    <p:extLst>
      <p:ext uri="{BB962C8B-B14F-4D97-AF65-F5344CB8AC3E}">
        <p14:creationId xmlns:p14="http://schemas.microsoft.com/office/powerpoint/2010/main" val="2542849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82</a:t>
            </a:fld>
            <a:endParaRPr lang="en-US"/>
          </a:p>
        </p:txBody>
      </p:sp>
    </p:spTree>
    <p:extLst>
      <p:ext uri="{BB962C8B-B14F-4D97-AF65-F5344CB8AC3E}">
        <p14:creationId xmlns:p14="http://schemas.microsoft.com/office/powerpoint/2010/main" val="2146236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FAE0B-94B7-4511-9241-60D6B7839A9E}" type="slidenum">
              <a:rPr lang="en-US"/>
              <a:pPr/>
              <a:t>83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84</a:t>
            </a:fld>
            <a:endParaRPr lang="en-US"/>
          </a:p>
        </p:txBody>
      </p:sp>
    </p:spTree>
    <p:extLst>
      <p:ext uri="{BB962C8B-B14F-4D97-AF65-F5344CB8AC3E}">
        <p14:creationId xmlns:p14="http://schemas.microsoft.com/office/powerpoint/2010/main" val="31826905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6CB1551-9495-49C0-9150-74B519331302}" type="slidenum">
              <a:rPr lang="en-US">
                <a:latin typeface="Arial" charset="0"/>
              </a:rPr>
              <a:pPr eaLnBrk="1" hangingPunct="1"/>
              <a:t>85</a:t>
            </a:fld>
            <a:endParaRPr lang="en-US">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DA336BA-314E-4607-80D9-10373339E7F9}" type="slidenum">
              <a:rPr lang="en-US">
                <a:latin typeface="Arial" charset="0"/>
              </a:rPr>
              <a:pPr eaLnBrk="1" hangingPunct="1"/>
              <a:t>86</a:t>
            </a:fld>
            <a:endParaRPr lang="en-US">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18F7A-E914-4A89-8212-CDC3C2A9290B}" type="slidenum">
              <a:rPr lang="en-US"/>
              <a:pPr/>
              <a:t>87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88</a:t>
            </a:fld>
            <a:endParaRPr lang="en-US"/>
          </a:p>
        </p:txBody>
      </p:sp>
    </p:spTree>
    <p:extLst>
      <p:ext uri="{BB962C8B-B14F-4D97-AF65-F5344CB8AC3E}">
        <p14:creationId xmlns:p14="http://schemas.microsoft.com/office/powerpoint/2010/main" val="22437676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6A91B-D32B-49F1-A775-C3AEDC3AA892}" type="slidenum">
              <a:rPr lang="en-US"/>
              <a:pPr/>
              <a:t>89</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150532" name="Slide Number Placeholder 3"/>
          <p:cNvSpPr>
            <a:spLocks noGrp="1"/>
          </p:cNvSpPr>
          <p:nvPr>
            <p:ph type="sldNum" sz="quarter" idx="5"/>
          </p:nvPr>
        </p:nvSpPr>
        <p:spPr>
          <a:noFill/>
        </p:spPr>
        <p:txBody>
          <a:bodyPr/>
          <a:lstStyle/>
          <a:p>
            <a:fld id="{53D403CC-CFBF-4F57-9E8D-B234C7B686D6}"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90</a:t>
            </a:fld>
            <a:endParaRPr lang="en-US"/>
          </a:p>
        </p:txBody>
      </p:sp>
    </p:spTree>
    <p:extLst>
      <p:ext uri="{BB962C8B-B14F-4D97-AF65-F5344CB8AC3E}">
        <p14:creationId xmlns:p14="http://schemas.microsoft.com/office/powerpoint/2010/main" val="26280551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4CA79-69B6-4DAD-AEF7-240386987897}" type="slidenum">
              <a:rPr lang="en-US" smtClean="0"/>
              <a:t>91</a:t>
            </a:fld>
            <a:endParaRPr lang="en-US"/>
          </a:p>
        </p:txBody>
      </p:sp>
    </p:spTree>
    <p:extLst>
      <p:ext uri="{BB962C8B-B14F-4D97-AF65-F5344CB8AC3E}">
        <p14:creationId xmlns:p14="http://schemas.microsoft.com/office/powerpoint/2010/main" val="136354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1B0781-6D4B-4DFD-B096-C5DD92ACEBFD}" type="datetimeFigureOut">
              <a:rPr lang="en-US" smtClean="0"/>
              <a:t>6/16/2015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F06D86-8082-4ADE-93C0-52D5D611392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1B0781-6D4B-4DFD-B096-C5DD92ACEBF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1B0781-6D4B-4DFD-B096-C5DD92ACEBF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1B0781-6D4B-4DFD-B096-C5DD92ACEBF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1B0781-6D4B-4DFD-B096-C5DD92ACEBF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4F06D86-8082-4ADE-93C0-52D5D611392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1B0781-6D4B-4DFD-B096-C5DD92ACEBF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1B0781-6D4B-4DFD-B096-C5DD92ACEBFD}"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1B0781-6D4B-4DFD-B096-C5DD92ACEBFD}"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B0781-6D4B-4DFD-B096-C5DD92ACEBFD}"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1B0781-6D4B-4DFD-B096-C5DD92ACEBF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1B0781-6D4B-4DFD-B096-C5DD92ACEBF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06D86-8082-4ADE-93C0-52D5D61139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1B0781-6D4B-4DFD-B096-C5DD92ACEBFD}" type="datetimeFigureOut">
              <a:rPr lang="en-US" smtClean="0"/>
              <a:t>6/16/2015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F06D86-8082-4ADE-93C0-52D5D611392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Augustine_Lateran.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Pelagius.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1447800"/>
          </a:xfrm>
        </p:spPr>
        <p:txBody>
          <a:bodyPr>
            <a:normAutofit/>
          </a:bodyPr>
          <a:lstStyle/>
          <a:p>
            <a:r>
              <a:rPr lang="en-US" sz="3200" b="1" dirty="0" smtClean="0">
                <a:solidFill>
                  <a:srgbClr val="FFFF00"/>
                </a:solidFill>
              </a:rPr>
              <a:t>Christian Apologetics:</a:t>
            </a:r>
            <a:br>
              <a:rPr lang="en-US" sz="3200" b="1" dirty="0" smtClean="0">
                <a:solidFill>
                  <a:srgbClr val="FFFF00"/>
                </a:solidFill>
              </a:rPr>
            </a:br>
            <a:r>
              <a:rPr lang="en-US" sz="3200" b="1" dirty="0" smtClean="0">
                <a:solidFill>
                  <a:srgbClr val="FFFF00"/>
                </a:solidFill>
              </a:rPr>
              <a:t>Answering the Hard Questions</a:t>
            </a:r>
            <a:endParaRPr lang="en-US" sz="3200" b="1" dirty="0">
              <a:solidFill>
                <a:srgbClr val="FFFF00"/>
              </a:solidFill>
            </a:endParaRPr>
          </a:p>
        </p:txBody>
      </p:sp>
      <p:sp>
        <p:nvSpPr>
          <p:cNvPr id="3" name="Subtitle 2"/>
          <p:cNvSpPr>
            <a:spLocks noGrp="1"/>
          </p:cNvSpPr>
          <p:nvPr>
            <p:ph type="subTitle" idx="1"/>
          </p:nvPr>
        </p:nvSpPr>
        <p:spPr>
          <a:xfrm>
            <a:off x="1371600" y="4114800"/>
            <a:ext cx="7010400" cy="1524000"/>
          </a:xfrm>
        </p:spPr>
        <p:txBody>
          <a:bodyPr>
            <a:normAutofit lnSpcReduction="10000"/>
          </a:bodyPr>
          <a:lstStyle/>
          <a:p>
            <a:pPr algn="r"/>
            <a:r>
              <a:rPr lang="en-US" sz="2800" b="1" dirty="0" smtClean="0"/>
              <a:t>John Oakes</a:t>
            </a:r>
          </a:p>
          <a:p>
            <a:pPr algn="r"/>
            <a:r>
              <a:rPr lang="en-US" b="1" dirty="0" smtClean="0"/>
              <a:t>ICEC</a:t>
            </a:r>
          </a:p>
          <a:p>
            <a:pPr algn="r"/>
            <a:r>
              <a:rPr lang="en-US" sz="2800" b="1" dirty="0" smtClean="0"/>
              <a:t>June, 2015</a:t>
            </a:r>
            <a:endParaRPr lang="en-US" sz="2800" b="1" dirty="0"/>
          </a:p>
        </p:txBody>
      </p:sp>
      <p:pic>
        <p:nvPicPr>
          <p:cNvPr id="4" name="Picture 6" descr="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994106"/>
            <a:ext cx="4495800" cy="359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5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The Trinity as an Apologetic Issue</a:t>
            </a:r>
            <a:endParaRPr lang="en-US" sz="3200" dirty="0"/>
          </a:p>
        </p:txBody>
      </p:sp>
      <p:sp>
        <p:nvSpPr>
          <p:cNvPr id="3" name="Content Placeholder 2"/>
          <p:cNvSpPr>
            <a:spLocks noGrp="1"/>
          </p:cNvSpPr>
          <p:nvPr>
            <p:ph idx="1"/>
          </p:nvPr>
        </p:nvSpPr>
        <p:spPr>
          <a:xfrm>
            <a:off x="457200" y="1371600"/>
            <a:ext cx="8229600" cy="4937760"/>
          </a:xfrm>
        </p:spPr>
        <p:txBody>
          <a:bodyPr>
            <a:noAutofit/>
          </a:bodyPr>
          <a:lstStyle/>
          <a:p>
            <a:pPr>
              <a:lnSpc>
                <a:spcPct val="150000"/>
              </a:lnSpc>
            </a:pPr>
            <a:r>
              <a:rPr lang="en-US" sz="2400" b="1" dirty="0" smtClean="0">
                <a:solidFill>
                  <a:srgbClr val="FFFF00"/>
                </a:solidFill>
              </a:rPr>
              <a:t>A stumbling block to the Greeks.</a:t>
            </a:r>
          </a:p>
          <a:p>
            <a:pPr lvl="1">
              <a:lnSpc>
                <a:spcPct val="150000"/>
              </a:lnSpc>
            </a:pPr>
            <a:r>
              <a:rPr lang="en-US" b="1" dirty="0" smtClean="0">
                <a:solidFill>
                  <a:srgbClr val="FFFF00"/>
                </a:solidFill>
              </a:rPr>
              <a:t>God distant, unchanging, </a:t>
            </a:r>
            <a:r>
              <a:rPr lang="en-US" b="1" smtClean="0">
                <a:solidFill>
                  <a:srgbClr val="FFFF00"/>
                </a:solidFill>
              </a:rPr>
              <a:t>impassive   1 </a:t>
            </a:r>
            <a:r>
              <a:rPr lang="en-US" b="1" dirty="0" err="1" smtClean="0">
                <a:solidFill>
                  <a:srgbClr val="FFFF00"/>
                </a:solidFill>
              </a:rPr>
              <a:t>Cor</a:t>
            </a:r>
            <a:r>
              <a:rPr lang="en-US" b="1" dirty="0" smtClean="0">
                <a:solidFill>
                  <a:srgbClr val="FFFF00"/>
                </a:solidFill>
              </a:rPr>
              <a:t> 1:23</a:t>
            </a:r>
            <a:endParaRPr lang="en-US" b="1" dirty="0" smtClean="0">
              <a:solidFill>
                <a:srgbClr val="FFFF00"/>
              </a:solidFill>
            </a:endParaRPr>
          </a:p>
          <a:p>
            <a:pPr>
              <a:lnSpc>
                <a:spcPct val="150000"/>
              </a:lnSpc>
            </a:pPr>
            <a:r>
              <a:rPr lang="en-US" sz="2400" b="1" dirty="0" smtClean="0">
                <a:solidFill>
                  <a:srgbClr val="FFFF00"/>
                </a:solidFill>
              </a:rPr>
              <a:t>A major stumbling block to Muslims.</a:t>
            </a:r>
          </a:p>
          <a:p>
            <a:pPr lvl="1">
              <a:lnSpc>
                <a:spcPct val="150000"/>
              </a:lnSpc>
            </a:pPr>
            <a:r>
              <a:rPr lang="en-US" b="1" dirty="0" err="1" smtClean="0">
                <a:solidFill>
                  <a:srgbClr val="FFFF00"/>
                </a:solidFill>
              </a:rPr>
              <a:t>Tritheism</a:t>
            </a:r>
            <a:r>
              <a:rPr lang="en-US" b="1" dirty="0" smtClean="0">
                <a:solidFill>
                  <a:srgbClr val="FFFF00"/>
                </a:solidFill>
              </a:rPr>
              <a:t>/Polytheism</a:t>
            </a:r>
          </a:p>
          <a:p>
            <a:pPr>
              <a:lnSpc>
                <a:spcPct val="150000"/>
              </a:lnSpc>
            </a:pPr>
            <a:r>
              <a:rPr lang="en-US" sz="2400" b="1" dirty="0" smtClean="0">
                <a:solidFill>
                  <a:srgbClr val="FFFF00"/>
                </a:solidFill>
              </a:rPr>
              <a:t>A problem for unbelievers in general.</a:t>
            </a:r>
          </a:p>
          <a:p>
            <a:pPr lvl="1">
              <a:lnSpc>
                <a:spcPct val="150000"/>
              </a:lnSpc>
            </a:pPr>
            <a:r>
              <a:rPr lang="en-US" b="1" dirty="0" smtClean="0">
                <a:solidFill>
                  <a:srgbClr val="FFFF00"/>
                </a:solidFill>
              </a:rPr>
              <a:t>Not logical/not rational</a:t>
            </a:r>
            <a:endParaRPr lang="en-US" sz="2400" b="1" dirty="0" smtClean="0">
              <a:solidFill>
                <a:srgbClr val="FFFF00"/>
              </a:solidFill>
            </a:endParaRPr>
          </a:p>
          <a:p>
            <a:pPr marL="137160" indent="0" algn="ctr">
              <a:lnSpc>
                <a:spcPct val="150000"/>
              </a:lnSpc>
              <a:buNone/>
            </a:pPr>
            <a:r>
              <a:rPr lang="en-US" sz="2400" b="1" dirty="0" smtClean="0">
                <a:solidFill>
                  <a:srgbClr val="FFFF00"/>
                </a:solidFill>
              </a:rPr>
              <a:t>Question:  What is the trinity?</a:t>
            </a:r>
          </a:p>
          <a:p>
            <a:pPr marL="137160" indent="0" algn="ctr">
              <a:lnSpc>
                <a:spcPct val="150000"/>
              </a:lnSpc>
              <a:buNone/>
            </a:pPr>
            <a:r>
              <a:rPr lang="en-US" sz="2400" b="1" dirty="0" smtClean="0">
                <a:solidFill>
                  <a:srgbClr val="FFFF00"/>
                </a:solidFill>
              </a:rPr>
              <a:t>Do you believe in the trinity </a:t>
            </a:r>
            <a:r>
              <a:rPr lang="en-US" sz="2400" b="1" dirty="0" err="1" smtClean="0">
                <a:solidFill>
                  <a:srgbClr val="FFFF00"/>
                </a:solidFill>
              </a:rPr>
              <a:t>doctine</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83982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smtClean="0">
                <a:solidFill>
                  <a:srgbClr val="FFFF00"/>
                </a:solidFill>
              </a:rPr>
              <a:t>The Trinity is not logical!</a:t>
            </a:r>
            <a:endParaRPr lang="en-US" sz="2800" dirty="0">
              <a:solidFill>
                <a:srgbClr val="FFFF00"/>
              </a:solidFill>
            </a:endParaRPr>
          </a:p>
        </p:txBody>
      </p:sp>
      <p:sp>
        <p:nvSpPr>
          <p:cNvPr id="3" name="Content Placeholder 2"/>
          <p:cNvSpPr>
            <a:spLocks noGrp="1"/>
          </p:cNvSpPr>
          <p:nvPr>
            <p:ph idx="1"/>
          </p:nvPr>
        </p:nvSpPr>
        <p:spPr/>
        <p:txBody>
          <a:bodyPr>
            <a:normAutofit/>
          </a:bodyPr>
          <a:lstStyle/>
          <a:p>
            <a:pPr>
              <a:lnSpc>
                <a:spcPct val="150000"/>
              </a:lnSpc>
            </a:pPr>
            <a:r>
              <a:rPr lang="en-US" sz="2400" b="1" dirty="0" smtClean="0"/>
              <a:t>John 1:1</a:t>
            </a:r>
          </a:p>
          <a:p>
            <a:pPr>
              <a:lnSpc>
                <a:spcPct val="150000"/>
              </a:lnSpc>
            </a:pPr>
            <a:r>
              <a:rPr lang="en-US" sz="2400" b="1" dirty="0" smtClean="0"/>
              <a:t>John 1:14  Not only not logical—a scandal!!!</a:t>
            </a:r>
            <a:endParaRPr lang="en-US" sz="2400" b="1" dirty="0"/>
          </a:p>
          <a:p>
            <a:pPr>
              <a:lnSpc>
                <a:spcPct val="150000"/>
              </a:lnSpc>
            </a:pPr>
            <a:r>
              <a:rPr lang="en-US" sz="2400" b="1" dirty="0" smtClean="0"/>
              <a:t>Peter Chacon:  “It’s not logical, it’s </a:t>
            </a:r>
            <a:r>
              <a:rPr lang="en-US" sz="2400" b="1" dirty="0" err="1" smtClean="0"/>
              <a:t>Godgical</a:t>
            </a:r>
            <a:r>
              <a:rPr lang="en-US" sz="2400" b="1" dirty="0" smtClean="0"/>
              <a:t>”</a:t>
            </a:r>
          </a:p>
          <a:p>
            <a:pPr>
              <a:lnSpc>
                <a:spcPct val="150000"/>
              </a:lnSpc>
            </a:pPr>
            <a:r>
              <a:rPr lang="en-US" sz="2400" b="1" dirty="0" smtClean="0"/>
              <a:t>Q:  Is the goal of apologetics to present Christianity as rational?</a:t>
            </a:r>
          </a:p>
          <a:p>
            <a:pPr>
              <a:lnSpc>
                <a:spcPct val="150000"/>
              </a:lnSpc>
            </a:pPr>
            <a:r>
              <a:rPr lang="en-US" sz="2400" b="1" dirty="0" smtClean="0"/>
              <a:t>The nature of God is a mystery!</a:t>
            </a:r>
          </a:p>
          <a:p>
            <a:pPr>
              <a:lnSpc>
                <a:spcPct val="150000"/>
              </a:lnSpc>
            </a:pPr>
            <a:endParaRPr lang="en-US" sz="2400" b="1" dirty="0"/>
          </a:p>
          <a:p>
            <a:pPr marL="137160" indent="0">
              <a:lnSpc>
                <a:spcPct val="150000"/>
              </a:lnSpc>
              <a:buNone/>
            </a:pPr>
            <a:endParaRPr lang="en-US" sz="2400" b="1" dirty="0"/>
          </a:p>
        </p:txBody>
      </p:sp>
    </p:spTree>
    <p:extLst>
      <p:ext uri="{BB962C8B-B14F-4D97-AF65-F5344CB8AC3E}">
        <p14:creationId xmlns:p14="http://schemas.microsoft.com/office/powerpoint/2010/main" val="320416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0" y="76200"/>
            <a:ext cx="9144000" cy="582613"/>
          </a:xfrm>
        </p:spPr>
        <p:txBody>
          <a:bodyPr>
            <a:normAutofit fontScale="90000"/>
          </a:bodyPr>
          <a:lstStyle/>
          <a:p>
            <a:pPr eaLnBrk="1" hangingPunct="1">
              <a:defRPr/>
            </a:pPr>
            <a:r>
              <a:rPr lang="en-US" sz="4000" b="1" dirty="0" smtClean="0">
                <a:solidFill>
                  <a:srgbClr val="FFFF00"/>
                </a:solidFill>
                <a:latin typeface="Verdana" pitchFamily="34" charset="0"/>
              </a:rPr>
              <a:t>The Mystery</a:t>
            </a:r>
          </a:p>
        </p:txBody>
      </p:sp>
      <p:sp>
        <p:nvSpPr>
          <p:cNvPr id="218115" name="Rectangle 3"/>
          <p:cNvSpPr>
            <a:spLocks noGrp="1" noChangeArrowheads="1"/>
          </p:cNvSpPr>
          <p:nvPr>
            <p:ph type="body" idx="1"/>
          </p:nvPr>
        </p:nvSpPr>
        <p:spPr>
          <a:xfrm>
            <a:off x="457200" y="914400"/>
            <a:ext cx="8229600" cy="5715000"/>
          </a:xfrm>
        </p:spPr>
        <p:txBody>
          <a:bodyPr/>
          <a:lstStyle/>
          <a:p>
            <a:pPr algn="ctr" eaLnBrk="1" hangingPunct="1">
              <a:lnSpc>
                <a:spcPct val="90000"/>
              </a:lnSpc>
              <a:buFont typeface="Wingdings" pitchFamily="2" charset="2"/>
              <a:buNone/>
              <a:defRPr/>
            </a:pPr>
            <a:r>
              <a:rPr lang="en-US" dirty="0" smtClean="0">
                <a:solidFill>
                  <a:srgbClr val="66FF33"/>
                </a:solidFill>
              </a:rPr>
              <a:t>1Timothy 3:16</a:t>
            </a:r>
          </a:p>
          <a:p>
            <a:pPr algn="ctr" eaLnBrk="1" hangingPunct="1">
              <a:lnSpc>
                <a:spcPct val="90000"/>
              </a:lnSpc>
              <a:buFont typeface="Wingdings" pitchFamily="2" charset="2"/>
              <a:buNone/>
              <a:defRPr/>
            </a:pPr>
            <a:r>
              <a:rPr lang="en-US" sz="3200" dirty="0" smtClean="0"/>
              <a:t>‘‘Beyond all question, the </a:t>
            </a:r>
            <a:r>
              <a:rPr lang="en-US" sz="3200" dirty="0" smtClean="0">
                <a:solidFill>
                  <a:srgbClr val="FFFF00"/>
                </a:solidFill>
              </a:rPr>
              <a:t>mystery</a:t>
            </a:r>
            <a:r>
              <a:rPr lang="en-US" sz="3200" dirty="0" smtClean="0"/>
              <a:t> of godliness is great:</a:t>
            </a:r>
          </a:p>
          <a:p>
            <a:pPr algn="ctr" eaLnBrk="1" hangingPunct="1">
              <a:lnSpc>
                <a:spcPct val="90000"/>
              </a:lnSpc>
              <a:buFont typeface="Wingdings" pitchFamily="2" charset="2"/>
              <a:buNone/>
              <a:defRPr/>
            </a:pPr>
            <a:r>
              <a:rPr lang="en-US" sz="3200" dirty="0" smtClean="0"/>
              <a:t>He [God] appeared in the body,</a:t>
            </a:r>
          </a:p>
          <a:p>
            <a:pPr algn="ctr" eaLnBrk="1" hangingPunct="1">
              <a:lnSpc>
                <a:spcPct val="90000"/>
              </a:lnSpc>
              <a:buFont typeface="Wingdings" pitchFamily="2" charset="2"/>
              <a:buNone/>
              <a:defRPr/>
            </a:pPr>
            <a:r>
              <a:rPr lang="en-US" sz="3200" dirty="0" smtClean="0"/>
              <a:t>	was vindicated  by the Spirit,</a:t>
            </a:r>
          </a:p>
          <a:p>
            <a:pPr algn="ctr" eaLnBrk="1" hangingPunct="1">
              <a:lnSpc>
                <a:spcPct val="90000"/>
              </a:lnSpc>
              <a:buFont typeface="Wingdings" pitchFamily="2" charset="2"/>
              <a:buNone/>
              <a:defRPr/>
            </a:pPr>
            <a:r>
              <a:rPr lang="en-US" sz="3200" dirty="0" smtClean="0"/>
              <a:t>Was seen by angels,</a:t>
            </a:r>
          </a:p>
          <a:p>
            <a:pPr algn="ctr" eaLnBrk="1" hangingPunct="1">
              <a:lnSpc>
                <a:spcPct val="90000"/>
              </a:lnSpc>
              <a:buFont typeface="Wingdings" pitchFamily="2" charset="2"/>
              <a:buNone/>
              <a:defRPr/>
            </a:pPr>
            <a:r>
              <a:rPr lang="en-US" sz="3200" dirty="0" smtClean="0"/>
              <a:t>	was preached among the nations,</a:t>
            </a:r>
          </a:p>
          <a:p>
            <a:pPr algn="ctr" eaLnBrk="1" hangingPunct="1">
              <a:lnSpc>
                <a:spcPct val="90000"/>
              </a:lnSpc>
              <a:buFont typeface="Wingdings" pitchFamily="2" charset="2"/>
              <a:buNone/>
              <a:defRPr/>
            </a:pPr>
            <a:r>
              <a:rPr lang="en-US" sz="3200" dirty="0" smtClean="0"/>
              <a:t>Was believed on in the world,</a:t>
            </a:r>
          </a:p>
          <a:p>
            <a:pPr algn="ctr" eaLnBrk="1" hangingPunct="1">
              <a:lnSpc>
                <a:spcPct val="90000"/>
              </a:lnSpc>
              <a:buFont typeface="Wingdings" pitchFamily="2" charset="2"/>
              <a:buNone/>
              <a:defRPr/>
            </a:pPr>
            <a:r>
              <a:rPr lang="en-US" sz="3200" dirty="0" smtClean="0"/>
              <a:t>	was taken up in glory’’.</a:t>
            </a:r>
          </a:p>
          <a:p>
            <a:pPr algn="ctr" eaLnBrk="1" hangingPunct="1">
              <a:lnSpc>
                <a:spcPct val="90000"/>
              </a:lnSpc>
              <a:buFont typeface="Wingdings" pitchFamily="2" charset="2"/>
              <a:buNone/>
              <a:defRPr/>
            </a:pPr>
            <a:r>
              <a:rPr lang="en-GB" sz="2400" dirty="0" smtClean="0">
                <a:solidFill>
                  <a:srgbClr val="66FF33"/>
                </a:solidFill>
              </a:rPr>
              <a:t>[A possible "early creed" of the church</a:t>
            </a:r>
            <a:r>
              <a:rPr lang="en-US" sz="2400" dirty="0" smtClean="0">
                <a:solidFill>
                  <a:srgbClr val="66FF33"/>
                </a:solidFill>
              </a:rPr>
              <a:t>]</a:t>
            </a:r>
          </a:p>
        </p:txBody>
      </p:sp>
    </p:spTree>
    <p:extLst>
      <p:ext uri="{BB962C8B-B14F-4D97-AF65-F5344CB8AC3E}">
        <p14:creationId xmlns:p14="http://schemas.microsoft.com/office/powerpoint/2010/main" val="108147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type="body" idx="1"/>
          </p:nvPr>
        </p:nvSpPr>
        <p:spPr>
          <a:xfrm>
            <a:off x="0" y="609600"/>
            <a:ext cx="9144000" cy="6248400"/>
          </a:xfrm>
        </p:spPr>
        <p:txBody>
          <a:bodyPr>
            <a:normAutofit lnSpcReduction="10000"/>
          </a:bodyPr>
          <a:lstStyle/>
          <a:p>
            <a:pPr eaLnBrk="1" hangingPunct="1">
              <a:lnSpc>
                <a:spcPct val="90000"/>
              </a:lnSpc>
              <a:buFont typeface="Wingdings" pitchFamily="2" charset="2"/>
              <a:buNone/>
              <a:defRPr/>
            </a:pPr>
            <a:r>
              <a:rPr lang="en-GB" sz="3000" dirty="0" smtClean="0"/>
              <a:t>	This scripture is telling us that we cannot completely understand the infinite God with our finite minds. </a:t>
            </a:r>
          </a:p>
          <a:p>
            <a:pPr eaLnBrk="1" hangingPunct="1">
              <a:lnSpc>
                <a:spcPct val="90000"/>
              </a:lnSpc>
              <a:buFont typeface="Wingdings" pitchFamily="2" charset="2"/>
              <a:buNone/>
              <a:defRPr/>
            </a:pPr>
            <a:endParaRPr lang="en-GB" sz="2000" dirty="0" smtClean="0"/>
          </a:p>
          <a:p>
            <a:pPr eaLnBrk="1" hangingPunct="1">
              <a:lnSpc>
                <a:spcPct val="90000"/>
              </a:lnSpc>
              <a:buFont typeface="Wingdings" pitchFamily="2" charset="2"/>
              <a:buNone/>
              <a:defRPr/>
            </a:pPr>
            <a:r>
              <a:rPr lang="en-GB" sz="3000" dirty="0" smtClean="0"/>
              <a:t>	We will get into trouble if we try to make God "reasonable", or "easily understood". God is complex. His thoughts are higher than our thoughts as the prophet pointed out in </a:t>
            </a:r>
          </a:p>
          <a:p>
            <a:pPr eaLnBrk="1" hangingPunct="1">
              <a:lnSpc>
                <a:spcPct val="90000"/>
              </a:lnSpc>
              <a:buFont typeface="Wingdings" pitchFamily="2" charset="2"/>
              <a:buNone/>
              <a:defRPr/>
            </a:pPr>
            <a:r>
              <a:rPr lang="en-GB" sz="3000" dirty="0" smtClean="0"/>
              <a:t>	</a:t>
            </a:r>
            <a:r>
              <a:rPr lang="en-GB" sz="3000" dirty="0" smtClean="0">
                <a:solidFill>
                  <a:srgbClr val="00FF00"/>
                </a:solidFill>
              </a:rPr>
              <a:t>Isaiah 55: 9</a:t>
            </a:r>
            <a:r>
              <a:rPr lang="en-GB" sz="3000" dirty="0" smtClean="0"/>
              <a:t> </a:t>
            </a:r>
          </a:p>
          <a:p>
            <a:pPr eaLnBrk="1" hangingPunct="1">
              <a:lnSpc>
                <a:spcPct val="90000"/>
              </a:lnSpc>
              <a:buFont typeface="Wingdings" pitchFamily="2" charset="2"/>
              <a:buNone/>
              <a:defRPr/>
            </a:pPr>
            <a:r>
              <a:rPr lang="en-CA" sz="2400" dirty="0" smtClean="0">
                <a:solidFill>
                  <a:schemeClr val="accent1">
                    <a:lumMod val="60000"/>
                    <a:lumOff val="40000"/>
                  </a:schemeClr>
                </a:solidFill>
                <a:effectLst/>
                <a:latin typeface="Verdana" pitchFamily="34" charset="0"/>
              </a:rPr>
              <a:t>	</a:t>
            </a:r>
            <a:r>
              <a:rPr lang="en-CA" sz="2400" b="1" dirty="0" smtClean="0">
                <a:solidFill>
                  <a:srgbClr val="FFFF00"/>
                </a:solidFill>
                <a:effectLst/>
                <a:latin typeface="Verdana" pitchFamily="34" charset="0"/>
              </a:rPr>
              <a:t>"As the heavens are higher than the earth, so are my ways higher than your ways and my thoughts than your thoughts.</a:t>
            </a:r>
            <a:endParaRPr lang="en-GB" sz="1800" b="1" dirty="0" smtClean="0">
              <a:solidFill>
                <a:srgbClr val="FFFF00"/>
              </a:solidFill>
              <a:effectLst/>
              <a:latin typeface="Verdana" pitchFamily="34" charset="0"/>
            </a:endParaRPr>
          </a:p>
          <a:p>
            <a:pPr eaLnBrk="1" hangingPunct="1">
              <a:lnSpc>
                <a:spcPct val="90000"/>
              </a:lnSpc>
              <a:buFont typeface="Wingdings" pitchFamily="2" charset="2"/>
              <a:buNone/>
              <a:defRPr/>
            </a:pPr>
            <a:r>
              <a:rPr lang="en-GB" sz="3000" dirty="0" smtClean="0"/>
              <a:t>	Nevertheless, God has made a revelation of Himself in the Bible, which we can accept or reject as we please.</a:t>
            </a:r>
            <a:r>
              <a:rPr lang="en-US" sz="3000" dirty="0" smtClean="0"/>
              <a:t> </a:t>
            </a:r>
          </a:p>
        </p:txBody>
      </p:sp>
      <p:sp>
        <p:nvSpPr>
          <p:cNvPr id="18435" name="Text Box 4"/>
          <p:cNvSpPr txBox="1">
            <a:spLocks noChangeArrowheads="1"/>
          </p:cNvSpPr>
          <p:nvPr/>
        </p:nvSpPr>
        <p:spPr bwMode="auto">
          <a:xfrm>
            <a:off x="1981200" y="76200"/>
            <a:ext cx="5715000" cy="579438"/>
          </a:xfrm>
          <a:prstGeom prst="rect">
            <a:avLst/>
          </a:prstGeom>
          <a:noFill/>
          <a:ln w="9525">
            <a:noFill/>
            <a:miter lim="800000"/>
            <a:headEnd/>
            <a:tailEnd/>
          </a:ln>
        </p:spPr>
        <p:txBody>
          <a:bodyPr>
            <a:spAutoFit/>
          </a:bodyPr>
          <a:lstStyle/>
          <a:p>
            <a:pPr algn="ctr">
              <a:spcBef>
                <a:spcPct val="50000"/>
              </a:spcBef>
            </a:pPr>
            <a:r>
              <a:rPr lang="en-US" sz="3200" b="1">
                <a:solidFill>
                  <a:srgbClr val="00FF00"/>
                </a:solidFill>
              </a:rPr>
              <a:t>What is 1Tim. 3:16 saying?</a:t>
            </a:r>
          </a:p>
        </p:txBody>
      </p:sp>
    </p:spTree>
    <p:extLst>
      <p:ext uri="{BB962C8B-B14F-4D97-AF65-F5344CB8AC3E}">
        <p14:creationId xmlns:p14="http://schemas.microsoft.com/office/powerpoint/2010/main" val="12217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Mystery of God.</a:t>
            </a:r>
            <a:endParaRPr lang="en-US" sz="3200" dirty="0"/>
          </a:p>
        </p:txBody>
      </p:sp>
      <p:sp>
        <p:nvSpPr>
          <p:cNvPr id="3" name="Content Placeholder 2"/>
          <p:cNvSpPr>
            <a:spLocks noGrp="1"/>
          </p:cNvSpPr>
          <p:nvPr>
            <p:ph idx="1"/>
          </p:nvPr>
        </p:nvSpPr>
        <p:spPr>
          <a:xfrm>
            <a:off x="457200" y="1828800"/>
            <a:ext cx="8229600" cy="4480560"/>
          </a:xfrm>
        </p:spPr>
        <p:txBody>
          <a:bodyPr>
            <a:normAutofit/>
          </a:bodyPr>
          <a:lstStyle/>
          <a:p>
            <a:r>
              <a:rPr lang="en-US" sz="2400" b="1" dirty="0" smtClean="0">
                <a:solidFill>
                  <a:srgbClr val="FFFF00"/>
                </a:solidFill>
              </a:rPr>
              <a:t>I </a:t>
            </a:r>
            <a:r>
              <a:rPr lang="en-US" sz="2400" b="1" dirty="0" err="1" smtClean="0">
                <a:solidFill>
                  <a:srgbClr val="FFFF00"/>
                </a:solidFill>
              </a:rPr>
              <a:t>Cor</a:t>
            </a:r>
            <a:r>
              <a:rPr lang="en-US" sz="2400" b="1" dirty="0" smtClean="0">
                <a:solidFill>
                  <a:srgbClr val="FFFF00"/>
                </a:solidFill>
              </a:rPr>
              <a:t> 1:19-20.  Where is the philosopher, Where is the wise man of this age?</a:t>
            </a:r>
          </a:p>
          <a:p>
            <a:endParaRPr lang="en-US" sz="2400" b="1" dirty="0">
              <a:solidFill>
                <a:srgbClr val="FFFF00"/>
              </a:solidFill>
            </a:endParaRPr>
          </a:p>
          <a:p>
            <a:r>
              <a:rPr lang="en-US" sz="2400" b="1" dirty="0" smtClean="0">
                <a:solidFill>
                  <a:srgbClr val="FFFF00"/>
                </a:solidFill>
              </a:rPr>
              <a:t>Ezekiel 18:25  Whose way is “unjust”?</a:t>
            </a:r>
          </a:p>
          <a:p>
            <a:endParaRPr lang="en-US" sz="2400" b="1" dirty="0">
              <a:solidFill>
                <a:srgbClr val="FFFF00"/>
              </a:solidFill>
            </a:endParaRPr>
          </a:p>
          <a:p>
            <a:r>
              <a:rPr lang="en-GB" sz="2400" dirty="0"/>
              <a:t>Mystery:  Romans 16:25 gospel a mystery, Ephesians 1:9, Ephesians 3:3-9  The Messiah a mystery, Colossians 1:26-27  the mystery: Christ in you  Colossians 2:2 Christ a </a:t>
            </a:r>
            <a:r>
              <a:rPr lang="en-GB" sz="2400" dirty="0" smtClean="0"/>
              <a:t>mystery.</a:t>
            </a:r>
            <a:endParaRPr lang="en-US" sz="2400" b="1" dirty="0">
              <a:solidFill>
                <a:srgbClr val="FFFF00"/>
              </a:solidFill>
            </a:endParaRPr>
          </a:p>
        </p:txBody>
      </p:sp>
    </p:spTree>
    <p:extLst>
      <p:ext uri="{BB962C8B-B14F-4D97-AF65-F5344CB8AC3E}">
        <p14:creationId xmlns:p14="http://schemas.microsoft.com/office/powerpoint/2010/main" val="106827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z="3200" dirty="0"/>
              <a:t>Apologetics and the Trinity</a:t>
            </a:r>
          </a:p>
        </p:txBody>
      </p:sp>
      <p:sp>
        <p:nvSpPr>
          <p:cNvPr id="232451" name="Rectangle 3"/>
          <p:cNvSpPr>
            <a:spLocks noGrp="1" noChangeArrowheads="1"/>
          </p:cNvSpPr>
          <p:nvPr>
            <p:ph type="body" idx="1"/>
          </p:nvPr>
        </p:nvSpPr>
        <p:spPr/>
        <p:txBody>
          <a:bodyPr/>
          <a:lstStyle/>
          <a:p>
            <a:r>
              <a:rPr lang="en-US" sz="2400" b="1" dirty="0">
                <a:solidFill>
                  <a:srgbClr val="FFFF00"/>
                </a:solidFill>
              </a:rPr>
              <a:t>Bottom line, the trinity is a mystery.  We cannot defend it as a logical concept</a:t>
            </a:r>
            <a:r>
              <a:rPr lang="en-US" sz="2400" b="1" dirty="0" smtClean="0">
                <a:solidFill>
                  <a:srgbClr val="FFFF00"/>
                </a:solidFill>
              </a:rPr>
              <a:t>.</a:t>
            </a:r>
          </a:p>
          <a:p>
            <a:endParaRPr lang="en-US" sz="2400" b="1" dirty="0">
              <a:solidFill>
                <a:srgbClr val="FFFF00"/>
              </a:solidFill>
            </a:endParaRPr>
          </a:p>
          <a:p>
            <a:r>
              <a:rPr lang="en-US" sz="2400" b="1" dirty="0" smtClean="0">
                <a:solidFill>
                  <a:srgbClr val="FFFF00"/>
                </a:solidFill>
              </a:rPr>
              <a:t>It is not rational, but it is also not irrational.</a:t>
            </a:r>
            <a:endParaRPr lang="en-US" sz="2400" b="1" dirty="0">
              <a:solidFill>
                <a:srgbClr val="FFFF00"/>
              </a:solidFill>
            </a:endParaRPr>
          </a:p>
          <a:p>
            <a:endParaRPr lang="en-US" sz="2400" b="1" dirty="0">
              <a:solidFill>
                <a:srgbClr val="FFFF00"/>
              </a:solidFill>
            </a:endParaRPr>
          </a:p>
          <a:p>
            <a:r>
              <a:rPr lang="en-US" sz="2400" b="1" dirty="0">
                <a:solidFill>
                  <a:srgbClr val="FFFF00"/>
                </a:solidFill>
              </a:rPr>
              <a:t>The “apologetics” of the trinity is that God became a man so that he could reach out to us—so that we could know Him.</a:t>
            </a:r>
          </a:p>
        </p:txBody>
      </p:sp>
    </p:spTree>
    <p:extLst>
      <p:ext uri="{BB962C8B-B14F-4D97-AF65-F5344CB8AC3E}">
        <p14:creationId xmlns:p14="http://schemas.microsoft.com/office/powerpoint/2010/main" val="86528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rPr>
              <a:t>Predestination, Foreknowledge, Free Will </a:t>
            </a:r>
            <a:endParaRPr lang="en-US" sz="2800" dirty="0">
              <a:solidFill>
                <a:srgbClr val="FFFF00"/>
              </a:solidFill>
            </a:endParaRPr>
          </a:p>
        </p:txBody>
      </p:sp>
      <p:sp>
        <p:nvSpPr>
          <p:cNvPr id="3" name="Content Placeholder 2"/>
          <p:cNvSpPr>
            <a:spLocks noGrp="1"/>
          </p:cNvSpPr>
          <p:nvPr>
            <p:ph idx="1"/>
          </p:nvPr>
        </p:nvSpPr>
        <p:spPr>
          <a:xfrm>
            <a:off x="533400" y="2057400"/>
            <a:ext cx="8229600" cy="4251960"/>
          </a:xfrm>
        </p:spPr>
        <p:txBody>
          <a:bodyPr>
            <a:normAutofit/>
          </a:bodyPr>
          <a:lstStyle/>
          <a:p>
            <a:r>
              <a:rPr lang="en-US" sz="2400" b="1" dirty="0" smtClean="0"/>
              <a:t>How can God foreknow without predetermining?</a:t>
            </a:r>
          </a:p>
          <a:p>
            <a:endParaRPr lang="en-US" sz="2400" b="1" dirty="0"/>
          </a:p>
          <a:p>
            <a:r>
              <a:rPr lang="en-US" sz="2400" b="1" dirty="0" smtClean="0"/>
              <a:t>Critic:  The Biblical God is the source of evil.</a:t>
            </a:r>
          </a:p>
          <a:p>
            <a:endParaRPr lang="en-US" sz="2400" b="1" dirty="0"/>
          </a:p>
          <a:p>
            <a:r>
              <a:rPr lang="en-US" sz="2400" b="1" dirty="0" smtClean="0"/>
              <a:t>If God already knows what I will do, why do I need to take responsibility for my actions?</a:t>
            </a:r>
          </a:p>
          <a:p>
            <a:endParaRPr lang="en-US" sz="2400" b="1" dirty="0"/>
          </a:p>
          <a:p>
            <a:pPr marL="137160" indent="0" algn="r">
              <a:buNone/>
            </a:pPr>
            <a:r>
              <a:rPr lang="en-US" sz="2400" b="1" dirty="0" smtClean="0"/>
              <a:t>But first….</a:t>
            </a:r>
            <a:endParaRPr lang="en-US" sz="2400" b="1" dirty="0"/>
          </a:p>
        </p:txBody>
      </p:sp>
    </p:spTree>
    <p:extLst>
      <p:ext uri="{BB962C8B-B14F-4D97-AF65-F5344CB8AC3E}">
        <p14:creationId xmlns:p14="http://schemas.microsoft.com/office/powerpoint/2010/main" val="46291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81000"/>
            <a:ext cx="8229600" cy="685800"/>
          </a:xfrm>
        </p:spPr>
        <p:txBody>
          <a:bodyPr/>
          <a:lstStyle/>
          <a:p>
            <a:r>
              <a:rPr lang="en-US" sz="3600" b="1" dirty="0" smtClean="0">
                <a:solidFill>
                  <a:srgbClr val="FFFF00"/>
                </a:solidFill>
              </a:rPr>
              <a:t>B. Attributes </a:t>
            </a:r>
            <a:r>
              <a:rPr lang="en-US" sz="3600" b="1" dirty="0">
                <a:solidFill>
                  <a:srgbClr val="FFFF00"/>
                </a:solidFill>
              </a:rPr>
              <a:t>of God</a:t>
            </a:r>
          </a:p>
        </p:txBody>
      </p:sp>
      <p:sp>
        <p:nvSpPr>
          <p:cNvPr id="154627" name="Rectangle 3"/>
          <p:cNvSpPr>
            <a:spLocks noGrp="1" noChangeArrowheads="1"/>
          </p:cNvSpPr>
          <p:nvPr>
            <p:ph type="body" idx="1"/>
          </p:nvPr>
        </p:nvSpPr>
        <p:spPr>
          <a:xfrm>
            <a:off x="457200" y="1295400"/>
            <a:ext cx="8229600" cy="4800600"/>
          </a:xfrm>
        </p:spPr>
        <p:txBody>
          <a:bodyPr>
            <a:normAutofit lnSpcReduction="10000"/>
          </a:bodyPr>
          <a:lstStyle/>
          <a:p>
            <a:r>
              <a:rPr lang="en-US" sz="2400" b="1" dirty="0"/>
              <a:t>Eternal</a:t>
            </a:r>
          </a:p>
          <a:p>
            <a:r>
              <a:rPr lang="en-US" sz="2400" b="1" dirty="0"/>
              <a:t>Omnipresent</a:t>
            </a:r>
          </a:p>
          <a:p>
            <a:r>
              <a:rPr lang="en-US" sz="2400" b="1" dirty="0"/>
              <a:t>Omniscient</a:t>
            </a:r>
          </a:p>
          <a:p>
            <a:r>
              <a:rPr lang="en-US" sz="2400" b="1" dirty="0"/>
              <a:t>Omnipotent</a:t>
            </a:r>
          </a:p>
          <a:p>
            <a:r>
              <a:rPr lang="en-US" sz="2400" b="1" dirty="0"/>
              <a:t>Righteous, </a:t>
            </a:r>
            <a:r>
              <a:rPr lang="en-US" sz="2400" b="1" dirty="0" smtClean="0"/>
              <a:t>Holy</a:t>
            </a:r>
          </a:p>
          <a:p>
            <a:r>
              <a:rPr lang="en-US" sz="2400" b="1" dirty="0" smtClean="0"/>
              <a:t>Sovereign</a:t>
            </a:r>
            <a:endParaRPr lang="en-US" sz="2400" b="1" dirty="0"/>
          </a:p>
          <a:p>
            <a:r>
              <a:rPr lang="en-US" sz="2400" b="1" dirty="0"/>
              <a:t>Love</a:t>
            </a:r>
          </a:p>
          <a:p>
            <a:r>
              <a:rPr lang="en-US" sz="2400" b="1" dirty="0"/>
              <a:t>Justice</a:t>
            </a:r>
          </a:p>
          <a:p>
            <a:endParaRPr lang="en-US" sz="2400" b="1" dirty="0"/>
          </a:p>
          <a:p>
            <a:pPr>
              <a:buFont typeface="Wingdings" pitchFamily="2" charset="2"/>
              <a:buNone/>
            </a:pPr>
            <a:r>
              <a:rPr lang="en-US" sz="2400" b="1" dirty="0"/>
              <a:t>God is not merely loving, he is </a:t>
            </a:r>
            <a:r>
              <a:rPr lang="en-US" sz="2400" b="1" dirty="0" smtClean="0"/>
              <a:t>love</a:t>
            </a:r>
          </a:p>
          <a:p>
            <a:pPr>
              <a:buFont typeface="Wingdings" pitchFamily="2" charset="2"/>
              <a:buNone/>
            </a:pPr>
            <a:r>
              <a:rPr lang="en-US" sz="2400" b="1" dirty="0" smtClean="0"/>
              <a:t>Is it logical for God to be omniscient, loving and just?</a:t>
            </a:r>
            <a:endParaRPr lang="en-US" sz="2400" b="1" dirty="0"/>
          </a:p>
        </p:txBody>
      </p:sp>
    </p:spTree>
    <p:extLst>
      <p:ext uri="{BB962C8B-B14F-4D97-AF65-F5344CB8AC3E}">
        <p14:creationId xmlns:p14="http://schemas.microsoft.com/office/powerpoint/2010/main" val="193496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1143000"/>
          </a:xfrm>
        </p:spPr>
        <p:txBody>
          <a:bodyPr/>
          <a:lstStyle/>
          <a:p>
            <a:r>
              <a:rPr lang="en-US" sz="3200" dirty="0" smtClean="0">
                <a:solidFill>
                  <a:srgbClr val="FFFF00"/>
                </a:solidFill>
              </a:rPr>
              <a:t>C. Sin</a:t>
            </a:r>
            <a:r>
              <a:rPr lang="en-US" sz="3200" dirty="0">
                <a:solidFill>
                  <a:srgbClr val="FFFF00"/>
                </a:solidFill>
              </a:rPr>
              <a:t>, Redemption, Salvation</a:t>
            </a:r>
          </a:p>
        </p:txBody>
      </p:sp>
      <p:sp>
        <p:nvSpPr>
          <p:cNvPr id="37891" name="Rectangle 3"/>
          <p:cNvSpPr>
            <a:spLocks noGrp="1" noChangeArrowheads="1"/>
          </p:cNvSpPr>
          <p:nvPr>
            <p:ph type="body" idx="1"/>
          </p:nvPr>
        </p:nvSpPr>
        <p:spPr>
          <a:xfrm>
            <a:off x="301625" y="1600200"/>
            <a:ext cx="4270375" cy="5029200"/>
          </a:xfrm>
        </p:spPr>
        <p:txBody>
          <a:bodyPr/>
          <a:lstStyle/>
          <a:p>
            <a:r>
              <a:rPr lang="en-US" sz="2800" dirty="0"/>
              <a:t>Augustine!!!!!</a:t>
            </a:r>
          </a:p>
          <a:p>
            <a:pPr lvl="1"/>
            <a:r>
              <a:rPr lang="en-US" sz="2000" dirty="0"/>
              <a:t>The City of God  </a:t>
            </a:r>
            <a:r>
              <a:rPr lang="en-US" sz="2000" dirty="0" err="1"/>
              <a:t>Soveriegnty</a:t>
            </a:r>
            <a:endParaRPr lang="en-US" sz="2000" dirty="0"/>
          </a:p>
          <a:p>
            <a:pPr lvl="1"/>
            <a:r>
              <a:rPr lang="en-US" sz="2000" dirty="0"/>
              <a:t>Total depravity</a:t>
            </a:r>
          </a:p>
          <a:p>
            <a:pPr lvl="1"/>
            <a:r>
              <a:rPr lang="en-US" sz="2000" dirty="0" err="1"/>
              <a:t>Monoergism</a:t>
            </a:r>
            <a:r>
              <a:rPr lang="en-US" sz="2000" dirty="0"/>
              <a:t> (only God)</a:t>
            </a:r>
          </a:p>
          <a:p>
            <a:pPr lvl="1"/>
            <a:r>
              <a:rPr lang="en-US" sz="2000" dirty="0"/>
              <a:t>Predestination</a:t>
            </a:r>
          </a:p>
          <a:p>
            <a:pPr lvl="1"/>
            <a:r>
              <a:rPr lang="en-US" sz="2000" dirty="0"/>
              <a:t>Original Sin</a:t>
            </a:r>
          </a:p>
          <a:p>
            <a:pPr lvl="1"/>
            <a:r>
              <a:rPr lang="en-US" sz="2000" dirty="0"/>
              <a:t>Infant baptism required for salvation</a:t>
            </a:r>
          </a:p>
          <a:p>
            <a:pPr lvl="1"/>
            <a:r>
              <a:rPr lang="en-US" sz="2000" dirty="0" smtClean="0"/>
              <a:t>City </a:t>
            </a:r>
            <a:r>
              <a:rPr lang="en-US" sz="2000" dirty="0"/>
              <a:t>and State</a:t>
            </a:r>
          </a:p>
          <a:p>
            <a:pPr lvl="1"/>
            <a:r>
              <a:rPr lang="en-US" sz="2000" dirty="0"/>
              <a:t>Opposed </a:t>
            </a:r>
            <a:r>
              <a:rPr lang="en-US" sz="2000" dirty="0" err="1"/>
              <a:t>Donatists</a:t>
            </a:r>
            <a:endParaRPr lang="en-US" sz="2400" dirty="0"/>
          </a:p>
        </p:txBody>
      </p:sp>
      <p:pic>
        <p:nvPicPr>
          <p:cNvPr id="37892" name="Picture 4" descr="200px-Augustine_Lateran">
            <a:hlinkClick r:id="rId3" tooltip="Augustine Lateran.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0"/>
            <a:ext cx="3028950" cy="4648200"/>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4800600" y="62484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Augustine of Hippo (from 6th century)</a:t>
            </a:r>
          </a:p>
        </p:txBody>
      </p:sp>
    </p:spTree>
    <p:extLst>
      <p:ext uri="{BB962C8B-B14F-4D97-AF65-F5344CB8AC3E}">
        <p14:creationId xmlns:p14="http://schemas.microsoft.com/office/powerpoint/2010/main" val="117365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381000"/>
            <a:ext cx="8229600" cy="762000"/>
          </a:xfrm>
        </p:spPr>
        <p:txBody>
          <a:bodyPr/>
          <a:lstStyle/>
          <a:p>
            <a:r>
              <a:rPr lang="en-US" sz="3200"/>
              <a:t>Augustine:  Evil and Free Will</a:t>
            </a:r>
          </a:p>
        </p:txBody>
      </p:sp>
      <p:sp>
        <p:nvSpPr>
          <p:cNvPr id="146435" name="Rectangle 3"/>
          <p:cNvSpPr>
            <a:spLocks noGrp="1" noChangeArrowheads="1"/>
          </p:cNvSpPr>
          <p:nvPr>
            <p:ph type="body" idx="1"/>
          </p:nvPr>
        </p:nvSpPr>
        <p:spPr>
          <a:xfrm>
            <a:off x="457200" y="1447800"/>
            <a:ext cx="8229600" cy="4648200"/>
          </a:xfrm>
        </p:spPr>
        <p:txBody>
          <a:bodyPr/>
          <a:lstStyle/>
          <a:p>
            <a:pPr>
              <a:lnSpc>
                <a:spcPct val="90000"/>
              </a:lnSpc>
              <a:buFont typeface="Wingdings" pitchFamily="2" charset="2"/>
              <a:buNone/>
            </a:pPr>
            <a:endParaRPr lang="en-US" sz="2800"/>
          </a:p>
          <a:p>
            <a:pPr>
              <a:lnSpc>
                <a:spcPct val="90000"/>
              </a:lnSpc>
            </a:pPr>
            <a:r>
              <a:rPr lang="en-US" sz="2400" b="1">
                <a:solidFill>
                  <a:srgbClr val="FFFF00"/>
                </a:solidFill>
              </a:rPr>
              <a:t>About Augustine:  “Evil arises from the corruption of a nature which is essentially good.  What is called evil is good corrupted; if it were not corrupted it would be wholly good; but even when it is corrupted, it is good in so far as it remains a natural thing, and bad only in so far as it is corrupted.”</a:t>
            </a:r>
          </a:p>
          <a:p>
            <a:pPr>
              <a:lnSpc>
                <a:spcPct val="90000"/>
              </a:lnSpc>
            </a:pPr>
            <a:endParaRPr lang="en-US" sz="2400" b="1">
              <a:solidFill>
                <a:srgbClr val="FFFF00"/>
              </a:solidFill>
            </a:endParaRPr>
          </a:p>
          <a:p>
            <a:pPr>
              <a:lnSpc>
                <a:spcPct val="90000"/>
              </a:lnSpc>
            </a:pPr>
            <a:endParaRPr lang="en-US" sz="2400" b="1">
              <a:solidFill>
                <a:srgbClr val="FFFF00"/>
              </a:solidFill>
            </a:endParaRPr>
          </a:p>
          <a:p>
            <a:pPr>
              <a:lnSpc>
                <a:spcPct val="90000"/>
              </a:lnSpc>
            </a:pPr>
            <a:r>
              <a:rPr lang="en-US" sz="2400" b="1">
                <a:solidFill>
                  <a:srgbClr val="FFFF00"/>
                </a:solidFill>
              </a:rPr>
              <a:t>“A man’s free will avails for nothing except to sin.”</a:t>
            </a:r>
          </a:p>
        </p:txBody>
      </p:sp>
    </p:spTree>
    <p:extLst>
      <p:ext uri="{BB962C8B-B14F-4D97-AF65-F5344CB8AC3E}">
        <p14:creationId xmlns:p14="http://schemas.microsoft.com/office/powerpoint/2010/main" val="41756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274638"/>
            <a:ext cx="8229600" cy="576262"/>
          </a:xfrm>
        </p:spPr>
        <p:txBody>
          <a:bodyPr>
            <a:noAutofit/>
          </a:bodyPr>
          <a:lstStyle/>
          <a:p>
            <a:r>
              <a:rPr lang="en-US" sz="3200" dirty="0">
                <a:solidFill>
                  <a:srgbClr val="FFFF00"/>
                </a:solidFill>
              </a:rPr>
              <a:t>Outline</a:t>
            </a:r>
          </a:p>
        </p:txBody>
      </p:sp>
      <p:sp>
        <p:nvSpPr>
          <p:cNvPr id="22531" name="Rectangle 3"/>
          <p:cNvSpPr>
            <a:spLocks noGrp="1" noChangeArrowheads="1"/>
          </p:cNvSpPr>
          <p:nvPr>
            <p:ph type="body" idx="1"/>
          </p:nvPr>
        </p:nvSpPr>
        <p:spPr>
          <a:xfrm>
            <a:off x="457200" y="1219200"/>
            <a:ext cx="8229600" cy="5257800"/>
          </a:xfrm>
        </p:spPr>
        <p:txBody>
          <a:bodyPr>
            <a:normAutofit/>
          </a:bodyPr>
          <a:lstStyle/>
          <a:p>
            <a:pPr marL="585216" lvl="1" indent="0">
              <a:lnSpc>
                <a:spcPct val="170000"/>
              </a:lnSpc>
              <a:buNone/>
            </a:pPr>
            <a:r>
              <a:rPr lang="en-US" b="1" dirty="0" smtClean="0"/>
              <a:t>A. The Trinity</a:t>
            </a:r>
          </a:p>
          <a:p>
            <a:pPr marL="585216" lvl="1" indent="0">
              <a:lnSpc>
                <a:spcPct val="170000"/>
              </a:lnSpc>
              <a:buNone/>
            </a:pPr>
            <a:r>
              <a:rPr lang="en-US" b="1" dirty="0" smtClean="0"/>
              <a:t>B. Predestination, Foreknowledge, Free Will</a:t>
            </a:r>
          </a:p>
          <a:p>
            <a:pPr marL="585216" lvl="1" indent="0">
              <a:lnSpc>
                <a:spcPct val="170000"/>
              </a:lnSpc>
              <a:buNone/>
            </a:pPr>
            <a:r>
              <a:rPr lang="en-US" b="1" dirty="0" smtClean="0"/>
              <a:t>C. The Question of Evil</a:t>
            </a:r>
          </a:p>
          <a:p>
            <a:pPr marL="585216" lvl="1" indent="0">
              <a:lnSpc>
                <a:spcPct val="170000"/>
              </a:lnSpc>
              <a:buNone/>
            </a:pPr>
            <a:r>
              <a:rPr lang="en-US" b="1" dirty="0" smtClean="0"/>
              <a:t>D. The Problem of Pain and Suffering</a:t>
            </a:r>
          </a:p>
          <a:p>
            <a:pPr marL="585216" lvl="1" indent="0">
              <a:lnSpc>
                <a:spcPct val="170000"/>
              </a:lnSpc>
              <a:buNone/>
            </a:pPr>
            <a:r>
              <a:rPr lang="en-US" b="1" dirty="0" smtClean="0"/>
              <a:t>E. The Problems of Violence and Slavery</a:t>
            </a:r>
          </a:p>
          <a:p>
            <a:pPr marL="585216" lvl="1" indent="0">
              <a:lnSpc>
                <a:spcPct val="170000"/>
              </a:lnSpc>
              <a:buNone/>
            </a:pPr>
            <a:r>
              <a:rPr lang="en-US" b="1" dirty="0" smtClean="0"/>
              <a:t>F. The Question of Justice and the  Problem of Hell</a:t>
            </a:r>
          </a:p>
          <a:p>
            <a:pPr lvl="1">
              <a:lnSpc>
                <a:spcPct val="170000"/>
              </a:lnSpc>
            </a:pPr>
            <a:endParaRPr lang="en-US" sz="2000" b="1" dirty="0"/>
          </a:p>
        </p:txBody>
      </p:sp>
    </p:spTree>
    <p:extLst>
      <p:ext uri="{BB962C8B-B14F-4D97-AF65-F5344CB8AC3E}">
        <p14:creationId xmlns:p14="http://schemas.microsoft.com/office/powerpoint/2010/main" val="34343584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200" dirty="0" smtClean="0">
                <a:solidFill>
                  <a:srgbClr val="FFFF00"/>
                </a:solidFill>
              </a:rPr>
              <a:t>Augustine</a:t>
            </a:r>
            <a:endParaRPr lang="en-US" sz="3200" dirty="0">
              <a:solidFill>
                <a:srgbClr val="FFFF00"/>
              </a:solidFill>
            </a:endParaRPr>
          </a:p>
        </p:txBody>
      </p:sp>
      <p:sp>
        <p:nvSpPr>
          <p:cNvPr id="3" name="Content Placeholder 2"/>
          <p:cNvSpPr>
            <a:spLocks noGrp="1"/>
          </p:cNvSpPr>
          <p:nvPr>
            <p:ph idx="1"/>
          </p:nvPr>
        </p:nvSpPr>
        <p:spPr>
          <a:xfrm>
            <a:off x="457200" y="1828800"/>
            <a:ext cx="8229600" cy="4480560"/>
          </a:xfrm>
        </p:spPr>
        <p:txBody>
          <a:bodyPr>
            <a:normAutofit fontScale="92500" lnSpcReduction="20000"/>
          </a:bodyPr>
          <a:lstStyle/>
          <a:p>
            <a:r>
              <a:rPr lang="en-US" sz="2400" b="1" dirty="0" smtClean="0">
                <a:solidFill>
                  <a:srgbClr val="FFFF00"/>
                </a:solidFill>
              </a:rPr>
              <a:t>Strong emphasis on depravity of man.</a:t>
            </a:r>
          </a:p>
          <a:p>
            <a:endParaRPr lang="en-US" sz="2400" b="1" dirty="0">
              <a:solidFill>
                <a:srgbClr val="FFFF00"/>
              </a:solidFill>
            </a:endParaRPr>
          </a:p>
          <a:p>
            <a:r>
              <a:rPr lang="en-US" sz="2400" b="1" dirty="0" smtClean="0">
                <a:solidFill>
                  <a:srgbClr val="FFFF00"/>
                </a:solidFill>
              </a:rPr>
              <a:t>The Sovereignty of God:  “The City of God”</a:t>
            </a:r>
          </a:p>
          <a:p>
            <a:endParaRPr lang="en-US" sz="2400" b="1" dirty="0">
              <a:solidFill>
                <a:srgbClr val="FFFF00"/>
              </a:solidFill>
            </a:endParaRPr>
          </a:p>
          <a:p>
            <a:r>
              <a:rPr lang="en-US" sz="2400" b="1" dirty="0" err="1" smtClean="0">
                <a:solidFill>
                  <a:srgbClr val="FFFF00"/>
                </a:solidFill>
              </a:rPr>
              <a:t>Monergism</a:t>
            </a:r>
            <a:r>
              <a:rPr lang="en-US" sz="2400" b="1" dirty="0" smtClean="0">
                <a:solidFill>
                  <a:srgbClr val="FFFF00"/>
                </a:solidFill>
              </a:rPr>
              <a:t>.</a:t>
            </a:r>
          </a:p>
          <a:p>
            <a:endParaRPr lang="en-US" sz="2400" b="1" dirty="0">
              <a:solidFill>
                <a:srgbClr val="FFFF00"/>
              </a:solidFill>
            </a:endParaRPr>
          </a:p>
          <a:p>
            <a:r>
              <a:rPr lang="en-US" sz="2400" b="1" dirty="0" smtClean="0">
                <a:solidFill>
                  <a:srgbClr val="FFFF00"/>
                </a:solidFill>
              </a:rPr>
              <a:t>Very logical!</a:t>
            </a:r>
          </a:p>
          <a:p>
            <a:endParaRPr lang="en-US" sz="2400" b="1" dirty="0">
              <a:solidFill>
                <a:srgbClr val="FFFF00"/>
              </a:solidFill>
            </a:endParaRPr>
          </a:p>
          <a:p>
            <a:r>
              <a:rPr lang="en-US" sz="2400" dirty="0"/>
              <a:t>Augustine:  </a:t>
            </a:r>
            <a:r>
              <a:rPr lang="en-US" sz="2400" dirty="0" smtClean="0"/>
              <a:t>“An </a:t>
            </a:r>
            <a:r>
              <a:rPr lang="en-US" sz="2400" dirty="0"/>
              <a:t>infant who dies unbaptized is damned even where no baptism is possible</a:t>
            </a:r>
            <a:r>
              <a:rPr lang="en-US" sz="2400" dirty="0" smtClean="0"/>
              <a:t>.”</a:t>
            </a:r>
            <a:endParaRPr lang="en-US" sz="2400" dirty="0"/>
          </a:p>
          <a:p>
            <a:r>
              <a:rPr lang="en-US" sz="2400" dirty="0"/>
              <a:t>“Rightly, therefore, by virtue of that condemnation which runs throughout the mass [of humanity] is he not admitted into the kingdom of heaven, although he was not only not a Christian, but was unable to become one.”</a:t>
            </a:r>
          </a:p>
          <a:p>
            <a:endParaRPr lang="en-US" sz="2400" b="1" dirty="0">
              <a:solidFill>
                <a:srgbClr val="FFFF00"/>
              </a:solidFill>
            </a:endParaRPr>
          </a:p>
        </p:txBody>
      </p:sp>
    </p:spTree>
    <p:extLst>
      <p:ext uri="{BB962C8B-B14F-4D97-AF65-F5344CB8AC3E}">
        <p14:creationId xmlns:p14="http://schemas.microsoft.com/office/powerpoint/2010/main" val="113445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00px-Pelagius">
            <a:hlinkClick r:id="rId3" tooltip="Pelagiu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3581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2362200" y="6096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t>Pelagius AD c. 354-430</a:t>
            </a:r>
          </a:p>
        </p:txBody>
      </p:sp>
      <p:sp>
        <p:nvSpPr>
          <p:cNvPr id="39940" name="Text Box 4"/>
          <p:cNvSpPr txBox="1">
            <a:spLocks noChangeArrowheads="1"/>
          </p:cNvSpPr>
          <p:nvPr/>
        </p:nvSpPr>
        <p:spPr bwMode="auto">
          <a:xfrm>
            <a:off x="5181600" y="1828800"/>
            <a:ext cx="33528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dirty="0">
                <a:solidFill>
                  <a:srgbClr val="FFFF00"/>
                </a:solidFill>
              </a:rPr>
              <a:t>Works Salvation?</a:t>
            </a:r>
          </a:p>
          <a:p>
            <a:pPr eaLnBrk="0" hangingPunct="0">
              <a:spcBef>
                <a:spcPct val="50000"/>
              </a:spcBef>
            </a:pPr>
            <a:r>
              <a:rPr lang="en-US" sz="2000" b="1" dirty="0"/>
              <a:t>Affirmed the existence of free will. “Evil is not born with us, and we are procreated without fault.”  Rejected infant baptism. Taught that we become holy through our own effort? </a:t>
            </a:r>
            <a:endParaRPr lang="en-US" sz="2000" b="1" dirty="0" smtClean="0"/>
          </a:p>
          <a:p>
            <a:pPr eaLnBrk="0" hangingPunct="0">
              <a:spcBef>
                <a:spcPct val="50000"/>
              </a:spcBef>
            </a:pPr>
            <a:r>
              <a:rPr lang="en-US" sz="2000" b="1" dirty="0" smtClean="0"/>
              <a:t>Adam was not immortal</a:t>
            </a:r>
          </a:p>
          <a:p>
            <a:pPr eaLnBrk="0" hangingPunct="0">
              <a:spcBef>
                <a:spcPct val="50000"/>
              </a:spcBef>
            </a:pPr>
            <a:r>
              <a:rPr lang="en-US" sz="2000" b="1" dirty="0" smtClean="0"/>
              <a:t>“We are procreated without fault”</a:t>
            </a:r>
            <a:endParaRPr lang="en-US" sz="2000" b="1" dirty="0"/>
          </a:p>
        </p:txBody>
      </p:sp>
    </p:spTree>
    <p:extLst>
      <p:ext uri="{BB962C8B-B14F-4D97-AF65-F5344CB8AC3E}">
        <p14:creationId xmlns:p14="http://schemas.microsoft.com/office/powerpoint/2010/main" val="1960850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p>
        </p:txBody>
      </p:sp>
      <p:sp>
        <p:nvSpPr>
          <p:cNvPr id="148483" name="Rectangle 3"/>
          <p:cNvSpPr>
            <a:spLocks noGrp="1" noChangeArrowheads="1"/>
          </p:cNvSpPr>
          <p:nvPr>
            <p:ph type="body" idx="1"/>
          </p:nvPr>
        </p:nvSpPr>
        <p:spPr/>
        <p:txBody>
          <a:bodyPr/>
          <a:lstStyle/>
          <a:p>
            <a:r>
              <a:rPr lang="en-US" sz="2400"/>
              <a:t>Q:  What is the nature of “the Fall” of mankind?  What happened in the garden?</a:t>
            </a:r>
          </a:p>
          <a:p>
            <a:endParaRPr lang="en-US" sz="2400"/>
          </a:p>
          <a:p>
            <a:r>
              <a:rPr lang="en-US" sz="2400"/>
              <a:t>Puritans:  “In Adam’s fall we sinned all.”</a:t>
            </a:r>
          </a:p>
          <a:p>
            <a:endParaRPr lang="en-US" sz="2400"/>
          </a:p>
          <a:p>
            <a:r>
              <a:rPr lang="en-US" sz="2400"/>
              <a:t>Romans 5:12-19  What “death” is this in v. 12</a:t>
            </a:r>
          </a:p>
        </p:txBody>
      </p:sp>
    </p:spTree>
    <p:extLst>
      <p:ext uri="{BB962C8B-B14F-4D97-AF65-F5344CB8AC3E}">
        <p14:creationId xmlns:p14="http://schemas.microsoft.com/office/powerpoint/2010/main" val="368828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00px-St-thomas-aquinas">
            <a:hlinkClick r:id="rId3" tooltip="St-thomas-aquinas.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38200"/>
            <a:ext cx="3254375" cy="4962525"/>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685800" y="1524000"/>
            <a:ext cx="41148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dirty="0"/>
              <a:t>Thomas Aquinas</a:t>
            </a:r>
          </a:p>
          <a:p>
            <a:pPr eaLnBrk="0" hangingPunct="0">
              <a:spcBef>
                <a:spcPct val="50000"/>
              </a:spcBef>
            </a:pPr>
            <a:r>
              <a:rPr lang="en-US" sz="2400" dirty="0"/>
              <a:t>1225-1274</a:t>
            </a:r>
          </a:p>
          <a:p>
            <a:pPr eaLnBrk="0" hangingPunct="0">
              <a:spcBef>
                <a:spcPct val="50000"/>
              </a:spcBef>
            </a:pPr>
            <a:r>
              <a:rPr lang="en-US" sz="2400" dirty="0"/>
              <a:t>Aristotle</a:t>
            </a:r>
          </a:p>
          <a:p>
            <a:pPr eaLnBrk="0" hangingPunct="0">
              <a:spcBef>
                <a:spcPct val="50000"/>
              </a:spcBef>
            </a:pPr>
            <a:r>
              <a:rPr lang="en-US" sz="2400" dirty="0"/>
              <a:t>Revelation by reason</a:t>
            </a:r>
          </a:p>
          <a:p>
            <a:pPr eaLnBrk="0" hangingPunct="0">
              <a:spcBef>
                <a:spcPct val="50000"/>
              </a:spcBef>
            </a:pPr>
            <a:r>
              <a:rPr lang="en-US" sz="2400" dirty="0"/>
              <a:t>Scholasticism</a:t>
            </a:r>
          </a:p>
          <a:p>
            <a:pPr eaLnBrk="0" hangingPunct="0">
              <a:spcBef>
                <a:spcPct val="50000"/>
              </a:spcBef>
            </a:pPr>
            <a:r>
              <a:rPr lang="en-US" sz="2400" dirty="0"/>
              <a:t>Arguments for existence of God</a:t>
            </a:r>
          </a:p>
          <a:p>
            <a:pPr eaLnBrk="0" hangingPunct="0">
              <a:spcBef>
                <a:spcPct val="50000"/>
              </a:spcBef>
            </a:pPr>
            <a:r>
              <a:rPr lang="en-US" sz="2400" dirty="0"/>
              <a:t>Natural Theology</a:t>
            </a:r>
          </a:p>
          <a:p>
            <a:pPr eaLnBrk="0" hangingPunct="0">
              <a:spcBef>
                <a:spcPct val="50000"/>
              </a:spcBef>
            </a:pPr>
            <a:r>
              <a:rPr lang="en-US" sz="2400" dirty="0"/>
              <a:t>“Summa </a:t>
            </a:r>
            <a:r>
              <a:rPr lang="en-US" sz="2400" dirty="0" err="1"/>
              <a:t>Theologica</a:t>
            </a:r>
            <a:r>
              <a:rPr lang="en-US" sz="2400" dirty="0"/>
              <a:t>”</a:t>
            </a:r>
          </a:p>
        </p:txBody>
      </p:sp>
    </p:spTree>
    <p:extLst>
      <p:ext uri="{BB962C8B-B14F-4D97-AF65-F5344CB8AC3E}">
        <p14:creationId xmlns:p14="http://schemas.microsoft.com/office/powerpoint/2010/main" val="222119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990600"/>
            <a:ext cx="7620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FFFF00"/>
                </a:solidFill>
              </a:rPr>
              <a:t>Thomas Aquinas:</a:t>
            </a:r>
          </a:p>
          <a:p>
            <a:pPr eaLnBrk="0" hangingPunct="0">
              <a:spcBef>
                <a:spcPct val="50000"/>
              </a:spcBef>
            </a:pPr>
            <a:endParaRPr lang="en-US" sz="2800" dirty="0">
              <a:solidFill>
                <a:srgbClr val="FFFF00"/>
              </a:solidFill>
            </a:endParaRPr>
          </a:p>
          <a:p>
            <a:pPr eaLnBrk="0" hangingPunct="0">
              <a:spcBef>
                <a:spcPct val="50000"/>
              </a:spcBef>
            </a:pPr>
            <a:r>
              <a:rPr lang="en-US" sz="2000" b="1" dirty="0"/>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eaLnBrk="0" hangingPunct="0">
              <a:spcBef>
                <a:spcPct val="50000"/>
              </a:spcBef>
            </a:pPr>
            <a:endParaRPr lang="en-US" sz="2000" b="1" dirty="0"/>
          </a:p>
          <a:p>
            <a:pPr eaLnBrk="0" hangingPunct="0">
              <a:spcBef>
                <a:spcPct val="50000"/>
              </a:spcBef>
            </a:pPr>
            <a:r>
              <a:rPr lang="en-US" sz="2000" b="1" dirty="0"/>
              <a:t>In other words, Aquinas believed in free will and not a strict </a:t>
            </a:r>
            <a:r>
              <a:rPr lang="en-US" sz="2000" b="1" dirty="0" err="1"/>
              <a:t>monergism</a:t>
            </a:r>
            <a:r>
              <a:rPr lang="en-US" sz="2000" b="1" dirty="0"/>
              <a:t>.</a:t>
            </a:r>
          </a:p>
        </p:txBody>
      </p:sp>
    </p:spTree>
    <p:extLst>
      <p:ext uri="{BB962C8B-B14F-4D97-AF65-F5344CB8AC3E}">
        <p14:creationId xmlns:p14="http://schemas.microsoft.com/office/powerpoint/2010/main" val="9310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38200" y="1981200"/>
            <a:ext cx="6934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3600" b="1" dirty="0">
                <a:solidFill>
                  <a:srgbClr val="FFFF00"/>
                </a:solidFill>
                <a:latin typeface="Garamond" pitchFamily="18" charset="0"/>
              </a:rPr>
              <a:t>Question:</a:t>
            </a:r>
          </a:p>
          <a:p>
            <a:pPr algn="ctr" eaLnBrk="0" hangingPunct="0">
              <a:spcBef>
                <a:spcPct val="50000"/>
              </a:spcBef>
            </a:pPr>
            <a:r>
              <a:rPr lang="en-US" sz="3600" b="1" dirty="0">
                <a:solidFill>
                  <a:srgbClr val="FFFF00"/>
                </a:solidFill>
                <a:latin typeface="Garamond" pitchFamily="18" charset="0"/>
              </a:rPr>
              <a:t>Do you believe in Predestination?</a:t>
            </a:r>
          </a:p>
        </p:txBody>
      </p:sp>
    </p:spTree>
    <p:extLst>
      <p:ext uri="{BB962C8B-B14F-4D97-AF65-F5344CB8AC3E}">
        <p14:creationId xmlns:p14="http://schemas.microsoft.com/office/powerpoint/2010/main" val="3373445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229600" cy="1041400"/>
          </a:xfrm>
        </p:spPr>
        <p:txBody>
          <a:bodyPr>
            <a:normAutofit fontScale="90000"/>
          </a:bodyPr>
          <a:lstStyle/>
          <a:p>
            <a:r>
              <a:rPr lang="en-US" sz="3200"/>
              <a:t>History of the Doctrine of Predestination</a:t>
            </a:r>
          </a:p>
        </p:txBody>
      </p:sp>
      <p:sp>
        <p:nvSpPr>
          <p:cNvPr id="48131" name="Rectangle 3"/>
          <p:cNvSpPr>
            <a:spLocks noGrp="1" noChangeArrowheads="1"/>
          </p:cNvSpPr>
          <p:nvPr>
            <p:ph type="body" idx="1"/>
          </p:nvPr>
        </p:nvSpPr>
        <p:spPr>
          <a:xfrm>
            <a:off x="457200" y="2051050"/>
            <a:ext cx="8229600" cy="4044950"/>
          </a:xfrm>
        </p:spPr>
        <p:txBody>
          <a:bodyPr>
            <a:normAutofit fontScale="92500" lnSpcReduction="10000"/>
          </a:bodyPr>
          <a:lstStyle/>
          <a:p>
            <a:r>
              <a:rPr lang="en-US" sz="2800"/>
              <a:t>Augustine of Hippo AD 354-430   “The City of God”</a:t>
            </a:r>
          </a:p>
          <a:p>
            <a:r>
              <a:rPr lang="en-US" sz="2800"/>
              <a:t>Martin Luther (1483-1546): an Augustinian monk.</a:t>
            </a:r>
          </a:p>
          <a:p>
            <a:r>
              <a:rPr lang="en-US" sz="2800"/>
              <a:t>Ulrich Zwingli (1484-1531) Reformed Theology.</a:t>
            </a:r>
          </a:p>
          <a:p>
            <a:r>
              <a:rPr lang="en-US" sz="2800"/>
              <a:t>John Calvin (1509-1564) “Institutes of the Christian Religion”</a:t>
            </a:r>
          </a:p>
          <a:p>
            <a:r>
              <a:rPr lang="en-US" sz="2800"/>
              <a:t>The key: A profound belief in the sovereignty of God</a:t>
            </a:r>
          </a:p>
          <a:p>
            <a:r>
              <a:rPr lang="en-US" sz="2800"/>
              <a:t>Double Predestination and TULIP</a:t>
            </a:r>
          </a:p>
        </p:txBody>
      </p:sp>
    </p:spTree>
    <p:extLst>
      <p:ext uri="{BB962C8B-B14F-4D97-AF65-F5344CB8AC3E}">
        <p14:creationId xmlns:p14="http://schemas.microsoft.com/office/powerpoint/2010/main" val="2645308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u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171950" cy="594360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5089525" y="565150"/>
            <a:ext cx="306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p>
        </p:txBody>
      </p:sp>
      <p:sp>
        <p:nvSpPr>
          <p:cNvPr id="50180" name="Text Box 4"/>
          <p:cNvSpPr txBox="1">
            <a:spLocks noChangeArrowheads="1"/>
          </p:cNvSpPr>
          <p:nvPr/>
        </p:nvSpPr>
        <p:spPr bwMode="auto">
          <a:xfrm>
            <a:off x="4724400" y="609600"/>
            <a:ext cx="41148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rPr>
              <a:t>Martin Luther </a:t>
            </a:r>
            <a:r>
              <a:rPr lang="en-US" sz="2400"/>
              <a:t>1483-1541</a:t>
            </a:r>
            <a:endParaRPr lang="en-US" sz="2800">
              <a:solidFill>
                <a:srgbClr val="FFFF00"/>
              </a:solidFill>
            </a:endParaRPr>
          </a:p>
          <a:p>
            <a:pPr eaLnBrk="0" hangingPunct="0">
              <a:spcBef>
                <a:spcPct val="50000"/>
              </a:spcBef>
            </a:pPr>
            <a:endParaRPr lang="en-US">
              <a:solidFill>
                <a:srgbClr val="FFFF00"/>
              </a:solidFill>
            </a:endParaRPr>
          </a:p>
          <a:p>
            <a:pPr eaLnBrk="0" hangingPunct="0">
              <a:spcBef>
                <a:spcPct val="50000"/>
              </a:spcBef>
            </a:pPr>
            <a:r>
              <a:rPr lang="en-US" sz="2400"/>
              <a:t>Augustinian Monk</a:t>
            </a:r>
          </a:p>
          <a:p>
            <a:pPr eaLnBrk="0" hangingPunct="0">
              <a:spcBef>
                <a:spcPct val="50000"/>
              </a:spcBef>
            </a:pPr>
            <a:endParaRPr lang="en-US" sz="2400"/>
          </a:p>
          <a:p>
            <a:pPr eaLnBrk="0" hangingPunct="0">
              <a:spcBef>
                <a:spcPct val="50000"/>
              </a:spcBef>
            </a:pPr>
            <a:r>
              <a:rPr lang="en-US" sz="2400"/>
              <a:t>Faith Alone</a:t>
            </a:r>
          </a:p>
          <a:p>
            <a:pPr eaLnBrk="0" hangingPunct="0">
              <a:spcBef>
                <a:spcPct val="50000"/>
              </a:spcBef>
            </a:pPr>
            <a:r>
              <a:rPr lang="en-US" sz="2400"/>
              <a:t>Grace Alone</a:t>
            </a:r>
          </a:p>
          <a:p>
            <a:pPr eaLnBrk="0" hangingPunct="0">
              <a:spcBef>
                <a:spcPct val="50000"/>
              </a:spcBef>
            </a:pPr>
            <a:r>
              <a:rPr lang="en-US" sz="2400"/>
              <a:t>Scripture Alone</a:t>
            </a:r>
          </a:p>
          <a:p>
            <a:pPr eaLnBrk="0" hangingPunct="0">
              <a:spcBef>
                <a:spcPct val="50000"/>
              </a:spcBef>
            </a:pPr>
            <a:endParaRPr lang="en-US" sz="2400"/>
          </a:p>
          <a:p>
            <a:pPr eaLnBrk="0" hangingPunct="0">
              <a:spcBef>
                <a:spcPct val="50000"/>
              </a:spcBef>
            </a:pPr>
            <a:r>
              <a:rPr lang="en-US" sz="2400"/>
              <a:t>Predestination</a:t>
            </a:r>
          </a:p>
        </p:txBody>
      </p:sp>
    </p:spTree>
    <p:extLst>
      <p:ext uri="{BB962C8B-B14F-4D97-AF65-F5344CB8AC3E}">
        <p14:creationId xmlns:p14="http://schemas.microsoft.com/office/powerpoint/2010/main" val="133713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914400" y="1371600"/>
            <a:ext cx="7772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t>Martin Luther:</a:t>
            </a:r>
          </a:p>
          <a:p>
            <a:pPr eaLnBrk="0" hangingPunct="0">
              <a:spcBef>
                <a:spcPct val="50000"/>
              </a:spcBef>
            </a:pPr>
            <a:r>
              <a:rPr lang="en-US" sz="2400"/>
              <a:t>“Away with James… His authority is not great enough to cause me to abandon the doctrine of faith [alone] and to deviate from the authority of the other apostles and the entire Scripture.”  St. James’ epistle is really an epistle of straw, compared to these others (Romans, Galatians, John) for it has nothing of the nature of the gospel about it.”</a:t>
            </a:r>
          </a:p>
        </p:txBody>
      </p:sp>
    </p:spTree>
    <p:extLst>
      <p:ext uri="{BB962C8B-B14F-4D97-AF65-F5344CB8AC3E}">
        <p14:creationId xmlns:p14="http://schemas.microsoft.com/office/powerpoint/2010/main" val="4125711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zwing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241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609600" y="990600"/>
            <a:ext cx="35052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FFFF00"/>
                </a:solidFill>
              </a:rPr>
              <a:t>Ulrich Zwingli</a:t>
            </a:r>
          </a:p>
          <a:p>
            <a:pPr eaLnBrk="0" hangingPunct="0">
              <a:spcBef>
                <a:spcPct val="50000"/>
              </a:spcBef>
            </a:pPr>
            <a:endParaRPr lang="en-US" sz="1000" dirty="0">
              <a:solidFill>
                <a:srgbClr val="FFFF00"/>
              </a:solidFill>
            </a:endParaRPr>
          </a:p>
          <a:p>
            <a:pPr eaLnBrk="0" hangingPunct="0">
              <a:spcBef>
                <a:spcPct val="50000"/>
              </a:spcBef>
            </a:pPr>
            <a:r>
              <a:rPr lang="en-US" sz="2400" dirty="0"/>
              <a:t>1484-1531</a:t>
            </a:r>
          </a:p>
          <a:p>
            <a:pPr eaLnBrk="0" hangingPunct="0">
              <a:spcBef>
                <a:spcPct val="50000"/>
              </a:spcBef>
            </a:pPr>
            <a:r>
              <a:rPr lang="en-US" sz="2400" dirty="0"/>
              <a:t>Opposed baptismal regeneration</a:t>
            </a:r>
          </a:p>
          <a:p>
            <a:pPr eaLnBrk="0" hangingPunct="0">
              <a:spcBef>
                <a:spcPct val="50000"/>
              </a:spcBef>
            </a:pPr>
            <a:r>
              <a:rPr lang="en-US" sz="2400" dirty="0"/>
              <a:t>Double Predestination</a:t>
            </a:r>
          </a:p>
          <a:p>
            <a:pPr eaLnBrk="0" hangingPunct="0">
              <a:spcBef>
                <a:spcPct val="50000"/>
              </a:spcBef>
            </a:pPr>
            <a:r>
              <a:rPr lang="en-US" sz="2400" dirty="0"/>
              <a:t>Reformed Theology</a:t>
            </a:r>
          </a:p>
          <a:p>
            <a:pPr eaLnBrk="0" hangingPunct="0">
              <a:spcBef>
                <a:spcPct val="50000"/>
              </a:spcBef>
            </a:pPr>
            <a:endParaRPr lang="en-US" sz="1600" dirty="0"/>
          </a:p>
          <a:p>
            <a:pPr eaLnBrk="0" hangingPunct="0">
              <a:spcBef>
                <a:spcPct val="50000"/>
              </a:spcBef>
            </a:pPr>
            <a:r>
              <a:rPr lang="en-US" sz="2000" b="1" dirty="0">
                <a:solidFill>
                  <a:srgbClr val="FFFF00"/>
                </a:solidFill>
              </a:rPr>
              <a:t>“Those individuals who end up damned forever in hell are also eternally determined by God for that fate.” </a:t>
            </a:r>
          </a:p>
        </p:txBody>
      </p:sp>
    </p:spTree>
    <p:extLst>
      <p:ext uri="{BB962C8B-B14F-4D97-AF65-F5344CB8AC3E}">
        <p14:creationId xmlns:p14="http://schemas.microsoft.com/office/powerpoint/2010/main" val="111885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457200" y="277813"/>
            <a:ext cx="8229600" cy="788987"/>
          </a:xfrm>
        </p:spPr>
        <p:txBody>
          <a:bodyPr/>
          <a:lstStyle/>
          <a:p>
            <a:r>
              <a:rPr lang="en-US" sz="3200" b="1" dirty="0">
                <a:solidFill>
                  <a:schemeClr val="tx1"/>
                </a:solidFill>
              </a:rPr>
              <a:t>World View</a:t>
            </a:r>
          </a:p>
        </p:txBody>
      </p:sp>
      <p:sp>
        <p:nvSpPr>
          <p:cNvPr id="402435" name="Rectangle 3"/>
          <p:cNvSpPr>
            <a:spLocks noGrp="1" noChangeArrowheads="1"/>
          </p:cNvSpPr>
          <p:nvPr>
            <p:ph type="body" idx="1"/>
          </p:nvPr>
        </p:nvSpPr>
        <p:spPr>
          <a:xfrm>
            <a:off x="3962400" y="1600200"/>
            <a:ext cx="4724400" cy="4530725"/>
          </a:xfrm>
        </p:spPr>
        <p:txBody>
          <a:bodyPr/>
          <a:lstStyle/>
          <a:p>
            <a:pPr>
              <a:lnSpc>
                <a:spcPct val="90000"/>
              </a:lnSpc>
            </a:pPr>
            <a:r>
              <a:rPr lang="en-US" sz="2000" b="1">
                <a:solidFill>
                  <a:srgbClr val="FFFF00"/>
                </a:solidFill>
              </a:rPr>
              <a:t>One's world view is the perspective one uses to process and interpret information received about the world.  </a:t>
            </a:r>
          </a:p>
          <a:p>
            <a:pPr>
              <a:lnSpc>
                <a:spcPct val="90000"/>
              </a:lnSpc>
            </a:pPr>
            <a:endParaRPr lang="en-US" sz="2000" b="1">
              <a:solidFill>
                <a:srgbClr val="FFFF00"/>
              </a:solidFill>
            </a:endParaRPr>
          </a:p>
          <a:p>
            <a:pPr>
              <a:lnSpc>
                <a:spcPct val="90000"/>
              </a:lnSpc>
            </a:pPr>
            <a:r>
              <a:rPr lang="en-US" sz="2000" b="1">
                <a:solidFill>
                  <a:srgbClr val="FFFF00"/>
                </a:solidFill>
              </a:rPr>
              <a:t>James W. Sire put it this way, "A world view is a set of presuppositions (ie. assumptions) which we hold about the basic makeup of our world." </a:t>
            </a:r>
          </a:p>
          <a:p>
            <a:pPr>
              <a:lnSpc>
                <a:spcPct val="90000"/>
              </a:lnSpc>
            </a:pPr>
            <a:r>
              <a:rPr lang="en-US" sz="2000" b="1">
                <a:solidFill>
                  <a:srgbClr val="FFFF00"/>
                </a:solidFill>
              </a:rPr>
              <a:t/>
            </a:r>
            <a:br>
              <a:rPr lang="en-US" sz="2000" b="1">
                <a:solidFill>
                  <a:srgbClr val="FFFF00"/>
                </a:solidFill>
              </a:rPr>
            </a:br>
            <a:r>
              <a:rPr lang="en-US" sz="1600" b="1">
                <a:solidFill>
                  <a:srgbClr val="FFFF00"/>
                </a:solidFill>
              </a:rPr>
              <a:t>James W. Sire, </a:t>
            </a:r>
            <a:r>
              <a:rPr lang="en-US" sz="1600" b="1" i="1">
                <a:solidFill>
                  <a:srgbClr val="FFFF00"/>
                </a:solidFill>
              </a:rPr>
              <a:t>The Universe Next Door </a:t>
            </a:r>
            <a:r>
              <a:rPr lang="en-US" sz="1600" b="1">
                <a:solidFill>
                  <a:srgbClr val="FFFF00"/>
                </a:solidFill>
              </a:rPr>
              <a:t>(InterVarsity Press, 1997)</a:t>
            </a:r>
          </a:p>
        </p:txBody>
      </p:sp>
      <p:pic>
        <p:nvPicPr>
          <p:cNvPr id="402436" name="Picture 4" descr="jaina+world+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676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02437" name="Text Box 5"/>
          <p:cNvSpPr txBox="1">
            <a:spLocks noChangeArrowheads="1"/>
          </p:cNvSpPr>
          <p:nvPr/>
        </p:nvSpPr>
        <p:spPr bwMode="auto">
          <a:xfrm>
            <a:off x="609600" y="57150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a:solidFill>
                  <a:srgbClr val="FF9933"/>
                </a:solidFill>
                <a:cs typeface="Arial" pitchFamily="34" charset="0"/>
              </a:rPr>
              <a:t>A Jain World View</a:t>
            </a:r>
          </a:p>
        </p:txBody>
      </p:sp>
    </p:spTree>
    <p:extLst>
      <p:ext uri="{BB962C8B-B14F-4D97-AF65-F5344CB8AC3E}">
        <p14:creationId xmlns:p14="http://schemas.microsoft.com/office/powerpoint/2010/main" val="811863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ohn-calv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359275" cy="50292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4953000" y="1219200"/>
            <a:ext cx="381000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rPr>
              <a:t>John Calvin</a:t>
            </a:r>
            <a:r>
              <a:rPr lang="en-US"/>
              <a:t>  </a:t>
            </a:r>
            <a:r>
              <a:rPr lang="en-US" sz="2000"/>
              <a:t>1509-1564</a:t>
            </a:r>
          </a:p>
          <a:p>
            <a:pPr eaLnBrk="0" hangingPunct="0">
              <a:spcBef>
                <a:spcPct val="50000"/>
              </a:spcBef>
            </a:pPr>
            <a:endParaRPr lang="en-US" sz="2000"/>
          </a:p>
          <a:p>
            <a:pPr eaLnBrk="0" hangingPunct="0">
              <a:spcBef>
                <a:spcPct val="50000"/>
              </a:spcBef>
            </a:pPr>
            <a:r>
              <a:rPr lang="en-US" sz="2000"/>
              <a:t>Institutes of Christian Religion</a:t>
            </a:r>
          </a:p>
          <a:p>
            <a:pPr eaLnBrk="0" hangingPunct="0">
              <a:spcBef>
                <a:spcPct val="50000"/>
              </a:spcBef>
            </a:pPr>
            <a:r>
              <a:rPr lang="en-US" sz="2000"/>
              <a:t>His emphasis:  the sovereignty of God</a:t>
            </a:r>
          </a:p>
          <a:p>
            <a:pPr eaLnBrk="0" hangingPunct="0">
              <a:spcBef>
                <a:spcPct val="50000"/>
              </a:spcBef>
            </a:pPr>
            <a:endParaRPr lang="en-US" sz="2000"/>
          </a:p>
          <a:p>
            <a:pPr eaLnBrk="0" hangingPunct="0">
              <a:spcBef>
                <a:spcPct val="50000"/>
              </a:spcBef>
            </a:pPr>
            <a:r>
              <a:rPr lang="en-US" sz="2000"/>
              <a:t>TULIP</a:t>
            </a:r>
          </a:p>
        </p:txBody>
      </p:sp>
    </p:spTree>
    <p:extLst>
      <p:ext uri="{BB962C8B-B14F-4D97-AF65-F5344CB8AC3E}">
        <p14:creationId xmlns:p14="http://schemas.microsoft.com/office/powerpoint/2010/main" val="218679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950913"/>
          </a:xfrm>
        </p:spPr>
        <p:txBody>
          <a:bodyPr/>
          <a:lstStyle/>
          <a:p>
            <a:r>
              <a:rPr lang="en-US" sz="3600"/>
              <a:t>TULIP</a:t>
            </a:r>
          </a:p>
        </p:txBody>
      </p:sp>
      <p:sp>
        <p:nvSpPr>
          <p:cNvPr id="60419" name="Rectangle 3"/>
          <p:cNvSpPr>
            <a:spLocks noGrp="1" noChangeArrowheads="1"/>
          </p:cNvSpPr>
          <p:nvPr>
            <p:ph type="body" idx="1"/>
          </p:nvPr>
        </p:nvSpPr>
        <p:spPr>
          <a:xfrm>
            <a:off x="457200" y="1524000"/>
            <a:ext cx="8229600" cy="4572000"/>
          </a:xfrm>
        </p:spPr>
        <p:txBody>
          <a:bodyPr/>
          <a:lstStyle/>
          <a:p>
            <a:r>
              <a:rPr lang="en-US" b="1"/>
              <a:t>T</a:t>
            </a:r>
            <a:r>
              <a:rPr lang="en-US"/>
              <a:t>otal depravity</a:t>
            </a:r>
          </a:p>
          <a:p>
            <a:r>
              <a:rPr lang="en-US" b="1"/>
              <a:t>U</a:t>
            </a:r>
            <a:r>
              <a:rPr lang="en-US"/>
              <a:t>nconditional election</a:t>
            </a:r>
          </a:p>
          <a:p>
            <a:r>
              <a:rPr lang="en-US" b="1"/>
              <a:t>L</a:t>
            </a:r>
            <a:r>
              <a:rPr lang="en-US"/>
              <a:t>imited atonement</a:t>
            </a:r>
          </a:p>
          <a:p>
            <a:r>
              <a:rPr lang="en-US" b="1"/>
              <a:t>I</a:t>
            </a:r>
            <a:r>
              <a:rPr lang="en-US"/>
              <a:t>rresistable grace</a:t>
            </a:r>
          </a:p>
          <a:p>
            <a:r>
              <a:rPr lang="en-US" b="1"/>
              <a:t>P</a:t>
            </a:r>
            <a:r>
              <a:rPr lang="en-US"/>
              <a:t>erseverence of the saint  (once saved, always saved)</a:t>
            </a:r>
            <a:endParaRPr lang="en-US" b="1"/>
          </a:p>
        </p:txBody>
      </p:sp>
    </p:spTree>
    <p:extLst>
      <p:ext uri="{BB962C8B-B14F-4D97-AF65-F5344CB8AC3E}">
        <p14:creationId xmlns:p14="http://schemas.microsoft.com/office/powerpoint/2010/main" val="4172323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jacobus-armini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p:cNvSpPr txBox="1">
            <a:spLocks noChangeArrowheads="1"/>
          </p:cNvSpPr>
          <p:nvPr/>
        </p:nvSpPr>
        <p:spPr bwMode="auto">
          <a:xfrm>
            <a:off x="228600" y="1066800"/>
            <a:ext cx="38862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rPr>
              <a:t>Jacob Arminius</a:t>
            </a:r>
            <a:r>
              <a:rPr lang="en-US"/>
              <a:t>  </a:t>
            </a:r>
          </a:p>
          <a:p>
            <a:pPr eaLnBrk="0" hangingPunct="0">
              <a:spcBef>
                <a:spcPct val="50000"/>
              </a:spcBef>
            </a:pPr>
            <a:r>
              <a:rPr lang="en-US" sz="2400"/>
              <a:t>(1560-1609)</a:t>
            </a:r>
          </a:p>
          <a:p>
            <a:pPr eaLnBrk="0" hangingPunct="0">
              <a:spcBef>
                <a:spcPct val="50000"/>
              </a:spcBef>
            </a:pPr>
            <a:endParaRPr lang="en-US" sz="2400"/>
          </a:p>
          <a:p>
            <a:pPr eaLnBrk="0" hangingPunct="0">
              <a:spcBef>
                <a:spcPct val="50000"/>
              </a:spcBef>
            </a:pPr>
            <a:r>
              <a:rPr lang="en-US" sz="2400"/>
              <a:t>Opposed Reformed idea of predestination.</a:t>
            </a:r>
          </a:p>
          <a:p>
            <a:pPr eaLnBrk="0" hangingPunct="0">
              <a:spcBef>
                <a:spcPct val="50000"/>
              </a:spcBef>
            </a:pPr>
            <a:endParaRPr lang="en-US" sz="2400"/>
          </a:p>
          <a:p>
            <a:pPr eaLnBrk="0" hangingPunct="0">
              <a:spcBef>
                <a:spcPct val="50000"/>
              </a:spcBef>
            </a:pPr>
            <a:r>
              <a:rPr lang="en-US" sz="2400"/>
              <a:t>Are we Arminians?</a:t>
            </a:r>
          </a:p>
        </p:txBody>
      </p:sp>
    </p:spTree>
    <p:extLst>
      <p:ext uri="{BB962C8B-B14F-4D97-AF65-F5344CB8AC3E}">
        <p14:creationId xmlns:p14="http://schemas.microsoft.com/office/powerpoint/2010/main" val="4099712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457200" y="990600"/>
            <a:ext cx="8229600" cy="5105400"/>
          </a:xfrm>
        </p:spPr>
        <p:txBody>
          <a:bodyPr/>
          <a:lstStyle/>
          <a:p>
            <a:r>
              <a:rPr lang="en-US"/>
              <a:t>Q: Scriptures which appear to support the doctrine of predestination?</a:t>
            </a:r>
          </a:p>
          <a:p>
            <a:endParaRPr lang="en-US"/>
          </a:p>
          <a:p>
            <a:endParaRPr lang="en-US"/>
          </a:p>
          <a:p>
            <a:r>
              <a:rPr lang="en-US"/>
              <a:t>Q: Scriptures which prove free will and refute predestination? </a:t>
            </a:r>
          </a:p>
        </p:txBody>
      </p:sp>
    </p:spTree>
    <p:extLst>
      <p:ext uri="{BB962C8B-B14F-4D97-AF65-F5344CB8AC3E}">
        <p14:creationId xmlns:p14="http://schemas.microsoft.com/office/powerpoint/2010/main" val="1737060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40600" cy="914400"/>
          </a:xfrm>
        </p:spPr>
        <p:txBody>
          <a:bodyPr>
            <a:normAutofit/>
          </a:bodyPr>
          <a:lstStyle/>
          <a:p>
            <a:r>
              <a:rPr lang="en-US" sz="3200" dirty="0" smtClean="0">
                <a:solidFill>
                  <a:srgbClr val="FFFF00"/>
                </a:solidFill>
              </a:rPr>
              <a:t>Biblical Predestination</a:t>
            </a:r>
            <a:endParaRPr lang="en-US" sz="3200"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2400" b="1" dirty="0" smtClean="0"/>
              <a:t>God predestined all of us for salvation.</a:t>
            </a:r>
          </a:p>
          <a:p>
            <a:endParaRPr lang="en-US" sz="2400" b="1" dirty="0"/>
          </a:p>
          <a:p>
            <a:r>
              <a:rPr lang="en-US" sz="2400" b="1" dirty="0" smtClean="0"/>
              <a:t>God’s sovereign will is that we have free will to choose to accept or refuse the offer.</a:t>
            </a:r>
          </a:p>
          <a:p>
            <a:endParaRPr lang="en-US" sz="2400" b="1" dirty="0"/>
          </a:p>
          <a:p>
            <a:r>
              <a:rPr lang="en-US" sz="2400" b="1" dirty="0" smtClean="0"/>
              <a:t>God predestined that Jesus would come and die to provide salvation for our sins.</a:t>
            </a:r>
          </a:p>
          <a:p>
            <a:endParaRPr lang="en-US" sz="2400" b="1" dirty="0"/>
          </a:p>
          <a:p>
            <a:r>
              <a:rPr lang="en-US" sz="2400" b="1" dirty="0" smtClean="0"/>
              <a:t>God intervened in history to make this happen.</a:t>
            </a:r>
          </a:p>
          <a:p>
            <a:endParaRPr lang="en-US" sz="2400" b="1" dirty="0"/>
          </a:p>
          <a:p>
            <a:r>
              <a:rPr lang="en-US" sz="2400" b="1" dirty="0" smtClean="0"/>
              <a:t>But God did not steal free will from anyone.</a:t>
            </a:r>
          </a:p>
          <a:p>
            <a:endParaRPr lang="en-US" sz="2400" b="1" dirty="0"/>
          </a:p>
          <a:p>
            <a:r>
              <a:rPr lang="en-US" sz="2400" b="1" dirty="0" smtClean="0"/>
              <a:t>God can perfectly predestine and perfectly give free will at the same time.  God is awesome!!!</a:t>
            </a:r>
            <a:endParaRPr lang="en-US" sz="2400" b="1" dirty="0"/>
          </a:p>
        </p:txBody>
      </p:sp>
    </p:spTree>
    <p:extLst>
      <p:ext uri="{BB962C8B-B14F-4D97-AF65-F5344CB8AC3E}">
        <p14:creationId xmlns:p14="http://schemas.microsoft.com/office/powerpoint/2010/main" val="178659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D. The Problem of Evil</a:t>
            </a:r>
            <a:endParaRPr lang="en-US" sz="3200" dirty="0">
              <a:solidFill>
                <a:srgbClr val="FFFF00"/>
              </a:solidFill>
            </a:endParaRPr>
          </a:p>
        </p:txBody>
      </p:sp>
      <p:sp>
        <p:nvSpPr>
          <p:cNvPr id="3" name="Content Placeholder 2"/>
          <p:cNvSpPr>
            <a:spLocks noGrp="1"/>
          </p:cNvSpPr>
          <p:nvPr>
            <p:ph idx="1"/>
          </p:nvPr>
        </p:nvSpPr>
        <p:spPr>
          <a:xfrm>
            <a:off x="4267200" y="1752600"/>
            <a:ext cx="4419600" cy="4556760"/>
          </a:xfrm>
        </p:spPr>
        <p:txBody>
          <a:bodyPr/>
          <a:lstStyle/>
          <a:p>
            <a:pPr marL="0" marR="0" indent="0">
              <a:spcBef>
                <a:spcPts val="0"/>
              </a:spcBef>
              <a:spcAft>
                <a:spcPts val="0"/>
              </a:spcAft>
              <a:buNone/>
            </a:pPr>
            <a:r>
              <a:rPr lang="en-US" sz="3200" b="1" dirty="0">
                <a:solidFill>
                  <a:srgbClr val="FFFF00"/>
                </a:solidFill>
                <a:latin typeface="Times New Roman"/>
                <a:ea typeface="Times New Roman"/>
              </a:rPr>
              <a:t>If God is good, if God is loving and if God is omniscient, omnipotent, omnipresent,…   why is there evil in the world?</a:t>
            </a:r>
          </a:p>
          <a:p>
            <a:endParaRPr lang="en-US" dirty="0"/>
          </a:p>
        </p:txBody>
      </p:sp>
      <p:pic>
        <p:nvPicPr>
          <p:cNvPr id="4" name="Picture 6" descr="dev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400"/>
            <a:ext cx="242093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8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What is Evil?</a:t>
            </a:r>
            <a:endParaRPr lang="en-US" sz="32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b="1" dirty="0" smtClean="0"/>
              <a:t>Is it real?</a:t>
            </a:r>
          </a:p>
          <a:p>
            <a:endParaRPr lang="en-US" b="1" dirty="0" smtClean="0"/>
          </a:p>
          <a:p>
            <a:r>
              <a:rPr lang="en-US" b="1" dirty="0" smtClean="0"/>
              <a:t>Is it a “thing”?</a:t>
            </a:r>
          </a:p>
          <a:p>
            <a:endParaRPr lang="en-US" b="1" dirty="0" smtClean="0"/>
          </a:p>
          <a:p>
            <a:r>
              <a:rPr lang="en-US" b="1" dirty="0" smtClean="0"/>
              <a:t>Is it simple “the absence of good” or “the absence of God?</a:t>
            </a:r>
          </a:p>
          <a:p>
            <a:endParaRPr lang="en-US" b="1" dirty="0"/>
          </a:p>
          <a:p>
            <a:r>
              <a:rPr lang="en-US" b="1" dirty="0" smtClean="0"/>
              <a:t>Did God create evil?</a:t>
            </a:r>
          </a:p>
          <a:p>
            <a:endParaRPr lang="en-US" b="1" dirty="0"/>
          </a:p>
          <a:p>
            <a:r>
              <a:rPr lang="en-US" b="1" dirty="0" smtClean="0"/>
              <a:t>Is God responsible for evil?</a:t>
            </a:r>
            <a:endParaRPr lang="en-US" b="1" dirty="0"/>
          </a:p>
        </p:txBody>
      </p:sp>
    </p:spTree>
    <p:extLst>
      <p:ext uri="{BB962C8B-B14F-4D97-AF65-F5344CB8AC3E}">
        <p14:creationId xmlns:p14="http://schemas.microsoft.com/office/powerpoint/2010/main" val="334378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z="3200" b="1"/>
              <a:t>Augustine on Evil</a:t>
            </a:r>
          </a:p>
        </p:txBody>
      </p:sp>
      <p:sp>
        <p:nvSpPr>
          <p:cNvPr id="209923" name="Rectangle 3"/>
          <p:cNvSpPr>
            <a:spLocks noGrp="1" noChangeArrowheads="1"/>
          </p:cNvSpPr>
          <p:nvPr>
            <p:ph type="body" idx="1"/>
          </p:nvPr>
        </p:nvSpPr>
        <p:spPr>
          <a:xfrm>
            <a:off x="457200" y="1752600"/>
            <a:ext cx="8229600" cy="4343400"/>
          </a:xfrm>
        </p:spPr>
        <p:txBody>
          <a:bodyPr/>
          <a:lstStyle/>
          <a:p>
            <a:pPr>
              <a:lnSpc>
                <a:spcPct val="80000"/>
              </a:lnSpc>
              <a:buFont typeface="Wingdings" pitchFamily="2" charset="2"/>
              <a:buNone/>
            </a:pPr>
            <a:endParaRPr lang="en-US" sz="2400"/>
          </a:p>
          <a:p>
            <a:pPr>
              <a:lnSpc>
                <a:spcPct val="80000"/>
              </a:lnSpc>
            </a:pPr>
            <a:r>
              <a:rPr lang="en-US" sz="2400"/>
              <a:t>When accordingly it is inquired, whence is evil, it must first be inquired what is evil, which is nothing else than corruption, either of the measure, or the form or the order, that belong to nature.  Nature therefore which has been corrupted, is called evil, for assuredly when incorrupt it is good; but even when corrupt, so far as it is nature, it is good, so far as it is corrupted it is evil.</a:t>
            </a:r>
          </a:p>
          <a:p>
            <a:pPr>
              <a:lnSpc>
                <a:spcPct val="80000"/>
              </a:lnSpc>
            </a:pPr>
            <a:endParaRPr lang="en-US" sz="2400"/>
          </a:p>
          <a:p>
            <a:pPr>
              <a:lnSpc>
                <a:spcPct val="80000"/>
              </a:lnSpc>
            </a:pPr>
            <a:r>
              <a:rPr lang="en-US" sz="2400"/>
              <a:t>Sin is not the striving after an evil nature, but the desertion of a better, and so the deed itself is evil, not the nature which the sinner uses amiss.  For it is evil to use amiss that which is good.</a:t>
            </a:r>
          </a:p>
        </p:txBody>
      </p:sp>
    </p:spTree>
    <p:extLst>
      <p:ext uri="{BB962C8B-B14F-4D97-AF65-F5344CB8AC3E}">
        <p14:creationId xmlns:p14="http://schemas.microsoft.com/office/powerpoint/2010/main" val="103848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04800" y="990600"/>
            <a:ext cx="52578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dirty="0">
                <a:solidFill>
                  <a:srgbClr val="FFFF00"/>
                </a:solidFill>
              </a:rPr>
              <a:t>Thomas Aquinas:</a:t>
            </a:r>
          </a:p>
          <a:p>
            <a:pPr eaLnBrk="0" hangingPunct="0">
              <a:spcBef>
                <a:spcPct val="50000"/>
              </a:spcBef>
            </a:pPr>
            <a:endParaRPr lang="en-US" sz="2800" dirty="0">
              <a:solidFill>
                <a:srgbClr val="FFFF00"/>
              </a:solidFill>
            </a:endParaRPr>
          </a:p>
          <a:p>
            <a:pPr eaLnBrk="0" hangingPunct="0">
              <a:spcBef>
                <a:spcPct val="50000"/>
              </a:spcBef>
            </a:pPr>
            <a:r>
              <a:rPr lang="en-US" sz="2000" b="1" dirty="0">
                <a:solidFill>
                  <a:prstClr val="white"/>
                </a:solidFill>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eaLnBrk="0" hangingPunct="0">
              <a:spcBef>
                <a:spcPct val="50000"/>
              </a:spcBef>
            </a:pPr>
            <a:endParaRPr lang="en-US" sz="2000" b="1" dirty="0">
              <a:solidFill>
                <a:prstClr val="white"/>
              </a:solidFill>
            </a:endParaRPr>
          </a:p>
          <a:p>
            <a:pPr eaLnBrk="0" hangingPunct="0">
              <a:spcBef>
                <a:spcPct val="50000"/>
              </a:spcBef>
            </a:pPr>
            <a:r>
              <a:rPr lang="en-US" sz="2000" b="1" dirty="0">
                <a:solidFill>
                  <a:prstClr val="white"/>
                </a:solidFill>
              </a:rPr>
              <a:t>In other words, Aquinas believed in free will and not a strict </a:t>
            </a:r>
            <a:r>
              <a:rPr lang="en-US" sz="2000" b="1" dirty="0" err="1">
                <a:solidFill>
                  <a:prstClr val="white"/>
                </a:solidFill>
              </a:rPr>
              <a:t>monergism</a:t>
            </a:r>
            <a:r>
              <a:rPr lang="en-US" sz="2000" b="1" dirty="0">
                <a:solidFill>
                  <a:prstClr val="white"/>
                </a:solidFill>
              </a:rPr>
              <a: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73137"/>
            <a:ext cx="325596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27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z="3200"/>
              <a:t>Apologetics and Evil:  What are the alternatives?</a:t>
            </a:r>
          </a:p>
        </p:txBody>
      </p:sp>
      <p:sp>
        <p:nvSpPr>
          <p:cNvPr id="234499" name="Rectangle 3"/>
          <p:cNvSpPr>
            <a:spLocks noGrp="1" noChangeArrowheads="1"/>
          </p:cNvSpPr>
          <p:nvPr>
            <p:ph type="body" idx="1"/>
          </p:nvPr>
        </p:nvSpPr>
        <p:spPr>
          <a:xfrm>
            <a:off x="457200" y="1600200"/>
            <a:ext cx="8229600" cy="5257800"/>
          </a:xfrm>
        </p:spPr>
        <p:txBody>
          <a:bodyPr>
            <a:normAutofit lnSpcReduction="10000"/>
          </a:bodyPr>
          <a:lstStyle/>
          <a:p>
            <a:pPr>
              <a:lnSpc>
                <a:spcPct val="90000"/>
              </a:lnSpc>
            </a:pPr>
            <a:r>
              <a:rPr lang="en-US" sz="2400" dirty="0"/>
              <a:t>Dualism:  Good and Evil in an unending more or less equal balance</a:t>
            </a:r>
          </a:p>
          <a:p>
            <a:pPr>
              <a:lnSpc>
                <a:spcPct val="90000"/>
              </a:lnSpc>
            </a:pPr>
            <a:endParaRPr lang="en-US" sz="2400" dirty="0"/>
          </a:p>
          <a:p>
            <a:pPr>
              <a:lnSpc>
                <a:spcPct val="90000"/>
              </a:lnSpc>
            </a:pPr>
            <a:r>
              <a:rPr lang="en-US" sz="2400" dirty="0"/>
              <a:t>Pantheism:  The physical world is evil.  Evil is being tied down to the physical—it is missing the god-likeness in you</a:t>
            </a:r>
            <a:r>
              <a:rPr lang="en-US" sz="2400" dirty="0" smtClean="0"/>
              <a:t>.   Physical things are an illusion (</a:t>
            </a:r>
            <a:r>
              <a:rPr lang="en-US" sz="2400" dirty="0" err="1" smtClean="0"/>
              <a:t>maya</a:t>
            </a:r>
            <a:r>
              <a:rPr lang="en-US" sz="2400" dirty="0" smtClean="0"/>
              <a:t>) and therefore are ultimately not real.  Therefore, evil is not ultimately real.</a:t>
            </a:r>
            <a:endParaRPr lang="en-US" sz="2400" dirty="0"/>
          </a:p>
          <a:p>
            <a:pPr>
              <a:lnSpc>
                <a:spcPct val="90000"/>
              </a:lnSpc>
            </a:pPr>
            <a:endParaRPr lang="en-US" sz="2400" dirty="0"/>
          </a:p>
          <a:p>
            <a:pPr>
              <a:lnSpc>
                <a:spcPct val="90000"/>
              </a:lnSpc>
            </a:pPr>
            <a:r>
              <a:rPr lang="en-US" sz="2400" dirty="0"/>
              <a:t>Naturalism:  There is no evil</a:t>
            </a:r>
            <a:r>
              <a:rPr lang="en-US" sz="2400" dirty="0" smtClean="0"/>
              <a:t>.  It is not real.</a:t>
            </a:r>
            <a:endParaRPr lang="en-US" sz="2400" dirty="0"/>
          </a:p>
          <a:p>
            <a:pPr>
              <a:lnSpc>
                <a:spcPct val="90000"/>
              </a:lnSpc>
            </a:pPr>
            <a:endParaRPr lang="en-US" sz="2400" dirty="0"/>
          </a:p>
          <a:p>
            <a:pPr>
              <a:lnSpc>
                <a:spcPct val="90000"/>
              </a:lnSpc>
            </a:pPr>
            <a:r>
              <a:rPr lang="en-US" sz="2400" dirty="0"/>
              <a:t>Postmodernism:  Evil???   </a:t>
            </a:r>
          </a:p>
          <a:p>
            <a:pPr>
              <a:lnSpc>
                <a:spcPct val="90000"/>
              </a:lnSpc>
            </a:pPr>
            <a:endParaRPr lang="en-US" sz="2400" dirty="0"/>
          </a:p>
          <a:p>
            <a:pPr>
              <a:lnSpc>
                <a:spcPct val="90000"/>
              </a:lnSpc>
            </a:pPr>
            <a:r>
              <a:rPr lang="en-US" sz="2400" dirty="0"/>
              <a:t>Determinism/Fate   God is the cause of evil.</a:t>
            </a:r>
          </a:p>
        </p:txBody>
      </p:sp>
    </p:spTree>
    <p:extLst>
      <p:ext uri="{BB962C8B-B14F-4D97-AF65-F5344CB8AC3E}">
        <p14:creationId xmlns:p14="http://schemas.microsoft.com/office/powerpoint/2010/main" val="11969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277813"/>
            <a:ext cx="8229600" cy="788987"/>
          </a:xfrm>
        </p:spPr>
        <p:txBody>
          <a:bodyPr/>
          <a:lstStyle/>
          <a:p>
            <a:r>
              <a:rPr lang="en-US" sz="2800" b="1" dirty="0"/>
              <a:t>A “Good” World View Defined</a:t>
            </a:r>
          </a:p>
        </p:txBody>
      </p:sp>
      <p:sp>
        <p:nvSpPr>
          <p:cNvPr id="404483" name="Rectangle 3"/>
          <p:cNvSpPr>
            <a:spLocks noGrp="1" noChangeArrowheads="1"/>
          </p:cNvSpPr>
          <p:nvPr>
            <p:ph type="body" idx="1"/>
          </p:nvPr>
        </p:nvSpPr>
        <p:spPr>
          <a:xfrm>
            <a:off x="457200" y="1295400"/>
            <a:ext cx="8229600" cy="5334000"/>
          </a:xfrm>
        </p:spPr>
        <p:txBody>
          <a:bodyPr/>
          <a:lstStyle/>
          <a:p>
            <a:pPr>
              <a:lnSpc>
                <a:spcPct val="80000"/>
              </a:lnSpc>
              <a:buFont typeface="Wingdings" pitchFamily="2" charset="2"/>
              <a:buNone/>
            </a:pPr>
            <a:r>
              <a:rPr lang="en-US" sz="2000" b="1" dirty="0">
                <a:solidFill>
                  <a:srgbClr val="FFFF00"/>
                </a:solidFill>
              </a:rPr>
              <a:t>A. It is true.</a:t>
            </a:r>
            <a:r>
              <a:rPr lang="en-US" sz="2000" b="1" dirty="0"/>
              <a:t>  </a:t>
            </a:r>
          </a:p>
          <a:p>
            <a:pPr lvl="1">
              <a:lnSpc>
                <a:spcPct val="80000"/>
              </a:lnSpc>
              <a:buFont typeface="Wingdings" pitchFamily="2" charset="2"/>
              <a:buNone/>
            </a:pPr>
            <a:r>
              <a:rPr lang="en-US" sz="1800" b="1" dirty="0"/>
              <a:t>It is consistent with reality.  It works.</a:t>
            </a:r>
          </a:p>
          <a:p>
            <a:pPr>
              <a:lnSpc>
                <a:spcPct val="80000"/>
              </a:lnSpc>
              <a:buFont typeface="Wingdings" pitchFamily="2" charset="2"/>
              <a:buNone/>
            </a:pPr>
            <a:endParaRPr lang="en-US" sz="2000" b="1" dirty="0"/>
          </a:p>
          <a:p>
            <a:pPr>
              <a:lnSpc>
                <a:spcPct val="80000"/>
              </a:lnSpc>
              <a:buFont typeface="Wingdings" pitchFamily="2" charset="2"/>
              <a:buNone/>
            </a:pPr>
            <a:r>
              <a:rPr lang="en-US" sz="2000" b="1" dirty="0">
                <a:solidFill>
                  <a:srgbClr val="FFFF00"/>
                </a:solidFill>
              </a:rPr>
              <a:t>B. It answers satisfactorily the questions people really want answered.</a:t>
            </a:r>
            <a:endParaRPr lang="en-US" sz="2000" b="1" dirty="0"/>
          </a:p>
          <a:p>
            <a:pPr lvl="1">
              <a:lnSpc>
                <a:spcPct val="80000"/>
              </a:lnSpc>
              <a:buFontTx/>
              <a:buNone/>
            </a:pPr>
            <a:r>
              <a:rPr lang="en-US" sz="1800" b="1" dirty="0" smtClean="0"/>
              <a:t>What </a:t>
            </a:r>
            <a:r>
              <a:rPr lang="en-US" sz="1800" b="1" dirty="0"/>
              <a:t>is my value as a human being?</a:t>
            </a:r>
          </a:p>
          <a:p>
            <a:pPr lvl="1">
              <a:lnSpc>
                <a:spcPct val="80000"/>
              </a:lnSpc>
              <a:buFontTx/>
              <a:buNone/>
            </a:pPr>
            <a:r>
              <a:rPr lang="en-US" sz="1800" b="1" dirty="0"/>
              <a:t>What happens to a person at death?  </a:t>
            </a:r>
          </a:p>
          <a:p>
            <a:pPr lvl="1">
              <a:lnSpc>
                <a:spcPct val="80000"/>
              </a:lnSpc>
              <a:buFontTx/>
              <a:buNone/>
            </a:pPr>
            <a:r>
              <a:rPr lang="en-US" sz="1800" b="1" dirty="0"/>
              <a:t>How do we know what is right and wrong?  </a:t>
            </a:r>
          </a:p>
          <a:p>
            <a:pPr lvl="1">
              <a:lnSpc>
                <a:spcPct val="80000"/>
              </a:lnSpc>
              <a:buFontTx/>
              <a:buNone/>
            </a:pPr>
            <a:r>
              <a:rPr lang="en-US" sz="1800" b="1" dirty="0"/>
              <a:t>What is my purpose? </a:t>
            </a:r>
          </a:p>
          <a:p>
            <a:pPr lvl="1">
              <a:lnSpc>
                <a:spcPct val="80000"/>
              </a:lnSpc>
              <a:buFontTx/>
              <a:buNone/>
            </a:pPr>
            <a:r>
              <a:rPr lang="en-US" sz="1800" b="1" dirty="0" smtClean="0"/>
              <a:t>Why is there suffering?</a:t>
            </a:r>
          </a:p>
          <a:p>
            <a:pPr lvl="1">
              <a:lnSpc>
                <a:spcPct val="80000"/>
              </a:lnSpc>
              <a:buFontTx/>
              <a:buNone/>
            </a:pPr>
            <a:r>
              <a:rPr lang="en-US" sz="1800" b="1" dirty="0" smtClean="0"/>
              <a:t>Why is there evil? </a:t>
            </a:r>
            <a:endParaRPr lang="en-US" sz="1800" b="1" dirty="0"/>
          </a:p>
          <a:p>
            <a:pPr lvl="1">
              <a:lnSpc>
                <a:spcPct val="80000"/>
              </a:lnSpc>
            </a:pPr>
            <a:endParaRPr lang="en-US" sz="1800" b="1" dirty="0"/>
          </a:p>
          <a:p>
            <a:pPr>
              <a:lnSpc>
                <a:spcPct val="80000"/>
              </a:lnSpc>
              <a:buFont typeface="Wingdings" pitchFamily="2" charset="2"/>
              <a:buNone/>
            </a:pPr>
            <a:r>
              <a:rPr lang="en-US" sz="2000" b="1" dirty="0">
                <a:solidFill>
                  <a:srgbClr val="FFFF00"/>
                </a:solidFill>
              </a:rPr>
              <a:t>C.  It causes those who hold to it to be better people than they would otherwise have been if they held to competing alternative world views.</a:t>
            </a:r>
            <a:r>
              <a:rPr lang="en-US" sz="2000" dirty="0">
                <a:solidFill>
                  <a:srgbClr val="FFFF00"/>
                </a:solidFill>
              </a:rPr>
              <a:t> </a:t>
            </a:r>
          </a:p>
        </p:txBody>
      </p:sp>
    </p:spTree>
    <p:extLst>
      <p:ext uri="{BB962C8B-B14F-4D97-AF65-F5344CB8AC3E}">
        <p14:creationId xmlns:p14="http://schemas.microsoft.com/office/powerpoint/2010/main" val="3828043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3200"/>
              <a:t>Christianity and the Problem of Evil</a:t>
            </a:r>
          </a:p>
        </p:txBody>
      </p:sp>
      <p:sp>
        <p:nvSpPr>
          <p:cNvPr id="236547" name="Rectangle 3"/>
          <p:cNvSpPr>
            <a:spLocks noGrp="1" noChangeArrowheads="1"/>
          </p:cNvSpPr>
          <p:nvPr>
            <p:ph type="body" idx="1"/>
          </p:nvPr>
        </p:nvSpPr>
        <p:spPr/>
        <p:txBody>
          <a:bodyPr/>
          <a:lstStyle/>
          <a:p>
            <a:r>
              <a:rPr lang="en-US" sz="2400" b="1">
                <a:solidFill>
                  <a:srgbClr val="FFFF00"/>
                </a:solidFill>
              </a:rPr>
              <a:t>Evil is very much real.  Quite indirectly, it is the product of God’s love.  God loved us so much that he loved us and that he gave us a choice.  We chose evil, and thus evil came into the world.</a:t>
            </a:r>
          </a:p>
          <a:p>
            <a:endParaRPr lang="en-US" sz="2400" b="1">
              <a:solidFill>
                <a:srgbClr val="FFFF00"/>
              </a:solidFill>
            </a:endParaRPr>
          </a:p>
          <a:p>
            <a:r>
              <a:rPr lang="en-US" sz="2400" b="1">
                <a:solidFill>
                  <a:srgbClr val="FFFF00"/>
                </a:solidFill>
              </a:rPr>
              <a:t>Remember your alternatives: </a:t>
            </a:r>
          </a:p>
          <a:p>
            <a:pPr lvl="1"/>
            <a:r>
              <a:rPr lang="en-US" sz="2000" b="1">
                <a:solidFill>
                  <a:srgbClr val="FFFF00"/>
                </a:solidFill>
              </a:rPr>
              <a:t>Predestination/Determinism  God is the cause of evil.</a:t>
            </a:r>
          </a:p>
          <a:p>
            <a:pPr lvl="1"/>
            <a:r>
              <a:rPr lang="en-US" sz="2000" b="1">
                <a:solidFill>
                  <a:srgbClr val="FFFF00"/>
                </a:solidFill>
              </a:rPr>
              <a:t>Deny evil exists</a:t>
            </a:r>
          </a:p>
          <a:p>
            <a:pPr lvl="1"/>
            <a:r>
              <a:rPr lang="en-US" sz="2000" b="1">
                <a:solidFill>
                  <a:srgbClr val="FFFF00"/>
                </a:solidFill>
              </a:rPr>
              <a:t>Physical creation is evil, but you are God</a:t>
            </a:r>
          </a:p>
          <a:p>
            <a:pPr lvl="1"/>
            <a:r>
              <a:rPr lang="en-US" sz="2000" b="1">
                <a:solidFill>
                  <a:srgbClr val="FFFF00"/>
                </a:solidFill>
              </a:rPr>
              <a:t>An unending battle/balance between good and evil.</a:t>
            </a:r>
          </a:p>
        </p:txBody>
      </p:sp>
    </p:spTree>
    <p:extLst>
      <p:ext uri="{BB962C8B-B14F-4D97-AF65-F5344CB8AC3E}">
        <p14:creationId xmlns:p14="http://schemas.microsoft.com/office/powerpoint/2010/main" val="378968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What about Satan and Demons?</a:t>
            </a:r>
            <a:endParaRPr lang="en-US" sz="3200" dirty="0">
              <a:solidFill>
                <a:srgbClr val="FFFF00"/>
              </a:solidFill>
            </a:endParaRPr>
          </a:p>
        </p:txBody>
      </p:sp>
      <p:sp>
        <p:nvSpPr>
          <p:cNvPr id="3" name="Content Placeholder 2"/>
          <p:cNvSpPr>
            <a:spLocks noGrp="1"/>
          </p:cNvSpPr>
          <p:nvPr>
            <p:ph idx="1"/>
          </p:nvPr>
        </p:nvSpPr>
        <p:spPr/>
        <p:txBody>
          <a:bodyPr>
            <a:normAutofit/>
          </a:bodyPr>
          <a:lstStyle/>
          <a:p>
            <a:r>
              <a:rPr lang="en-US" sz="2400" b="1" dirty="0" smtClean="0"/>
              <a:t>Who created Satan?</a:t>
            </a:r>
          </a:p>
          <a:p>
            <a:endParaRPr lang="en-US" sz="2400" b="1" dirty="0" smtClean="0"/>
          </a:p>
          <a:p>
            <a:r>
              <a:rPr lang="en-US" sz="2400" b="1" dirty="0" smtClean="0"/>
              <a:t>Was Satan created evil?  If not, how did he become evil?</a:t>
            </a:r>
          </a:p>
          <a:p>
            <a:endParaRPr lang="en-US" sz="2400" b="1" dirty="0" smtClean="0"/>
          </a:p>
          <a:p>
            <a:r>
              <a:rPr lang="en-US" sz="2400" b="1" dirty="0" smtClean="0"/>
              <a:t>Are demons real?</a:t>
            </a:r>
          </a:p>
          <a:p>
            <a:endParaRPr lang="en-US" sz="2400" b="1" dirty="0" smtClean="0"/>
          </a:p>
          <a:p>
            <a:r>
              <a:rPr lang="en-US" sz="2400" b="1" dirty="0" smtClean="0"/>
              <a:t>If demons are real, how did they become demonic?  Are they “fallen angels?”</a:t>
            </a:r>
          </a:p>
          <a:p>
            <a:pPr lvl="1"/>
            <a:r>
              <a:rPr lang="en-US" sz="2000" b="1" dirty="0" smtClean="0"/>
              <a:t>Note: Isaiah 14 and “Lucifer” is problematic</a:t>
            </a:r>
            <a:endParaRPr lang="en-US" sz="2000" b="1" dirty="0"/>
          </a:p>
        </p:txBody>
      </p:sp>
    </p:spTree>
    <p:extLst>
      <p:ext uri="{BB962C8B-B14F-4D97-AF65-F5344CB8AC3E}">
        <p14:creationId xmlns:p14="http://schemas.microsoft.com/office/powerpoint/2010/main" val="216334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Evil Beings (cont.)</a:t>
            </a:r>
            <a:endParaRPr lang="en-US" sz="3200" dirty="0">
              <a:solidFill>
                <a:srgbClr val="FFFF00"/>
              </a:solidFill>
            </a:endParaRPr>
          </a:p>
        </p:txBody>
      </p:sp>
      <p:sp>
        <p:nvSpPr>
          <p:cNvPr id="3" name="Content Placeholder 2"/>
          <p:cNvSpPr>
            <a:spLocks noGrp="1"/>
          </p:cNvSpPr>
          <p:nvPr>
            <p:ph idx="1"/>
          </p:nvPr>
        </p:nvSpPr>
        <p:spPr>
          <a:xfrm>
            <a:off x="457200" y="2057400"/>
            <a:ext cx="8229600" cy="4251960"/>
          </a:xfrm>
        </p:spPr>
        <p:txBody>
          <a:bodyPr>
            <a:normAutofit/>
          </a:bodyPr>
          <a:lstStyle/>
          <a:p>
            <a:r>
              <a:rPr lang="en-US" sz="2400" b="1" dirty="0" smtClean="0"/>
              <a:t>Does demon possession still happen today?  Why or why not?</a:t>
            </a:r>
          </a:p>
          <a:p>
            <a:endParaRPr lang="en-US" sz="2400" b="1" dirty="0"/>
          </a:p>
          <a:p>
            <a:r>
              <a:rPr lang="en-US" sz="2400" b="1" dirty="0" smtClean="0"/>
              <a:t>How does demon possession relate to free will?</a:t>
            </a:r>
          </a:p>
          <a:p>
            <a:endParaRPr lang="en-US" sz="2400" b="1" dirty="0"/>
          </a:p>
          <a:p>
            <a:r>
              <a:rPr lang="en-US" sz="2400" b="1" dirty="0" smtClean="0"/>
              <a:t>Will there be free will in heaven?</a:t>
            </a:r>
            <a:endParaRPr lang="en-US" sz="2400" b="1" dirty="0"/>
          </a:p>
        </p:txBody>
      </p:sp>
    </p:spTree>
    <p:extLst>
      <p:ext uri="{BB962C8B-B14F-4D97-AF65-F5344CB8AC3E}">
        <p14:creationId xmlns:p14="http://schemas.microsoft.com/office/powerpoint/2010/main" val="660478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422030" y="381000"/>
            <a:ext cx="8229600" cy="1676400"/>
          </a:xfrm>
        </p:spPr>
        <p:txBody>
          <a:bodyPr/>
          <a:lstStyle/>
          <a:p>
            <a:r>
              <a:rPr lang="en-US" sz="4000" dirty="0" smtClean="0">
                <a:solidFill>
                  <a:srgbClr val="FFFF00"/>
                </a:solidFill>
              </a:rPr>
              <a:t>E. The </a:t>
            </a:r>
            <a:r>
              <a:rPr lang="en-US" sz="4000" dirty="0">
                <a:solidFill>
                  <a:srgbClr val="FFFF00"/>
                </a:solidFill>
              </a:rPr>
              <a:t>Problem of Pain and Suffering </a:t>
            </a:r>
          </a:p>
        </p:txBody>
      </p:sp>
      <p:pic>
        <p:nvPicPr>
          <p:cNvPr id="15362" name="Picture 2" descr="http://www.google.com/url?source=imgres&amp;ct=img&amp;q=http://turbo.inquisitr.com/wp-content/2010/01/haiti-earthquake-relief.jpg&amp;sa=X&amp;ei=iW9xTdfwJ4q6sQPhkrW8Cw&amp;ved=0CAQQ8wc4AQ&amp;usg=AFQjCNEh5isiNW8LQIP6WuPEJ5yhMfwk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400550" cy="296821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google.com/url?source=imgres&amp;ct=img&amp;q=http://www.csmonitor.com/var/ezflow_site/storage/images/media/images/0114-haiti-earthquake-death-toll.jpg/7222416-1-eng-US/0114-haiti-earthquake-death-toll.jpg_full_600.jpg&amp;sa=X&amp;ei=xm9xTY7mNYm0sAPz1fy3Cw&amp;ved=0CAQQ8wc4Dw&amp;usg=AFQjCNG9ei5QeSRUL-l3QUcvnvARYkz8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343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638800"/>
            <a:ext cx="3276600" cy="369332"/>
          </a:xfrm>
          <a:prstGeom prst="rect">
            <a:avLst/>
          </a:prstGeom>
          <a:noFill/>
        </p:spPr>
        <p:txBody>
          <a:bodyPr wrap="square" rtlCol="0">
            <a:spAutoFit/>
          </a:bodyPr>
          <a:lstStyle/>
          <a:p>
            <a:r>
              <a:rPr lang="en-US" b="1" dirty="0" smtClean="0">
                <a:solidFill>
                  <a:srgbClr val="FFFF00"/>
                </a:solidFill>
              </a:rPr>
              <a:t>Haiti, January, 2010</a:t>
            </a:r>
            <a:endParaRPr lang="en-US" b="1" dirty="0">
              <a:solidFill>
                <a:srgbClr val="FFFF00"/>
              </a:solidFill>
            </a:endParaRPr>
          </a:p>
        </p:txBody>
      </p:sp>
    </p:spTree>
    <p:extLst>
      <p:ext uri="{BB962C8B-B14F-4D97-AF65-F5344CB8AC3E}">
        <p14:creationId xmlns:p14="http://schemas.microsoft.com/office/powerpoint/2010/main" val="2032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3" y="273050"/>
            <a:ext cx="8226425" cy="2012950"/>
          </a:xfrm>
        </p:spPr>
        <p:txBody>
          <a:bodyPr/>
          <a:lstStyle/>
          <a:p>
            <a:r>
              <a:rPr lang="en-US"/>
              <a:t>The Problem of Pain and Suffering</a:t>
            </a:r>
          </a:p>
        </p:txBody>
      </p:sp>
      <p:sp>
        <p:nvSpPr>
          <p:cNvPr id="89091" name="Rectangle 3"/>
          <p:cNvSpPr>
            <a:spLocks noGrp="1" noChangeArrowheads="1"/>
          </p:cNvSpPr>
          <p:nvPr>
            <p:ph type="body" idx="1"/>
          </p:nvPr>
        </p:nvSpPr>
        <p:spPr>
          <a:xfrm>
            <a:off x="1371600" y="2667000"/>
            <a:ext cx="8226425" cy="3429000"/>
          </a:xfrm>
        </p:spPr>
        <p:txBody>
          <a:bodyPr/>
          <a:lstStyle/>
          <a:p>
            <a:r>
              <a:rPr lang="en-US">
                <a:solidFill>
                  <a:srgbClr val="FFFF00"/>
                </a:solidFill>
              </a:rPr>
              <a:t>An apologetic/intellectual problem</a:t>
            </a:r>
          </a:p>
          <a:p>
            <a:endParaRPr lang="en-US">
              <a:solidFill>
                <a:srgbClr val="FFFF00"/>
              </a:solidFill>
            </a:endParaRPr>
          </a:p>
          <a:p>
            <a:r>
              <a:rPr lang="en-US">
                <a:solidFill>
                  <a:srgbClr val="FFFF00"/>
                </a:solidFill>
              </a:rPr>
              <a:t>A human problem</a:t>
            </a:r>
          </a:p>
        </p:txBody>
      </p:sp>
    </p:spTree>
    <p:extLst>
      <p:ext uri="{BB962C8B-B14F-4D97-AF65-F5344CB8AC3E}">
        <p14:creationId xmlns:p14="http://schemas.microsoft.com/office/powerpoint/2010/main" val="1513507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sz="3600"/>
              <a:t>Pain and Suffering: An Apologetic Problem</a:t>
            </a:r>
          </a:p>
        </p:txBody>
      </p:sp>
      <p:sp>
        <p:nvSpPr>
          <p:cNvPr id="91139" name="Rectangle 3"/>
          <p:cNvSpPr>
            <a:spLocks noGrp="1" noChangeArrowheads="1"/>
          </p:cNvSpPr>
          <p:nvPr>
            <p:ph type="body" idx="1"/>
          </p:nvPr>
        </p:nvSpPr>
        <p:spPr>
          <a:xfrm>
            <a:off x="228600" y="1676400"/>
            <a:ext cx="8686800" cy="4632960"/>
          </a:xfrm>
        </p:spPr>
        <p:txBody>
          <a:bodyPr/>
          <a:lstStyle/>
          <a:p>
            <a:r>
              <a:rPr lang="en-US" sz="2800" b="1" dirty="0">
                <a:solidFill>
                  <a:srgbClr val="FFFF00"/>
                </a:solidFill>
              </a:rPr>
              <a:t>Agnostic:  </a:t>
            </a:r>
          </a:p>
          <a:p>
            <a:pPr lvl="1"/>
            <a:r>
              <a:rPr lang="en-US" sz="2400" b="1" dirty="0" smtClean="0">
                <a:solidFill>
                  <a:srgbClr val="FFFF00"/>
                </a:solidFill>
              </a:rPr>
              <a:t>The God </a:t>
            </a:r>
            <a:r>
              <a:rPr lang="en-US" sz="2400" b="1" dirty="0">
                <a:solidFill>
                  <a:srgbClr val="FFFF00"/>
                </a:solidFill>
              </a:rPr>
              <a:t>of the Bible is completely good and loving.</a:t>
            </a:r>
          </a:p>
          <a:p>
            <a:pPr lvl="1"/>
            <a:endParaRPr lang="en-US" sz="2400" b="1" dirty="0">
              <a:solidFill>
                <a:srgbClr val="FFFF00"/>
              </a:solidFill>
            </a:endParaRPr>
          </a:p>
          <a:p>
            <a:pPr lvl="1"/>
            <a:r>
              <a:rPr lang="en-US" sz="2400" b="1" dirty="0" smtClean="0">
                <a:solidFill>
                  <a:srgbClr val="FFFF00"/>
                </a:solidFill>
              </a:rPr>
              <a:t>The God </a:t>
            </a:r>
            <a:r>
              <a:rPr lang="en-US" sz="2400" b="1" dirty="0">
                <a:solidFill>
                  <a:srgbClr val="FFFF00"/>
                </a:solidFill>
              </a:rPr>
              <a:t>of the Bible is all-knowing and all-powerful.</a:t>
            </a:r>
          </a:p>
          <a:p>
            <a:pPr lvl="1"/>
            <a:endParaRPr lang="en-US" sz="2400" b="1" dirty="0">
              <a:solidFill>
                <a:srgbClr val="FFFF00"/>
              </a:solidFill>
            </a:endParaRPr>
          </a:p>
          <a:p>
            <a:pPr lvl="1"/>
            <a:r>
              <a:rPr lang="en-US" sz="2400" b="1" dirty="0">
                <a:solidFill>
                  <a:srgbClr val="FFFF00"/>
                </a:solidFill>
              </a:rPr>
              <a:t>Conclusion:  Given all the pain and suffering in the world, the God of the Bible is not real.</a:t>
            </a:r>
          </a:p>
        </p:txBody>
      </p:sp>
    </p:spTree>
    <p:extLst>
      <p:ext uri="{BB962C8B-B14F-4D97-AF65-F5344CB8AC3E}">
        <p14:creationId xmlns:p14="http://schemas.microsoft.com/office/powerpoint/2010/main" val="1678692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73075"/>
            <a:ext cx="8229600" cy="1096963"/>
          </a:xfrm>
        </p:spPr>
        <p:txBody>
          <a:bodyPr>
            <a:normAutofit fontScale="90000"/>
          </a:bodyPr>
          <a:lstStyle/>
          <a:p>
            <a:r>
              <a:rPr lang="en-US" sz="3600"/>
              <a:t/>
            </a:r>
            <a:br>
              <a:rPr lang="en-US" sz="3600"/>
            </a:br>
            <a:r>
              <a:rPr lang="en-US" sz="3600"/>
              <a:t>Examples of Suffering</a:t>
            </a:r>
          </a:p>
        </p:txBody>
      </p:sp>
      <p:sp>
        <p:nvSpPr>
          <p:cNvPr id="93187" name="Rectangle 3"/>
          <p:cNvSpPr>
            <a:spLocks noGrp="1" noChangeArrowheads="1"/>
          </p:cNvSpPr>
          <p:nvPr>
            <p:ph type="body" idx="1"/>
          </p:nvPr>
        </p:nvSpPr>
        <p:spPr>
          <a:xfrm>
            <a:off x="457200" y="2486025"/>
            <a:ext cx="8229600" cy="3609975"/>
          </a:xfrm>
        </p:spPr>
        <p:txBody>
          <a:bodyPr/>
          <a:lstStyle/>
          <a:p>
            <a:r>
              <a:rPr lang="en-US">
                <a:solidFill>
                  <a:srgbClr val="FFFF00"/>
                </a:solidFill>
              </a:rPr>
              <a:t>Are they truly bad/evil?</a:t>
            </a:r>
          </a:p>
          <a:p>
            <a:endParaRPr lang="en-US">
              <a:solidFill>
                <a:srgbClr val="FFFF00"/>
              </a:solidFill>
            </a:endParaRPr>
          </a:p>
          <a:p>
            <a:r>
              <a:rPr lang="en-US">
                <a:solidFill>
                  <a:srgbClr val="FFFF00"/>
                </a:solidFill>
              </a:rPr>
              <a:t>Are they God’s fault?</a:t>
            </a:r>
          </a:p>
          <a:p>
            <a:endParaRPr lang="en-US">
              <a:solidFill>
                <a:srgbClr val="FFFF00"/>
              </a:solidFill>
            </a:endParaRPr>
          </a:p>
        </p:txBody>
      </p:sp>
    </p:spTree>
    <p:extLst>
      <p:ext uri="{BB962C8B-B14F-4D97-AF65-F5344CB8AC3E}">
        <p14:creationId xmlns:p14="http://schemas.microsoft.com/office/powerpoint/2010/main" val="4043475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4000"/>
              <a:t>Kinds of Suffering</a:t>
            </a:r>
          </a:p>
        </p:txBody>
      </p:sp>
      <p:sp>
        <p:nvSpPr>
          <p:cNvPr id="95235" name="Rectangle 3"/>
          <p:cNvSpPr>
            <a:spLocks noGrp="1" noChangeArrowheads="1"/>
          </p:cNvSpPr>
          <p:nvPr>
            <p:ph type="body" idx="1"/>
          </p:nvPr>
        </p:nvSpPr>
        <p:spPr/>
        <p:txBody>
          <a:bodyPr>
            <a:normAutofit lnSpcReduction="10000"/>
          </a:bodyPr>
          <a:lstStyle/>
          <a:p>
            <a:pPr>
              <a:lnSpc>
                <a:spcPct val="90000"/>
              </a:lnSpc>
            </a:pPr>
            <a:r>
              <a:rPr lang="en-US" sz="2800">
                <a:solidFill>
                  <a:srgbClr val="FFFF00"/>
                </a:solidFill>
              </a:rPr>
              <a:t>Physical pain: acute and chronic</a:t>
            </a:r>
          </a:p>
          <a:p>
            <a:pPr>
              <a:lnSpc>
                <a:spcPct val="90000"/>
              </a:lnSpc>
            </a:pPr>
            <a:r>
              <a:rPr lang="en-US" sz="2800">
                <a:solidFill>
                  <a:srgbClr val="FFFF00"/>
                </a:solidFill>
              </a:rPr>
              <a:t>Disease: acute and chronic</a:t>
            </a:r>
          </a:p>
          <a:p>
            <a:pPr>
              <a:lnSpc>
                <a:spcPct val="90000"/>
              </a:lnSpc>
            </a:pPr>
            <a:r>
              <a:rPr lang="en-US" sz="2800">
                <a:solidFill>
                  <a:srgbClr val="FFFF00"/>
                </a:solidFill>
              </a:rPr>
              <a:t>Broken relationships</a:t>
            </a:r>
          </a:p>
          <a:p>
            <a:pPr>
              <a:lnSpc>
                <a:spcPct val="90000"/>
              </a:lnSpc>
            </a:pPr>
            <a:r>
              <a:rPr lang="en-US" sz="2800">
                <a:solidFill>
                  <a:srgbClr val="FFFF00"/>
                </a:solidFill>
              </a:rPr>
              <a:t>Poverty, hunger, etc.</a:t>
            </a:r>
          </a:p>
          <a:p>
            <a:pPr>
              <a:lnSpc>
                <a:spcPct val="90000"/>
              </a:lnSpc>
            </a:pPr>
            <a:r>
              <a:rPr lang="en-US" sz="2800">
                <a:solidFill>
                  <a:srgbClr val="FFFF00"/>
                </a:solidFill>
              </a:rPr>
              <a:t>Violence; terrorism, genocide, violent crime, etc.</a:t>
            </a:r>
          </a:p>
          <a:p>
            <a:pPr>
              <a:lnSpc>
                <a:spcPct val="90000"/>
              </a:lnSpc>
            </a:pPr>
            <a:r>
              <a:rPr lang="en-US" sz="2800">
                <a:solidFill>
                  <a:srgbClr val="FFFF00"/>
                </a:solidFill>
              </a:rPr>
              <a:t>Chronic fear (rape, natural disasters, abuse, etc.)</a:t>
            </a:r>
          </a:p>
          <a:p>
            <a:pPr>
              <a:lnSpc>
                <a:spcPct val="90000"/>
              </a:lnSpc>
            </a:pPr>
            <a:r>
              <a:rPr lang="en-US" sz="2800">
                <a:solidFill>
                  <a:srgbClr val="FFFF00"/>
                </a:solidFill>
              </a:rPr>
              <a:t>Disappointment, feelings of failure, loss of hope</a:t>
            </a:r>
          </a:p>
          <a:p>
            <a:pPr>
              <a:lnSpc>
                <a:spcPct val="90000"/>
              </a:lnSpc>
            </a:pPr>
            <a:r>
              <a:rPr lang="en-US" sz="2800">
                <a:solidFill>
                  <a:srgbClr val="FFFF00"/>
                </a:solidFill>
              </a:rPr>
              <a:t>Death of a loved one, mourning</a:t>
            </a:r>
          </a:p>
        </p:txBody>
      </p:sp>
    </p:spTree>
    <p:extLst>
      <p:ext uri="{BB962C8B-B14F-4D97-AF65-F5344CB8AC3E}">
        <p14:creationId xmlns:p14="http://schemas.microsoft.com/office/powerpoint/2010/main" val="269897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1010001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93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US"/>
          </a:p>
        </p:txBody>
      </p:sp>
      <p:sp>
        <p:nvSpPr>
          <p:cNvPr id="99331" name="Rectangle 3"/>
          <p:cNvSpPr>
            <a:spLocks noGrp="1" noChangeArrowheads="1"/>
          </p:cNvSpPr>
          <p:nvPr>
            <p:ph type="body" idx="1"/>
          </p:nvPr>
        </p:nvSpPr>
        <p:spPr/>
        <p:txBody>
          <a:bodyPr/>
          <a:lstStyle/>
          <a:p>
            <a:endParaRPr lang="en-US"/>
          </a:p>
        </p:txBody>
      </p:sp>
      <p:pic>
        <p:nvPicPr>
          <p:cNvPr id="99332" name="Picture 4" descr="suffering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88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3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57200" y="277813"/>
            <a:ext cx="8229600" cy="636587"/>
          </a:xfrm>
        </p:spPr>
        <p:txBody>
          <a:bodyPr/>
          <a:lstStyle/>
          <a:p>
            <a:r>
              <a:rPr lang="en-US" sz="2800" b="1" dirty="0"/>
              <a:t>The Christian World View</a:t>
            </a:r>
          </a:p>
        </p:txBody>
      </p:sp>
      <p:sp>
        <p:nvSpPr>
          <p:cNvPr id="422915" name="Rectangle 3"/>
          <p:cNvSpPr>
            <a:spLocks noGrp="1" noChangeArrowheads="1"/>
          </p:cNvSpPr>
          <p:nvPr>
            <p:ph type="body" idx="1"/>
          </p:nvPr>
        </p:nvSpPr>
        <p:spPr>
          <a:xfrm>
            <a:off x="457200" y="1143000"/>
            <a:ext cx="8229600" cy="5486400"/>
          </a:xfrm>
        </p:spPr>
        <p:txBody>
          <a:bodyPr>
            <a:normAutofit/>
          </a:bodyPr>
          <a:lstStyle/>
          <a:p>
            <a:pPr>
              <a:buFont typeface="Wingdings" pitchFamily="2" charset="2"/>
              <a:buNone/>
            </a:pPr>
            <a:r>
              <a:rPr lang="en-US" sz="2000" dirty="0">
                <a:solidFill>
                  <a:srgbClr val="FFFF00"/>
                </a:solidFill>
              </a:rPr>
              <a:t>1. </a:t>
            </a:r>
            <a:r>
              <a:rPr lang="en-US" sz="2000" b="1" dirty="0">
                <a:solidFill>
                  <a:srgbClr val="FFFF00"/>
                </a:solidFill>
              </a:rPr>
              <a:t>The physical world is:    a. real      b. created out of nothing (ex nihilo)    and    c. essentially good.</a:t>
            </a:r>
          </a:p>
          <a:p>
            <a:endParaRPr lang="en-US" sz="2000" b="1" dirty="0">
              <a:solidFill>
                <a:srgbClr val="FFFF00"/>
              </a:solidFill>
            </a:endParaRPr>
          </a:p>
          <a:p>
            <a:pPr>
              <a:buFont typeface="Wingdings" pitchFamily="2" charset="2"/>
              <a:buNone/>
            </a:pPr>
            <a:r>
              <a:rPr lang="en-US" sz="2000" b="1" dirty="0">
                <a:solidFill>
                  <a:srgbClr val="FFFF00"/>
                </a:solidFill>
              </a:rPr>
              <a:t>2. There exists an unseen spiritual reality which is not limited to or defined by the physical reality.  Human beings have a spiritual aspect to their nature.</a:t>
            </a:r>
          </a:p>
          <a:p>
            <a:endParaRPr lang="en-US" sz="2000" b="1" dirty="0">
              <a:solidFill>
                <a:srgbClr val="FFFF00"/>
              </a:solidFill>
            </a:endParaRPr>
          </a:p>
          <a:p>
            <a:pPr>
              <a:buFont typeface="Wingdings" pitchFamily="2" charset="2"/>
              <a:buNone/>
            </a:pPr>
            <a:r>
              <a:rPr lang="en-US" sz="2000" b="1" dirty="0">
                <a:solidFill>
                  <a:srgbClr val="FFFF00"/>
                </a:solidFill>
              </a:rPr>
              <a:t>3. The creator of both the physical and spiritual realm is the God who reveals himself in the Bible. </a:t>
            </a:r>
          </a:p>
          <a:p>
            <a:endParaRPr lang="en-US" sz="2000" b="1" dirty="0">
              <a:solidFill>
                <a:srgbClr val="FFFF00"/>
              </a:solidFill>
            </a:endParaRPr>
          </a:p>
          <a:p>
            <a:pPr>
              <a:buFont typeface="Wingdings" pitchFamily="2" charset="2"/>
              <a:buNone/>
            </a:pPr>
            <a:r>
              <a:rPr lang="en-US" sz="2000" b="1" dirty="0">
                <a:solidFill>
                  <a:srgbClr val="FFFF00"/>
                </a:solidFill>
              </a:rPr>
              <a:t>4. Human beings have both a physical and a spiritual nature, The spiritual nature is more essential as it is eternal.</a:t>
            </a:r>
          </a:p>
          <a:p>
            <a:endParaRPr lang="en-US" sz="2000" b="1" dirty="0">
              <a:solidFill>
                <a:srgbClr val="FFFF00"/>
              </a:solidFill>
            </a:endParaRPr>
          </a:p>
          <a:p>
            <a:pPr>
              <a:buFont typeface="Wingdings" pitchFamily="2" charset="2"/>
              <a:buNone/>
            </a:pPr>
            <a:r>
              <a:rPr lang="en-US" sz="2000" b="1" dirty="0">
                <a:solidFill>
                  <a:srgbClr val="FFFF00"/>
                </a:solidFill>
              </a:rPr>
              <a:t>5. God is not easily defined but he can be characterized by certain qualities.  God is a person. God is love, God is just, God is holy, God is omniscient, omnipotent and omnipresent.</a:t>
            </a:r>
          </a:p>
        </p:txBody>
      </p:sp>
    </p:spTree>
    <p:extLst>
      <p:ext uri="{BB962C8B-B14F-4D97-AF65-F5344CB8AC3E}">
        <p14:creationId xmlns:p14="http://schemas.microsoft.com/office/powerpoint/2010/main" val="3615833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udan_genocide_genocide_in_sudan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0439400" cy="747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16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armenian_genoc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988"/>
            <a:ext cx="8077200" cy="688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45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girl_next_door_stil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40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loneliness3k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76350"/>
            <a:ext cx="47625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85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447800" y="914400"/>
            <a:ext cx="6553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FF00"/>
                </a:solidFill>
                <a:latin typeface="Arial" charset="0"/>
              </a:rPr>
              <a:t>Bottom line, there is a lot of pain and suffering in the world.</a:t>
            </a:r>
          </a:p>
          <a:p>
            <a:pPr>
              <a:spcBef>
                <a:spcPct val="50000"/>
              </a:spcBef>
            </a:pPr>
            <a:endParaRPr lang="en-US" sz="2800" b="1" dirty="0">
              <a:solidFill>
                <a:srgbClr val="FFFF00"/>
              </a:solidFill>
              <a:latin typeface="Arial" charset="0"/>
            </a:endParaRPr>
          </a:p>
          <a:p>
            <a:pPr>
              <a:spcBef>
                <a:spcPct val="50000"/>
              </a:spcBef>
            </a:pPr>
            <a:r>
              <a:rPr lang="en-US" sz="2800" b="1" dirty="0">
                <a:solidFill>
                  <a:srgbClr val="FFFF00"/>
                </a:solidFill>
                <a:latin typeface="Arial" charset="0"/>
              </a:rPr>
              <a:t>Question:  Is this because God does not care, or is this because he is not sufficiently powerful to prevent human suffering and evil in the world?</a:t>
            </a:r>
          </a:p>
          <a:p>
            <a:pPr>
              <a:spcBef>
                <a:spcPct val="50000"/>
              </a:spcBef>
            </a:pPr>
            <a:endParaRPr lang="en-US" sz="2800" b="1" dirty="0">
              <a:solidFill>
                <a:srgbClr val="FFFF00"/>
              </a:solidFill>
              <a:latin typeface="Arial" charset="0"/>
            </a:endParaRPr>
          </a:p>
          <a:p>
            <a:pPr>
              <a:spcBef>
                <a:spcPct val="50000"/>
              </a:spcBef>
            </a:pPr>
            <a:r>
              <a:rPr lang="en-US" sz="2800" b="1" dirty="0">
                <a:solidFill>
                  <a:srgbClr val="FFFF00"/>
                </a:solidFill>
                <a:latin typeface="Arial" charset="0"/>
              </a:rPr>
              <a:t>Caution:  There is no simple answer.</a:t>
            </a:r>
          </a:p>
        </p:txBody>
      </p:sp>
    </p:spTree>
    <p:extLst>
      <p:ext uri="{BB962C8B-B14F-4D97-AF65-F5344CB8AC3E}">
        <p14:creationId xmlns:p14="http://schemas.microsoft.com/office/powerpoint/2010/main" val="26261759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600"/>
              <a:t>Causes of Suffering</a:t>
            </a:r>
          </a:p>
        </p:txBody>
      </p:sp>
      <p:sp>
        <p:nvSpPr>
          <p:cNvPr id="111619" name="Rectangle 3"/>
          <p:cNvSpPr>
            <a:spLocks noGrp="1" noChangeArrowheads="1"/>
          </p:cNvSpPr>
          <p:nvPr>
            <p:ph type="body" idx="1"/>
          </p:nvPr>
        </p:nvSpPr>
        <p:spPr>
          <a:xfrm>
            <a:off x="992188" y="2122488"/>
            <a:ext cx="7694612" cy="3973512"/>
          </a:xfrm>
        </p:spPr>
        <p:txBody>
          <a:bodyPr/>
          <a:lstStyle/>
          <a:p>
            <a:r>
              <a:rPr lang="en-US" sz="2800" b="1" dirty="0">
                <a:solidFill>
                  <a:srgbClr val="FFFF00"/>
                </a:solidFill>
              </a:rPr>
              <a:t>Free </a:t>
            </a:r>
            <a:r>
              <a:rPr lang="en-US" sz="2800" b="1" dirty="0" smtClean="0">
                <a:solidFill>
                  <a:srgbClr val="FFFF00"/>
                </a:solidFill>
              </a:rPr>
              <a:t>Will and Sin</a:t>
            </a:r>
            <a:endParaRPr lang="en-US" sz="2800" b="1" dirty="0">
              <a:solidFill>
                <a:srgbClr val="FFFF00"/>
              </a:solidFill>
            </a:endParaRPr>
          </a:p>
          <a:p>
            <a:endParaRPr lang="en-US" sz="2800" b="1" dirty="0">
              <a:solidFill>
                <a:srgbClr val="FFFF00"/>
              </a:solidFill>
            </a:endParaRPr>
          </a:p>
          <a:p>
            <a:r>
              <a:rPr lang="en-US" sz="2800" b="1" dirty="0">
                <a:solidFill>
                  <a:srgbClr val="FFFF00"/>
                </a:solidFill>
              </a:rPr>
              <a:t>Natural Disasters</a:t>
            </a:r>
          </a:p>
          <a:p>
            <a:endParaRPr lang="en-US" sz="2800" b="1" dirty="0">
              <a:solidFill>
                <a:srgbClr val="FFFF00"/>
              </a:solidFill>
            </a:endParaRPr>
          </a:p>
          <a:p>
            <a:r>
              <a:rPr lang="en-US" sz="2800" b="1" dirty="0">
                <a:solidFill>
                  <a:srgbClr val="FFFF00"/>
                </a:solidFill>
              </a:rPr>
              <a:t>Stupidity</a:t>
            </a:r>
          </a:p>
        </p:txBody>
      </p:sp>
    </p:spTree>
    <p:extLst>
      <p:ext uri="{BB962C8B-B14F-4D97-AF65-F5344CB8AC3E}">
        <p14:creationId xmlns:p14="http://schemas.microsoft.com/office/powerpoint/2010/main" val="3801507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a:t>Free Will:  God Gives Us a Choice</a:t>
            </a:r>
          </a:p>
        </p:txBody>
      </p:sp>
      <p:sp>
        <p:nvSpPr>
          <p:cNvPr id="113667" name="Rectangle 3"/>
          <p:cNvSpPr>
            <a:spLocks noGrp="1" noChangeArrowheads="1"/>
          </p:cNvSpPr>
          <p:nvPr>
            <p:ph type="body" idx="1"/>
          </p:nvPr>
        </p:nvSpPr>
        <p:spPr>
          <a:xfrm>
            <a:off x="457200" y="2122488"/>
            <a:ext cx="8229600" cy="3973512"/>
          </a:xfrm>
        </p:spPr>
        <p:txBody>
          <a:bodyPr>
            <a:normAutofit lnSpcReduction="10000"/>
          </a:bodyPr>
          <a:lstStyle/>
          <a:p>
            <a:r>
              <a:rPr lang="en-US" sz="2800" b="1" dirty="0">
                <a:solidFill>
                  <a:srgbClr val="FFFF00"/>
                </a:solidFill>
              </a:rPr>
              <a:t>Deuteronomy 30:15-20</a:t>
            </a:r>
          </a:p>
          <a:p>
            <a:r>
              <a:rPr lang="en-US" sz="2800" b="1" dirty="0">
                <a:solidFill>
                  <a:srgbClr val="FFFF00"/>
                </a:solidFill>
              </a:rPr>
              <a:t>Joshua 24:15</a:t>
            </a:r>
          </a:p>
          <a:p>
            <a:r>
              <a:rPr lang="en-US" sz="2800" b="1" dirty="0">
                <a:solidFill>
                  <a:srgbClr val="FFFF00"/>
                </a:solidFill>
              </a:rPr>
              <a:t>John 7:17</a:t>
            </a:r>
          </a:p>
          <a:p>
            <a:endParaRPr lang="en-US" sz="2800" b="1" dirty="0">
              <a:solidFill>
                <a:srgbClr val="FFFF00"/>
              </a:solidFill>
            </a:endParaRPr>
          </a:p>
          <a:p>
            <a:r>
              <a:rPr lang="en-US" sz="2800" b="1" dirty="0">
                <a:solidFill>
                  <a:srgbClr val="FFFF00"/>
                </a:solidFill>
              </a:rPr>
              <a:t>Question: What is the alternative?</a:t>
            </a:r>
          </a:p>
          <a:p>
            <a:r>
              <a:rPr lang="en-US" sz="2800" b="1" dirty="0">
                <a:solidFill>
                  <a:srgbClr val="FFFF00"/>
                </a:solidFill>
              </a:rPr>
              <a:t>Question: Is this a sign that God does not love us?</a:t>
            </a:r>
          </a:p>
          <a:p>
            <a:r>
              <a:rPr lang="en-US" sz="2800" b="1" dirty="0">
                <a:solidFill>
                  <a:srgbClr val="FFFF00"/>
                </a:solidFill>
              </a:rPr>
              <a:t>God took a huge risk…</a:t>
            </a:r>
          </a:p>
        </p:txBody>
      </p:sp>
    </p:spTree>
    <p:extLst>
      <p:ext uri="{BB962C8B-B14F-4D97-AF65-F5344CB8AC3E}">
        <p14:creationId xmlns:p14="http://schemas.microsoft.com/office/powerpoint/2010/main" val="4074325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the-return-of-the-prodigal-son-mur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172200" cy="5597525"/>
          </a:xfrm>
          <a:prstGeom prst="rect">
            <a:avLst/>
          </a:prstGeom>
          <a:noFill/>
          <a:extLst>
            <a:ext uri="{909E8E84-426E-40DD-AFC4-6F175D3DCCD1}">
              <a14:hiddenFill xmlns:a14="http://schemas.microsoft.com/office/drawing/2010/main">
                <a:solidFill>
                  <a:srgbClr val="FFFFFF"/>
                </a:solidFill>
              </a14:hiddenFill>
            </a:ext>
          </a:extLst>
        </p:spPr>
      </p:pic>
      <p:sp>
        <p:nvSpPr>
          <p:cNvPr id="115715" name="Text Box 3"/>
          <p:cNvSpPr txBox="1">
            <a:spLocks noChangeArrowheads="1"/>
          </p:cNvSpPr>
          <p:nvPr/>
        </p:nvSpPr>
        <p:spPr bwMode="auto">
          <a:xfrm>
            <a:off x="838200" y="3048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00"/>
                </a:solidFill>
                <a:latin typeface="Arial" charset="0"/>
              </a:rPr>
              <a:t>Free Will, An Illustration:  The Prodigal Son</a:t>
            </a:r>
          </a:p>
        </p:txBody>
      </p:sp>
    </p:spTree>
    <p:extLst>
      <p:ext uri="{BB962C8B-B14F-4D97-AF65-F5344CB8AC3E}">
        <p14:creationId xmlns:p14="http://schemas.microsoft.com/office/powerpoint/2010/main" val="45123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3200"/>
              <a:t>Cause of Human Suffering and Evil:  SIN</a:t>
            </a:r>
          </a:p>
        </p:txBody>
      </p:sp>
      <p:sp>
        <p:nvSpPr>
          <p:cNvPr id="117763" name="Rectangle 3"/>
          <p:cNvSpPr>
            <a:spLocks noGrp="1" noChangeArrowheads="1"/>
          </p:cNvSpPr>
          <p:nvPr>
            <p:ph type="body" idx="1"/>
          </p:nvPr>
        </p:nvSpPr>
        <p:spPr>
          <a:xfrm>
            <a:off x="457200" y="1905000"/>
            <a:ext cx="8229600" cy="4404360"/>
          </a:xfrm>
        </p:spPr>
        <p:txBody>
          <a:bodyPr/>
          <a:lstStyle/>
          <a:p>
            <a:r>
              <a:rPr lang="en-US" sz="2800" b="1" dirty="0">
                <a:solidFill>
                  <a:srgbClr val="FFFF00"/>
                </a:solidFill>
              </a:rPr>
              <a:t>The great majority (but not all) of suffering is the result of sin</a:t>
            </a:r>
          </a:p>
          <a:p>
            <a:pPr lvl="1"/>
            <a:r>
              <a:rPr lang="en-US" sz="2400" b="1" dirty="0">
                <a:solidFill>
                  <a:srgbClr val="FFFF00"/>
                </a:solidFill>
              </a:rPr>
              <a:t>Addiction, lack of self-control</a:t>
            </a:r>
          </a:p>
          <a:p>
            <a:pPr lvl="1"/>
            <a:r>
              <a:rPr lang="en-US" sz="2400" b="1" dirty="0">
                <a:solidFill>
                  <a:srgbClr val="FFFF00"/>
                </a:solidFill>
              </a:rPr>
              <a:t>Sexual immorality, perversion and abuse</a:t>
            </a:r>
          </a:p>
          <a:p>
            <a:pPr lvl="1"/>
            <a:r>
              <a:rPr lang="en-US" sz="2400" b="1" dirty="0">
                <a:solidFill>
                  <a:srgbClr val="FFFF00"/>
                </a:solidFill>
              </a:rPr>
              <a:t>Anger, violence</a:t>
            </a:r>
          </a:p>
          <a:p>
            <a:pPr lvl="1"/>
            <a:r>
              <a:rPr lang="en-US" sz="2400" b="1" dirty="0">
                <a:solidFill>
                  <a:srgbClr val="FFFF00"/>
                </a:solidFill>
              </a:rPr>
              <a:t>Greed</a:t>
            </a:r>
          </a:p>
          <a:p>
            <a:pPr lvl="1"/>
            <a:r>
              <a:rPr lang="en-US" sz="2400" b="1" dirty="0">
                <a:solidFill>
                  <a:srgbClr val="FFFF00"/>
                </a:solidFill>
              </a:rPr>
              <a:t>Pride, arrogance, jealousy, desire for control</a:t>
            </a:r>
          </a:p>
          <a:p>
            <a:pPr lvl="1"/>
            <a:r>
              <a:rPr lang="en-US" sz="2400" b="1" dirty="0">
                <a:solidFill>
                  <a:srgbClr val="FFFF00"/>
                </a:solidFill>
              </a:rPr>
              <a:t>Selfishness</a:t>
            </a:r>
          </a:p>
        </p:txBody>
      </p:sp>
    </p:spTree>
    <p:extLst>
      <p:ext uri="{BB962C8B-B14F-4D97-AF65-F5344CB8AC3E}">
        <p14:creationId xmlns:p14="http://schemas.microsoft.com/office/powerpoint/2010/main" val="4222490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2400" b="1"/>
              <a:t>God’s Moral Law is Simple:  Sin Produces Suffering</a:t>
            </a:r>
          </a:p>
        </p:txBody>
      </p:sp>
      <p:sp>
        <p:nvSpPr>
          <p:cNvPr id="119811" name="Rectangle 3"/>
          <p:cNvSpPr>
            <a:spLocks noGrp="1" noChangeArrowheads="1"/>
          </p:cNvSpPr>
          <p:nvPr>
            <p:ph type="body" idx="1"/>
          </p:nvPr>
        </p:nvSpPr>
        <p:spPr>
          <a:xfrm>
            <a:off x="457200" y="2122488"/>
            <a:ext cx="8229600" cy="3973512"/>
          </a:xfrm>
        </p:spPr>
        <p:txBody>
          <a:bodyPr>
            <a:normAutofit lnSpcReduction="10000"/>
          </a:bodyPr>
          <a:lstStyle/>
          <a:p>
            <a:r>
              <a:rPr lang="en-US" sz="2400">
                <a:solidFill>
                  <a:srgbClr val="FFFF00"/>
                </a:solidFill>
              </a:rPr>
              <a:t>Exodus 20:5-6</a:t>
            </a:r>
            <a:r>
              <a:rPr lang="en-US" sz="2400"/>
              <a:t> </a:t>
            </a:r>
            <a:r>
              <a:rPr lang="en-US" sz="2400">
                <a:solidFill>
                  <a:srgbClr val="FFFF00"/>
                </a:solidFill>
              </a:rPr>
              <a:t>You shall not bow down to them (the idols you have made) or worship them; for I, the Lord your God, am a jealous God, punishing the children for the sin of the fathers </a:t>
            </a:r>
            <a:r>
              <a:rPr lang="en-US" sz="2400" b="1">
                <a:solidFill>
                  <a:srgbClr val="FF3300"/>
                </a:solidFill>
              </a:rPr>
              <a:t>to the third and fourth generation</a:t>
            </a:r>
            <a:r>
              <a:rPr lang="en-US" sz="2400">
                <a:solidFill>
                  <a:srgbClr val="FFFF00"/>
                </a:solidFill>
              </a:rPr>
              <a:t> of those who hate me, but showing love to thousands who love me and keep my commands.</a:t>
            </a:r>
            <a:r>
              <a:rPr lang="en-US" sz="2400"/>
              <a:t>   </a:t>
            </a:r>
          </a:p>
          <a:p>
            <a:endParaRPr lang="en-US" sz="2400"/>
          </a:p>
          <a:p>
            <a:r>
              <a:rPr lang="en-US" sz="2400"/>
              <a:t>God is love and God is just.  </a:t>
            </a:r>
          </a:p>
          <a:p>
            <a:endParaRPr lang="en-US" sz="2400"/>
          </a:p>
          <a:p>
            <a:r>
              <a:rPr lang="en-US" sz="2400">
                <a:solidFill>
                  <a:srgbClr val="FFFF00"/>
                </a:solidFill>
              </a:rPr>
              <a:t>Bear in mind Ezekiel 18:19-20</a:t>
            </a:r>
          </a:p>
        </p:txBody>
      </p:sp>
    </p:spTree>
    <p:extLst>
      <p:ext uri="{BB962C8B-B14F-4D97-AF65-F5344CB8AC3E}">
        <p14:creationId xmlns:p14="http://schemas.microsoft.com/office/powerpoint/2010/main" val="1971165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762000" y="304800"/>
            <a:ext cx="7772400" cy="1295400"/>
          </a:xfrm>
        </p:spPr>
        <p:txBody>
          <a:bodyPr/>
          <a:lstStyle/>
          <a:p>
            <a:r>
              <a:rPr lang="en-US" sz="3200" b="1" dirty="0">
                <a:solidFill>
                  <a:schemeClr val="tx1"/>
                </a:solidFill>
              </a:rPr>
              <a:t>The </a:t>
            </a:r>
            <a:r>
              <a:rPr lang="en-US" sz="3200" dirty="0" smtClean="0">
                <a:solidFill>
                  <a:schemeClr val="tx1"/>
                </a:solidFill>
              </a:rPr>
              <a:t>Christian </a:t>
            </a:r>
            <a:r>
              <a:rPr lang="en-US" sz="3200" b="1" dirty="0">
                <a:solidFill>
                  <a:schemeClr val="tx1"/>
                </a:solidFill>
              </a:rPr>
              <a:t>World View (cont.)</a:t>
            </a:r>
          </a:p>
        </p:txBody>
      </p:sp>
      <p:sp>
        <p:nvSpPr>
          <p:cNvPr id="420867" name="Rectangle 3"/>
          <p:cNvSpPr>
            <a:spLocks noGrp="1" noChangeArrowheads="1"/>
          </p:cNvSpPr>
          <p:nvPr>
            <p:ph type="body" idx="1"/>
          </p:nvPr>
        </p:nvSpPr>
        <p:spPr>
          <a:xfrm>
            <a:off x="457200" y="1981200"/>
            <a:ext cx="8229600" cy="4876800"/>
          </a:xfrm>
        </p:spPr>
        <p:txBody>
          <a:bodyPr/>
          <a:lstStyle/>
          <a:p>
            <a:pPr>
              <a:buFont typeface="Wingdings" pitchFamily="2" charset="2"/>
              <a:buNone/>
            </a:pPr>
            <a:r>
              <a:rPr lang="en-US" sz="2000" b="1" dirty="0">
                <a:solidFill>
                  <a:srgbClr val="FFFF00"/>
                </a:solidFill>
              </a:rPr>
              <a:t>6. Although all God’s creation, including the physical world is good, evil does exist.  Such evil is the result of freedom of will given to created beings and their subsequent decision to use that freedom to rebel--to “sin” </a:t>
            </a:r>
          </a:p>
          <a:p>
            <a:endParaRPr lang="en-US" sz="2000" b="1" dirty="0">
              <a:solidFill>
                <a:srgbClr val="FFFF00"/>
              </a:solidFill>
            </a:endParaRPr>
          </a:p>
          <a:p>
            <a:pPr>
              <a:buFont typeface="Wingdings" pitchFamily="2" charset="2"/>
              <a:buNone/>
            </a:pPr>
            <a:r>
              <a:rPr lang="en-US" sz="2000" b="1" dirty="0">
                <a:solidFill>
                  <a:srgbClr val="FFFF00"/>
                </a:solidFill>
              </a:rPr>
              <a:t>7. Because of God’s justice and his holiness, those who choose to rebel against him will ultimately be judged and separated from God for eternity.</a:t>
            </a:r>
          </a:p>
          <a:p>
            <a:endParaRPr lang="en-US" sz="2000" b="1" dirty="0">
              <a:solidFill>
                <a:srgbClr val="FFFF00"/>
              </a:solidFill>
            </a:endParaRPr>
          </a:p>
          <a:p>
            <a:pPr>
              <a:buFont typeface="Wingdings" pitchFamily="2" charset="2"/>
              <a:buNone/>
            </a:pPr>
            <a:r>
              <a:rPr lang="en-US" sz="2000" b="1" dirty="0">
                <a:solidFill>
                  <a:srgbClr val="FFFF00"/>
                </a:solidFill>
              </a:rPr>
              <a:t>8. The solution to evil, to sin and its eternal consequences is provided by God through the atoning substitutionary sacrifice of Jesus Christ. </a:t>
            </a:r>
          </a:p>
          <a:p>
            <a:pPr>
              <a:buFont typeface="Wingdings" pitchFamily="2" charset="2"/>
              <a:buNone/>
            </a:pPr>
            <a:endParaRPr lang="en-US" sz="2000" b="1" dirty="0">
              <a:solidFill>
                <a:srgbClr val="FFFF00"/>
              </a:solidFill>
            </a:endParaRPr>
          </a:p>
          <a:p>
            <a:pPr>
              <a:buFont typeface="Wingdings" pitchFamily="2" charset="2"/>
              <a:buNone/>
            </a:pPr>
            <a:endParaRPr lang="en-US" sz="2000" b="1" dirty="0"/>
          </a:p>
        </p:txBody>
      </p:sp>
    </p:spTree>
    <p:extLst>
      <p:ext uri="{BB962C8B-B14F-4D97-AF65-F5344CB8AC3E}">
        <p14:creationId xmlns:p14="http://schemas.microsoft.com/office/powerpoint/2010/main" val="3998194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3600"/>
              <a:t>Is Sin the Cause of All Suffering?</a:t>
            </a:r>
          </a:p>
        </p:txBody>
      </p:sp>
      <p:sp>
        <p:nvSpPr>
          <p:cNvPr id="121859" name="Rectangle 3"/>
          <p:cNvSpPr>
            <a:spLocks noGrp="1" noChangeArrowheads="1"/>
          </p:cNvSpPr>
          <p:nvPr>
            <p:ph type="body" idx="1"/>
          </p:nvPr>
        </p:nvSpPr>
        <p:spPr>
          <a:xfrm>
            <a:off x="457200" y="2122488"/>
            <a:ext cx="8229600" cy="3973512"/>
          </a:xfrm>
        </p:spPr>
        <p:txBody>
          <a:bodyPr/>
          <a:lstStyle/>
          <a:p>
            <a:r>
              <a:rPr lang="en-US" sz="2800">
                <a:solidFill>
                  <a:srgbClr val="FFFF00"/>
                </a:solidFill>
              </a:rPr>
              <a:t>Job:  Why did he suffer?</a:t>
            </a:r>
          </a:p>
          <a:p>
            <a:endParaRPr lang="en-US" sz="2800">
              <a:solidFill>
                <a:srgbClr val="FFFF00"/>
              </a:solidFill>
            </a:endParaRPr>
          </a:p>
          <a:p>
            <a:r>
              <a:rPr lang="en-US" sz="2800">
                <a:solidFill>
                  <a:srgbClr val="FFFF00"/>
                </a:solidFill>
              </a:rPr>
              <a:t>John 9</a:t>
            </a:r>
          </a:p>
          <a:p>
            <a:endParaRPr lang="en-US" sz="2800">
              <a:solidFill>
                <a:srgbClr val="FFFF00"/>
              </a:solidFill>
            </a:endParaRPr>
          </a:p>
          <a:p>
            <a:r>
              <a:rPr lang="en-US" sz="2800">
                <a:solidFill>
                  <a:srgbClr val="FFFF00"/>
                </a:solidFill>
              </a:rPr>
              <a:t>Is AIDS God’s punishment for homosexuality?  No!</a:t>
            </a:r>
          </a:p>
        </p:txBody>
      </p:sp>
    </p:spTree>
    <p:extLst>
      <p:ext uri="{BB962C8B-B14F-4D97-AF65-F5344CB8AC3E}">
        <p14:creationId xmlns:p14="http://schemas.microsoft.com/office/powerpoint/2010/main" val="387608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eaturep3_Page_1_Image_0003_Page_1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239125" cy="5486400"/>
          </a:xfrm>
          <a:prstGeom prst="rect">
            <a:avLst/>
          </a:prstGeom>
          <a:noFill/>
          <a:extLst>
            <a:ext uri="{909E8E84-426E-40DD-AFC4-6F175D3DCCD1}">
              <a14:hiddenFill xmlns:a14="http://schemas.microsoft.com/office/drawing/2010/main">
                <a:solidFill>
                  <a:srgbClr val="FFFFFF"/>
                </a:solidFill>
              </a14:hiddenFill>
            </a:ext>
          </a:extLst>
        </p:spPr>
      </p:pic>
      <p:sp>
        <p:nvSpPr>
          <p:cNvPr id="123907" name="Text Box 3"/>
          <p:cNvSpPr txBox="1">
            <a:spLocks noChangeArrowheads="1"/>
          </p:cNvSpPr>
          <p:nvPr/>
        </p:nvSpPr>
        <p:spPr bwMode="auto">
          <a:xfrm>
            <a:off x="762000" y="304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00"/>
                </a:solidFill>
                <a:latin typeface="Arial" charset="0"/>
              </a:rPr>
              <a:t>Tsunami off Sumatra in 2004:  Whose sin was this a punishment for?</a:t>
            </a:r>
          </a:p>
        </p:txBody>
      </p:sp>
    </p:spTree>
    <p:extLst>
      <p:ext uri="{BB962C8B-B14F-4D97-AF65-F5344CB8AC3E}">
        <p14:creationId xmlns:p14="http://schemas.microsoft.com/office/powerpoint/2010/main" val="2161022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3200"/>
              <a:t>Causes of Suffering #3: Natural Causes</a:t>
            </a:r>
          </a:p>
        </p:txBody>
      </p:sp>
      <p:sp>
        <p:nvSpPr>
          <p:cNvPr id="125955" name="Rectangle 3"/>
          <p:cNvSpPr>
            <a:spLocks noGrp="1" noChangeArrowheads="1"/>
          </p:cNvSpPr>
          <p:nvPr>
            <p:ph type="body" idx="1"/>
          </p:nvPr>
        </p:nvSpPr>
        <p:spPr>
          <a:xfrm>
            <a:off x="457200" y="2192338"/>
            <a:ext cx="8229600" cy="3903662"/>
          </a:xfrm>
        </p:spPr>
        <p:txBody>
          <a:bodyPr/>
          <a:lstStyle/>
          <a:p>
            <a:r>
              <a:rPr lang="en-US" sz="2800">
                <a:solidFill>
                  <a:srgbClr val="FFFF00"/>
                </a:solidFill>
              </a:rPr>
              <a:t>Plate Tectonics</a:t>
            </a:r>
          </a:p>
          <a:p>
            <a:endParaRPr lang="en-US" sz="2800">
              <a:solidFill>
                <a:srgbClr val="FFFF00"/>
              </a:solidFill>
            </a:endParaRPr>
          </a:p>
          <a:p>
            <a:r>
              <a:rPr lang="en-US" sz="2800">
                <a:solidFill>
                  <a:srgbClr val="FFFF00"/>
                </a:solidFill>
              </a:rPr>
              <a:t>Weather</a:t>
            </a:r>
          </a:p>
          <a:p>
            <a:endParaRPr lang="en-US" sz="2800">
              <a:solidFill>
                <a:srgbClr val="FFFF00"/>
              </a:solidFill>
            </a:endParaRPr>
          </a:p>
          <a:p>
            <a:r>
              <a:rPr lang="en-US" sz="2800">
                <a:solidFill>
                  <a:srgbClr val="FFFF00"/>
                </a:solidFill>
              </a:rPr>
              <a:t>Bacteria</a:t>
            </a:r>
          </a:p>
          <a:p>
            <a:endParaRPr lang="en-US" sz="2800">
              <a:solidFill>
                <a:srgbClr val="FFFF00"/>
              </a:solidFill>
            </a:endParaRPr>
          </a:p>
          <a:p>
            <a:r>
              <a:rPr lang="en-US" sz="2800">
                <a:solidFill>
                  <a:srgbClr val="FFFF00"/>
                </a:solidFill>
              </a:rPr>
              <a:t>These are all very good things.</a:t>
            </a:r>
          </a:p>
        </p:txBody>
      </p:sp>
    </p:spTree>
    <p:extLst>
      <p:ext uri="{BB962C8B-B14F-4D97-AF65-F5344CB8AC3E}">
        <p14:creationId xmlns:p14="http://schemas.microsoft.com/office/powerpoint/2010/main" val="15134145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3600"/>
              <a:t>A Question: Is Pain Evil?</a:t>
            </a:r>
          </a:p>
        </p:txBody>
      </p:sp>
      <p:sp>
        <p:nvSpPr>
          <p:cNvPr id="128003" name="Rectangle 3"/>
          <p:cNvSpPr>
            <a:spLocks noGrp="1" noChangeArrowheads="1"/>
          </p:cNvSpPr>
          <p:nvPr>
            <p:ph type="body" idx="1"/>
          </p:nvPr>
        </p:nvSpPr>
        <p:spPr/>
        <p:txBody>
          <a:bodyPr/>
          <a:lstStyle/>
          <a:p>
            <a:r>
              <a:rPr lang="en-US" sz="2800">
                <a:solidFill>
                  <a:srgbClr val="FFFF00"/>
                </a:solidFill>
              </a:rPr>
              <a:t>Touch a burner on the stove</a:t>
            </a:r>
          </a:p>
          <a:p>
            <a:r>
              <a:rPr lang="en-US" sz="2800">
                <a:solidFill>
                  <a:srgbClr val="FFFF00"/>
                </a:solidFill>
              </a:rPr>
              <a:t>Broken Bone</a:t>
            </a:r>
          </a:p>
          <a:p>
            <a:r>
              <a:rPr lang="en-US" sz="2800">
                <a:solidFill>
                  <a:srgbClr val="FFFF00"/>
                </a:solidFill>
              </a:rPr>
              <a:t>Overeating</a:t>
            </a:r>
          </a:p>
          <a:p>
            <a:r>
              <a:rPr lang="en-US" sz="2800">
                <a:solidFill>
                  <a:srgbClr val="FFFF00"/>
                </a:solidFill>
              </a:rPr>
              <a:t>Emotional Pain</a:t>
            </a:r>
          </a:p>
          <a:p>
            <a:endParaRPr lang="en-US" sz="2800">
              <a:solidFill>
                <a:srgbClr val="FFFF00"/>
              </a:solidFill>
            </a:endParaRPr>
          </a:p>
          <a:p>
            <a:r>
              <a:rPr lang="en-US" sz="2800">
                <a:solidFill>
                  <a:srgbClr val="FFFF00"/>
                </a:solidFill>
              </a:rPr>
              <a:t>Pain is Good.  Pain is from God</a:t>
            </a:r>
          </a:p>
          <a:p>
            <a:endParaRPr lang="en-US" sz="2800">
              <a:solidFill>
                <a:srgbClr val="FFFF00"/>
              </a:solidFill>
            </a:endParaRPr>
          </a:p>
          <a:p>
            <a:r>
              <a:rPr lang="en-US" sz="2800">
                <a:solidFill>
                  <a:srgbClr val="FFFF00"/>
                </a:solidFill>
              </a:rPr>
              <a:t>But…   Not all pain is explained so easily.</a:t>
            </a:r>
          </a:p>
        </p:txBody>
      </p:sp>
      <p:pic>
        <p:nvPicPr>
          <p:cNvPr id="128004" name="Picture 4" descr="gas_burner_on_st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215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81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600"/>
              <a:t>A Question:  Is Death Evil?</a:t>
            </a:r>
          </a:p>
        </p:txBody>
      </p:sp>
      <p:sp>
        <p:nvSpPr>
          <p:cNvPr id="130051" name="Rectangle 3"/>
          <p:cNvSpPr>
            <a:spLocks noGrp="1" noChangeArrowheads="1"/>
          </p:cNvSpPr>
          <p:nvPr>
            <p:ph type="body" idx="1"/>
          </p:nvPr>
        </p:nvSpPr>
        <p:spPr>
          <a:xfrm>
            <a:off x="457200" y="2262188"/>
            <a:ext cx="8229600" cy="3833812"/>
          </a:xfrm>
        </p:spPr>
        <p:txBody>
          <a:bodyPr>
            <a:normAutofit lnSpcReduction="10000"/>
          </a:bodyPr>
          <a:lstStyle/>
          <a:p>
            <a:r>
              <a:rPr lang="en-US" sz="2800">
                <a:solidFill>
                  <a:srgbClr val="FFFF00"/>
                </a:solidFill>
              </a:rPr>
              <a:t>For plants and animals, death is a positive good.</a:t>
            </a:r>
          </a:p>
          <a:p>
            <a:r>
              <a:rPr lang="en-US" sz="2800">
                <a:solidFill>
                  <a:srgbClr val="FFFF00"/>
                </a:solidFill>
              </a:rPr>
              <a:t>Isaiah 57:2</a:t>
            </a:r>
          </a:p>
          <a:p>
            <a:r>
              <a:rPr lang="en-US" sz="2800">
                <a:solidFill>
                  <a:srgbClr val="FFFF00"/>
                </a:solidFill>
              </a:rPr>
              <a:t>Philippians 1:21</a:t>
            </a:r>
          </a:p>
          <a:p>
            <a:r>
              <a:rPr lang="en-US" sz="2800">
                <a:solidFill>
                  <a:srgbClr val="FFFF00"/>
                </a:solidFill>
              </a:rPr>
              <a:t>For humans, death is a transition, not an end.</a:t>
            </a:r>
          </a:p>
          <a:p>
            <a:endParaRPr lang="en-US" sz="2800">
              <a:solidFill>
                <a:srgbClr val="FFFF00"/>
              </a:solidFill>
            </a:endParaRPr>
          </a:p>
          <a:p>
            <a:r>
              <a:rPr lang="en-US" sz="2800">
                <a:solidFill>
                  <a:srgbClr val="FFFF00"/>
                </a:solidFill>
              </a:rPr>
              <a:t>If the atheist is right, then maybe death is evil, but if the atheist is right, there is no evil.</a:t>
            </a:r>
          </a:p>
        </p:txBody>
      </p:sp>
    </p:spTree>
    <p:extLst>
      <p:ext uri="{BB962C8B-B14F-4D97-AF65-F5344CB8AC3E}">
        <p14:creationId xmlns:p14="http://schemas.microsoft.com/office/powerpoint/2010/main" val="1109495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3600"/>
              <a:t>Question:  Is Suffering Evil?</a:t>
            </a:r>
          </a:p>
        </p:txBody>
      </p:sp>
      <p:sp>
        <p:nvSpPr>
          <p:cNvPr id="132099" name="Rectangle 3"/>
          <p:cNvSpPr>
            <a:spLocks noGrp="1" noChangeArrowheads="1"/>
          </p:cNvSpPr>
          <p:nvPr>
            <p:ph type="body" idx="1"/>
          </p:nvPr>
        </p:nvSpPr>
        <p:spPr>
          <a:xfrm>
            <a:off x="455613" y="1598613"/>
            <a:ext cx="8688387" cy="5259387"/>
          </a:xfrm>
        </p:spPr>
        <p:txBody>
          <a:bodyPr/>
          <a:lstStyle/>
          <a:p>
            <a:r>
              <a:rPr lang="en-US" sz="2400"/>
              <a:t>Psalm 30:5</a:t>
            </a:r>
            <a:r>
              <a:rPr lang="en-US" sz="2400">
                <a:solidFill>
                  <a:srgbClr val="FFFF00"/>
                </a:solidFill>
              </a:rPr>
              <a:t>  For Humans, without suffering there is no joy.</a:t>
            </a:r>
          </a:p>
          <a:p>
            <a:r>
              <a:rPr lang="en-US" sz="2400"/>
              <a:t>John 9:1-3</a:t>
            </a:r>
            <a:r>
              <a:rPr lang="en-US" sz="2400">
                <a:solidFill>
                  <a:srgbClr val="FFFF00"/>
                </a:solidFill>
              </a:rPr>
              <a:t>   Suffering, if received correctly, glorifies God.</a:t>
            </a:r>
          </a:p>
          <a:p>
            <a:r>
              <a:rPr lang="en-US" sz="2400"/>
              <a:t>Romans 8:28</a:t>
            </a:r>
            <a:r>
              <a:rPr lang="en-US" sz="2400">
                <a:solidFill>
                  <a:srgbClr val="FFFF00"/>
                </a:solidFill>
              </a:rPr>
              <a:t>  All kinds of suffering can be used for good (but be careful how you use this passage)</a:t>
            </a:r>
          </a:p>
          <a:p>
            <a:r>
              <a:rPr lang="en-US" sz="2400"/>
              <a:t>Romans 5:3</a:t>
            </a:r>
            <a:r>
              <a:rPr lang="en-US" sz="2400">
                <a:solidFill>
                  <a:srgbClr val="FFFF00"/>
                </a:solidFill>
              </a:rPr>
              <a:t>, </a:t>
            </a:r>
            <a:r>
              <a:rPr lang="en-US" sz="2400"/>
              <a:t>James 1:2-3</a:t>
            </a:r>
            <a:r>
              <a:rPr lang="en-US" sz="2400">
                <a:solidFill>
                  <a:srgbClr val="FFFF00"/>
                </a:solidFill>
              </a:rPr>
              <a:t>  Suffering produces good character.  No pain, no gain.</a:t>
            </a:r>
          </a:p>
          <a:p>
            <a:r>
              <a:rPr lang="en-US" sz="2400"/>
              <a:t>1 Peter 2:20-22, 2 Tim 3:12</a:t>
            </a:r>
            <a:r>
              <a:rPr lang="en-US" sz="2400">
                <a:solidFill>
                  <a:srgbClr val="FFFF00"/>
                </a:solidFill>
              </a:rPr>
              <a:t>.  Suffering is the natural result of doing good.</a:t>
            </a:r>
          </a:p>
          <a:p>
            <a:r>
              <a:rPr lang="en-US" sz="2400"/>
              <a:t>Coll 1:24-29, 1 Pet 4:12-17</a:t>
            </a:r>
            <a:r>
              <a:rPr lang="en-US" sz="2400">
                <a:solidFill>
                  <a:srgbClr val="FFFF00"/>
                </a:solidFill>
              </a:rPr>
              <a:t>   Suffering is how we come to know Christ and to fill up his suffering.</a:t>
            </a:r>
          </a:p>
          <a:p>
            <a:r>
              <a:rPr lang="en-US" sz="2400">
                <a:solidFill>
                  <a:srgbClr val="FFFF00"/>
                </a:solidFill>
              </a:rPr>
              <a:t>Through shared suffering is how we become close to one another.</a:t>
            </a:r>
          </a:p>
        </p:txBody>
      </p:sp>
    </p:spTree>
    <p:extLst>
      <p:ext uri="{BB962C8B-B14F-4D97-AF65-F5344CB8AC3E}">
        <p14:creationId xmlns:p14="http://schemas.microsoft.com/office/powerpoint/2010/main" val="3863948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sz="3200"/>
              <a:t>Suffering and Evil: The Apologetic Problem</a:t>
            </a:r>
            <a:br>
              <a:rPr lang="en-US" sz="3200"/>
            </a:br>
            <a:r>
              <a:rPr lang="en-US" sz="3200"/>
              <a:t>A Summary</a:t>
            </a:r>
          </a:p>
        </p:txBody>
      </p:sp>
      <p:sp>
        <p:nvSpPr>
          <p:cNvPr id="134147" name="Rectangle 3"/>
          <p:cNvSpPr>
            <a:spLocks noGrp="1" noChangeArrowheads="1"/>
          </p:cNvSpPr>
          <p:nvPr>
            <p:ph type="body" idx="1"/>
          </p:nvPr>
        </p:nvSpPr>
        <p:spPr>
          <a:xfrm>
            <a:off x="458788" y="2400300"/>
            <a:ext cx="8229600" cy="3695700"/>
          </a:xfrm>
        </p:spPr>
        <p:txBody>
          <a:bodyPr/>
          <a:lstStyle/>
          <a:p>
            <a:r>
              <a:rPr lang="en-US" sz="2400" b="1" dirty="0">
                <a:solidFill>
                  <a:srgbClr val="FFFF00"/>
                </a:solidFill>
              </a:rPr>
              <a:t>Most suffering is the result of free will and our choice to sin.  It is because God loves us, not because he does not care or is not powerful enough to stop us from suffering.</a:t>
            </a:r>
          </a:p>
          <a:p>
            <a:endParaRPr lang="en-US" sz="2400" b="1" dirty="0">
              <a:solidFill>
                <a:srgbClr val="FFFF00"/>
              </a:solidFill>
            </a:endParaRPr>
          </a:p>
          <a:p>
            <a:r>
              <a:rPr lang="en-US" sz="2400" b="1" dirty="0">
                <a:solidFill>
                  <a:srgbClr val="FFFF00"/>
                </a:solidFill>
              </a:rPr>
              <a:t>Pain is not evil, death is not evil, suffering is not evil.  All of these are gifts from a loving God.</a:t>
            </a:r>
          </a:p>
        </p:txBody>
      </p:sp>
    </p:spTree>
    <p:extLst>
      <p:ext uri="{BB962C8B-B14F-4D97-AF65-F5344CB8AC3E}">
        <p14:creationId xmlns:p14="http://schemas.microsoft.com/office/powerpoint/2010/main" val="2941377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sz="3200"/>
              <a:t>The Problem of Pain and Suffering Part II</a:t>
            </a:r>
            <a:br>
              <a:rPr lang="en-US" sz="3200"/>
            </a:br>
            <a:r>
              <a:rPr lang="en-US" sz="3200"/>
              <a:t>The Human Problem</a:t>
            </a:r>
          </a:p>
        </p:txBody>
      </p:sp>
      <p:sp>
        <p:nvSpPr>
          <p:cNvPr id="136195" name="Rectangle 3"/>
          <p:cNvSpPr>
            <a:spLocks noGrp="1" noChangeArrowheads="1"/>
          </p:cNvSpPr>
          <p:nvPr>
            <p:ph type="body" idx="1"/>
          </p:nvPr>
        </p:nvSpPr>
        <p:spPr>
          <a:xfrm>
            <a:off x="457200" y="2122488"/>
            <a:ext cx="8229600" cy="3973512"/>
          </a:xfrm>
        </p:spPr>
        <p:txBody>
          <a:bodyPr>
            <a:normAutofit fontScale="92500" lnSpcReduction="20000"/>
          </a:bodyPr>
          <a:lstStyle/>
          <a:p>
            <a:r>
              <a:rPr lang="en-US" sz="2800" b="1" dirty="0">
                <a:solidFill>
                  <a:srgbClr val="FFFF00"/>
                </a:solidFill>
              </a:rPr>
              <a:t>Our response to suffering depends on our world view.</a:t>
            </a:r>
          </a:p>
          <a:p>
            <a:endParaRPr lang="en-US" sz="2800" b="1" dirty="0">
              <a:solidFill>
                <a:srgbClr val="FFFF00"/>
              </a:solidFill>
            </a:endParaRPr>
          </a:p>
          <a:p>
            <a:pPr lvl="1"/>
            <a:r>
              <a:rPr lang="en-US" b="1" dirty="0">
                <a:solidFill>
                  <a:srgbClr val="FFFF00"/>
                </a:solidFill>
              </a:rPr>
              <a:t>What is the Hindu world view</a:t>
            </a:r>
            <a:r>
              <a:rPr lang="en-US" b="1" dirty="0" smtClean="0">
                <a:solidFill>
                  <a:srgbClr val="FFFF00"/>
                </a:solidFill>
              </a:rPr>
              <a:t>?  </a:t>
            </a:r>
          </a:p>
          <a:p>
            <a:pPr lvl="2"/>
            <a:r>
              <a:rPr lang="en-US" b="1" dirty="0">
                <a:solidFill>
                  <a:srgbClr val="FFFF00"/>
                </a:solidFill>
              </a:rPr>
              <a:t>S</a:t>
            </a:r>
            <a:r>
              <a:rPr lang="en-US" b="1" dirty="0" smtClean="0">
                <a:solidFill>
                  <a:srgbClr val="FFFF00"/>
                </a:solidFill>
              </a:rPr>
              <a:t>uffering is an illusion</a:t>
            </a:r>
            <a:endParaRPr lang="en-US" b="1" dirty="0">
              <a:solidFill>
                <a:srgbClr val="FFFF00"/>
              </a:solidFill>
            </a:endParaRPr>
          </a:p>
          <a:p>
            <a:pPr lvl="1"/>
            <a:r>
              <a:rPr lang="en-US" b="1" dirty="0">
                <a:solidFill>
                  <a:srgbClr val="FFFF00"/>
                </a:solidFill>
              </a:rPr>
              <a:t>What is the Buddhist world view</a:t>
            </a:r>
            <a:r>
              <a:rPr lang="en-US" b="1" dirty="0" smtClean="0">
                <a:solidFill>
                  <a:srgbClr val="FFFF00"/>
                </a:solidFill>
              </a:rPr>
              <a:t>?</a:t>
            </a:r>
          </a:p>
          <a:p>
            <a:pPr lvl="2"/>
            <a:r>
              <a:rPr lang="en-US" b="1" dirty="0" smtClean="0">
                <a:solidFill>
                  <a:srgbClr val="FFFF00"/>
                </a:solidFill>
              </a:rPr>
              <a:t>Suffering is the result of passion.</a:t>
            </a:r>
            <a:endParaRPr lang="en-US" b="1" dirty="0">
              <a:solidFill>
                <a:srgbClr val="FFFF00"/>
              </a:solidFill>
            </a:endParaRPr>
          </a:p>
          <a:p>
            <a:pPr lvl="1"/>
            <a:r>
              <a:rPr lang="en-US" b="1" dirty="0">
                <a:solidFill>
                  <a:srgbClr val="FFFF00"/>
                </a:solidFill>
              </a:rPr>
              <a:t>What is the world view of Islam</a:t>
            </a:r>
            <a:r>
              <a:rPr lang="en-US" b="1" dirty="0" smtClean="0">
                <a:solidFill>
                  <a:srgbClr val="FFFF00"/>
                </a:solidFill>
              </a:rPr>
              <a:t>?</a:t>
            </a:r>
          </a:p>
          <a:p>
            <a:pPr lvl="2"/>
            <a:r>
              <a:rPr lang="en-US" b="1" dirty="0" err="1" smtClean="0">
                <a:solidFill>
                  <a:srgbClr val="FFFF00"/>
                </a:solidFill>
              </a:rPr>
              <a:t>Inshallah</a:t>
            </a:r>
            <a:r>
              <a:rPr lang="en-US" b="1" dirty="0" smtClean="0">
                <a:solidFill>
                  <a:srgbClr val="FFFF00"/>
                </a:solidFill>
              </a:rPr>
              <a:t>  It is God’s will.  </a:t>
            </a:r>
            <a:r>
              <a:rPr lang="en-US" b="1" dirty="0" err="1" smtClean="0">
                <a:solidFill>
                  <a:srgbClr val="FFFF00"/>
                </a:solidFill>
              </a:rPr>
              <a:t>Fatalislm</a:t>
            </a:r>
            <a:r>
              <a:rPr lang="en-US" b="1" dirty="0" smtClean="0">
                <a:solidFill>
                  <a:srgbClr val="FFFF00"/>
                </a:solidFill>
              </a:rPr>
              <a:t>.</a:t>
            </a:r>
            <a:endParaRPr lang="en-US" b="1" dirty="0">
              <a:solidFill>
                <a:srgbClr val="FFFF00"/>
              </a:solidFill>
            </a:endParaRPr>
          </a:p>
          <a:p>
            <a:pPr lvl="1"/>
            <a:r>
              <a:rPr lang="en-US" b="1" dirty="0">
                <a:solidFill>
                  <a:srgbClr val="FFFF00"/>
                </a:solidFill>
              </a:rPr>
              <a:t>What is the world view of the atheist/naturalist</a:t>
            </a:r>
            <a:r>
              <a:rPr lang="en-US" b="1" dirty="0" smtClean="0">
                <a:solidFill>
                  <a:srgbClr val="FFFF00"/>
                </a:solidFill>
              </a:rPr>
              <a:t>?</a:t>
            </a:r>
          </a:p>
          <a:p>
            <a:pPr lvl="2"/>
            <a:r>
              <a:rPr lang="en-US" b="1" dirty="0" smtClean="0">
                <a:solidFill>
                  <a:srgbClr val="FFFF00"/>
                </a:solidFill>
              </a:rPr>
              <a:t>Too bad…. Deal with it!</a:t>
            </a:r>
            <a:endParaRPr lang="en-US" b="1" dirty="0">
              <a:solidFill>
                <a:srgbClr val="FFFF00"/>
              </a:solidFill>
            </a:endParaRPr>
          </a:p>
        </p:txBody>
      </p:sp>
    </p:spTree>
    <p:extLst>
      <p:ext uri="{BB962C8B-B14F-4D97-AF65-F5344CB8AC3E}">
        <p14:creationId xmlns:p14="http://schemas.microsoft.com/office/powerpoint/2010/main" val="24080575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a:t>The Christian World View</a:t>
            </a:r>
          </a:p>
        </p:txBody>
      </p:sp>
      <p:sp>
        <p:nvSpPr>
          <p:cNvPr id="138243" name="Rectangle 3"/>
          <p:cNvSpPr>
            <a:spLocks noGrp="1" noChangeArrowheads="1"/>
          </p:cNvSpPr>
          <p:nvPr>
            <p:ph type="body" idx="1"/>
          </p:nvPr>
        </p:nvSpPr>
        <p:spPr>
          <a:xfrm>
            <a:off x="304800" y="2262188"/>
            <a:ext cx="8382000" cy="3833812"/>
          </a:xfrm>
        </p:spPr>
        <p:txBody>
          <a:bodyPr>
            <a:normAutofit fontScale="92500"/>
          </a:bodyPr>
          <a:lstStyle/>
          <a:p>
            <a:r>
              <a:rPr lang="en-US" sz="2800" b="1" dirty="0">
                <a:solidFill>
                  <a:srgbClr val="FFFF00"/>
                </a:solidFill>
              </a:rPr>
              <a:t>The physical world is real.</a:t>
            </a:r>
          </a:p>
          <a:p>
            <a:r>
              <a:rPr lang="en-US" sz="2800" b="1" dirty="0">
                <a:solidFill>
                  <a:srgbClr val="FFFF00"/>
                </a:solidFill>
              </a:rPr>
              <a:t>The physical world is good, not evil. (Gen 1:31)</a:t>
            </a:r>
          </a:p>
          <a:p>
            <a:r>
              <a:rPr lang="en-US" sz="2800" b="1" dirty="0">
                <a:solidFill>
                  <a:srgbClr val="FFFF00"/>
                </a:solidFill>
              </a:rPr>
              <a:t>Pain and suffering are very real, but they are not the problem: the human problem is sin and separation.</a:t>
            </a:r>
          </a:p>
          <a:p>
            <a:endParaRPr lang="en-US" sz="2800" b="1" dirty="0">
              <a:solidFill>
                <a:srgbClr val="FFFF00"/>
              </a:solidFill>
            </a:endParaRPr>
          </a:p>
          <a:p>
            <a:r>
              <a:rPr lang="en-US" sz="2800" b="1" dirty="0">
                <a:solidFill>
                  <a:srgbClr val="FFFF00"/>
                </a:solidFill>
              </a:rPr>
              <a:t>The Christian response:  Compassion! Micah 6:8, James </a:t>
            </a:r>
            <a:r>
              <a:rPr lang="en-US" sz="2800" dirty="0" smtClean="0">
                <a:solidFill>
                  <a:srgbClr val="FFFF00"/>
                </a:solidFill>
              </a:rPr>
              <a:t>1:27  </a:t>
            </a:r>
            <a:r>
              <a:rPr lang="en-US" b="1" dirty="0">
                <a:solidFill>
                  <a:srgbClr val="FFFF00"/>
                </a:solidFill>
                <a:latin typeface="Times New Roman"/>
                <a:ea typeface="MS Mincho"/>
              </a:rPr>
              <a:t>Jeremiah </a:t>
            </a:r>
            <a:r>
              <a:rPr lang="en-US" sz="2600" b="1" dirty="0">
                <a:solidFill>
                  <a:srgbClr val="FFFF00"/>
                </a:solidFill>
                <a:latin typeface="Times New Roman"/>
                <a:ea typeface="MS Mincho"/>
              </a:rPr>
              <a:t>22:15-16 </a:t>
            </a:r>
            <a:r>
              <a:rPr lang="en-US" sz="2600" b="1" dirty="0" smtClean="0">
                <a:solidFill>
                  <a:srgbClr val="FFFF00"/>
                </a:solidFill>
                <a:latin typeface="Times New Roman"/>
                <a:ea typeface="MS Mincho"/>
              </a:rPr>
              <a:t> </a:t>
            </a:r>
            <a:r>
              <a:rPr lang="en-US" sz="2600" dirty="0" err="1">
                <a:solidFill>
                  <a:srgbClr val="FFFF00"/>
                </a:solidFill>
              </a:rPr>
              <a:t>Prov</a:t>
            </a:r>
            <a:r>
              <a:rPr lang="en-US" sz="2600" dirty="0">
                <a:solidFill>
                  <a:srgbClr val="FFFF00"/>
                </a:solidFill>
              </a:rPr>
              <a:t> 14:31 </a:t>
            </a:r>
            <a:r>
              <a:rPr lang="en-US" sz="2600" b="1" dirty="0">
                <a:solidFill>
                  <a:srgbClr val="FFFF00"/>
                </a:solidFill>
              </a:rPr>
              <a:t>Isaiah 58:6-7 </a:t>
            </a:r>
            <a:endParaRPr lang="en-US" sz="2600" dirty="0">
              <a:solidFill>
                <a:srgbClr val="FFFF00"/>
              </a:solidFill>
            </a:endParaRPr>
          </a:p>
        </p:txBody>
      </p:sp>
    </p:spTree>
    <p:extLst>
      <p:ext uri="{BB962C8B-B14F-4D97-AF65-F5344CB8AC3E}">
        <p14:creationId xmlns:p14="http://schemas.microsoft.com/office/powerpoint/2010/main" val="14421197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Julian “the Apostate” (AD 332-363)</a:t>
            </a:r>
            <a:endParaRPr lang="en-US" sz="3200"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3200" b="1" dirty="0">
                <a:latin typeface="Times New Roman"/>
                <a:ea typeface="MS Mincho"/>
              </a:rPr>
              <a:t> </a:t>
            </a:r>
            <a:endParaRPr lang="en-US" dirty="0">
              <a:latin typeface="Times New Roman"/>
              <a:ea typeface="Times New Roman"/>
            </a:endParaRPr>
          </a:p>
          <a:p>
            <a:pPr marL="0" marR="0" indent="0">
              <a:spcBef>
                <a:spcPts val="0"/>
              </a:spcBef>
              <a:spcAft>
                <a:spcPts val="0"/>
              </a:spcAft>
              <a:buNone/>
            </a:pPr>
            <a:r>
              <a:rPr lang="en-US" b="1" dirty="0">
                <a:solidFill>
                  <a:srgbClr val="FFFF00"/>
                </a:solidFill>
                <a:latin typeface="AGaramondPro-Italic"/>
                <a:ea typeface="Times New Roman"/>
                <a:cs typeface="AGaramondPro-Italic"/>
              </a:rPr>
              <a:t>“Atheism (i.e. Christian faith) has been specially advanced through the loving service rendered to strangers, and through their care for the burial </a:t>
            </a:r>
            <a:r>
              <a:rPr lang="en-US" b="1" dirty="0" smtClean="0">
                <a:solidFill>
                  <a:srgbClr val="FFFF00"/>
                </a:solidFill>
                <a:latin typeface="AGaramondPro-Italic"/>
                <a:ea typeface="Times New Roman"/>
                <a:cs typeface="AGaramondPro-Italic"/>
              </a:rPr>
              <a:t>of</a:t>
            </a:r>
            <a:r>
              <a:rPr lang="en-US" b="1" dirty="0" smtClean="0">
                <a:solidFill>
                  <a:srgbClr val="FFFF00"/>
                </a:solidFill>
                <a:latin typeface="Times New Roman"/>
                <a:ea typeface="Times New Roman"/>
              </a:rPr>
              <a:t> </a:t>
            </a:r>
            <a:r>
              <a:rPr lang="en-US" b="1" dirty="0" smtClean="0">
                <a:solidFill>
                  <a:srgbClr val="FFFF00"/>
                </a:solidFill>
                <a:latin typeface="AGaramondPro-Italic"/>
                <a:ea typeface="Times New Roman"/>
                <a:cs typeface="AGaramondPro-Italic"/>
              </a:rPr>
              <a:t>the </a:t>
            </a:r>
            <a:r>
              <a:rPr lang="en-US" b="1" dirty="0">
                <a:solidFill>
                  <a:srgbClr val="FFFF00"/>
                </a:solidFill>
                <a:latin typeface="AGaramondPro-Italic"/>
                <a:ea typeface="Times New Roman"/>
                <a:cs typeface="AGaramondPro-Italic"/>
              </a:rPr>
              <a:t>dead. It is a scandal that there is not a single Jew who is a beggar, and that the godless Galileans care not only for their own poor but for ours as well; while those who belong to us look in vain for the help that we should render them.”</a:t>
            </a:r>
            <a:endParaRPr lang="en-US" b="1" dirty="0">
              <a:solidFill>
                <a:srgbClr val="FFFF00"/>
              </a:solidFill>
              <a:latin typeface="Times New Roman"/>
              <a:ea typeface="Times New Roman"/>
            </a:endParaRPr>
          </a:p>
          <a:p>
            <a:endParaRPr lang="en-US" dirty="0"/>
          </a:p>
        </p:txBody>
      </p:sp>
    </p:spTree>
    <p:extLst>
      <p:ext uri="{BB962C8B-B14F-4D97-AF65-F5344CB8AC3E}">
        <p14:creationId xmlns:p14="http://schemas.microsoft.com/office/powerpoint/2010/main" val="352989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277813"/>
            <a:ext cx="8229600" cy="788987"/>
          </a:xfrm>
        </p:spPr>
        <p:txBody>
          <a:bodyPr/>
          <a:lstStyle/>
          <a:p>
            <a:r>
              <a:rPr lang="en-US" sz="2800" b="1" dirty="0">
                <a:solidFill>
                  <a:srgbClr val="FFFF00"/>
                </a:solidFill>
              </a:rPr>
              <a:t>Competing World Views for Us</a:t>
            </a:r>
          </a:p>
        </p:txBody>
      </p:sp>
      <p:sp>
        <p:nvSpPr>
          <p:cNvPr id="414723" name="Rectangle 3"/>
          <p:cNvSpPr>
            <a:spLocks noGrp="1" noChangeArrowheads="1"/>
          </p:cNvSpPr>
          <p:nvPr>
            <p:ph type="body" idx="1"/>
          </p:nvPr>
        </p:nvSpPr>
        <p:spPr>
          <a:xfrm>
            <a:off x="457200" y="1295400"/>
            <a:ext cx="8229600" cy="5410200"/>
          </a:xfrm>
        </p:spPr>
        <p:txBody>
          <a:bodyPr>
            <a:noAutofit/>
          </a:bodyPr>
          <a:lstStyle/>
          <a:p>
            <a:r>
              <a:rPr lang="en-US" b="1" dirty="0"/>
              <a:t>Naturalism/Materialism</a:t>
            </a:r>
          </a:p>
          <a:p>
            <a:endParaRPr lang="en-US" sz="800" b="1" dirty="0"/>
          </a:p>
          <a:p>
            <a:r>
              <a:rPr lang="en-US" b="1" dirty="0" smtClean="0"/>
              <a:t>Postmodernism</a:t>
            </a:r>
          </a:p>
          <a:p>
            <a:endParaRPr lang="en-US" sz="800" b="1" dirty="0"/>
          </a:p>
          <a:p>
            <a:r>
              <a:rPr lang="en-US" b="1" dirty="0" smtClean="0"/>
              <a:t>Deism</a:t>
            </a:r>
            <a:endParaRPr lang="en-US" b="1" dirty="0"/>
          </a:p>
          <a:p>
            <a:endParaRPr lang="en-US" sz="800" b="1" dirty="0"/>
          </a:p>
          <a:p>
            <a:r>
              <a:rPr lang="en-US" b="1" dirty="0"/>
              <a:t>Pantheism/Eastern Religions</a:t>
            </a:r>
          </a:p>
          <a:p>
            <a:endParaRPr lang="en-US" sz="800" b="1" dirty="0"/>
          </a:p>
          <a:p>
            <a:r>
              <a:rPr lang="en-US" b="1" dirty="0"/>
              <a:t>Islamic </a:t>
            </a:r>
            <a:r>
              <a:rPr lang="en-US" b="1" dirty="0" smtClean="0"/>
              <a:t>Worldview</a:t>
            </a:r>
          </a:p>
          <a:p>
            <a:endParaRPr lang="en-US" sz="800" b="1" dirty="0"/>
          </a:p>
          <a:p>
            <a:r>
              <a:rPr lang="en-US" b="1" dirty="0" smtClean="0"/>
              <a:t>Dualism</a:t>
            </a:r>
          </a:p>
          <a:p>
            <a:endParaRPr lang="en-US" sz="800" b="1" dirty="0"/>
          </a:p>
          <a:p>
            <a:r>
              <a:rPr lang="en-US" b="1" dirty="0" smtClean="0"/>
              <a:t>Biblical Theism</a:t>
            </a:r>
            <a:endParaRPr lang="en-US" b="1" dirty="0"/>
          </a:p>
        </p:txBody>
      </p:sp>
    </p:spTree>
    <p:extLst>
      <p:ext uri="{BB962C8B-B14F-4D97-AF65-F5344CB8AC3E}">
        <p14:creationId xmlns:p14="http://schemas.microsoft.com/office/powerpoint/2010/main" val="1645536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3200"/>
              <a:t>God Understands (and so should we)</a:t>
            </a:r>
          </a:p>
        </p:txBody>
      </p:sp>
      <p:sp>
        <p:nvSpPr>
          <p:cNvPr id="140291" name="Rectangle 3"/>
          <p:cNvSpPr>
            <a:spLocks noGrp="1" noChangeArrowheads="1"/>
          </p:cNvSpPr>
          <p:nvPr>
            <p:ph type="body" idx="1"/>
          </p:nvPr>
        </p:nvSpPr>
        <p:spPr>
          <a:xfrm>
            <a:off x="455613" y="1598613"/>
            <a:ext cx="8688387" cy="4497387"/>
          </a:xfrm>
        </p:spPr>
        <p:txBody>
          <a:bodyPr/>
          <a:lstStyle/>
          <a:p>
            <a:r>
              <a:rPr lang="en-US" sz="2400" b="1" dirty="0">
                <a:solidFill>
                  <a:srgbClr val="FFFF00"/>
                </a:solidFill>
              </a:rPr>
              <a:t>God is ready and willing to hear our complaints.</a:t>
            </a:r>
          </a:p>
          <a:p>
            <a:pPr lvl="1"/>
            <a:r>
              <a:rPr lang="en-US" sz="2000" b="1" dirty="0">
                <a:solidFill>
                  <a:srgbClr val="FFFF00"/>
                </a:solidFill>
              </a:rPr>
              <a:t>Habakkuk 1:2-4, Jeremiah 12:1</a:t>
            </a:r>
          </a:p>
          <a:p>
            <a:pPr lvl="1"/>
            <a:r>
              <a:rPr lang="en-US" sz="2000" b="1" dirty="0">
                <a:solidFill>
                  <a:srgbClr val="FFFF00"/>
                </a:solidFill>
              </a:rPr>
              <a:t>Even Jesus cried out in his suffering.  “My God, my God…</a:t>
            </a:r>
          </a:p>
          <a:p>
            <a:endParaRPr lang="en-US" sz="2400" b="1" dirty="0">
              <a:solidFill>
                <a:srgbClr val="FFFF00"/>
              </a:solidFill>
            </a:endParaRPr>
          </a:p>
          <a:p>
            <a:r>
              <a:rPr lang="en-US" sz="2400" b="1" dirty="0">
                <a:solidFill>
                  <a:srgbClr val="FFFF00"/>
                </a:solidFill>
              </a:rPr>
              <a:t>Jesus can relate fully to our suffering.</a:t>
            </a:r>
          </a:p>
          <a:p>
            <a:pPr lvl="1"/>
            <a:r>
              <a:rPr lang="en-US" sz="2000" b="1" dirty="0">
                <a:solidFill>
                  <a:srgbClr val="FFFF00"/>
                </a:solidFill>
              </a:rPr>
              <a:t>Hebrews 2:17-18, Hebrews 4:15.</a:t>
            </a:r>
          </a:p>
          <a:p>
            <a:pPr lvl="1"/>
            <a:r>
              <a:rPr lang="en-US" sz="2000" b="1" dirty="0">
                <a:solidFill>
                  <a:srgbClr val="FFFF00"/>
                </a:solidFill>
              </a:rPr>
              <a:t>This ought to affect our response to others’ suffering. 2 </a:t>
            </a:r>
            <a:r>
              <a:rPr lang="en-US" sz="2000" b="1" dirty="0" err="1">
                <a:solidFill>
                  <a:srgbClr val="FFFF00"/>
                </a:solidFill>
              </a:rPr>
              <a:t>Cor</a:t>
            </a:r>
            <a:r>
              <a:rPr lang="en-US" sz="2000" b="1" dirty="0">
                <a:solidFill>
                  <a:srgbClr val="FFFF00"/>
                </a:solidFill>
              </a:rPr>
              <a:t> 5:14-15</a:t>
            </a:r>
          </a:p>
          <a:p>
            <a:pPr lvl="1"/>
            <a:r>
              <a:rPr lang="en-US" sz="2000" b="1" dirty="0">
                <a:solidFill>
                  <a:srgbClr val="FFFF00"/>
                </a:solidFill>
              </a:rPr>
              <a:t>Look at Jesus’ response to suffering:  John 11:35 Jesus wept.   Matthew 23:37 O Jerusalem, Jerusalem…   Compassion.</a:t>
            </a:r>
          </a:p>
        </p:txBody>
      </p:sp>
    </p:spTree>
    <p:extLst>
      <p:ext uri="{BB962C8B-B14F-4D97-AF65-F5344CB8AC3E}">
        <p14:creationId xmlns:p14="http://schemas.microsoft.com/office/powerpoint/2010/main" val="1968740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3600"/>
              <a:t>What Should We Do?</a:t>
            </a:r>
          </a:p>
        </p:txBody>
      </p:sp>
      <p:sp>
        <p:nvSpPr>
          <p:cNvPr id="142339" name="Rectangle 3"/>
          <p:cNvSpPr>
            <a:spLocks noGrp="1" noChangeArrowheads="1"/>
          </p:cNvSpPr>
          <p:nvPr>
            <p:ph type="body" idx="1"/>
          </p:nvPr>
        </p:nvSpPr>
        <p:spPr>
          <a:xfrm>
            <a:off x="457200" y="2122488"/>
            <a:ext cx="8229600" cy="3973512"/>
          </a:xfrm>
        </p:spPr>
        <p:txBody>
          <a:bodyPr/>
          <a:lstStyle/>
          <a:p>
            <a:r>
              <a:rPr lang="en-US" sz="2800">
                <a:solidFill>
                  <a:srgbClr val="FFFF00"/>
                </a:solidFill>
              </a:rPr>
              <a:t>Live with integrity, like Job.</a:t>
            </a:r>
          </a:p>
          <a:p>
            <a:r>
              <a:rPr lang="en-US" sz="2800">
                <a:solidFill>
                  <a:srgbClr val="FFFF00"/>
                </a:solidFill>
              </a:rPr>
              <a:t>Use your suffering as an opportunity to show empathy.</a:t>
            </a:r>
          </a:p>
          <a:p>
            <a:r>
              <a:rPr lang="en-US" sz="2800">
                <a:solidFill>
                  <a:srgbClr val="FFFF00"/>
                </a:solidFill>
              </a:rPr>
              <a:t>Alleviate suffering, not because it is evil, but because that is how God responds to suffering</a:t>
            </a:r>
          </a:p>
          <a:p>
            <a:r>
              <a:rPr lang="en-US" sz="2800">
                <a:solidFill>
                  <a:srgbClr val="FFFF00"/>
                </a:solidFill>
              </a:rPr>
              <a:t>Show compassion.  Matthew 9:36-38</a:t>
            </a:r>
          </a:p>
          <a:p>
            <a:pPr>
              <a:buFont typeface="Wingdings" pitchFamily="2" charset="2"/>
              <a:buNone/>
            </a:pPr>
            <a:endParaRPr lang="en-US" sz="2800"/>
          </a:p>
        </p:txBody>
      </p:sp>
    </p:spTree>
    <p:extLst>
      <p:ext uri="{BB962C8B-B14F-4D97-AF65-F5344CB8AC3E}">
        <p14:creationId xmlns:p14="http://schemas.microsoft.com/office/powerpoint/2010/main" val="1112145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381000"/>
            <a:ext cx="8229600" cy="914400"/>
          </a:xfrm>
        </p:spPr>
        <p:txBody>
          <a:bodyPr/>
          <a:lstStyle/>
          <a:p>
            <a:pPr eaLnBrk="1" hangingPunct="1">
              <a:defRPr/>
            </a:pPr>
            <a:r>
              <a:rPr lang="en-US" sz="2800" dirty="0" smtClean="0">
                <a:solidFill>
                  <a:srgbClr val="FFFF00"/>
                </a:solidFill>
              </a:rPr>
              <a:t>F.  Violence and Slavery in OT</a:t>
            </a:r>
          </a:p>
        </p:txBody>
      </p:sp>
      <p:sp>
        <p:nvSpPr>
          <p:cNvPr id="240643" name="Rectangle 3"/>
          <p:cNvSpPr>
            <a:spLocks noGrp="1" noChangeArrowheads="1"/>
          </p:cNvSpPr>
          <p:nvPr>
            <p:ph type="body" idx="1"/>
          </p:nvPr>
        </p:nvSpPr>
        <p:spPr>
          <a:xfrm>
            <a:off x="457200" y="1600200"/>
            <a:ext cx="8229600" cy="4495800"/>
          </a:xfrm>
        </p:spPr>
        <p:txBody>
          <a:bodyPr/>
          <a:lstStyle/>
          <a:p>
            <a:pPr eaLnBrk="1" hangingPunct="1">
              <a:defRPr/>
            </a:pPr>
            <a:r>
              <a:rPr lang="en-US" sz="2400" dirty="0" smtClean="0"/>
              <a:t>The critic of Christianity:  The God of the Old Testament is a sadistic, violent, ethnic cleanser.</a:t>
            </a:r>
          </a:p>
          <a:p>
            <a:pPr eaLnBrk="1" hangingPunct="1">
              <a:defRPr/>
            </a:pPr>
            <a:endParaRPr lang="en-US" sz="2400" dirty="0" smtClean="0"/>
          </a:p>
          <a:p>
            <a:pPr eaLnBrk="1" hangingPunct="1">
              <a:defRPr/>
            </a:pPr>
            <a:r>
              <a:rPr lang="en-US" sz="2000" b="1" dirty="0" smtClean="0">
                <a:solidFill>
                  <a:srgbClr val="FFFF00"/>
                </a:solidFill>
              </a:rPr>
              <a:t>1 Samuel 15:2-3   “This is what the Lord of Hosts says: ‘I witnessed what the </a:t>
            </a:r>
            <a:r>
              <a:rPr lang="en-US" sz="2000" b="1" dirty="0" err="1" smtClean="0">
                <a:solidFill>
                  <a:srgbClr val="FFFF00"/>
                </a:solidFill>
              </a:rPr>
              <a:t>Amelekites</a:t>
            </a:r>
            <a:r>
              <a:rPr lang="en-US" sz="2000" b="1" dirty="0" smtClean="0">
                <a:solidFill>
                  <a:srgbClr val="FFFF00"/>
                </a:solidFill>
              </a:rPr>
              <a:t> did to the Israelites when they opposed them along the way as they were coming out of Egypt.  Now, go and attack the </a:t>
            </a:r>
            <a:r>
              <a:rPr lang="en-US" sz="2000" b="1" dirty="0" err="1" smtClean="0">
                <a:solidFill>
                  <a:srgbClr val="FFFF00"/>
                </a:solidFill>
              </a:rPr>
              <a:t>Amelekites</a:t>
            </a:r>
            <a:r>
              <a:rPr lang="en-US" sz="2000" b="1" dirty="0" smtClean="0">
                <a:solidFill>
                  <a:srgbClr val="FFFF00"/>
                </a:solidFill>
              </a:rPr>
              <a:t>, and completely destroy everything they have.  Do not spare them.  Kill men and women, children and infants, oxen and sheep, camels and donkeys.’” </a:t>
            </a:r>
          </a:p>
          <a:p>
            <a:pPr eaLnBrk="1" hangingPunct="1">
              <a:defRPr/>
            </a:pPr>
            <a:endParaRPr lang="en-US" sz="2000" dirty="0" smtClean="0">
              <a:solidFill>
                <a:srgbClr val="FFFF00"/>
              </a:solidFill>
            </a:endParaRPr>
          </a:p>
          <a:p>
            <a:pPr eaLnBrk="1" hangingPunct="1">
              <a:defRPr/>
            </a:pPr>
            <a:r>
              <a:rPr lang="en-US" sz="2400" dirty="0" smtClean="0"/>
              <a:t>This is pretty tough stuff!</a:t>
            </a:r>
          </a:p>
        </p:txBody>
      </p:sp>
    </p:spTree>
    <p:extLst>
      <p:ext uri="{BB962C8B-B14F-4D97-AF65-F5344CB8AC3E}">
        <p14:creationId xmlns:p14="http://schemas.microsoft.com/office/powerpoint/2010/main" val="2733052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04800" y="228600"/>
            <a:ext cx="8610600" cy="990600"/>
          </a:xfrm>
        </p:spPr>
        <p:txBody>
          <a:bodyPr/>
          <a:lstStyle/>
          <a:p>
            <a:pPr eaLnBrk="1" hangingPunct="1">
              <a:defRPr/>
            </a:pPr>
            <a:r>
              <a:rPr lang="en-US" sz="2800" b="1" smtClean="0"/>
              <a:t>Response to the Question of Violence in the OT</a:t>
            </a:r>
          </a:p>
        </p:txBody>
      </p:sp>
      <p:sp>
        <p:nvSpPr>
          <p:cNvPr id="246787" name="Rectangle 3"/>
          <p:cNvSpPr>
            <a:spLocks noGrp="1" noChangeArrowheads="1"/>
          </p:cNvSpPr>
          <p:nvPr>
            <p:ph type="body" idx="1"/>
          </p:nvPr>
        </p:nvSpPr>
        <p:spPr>
          <a:xfrm>
            <a:off x="457200" y="1371600"/>
            <a:ext cx="8229600" cy="5334000"/>
          </a:xfrm>
        </p:spPr>
        <p:txBody>
          <a:bodyPr>
            <a:noAutofit/>
          </a:bodyPr>
          <a:lstStyle/>
          <a:p>
            <a:pPr eaLnBrk="1" hangingPunct="1">
              <a:lnSpc>
                <a:spcPct val="80000"/>
              </a:lnSpc>
              <a:defRPr/>
            </a:pPr>
            <a:r>
              <a:rPr lang="en-US" sz="2400" b="1" dirty="0" smtClean="0">
                <a:solidFill>
                  <a:srgbClr val="FFFF00"/>
                </a:solidFill>
              </a:rPr>
              <a:t>If you are not bothered by this on some level, I am worried about you!</a:t>
            </a:r>
          </a:p>
          <a:p>
            <a:pPr eaLnBrk="1" hangingPunct="1">
              <a:lnSpc>
                <a:spcPct val="80000"/>
              </a:lnSpc>
              <a:defRPr/>
            </a:pPr>
            <a:endParaRPr lang="en-US" sz="2400" b="1" dirty="0" smtClean="0">
              <a:solidFill>
                <a:srgbClr val="FFFF00"/>
              </a:solidFill>
            </a:endParaRPr>
          </a:p>
          <a:p>
            <a:pPr eaLnBrk="1" hangingPunct="1">
              <a:lnSpc>
                <a:spcPct val="80000"/>
              </a:lnSpc>
              <a:defRPr/>
            </a:pPr>
            <a:r>
              <a:rPr lang="en-US" sz="2400" b="1" dirty="0" smtClean="0">
                <a:solidFill>
                  <a:srgbClr val="FFFF00"/>
                </a:solidFill>
              </a:rPr>
              <a:t>The argument assumes that physical death is bad/evil.  This is a false assumption.  Sin is evil but death is not.  Death is a transition, hopefully, to something better.</a:t>
            </a:r>
          </a:p>
          <a:p>
            <a:pPr eaLnBrk="1" hangingPunct="1">
              <a:lnSpc>
                <a:spcPct val="80000"/>
              </a:lnSpc>
              <a:defRPr/>
            </a:pPr>
            <a:endParaRPr lang="en-US" sz="2400" b="1" dirty="0" smtClean="0">
              <a:solidFill>
                <a:srgbClr val="FFFF00"/>
              </a:solidFill>
            </a:endParaRPr>
          </a:p>
          <a:p>
            <a:pPr eaLnBrk="1" hangingPunct="1">
              <a:lnSpc>
                <a:spcPct val="80000"/>
              </a:lnSpc>
              <a:defRPr/>
            </a:pPr>
            <a:r>
              <a:rPr lang="en-US" sz="2400" b="1" dirty="0" smtClean="0">
                <a:solidFill>
                  <a:srgbClr val="FFFF00"/>
                </a:solidFill>
              </a:rPr>
              <a:t>God has a perfect right to judge—not us.</a:t>
            </a:r>
          </a:p>
          <a:p>
            <a:pPr eaLnBrk="1" hangingPunct="1">
              <a:lnSpc>
                <a:spcPct val="80000"/>
              </a:lnSpc>
              <a:defRPr/>
            </a:pPr>
            <a:endParaRPr lang="en-US" sz="2400" b="1" dirty="0" smtClean="0">
              <a:solidFill>
                <a:srgbClr val="FFFF00"/>
              </a:solidFill>
            </a:endParaRPr>
          </a:p>
          <a:p>
            <a:pPr eaLnBrk="1" hangingPunct="1">
              <a:lnSpc>
                <a:spcPct val="80000"/>
              </a:lnSpc>
              <a:defRPr/>
            </a:pPr>
            <a:r>
              <a:rPr lang="en-US" sz="2400" b="1" dirty="0" smtClean="0">
                <a:solidFill>
                  <a:srgbClr val="FFFF00"/>
                </a:solidFill>
              </a:rPr>
              <a:t>There is the issue of the religion of the </a:t>
            </a:r>
            <a:r>
              <a:rPr lang="en-US" sz="2400" b="1" dirty="0" err="1" smtClean="0">
                <a:solidFill>
                  <a:srgbClr val="FFFF00"/>
                </a:solidFill>
              </a:rPr>
              <a:t>Amelekites</a:t>
            </a:r>
            <a:r>
              <a:rPr lang="en-US" sz="2400" b="1" dirty="0" smtClean="0">
                <a:solidFill>
                  <a:srgbClr val="FFFF00"/>
                </a:solidFill>
              </a:rPr>
              <a:t>.  Sacrificing of children in fire, worshipping gods by having sex with a prostitute in the temple, etc.</a:t>
            </a:r>
          </a:p>
          <a:p>
            <a:pPr eaLnBrk="1" hangingPunct="1">
              <a:lnSpc>
                <a:spcPct val="80000"/>
              </a:lnSpc>
              <a:defRPr/>
            </a:pPr>
            <a:endParaRPr lang="en-US" sz="2400" b="1" dirty="0" smtClean="0">
              <a:solidFill>
                <a:srgbClr val="FFFF00"/>
              </a:solidFill>
            </a:endParaRPr>
          </a:p>
          <a:p>
            <a:pPr eaLnBrk="1" hangingPunct="1">
              <a:lnSpc>
                <a:spcPct val="80000"/>
              </a:lnSpc>
              <a:defRPr/>
            </a:pPr>
            <a:r>
              <a:rPr lang="en-US" sz="2400" b="1" dirty="0" smtClean="0">
                <a:solidFill>
                  <a:srgbClr val="FFFF00"/>
                </a:solidFill>
              </a:rPr>
              <a:t>The situation for the children in this situation was hopeless.</a:t>
            </a:r>
          </a:p>
        </p:txBody>
      </p:sp>
    </p:spTree>
    <p:extLst>
      <p:ext uri="{BB962C8B-B14F-4D97-AF65-F5344CB8AC3E}">
        <p14:creationId xmlns:p14="http://schemas.microsoft.com/office/powerpoint/2010/main" val="3663654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28600"/>
            <a:ext cx="8229600" cy="914400"/>
          </a:xfrm>
        </p:spPr>
        <p:txBody>
          <a:bodyPr/>
          <a:lstStyle/>
          <a:p>
            <a:pPr eaLnBrk="1" hangingPunct="1">
              <a:defRPr/>
            </a:pPr>
            <a:r>
              <a:rPr lang="en-US" sz="2800" b="1" smtClean="0"/>
              <a:t>Violence in the OT (cont.)</a:t>
            </a:r>
          </a:p>
        </p:txBody>
      </p:sp>
      <p:sp>
        <p:nvSpPr>
          <p:cNvPr id="248835" name="Rectangle 3"/>
          <p:cNvSpPr>
            <a:spLocks noGrp="1" noChangeArrowheads="1"/>
          </p:cNvSpPr>
          <p:nvPr>
            <p:ph type="body" idx="1"/>
          </p:nvPr>
        </p:nvSpPr>
        <p:spPr>
          <a:xfrm>
            <a:off x="457200" y="1447800"/>
            <a:ext cx="8229600" cy="4648200"/>
          </a:xfrm>
        </p:spPr>
        <p:txBody>
          <a:bodyPr/>
          <a:lstStyle/>
          <a:p>
            <a:pPr eaLnBrk="1" hangingPunct="1">
              <a:lnSpc>
                <a:spcPct val="80000"/>
              </a:lnSpc>
              <a:defRPr/>
            </a:pPr>
            <a:r>
              <a:rPr lang="en-US" sz="2000" b="1" smtClean="0">
                <a:solidFill>
                  <a:srgbClr val="FFFF00"/>
                </a:solidFill>
              </a:rPr>
              <a:t>In the case of Amelek and other Canaanites, both God’s love and his justice demanded that something be done.</a:t>
            </a:r>
          </a:p>
          <a:p>
            <a:pPr eaLnBrk="1" hangingPunct="1">
              <a:lnSpc>
                <a:spcPct val="80000"/>
              </a:lnSpc>
              <a:defRPr/>
            </a:pPr>
            <a:endParaRPr lang="en-US" sz="2000" b="1" smtClean="0">
              <a:solidFill>
                <a:srgbClr val="FFFF00"/>
              </a:solidFill>
            </a:endParaRPr>
          </a:p>
          <a:p>
            <a:pPr eaLnBrk="1" hangingPunct="1">
              <a:lnSpc>
                <a:spcPct val="80000"/>
              </a:lnSpc>
              <a:defRPr/>
            </a:pPr>
            <a:r>
              <a:rPr lang="en-US" sz="2000" b="1" smtClean="0">
                <a:solidFill>
                  <a:srgbClr val="FFFF00"/>
                </a:solidFill>
              </a:rPr>
              <a:t>Either God was going to create a nation or he was not.   If God is going to have a “people,” then such people must have a physical land and must have an army.</a:t>
            </a:r>
          </a:p>
          <a:p>
            <a:pPr lvl="1" eaLnBrk="1" hangingPunct="1">
              <a:lnSpc>
                <a:spcPct val="80000"/>
              </a:lnSpc>
              <a:defRPr/>
            </a:pPr>
            <a:r>
              <a:rPr lang="en-US" sz="1800" b="1" smtClean="0"/>
              <a:t>God’s plan is to choose a man, then a nation, through whom to send a savior.  God’s plan to bless humanity through Jesus trumps all else.</a:t>
            </a:r>
          </a:p>
          <a:p>
            <a:pPr lvl="1" eaLnBrk="1" hangingPunct="1">
              <a:lnSpc>
                <a:spcPct val="80000"/>
              </a:lnSpc>
              <a:defRPr/>
            </a:pPr>
            <a:r>
              <a:rPr lang="en-US" sz="1800" b="1" smtClean="0"/>
              <a:t>It is sinful to take the life of another in anger, out of greed or selfishness, but it is not necessarily sinful to take a life in war.</a:t>
            </a:r>
          </a:p>
          <a:p>
            <a:pPr lvl="1" eaLnBrk="1" hangingPunct="1">
              <a:lnSpc>
                <a:spcPct val="80000"/>
              </a:lnSpc>
              <a:defRPr/>
            </a:pPr>
            <a:endParaRPr lang="en-US" sz="1800" b="1" smtClean="0"/>
          </a:p>
          <a:p>
            <a:pPr eaLnBrk="1" hangingPunct="1">
              <a:lnSpc>
                <a:spcPct val="80000"/>
              </a:lnSpc>
              <a:defRPr/>
            </a:pPr>
            <a:r>
              <a:rPr lang="en-US" sz="2000" b="1" smtClean="0">
                <a:solidFill>
                  <a:srgbClr val="FFFF00"/>
                </a:solidFill>
              </a:rPr>
              <a:t>Everything God did to Israel as a nation was to limit their ability to wage war.</a:t>
            </a:r>
          </a:p>
          <a:p>
            <a:pPr lvl="1" eaLnBrk="1" hangingPunct="1">
              <a:lnSpc>
                <a:spcPct val="80000"/>
              </a:lnSpc>
              <a:defRPr/>
            </a:pPr>
            <a:r>
              <a:rPr lang="en-US" sz="1800" b="1" smtClean="0"/>
              <a:t>No authority to establish an empire.</a:t>
            </a:r>
          </a:p>
          <a:p>
            <a:pPr lvl="1" eaLnBrk="1" hangingPunct="1">
              <a:lnSpc>
                <a:spcPct val="80000"/>
              </a:lnSpc>
              <a:defRPr/>
            </a:pPr>
            <a:r>
              <a:rPr lang="en-US" sz="1800" b="1" smtClean="0"/>
              <a:t>No standing army.</a:t>
            </a:r>
          </a:p>
          <a:p>
            <a:pPr lvl="1" eaLnBrk="1" hangingPunct="1">
              <a:lnSpc>
                <a:spcPct val="80000"/>
              </a:lnSpc>
              <a:defRPr/>
            </a:pPr>
            <a:r>
              <a:rPr lang="en-US" sz="1800" b="1" smtClean="0"/>
              <a:t>No cruelty, no abuse, no rape</a:t>
            </a:r>
          </a:p>
        </p:txBody>
      </p:sp>
    </p:spTree>
    <p:extLst>
      <p:ext uri="{BB962C8B-B14F-4D97-AF65-F5344CB8AC3E}">
        <p14:creationId xmlns:p14="http://schemas.microsoft.com/office/powerpoint/2010/main" val="3862774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228600"/>
            <a:ext cx="8229600" cy="685800"/>
          </a:xfrm>
        </p:spPr>
        <p:txBody>
          <a:bodyPr/>
          <a:lstStyle/>
          <a:p>
            <a:pPr eaLnBrk="1" hangingPunct="1">
              <a:defRPr/>
            </a:pPr>
            <a:r>
              <a:rPr lang="en-US" sz="2800" b="1" dirty="0" smtClean="0">
                <a:solidFill>
                  <a:srgbClr val="FFFF00"/>
                </a:solidFill>
              </a:rPr>
              <a:t>The Problem of Slavery in the OT</a:t>
            </a:r>
          </a:p>
        </p:txBody>
      </p:sp>
      <p:sp>
        <p:nvSpPr>
          <p:cNvPr id="250883" name="Rectangle 3"/>
          <p:cNvSpPr>
            <a:spLocks noGrp="1" noChangeArrowheads="1"/>
          </p:cNvSpPr>
          <p:nvPr>
            <p:ph type="body" idx="1"/>
          </p:nvPr>
        </p:nvSpPr>
        <p:spPr>
          <a:xfrm>
            <a:off x="304800" y="1447800"/>
            <a:ext cx="8610600" cy="5257800"/>
          </a:xfrm>
        </p:spPr>
        <p:txBody>
          <a:bodyPr>
            <a:noAutofit/>
          </a:bodyPr>
          <a:lstStyle/>
          <a:p>
            <a:pPr eaLnBrk="1" hangingPunct="1">
              <a:lnSpc>
                <a:spcPct val="80000"/>
              </a:lnSpc>
              <a:defRPr/>
            </a:pPr>
            <a:r>
              <a:rPr lang="en-US" sz="2400" b="1" dirty="0" smtClean="0"/>
              <a:t>First, let us acknowledge that, on some level, God legislating slavery is troubling.</a:t>
            </a:r>
          </a:p>
          <a:p>
            <a:pPr eaLnBrk="1" hangingPunct="1">
              <a:lnSpc>
                <a:spcPct val="80000"/>
              </a:lnSpc>
              <a:defRPr/>
            </a:pPr>
            <a:endParaRPr lang="en-US" sz="2400" b="1" dirty="0" smtClean="0"/>
          </a:p>
          <a:p>
            <a:pPr eaLnBrk="1" hangingPunct="1">
              <a:lnSpc>
                <a:spcPct val="80000"/>
              </a:lnSpc>
              <a:defRPr/>
            </a:pPr>
            <a:r>
              <a:rPr lang="en-US" sz="2400" b="1" dirty="0" smtClean="0"/>
              <a:t>God accommodated rather than approved slavery.</a:t>
            </a:r>
          </a:p>
          <a:p>
            <a:pPr eaLnBrk="1" hangingPunct="1">
              <a:lnSpc>
                <a:spcPct val="80000"/>
              </a:lnSpc>
              <a:defRPr/>
            </a:pPr>
            <a:endParaRPr lang="en-US" sz="2400" b="1" dirty="0" smtClean="0"/>
          </a:p>
          <a:p>
            <a:pPr eaLnBrk="1" hangingPunct="1">
              <a:lnSpc>
                <a:spcPct val="80000"/>
              </a:lnSpc>
              <a:defRPr/>
            </a:pPr>
            <a:r>
              <a:rPr lang="en-US" sz="2400" b="1" dirty="0" smtClean="0"/>
              <a:t>All of God’s regulations with regard to slavery were to limit it. (</a:t>
            </a:r>
            <a:r>
              <a:rPr lang="en-US" sz="2400" b="1" dirty="0" err="1" smtClean="0"/>
              <a:t>Eph</a:t>
            </a:r>
            <a:r>
              <a:rPr lang="en-US" sz="2400" b="1" dirty="0" smtClean="0"/>
              <a:t> 6:9)</a:t>
            </a:r>
          </a:p>
          <a:p>
            <a:pPr lvl="1" eaLnBrk="1" hangingPunct="1">
              <a:lnSpc>
                <a:spcPct val="80000"/>
              </a:lnSpc>
              <a:defRPr/>
            </a:pPr>
            <a:r>
              <a:rPr lang="en-US" b="1" dirty="0" smtClean="0"/>
              <a:t>Slaves could not be bought and sold.</a:t>
            </a:r>
          </a:p>
          <a:p>
            <a:pPr lvl="1" eaLnBrk="1" hangingPunct="1">
              <a:lnSpc>
                <a:spcPct val="80000"/>
              </a:lnSpc>
              <a:defRPr/>
            </a:pPr>
            <a:r>
              <a:rPr lang="en-US" b="1" dirty="0" smtClean="0"/>
              <a:t>Humane treatment. Deuteronomy 23:15, Leviticus 25:14</a:t>
            </a:r>
          </a:p>
          <a:p>
            <a:pPr lvl="1" eaLnBrk="1" hangingPunct="1">
              <a:lnSpc>
                <a:spcPct val="80000"/>
              </a:lnSpc>
              <a:defRPr/>
            </a:pPr>
            <a:r>
              <a:rPr lang="en-US" b="1" dirty="0" smtClean="0"/>
              <a:t>All slaves were eventually given their freedom at the Jubilee year.</a:t>
            </a:r>
          </a:p>
          <a:p>
            <a:pPr lvl="1" eaLnBrk="1" hangingPunct="1">
              <a:lnSpc>
                <a:spcPct val="80000"/>
              </a:lnSpc>
              <a:defRPr/>
            </a:pPr>
            <a:endParaRPr lang="en-US" b="1" dirty="0" smtClean="0"/>
          </a:p>
        </p:txBody>
      </p:sp>
    </p:spTree>
    <p:extLst>
      <p:ext uri="{BB962C8B-B14F-4D97-AF65-F5344CB8AC3E}">
        <p14:creationId xmlns:p14="http://schemas.microsoft.com/office/powerpoint/2010/main" val="4034578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rPr>
              <a:t>The Question of Slavery (cont.)</a:t>
            </a:r>
            <a:endParaRPr lang="en-US" sz="2800" dirty="0">
              <a:solidFill>
                <a:srgbClr val="FFFF00"/>
              </a:solidFill>
            </a:endParaRPr>
          </a:p>
        </p:txBody>
      </p:sp>
      <p:sp>
        <p:nvSpPr>
          <p:cNvPr id="3" name="Content Placeholder 2"/>
          <p:cNvSpPr>
            <a:spLocks noGrp="1"/>
          </p:cNvSpPr>
          <p:nvPr>
            <p:ph idx="1"/>
          </p:nvPr>
        </p:nvSpPr>
        <p:spPr>
          <a:xfrm>
            <a:off x="457200" y="2209800"/>
            <a:ext cx="8229600" cy="4099560"/>
          </a:xfrm>
        </p:spPr>
        <p:txBody>
          <a:bodyPr/>
          <a:lstStyle/>
          <a:p>
            <a:pPr lvl="0">
              <a:lnSpc>
                <a:spcPct val="80000"/>
              </a:lnSpc>
              <a:buClr>
                <a:prstClr val="white">
                  <a:shade val="95000"/>
                </a:prstClr>
              </a:buClr>
              <a:defRPr/>
            </a:pPr>
            <a:r>
              <a:rPr lang="en-US" sz="2400" b="1" dirty="0">
                <a:solidFill>
                  <a:prstClr val="white"/>
                </a:solidFill>
              </a:rPr>
              <a:t>God is not concerned with physical slavery nearly so much as spiritual slavery.</a:t>
            </a:r>
          </a:p>
          <a:p>
            <a:pPr lvl="0">
              <a:lnSpc>
                <a:spcPct val="80000"/>
              </a:lnSpc>
              <a:buClr>
                <a:prstClr val="white">
                  <a:shade val="95000"/>
                </a:prstClr>
              </a:buClr>
              <a:defRPr/>
            </a:pPr>
            <a:endParaRPr lang="en-US" sz="2400" b="1" dirty="0">
              <a:solidFill>
                <a:prstClr val="white"/>
              </a:solidFill>
            </a:endParaRPr>
          </a:p>
          <a:p>
            <a:pPr lvl="0">
              <a:lnSpc>
                <a:spcPct val="80000"/>
              </a:lnSpc>
              <a:buClr>
                <a:prstClr val="white">
                  <a:shade val="95000"/>
                </a:prstClr>
              </a:buClr>
              <a:defRPr/>
            </a:pPr>
            <a:r>
              <a:rPr lang="en-US" sz="2400" b="1" dirty="0">
                <a:solidFill>
                  <a:prstClr val="white"/>
                </a:solidFill>
              </a:rPr>
              <a:t>Nevertheless, Paul asked Philemon to free his slave </a:t>
            </a:r>
            <a:r>
              <a:rPr lang="en-US" sz="2400" b="1" dirty="0" err="1">
                <a:solidFill>
                  <a:prstClr val="white"/>
                </a:solidFill>
              </a:rPr>
              <a:t>Onesimus</a:t>
            </a:r>
            <a:r>
              <a:rPr lang="en-US" sz="2400" b="1" dirty="0">
                <a:solidFill>
                  <a:prstClr val="white"/>
                </a:solidFill>
              </a:rPr>
              <a:t> in an inspired passage.</a:t>
            </a:r>
          </a:p>
          <a:p>
            <a:pPr lvl="0">
              <a:lnSpc>
                <a:spcPct val="80000"/>
              </a:lnSpc>
              <a:buClr>
                <a:prstClr val="white">
                  <a:shade val="95000"/>
                </a:prstClr>
              </a:buClr>
              <a:defRPr/>
            </a:pPr>
            <a:endParaRPr lang="en-US" sz="2400" b="1" dirty="0">
              <a:solidFill>
                <a:prstClr val="white"/>
              </a:solidFill>
            </a:endParaRPr>
          </a:p>
          <a:p>
            <a:pPr lvl="0">
              <a:lnSpc>
                <a:spcPct val="80000"/>
              </a:lnSpc>
              <a:buClr>
                <a:prstClr val="white">
                  <a:shade val="95000"/>
                </a:prstClr>
              </a:buClr>
              <a:defRPr/>
            </a:pPr>
            <a:r>
              <a:rPr lang="en-US" sz="2400" b="1" dirty="0">
                <a:solidFill>
                  <a:prstClr val="white"/>
                </a:solidFill>
              </a:rPr>
              <a:t>William Wilberforce.  It was Christian influence which ended the slave trade world wide.</a:t>
            </a:r>
          </a:p>
          <a:p>
            <a:endParaRPr lang="en-US" dirty="0"/>
          </a:p>
        </p:txBody>
      </p:sp>
    </p:spTree>
    <p:extLst>
      <p:ext uri="{BB962C8B-B14F-4D97-AF65-F5344CB8AC3E}">
        <p14:creationId xmlns:p14="http://schemas.microsoft.com/office/powerpoint/2010/main" val="1020206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3200" dirty="0" smtClean="0">
                <a:solidFill>
                  <a:srgbClr val="FFFF00"/>
                </a:solidFill>
              </a:rPr>
              <a:t>A Broader Question:</a:t>
            </a:r>
            <a:br>
              <a:rPr lang="en-US" sz="3200" dirty="0" smtClean="0">
                <a:solidFill>
                  <a:srgbClr val="FFFF00"/>
                </a:solidFill>
              </a:rPr>
            </a:br>
            <a:r>
              <a:rPr lang="en-US" sz="3200" dirty="0" smtClean="0">
                <a:solidFill>
                  <a:srgbClr val="FFFF00"/>
                </a:solidFill>
              </a:rPr>
              <a:t>Is the God of the Old Testament Good?</a:t>
            </a:r>
            <a:endParaRPr lang="en-US" sz="3200" dirty="0">
              <a:solidFill>
                <a:srgbClr val="FFFF00"/>
              </a:solidFill>
            </a:endParaRPr>
          </a:p>
        </p:txBody>
      </p:sp>
      <p:sp>
        <p:nvSpPr>
          <p:cNvPr id="3" name="Content Placeholder 2"/>
          <p:cNvSpPr>
            <a:spLocks noGrp="1"/>
          </p:cNvSpPr>
          <p:nvPr>
            <p:ph idx="1"/>
          </p:nvPr>
        </p:nvSpPr>
        <p:spPr>
          <a:xfrm>
            <a:off x="457200" y="2057400"/>
            <a:ext cx="3886200" cy="4800600"/>
          </a:xfrm>
        </p:spPr>
        <p:txBody>
          <a:bodyPr>
            <a:normAutofit/>
          </a:bodyPr>
          <a:lstStyle/>
          <a:p>
            <a:r>
              <a:rPr lang="en-US" sz="2400" b="1" dirty="0" smtClean="0"/>
              <a:t>The Three Horsemen of the New Atheism:</a:t>
            </a:r>
          </a:p>
          <a:p>
            <a:pPr lvl="1"/>
            <a:endParaRPr lang="en-US" sz="2000" b="1" dirty="0"/>
          </a:p>
          <a:p>
            <a:r>
              <a:rPr lang="en-US" sz="2400" b="1" dirty="0" smtClean="0">
                <a:solidFill>
                  <a:srgbClr val="FFFF00"/>
                </a:solidFill>
              </a:rPr>
              <a:t>Richard Dawkins</a:t>
            </a:r>
          </a:p>
          <a:p>
            <a:pPr lvl="1"/>
            <a:r>
              <a:rPr lang="en-US" sz="2000" b="1" dirty="0" smtClean="0"/>
              <a:t>“The God Delusion”</a:t>
            </a:r>
          </a:p>
          <a:p>
            <a:pPr lvl="1"/>
            <a:endParaRPr lang="en-US" sz="2000" b="1" dirty="0"/>
          </a:p>
          <a:p>
            <a:r>
              <a:rPr lang="en-US" sz="2400" b="1" dirty="0" err="1" smtClean="0">
                <a:solidFill>
                  <a:srgbClr val="FFFF00"/>
                </a:solidFill>
              </a:rPr>
              <a:t>Christipher</a:t>
            </a:r>
            <a:r>
              <a:rPr lang="en-US" sz="2400" b="1" dirty="0" smtClean="0">
                <a:solidFill>
                  <a:srgbClr val="FFFF00"/>
                </a:solidFill>
              </a:rPr>
              <a:t> Hitchens</a:t>
            </a:r>
          </a:p>
          <a:p>
            <a:pPr lvl="1"/>
            <a:r>
              <a:rPr lang="en-US" sz="2000" b="1" dirty="0" smtClean="0"/>
              <a:t>“God is Not Good”</a:t>
            </a:r>
          </a:p>
          <a:p>
            <a:pPr lvl="1"/>
            <a:endParaRPr lang="en-US" sz="2400" b="1" dirty="0"/>
          </a:p>
          <a:p>
            <a:r>
              <a:rPr lang="en-US" sz="2400" b="1" dirty="0" smtClean="0">
                <a:solidFill>
                  <a:srgbClr val="FFFF00"/>
                </a:solidFill>
              </a:rPr>
              <a:t>Sam Harris</a:t>
            </a:r>
          </a:p>
          <a:p>
            <a:pPr lvl="1"/>
            <a:r>
              <a:rPr lang="en-US" sz="2000" b="1" dirty="0" smtClean="0"/>
              <a:t>“The End of Faith”</a:t>
            </a:r>
            <a:endParaRPr lang="en-US" sz="2000" b="1" dirty="0"/>
          </a:p>
        </p:txBody>
      </p:sp>
      <p:pic>
        <p:nvPicPr>
          <p:cNvPr id="32770" name="Picture 2" descr="http://img.photobucket.com/albums/v170/kurai_atreides/Ebay/ebay102-143/ebay116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429000" cy="476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30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dirty="0" smtClean="0">
                <a:solidFill>
                  <a:srgbClr val="FFFF00"/>
                </a:solidFill>
              </a:rPr>
              <a:t>Is the God of the Bible Good?</a:t>
            </a:r>
            <a:endParaRPr lang="en-US" sz="3200" dirty="0">
              <a:solidFill>
                <a:srgbClr val="FFFF00"/>
              </a:solidFill>
            </a:endParaRPr>
          </a:p>
        </p:txBody>
      </p:sp>
      <p:sp>
        <p:nvSpPr>
          <p:cNvPr id="3" name="Content Placeholder 2"/>
          <p:cNvSpPr>
            <a:spLocks noGrp="1"/>
          </p:cNvSpPr>
          <p:nvPr>
            <p:ph idx="1"/>
          </p:nvPr>
        </p:nvSpPr>
        <p:spPr>
          <a:xfrm>
            <a:off x="457200" y="1371600"/>
            <a:ext cx="8229600" cy="4937760"/>
          </a:xfrm>
        </p:spPr>
        <p:txBody>
          <a:bodyPr>
            <a:normAutofit lnSpcReduction="10000"/>
          </a:bodyPr>
          <a:lstStyle/>
          <a:p>
            <a:r>
              <a:rPr lang="en-US" sz="2400" b="1" dirty="0" smtClean="0"/>
              <a:t>Dawkins:  God is a “moral monster.”</a:t>
            </a:r>
          </a:p>
          <a:p>
            <a:endParaRPr lang="en-US" sz="2400" b="1" dirty="0"/>
          </a:p>
          <a:p>
            <a:r>
              <a:rPr lang="en-US" sz="2400" b="1" dirty="0" smtClean="0"/>
              <a:t>Hitchens:  “The nightmare of the Old Testament</a:t>
            </a:r>
          </a:p>
          <a:p>
            <a:endParaRPr lang="en-US" sz="2400" b="1" dirty="0"/>
          </a:p>
          <a:p>
            <a:r>
              <a:rPr lang="en-US" sz="2400" b="1" dirty="0" smtClean="0"/>
              <a:t>Harris:  We should be “stoning people to death.”</a:t>
            </a:r>
          </a:p>
          <a:p>
            <a:endParaRPr lang="en-US" sz="2400" b="1" dirty="0"/>
          </a:p>
          <a:p>
            <a:pPr marL="137160" indent="0" algn="ctr">
              <a:buNone/>
            </a:pPr>
            <a:r>
              <a:rPr lang="en-US" sz="3200" b="1" dirty="0" smtClean="0">
                <a:solidFill>
                  <a:srgbClr val="FF0000"/>
                </a:solidFill>
              </a:rPr>
              <a:t>Ouch!</a:t>
            </a:r>
          </a:p>
          <a:p>
            <a:endParaRPr lang="en-US" sz="2400" b="1" dirty="0"/>
          </a:p>
          <a:p>
            <a:r>
              <a:rPr lang="en-US" sz="2400" b="1" dirty="0" smtClean="0"/>
              <a:t>Response:</a:t>
            </a:r>
          </a:p>
          <a:p>
            <a:pPr lvl="1"/>
            <a:r>
              <a:rPr lang="en-US" sz="2000" b="1" dirty="0" smtClean="0"/>
              <a:t>These guys are very angry</a:t>
            </a:r>
          </a:p>
          <a:p>
            <a:pPr lvl="1"/>
            <a:r>
              <a:rPr lang="en-US" sz="2000" b="1" dirty="0" smtClean="0"/>
              <a:t>They do not know what they are talking about</a:t>
            </a:r>
          </a:p>
          <a:p>
            <a:pPr lvl="1"/>
            <a:r>
              <a:rPr lang="en-US" sz="2000" b="1" dirty="0" smtClean="0"/>
              <a:t>Their criticism is quite shallow</a:t>
            </a:r>
            <a:endParaRPr lang="en-US" sz="2000" b="1" dirty="0"/>
          </a:p>
        </p:txBody>
      </p:sp>
    </p:spTree>
    <p:extLst>
      <p:ext uri="{BB962C8B-B14F-4D97-AF65-F5344CB8AC3E}">
        <p14:creationId xmlns:p14="http://schemas.microsoft.com/office/powerpoint/2010/main" val="595580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80560"/>
          </a:xfrm>
        </p:spPr>
        <p:txBody>
          <a:bodyPr>
            <a:normAutofit/>
          </a:bodyPr>
          <a:lstStyle/>
          <a:p>
            <a:r>
              <a:rPr lang="en-US" sz="2400" b="1" dirty="0" smtClean="0">
                <a:solidFill>
                  <a:srgbClr val="FFFF00"/>
                </a:solidFill>
              </a:rPr>
              <a:t>Does God encourage slavery in the Bible?</a:t>
            </a:r>
          </a:p>
          <a:p>
            <a:endParaRPr lang="en-US" sz="2400" b="1" dirty="0">
              <a:solidFill>
                <a:srgbClr val="FFFF00"/>
              </a:solidFill>
            </a:endParaRPr>
          </a:p>
          <a:p>
            <a:r>
              <a:rPr lang="en-US" sz="2400" b="1" dirty="0" smtClean="0">
                <a:solidFill>
                  <a:srgbClr val="FFFF00"/>
                </a:solidFill>
              </a:rPr>
              <a:t>Does God authorize Christians to start wars and commit genocide?</a:t>
            </a:r>
          </a:p>
          <a:p>
            <a:endParaRPr lang="en-US" sz="2400" b="1" dirty="0">
              <a:solidFill>
                <a:srgbClr val="FFFF00"/>
              </a:solidFill>
            </a:endParaRPr>
          </a:p>
          <a:p>
            <a:r>
              <a:rPr lang="en-US" sz="2400" b="1" dirty="0" smtClean="0">
                <a:solidFill>
                  <a:srgbClr val="FFFF00"/>
                </a:solidFill>
              </a:rPr>
              <a:t>Does God view women as inferior and as property of men?</a:t>
            </a:r>
          </a:p>
          <a:p>
            <a:endParaRPr lang="en-US" sz="2400" b="1" dirty="0">
              <a:solidFill>
                <a:srgbClr val="FFFF00"/>
              </a:solidFill>
            </a:endParaRPr>
          </a:p>
          <a:p>
            <a:r>
              <a:rPr lang="en-US" sz="2400" b="1" dirty="0" smtClean="0">
                <a:solidFill>
                  <a:srgbClr val="FFFF00"/>
                </a:solidFill>
              </a:rPr>
              <a:t>Is the God of the Old Testament a petty, jealous God?</a:t>
            </a:r>
          </a:p>
          <a:p>
            <a:endParaRPr lang="en-US" sz="2400" dirty="0"/>
          </a:p>
          <a:p>
            <a:endParaRPr lang="en-US" sz="2400" dirty="0"/>
          </a:p>
        </p:txBody>
      </p:sp>
    </p:spTree>
    <p:extLst>
      <p:ext uri="{BB962C8B-B14F-4D97-AF65-F5344CB8AC3E}">
        <p14:creationId xmlns:p14="http://schemas.microsoft.com/office/powerpoint/2010/main" val="264387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0" y="17463"/>
          <a:ext cx="9144000" cy="6824662"/>
        </p:xfrm>
        <a:graphic>
          <a:graphicData uri="http://schemas.openxmlformats.org/presentationml/2006/ole">
            <mc:AlternateContent xmlns:mc="http://schemas.openxmlformats.org/markup-compatibility/2006">
              <mc:Choice xmlns:v="urn:schemas-microsoft-com:vml" Requires="v">
                <p:oleObj spid="_x0000_s13342" name="Bitmap Image" r:id="rId4" imgW="12193702" imgH="9752381" progId="Paint.Picture">
                  <p:embed/>
                </p:oleObj>
              </mc:Choice>
              <mc:Fallback>
                <p:oleObj name="Bitmap Image" r:id="rId4" imgW="12193702" imgH="97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44000" cy="682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4853" name="Rectangle 5"/>
          <p:cNvSpPr>
            <a:spLocks noChangeArrowheads="1"/>
          </p:cNvSpPr>
          <p:nvPr/>
        </p:nvSpPr>
        <p:spPr bwMode="auto">
          <a:xfrm>
            <a:off x="0" y="2376488"/>
            <a:ext cx="9144000" cy="1433512"/>
          </a:xfrm>
          <a:prstGeom prst="rect">
            <a:avLst/>
          </a:prstGeom>
          <a:noFill/>
          <a:ln w="9525">
            <a:noFill/>
            <a:miter lim="800000"/>
            <a:headEnd/>
            <a:tailEnd/>
          </a:ln>
          <a:effectLst/>
        </p:spPr>
        <p:txBody>
          <a:bodyPr>
            <a:spAutoFit/>
          </a:bodyPr>
          <a:lstStyle/>
          <a:p>
            <a:pPr algn="ctr">
              <a:defRPr/>
            </a:pP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THE TRINITY</a:t>
            </a:r>
          </a:p>
        </p:txBody>
      </p:sp>
      <p:sp>
        <p:nvSpPr>
          <p:cNvPr id="5" name="Rectangle 3"/>
          <p:cNvSpPr txBox="1">
            <a:spLocks noChangeArrowheads="1"/>
          </p:cNvSpPr>
          <p:nvPr/>
        </p:nvSpPr>
        <p:spPr bwMode="auto">
          <a:xfrm>
            <a:off x="0" y="5943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US" sz="1800" b="1" i="0" u="sng" strike="noStrike" kern="0" cap="none" spc="0" normalizeH="0" baseline="0" noProof="0" dirty="0" smtClean="0">
                <a:ln>
                  <a:noFill/>
                </a:ln>
                <a:solidFill>
                  <a:srgbClr val="FF66FF"/>
                </a:solidFill>
                <a:effectLst>
                  <a:outerShdw blurRad="38100" dist="38100" dir="2700000" algn="tl">
                    <a:srgbClr val="000000"/>
                  </a:outerShdw>
                </a:effectLst>
                <a:uLnTx/>
                <a:uFillTx/>
                <a:latin typeface="Arial"/>
                <a:ea typeface="+mn-ea"/>
                <a:cs typeface="+mn-cs"/>
              </a:rPr>
              <a:t>Emmanuel Emeh</a:t>
            </a:r>
          </a:p>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US" sz="1200" b="0" i="0" u="none" strike="noStrike" kern="0" cap="none" spc="0" normalizeH="0" baseline="0" noProof="0" dirty="0" smtClean="0">
                <a:ln>
                  <a:noFill/>
                </a:ln>
                <a:solidFill>
                  <a:srgbClr val="FF66FF"/>
                </a:solidFill>
                <a:effectLst>
                  <a:outerShdw blurRad="38100" dist="38100" dir="2700000" algn="tl">
                    <a:srgbClr val="000000"/>
                  </a:outerShdw>
                </a:effectLst>
                <a:uLnTx/>
                <a:uFillTx/>
                <a:latin typeface="Arial"/>
                <a:ea typeface="+mn-ea"/>
                <a:cs typeface="+mn-cs"/>
              </a:rPr>
              <a:t>Evangelist, ICOC Nigeria </a:t>
            </a:r>
          </a:p>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lang="en-US" sz="1200" kern="0" dirty="0" smtClean="0">
                <a:solidFill>
                  <a:srgbClr val="FF66FF"/>
                </a:solidFill>
                <a:effectLst>
                  <a:outerShdw blurRad="38100" dist="38100" dir="2700000" algn="tl">
                    <a:srgbClr val="000000"/>
                  </a:outerShdw>
                </a:effectLst>
                <a:latin typeface="Arial"/>
              </a:rPr>
              <a:t>emmanuelemeh@yahoo.co.uk</a:t>
            </a:r>
            <a:endParaRPr kumimoji="0" lang="en-US" sz="1200" b="0" i="0" u="none" strike="noStrike" kern="0" cap="none" spc="0" normalizeH="0" baseline="0" noProof="0" dirty="0" smtClean="0">
              <a:ln>
                <a:noFill/>
              </a:ln>
              <a:solidFill>
                <a:srgbClr val="FF66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23648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228600" y="1600200"/>
            <a:ext cx="8458200" cy="4709160"/>
          </a:xfrm>
        </p:spPr>
        <p:txBody>
          <a:bodyPr>
            <a:normAutofit lnSpcReduction="10000"/>
          </a:bodyPr>
          <a:lstStyle/>
          <a:p>
            <a:r>
              <a:rPr lang="en-US" sz="2400" b="1" dirty="0" smtClean="0"/>
              <a:t>Go back to Genesis 1 and 2 (or anywhere in the Bible for that matter)</a:t>
            </a:r>
          </a:p>
          <a:p>
            <a:endParaRPr lang="en-US" sz="2400" b="1" dirty="0"/>
          </a:p>
          <a:p>
            <a:r>
              <a:rPr lang="en-US" sz="2400" b="1" dirty="0" smtClean="0"/>
              <a:t>God </a:t>
            </a:r>
            <a:r>
              <a:rPr lang="en-US" sz="2400" b="1" dirty="0" err="1" smtClean="0"/>
              <a:t>accomodated</a:t>
            </a:r>
            <a:r>
              <a:rPr lang="en-US" sz="2400" b="1" dirty="0" smtClean="0"/>
              <a:t> the Law of Moses to the times, the local situation and to the hard heartedness of his people.</a:t>
            </a:r>
          </a:p>
          <a:p>
            <a:endParaRPr lang="en-US" sz="2400" b="1" dirty="0"/>
          </a:p>
          <a:p>
            <a:r>
              <a:rPr lang="en-US" sz="2400" b="1" dirty="0" smtClean="0"/>
              <a:t>The Law of Moses was intended as a “tutor” (Gal 3:24)  His revelation is progressive.</a:t>
            </a:r>
          </a:p>
          <a:p>
            <a:endParaRPr lang="en-US" sz="2400" b="1" dirty="0"/>
          </a:p>
          <a:p>
            <a:r>
              <a:rPr lang="en-US" sz="2400" b="1" dirty="0" smtClean="0"/>
              <a:t>The laws are physical foreshadows of spiritual truths.  They served their purpose and are no longer in force.</a:t>
            </a:r>
            <a:endParaRPr lang="en-US" sz="2400" b="1" dirty="0"/>
          </a:p>
        </p:txBody>
      </p:sp>
    </p:spTree>
    <p:extLst>
      <p:ext uri="{BB962C8B-B14F-4D97-AF65-F5344CB8AC3E}">
        <p14:creationId xmlns:p14="http://schemas.microsoft.com/office/powerpoint/2010/main" val="1730044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Does God Get Jealous?</a:t>
            </a:r>
            <a:endParaRPr lang="en-US" sz="32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400" b="1" dirty="0" smtClean="0"/>
              <a:t>Yes he does!!!</a:t>
            </a:r>
          </a:p>
          <a:p>
            <a:pPr lvl="1"/>
            <a:endParaRPr lang="en-US" sz="2000" b="1" dirty="0"/>
          </a:p>
          <a:p>
            <a:r>
              <a:rPr lang="en-US" sz="2400" b="1" dirty="0" smtClean="0"/>
              <a:t>Two kinds of jealousy</a:t>
            </a:r>
          </a:p>
          <a:p>
            <a:pPr lvl="1"/>
            <a:r>
              <a:rPr lang="en-US" sz="2000" b="1" dirty="0" smtClean="0"/>
              <a:t>Selfish, self-centered.</a:t>
            </a:r>
          </a:p>
          <a:p>
            <a:pPr lvl="1"/>
            <a:r>
              <a:rPr lang="en-US" sz="2000" b="1" dirty="0" smtClean="0"/>
              <a:t>Spousal jealousy—concern over losing a deep relationship and over the pain the partner will experience.</a:t>
            </a:r>
          </a:p>
          <a:p>
            <a:pPr lvl="1"/>
            <a:endParaRPr lang="en-US" sz="2000" b="1" dirty="0"/>
          </a:p>
          <a:p>
            <a:r>
              <a:rPr lang="en-US" sz="2400" b="1" dirty="0" smtClean="0"/>
              <a:t>God’s Jealousy:</a:t>
            </a:r>
          </a:p>
          <a:p>
            <a:pPr lvl="1"/>
            <a:r>
              <a:rPr lang="en-US" sz="2000" b="1" dirty="0" smtClean="0"/>
              <a:t>Hosea</a:t>
            </a:r>
          </a:p>
          <a:p>
            <a:pPr lvl="1"/>
            <a:r>
              <a:rPr lang="en-US" sz="2000" b="1" dirty="0" smtClean="0"/>
              <a:t>Ezekiel 6:9  How</a:t>
            </a:r>
            <a:r>
              <a:rPr lang="en-US" sz="2000" b="1" dirty="0"/>
              <a:t> I have been hurt by their adulterous heats which turned away from me and by their eyes which played the harlot after their idols</a:t>
            </a:r>
            <a:r>
              <a:rPr lang="en-US" sz="2000" b="1" dirty="0" smtClean="0"/>
              <a:t>.</a:t>
            </a:r>
          </a:p>
          <a:p>
            <a:pPr lvl="1"/>
            <a:r>
              <a:rPr lang="en-US" sz="2000" b="1" dirty="0" smtClean="0"/>
              <a:t> </a:t>
            </a:r>
            <a:r>
              <a:rPr lang="en-US" sz="2000" b="1" dirty="0"/>
              <a:t>Genesis 6:6   The Lord was grieved…. And his heart was filled with pain</a:t>
            </a:r>
            <a:r>
              <a:rPr lang="en-US" sz="2000" b="1" dirty="0" smtClean="0"/>
              <a:t>.</a:t>
            </a:r>
            <a:endParaRPr lang="en-US" sz="2000" b="1" dirty="0"/>
          </a:p>
        </p:txBody>
      </p:sp>
    </p:spTree>
    <p:extLst>
      <p:ext uri="{BB962C8B-B14F-4D97-AF65-F5344CB8AC3E}">
        <p14:creationId xmlns:p14="http://schemas.microsoft.com/office/powerpoint/2010/main" val="2734532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God Accommodates to </a:t>
            </a:r>
            <a:r>
              <a:rPr lang="en-US" sz="3200" dirty="0">
                <a:solidFill>
                  <a:schemeClr val="tx1"/>
                </a:solidFill>
              </a:rPr>
              <a:t>O</a:t>
            </a:r>
            <a:r>
              <a:rPr lang="en-US" sz="3200" dirty="0" smtClean="0">
                <a:solidFill>
                  <a:schemeClr val="tx1"/>
                </a:solidFill>
              </a:rPr>
              <a:t>ur Sinful Nature</a:t>
            </a:r>
            <a:endParaRPr lang="en-US" sz="3200" dirty="0">
              <a:solidFill>
                <a:schemeClr val="tx1"/>
              </a:solidFill>
            </a:endParaRPr>
          </a:p>
        </p:txBody>
      </p:sp>
      <p:sp>
        <p:nvSpPr>
          <p:cNvPr id="3" name="Content Placeholder 2"/>
          <p:cNvSpPr>
            <a:spLocks noGrp="1"/>
          </p:cNvSpPr>
          <p:nvPr>
            <p:ph idx="1"/>
          </p:nvPr>
        </p:nvSpPr>
        <p:spPr>
          <a:xfrm>
            <a:off x="457200" y="2057400"/>
            <a:ext cx="8229600" cy="4251960"/>
          </a:xfrm>
        </p:spPr>
        <p:txBody>
          <a:bodyPr>
            <a:normAutofit/>
          </a:bodyPr>
          <a:lstStyle/>
          <a:p>
            <a:r>
              <a:rPr lang="en-US" sz="2400" b="1" dirty="0" smtClean="0">
                <a:solidFill>
                  <a:srgbClr val="FFFF00"/>
                </a:solidFill>
              </a:rPr>
              <a:t>God’s Ideal: Genesis 2:24   </a:t>
            </a:r>
            <a:r>
              <a:rPr lang="en-US" sz="2400" b="1" dirty="0" err="1" smtClean="0">
                <a:solidFill>
                  <a:srgbClr val="FFFF00"/>
                </a:solidFill>
              </a:rPr>
              <a:t>vs</a:t>
            </a:r>
            <a:r>
              <a:rPr lang="en-US" sz="2400" b="1" dirty="0" smtClean="0">
                <a:solidFill>
                  <a:srgbClr val="FFFF00"/>
                </a:solidFill>
              </a:rPr>
              <a:t>   Matthew 19:3-9</a:t>
            </a:r>
          </a:p>
          <a:p>
            <a:endParaRPr lang="en-US" sz="2400" b="1" dirty="0">
              <a:solidFill>
                <a:srgbClr val="FFFF00"/>
              </a:solidFill>
            </a:endParaRPr>
          </a:p>
          <a:p>
            <a:r>
              <a:rPr lang="en-US" sz="2400" b="1" dirty="0" smtClean="0">
                <a:solidFill>
                  <a:srgbClr val="FFFF00"/>
                </a:solidFill>
              </a:rPr>
              <a:t>Galatians 3:24  The law was a guardian/tutor until the coming of Christ.</a:t>
            </a:r>
            <a:endParaRPr lang="en-US" sz="2400" b="1" dirty="0">
              <a:solidFill>
                <a:srgbClr val="FFFF00"/>
              </a:solidFill>
            </a:endParaRPr>
          </a:p>
        </p:txBody>
      </p:sp>
    </p:spTree>
    <p:extLst>
      <p:ext uri="{BB962C8B-B14F-4D97-AF65-F5344CB8AC3E}">
        <p14:creationId xmlns:p14="http://schemas.microsoft.com/office/powerpoint/2010/main" val="42859576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z="3200" dirty="0" smtClean="0">
                <a:solidFill>
                  <a:srgbClr val="FFFF00"/>
                </a:solidFill>
              </a:rPr>
              <a:t>G. The </a:t>
            </a:r>
            <a:r>
              <a:rPr lang="en-US" sz="3200" dirty="0">
                <a:solidFill>
                  <a:srgbClr val="FFFF00"/>
                </a:solidFill>
              </a:rPr>
              <a:t>Problem of Hell</a:t>
            </a:r>
          </a:p>
        </p:txBody>
      </p:sp>
      <p:sp>
        <p:nvSpPr>
          <p:cNvPr id="152579" name="Rectangle 3"/>
          <p:cNvSpPr>
            <a:spLocks noGrp="1" noChangeArrowheads="1"/>
          </p:cNvSpPr>
          <p:nvPr>
            <p:ph type="body" idx="1"/>
          </p:nvPr>
        </p:nvSpPr>
        <p:spPr/>
        <p:txBody>
          <a:bodyPr/>
          <a:lstStyle/>
          <a:p>
            <a:r>
              <a:rPr lang="en-US" sz="2800" dirty="0"/>
              <a:t>The most difficult questions:</a:t>
            </a:r>
          </a:p>
          <a:p>
            <a:endParaRPr lang="en-US" sz="2800" dirty="0"/>
          </a:p>
          <a:p>
            <a:pPr lvl="1"/>
            <a:r>
              <a:rPr lang="en-US" dirty="0" smtClean="0"/>
              <a:t>The Question</a:t>
            </a:r>
            <a:r>
              <a:rPr lang="en-US" sz="2400" dirty="0" smtClean="0"/>
              <a:t> </a:t>
            </a:r>
            <a:r>
              <a:rPr lang="en-US" sz="2400" dirty="0"/>
              <a:t>of </a:t>
            </a:r>
            <a:r>
              <a:rPr lang="en-US" sz="2400" dirty="0" smtClean="0"/>
              <a:t>Evil</a:t>
            </a:r>
          </a:p>
          <a:p>
            <a:pPr lvl="1"/>
            <a:r>
              <a:rPr lang="en-US" dirty="0" smtClean="0"/>
              <a:t>The</a:t>
            </a:r>
            <a:r>
              <a:rPr lang="en-US" sz="2400" dirty="0" smtClean="0"/>
              <a:t> </a:t>
            </a:r>
            <a:r>
              <a:rPr lang="en-US" sz="2400" dirty="0"/>
              <a:t>Problem of Suffering</a:t>
            </a:r>
          </a:p>
          <a:p>
            <a:pPr lvl="1"/>
            <a:r>
              <a:rPr lang="en-US" sz="2400" dirty="0" smtClean="0"/>
              <a:t>The Trinity</a:t>
            </a:r>
            <a:endParaRPr lang="en-US" sz="2400" dirty="0"/>
          </a:p>
          <a:p>
            <a:pPr lvl="1"/>
            <a:r>
              <a:rPr lang="en-US" sz="2400" dirty="0"/>
              <a:t>Violence for God in OT</a:t>
            </a:r>
          </a:p>
          <a:p>
            <a:pPr lvl="1"/>
            <a:r>
              <a:rPr lang="en-US" sz="2400" b="1" dirty="0" smtClean="0">
                <a:solidFill>
                  <a:srgbClr val="FFFF00"/>
                </a:solidFill>
              </a:rPr>
              <a:t>The Problem </a:t>
            </a:r>
            <a:r>
              <a:rPr lang="en-US" sz="2400" b="1" dirty="0">
                <a:solidFill>
                  <a:srgbClr val="FFFF00"/>
                </a:solidFill>
              </a:rPr>
              <a:t>of Hell</a:t>
            </a:r>
          </a:p>
        </p:txBody>
      </p:sp>
    </p:spTree>
    <p:extLst>
      <p:ext uri="{BB962C8B-B14F-4D97-AF65-F5344CB8AC3E}">
        <p14:creationId xmlns:p14="http://schemas.microsoft.com/office/powerpoint/2010/main" val="1162301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The Problem of Justice and the Problem of Hell</a:t>
            </a:r>
            <a:endParaRPr lang="en-US" sz="3200" dirty="0">
              <a:solidFill>
                <a:srgbClr val="FFFF00"/>
              </a:solidFill>
            </a:endParaRPr>
          </a:p>
        </p:txBody>
      </p:sp>
      <p:sp>
        <p:nvSpPr>
          <p:cNvPr id="3" name="Content Placeholder 2"/>
          <p:cNvSpPr>
            <a:spLocks noGrp="1"/>
          </p:cNvSpPr>
          <p:nvPr>
            <p:ph idx="1"/>
          </p:nvPr>
        </p:nvSpPr>
        <p:spPr>
          <a:xfrm>
            <a:off x="457200" y="1752600"/>
            <a:ext cx="8229600" cy="4556760"/>
          </a:xfrm>
        </p:spPr>
        <p:txBody>
          <a:bodyPr/>
          <a:lstStyle/>
          <a:p>
            <a:r>
              <a:rPr lang="en-US" b="1" dirty="0" smtClean="0"/>
              <a:t>Would a loving God send one of those he loves to eternal torment in hell?</a:t>
            </a:r>
          </a:p>
          <a:p>
            <a:endParaRPr lang="en-US" b="1" dirty="0"/>
          </a:p>
          <a:p>
            <a:r>
              <a:rPr lang="en-US" b="1" dirty="0" smtClean="0"/>
              <a:t>We understand discipline….</a:t>
            </a:r>
          </a:p>
          <a:p>
            <a:endParaRPr lang="en-US" b="1" dirty="0"/>
          </a:p>
          <a:p>
            <a:r>
              <a:rPr lang="en-US" b="1" dirty="0" smtClean="0"/>
              <a:t>But hell is not about discipline.  It is not an improvement program.  It is a final state.</a:t>
            </a:r>
            <a:endParaRPr lang="en-US" b="1" dirty="0"/>
          </a:p>
        </p:txBody>
      </p:sp>
    </p:spTree>
    <p:extLst>
      <p:ext uri="{BB962C8B-B14F-4D97-AF65-F5344CB8AC3E}">
        <p14:creationId xmlns:p14="http://schemas.microsoft.com/office/powerpoint/2010/main" val="2398380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381000"/>
            <a:ext cx="8229600" cy="914400"/>
          </a:xfrm>
        </p:spPr>
        <p:txBody>
          <a:bodyPr/>
          <a:lstStyle/>
          <a:p>
            <a:pPr eaLnBrk="1" hangingPunct="1">
              <a:defRPr/>
            </a:pPr>
            <a:r>
              <a:rPr lang="en-US" sz="3200" b="1" dirty="0" smtClean="0">
                <a:solidFill>
                  <a:srgbClr val="FFFF00"/>
                </a:solidFill>
              </a:rPr>
              <a:t> The Problem of Hell</a:t>
            </a:r>
          </a:p>
        </p:txBody>
      </p:sp>
      <p:sp>
        <p:nvSpPr>
          <p:cNvPr id="244739" name="Rectangle 3"/>
          <p:cNvSpPr>
            <a:spLocks noGrp="1" noChangeArrowheads="1"/>
          </p:cNvSpPr>
          <p:nvPr>
            <p:ph type="body" idx="1"/>
          </p:nvPr>
        </p:nvSpPr>
        <p:spPr>
          <a:xfrm>
            <a:off x="457200" y="1447800"/>
            <a:ext cx="8229600" cy="4648200"/>
          </a:xfrm>
        </p:spPr>
        <p:txBody>
          <a:bodyPr>
            <a:noAutofit/>
          </a:bodyPr>
          <a:lstStyle/>
          <a:p>
            <a:pPr eaLnBrk="1" hangingPunct="1">
              <a:defRPr/>
            </a:pPr>
            <a:r>
              <a:rPr lang="en-US" sz="2000" b="1" dirty="0" smtClean="0"/>
              <a:t>Romans 3:10f   There is no one righteous, not even one.</a:t>
            </a:r>
          </a:p>
          <a:p>
            <a:pPr eaLnBrk="1" hangingPunct="1">
              <a:defRPr/>
            </a:pPr>
            <a:endParaRPr lang="en-US" sz="2000" b="1" dirty="0" smtClean="0"/>
          </a:p>
          <a:p>
            <a:pPr eaLnBrk="1" hangingPunct="1">
              <a:defRPr/>
            </a:pPr>
            <a:r>
              <a:rPr lang="en-US" sz="2000" b="1" dirty="0" smtClean="0"/>
              <a:t>Revelation 20:15  If anyone’s name was not found written in the book of life, he was thrown into the lake of fire.   Rev 21:8 …the fiery lake of burning sulfur.  This is the second death.  Rev 20:10 … They will be tormented day and night for even and ever.</a:t>
            </a:r>
          </a:p>
          <a:p>
            <a:pPr eaLnBrk="1" hangingPunct="1">
              <a:defRPr/>
            </a:pPr>
            <a:endParaRPr lang="en-US" sz="2000" b="1" dirty="0" smtClean="0"/>
          </a:p>
          <a:p>
            <a:pPr eaLnBrk="1" hangingPunct="1">
              <a:defRPr/>
            </a:pPr>
            <a:r>
              <a:rPr lang="en-US" sz="2000" b="1" dirty="0" smtClean="0"/>
              <a:t>Does God choose to send us to hell?  No!  We choose hell and God, in his justice, accepts our decision.</a:t>
            </a:r>
          </a:p>
          <a:p>
            <a:pPr eaLnBrk="1" hangingPunct="1">
              <a:defRPr/>
            </a:pPr>
            <a:endParaRPr lang="en-US" sz="2000" b="1" dirty="0" smtClean="0"/>
          </a:p>
          <a:p>
            <a:pPr eaLnBrk="1" hangingPunct="1">
              <a:defRPr/>
            </a:pPr>
            <a:r>
              <a:rPr lang="en-US" sz="2000" b="1" dirty="0" smtClean="0"/>
              <a:t>Is suffering in hell literally eternal?   Is joy in heaven literally eternal?</a:t>
            </a:r>
          </a:p>
        </p:txBody>
      </p:sp>
    </p:spTree>
    <p:extLst>
      <p:ext uri="{BB962C8B-B14F-4D97-AF65-F5344CB8AC3E}">
        <p14:creationId xmlns:p14="http://schemas.microsoft.com/office/powerpoint/2010/main" val="1570724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81000"/>
            <a:ext cx="8229600" cy="685800"/>
          </a:xfrm>
        </p:spPr>
        <p:txBody>
          <a:bodyPr/>
          <a:lstStyle/>
          <a:p>
            <a:pPr eaLnBrk="1" hangingPunct="1">
              <a:defRPr/>
            </a:pPr>
            <a:r>
              <a:rPr lang="en-US" sz="3600" b="1" smtClean="0"/>
              <a:t>Attributes of God</a:t>
            </a:r>
          </a:p>
        </p:txBody>
      </p:sp>
      <p:sp>
        <p:nvSpPr>
          <p:cNvPr id="154627" name="Rectangle 3"/>
          <p:cNvSpPr>
            <a:spLocks noGrp="1" noChangeArrowheads="1"/>
          </p:cNvSpPr>
          <p:nvPr>
            <p:ph type="body" idx="1"/>
          </p:nvPr>
        </p:nvSpPr>
        <p:spPr>
          <a:xfrm>
            <a:off x="457200" y="1295400"/>
            <a:ext cx="8229600" cy="4800600"/>
          </a:xfrm>
        </p:spPr>
        <p:txBody>
          <a:bodyPr/>
          <a:lstStyle/>
          <a:p>
            <a:pPr eaLnBrk="1" hangingPunct="1">
              <a:defRPr/>
            </a:pPr>
            <a:r>
              <a:rPr lang="en-US" sz="2400" b="1" smtClean="0"/>
              <a:t>Eternal</a:t>
            </a:r>
          </a:p>
          <a:p>
            <a:pPr eaLnBrk="1" hangingPunct="1">
              <a:defRPr/>
            </a:pPr>
            <a:r>
              <a:rPr lang="en-US" sz="2400" b="1" smtClean="0"/>
              <a:t>Omnipresent</a:t>
            </a:r>
          </a:p>
          <a:p>
            <a:pPr eaLnBrk="1" hangingPunct="1">
              <a:defRPr/>
            </a:pPr>
            <a:r>
              <a:rPr lang="en-US" sz="2400" b="1" smtClean="0"/>
              <a:t>Omniscient</a:t>
            </a:r>
          </a:p>
          <a:p>
            <a:pPr eaLnBrk="1" hangingPunct="1">
              <a:defRPr/>
            </a:pPr>
            <a:r>
              <a:rPr lang="en-US" sz="2400" b="1" smtClean="0"/>
              <a:t>Omnipotent</a:t>
            </a:r>
          </a:p>
          <a:p>
            <a:pPr eaLnBrk="1" hangingPunct="1">
              <a:defRPr/>
            </a:pPr>
            <a:r>
              <a:rPr lang="en-US" sz="2400" b="1" smtClean="0"/>
              <a:t>Righteous, Holy</a:t>
            </a:r>
          </a:p>
          <a:p>
            <a:pPr eaLnBrk="1" hangingPunct="1">
              <a:defRPr/>
            </a:pPr>
            <a:r>
              <a:rPr lang="en-US" sz="2400" b="1" smtClean="0"/>
              <a:t>Love</a:t>
            </a:r>
          </a:p>
          <a:p>
            <a:pPr eaLnBrk="1" hangingPunct="1">
              <a:defRPr/>
            </a:pPr>
            <a:r>
              <a:rPr lang="en-US" sz="2400" b="1" smtClean="0"/>
              <a:t>Justice</a:t>
            </a:r>
          </a:p>
          <a:p>
            <a:pPr eaLnBrk="1" hangingPunct="1">
              <a:defRPr/>
            </a:pPr>
            <a:endParaRPr lang="en-US" sz="2400" b="1" smtClean="0"/>
          </a:p>
          <a:p>
            <a:pPr eaLnBrk="1" hangingPunct="1">
              <a:buFont typeface="Wingdings" pitchFamily="2" charset="2"/>
              <a:buNone/>
              <a:defRPr/>
            </a:pPr>
            <a:r>
              <a:rPr lang="en-US" sz="2400" b="1" smtClean="0"/>
              <a:t>God is not merely loving, he is love</a:t>
            </a:r>
          </a:p>
          <a:p>
            <a:pPr eaLnBrk="1" hangingPunct="1">
              <a:buFont typeface="Wingdings" pitchFamily="2" charset="2"/>
              <a:buNone/>
              <a:defRPr/>
            </a:pPr>
            <a:r>
              <a:rPr lang="en-US" sz="2400" b="1" smtClean="0"/>
              <a:t>God, in his awesomeness is fully love and fully just</a:t>
            </a:r>
          </a:p>
        </p:txBody>
      </p:sp>
    </p:spTree>
    <p:extLst>
      <p:ext uri="{BB962C8B-B14F-4D97-AF65-F5344CB8AC3E}">
        <p14:creationId xmlns:p14="http://schemas.microsoft.com/office/powerpoint/2010/main" val="2695872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381000"/>
            <a:ext cx="8229600" cy="914400"/>
          </a:xfrm>
        </p:spPr>
        <p:txBody>
          <a:bodyPr/>
          <a:lstStyle/>
          <a:p>
            <a:r>
              <a:rPr lang="en-US" sz="3200" b="1" dirty="0">
                <a:solidFill>
                  <a:schemeClr val="tx1"/>
                </a:solidFill>
              </a:rPr>
              <a:t>Love and Justice</a:t>
            </a:r>
          </a:p>
        </p:txBody>
      </p:sp>
      <p:sp>
        <p:nvSpPr>
          <p:cNvPr id="156675" name="Rectangle 3"/>
          <p:cNvSpPr>
            <a:spLocks noGrp="1" noChangeArrowheads="1"/>
          </p:cNvSpPr>
          <p:nvPr>
            <p:ph type="body" idx="1"/>
          </p:nvPr>
        </p:nvSpPr>
        <p:spPr>
          <a:xfrm>
            <a:off x="457200" y="1600200"/>
            <a:ext cx="8229600" cy="5105400"/>
          </a:xfrm>
        </p:spPr>
        <p:txBody>
          <a:bodyPr/>
          <a:lstStyle/>
          <a:p>
            <a:pPr>
              <a:lnSpc>
                <a:spcPct val="80000"/>
              </a:lnSpc>
            </a:pPr>
            <a:r>
              <a:rPr lang="en-US" sz="2400" b="1" dirty="0">
                <a:solidFill>
                  <a:srgbClr val="FFFF00"/>
                </a:solidFill>
              </a:rPr>
              <a:t>For God so loved the world…</a:t>
            </a:r>
          </a:p>
          <a:p>
            <a:pPr>
              <a:lnSpc>
                <a:spcPct val="80000"/>
              </a:lnSpc>
            </a:pPr>
            <a:endParaRPr lang="en-US" sz="2400" b="1" dirty="0">
              <a:solidFill>
                <a:srgbClr val="FFFF00"/>
              </a:solidFill>
            </a:endParaRPr>
          </a:p>
          <a:p>
            <a:pPr>
              <a:lnSpc>
                <a:spcPct val="80000"/>
              </a:lnSpc>
            </a:pPr>
            <a:r>
              <a:rPr lang="en-US" sz="2400" b="1" dirty="0">
                <a:solidFill>
                  <a:srgbClr val="FFFF00"/>
                </a:solidFill>
              </a:rPr>
              <a:t>The wages of sin is death Rom 6:23</a:t>
            </a:r>
          </a:p>
          <a:p>
            <a:pPr>
              <a:lnSpc>
                <a:spcPct val="80000"/>
              </a:lnSpc>
            </a:pPr>
            <a:r>
              <a:rPr lang="en-US" sz="2400" b="1" dirty="0">
                <a:solidFill>
                  <a:srgbClr val="FFFF00"/>
                </a:solidFill>
              </a:rPr>
              <a:t>The law of sin and death Rom 8:2</a:t>
            </a:r>
          </a:p>
          <a:p>
            <a:pPr>
              <a:lnSpc>
                <a:spcPct val="80000"/>
              </a:lnSpc>
            </a:pPr>
            <a:endParaRPr lang="en-US" sz="2400" b="1" dirty="0">
              <a:solidFill>
                <a:srgbClr val="FFFF00"/>
              </a:solidFill>
            </a:endParaRPr>
          </a:p>
          <a:p>
            <a:pPr>
              <a:lnSpc>
                <a:spcPct val="80000"/>
              </a:lnSpc>
            </a:pPr>
            <a:r>
              <a:rPr lang="en-US" sz="2400" b="1" dirty="0">
                <a:solidFill>
                  <a:srgbClr val="FFFF00"/>
                </a:solidFill>
              </a:rPr>
              <a:t>We like God’s love, but we are not so fired up about his justice.</a:t>
            </a:r>
          </a:p>
          <a:p>
            <a:pPr>
              <a:lnSpc>
                <a:spcPct val="80000"/>
              </a:lnSpc>
            </a:pPr>
            <a:endParaRPr lang="en-US" sz="2400" b="1" dirty="0">
              <a:solidFill>
                <a:srgbClr val="FFFF00"/>
              </a:solidFill>
            </a:endParaRPr>
          </a:p>
          <a:p>
            <a:pPr>
              <a:lnSpc>
                <a:spcPct val="80000"/>
              </a:lnSpc>
            </a:pPr>
            <a:endParaRPr lang="en-US" sz="2400" b="1" dirty="0">
              <a:solidFill>
                <a:srgbClr val="FFFF00"/>
              </a:solidFill>
            </a:endParaRPr>
          </a:p>
        </p:txBody>
      </p:sp>
    </p:spTree>
    <p:extLst>
      <p:ext uri="{BB962C8B-B14F-4D97-AF65-F5344CB8AC3E}">
        <p14:creationId xmlns:p14="http://schemas.microsoft.com/office/powerpoint/2010/main" val="38647540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How Should I Feel About This?</a:t>
            </a:r>
            <a:endParaRPr lang="en-US" sz="3200" dirty="0">
              <a:solidFill>
                <a:schemeClr val="tx1"/>
              </a:solidFill>
            </a:endParaRPr>
          </a:p>
        </p:txBody>
      </p:sp>
      <p:sp>
        <p:nvSpPr>
          <p:cNvPr id="3" name="Content Placeholder 2"/>
          <p:cNvSpPr>
            <a:spLocks noGrp="1"/>
          </p:cNvSpPr>
          <p:nvPr>
            <p:ph idx="1"/>
          </p:nvPr>
        </p:nvSpPr>
        <p:spPr>
          <a:xfrm>
            <a:off x="457200" y="1828800"/>
            <a:ext cx="8229600" cy="4480560"/>
          </a:xfrm>
        </p:spPr>
        <p:txBody>
          <a:bodyPr/>
          <a:lstStyle/>
          <a:p>
            <a:pPr lvl="0">
              <a:lnSpc>
                <a:spcPct val="80000"/>
              </a:lnSpc>
              <a:buClr>
                <a:prstClr val="white">
                  <a:shade val="95000"/>
                </a:prstClr>
              </a:buClr>
            </a:pPr>
            <a:r>
              <a:rPr lang="en-US" sz="2400" b="1" dirty="0">
                <a:solidFill>
                  <a:srgbClr val="FFFF00"/>
                </a:solidFill>
              </a:rPr>
              <a:t>When we reach heaven, we will understand and fully appreciate, on an emotional level, God’s justice.  </a:t>
            </a:r>
            <a:endParaRPr lang="en-US" sz="2400" b="1" dirty="0" smtClean="0">
              <a:solidFill>
                <a:srgbClr val="FFFF00"/>
              </a:solidFill>
            </a:endParaRPr>
          </a:p>
          <a:p>
            <a:pPr lvl="0">
              <a:lnSpc>
                <a:spcPct val="80000"/>
              </a:lnSpc>
              <a:buClr>
                <a:prstClr val="white">
                  <a:shade val="95000"/>
                </a:prstClr>
              </a:buClr>
            </a:pPr>
            <a:endParaRPr lang="en-US" sz="2400" b="1" dirty="0">
              <a:solidFill>
                <a:srgbClr val="FFFF00"/>
              </a:solidFill>
            </a:endParaRPr>
          </a:p>
          <a:p>
            <a:pPr lvl="0">
              <a:lnSpc>
                <a:spcPct val="80000"/>
              </a:lnSpc>
              <a:buClr>
                <a:prstClr val="white">
                  <a:shade val="95000"/>
                </a:prstClr>
              </a:buClr>
            </a:pPr>
            <a:r>
              <a:rPr lang="en-US" sz="2400" b="1" dirty="0" smtClean="0">
                <a:solidFill>
                  <a:srgbClr val="FFFF00"/>
                </a:solidFill>
              </a:rPr>
              <a:t>Rev </a:t>
            </a:r>
            <a:r>
              <a:rPr lang="en-US" sz="2400" b="1" dirty="0">
                <a:solidFill>
                  <a:srgbClr val="FFFF00"/>
                </a:solidFill>
              </a:rPr>
              <a:t>11:17-18  Rev 16:5-6  The elders are thankful that God’s </a:t>
            </a:r>
            <a:r>
              <a:rPr lang="en-US" sz="2400" b="1" dirty="0" err="1">
                <a:solidFill>
                  <a:srgbClr val="FFFF00"/>
                </a:solidFill>
              </a:rPr>
              <a:t>judgement</a:t>
            </a:r>
            <a:r>
              <a:rPr lang="en-US" sz="2400" b="1" dirty="0">
                <a:solidFill>
                  <a:srgbClr val="FFFF00"/>
                </a:solidFill>
              </a:rPr>
              <a:t> has finally come.  You are just, O God</a:t>
            </a:r>
            <a:r>
              <a:rPr lang="en-US" sz="2400" b="1" dirty="0" smtClean="0">
                <a:solidFill>
                  <a:srgbClr val="FFFF00"/>
                </a:solidFill>
              </a:rPr>
              <a:t>.</a:t>
            </a:r>
          </a:p>
          <a:p>
            <a:pPr lvl="0">
              <a:lnSpc>
                <a:spcPct val="80000"/>
              </a:lnSpc>
              <a:buClr>
                <a:prstClr val="white">
                  <a:shade val="95000"/>
                </a:prstClr>
              </a:buClr>
            </a:pPr>
            <a:endParaRPr lang="en-US" sz="2400" b="1" dirty="0">
              <a:solidFill>
                <a:srgbClr val="FFFF00"/>
              </a:solidFill>
            </a:endParaRPr>
          </a:p>
          <a:p>
            <a:pPr lvl="0">
              <a:lnSpc>
                <a:spcPct val="80000"/>
              </a:lnSpc>
              <a:buClr>
                <a:prstClr val="white">
                  <a:shade val="95000"/>
                </a:prstClr>
              </a:buClr>
            </a:pPr>
            <a:r>
              <a:rPr lang="en-US" sz="2400" b="1" dirty="0">
                <a:solidFill>
                  <a:srgbClr val="FFFF00"/>
                </a:solidFill>
              </a:rPr>
              <a:t>Psalm 94:1-3  David   How long, O Lord</a:t>
            </a:r>
            <a:endParaRPr lang="en-US" dirty="0"/>
          </a:p>
        </p:txBody>
      </p:sp>
    </p:spTree>
    <p:extLst>
      <p:ext uri="{BB962C8B-B14F-4D97-AF65-F5344CB8AC3E}">
        <p14:creationId xmlns:p14="http://schemas.microsoft.com/office/powerpoint/2010/main" val="24192747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3200" b="1"/>
              <a:t>Here is the Good News</a:t>
            </a:r>
          </a:p>
        </p:txBody>
      </p:sp>
      <p:sp>
        <p:nvSpPr>
          <p:cNvPr id="158723" name="Rectangle 3"/>
          <p:cNvSpPr>
            <a:spLocks noGrp="1" noChangeArrowheads="1"/>
          </p:cNvSpPr>
          <p:nvPr>
            <p:ph type="body" idx="1"/>
          </p:nvPr>
        </p:nvSpPr>
        <p:spPr/>
        <p:txBody>
          <a:bodyPr/>
          <a:lstStyle/>
          <a:p>
            <a:r>
              <a:rPr lang="en-US" sz="2400" b="1"/>
              <a:t>God’s love met God’s justice at the cross.  As far as we are concerned, love won.</a:t>
            </a:r>
          </a:p>
          <a:p>
            <a:endParaRPr lang="en-US" sz="2400" b="1"/>
          </a:p>
          <a:p>
            <a:r>
              <a:rPr lang="en-US" sz="2400" b="1"/>
              <a:t>Romans 3:21-26</a:t>
            </a:r>
          </a:p>
        </p:txBody>
      </p:sp>
    </p:spTree>
    <p:extLst>
      <p:ext uri="{BB962C8B-B14F-4D97-AF65-F5344CB8AC3E}">
        <p14:creationId xmlns:p14="http://schemas.microsoft.com/office/powerpoint/2010/main" val="375341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9144000" cy="1219200"/>
          </a:xfrm>
        </p:spPr>
        <p:txBody>
          <a:bodyPr/>
          <a:lstStyle/>
          <a:p>
            <a:pPr eaLnBrk="1" hangingPunct="1">
              <a:defRPr/>
            </a:pPr>
            <a:r>
              <a:rPr lang="en-US" sz="8000" b="1" dirty="0" smtClean="0">
                <a:solidFill>
                  <a:schemeClr val="tx1"/>
                </a:solidFill>
                <a:latin typeface="Gill Sans Ultra Bold" pitchFamily="34" charset="0"/>
              </a:rPr>
              <a:t>THE TRINITY</a:t>
            </a:r>
          </a:p>
        </p:txBody>
      </p:sp>
      <p:sp>
        <p:nvSpPr>
          <p:cNvPr id="7171" name="Rectangle 3"/>
          <p:cNvSpPr>
            <a:spLocks noGrp="1" noChangeArrowheads="1"/>
          </p:cNvSpPr>
          <p:nvPr>
            <p:ph type="subTitle" idx="1"/>
          </p:nvPr>
        </p:nvSpPr>
        <p:spPr>
          <a:xfrm>
            <a:off x="0" y="5791200"/>
            <a:ext cx="9144000" cy="990600"/>
          </a:xfrm>
        </p:spPr>
        <p:txBody>
          <a:bodyPr>
            <a:normAutofit/>
          </a:bodyPr>
          <a:lstStyle/>
          <a:p>
            <a:pPr eaLnBrk="1" hangingPunct="1">
              <a:defRPr/>
            </a:pPr>
            <a:r>
              <a:rPr lang="en-US" sz="2400" b="1" dirty="0" smtClean="0">
                <a:solidFill>
                  <a:srgbClr val="FFFF00"/>
                </a:solidFill>
              </a:rPr>
              <a:t>The Most Important Apologetic Issue in the First Five Centuries of Christianity.</a:t>
            </a:r>
          </a:p>
        </p:txBody>
      </p:sp>
      <p:sp>
        <p:nvSpPr>
          <p:cNvPr id="1029" name="Rectangle 5"/>
          <p:cNvSpPr>
            <a:spLocks noChangeArrowheads="1"/>
          </p:cNvSpPr>
          <p:nvPr/>
        </p:nvSpPr>
        <p:spPr bwMode="auto">
          <a:xfrm>
            <a:off x="0" y="5297488"/>
            <a:ext cx="9144000" cy="646112"/>
          </a:xfrm>
          <a:prstGeom prst="rect">
            <a:avLst/>
          </a:prstGeom>
          <a:noFill/>
          <a:ln w="9525">
            <a:noFill/>
            <a:miter lim="800000"/>
            <a:headEnd/>
            <a:tailEnd/>
          </a:ln>
        </p:spPr>
        <p:txBody>
          <a:bodyPr/>
          <a:lstStyle/>
          <a:p>
            <a:pPr algn="ctr">
              <a:defRPr/>
            </a:pPr>
            <a:endParaRPr lang="en-US" sz="2800" b="1" dirty="0">
              <a:solidFill>
                <a:srgbClr val="00FF00"/>
              </a:solidFill>
              <a:effectLst>
                <a:outerShdw blurRad="38100" dist="38100" dir="2700000" algn="tl">
                  <a:srgbClr val="000000">
                    <a:alpha val="43137"/>
                  </a:srgbClr>
                </a:outerShdw>
              </a:effectLst>
            </a:endParaRPr>
          </a:p>
        </p:txBody>
      </p:sp>
      <p:graphicFrame>
        <p:nvGraphicFramePr>
          <p:cNvPr id="1026" name="Object 7"/>
          <p:cNvGraphicFramePr>
            <a:graphicFrameLocks noChangeAspect="1"/>
          </p:cNvGraphicFramePr>
          <p:nvPr/>
        </p:nvGraphicFramePr>
        <p:xfrm>
          <a:off x="2362200" y="1066800"/>
          <a:ext cx="4419600" cy="4359275"/>
        </p:xfrm>
        <a:graphic>
          <a:graphicData uri="http://schemas.openxmlformats.org/presentationml/2006/ole">
            <mc:AlternateContent xmlns:mc="http://schemas.openxmlformats.org/markup-compatibility/2006">
              <mc:Choice xmlns:v="urn:schemas-microsoft-com:vml" Requires="v">
                <p:oleObj spid="_x0000_s12320" name="CorelDRAW" r:id="rId4" imgW="2627300" imgH="2678392" progId="CorelDRAW.Graphic.12">
                  <p:embed/>
                </p:oleObj>
              </mc:Choice>
              <mc:Fallback>
                <p:oleObj name="CorelDRAW" r:id="rId4" imgW="2627300" imgH="2678392"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066800"/>
                        <a:ext cx="44196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512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4800600" cy="5318760"/>
          </a:xfrm>
        </p:spPr>
        <p:txBody>
          <a:bodyPr>
            <a:normAutofit fontScale="92500" lnSpcReduction="10000"/>
          </a:bodyPr>
          <a:lstStyle/>
          <a:p>
            <a:pPr marL="137160" indent="0" algn="ctr">
              <a:buNone/>
            </a:pPr>
            <a:r>
              <a:rPr lang="en-US" sz="3500" b="1" dirty="0">
                <a:solidFill>
                  <a:srgbClr val="FFFF00"/>
                </a:solidFill>
              </a:rPr>
              <a:t>H.  The Problem of Heaven.</a:t>
            </a:r>
            <a:endParaRPr lang="en-US" sz="3500" dirty="0">
              <a:solidFill>
                <a:srgbClr val="FFFF00"/>
              </a:solidFill>
            </a:endParaRPr>
          </a:p>
          <a:p>
            <a:r>
              <a:rPr lang="en-US" b="1" dirty="0" smtClean="0"/>
              <a:t>How </a:t>
            </a:r>
            <a:r>
              <a:rPr lang="en-US" b="1" dirty="0"/>
              <a:t>can we be joyful in heaven knowing that others are in hell?</a:t>
            </a:r>
          </a:p>
          <a:p>
            <a:pPr marL="137160" indent="0">
              <a:buNone/>
            </a:pPr>
            <a:r>
              <a:rPr lang="en-US" b="1" dirty="0"/>
              <a:t> </a:t>
            </a:r>
          </a:p>
          <a:p>
            <a:r>
              <a:rPr lang="en-US" b="1" dirty="0" smtClean="0"/>
              <a:t>If </a:t>
            </a:r>
            <a:r>
              <a:rPr lang="en-US" b="1" dirty="0"/>
              <a:t>there is no suffering in heaven, how can there be so much joy?</a:t>
            </a:r>
          </a:p>
          <a:p>
            <a:pPr marL="137160" indent="0">
              <a:buNone/>
            </a:pPr>
            <a:r>
              <a:rPr lang="en-US" b="1" dirty="0"/>
              <a:t> </a:t>
            </a:r>
          </a:p>
          <a:p>
            <a:r>
              <a:rPr lang="en-US" b="1" dirty="0" smtClean="0"/>
              <a:t>Will </a:t>
            </a:r>
            <a:r>
              <a:rPr lang="en-US" b="1" dirty="0"/>
              <a:t>there be free will in heaven?   How will that work?</a:t>
            </a:r>
          </a:p>
          <a:p>
            <a:pPr marL="137160" indent="0">
              <a:buNone/>
            </a:pPr>
            <a:endParaRPr lang="en-US" dirty="0"/>
          </a:p>
          <a:p>
            <a:endParaRPr lang="en-US" dirty="0"/>
          </a:p>
        </p:txBody>
      </p:sp>
      <p:pic>
        <p:nvPicPr>
          <p:cNvPr id="33796" name="Picture 4" descr="http://www.google.com/url?source=imgres&amp;ct=tbn&amp;q=http://www.thebackpew.com/backpew/images/devilsfoodcake_in_heaven.jpg&amp;sa=X&amp;ei=5YhxTe6RFJDSsAO20_S0Cw&amp;ved=0CAUQ8wc4BQ&amp;usg=AFQjCNHxxSj1x6ScJcsRgk5LLmYAOuB8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958" y="152401"/>
            <a:ext cx="3629967"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www.google.com/url?source=imgres&amp;ct=img&amp;q=http://www.johnsadowski.com/uploaded_images/doggie_heaven-767087.jpg&amp;sa=X&amp;ei=golxTeO4Co60sAOCjrzKCw&amp;ved=0CAQQ8wc4DQ&amp;usg=AFQjCNHv6FXtI3L4IcRPoEtcgrBjXFTa5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4143375"/>
            <a:ext cx="3124200" cy="2676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399" y="6248400"/>
            <a:ext cx="1838325" cy="646331"/>
          </a:xfrm>
          <a:prstGeom prst="rect">
            <a:avLst/>
          </a:prstGeom>
          <a:noFill/>
        </p:spPr>
        <p:txBody>
          <a:bodyPr wrap="square" rtlCol="0">
            <a:spAutoFit/>
          </a:bodyPr>
          <a:lstStyle/>
          <a:p>
            <a:r>
              <a:rPr lang="en-US" b="1" dirty="0" smtClean="0">
                <a:solidFill>
                  <a:srgbClr val="FFFF00"/>
                </a:solidFill>
              </a:rPr>
              <a:t>Do all dogs go to heaven?</a:t>
            </a:r>
            <a:endParaRPr lang="en-US" b="1" dirty="0">
              <a:solidFill>
                <a:srgbClr val="FFFF00"/>
              </a:solidFill>
            </a:endParaRPr>
          </a:p>
        </p:txBody>
      </p:sp>
    </p:spTree>
    <p:extLst>
      <p:ext uri="{BB962C8B-B14F-4D97-AF65-F5344CB8AC3E}">
        <p14:creationId xmlns:p14="http://schemas.microsoft.com/office/powerpoint/2010/main" val="4566441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rPr>
              <a:t>Summary</a:t>
            </a:r>
            <a:endParaRPr lang="en-US" sz="36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All the hard questions have reasonable answers</a:t>
            </a:r>
          </a:p>
          <a:p>
            <a:endParaRPr lang="en-US" b="1" dirty="0"/>
          </a:p>
          <a:p>
            <a:r>
              <a:rPr lang="en-US" b="1" dirty="0" smtClean="0"/>
              <a:t>The Christian World View is the only one which comes even close to answering these questions.</a:t>
            </a:r>
          </a:p>
          <a:p>
            <a:endParaRPr lang="en-US" b="1" dirty="0"/>
          </a:p>
          <a:p>
            <a:r>
              <a:rPr lang="en-US" b="1" dirty="0" smtClean="0"/>
              <a:t>But…  Do not forget the role of faith.  Faith is belief in things unseen…. Even the answers to hard questions!!!</a:t>
            </a:r>
          </a:p>
          <a:p>
            <a:endParaRPr lang="en-US" b="1" dirty="0"/>
          </a:p>
          <a:p>
            <a:r>
              <a:rPr lang="en-US" b="1" dirty="0" smtClean="0"/>
              <a:t>The trinity is a mystery.  God’s love is not rational, and neither is our relationship with him.</a:t>
            </a:r>
            <a:endParaRPr lang="en-US" b="1" dirty="0"/>
          </a:p>
        </p:txBody>
      </p:sp>
    </p:spTree>
    <p:extLst>
      <p:ext uri="{BB962C8B-B14F-4D97-AF65-F5344CB8AC3E}">
        <p14:creationId xmlns:p14="http://schemas.microsoft.com/office/powerpoint/2010/main" val="907473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1047</TotalTime>
  <Words>4536</Words>
  <Application>Microsoft Office PowerPoint</Application>
  <PresentationFormat>On-screen Show (4:3)</PresentationFormat>
  <Paragraphs>687</Paragraphs>
  <Slides>91</Slides>
  <Notes>91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Apex</vt:lpstr>
      <vt:lpstr>Bitmap Image</vt:lpstr>
      <vt:lpstr>CorelDRAW</vt:lpstr>
      <vt:lpstr>Christian Apologetics: Answering the Hard Questions</vt:lpstr>
      <vt:lpstr>Outline</vt:lpstr>
      <vt:lpstr>World View</vt:lpstr>
      <vt:lpstr>A “Good” World View Defined</vt:lpstr>
      <vt:lpstr>The Christian World View</vt:lpstr>
      <vt:lpstr>The Christian World View (cont.)</vt:lpstr>
      <vt:lpstr>Competing World Views for Us</vt:lpstr>
      <vt:lpstr>PowerPoint Presentation</vt:lpstr>
      <vt:lpstr>THE TRINITY</vt:lpstr>
      <vt:lpstr>A. The Trinity as an Apologetic Issue</vt:lpstr>
      <vt:lpstr>The Trinity is not logical!</vt:lpstr>
      <vt:lpstr>The Mystery</vt:lpstr>
      <vt:lpstr>PowerPoint Presentation</vt:lpstr>
      <vt:lpstr>The Mystery of God.</vt:lpstr>
      <vt:lpstr>Apologetics and the Trinity</vt:lpstr>
      <vt:lpstr>Predestination, Foreknowledge, Free Will </vt:lpstr>
      <vt:lpstr>B. Attributes of God</vt:lpstr>
      <vt:lpstr>C. Sin, Redemption, Salvation</vt:lpstr>
      <vt:lpstr>Augustine:  Evil and Free Will</vt:lpstr>
      <vt:lpstr>Augustine</vt:lpstr>
      <vt:lpstr>PowerPoint Presentation</vt:lpstr>
      <vt:lpstr>PowerPoint Presentation</vt:lpstr>
      <vt:lpstr>PowerPoint Presentation</vt:lpstr>
      <vt:lpstr>PowerPoint Presentation</vt:lpstr>
      <vt:lpstr>PowerPoint Presentation</vt:lpstr>
      <vt:lpstr>History of the Doctrine of Predestination</vt:lpstr>
      <vt:lpstr>PowerPoint Presentation</vt:lpstr>
      <vt:lpstr>PowerPoint Presentation</vt:lpstr>
      <vt:lpstr>PowerPoint Presentation</vt:lpstr>
      <vt:lpstr>PowerPoint Presentation</vt:lpstr>
      <vt:lpstr>TULIP</vt:lpstr>
      <vt:lpstr>PowerPoint Presentation</vt:lpstr>
      <vt:lpstr>PowerPoint Presentation</vt:lpstr>
      <vt:lpstr>Biblical Predestination</vt:lpstr>
      <vt:lpstr>D. The Problem of Evil</vt:lpstr>
      <vt:lpstr>What is Evil?</vt:lpstr>
      <vt:lpstr>Augustine on Evil</vt:lpstr>
      <vt:lpstr>PowerPoint Presentation</vt:lpstr>
      <vt:lpstr>Apologetics and Evil:  What are the alternatives?</vt:lpstr>
      <vt:lpstr>Christianity and the Problem of Evil</vt:lpstr>
      <vt:lpstr>What about Satan and Demons?</vt:lpstr>
      <vt:lpstr>Evil Beings (cont.)</vt:lpstr>
      <vt:lpstr>E. The Problem of Pain and Suffering </vt:lpstr>
      <vt:lpstr>The Problem of Pain and Suffering</vt:lpstr>
      <vt:lpstr>Pain and Suffering: An Apologetic Problem</vt:lpstr>
      <vt:lpstr> Examples of Suffering</vt:lpstr>
      <vt:lpstr>Kinds of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Suffering</vt:lpstr>
      <vt:lpstr>Free Will:  God Gives Us a Choice</vt:lpstr>
      <vt:lpstr>PowerPoint Presentation</vt:lpstr>
      <vt:lpstr>Cause of Human Suffering and Evil:  SIN</vt:lpstr>
      <vt:lpstr>God’s Moral Law is Simple:  Sin Produces Suffering</vt:lpstr>
      <vt:lpstr>Is Sin the Cause of All Suffering?</vt:lpstr>
      <vt:lpstr>PowerPoint Presentation</vt:lpstr>
      <vt:lpstr>Causes of Suffering #3: Natural Causes</vt:lpstr>
      <vt:lpstr>A Question: Is Pain Evil?</vt:lpstr>
      <vt:lpstr>A Question:  Is Death Evil?</vt:lpstr>
      <vt:lpstr>Question:  Is Suffering Evil?</vt:lpstr>
      <vt:lpstr>Suffering and Evil: The Apologetic Problem A Summary</vt:lpstr>
      <vt:lpstr>The Problem of Pain and Suffering Part II The Human Problem</vt:lpstr>
      <vt:lpstr>The Christian World View</vt:lpstr>
      <vt:lpstr>Julian “the Apostate” (AD 332-363)</vt:lpstr>
      <vt:lpstr>God Understands (and so should we)</vt:lpstr>
      <vt:lpstr>What Should We Do?</vt:lpstr>
      <vt:lpstr>F.  Violence and Slavery in OT</vt:lpstr>
      <vt:lpstr>Response to the Question of Violence in the OT</vt:lpstr>
      <vt:lpstr>Violence in the OT (cont.)</vt:lpstr>
      <vt:lpstr>The Problem of Slavery in the OT</vt:lpstr>
      <vt:lpstr>The Question of Slavery (cont.)</vt:lpstr>
      <vt:lpstr>A Broader Question: Is the God of the Old Testament Good?</vt:lpstr>
      <vt:lpstr>Is the God of the Bible Good?</vt:lpstr>
      <vt:lpstr>PowerPoint Presentation</vt:lpstr>
      <vt:lpstr>Response:</vt:lpstr>
      <vt:lpstr>Does God Get Jealous?</vt:lpstr>
      <vt:lpstr>God Accommodates to Our Sinful Nature</vt:lpstr>
      <vt:lpstr>G. The Problem of Hell</vt:lpstr>
      <vt:lpstr>The Problem of Justice and the Problem of Hell</vt:lpstr>
      <vt:lpstr> The Problem of Hell</vt:lpstr>
      <vt:lpstr>Attributes of God</vt:lpstr>
      <vt:lpstr>Love and Justice</vt:lpstr>
      <vt:lpstr>How Should I Feel About This?</vt:lpstr>
      <vt:lpstr>Here is the Good News</vt:lpstr>
      <vt:lpstr>PowerPoint Presentation</vt:lpstr>
      <vt:lpstr>Summary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Apologetics: Answering the Hard Questions</dc:title>
  <dc:creator>John Oakes</dc:creator>
  <cp:lastModifiedBy>John Oakes</cp:lastModifiedBy>
  <cp:revision>67</cp:revision>
  <dcterms:created xsi:type="dcterms:W3CDTF">2011-02-25T16:40:41Z</dcterms:created>
  <dcterms:modified xsi:type="dcterms:W3CDTF">2015-06-16T23:36:07Z</dcterms:modified>
</cp:coreProperties>
</file>