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91" r:id="rId3"/>
    <p:sldId id="295" r:id="rId4"/>
    <p:sldId id="259" r:id="rId5"/>
    <p:sldId id="264" r:id="rId6"/>
    <p:sldId id="260" r:id="rId7"/>
    <p:sldId id="261" r:id="rId8"/>
    <p:sldId id="267" r:id="rId9"/>
    <p:sldId id="265" r:id="rId10"/>
    <p:sldId id="270" r:id="rId11"/>
    <p:sldId id="271" r:id="rId12"/>
    <p:sldId id="262" r:id="rId13"/>
    <p:sldId id="266" r:id="rId14"/>
    <p:sldId id="278" r:id="rId15"/>
    <p:sldId id="279" r:id="rId16"/>
    <p:sldId id="273" r:id="rId17"/>
    <p:sldId id="269" r:id="rId18"/>
    <p:sldId id="275" r:id="rId19"/>
    <p:sldId id="276" r:id="rId20"/>
    <p:sldId id="277" r:id="rId21"/>
    <p:sldId id="272" r:id="rId22"/>
    <p:sldId id="257" r:id="rId23"/>
    <p:sldId id="258" r:id="rId24"/>
    <p:sldId id="288" r:id="rId25"/>
    <p:sldId id="290" r:id="rId26"/>
    <p:sldId id="289" r:id="rId27"/>
    <p:sldId id="285" r:id="rId28"/>
    <p:sldId id="280" r:id="rId29"/>
    <p:sldId id="281" r:id="rId30"/>
    <p:sldId id="282" r:id="rId31"/>
    <p:sldId id="283" r:id="rId32"/>
    <p:sldId id="286" r:id="rId33"/>
    <p:sldId id="287" r:id="rId34"/>
    <p:sldId id="284" r:id="rId35"/>
    <p:sldId id="274" r:id="rId36"/>
    <p:sldId id="263" r:id="rId37"/>
    <p:sldId id="268" r:id="rId38"/>
    <p:sldId id="29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84039" autoAdjust="0"/>
  </p:normalViewPr>
  <p:slideViewPr>
    <p:cSldViewPr>
      <p:cViewPr>
        <p:scale>
          <a:sx n="72" d="100"/>
          <a:sy n="72" d="100"/>
        </p:scale>
        <p:origin x="-132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9F07-3D8C-4D0A-B9C9-77E6C403AA85}" type="datetimeFigureOut">
              <a:rPr lang="en-US" smtClean="0"/>
              <a:t>11/14/2016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C221A2-80F5-41AD-9CE5-E52CAE6D5960}" type="slidenum">
              <a:rPr lang="en-US" smtClean="0"/>
              <a:t>‹#›</a:t>
            </a:fld>
            <a:endParaRPr lang="en-US"/>
          </a:p>
        </p:txBody>
      </p:sp>
    </p:spTree>
    <p:extLst>
      <p:ext uri="{BB962C8B-B14F-4D97-AF65-F5344CB8AC3E}">
        <p14:creationId xmlns:p14="http://schemas.microsoft.com/office/powerpoint/2010/main" val="4237480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221A2-80F5-41AD-9CE5-E52CAE6D5960}" type="slidenum">
              <a:rPr lang="en-US" smtClean="0"/>
              <a:t>2</a:t>
            </a:fld>
            <a:endParaRPr lang="en-US"/>
          </a:p>
        </p:txBody>
      </p:sp>
    </p:spTree>
    <p:extLst>
      <p:ext uri="{BB962C8B-B14F-4D97-AF65-F5344CB8AC3E}">
        <p14:creationId xmlns:p14="http://schemas.microsoft.com/office/powerpoint/2010/main" val="2212856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smtClean="0"/>
          </a:p>
          <a:p>
            <a:endParaRPr lang="en-US" i="1" dirty="0"/>
          </a:p>
        </p:txBody>
      </p:sp>
      <p:sp>
        <p:nvSpPr>
          <p:cNvPr id="4" name="Slide Number Placeholder 3"/>
          <p:cNvSpPr>
            <a:spLocks noGrp="1"/>
          </p:cNvSpPr>
          <p:nvPr>
            <p:ph type="sldNum" sz="quarter" idx="10"/>
          </p:nvPr>
        </p:nvSpPr>
        <p:spPr/>
        <p:txBody>
          <a:bodyPr/>
          <a:lstStyle/>
          <a:p>
            <a:fld id="{8CC221A2-80F5-41AD-9CE5-E52CAE6D5960}" type="slidenum">
              <a:rPr lang="en-US" smtClean="0"/>
              <a:t>36</a:t>
            </a:fld>
            <a:endParaRPr lang="en-US"/>
          </a:p>
        </p:txBody>
      </p:sp>
    </p:spTree>
    <p:extLst>
      <p:ext uri="{BB962C8B-B14F-4D97-AF65-F5344CB8AC3E}">
        <p14:creationId xmlns:p14="http://schemas.microsoft.com/office/powerpoint/2010/main" val="2655944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221A2-80F5-41AD-9CE5-E52CAE6D5960}" type="slidenum">
              <a:rPr lang="en-US" smtClean="0"/>
              <a:t>3</a:t>
            </a:fld>
            <a:endParaRPr lang="en-US"/>
          </a:p>
        </p:txBody>
      </p:sp>
    </p:spTree>
    <p:extLst>
      <p:ext uri="{BB962C8B-B14F-4D97-AF65-F5344CB8AC3E}">
        <p14:creationId xmlns:p14="http://schemas.microsoft.com/office/powerpoint/2010/main" val="4294412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221A2-80F5-41AD-9CE5-E52CAE6D5960}" type="slidenum">
              <a:rPr lang="en-US" smtClean="0"/>
              <a:t>6</a:t>
            </a:fld>
            <a:endParaRPr lang="en-US"/>
          </a:p>
        </p:txBody>
      </p:sp>
    </p:spTree>
    <p:extLst>
      <p:ext uri="{BB962C8B-B14F-4D97-AF65-F5344CB8AC3E}">
        <p14:creationId xmlns:p14="http://schemas.microsoft.com/office/powerpoint/2010/main" val="830676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221A2-80F5-41AD-9CE5-E52CAE6D5960}" type="slidenum">
              <a:rPr lang="en-US" smtClean="0"/>
              <a:t>7</a:t>
            </a:fld>
            <a:endParaRPr lang="en-US"/>
          </a:p>
        </p:txBody>
      </p:sp>
    </p:spTree>
    <p:extLst>
      <p:ext uri="{BB962C8B-B14F-4D97-AF65-F5344CB8AC3E}">
        <p14:creationId xmlns:p14="http://schemas.microsoft.com/office/powerpoint/2010/main" val="1807173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221A2-80F5-41AD-9CE5-E52CAE6D5960}" type="slidenum">
              <a:rPr lang="en-US" smtClean="0"/>
              <a:t>22</a:t>
            </a:fld>
            <a:endParaRPr lang="en-US"/>
          </a:p>
        </p:txBody>
      </p:sp>
    </p:spTree>
    <p:extLst>
      <p:ext uri="{BB962C8B-B14F-4D97-AF65-F5344CB8AC3E}">
        <p14:creationId xmlns:p14="http://schemas.microsoft.com/office/powerpoint/2010/main" val="722286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221A2-80F5-41AD-9CE5-E52CAE6D5960}" type="slidenum">
              <a:rPr lang="en-US" smtClean="0"/>
              <a:t>23</a:t>
            </a:fld>
            <a:endParaRPr lang="en-US"/>
          </a:p>
        </p:txBody>
      </p:sp>
    </p:spTree>
    <p:extLst>
      <p:ext uri="{BB962C8B-B14F-4D97-AF65-F5344CB8AC3E}">
        <p14:creationId xmlns:p14="http://schemas.microsoft.com/office/powerpoint/2010/main" val="2051438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221A2-80F5-41AD-9CE5-E52CAE6D5960}" type="slidenum">
              <a:rPr lang="en-US" smtClean="0"/>
              <a:t>24</a:t>
            </a:fld>
            <a:endParaRPr lang="en-US"/>
          </a:p>
        </p:txBody>
      </p:sp>
    </p:spTree>
    <p:extLst>
      <p:ext uri="{BB962C8B-B14F-4D97-AF65-F5344CB8AC3E}">
        <p14:creationId xmlns:p14="http://schemas.microsoft.com/office/powerpoint/2010/main" val="4283610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221A2-80F5-41AD-9CE5-E52CAE6D5960}" type="slidenum">
              <a:rPr lang="en-US" smtClean="0"/>
              <a:t>27</a:t>
            </a:fld>
            <a:endParaRPr lang="en-US"/>
          </a:p>
        </p:txBody>
      </p:sp>
    </p:spTree>
    <p:extLst>
      <p:ext uri="{BB962C8B-B14F-4D97-AF65-F5344CB8AC3E}">
        <p14:creationId xmlns:p14="http://schemas.microsoft.com/office/powerpoint/2010/main" val="3550106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221A2-80F5-41AD-9CE5-E52CAE6D5960}" type="slidenum">
              <a:rPr lang="en-US" smtClean="0"/>
              <a:t>34</a:t>
            </a:fld>
            <a:endParaRPr lang="en-US"/>
          </a:p>
        </p:txBody>
      </p:sp>
    </p:spTree>
    <p:extLst>
      <p:ext uri="{BB962C8B-B14F-4D97-AF65-F5344CB8AC3E}">
        <p14:creationId xmlns:p14="http://schemas.microsoft.com/office/powerpoint/2010/main" val="10544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830D9ED9-6CF7-4F46-AB3C-2014AAA71F6A}" type="datetimeFigureOut">
              <a:rPr lang="en-US" smtClean="0"/>
              <a:pPr/>
              <a:t>11/14/2016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E41BF046-80E0-4CA0-AE32-87ABA2D066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0D9ED9-6CF7-4F46-AB3C-2014AAA71F6A}" type="datetimeFigureOut">
              <a:rPr lang="en-US" smtClean="0"/>
              <a:pPr/>
              <a:t>11/14/2016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41BF046-80E0-4CA0-AE32-87ABA2D066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0D9ED9-6CF7-4F46-AB3C-2014AAA71F6A}" type="datetimeFigureOut">
              <a:rPr lang="en-US" smtClean="0"/>
              <a:pPr/>
              <a:t>11/14/2016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41BF046-80E0-4CA0-AE32-87ABA2D066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0D9ED9-6CF7-4F46-AB3C-2014AAA71F6A}" type="datetimeFigureOut">
              <a:rPr lang="en-US" smtClean="0"/>
              <a:pPr/>
              <a:t>11/14/2016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41BF046-80E0-4CA0-AE32-87ABA2D066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30D9ED9-6CF7-4F46-AB3C-2014AAA71F6A}" type="datetimeFigureOut">
              <a:rPr lang="en-US" smtClean="0"/>
              <a:pPr/>
              <a:t>11/14/2016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41BF046-80E0-4CA0-AE32-87ABA2D066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30D9ED9-6CF7-4F46-AB3C-2014AAA71F6A}" type="datetimeFigureOut">
              <a:rPr lang="en-US" smtClean="0"/>
              <a:pPr/>
              <a:t>11/14/2016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41BF046-80E0-4CA0-AE32-87ABA2D066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30D9ED9-6CF7-4F46-AB3C-2014AAA71F6A}" type="datetimeFigureOut">
              <a:rPr lang="en-US" smtClean="0"/>
              <a:pPr/>
              <a:t>11/14/2016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41BF046-80E0-4CA0-AE32-87ABA2D066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30D9ED9-6CF7-4F46-AB3C-2014AAA71F6A}" type="datetimeFigureOut">
              <a:rPr lang="en-US" smtClean="0"/>
              <a:pPr/>
              <a:t>11/14/2016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41BF046-80E0-4CA0-AE32-87ABA2D066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30D9ED9-6CF7-4F46-AB3C-2014AAA71F6A}" type="datetimeFigureOut">
              <a:rPr lang="en-US" smtClean="0"/>
              <a:pPr/>
              <a:t>11/14/2016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41BF046-80E0-4CA0-AE32-87ABA2D066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30D9ED9-6CF7-4F46-AB3C-2014AAA71F6A}" type="datetimeFigureOut">
              <a:rPr lang="en-US" smtClean="0"/>
              <a:pPr/>
              <a:t>11/14/2016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41BF046-80E0-4CA0-AE32-87ABA2D066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30D9ED9-6CF7-4F46-AB3C-2014AAA71F6A}" type="datetimeFigureOut">
              <a:rPr lang="en-US" smtClean="0"/>
              <a:pPr/>
              <a:t>11/14/2016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41BF046-80E0-4CA0-AE32-87ABA2D0665F}"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30D9ED9-6CF7-4F46-AB3C-2014AAA71F6A}" type="datetimeFigureOut">
              <a:rPr lang="en-US" smtClean="0"/>
              <a:pPr/>
              <a:t>11/14/2016</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41BF046-80E0-4CA0-AE32-87ABA2D066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1820206"/>
            <a:ext cx="7772400" cy="4504394"/>
          </a:xfrm>
        </p:spPr>
        <p:txBody>
          <a:bodyPr>
            <a:normAutofit/>
          </a:bodyPr>
          <a:lstStyle/>
          <a:p>
            <a:r>
              <a:rPr lang="en-US" sz="2800" dirty="0" smtClean="0"/>
              <a:t>Dr. Robert C. Kurka</a:t>
            </a:r>
            <a:br>
              <a:rPr lang="en-US" sz="2800" dirty="0" smtClean="0"/>
            </a:br>
            <a:r>
              <a:rPr lang="en-US" sz="2800" dirty="0" smtClean="0"/>
              <a:t>Lincoln Christian University</a:t>
            </a:r>
            <a:endParaRPr lang="en-US" sz="2800" dirty="0"/>
          </a:p>
        </p:txBody>
      </p:sp>
      <p:sp>
        <p:nvSpPr>
          <p:cNvPr id="3" name="Subtitle 2"/>
          <p:cNvSpPr>
            <a:spLocks noGrp="1"/>
          </p:cNvSpPr>
          <p:nvPr>
            <p:ph type="subTitle" idx="1"/>
          </p:nvPr>
        </p:nvSpPr>
        <p:spPr>
          <a:xfrm>
            <a:off x="722376" y="1905000"/>
            <a:ext cx="7772400" cy="2694432"/>
          </a:xfrm>
        </p:spPr>
        <p:txBody>
          <a:bodyPr>
            <a:normAutofit/>
          </a:bodyPr>
          <a:lstStyle/>
          <a:p>
            <a:r>
              <a:rPr lang="en-US" sz="2800" dirty="0" smtClean="0"/>
              <a:t>The </a:t>
            </a:r>
            <a:r>
              <a:rPr lang="en-US" sz="2800" b="1" dirty="0" smtClean="0"/>
              <a:t>First, Second</a:t>
            </a:r>
            <a:r>
              <a:rPr lang="en-US" sz="2800" dirty="0" smtClean="0"/>
              <a:t>, and </a:t>
            </a:r>
            <a:r>
              <a:rPr lang="en-US" sz="2800" b="1" dirty="0" smtClean="0"/>
              <a:t>Third Quest’s Search </a:t>
            </a:r>
            <a:r>
              <a:rPr lang="en-US" sz="2800" dirty="0" smtClean="0"/>
              <a:t>for the </a:t>
            </a:r>
            <a:r>
              <a:rPr lang="en-US" sz="4000" b="1" i="1" dirty="0" smtClean="0"/>
              <a:t>Historical Jesus</a:t>
            </a:r>
            <a:endParaRPr lang="en-US" sz="4000" b="1"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317388"/>
            <a:ext cx="2200275" cy="27336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334000"/>
            <a:ext cx="8183880" cy="1051560"/>
          </a:xfrm>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Six Questions which “Life of Jesus” Scholars have to deal with:</a:t>
            </a:r>
          </a:p>
          <a:p>
            <a:pPr marL="0" indent="0">
              <a:buNone/>
            </a:pPr>
            <a:r>
              <a:rPr lang="en-US" dirty="0"/>
              <a:t> </a:t>
            </a:r>
            <a:r>
              <a:rPr lang="en-US" dirty="0" smtClean="0"/>
              <a:t> 1. It is possible to write a biography (history) of Jesus?</a:t>
            </a:r>
          </a:p>
          <a:p>
            <a:pPr marL="0" indent="0">
              <a:buNone/>
            </a:pPr>
            <a:r>
              <a:rPr lang="en-US" dirty="0"/>
              <a:t> </a:t>
            </a:r>
            <a:r>
              <a:rPr lang="en-US" dirty="0" smtClean="0"/>
              <a:t> 2. What is the place of miracle in the life of Jesus”</a:t>
            </a:r>
          </a:p>
          <a:p>
            <a:pPr marL="0" indent="0">
              <a:buNone/>
            </a:pPr>
            <a:r>
              <a:rPr lang="en-US" dirty="0"/>
              <a:t> </a:t>
            </a:r>
            <a:r>
              <a:rPr lang="en-US" dirty="0" smtClean="0"/>
              <a:t> 3. How should the resurrection of Jesus be interpreted…literally or in some other way?</a:t>
            </a:r>
          </a:p>
          <a:p>
            <a:pPr marL="0" indent="0">
              <a:buNone/>
            </a:pPr>
            <a:r>
              <a:rPr lang="en-US" dirty="0"/>
              <a:t> </a:t>
            </a:r>
            <a:r>
              <a:rPr lang="en-US" dirty="0" smtClean="0"/>
              <a:t> 4. What is the nature and place of mythology in the NT?</a:t>
            </a:r>
          </a:p>
          <a:p>
            <a:pPr marL="0" indent="0">
              <a:buNone/>
            </a:pPr>
            <a:r>
              <a:rPr lang="en-US" dirty="0"/>
              <a:t> </a:t>
            </a:r>
            <a:r>
              <a:rPr lang="en-US" dirty="0" smtClean="0"/>
              <a:t> 5. What is the historical value of John as compared with the </a:t>
            </a:r>
            <a:r>
              <a:rPr lang="en-US" dirty="0" err="1" smtClean="0"/>
              <a:t>Synoptics</a:t>
            </a:r>
            <a:r>
              <a:rPr lang="en-US" dirty="0" smtClean="0"/>
              <a:t>?</a:t>
            </a:r>
          </a:p>
          <a:p>
            <a:pPr marL="0" indent="0">
              <a:buNone/>
            </a:pPr>
            <a:r>
              <a:rPr lang="en-US" dirty="0"/>
              <a:t> </a:t>
            </a:r>
            <a:r>
              <a:rPr lang="en-US" dirty="0" smtClean="0"/>
              <a:t> 6. What is the central significance of Jesus?</a:t>
            </a:r>
          </a:p>
          <a:p>
            <a:pPr marL="0" indent="0">
              <a:buNone/>
            </a:pPr>
            <a:r>
              <a:rPr lang="en-US" dirty="0"/>
              <a:t> </a:t>
            </a:r>
            <a:r>
              <a:rPr lang="en-US" dirty="0" smtClean="0"/>
              <a:t>           </a:t>
            </a:r>
          </a:p>
          <a:p>
            <a:pPr marL="0" indent="0">
              <a:buNone/>
            </a:pPr>
            <a:r>
              <a:rPr lang="en-US" sz="2600" dirty="0"/>
              <a:t> </a:t>
            </a:r>
            <a:r>
              <a:rPr lang="en-US" sz="2600" dirty="0" smtClean="0"/>
              <a:t>                 --C. Anderson, </a:t>
            </a:r>
            <a:r>
              <a:rPr lang="en-US" sz="2600" i="1" dirty="0" smtClean="0"/>
              <a:t>Critical Quests of Jesus</a:t>
            </a:r>
            <a:r>
              <a:rPr lang="en-US" sz="2600" dirty="0" smtClean="0"/>
              <a:t>, 24</a:t>
            </a:r>
            <a:endParaRPr lang="en-US" sz="2600" dirty="0"/>
          </a:p>
        </p:txBody>
      </p:sp>
    </p:spTree>
    <p:extLst>
      <p:ext uri="{BB962C8B-B14F-4D97-AF65-F5344CB8AC3E}">
        <p14:creationId xmlns:p14="http://schemas.microsoft.com/office/powerpoint/2010/main" val="71545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Quest”</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Jesus of History</a:t>
            </a:r>
          </a:p>
          <a:p>
            <a:endParaRPr lang="en-US" dirty="0"/>
          </a:p>
          <a:p>
            <a:pPr marL="0" indent="0">
              <a:buNone/>
            </a:pPr>
            <a:r>
              <a:rPr lang="en-US" dirty="0" smtClean="0"/>
              <a:t> </a:t>
            </a:r>
          </a:p>
          <a:p>
            <a:pPr marL="0" indent="0">
              <a:buNone/>
            </a:pPr>
            <a:r>
              <a:rPr lang="en-US" sz="2400" i="1" dirty="0" smtClean="0"/>
              <a:t>Separated--but the historical Jesus can be found________________________</a:t>
            </a:r>
          </a:p>
          <a:p>
            <a:endParaRPr lang="en-US" dirty="0" smtClean="0"/>
          </a:p>
          <a:p>
            <a:pPr marL="0" indent="0">
              <a:buNone/>
            </a:pPr>
            <a:endParaRPr lang="en-US" dirty="0" smtClean="0"/>
          </a:p>
          <a:p>
            <a:pPr marL="0" indent="0">
              <a:buNone/>
            </a:pPr>
            <a:r>
              <a:rPr lang="en-US" sz="2000" b="1" dirty="0" smtClean="0"/>
              <a:t>Christ of the Gospels/ Church’s Faith</a:t>
            </a:r>
            <a:endParaRPr lang="en-US" sz="2000" b="1" dirty="0"/>
          </a:p>
        </p:txBody>
      </p:sp>
    </p:spTree>
    <p:extLst>
      <p:ext uri="{BB962C8B-B14F-4D97-AF65-F5344CB8AC3E}">
        <p14:creationId xmlns:p14="http://schemas.microsoft.com/office/powerpoint/2010/main" val="797185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“No Quest” (1906-53) to a “Second Quest” (1953-1970’s)</a:t>
            </a:r>
            <a:endParaRPr lang="en-US" sz="1800" dirty="0"/>
          </a:p>
        </p:txBody>
      </p:sp>
      <p:sp>
        <p:nvSpPr>
          <p:cNvPr id="3" name="Content Placeholder 2"/>
          <p:cNvSpPr>
            <a:spLocks noGrp="1"/>
          </p:cNvSpPr>
          <p:nvPr>
            <p:ph idx="1"/>
          </p:nvPr>
        </p:nvSpPr>
        <p:spPr>
          <a:xfrm>
            <a:off x="381000" y="533400"/>
            <a:ext cx="8183880" cy="4187952"/>
          </a:xfrm>
        </p:spPr>
        <p:txBody>
          <a:bodyPr>
            <a:normAutofit lnSpcReduction="10000"/>
          </a:bodyPr>
          <a:lstStyle/>
          <a:p>
            <a:r>
              <a:rPr lang="en-US" dirty="0" smtClean="0"/>
              <a:t>Prompted by </a:t>
            </a:r>
            <a:r>
              <a:rPr lang="en-US" b="1" dirty="0" smtClean="0"/>
              <a:t>Neo-Orthodoxy’s</a:t>
            </a:r>
            <a:r>
              <a:rPr lang="en-US" dirty="0" smtClean="0"/>
              <a:t> “Almost Complete” Disconnecting of the Jesus of History from the Christ of Faith</a:t>
            </a:r>
          </a:p>
          <a:p>
            <a:pPr>
              <a:buNone/>
            </a:pPr>
            <a:r>
              <a:rPr lang="en-US" dirty="0" smtClean="0"/>
              <a:t>   </a:t>
            </a:r>
            <a:r>
              <a:rPr lang="en-US" sz="2400" dirty="0" smtClean="0"/>
              <a:t>1. Karl Barth: </a:t>
            </a:r>
            <a:r>
              <a:rPr lang="en-US" sz="2400" i="1" dirty="0" err="1" smtClean="0"/>
              <a:t>Heilsgeschichte</a:t>
            </a:r>
            <a:r>
              <a:rPr lang="en-US" sz="2400" i="1" dirty="0" smtClean="0"/>
              <a:t> </a:t>
            </a:r>
            <a:r>
              <a:rPr lang="en-US" sz="2400" dirty="0" smtClean="0"/>
              <a:t>(“Salvation history” is not to be evaluated like “regular” history. Historical questions are largely irrelevant to the theological purposes of the Gospels/Bible)</a:t>
            </a:r>
            <a:endParaRPr lang="en-US" sz="2400" i="1" dirty="0" smtClean="0"/>
          </a:p>
          <a:p>
            <a:pPr>
              <a:buNone/>
            </a:pPr>
            <a:r>
              <a:rPr lang="en-US" sz="2400" dirty="0" smtClean="0"/>
              <a:t>   2. Rudolf </a:t>
            </a:r>
            <a:r>
              <a:rPr lang="en-US" sz="2400" dirty="0" err="1" smtClean="0"/>
              <a:t>Bultmann</a:t>
            </a:r>
            <a:r>
              <a:rPr lang="en-US" sz="2400" dirty="0" smtClean="0"/>
              <a:t>: “demythologizing” project and Form Criticism (re-interpret the NT </a:t>
            </a:r>
          </a:p>
          <a:p>
            <a:pPr>
              <a:buNone/>
            </a:pPr>
            <a:r>
              <a:rPr lang="en-US" sz="2400" dirty="0"/>
              <a:t> </a:t>
            </a:r>
            <a:r>
              <a:rPr lang="en-US" sz="2400" dirty="0" smtClean="0"/>
              <a:t>  message in the worldview of modern</a:t>
            </a:r>
          </a:p>
          <a:p>
            <a:pPr>
              <a:buNone/>
            </a:pPr>
            <a:r>
              <a:rPr lang="en-US" sz="2400" dirty="0"/>
              <a:t> </a:t>
            </a:r>
            <a:r>
              <a:rPr lang="en-US" sz="2400" dirty="0" smtClean="0"/>
              <a:t>  (Western) humanity</a:t>
            </a:r>
          </a:p>
          <a:p>
            <a:endParaRPr lang="en-US" dirty="0" smtClean="0"/>
          </a:p>
          <a:p>
            <a:endParaRPr lang="en-US" dirty="0" smtClean="0"/>
          </a:p>
          <a:p>
            <a:pP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3657600"/>
            <a:ext cx="1600200" cy="1905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Quest”</a:t>
            </a:r>
            <a:endParaRPr lang="en-US" dirty="0"/>
          </a:p>
        </p:txBody>
      </p:sp>
      <p:sp>
        <p:nvSpPr>
          <p:cNvPr id="3" name="Content Placeholder 2"/>
          <p:cNvSpPr>
            <a:spLocks noGrp="1"/>
          </p:cNvSpPr>
          <p:nvPr>
            <p:ph idx="1"/>
          </p:nvPr>
        </p:nvSpPr>
        <p:spPr/>
        <p:txBody>
          <a:bodyPr/>
          <a:lstStyle/>
          <a:p>
            <a:r>
              <a:rPr lang="en-US" dirty="0" smtClean="0"/>
              <a:t>“It is impossible to use electric light and the wireless (radio) and to avail ourselves of modern medical and surgical discoveries, and at the same time to believe in the New Testament world of spirits and miracles.”– </a:t>
            </a:r>
            <a:r>
              <a:rPr lang="en-US" sz="2000" dirty="0" smtClean="0"/>
              <a:t>Rudolf </a:t>
            </a:r>
            <a:r>
              <a:rPr lang="en-US" sz="2000" dirty="0" err="1" smtClean="0"/>
              <a:t>Bultmann</a:t>
            </a:r>
            <a:r>
              <a:rPr lang="en-US" sz="2000" dirty="0" smtClean="0"/>
              <a:t>, “New Testament and Mythology”</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3308603"/>
            <a:ext cx="2552700" cy="2819401"/>
          </a:xfrm>
          <a:prstGeom prst="rect">
            <a:avLst/>
          </a:prstGeom>
        </p:spPr>
      </p:pic>
    </p:spTree>
    <p:extLst>
      <p:ext uri="{BB962C8B-B14F-4D97-AF65-F5344CB8AC3E}">
        <p14:creationId xmlns:p14="http://schemas.microsoft.com/office/powerpoint/2010/main" val="3155555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Criticism”</a:t>
            </a:r>
            <a:endParaRPr lang="en-US" dirty="0"/>
          </a:p>
        </p:txBody>
      </p:sp>
      <p:sp>
        <p:nvSpPr>
          <p:cNvPr id="3" name="Content Placeholder 2"/>
          <p:cNvSpPr>
            <a:spLocks noGrp="1"/>
          </p:cNvSpPr>
          <p:nvPr>
            <p:ph idx="1"/>
          </p:nvPr>
        </p:nvSpPr>
        <p:spPr/>
        <p:txBody>
          <a:bodyPr>
            <a:normAutofit/>
          </a:bodyPr>
          <a:lstStyle/>
          <a:p>
            <a:endParaRPr lang="en-US" dirty="0" smtClean="0"/>
          </a:p>
          <a:p>
            <a:pPr marL="0" indent="0">
              <a:buNone/>
            </a:pPr>
            <a:r>
              <a:rPr lang="en-US" b="1" dirty="0" smtClean="0"/>
              <a:t>Ernst </a:t>
            </a:r>
            <a:r>
              <a:rPr lang="en-US" b="1" dirty="0" err="1" smtClean="0"/>
              <a:t>Kasemann</a:t>
            </a:r>
            <a:r>
              <a:rPr lang="en-US" dirty="0" smtClean="0"/>
              <a:t>: “The work of the Form Critics was designed to show that the message of Jesus as given to us by the </a:t>
            </a:r>
            <a:r>
              <a:rPr lang="en-US" dirty="0" err="1" smtClean="0"/>
              <a:t>synoptists</a:t>
            </a:r>
            <a:r>
              <a:rPr lang="en-US" dirty="0" smtClean="0"/>
              <a:t> is, for the most part, not authentic but was minted by the faith of the primitive Christian community in its various stages”—</a:t>
            </a:r>
            <a:r>
              <a:rPr lang="en-US" sz="2400" i="1" dirty="0" smtClean="0"/>
              <a:t>Essays on New Testament Themes</a:t>
            </a:r>
            <a:endParaRPr lang="en-US" sz="2400" i="1" dirty="0"/>
          </a:p>
        </p:txBody>
      </p:sp>
    </p:spTree>
    <p:extLst>
      <p:ext uri="{BB962C8B-B14F-4D97-AF65-F5344CB8AC3E}">
        <p14:creationId xmlns:p14="http://schemas.microsoft.com/office/powerpoint/2010/main" val="462351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341120"/>
          </a:xfrm>
        </p:spPr>
        <p:txBody>
          <a:bodyPr>
            <a:normAutofit/>
          </a:bodyPr>
          <a:lstStyle/>
          <a:p>
            <a:r>
              <a:rPr lang="en-US" sz="2400" dirty="0" smtClean="0"/>
              <a:t/>
            </a:r>
            <a:br>
              <a:rPr lang="en-US" sz="2400" dirty="0" smtClean="0"/>
            </a:br>
            <a:r>
              <a:rPr lang="en-US" sz="2400" dirty="0" smtClean="0"/>
              <a:t>Basics of Form Criticism</a:t>
            </a:r>
            <a:endParaRPr lang="en-US" sz="2400" dirty="0"/>
          </a:p>
        </p:txBody>
      </p:sp>
      <p:sp>
        <p:nvSpPr>
          <p:cNvPr id="3" name="Content Placeholder 2"/>
          <p:cNvSpPr>
            <a:spLocks noGrp="1"/>
          </p:cNvSpPr>
          <p:nvPr>
            <p:ph idx="1"/>
          </p:nvPr>
        </p:nvSpPr>
        <p:spPr/>
        <p:txBody>
          <a:bodyPr>
            <a:noAutofit/>
          </a:bodyPr>
          <a:lstStyle/>
          <a:p>
            <a:r>
              <a:rPr lang="en-US" sz="1800" dirty="0" smtClean="0"/>
              <a:t>At its earliest stages, the material in the Gospels was passed on orally—series of disconnected units, anecdotes, stories, sayings, teachings, parables, etc.</a:t>
            </a:r>
          </a:p>
          <a:p>
            <a:r>
              <a:rPr lang="en-US" sz="1800" dirty="0" smtClean="0"/>
              <a:t>Each unit of tradition has its own history in the church</a:t>
            </a:r>
          </a:p>
          <a:p>
            <a:r>
              <a:rPr lang="en-US" sz="1800" dirty="0" smtClean="0"/>
              <a:t>Historical outline of Jesus’ career is largely the creation of Mark who used this narrative to “thread” these “disconnected beads” of independent traditions—there is no real biography of Jesus to be discovered</a:t>
            </a:r>
          </a:p>
          <a:p>
            <a:r>
              <a:rPr lang="en-US" sz="1800" dirty="0" smtClean="0"/>
              <a:t>As these units (</a:t>
            </a:r>
            <a:r>
              <a:rPr lang="en-US" sz="1800" i="1" dirty="0" err="1" smtClean="0"/>
              <a:t>pericopes</a:t>
            </a:r>
            <a:r>
              <a:rPr lang="en-US" sz="1800" dirty="0" smtClean="0"/>
              <a:t>) were passed on by word of mouth, both their literary forms and contents were shaped to address the life and needs of particular church situations (</a:t>
            </a:r>
            <a:r>
              <a:rPr lang="en-US" sz="1800" i="1" dirty="0" err="1" smtClean="0"/>
              <a:t>sitz</a:t>
            </a:r>
            <a:r>
              <a:rPr lang="en-US" sz="1800" i="1" dirty="0" smtClean="0"/>
              <a:t> </a:t>
            </a:r>
            <a:r>
              <a:rPr lang="en-US" sz="1800" i="1" dirty="0" err="1" smtClean="0"/>
              <a:t>im</a:t>
            </a:r>
            <a:r>
              <a:rPr lang="en-US" sz="1800" i="1" dirty="0" smtClean="0"/>
              <a:t> </a:t>
            </a:r>
            <a:r>
              <a:rPr lang="en-US" sz="1800" i="1" dirty="0" err="1" smtClean="0"/>
              <a:t>leben</a:t>
            </a:r>
            <a:r>
              <a:rPr lang="en-US" sz="1800" dirty="0" smtClean="0"/>
              <a:t>). The Gospels as we have them are products of the Christian Church at the end of the first century, reflecting Christian beliefs and practices that developed over time.</a:t>
            </a:r>
          </a:p>
          <a:p>
            <a:r>
              <a:rPr lang="en-US" sz="1800" dirty="0" smtClean="0"/>
              <a:t>John’s Gospel reflects a </a:t>
            </a:r>
            <a:r>
              <a:rPr lang="en-US" sz="1800" i="1" dirty="0" err="1" smtClean="0"/>
              <a:t>sitz</a:t>
            </a:r>
            <a:r>
              <a:rPr lang="en-US" sz="1800" i="1" dirty="0" smtClean="0"/>
              <a:t> </a:t>
            </a:r>
            <a:r>
              <a:rPr lang="en-US" sz="1800" i="1" dirty="0" err="1" smtClean="0"/>
              <a:t>im</a:t>
            </a:r>
            <a:r>
              <a:rPr lang="en-US" sz="1800" i="1" dirty="0" smtClean="0"/>
              <a:t> </a:t>
            </a:r>
            <a:r>
              <a:rPr lang="en-US" sz="1800" i="1" dirty="0" err="1" smtClean="0"/>
              <a:t>leben</a:t>
            </a:r>
            <a:r>
              <a:rPr lang="en-US" sz="1800" i="1" dirty="0" smtClean="0"/>
              <a:t> </a:t>
            </a:r>
            <a:r>
              <a:rPr lang="en-US" sz="1800" dirty="0" smtClean="0"/>
              <a:t>in the Hellenistic world, thus requiring the author to radically reinterpret the person and message of Jesus into “Greek thought.” Thus, it has virtually no historical value. (Finding of the DSS seriously challenged this!)</a:t>
            </a:r>
            <a:endParaRPr lang="en-US" sz="1800" dirty="0"/>
          </a:p>
        </p:txBody>
      </p:sp>
    </p:spTree>
    <p:extLst>
      <p:ext uri="{BB962C8B-B14F-4D97-AF65-F5344CB8AC3E}">
        <p14:creationId xmlns:p14="http://schemas.microsoft.com/office/powerpoint/2010/main" val="2411268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Quest”</a:t>
            </a:r>
            <a:endParaRPr lang="en-US" dirty="0"/>
          </a:p>
        </p:txBody>
      </p:sp>
      <p:sp>
        <p:nvSpPr>
          <p:cNvPr id="3" name="Content Placeholder 2"/>
          <p:cNvSpPr>
            <a:spLocks noGrp="1"/>
          </p:cNvSpPr>
          <p:nvPr>
            <p:ph idx="1"/>
          </p:nvPr>
        </p:nvSpPr>
        <p:spPr/>
        <p:txBody>
          <a:bodyPr>
            <a:normAutofit fontScale="92500" lnSpcReduction="10000"/>
          </a:bodyPr>
          <a:lstStyle/>
          <a:p>
            <a:r>
              <a:rPr lang="en-US" sz="2200" b="1" dirty="0" smtClean="0"/>
              <a:t>Jesus of History</a:t>
            </a:r>
          </a:p>
          <a:p>
            <a:endParaRPr lang="en-US" dirty="0"/>
          </a:p>
          <a:p>
            <a:endParaRPr lang="en-US" dirty="0" smtClean="0"/>
          </a:p>
          <a:p>
            <a:r>
              <a:rPr lang="en-US" dirty="0" smtClean="0"/>
              <a:t>Separated—we can know very little about the top but much about the bottom___________________________</a:t>
            </a:r>
            <a:endParaRPr lang="en-US" dirty="0"/>
          </a:p>
          <a:p>
            <a:endParaRPr lang="en-US" dirty="0" smtClean="0"/>
          </a:p>
          <a:p>
            <a:endParaRPr lang="en-US" dirty="0" smtClean="0"/>
          </a:p>
          <a:p>
            <a:endParaRPr lang="en-US" dirty="0"/>
          </a:p>
          <a:p>
            <a:r>
              <a:rPr lang="en-US" b="1" dirty="0" smtClean="0"/>
              <a:t>Christ of NT/Church’s Faith </a:t>
            </a:r>
            <a:r>
              <a:rPr lang="en-US" sz="2200" b="1" dirty="0" smtClean="0"/>
              <a:t>(and its </a:t>
            </a:r>
            <a:r>
              <a:rPr lang="en-US" sz="2200" b="1" i="1" dirty="0" smtClean="0"/>
              <a:t>existential</a:t>
            </a:r>
            <a:r>
              <a:rPr lang="en-US" sz="2200" b="1" dirty="0" smtClean="0"/>
              <a:t> relevance)</a:t>
            </a:r>
          </a:p>
          <a:p>
            <a:pPr marL="0" indent="0">
              <a:buNone/>
            </a:pPr>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368525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“Second Quest” Characteristics</a:t>
            </a:r>
            <a:endParaRPr lang="en-US" sz="2800" dirty="0"/>
          </a:p>
        </p:txBody>
      </p:sp>
      <p:sp>
        <p:nvSpPr>
          <p:cNvPr id="3" name="Content Placeholder 2"/>
          <p:cNvSpPr>
            <a:spLocks noGrp="1"/>
          </p:cNvSpPr>
          <p:nvPr>
            <p:ph idx="1"/>
          </p:nvPr>
        </p:nvSpPr>
        <p:spPr/>
        <p:txBody>
          <a:bodyPr>
            <a:noAutofit/>
          </a:bodyPr>
          <a:lstStyle/>
          <a:p>
            <a:r>
              <a:rPr lang="en-US" sz="2400" dirty="0" smtClean="0"/>
              <a:t>Launched by </a:t>
            </a:r>
            <a:r>
              <a:rPr lang="en-US" sz="2400" dirty="0" err="1" smtClean="0"/>
              <a:t>Bultmann’s</a:t>
            </a:r>
            <a:r>
              <a:rPr lang="en-US" sz="2400" dirty="0" smtClean="0"/>
              <a:t> former students (e.g., </a:t>
            </a:r>
            <a:r>
              <a:rPr lang="en-US" sz="2400" dirty="0" err="1" smtClean="0"/>
              <a:t>Kasemann</a:t>
            </a:r>
            <a:r>
              <a:rPr lang="en-US" sz="2400" dirty="0" smtClean="0"/>
              <a:t>, </a:t>
            </a:r>
            <a:r>
              <a:rPr lang="en-US" sz="2400" dirty="0" err="1" smtClean="0"/>
              <a:t>Bornkamm</a:t>
            </a:r>
            <a:r>
              <a:rPr lang="en-US" sz="2400" dirty="0" smtClean="0"/>
              <a:t>, </a:t>
            </a:r>
            <a:r>
              <a:rPr lang="en-US" sz="2400" dirty="0" err="1" smtClean="0"/>
              <a:t>Ebeling</a:t>
            </a:r>
            <a:r>
              <a:rPr lang="en-US" sz="2400" dirty="0" smtClean="0"/>
              <a:t>)</a:t>
            </a:r>
          </a:p>
          <a:p>
            <a:r>
              <a:rPr lang="en-US" sz="2400" dirty="0" smtClean="0"/>
              <a:t>Desire to avoid repeating “</a:t>
            </a:r>
            <a:r>
              <a:rPr lang="en-US" sz="2400" dirty="0" err="1" smtClean="0"/>
              <a:t>docetic</a:t>
            </a:r>
            <a:r>
              <a:rPr lang="en-US" sz="2400" dirty="0" smtClean="0"/>
              <a:t> heresy”—a concern for Jesus’ true humanity</a:t>
            </a:r>
          </a:p>
          <a:p>
            <a:r>
              <a:rPr lang="en-US" sz="2400" dirty="0" smtClean="0"/>
              <a:t>Concerned about establishing some continuity between the Jesus of history and the Christ of the Gospels</a:t>
            </a:r>
          </a:p>
          <a:p>
            <a:r>
              <a:rPr lang="en-US" sz="2400" dirty="0" smtClean="0"/>
              <a:t>While skeptical of Jesus’ messianic claims admits he had some messianic characteristics that drew a following)</a:t>
            </a:r>
            <a:r>
              <a:rPr lang="en-US" sz="2000" dirty="0" smtClean="0"/>
              <a:t>(</a:t>
            </a:r>
            <a:r>
              <a:rPr lang="en-US" sz="2000" dirty="0"/>
              <a:t>Ebeling:1)Jesus emphasized nearness to God--repentance; 2) His teaching on obeying the will of God; 3)His call to </a:t>
            </a:r>
            <a:r>
              <a:rPr lang="en-US" sz="2000" dirty="0" smtClean="0"/>
              <a:t>discipleship</a:t>
            </a:r>
          </a:p>
          <a:p>
            <a:r>
              <a:rPr lang="en-US" sz="2000" i="1" dirty="0" smtClean="0"/>
              <a:t>Cross</a:t>
            </a:r>
            <a:r>
              <a:rPr lang="en-US" sz="2000" dirty="0" smtClean="0"/>
              <a:t> may be a “contact point”</a:t>
            </a:r>
          </a:p>
        </p:txBody>
      </p:sp>
    </p:spTree>
    <p:extLst>
      <p:ext uri="{BB962C8B-B14F-4D97-AF65-F5344CB8AC3E}">
        <p14:creationId xmlns:p14="http://schemas.microsoft.com/office/powerpoint/2010/main" val="2899644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Quest” Contributions</a:t>
            </a:r>
            <a:endParaRPr lang="en-US" dirty="0"/>
          </a:p>
        </p:txBody>
      </p:sp>
      <p:sp>
        <p:nvSpPr>
          <p:cNvPr id="3" name="Content Placeholder 2"/>
          <p:cNvSpPr>
            <a:spLocks noGrp="1"/>
          </p:cNvSpPr>
          <p:nvPr>
            <p:ph idx="1"/>
          </p:nvPr>
        </p:nvSpPr>
        <p:spPr/>
        <p:txBody>
          <a:bodyPr>
            <a:normAutofit/>
          </a:bodyPr>
          <a:lstStyle/>
          <a:p>
            <a:r>
              <a:rPr lang="en-US" dirty="0" smtClean="0"/>
              <a:t>Redaction criticism—literary creativity of the Gospel authors, themselves</a:t>
            </a:r>
          </a:p>
          <a:p>
            <a:r>
              <a:rPr lang="en-US" dirty="0" smtClean="0"/>
              <a:t>“Q”—a full-blown “Gospel” in its own right</a:t>
            </a:r>
          </a:p>
          <a:p>
            <a:r>
              <a:rPr lang="en-US" dirty="0" smtClean="0"/>
              <a:t>“Criteria of Authenticity”</a:t>
            </a:r>
          </a:p>
          <a:p>
            <a:pPr marL="0" indent="0">
              <a:buNone/>
            </a:pPr>
            <a:r>
              <a:rPr lang="en-US" dirty="0"/>
              <a:t> </a:t>
            </a:r>
            <a:r>
              <a:rPr lang="en-US" dirty="0" smtClean="0"/>
              <a:t>  </a:t>
            </a:r>
            <a:r>
              <a:rPr lang="en-US" sz="2400" dirty="0" smtClean="0"/>
              <a:t>(e.g.,  “Criterion of Double Dissimilarity”—the earliest form of a saying may be regarded as authentic if it can be shown to be dissimilar to characteristic emphases in ancient Judaism and Christianity)</a:t>
            </a:r>
          </a:p>
          <a:p>
            <a:endParaRPr lang="en-US" dirty="0"/>
          </a:p>
        </p:txBody>
      </p:sp>
    </p:spTree>
    <p:extLst>
      <p:ext uri="{BB962C8B-B14F-4D97-AF65-F5344CB8AC3E}">
        <p14:creationId xmlns:p14="http://schemas.microsoft.com/office/powerpoint/2010/main" val="2181698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Quest” Contributions</a:t>
            </a:r>
            <a:endParaRPr lang="en-US" dirty="0"/>
          </a:p>
        </p:txBody>
      </p:sp>
      <p:sp>
        <p:nvSpPr>
          <p:cNvPr id="3" name="Content Placeholder 2"/>
          <p:cNvSpPr>
            <a:spLocks noGrp="1"/>
          </p:cNvSpPr>
          <p:nvPr>
            <p:ph idx="1"/>
          </p:nvPr>
        </p:nvSpPr>
        <p:spPr/>
        <p:txBody>
          <a:bodyPr>
            <a:normAutofit lnSpcReduction="10000"/>
          </a:bodyPr>
          <a:lstStyle/>
          <a:p>
            <a:r>
              <a:rPr lang="en-US" b="1" dirty="0" smtClean="0"/>
              <a:t>Other Criteria for determining historical authenticity…</a:t>
            </a:r>
            <a:endParaRPr lang="en-US" dirty="0" smtClean="0"/>
          </a:p>
          <a:p>
            <a:pPr marL="0" indent="0">
              <a:buNone/>
            </a:pPr>
            <a:r>
              <a:rPr lang="en-US" dirty="0"/>
              <a:t> </a:t>
            </a:r>
            <a:r>
              <a:rPr lang="en-US" dirty="0" smtClean="0"/>
              <a:t> + Coherence</a:t>
            </a:r>
          </a:p>
          <a:p>
            <a:pPr marL="0" indent="0">
              <a:buNone/>
            </a:pPr>
            <a:endParaRPr lang="en-US" dirty="0" smtClean="0"/>
          </a:p>
          <a:p>
            <a:pPr marL="0" indent="0">
              <a:buNone/>
            </a:pPr>
            <a:r>
              <a:rPr lang="en-US" dirty="0"/>
              <a:t> </a:t>
            </a:r>
            <a:r>
              <a:rPr lang="en-US" dirty="0" smtClean="0"/>
              <a:t> + Multiple Attestation</a:t>
            </a:r>
          </a:p>
          <a:p>
            <a:pPr marL="0" indent="0">
              <a:buNone/>
            </a:pPr>
            <a:endParaRPr lang="en-US" dirty="0" smtClean="0"/>
          </a:p>
          <a:p>
            <a:pPr marL="0" indent="0">
              <a:buNone/>
            </a:pPr>
            <a:r>
              <a:rPr lang="en-US" dirty="0"/>
              <a:t> </a:t>
            </a:r>
            <a:r>
              <a:rPr lang="en-US" dirty="0" smtClean="0"/>
              <a:t> + Unintentionality (“Embarrassment”)</a:t>
            </a:r>
          </a:p>
          <a:p>
            <a:pPr marL="0" indent="0">
              <a:buNone/>
            </a:pPr>
            <a:endParaRPr lang="en-US" dirty="0" smtClean="0"/>
          </a:p>
          <a:p>
            <a:pPr marL="0" indent="0">
              <a:buNone/>
            </a:pPr>
            <a:r>
              <a:rPr lang="en-US" dirty="0"/>
              <a:t> </a:t>
            </a:r>
            <a:r>
              <a:rPr lang="en-US" dirty="0" smtClean="0"/>
              <a:t> + Causal Effect</a:t>
            </a:r>
            <a:endParaRPr lang="en-US" dirty="0"/>
          </a:p>
        </p:txBody>
      </p:sp>
    </p:spTree>
    <p:extLst>
      <p:ext uri="{BB962C8B-B14F-4D97-AF65-F5344CB8AC3E}">
        <p14:creationId xmlns:p14="http://schemas.microsoft.com/office/powerpoint/2010/main" val="1394314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02920" y="533400"/>
            <a:ext cx="8183880" cy="4187952"/>
          </a:xfrm>
        </p:spPr>
        <p:txBody>
          <a:bodyPr>
            <a:noAutofit/>
          </a:bodyPr>
          <a:lstStyle/>
          <a:p>
            <a:pPr marL="0" indent="0">
              <a:buNone/>
            </a:pPr>
            <a:r>
              <a:rPr lang="en-US" sz="2000" dirty="0" smtClean="0"/>
              <a:t>In the 18</a:t>
            </a:r>
            <a:r>
              <a:rPr lang="en-US" sz="2000" baseline="30000" dirty="0" smtClean="0"/>
              <a:t>th</a:t>
            </a:r>
            <a:r>
              <a:rPr lang="en-US" sz="2000" dirty="0" smtClean="0"/>
              <a:t> century, German scholar, </a:t>
            </a:r>
            <a:r>
              <a:rPr lang="en-US" sz="2000" b="1" dirty="0" smtClean="0"/>
              <a:t>Hermann</a:t>
            </a:r>
            <a:r>
              <a:rPr lang="en-US" sz="2000" dirty="0" smtClean="0"/>
              <a:t> </a:t>
            </a:r>
            <a:r>
              <a:rPr lang="en-US" sz="2000" b="1" dirty="0" smtClean="0"/>
              <a:t>Samuel </a:t>
            </a:r>
            <a:r>
              <a:rPr lang="en-US" sz="2000" b="1" dirty="0" err="1" smtClean="0"/>
              <a:t>Reimarus</a:t>
            </a:r>
            <a:r>
              <a:rPr lang="en-US" sz="2000" b="1" dirty="0" smtClean="0"/>
              <a:t> </a:t>
            </a:r>
            <a:r>
              <a:rPr lang="en-US" sz="2000" dirty="0" smtClean="0"/>
              <a:t>(1694-1768) forever changed the course of historical Jesus studies. A firm line was drawn between the Jesus of history and the Christ confessed by the Christian Faith:</a:t>
            </a:r>
          </a:p>
          <a:p>
            <a:pPr marL="0" indent="0">
              <a:buNone/>
            </a:pPr>
            <a:r>
              <a:rPr lang="en-US" sz="2400" dirty="0" smtClean="0"/>
              <a:t>“Now, where the doctrine is not controlled by the history but vice versa, both history and doctrine are to this extent unfounded; the history because it is not taken from events themselves…; and the doctrine because it refers to facts that originated in the writers’ thinking only after the doctrine was altered and which were simply fabricated and false.” –</a:t>
            </a:r>
            <a:r>
              <a:rPr lang="en-US" sz="2400" i="1" dirty="0" smtClean="0"/>
              <a:t>Fragments</a:t>
            </a:r>
            <a:r>
              <a:rPr lang="en-US" sz="2400" dirty="0" smtClean="0"/>
              <a:t>, 134</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800600"/>
            <a:ext cx="2108200" cy="1740408"/>
          </a:xfrm>
          <a:prstGeom prst="rect">
            <a:avLst/>
          </a:prstGeom>
        </p:spPr>
      </p:pic>
    </p:spTree>
    <p:extLst>
      <p:ext uri="{BB962C8B-B14F-4D97-AF65-F5344CB8AC3E}">
        <p14:creationId xmlns:p14="http://schemas.microsoft.com/office/powerpoint/2010/main" val="3400849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Quest”</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Three prevailing assumptions</a:t>
            </a:r>
            <a:r>
              <a:rPr lang="en-US" dirty="0" smtClean="0"/>
              <a:t>…</a:t>
            </a:r>
          </a:p>
          <a:p>
            <a:pPr marL="0" indent="0">
              <a:buNone/>
            </a:pPr>
            <a:endParaRPr lang="en-US" dirty="0"/>
          </a:p>
          <a:p>
            <a:pPr marL="0" indent="0">
              <a:buNone/>
            </a:pPr>
            <a:endParaRPr lang="en-US" dirty="0" smtClean="0"/>
          </a:p>
          <a:p>
            <a:pPr marL="0" indent="0">
              <a:buNone/>
            </a:pPr>
            <a:r>
              <a:rPr lang="en-US" dirty="0"/>
              <a:t> </a:t>
            </a:r>
            <a:r>
              <a:rPr lang="en-US" dirty="0" smtClean="0"/>
              <a:t>  1. Gospels lack objectivity-- because their purpose is to evangelize unbelievers</a:t>
            </a:r>
          </a:p>
          <a:p>
            <a:pPr marL="0" indent="0">
              <a:buNone/>
            </a:pPr>
            <a:r>
              <a:rPr lang="en-US" dirty="0"/>
              <a:t> </a:t>
            </a:r>
            <a:r>
              <a:rPr lang="en-US" dirty="0" smtClean="0"/>
              <a:t>  2. Gospels in their present form were compiled years after the historical Jesus lived and are very limited windows into the life of this first-century figure</a:t>
            </a:r>
          </a:p>
          <a:p>
            <a:pPr marL="0" indent="0">
              <a:buNone/>
            </a:pPr>
            <a:r>
              <a:rPr lang="en-US" dirty="0"/>
              <a:t> </a:t>
            </a:r>
            <a:r>
              <a:rPr lang="en-US" dirty="0" smtClean="0"/>
              <a:t>  3. Gospels reflect religious stories and myths of other neighboring religions; e.g., “Gnostic Redeemer” myths</a:t>
            </a:r>
            <a:endParaRPr lang="en-US" dirty="0"/>
          </a:p>
        </p:txBody>
      </p:sp>
    </p:spTree>
    <p:extLst>
      <p:ext uri="{BB962C8B-B14F-4D97-AF65-F5344CB8AC3E}">
        <p14:creationId xmlns:p14="http://schemas.microsoft.com/office/powerpoint/2010/main" val="1550485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Quest”</a:t>
            </a:r>
            <a:endParaRPr lang="en-US" dirty="0"/>
          </a:p>
        </p:txBody>
      </p:sp>
      <p:sp>
        <p:nvSpPr>
          <p:cNvPr id="4" name="Content Placeholder 3"/>
          <p:cNvSpPr>
            <a:spLocks noGrp="1"/>
          </p:cNvSpPr>
          <p:nvPr>
            <p:ph idx="1"/>
          </p:nvPr>
        </p:nvSpPr>
        <p:spPr/>
        <p:txBody>
          <a:bodyPr>
            <a:normAutofit/>
          </a:bodyPr>
          <a:lstStyle/>
          <a:p>
            <a:endParaRPr lang="en-US" sz="2400" b="1" dirty="0" smtClean="0"/>
          </a:p>
          <a:p>
            <a:endParaRPr lang="en-US" sz="2400" b="1" dirty="0"/>
          </a:p>
          <a:p>
            <a:endParaRPr lang="en-US" sz="2400" b="1" dirty="0" smtClean="0"/>
          </a:p>
          <a:p>
            <a:r>
              <a:rPr lang="en-US" sz="2400" b="1" dirty="0" smtClean="0"/>
              <a:t>Jesus of History</a:t>
            </a:r>
          </a:p>
          <a:p>
            <a:pPr marL="0" indent="0">
              <a:buNone/>
            </a:pPr>
            <a:r>
              <a:rPr lang="en-US" dirty="0" smtClean="0"/>
              <a:t>                            </a:t>
            </a:r>
            <a:endParaRPr lang="en-US" dirty="0"/>
          </a:p>
          <a:p>
            <a:pPr marL="0" indent="0">
              <a:buNone/>
            </a:pPr>
            <a:r>
              <a:rPr lang="en-US" sz="2400" i="1" dirty="0" smtClean="0"/>
              <a:t>Separated but some minimal contact between the two</a:t>
            </a:r>
            <a:r>
              <a:rPr lang="en-US" i="1" dirty="0" smtClean="0"/>
              <a:t>__________________________</a:t>
            </a:r>
          </a:p>
          <a:p>
            <a:pPr marL="0" indent="0">
              <a:buNone/>
            </a:pPr>
            <a:endParaRPr lang="en-US" dirty="0" smtClean="0"/>
          </a:p>
          <a:p>
            <a:r>
              <a:rPr lang="en-US" b="1" dirty="0" smtClean="0"/>
              <a:t>Christ of NT and Church’s Faith</a:t>
            </a:r>
            <a:endParaRPr lang="en-US" b="1" dirty="0"/>
          </a:p>
        </p:txBody>
      </p:sp>
      <p:sp>
        <p:nvSpPr>
          <p:cNvPr id="5" name="Down Arrow 4"/>
          <p:cNvSpPr/>
          <p:nvPr/>
        </p:nvSpPr>
        <p:spPr>
          <a:xfrm>
            <a:off x="4487745" y="3048000"/>
            <a:ext cx="484632"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7352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33400" y="914400"/>
            <a:ext cx="8183880" cy="4800600"/>
          </a:xfrm>
        </p:spPr>
        <p:txBody>
          <a:bodyPr>
            <a:noAutofit/>
          </a:bodyPr>
          <a:lstStyle/>
          <a:p>
            <a:pPr>
              <a:buNone/>
            </a:pPr>
            <a:r>
              <a:rPr lang="en-US" sz="2000" dirty="0" smtClean="0"/>
              <a:t>   </a:t>
            </a:r>
            <a:r>
              <a:rPr lang="en-US" sz="2000" b="1" dirty="0" smtClean="0"/>
              <a:t>The Demise of the Second Quest was brought on by</a:t>
            </a:r>
            <a:r>
              <a:rPr lang="en-US" sz="2000" dirty="0" smtClean="0"/>
              <a:t>:</a:t>
            </a:r>
            <a:endParaRPr lang="en-US" sz="2000" dirty="0"/>
          </a:p>
          <a:p>
            <a:pPr>
              <a:buNone/>
            </a:pPr>
            <a:endParaRPr lang="en-US" sz="2000" dirty="0" smtClean="0"/>
          </a:p>
          <a:p>
            <a:pPr>
              <a:buNone/>
            </a:pPr>
            <a:r>
              <a:rPr lang="en-US" sz="2000" dirty="0" smtClean="0"/>
              <a:t>   </a:t>
            </a:r>
            <a:r>
              <a:rPr lang="en-US" sz="2400" dirty="0" smtClean="0"/>
              <a:t>1) New “openness” to the </a:t>
            </a:r>
            <a:r>
              <a:rPr lang="en-US" sz="2400" i="1" dirty="0" smtClean="0"/>
              <a:t>scientifically improbable</a:t>
            </a:r>
          </a:p>
          <a:p>
            <a:pPr>
              <a:buNone/>
            </a:pPr>
            <a:r>
              <a:rPr lang="en-US" sz="2400" i="1" dirty="0"/>
              <a:t> </a:t>
            </a:r>
            <a:r>
              <a:rPr lang="en-US" sz="2400" i="1" dirty="0" smtClean="0"/>
              <a:t>  </a:t>
            </a:r>
            <a:r>
              <a:rPr lang="en-US" sz="2400" dirty="0" smtClean="0"/>
              <a:t>2) Less stringent authenticity criteria</a:t>
            </a:r>
          </a:p>
          <a:p>
            <a:pPr>
              <a:buNone/>
            </a:pPr>
            <a:r>
              <a:rPr lang="en-US" sz="2400" dirty="0" smtClean="0"/>
              <a:t>   3) New approaches to Oral Tradition</a:t>
            </a:r>
          </a:p>
          <a:p>
            <a:pPr>
              <a:buNone/>
            </a:pPr>
            <a:r>
              <a:rPr lang="en-US" sz="2400" dirty="0"/>
              <a:t> </a:t>
            </a:r>
            <a:r>
              <a:rPr lang="en-US" sz="2400" dirty="0" smtClean="0"/>
              <a:t>  4) Emphasis upon </a:t>
            </a:r>
            <a:r>
              <a:rPr lang="en-US" sz="2400" i="1" dirty="0" smtClean="0"/>
              <a:t>Jewishness</a:t>
            </a:r>
            <a:r>
              <a:rPr lang="en-US" sz="2400" dirty="0" smtClean="0"/>
              <a:t> of Jesus</a:t>
            </a:r>
          </a:p>
          <a:p>
            <a:pPr>
              <a:buNone/>
            </a:pPr>
            <a:r>
              <a:rPr lang="en-US" sz="2400" dirty="0"/>
              <a:t> </a:t>
            </a:r>
            <a:r>
              <a:rPr lang="en-US" sz="2400" dirty="0" smtClean="0"/>
              <a:t>  5) [more recently] emphasis upon the Worship (confessions, liturgy, etc.) of Early Christianity</a:t>
            </a:r>
          </a:p>
          <a:p>
            <a:pPr>
              <a:buNone/>
            </a:pPr>
            <a:r>
              <a:rPr lang="en-US" sz="2400" dirty="0"/>
              <a:t> </a:t>
            </a:r>
            <a:r>
              <a:rPr lang="en-US" sz="2400" dirty="0" smtClean="0"/>
              <a:t>   6) Willingness to temporarily suspend some controlling presuppositions about what Jesus </a:t>
            </a:r>
            <a:r>
              <a:rPr lang="en-US" sz="2400" i="1" dirty="0" smtClean="0"/>
              <a:t>should</a:t>
            </a:r>
            <a:r>
              <a:rPr lang="en-US" sz="2400" dirty="0" smtClean="0"/>
              <a:t> look like</a:t>
            </a:r>
          </a:p>
          <a:p>
            <a:pPr marL="265176" lvl="8" indent="-265176">
              <a:spcBef>
                <a:spcPts val="250"/>
              </a:spcBef>
              <a:buClr>
                <a:schemeClr val="accent1"/>
              </a:buClr>
              <a:buSzPct val="80000"/>
              <a:buNone/>
            </a:pPr>
            <a:r>
              <a:rPr lang="en-US" sz="2400" dirty="0"/>
              <a:t> </a:t>
            </a:r>
            <a:r>
              <a:rPr lang="en-US" sz="2400" dirty="0" smtClean="0"/>
              <a:t> </a:t>
            </a:r>
          </a:p>
          <a:p>
            <a:pPr marL="265176" lvl="8" indent="-265176">
              <a:spcBef>
                <a:spcPts val="250"/>
              </a:spcBef>
              <a:buClr>
                <a:schemeClr val="accent1"/>
              </a:buClr>
              <a:buSzPct val="80000"/>
              <a:buNone/>
            </a:pPr>
            <a:endParaRPr lang="en-US" sz="2000" dirty="0"/>
          </a:p>
          <a:p>
            <a:pPr marL="265176" lvl="8" indent="-265176">
              <a:spcBef>
                <a:spcPts val="250"/>
              </a:spcBef>
              <a:buClr>
                <a:schemeClr val="accent1"/>
              </a:buClr>
              <a:buSzPct val="80000"/>
              <a:buNone/>
            </a:pPr>
            <a:endParaRPr lang="en-US" sz="2000" dirty="0" smtClean="0"/>
          </a:p>
          <a:p>
            <a:pPr marL="265176" lvl="8" indent="-265176">
              <a:spcBef>
                <a:spcPts val="250"/>
              </a:spcBef>
              <a:buClr>
                <a:schemeClr val="accent1"/>
              </a:buClr>
              <a:buSzPct val="80000"/>
              <a:buNone/>
            </a:pPr>
            <a:r>
              <a:rPr lang="en-US" sz="2000" dirty="0" smtClean="0"/>
              <a:t>  </a:t>
            </a:r>
            <a:endParaRPr 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62500" lnSpcReduction="20000"/>
          </a:bodyPr>
          <a:lstStyle/>
          <a:p>
            <a:r>
              <a:rPr lang="en-US" b="1" dirty="0" smtClean="0"/>
              <a:t>Third Quest Methodologies</a:t>
            </a:r>
          </a:p>
          <a:p>
            <a:pPr>
              <a:buNone/>
            </a:pPr>
            <a:r>
              <a:rPr lang="en-US" dirty="0" smtClean="0"/>
              <a:t>   </a:t>
            </a:r>
            <a:r>
              <a:rPr lang="en-US" b="1" dirty="0" smtClean="0"/>
              <a:t>Major</a:t>
            </a:r>
            <a:r>
              <a:rPr lang="en-US" dirty="0" smtClean="0"/>
              <a:t> </a:t>
            </a:r>
            <a:r>
              <a:rPr lang="en-US" b="1" dirty="0" smtClean="0"/>
              <a:t>premise</a:t>
            </a:r>
            <a:r>
              <a:rPr lang="en-US" dirty="0" smtClean="0"/>
              <a:t>: Historical analysis must begin with the texts WE HAVE and not some alleged “text-behind-the-text”</a:t>
            </a:r>
          </a:p>
          <a:p>
            <a:pPr>
              <a:buNone/>
            </a:pPr>
            <a:endParaRPr lang="en-US" dirty="0" smtClean="0"/>
          </a:p>
          <a:p>
            <a:pPr>
              <a:buNone/>
            </a:pPr>
            <a:r>
              <a:rPr lang="en-US" b="1" i="1" dirty="0" smtClean="0"/>
              <a:t>Two Third Quest Scholars</a:t>
            </a:r>
            <a:r>
              <a:rPr lang="en-US" dirty="0" smtClean="0"/>
              <a:t>: </a:t>
            </a:r>
          </a:p>
          <a:p>
            <a:pPr>
              <a:buNone/>
            </a:pPr>
            <a:endParaRPr lang="en-US" dirty="0" smtClean="0"/>
          </a:p>
          <a:p>
            <a:pPr>
              <a:buNone/>
            </a:pPr>
            <a:r>
              <a:rPr lang="en-US" dirty="0" smtClean="0"/>
              <a:t>      1) </a:t>
            </a:r>
            <a:r>
              <a:rPr lang="en-US" b="1" u="sng" dirty="0" smtClean="0"/>
              <a:t>E.P Sanders</a:t>
            </a:r>
            <a:r>
              <a:rPr lang="en-US" dirty="0" smtClean="0"/>
              <a:t>: Jesus came proclaiming the Kingdom of God and called twelve apostles signaling the restoration of Israel and the dawn of the </a:t>
            </a:r>
            <a:r>
              <a:rPr lang="en-US" i="1" dirty="0" err="1" smtClean="0"/>
              <a:t>eschaton</a:t>
            </a:r>
            <a:r>
              <a:rPr lang="en-US" i="1" dirty="0" smtClean="0"/>
              <a:t>. </a:t>
            </a:r>
            <a:r>
              <a:rPr lang="en-US" dirty="0" smtClean="0"/>
              <a:t>Jesus was also engaged in controversy with the ruling priests and underwent a Roman execution.</a:t>
            </a:r>
          </a:p>
          <a:p>
            <a:pPr>
              <a:buNone/>
            </a:pPr>
            <a:endParaRPr lang="en-US" dirty="0" smtClean="0"/>
          </a:p>
          <a:p>
            <a:pPr>
              <a:buNone/>
            </a:pPr>
            <a:endParaRPr lang="en-US" dirty="0" smtClean="0"/>
          </a:p>
          <a:p>
            <a:pPr>
              <a:buNone/>
            </a:pPr>
            <a:r>
              <a:rPr lang="en-US" dirty="0" smtClean="0"/>
              <a:t>      2) </a:t>
            </a:r>
            <a:r>
              <a:rPr lang="en-US" b="1" u="sng" dirty="0" smtClean="0"/>
              <a:t>N. T. Wright</a:t>
            </a:r>
            <a:r>
              <a:rPr lang="en-US" dirty="0" smtClean="0"/>
              <a:t>: </a:t>
            </a:r>
            <a:r>
              <a:rPr lang="en-US" i="1" dirty="0" smtClean="0"/>
              <a:t>Critical realism </a:t>
            </a:r>
            <a:r>
              <a:rPr lang="en-US" dirty="0" smtClean="0"/>
              <a:t>as a philosophic/historiographical approach that yields a Jesus who came announcing “the end of the Exile”—a messianic  activity in Judaism—yet in a manner that defied many notions that Second Temple Jews would have generally associated with the End.</a:t>
            </a:r>
          </a:p>
          <a:p>
            <a:pPr>
              <a:buNone/>
            </a:pPr>
            <a:endParaRPr lang="en-US" dirty="0" smtClean="0"/>
          </a:p>
          <a:p>
            <a:pPr>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4741124"/>
            <a:ext cx="1447800" cy="172516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533400" y="4741124"/>
            <a:ext cx="1661812" cy="16917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0" y="4741124"/>
            <a:ext cx="1524000" cy="19050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6800" y="4718304"/>
            <a:ext cx="1617688" cy="206349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4800600"/>
            <a:ext cx="8183880" cy="1051560"/>
          </a:xfrm>
        </p:spPr>
        <p:txBody>
          <a:bodyPr>
            <a:noAutofit/>
          </a:bodyPr>
          <a:lstStyle/>
          <a:p>
            <a:r>
              <a:rPr lang="en-US" sz="2800" b="0" i="1" dirty="0" err="1" smtClean="0"/>
              <a:t>Interlude</a:t>
            </a:r>
            <a:r>
              <a:rPr lang="en-US" sz="2800" b="0" dirty="0" err="1" smtClean="0"/>
              <a:t>:More</a:t>
            </a:r>
            <a:r>
              <a:rPr lang="en-US" sz="2800" b="0" dirty="0" smtClean="0"/>
              <a:t> recent “Liberal” Historical Jesus Scholars (e.g., the Jesus Seminar) are essentially “Throwbacks” to </a:t>
            </a:r>
            <a:r>
              <a:rPr lang="en-US" sz="2800" b="0" dirty="0" err="1" smtClean="0"/>
              <a:t>Bultmann</a:t>
            </a:r>
            <a:r>
              <a:rPr lang="en-US" sz="2800" b="0" dirty="0" smtClean="0"/>
              <a:t> and/or the failed, </a:t>
            </a:r>
            <a:r>
              <a:rPr lang="en-US" sz="2800" dirty="0" smtClean="0"/>
              <a:t>Second Quest</a:t>
            </a:r>
            <a:endParaRPr lang="en-US" sz="2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649287"/>
            <a:ext cx="2336800" cy="25400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5060" y="381000"/>
            <a:ext cx="2476500" cy="3076575"/>
          </a:xfrm>
          <a:prstGeom prst="rect">
            <a:avLst/>
          </a:prstGeom>
        </p:spPr>
      </p:pic>
    </p:spTree>
    <p:extLst>
      <p:ext uri="{BB962C8B-B14F-4D97-AF65-F5344CB8AC3E}">
        <p14:creationId xmlns:p14="http://schemas.microsoft.com/office/powerpoint/2010/main" val="10454411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t>“This book challenges the reader on the level of formal method, material investment, and historical interpretation. It presumes that there will always be divergent historical </a:t>
            </a:r>
            <a:r>
              <a:rPr lang="en-US" sz="2400" dirty="0" err="1" smtClean="0"/>
              <a:t>Jesuses</a:t>
            </a:r>
            <a:r>
              <a:rPr lang="en-US" sz="2400" dirty="0" smtClean="0"/>
              <a:t>, that there will always be divergent Christs built upon them but above all, it argues that the structure of Christianity will always be: </a:t>
            </a:r>
            <a:r>
              <a:rPr lang="en-US" sz="2400" i="1" dirty="0" smtClean="0"/>
              <a:t>this is how we Jesus—then as Christ now</a:t>
            </a:r>
            <a:r>
              <a:rPr lang="en-US" sz="2400" dirty="0" smtClean="0"/>
              <a:t>.” </a:t>
            </a:r>
          </a:p>
          <a:p>
            <a:pPr marL="0" indent="0">
              <a:buNone/>
            </a:pPr>
            <a:r>
              <a:rPr lang="en-US" sz="2200" dirty="0" smtClean="0"/>
              <a:t> -- John Dominic </a:t>
            </a:r>
            <a:r>
              <a:rPr lang="en-US" sz="2200" dirty="0" err="1" smtClean="0"/>
              <a:t>Crossan</a:t>
            </a:r>
            <a:r>
              <a:rPr lang="en-US" sz="2200" dirty="0" smtClean="0"/>
              <a:t>, </a:t>
            </a:r>
            <a:r>
              <a:rPr lang="en-US" sz="2200" i="1" dirty="0" smtClean="0"/>
              <a:t>The Historical Jesus: The Life a Mediterranean Jewish Peasant</a:t>
            </a:r>
            <a:endParaRPr lang="en-US" sz="22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3962400"/>
            <a:ext cx="2609850" cy="2743200"/>
          </a:xfrm>
          <a:prstGeom prst="rect">
            <a:avLst/>
          </a:prstGeom>
        </p:spPr>
      </p:pic>
    </p:spTree>
    <p:extLst>
      <p:ext uri="{BB962C8B-B14F-4D97-AF65-F5344CB8AC3E}">
        <p14:creationId xmlns:p14="http://schemas.microsoft.com/office/powerpoint/2010/main" val="15113357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02920" y="530352"/>
            <a:ext cx="8183880" cy="5504688"/>
          </a:xfrm>
        </p:spPr>
        <p:txBody>
          <a:bodyPr>
            <a:normAutofit lnSpcReduction="10000"/>
          </a:bodyPr>
          <a:lstStyle/>
          <a:p>
            <a:endParaRPr lang="en-US" dirty="0" smtClean="0"/>
          </a:p>
          <a:p>
            <a:endParaRPr lang="en-US" dirty="0"/>
          </a:p>
          <a:p>
            <a:endParaRPr lang="en-US" dirty="0" smtClean="0"/>
          </a:p>
          <a:p>
            <a:pPr marL="0" indent="0">
              <a:buNone/>
            </a:pPr>
            <a:endParaRPr lang="en-US" sz="2400" dirty="0" smtClean="0"/>
          </a:p>
          <a:p>
            <a:pPr marL="0" indent="0">
              <a:buNone/>
            </a:pPr>
            <a:r>
              <a:rPr lang="en-US" sz="2400" dirty="0" smtClean="0"/>
              <a:t>“I will argue that it is quite likely there never was any historical Jesus…I shifted toward a  more mainstream critical position like </a:t>
            </a:r>
            <a:r>
              <a:rPr lang="en-US" sz="2400" dirty="0" err="1" smtClean="0"/>
              <a:t>Bultmann’s</a:t>
            </a:r>
            <a:r>
              <a:rPr lang="en-US" sz="2400" dirty="0" smtClean="0"/>
              <a:t>…Might there still have been a historical Jesus who, however, has been irretrievably lost behind the stained glass curtain of his own glorification? Indeed. But I should think that the burden of proof lies with the one who would affirm such a Jesus.”</a:t>
            </a:r>
          </a:p>
          <a:p>
            <a:pPr marL="0" indent="0">
              <a:buNone/>
            </a:pPr>
            <a:r>
              <a:rPr lang="en-US" sz="2000" dirty="0" smtClean="0"/>
              <a:t>   </a:t>
            </a:r>
          </a:p>
          <a:p>
            <a:pPr marL="0" indent="0">
              <a:buNone/>
            </a:pPr>
            <a:r>
              <a:rPr lang="en-US" sz="2000" dirty="0" smtClean="0"/>
              <a:t>--Robert M. Price, “Jesus At the Vanishing Point,” in </a:t>
            </a:r>
            <a:r>
              <a:rPr lang="en-US" sz="2000" i="1" dirty="0" smtClean="0"/>
              <a:t>The Historical Jesus: Five Views</a:t>
            </a:r>
            <a:endParaRPr lang="en-US" sz="20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
            <a:ext cx="2082800" cy="1981200"/>
          </a:xfrm>
          <a:prstGeom prst="rect">
            <a:avLst/>
          </a:prstGeom>
        </p:spPr>
      </p:pic>
    </p:spTree>
    <p:extLst>
      <p:ext uri="{BB962C8B-B14F-4D97-AF65-F5344CB8AC3E}">
        <p14:creationId xmlns:p14="http://schemas.microsoft.com/office/powerpoint/2010/main" val="24721384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4400" dirty="0" smtClean="0"/>
              <a:t>Extra-Biblical Testimony to a Historical Jesus: </a:t>
            </a:r>
          </a:p>
          <a:p>
            <a:endParaRPr lang="en-US" sz="4400" dirty="0"/>
          </a:p>
          <a:p>
            <a:r>
              <a:rPr lang="en-US" sz="4400" dirty="0" smtClean="0"/>
              <a:t>“Most Important Documents”    </a:t>
            </a:r>
            <a:r>
              <a:rPr lang="en-US" dirty="0" smtClean="0"/>
              <a:t>(Craig Evans)</a:t>
            </a:r>
            <a:endParaRPr lang="en-US" dirty="0"/>
          </a:p>
        </p:txBody>
      </p:sp>
      <p:sp>
        <p:nvSpPr>
          <p:cNvPr id="2" name="Title 1"/>
          <p:cNvSpPr>
            <a:spLocks noGrp="1"/>
          </p:cNvSpPr>
          <p:nvPr>
            <p:ph type="title"/>
          </p:nvPr>
        </p:nvSpPr>
        <p:spPr/>
        <p:txBody>
          <a:bodyPr>
            <a:normAutofit fontScale="90000"/>
          </a:bodyPr>
          <a:lstStyle/>
          <a:p>
            <a:r>
              <a:rPr lang="en-US" dirty="0" smtClean="0"/>
              <a:t>   </a:t>
            </a:r>
            <a:br>
              <a:rPr lang="en-US" dirty="0" smtClean="0"/>
            </a:br>
            <a:r>
              <a:rPr lang="en-US" sz="3200" dirty="0" smtClean="0"/>
              <a:t>Josephus   and      Tacitus</a:t>
            </a:r>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278" y="4094843"/>
            <a:ext cx="1620157" cy="152399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4120243"/>
            <a:ext cx="1905000" cy="2579914"/>
          </a:xfrm>
          <a:prstGeom prst="rect">
            <a:avLst/>
          </a:prstGeom>
        </p:spPr>
      </p:pic>
    </p:spTree>
    <p:extLst>
      <p:ext uri="{BB962C8B-B14F-4D97-AF65-F5344CB8AC3E}">
        <p14:creationId xmlns:p14="http://schemas.microsoft.com/office/powerpoint/2010/main" val="15415197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953000"/>
            <a:ext cx="8183880" cy="1051560"/>
          </a:xfrm>
        </p:spPr>
        <p:txBody>
          <a:bodyPr>
            <a:normAutofit fontScale="90000"/>
          </a:bodyPr>
          <a:lstStyle/>
          <a:p>
            <a:r>
              <a:rPr lang="en-US" i="1" dirty="0" smtClean="0"/>
              <a:t>   </a:t>
            </a:r>
            <a:r>
              <a:rPr lang="en-US" dirty="0" smtClean="0"/>
              <a:t>Josephus</a:t>
            </a:r>
            <a:r>
              <a:rPr lang="en-US" i="1" dirty="0" smtClean="0"/>
              <a:t>, Antiquities </a:t>
            </a:r>
            <a:r>
              <a:rPr lang="en-US" dirty="0" smtClean="0"/>
              <a:t>18.63-64        </a:t>
            </a:r>
            <a:r>
              <a:rPr lang="en-US" sz="2700" dirty="0" smtClean="0"/>
              <a:t>(“</a:t>
            </a:r>
            <a:r>
              <a:rPr lang="en-US" sz="2700" dirty="0" err="1" smtClean="0"/>
              <a:t>Testimonium</a:t>
            </a:r>
            <a:r>
              <a:rPr lang="en-US" sz="2700" dirty="0" smtClean="0"/>
              <a:t> </a:t>
            </a:r>
            <a:r>
              <a:rPr lang="en-US" sz="2700" dirty="0" err="1" smtClean="0"/>
              <a:t>Flavianum</a:t>
            </a:r>
            <a:r>
              <a:rPr lang="en-US" sz="2700" dirty="0" smtClean="0"/>
              <a:t>”)</a:t>
            </a:r>
            <a:endParaRPr lang="en-US" sz="2700" dirty="0"/>
          </a:p>
        </p:txBody>
      </p:sp>
      <p:sp>
        <p:nvSpPr>
          <p:cNvPr id="3" name="Content Placeholder 2"/>
          <p:cNvSpPr>
            <a:spLocks noGrp="1"/>
          </p:cNvSpPr>
          <p:nvPr>
            <p:ph idx="1"/>
          </p:nvPr>
        </p:nvSpPr>
        <p:spPr/>
        <p:txBody>
          <a:bodyPr>
            <a:normAutofit fontScale="25000" lnSpcReduction="20000"/>
          </a:bodyPr>
          <a:lstStyle/>
          <a:p>
            <a:r>
              <a:rPr lang="en-US" sz="7400" b="1" dirty="0" smtClean="0"/>
              <a:t>Jewish historian, </a:t>
            </a:r>
            <a:r>
              <a:rPr lang="en-US" sz="11200" b="1" dirty="0" smtClean="0"/>
              <a:t>JOSEPHUS</a:t>
            </a:r>
            <a:r>
              <a:rPr lang="en-US" sz="11200" dirty="0" smtClean="0"/>
              <a:t> (AD 37-100)</a:t>
            </a:r>
          </a:p>
          <a:p>
            <a:endParaRPr lang="en-US" sz="7400" dirty="0" smtClean="0"/>
          </a:p>
          <a:p>
            <a:pPr marL="0" indent="0">
              <a:buNone/>
            </a:pPr>
            <a:r>
              <a:rPr lang="en-US" sz="9600" dirty="0"/>
              <a:t> </a:t>
            </a:r>
            <a:r>
              <a:rPr lang="en-US" sz="9600" dirty="0" smtClean="0"/>
              <a:t>   </a:t>
            </a:r>
            <a:r>
              <a:rPr lang="en-US" sz="9600" b="1" u="sng" dirty="0" smtClean="0"/>
              <a:t>Jesus of Nazareth</a:t>
            </a:r>
            <a:r>
              <a:rPr lang="en-US" dirty="0" smtClean="0"/>
              <a:t>:</a:t>
            </a:r>
          </a:p>
          <a:p>
            <a:pPr marL="0" indent="0">
              <a:buNone/>
            </a:pPr>
            <a:endParaRPr lang="en-US" dirty="0"/>
          </a:p>
          <a:p>
            <a:pPr marL="0" indent="0">
              <a:buNone/>
            </a:pPr>
            <a:endParaRPr lang="en-US" dirty="0" smtClean="0"/>
          </a:p>
          <a:p>
            <a:pPr marL="0" indent="0">
              <a:buNone/>
            </a:pPr>
            <a:endParaRPr lang="en-US" dirty="0" smtClean="0"/>
          </a:p>
          <a:p>
            <a:pPr marL="0" indent="0">
              <a:buNone/>
            </a:pPr>
            <a:r>
              <a:rPr lang="en-US" sz="9600" dirty="0" smtClean="0"/>
              <a:t>“At this time there appeared Jesus, a wise man, </a:t>
            </a:r>
            <a:r>
              <a:rPr lang="en-US" sz="9600" i="1" dirty="0" smtClean="0"/>
              <a:t>if indeed one ought to call him a man</a:t>
            </a:r>
            <a:r>
              <a:rPr lang="en-US" sz="9600" dirty="0" smtClean="0"/>
              <a:t>. For he was the doer of amazing deeds, a teacher of persons who receive truth with pleasure. He won over many Jews and many of the Greeks. </a:t>
            </a:r>
            <a:r>
              <a:rPr lang="en-US" sz="9600" i="1" dirty="0" smtClean="0"/>
              <a:t>He was the Messiah</a:t>
            </a:r>
            <a:r>
              <a:rPr lang="en-US" sz="9600" dirty="0" smtClean="0"/>
              <a:t>. And when Pilate condemned him to the cross, the leading men us having accused him, those who loved him from the first did not cease to do so.</a:t>
            </a:r>
          </a:p>
          <a:p>
            <a:pPr marL="0" indent="0">
              <a:buNone/>
            </a:pPr>
            <a:r>
              <a:rPr lang="en-US" sz="5900" dirty="0"/>
              <a:t> </a:t>
            </a:r>
          </a:p>
        </p:txBody>
      </p:sp>
    </p:spTree>
    <p:extLst>
      <p:ext uri="{BB962C8B-B14F-4D97-AF65-F5344CB8AC3E}">
        <p14:creationId xmlns:p14="http://schemas.microsoft.com/office/powerpoint/2010/main" val="14894334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Note</a:t>
            </a:r>
            <a:r>
              <a:rPr lang="en-US" sz="2700" dirty="0" smtClean="0"/>
              <a:t>: Italicized words are likely later Christian insertions</a:t>
            </a:r>
            <a:endParaRPr lang="en-US" sz="2700" dirty="0"/>
          </a:p>
        </p:txBody>
      </p:sp>
      <p:sp>
        <p:nvSpPr>
          <p:cNvPr id="3" name="Content Placeholder 2"/>
          <p:cNvSpPr>
            <a:spLocks noGrp="1"/>
          </p:cNvSpPr>
          <p:nvPr>
            <p:ph idx="1"/>
          </p:nvPr>
        </p:nvSpPr>
        <p:spPr/>
        <p:txBody>
          <a:bodyPr/>
          <a:lstStyle/>
          <a:p>
            <a:pPr marL="0" indent="0">
              <a:buNone/>
            </a:pPr>
            <a:r>
              <a:rPr lang="en-US" dirty="0" smtClean="0"/>
              <a:t> </a:t>
            </a:r>
            <a:r>
              <a:rPr lang="en-US" sz="2400" i="1" dirty="0" smtClean="0"/>
              <a:t>For he appeared to them the third day alive again, the divine prophets having spoken these things and a myriad of other marvels concerning him</a:t>
            </a:r>
            <a:r>
              <a:rPr lang="en-US" sz="2400" dirty="0" smtClean="0"/>
              <a:t>. And to the present the tribe of Christians, named after that person, has not disappeared.”</a:t>
            </a:r>
            <a:endParaRPr lang="en-US" sz="2400" dirty="0"/>
          </a:p>
        </p:txBody>
      </p:sp>
    </p:spTree>
    <p:extLst>
      <p:ext uri="{BB962C8B-B14F-4D97-AF65-F5344CB8AC3E}">
        <p14:creationId xmlns:p14="http://schemas.microsoft.com/office/powerpoint/2010/main" val="3473830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49352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sz="3100" b="0" dirty="0" smtClean="0"/>
              <a:t>A </a:t>
            </a:r>
            <a:r>
              <a:rPr lang="en-US" sz="3100" dirty="0" smtClean="0"/>
              <a:t>worldview shift </a:t>
            </a:r>
            <a:r>
              <a:rPr lang="en-US" sz="3100" b="0" dirty="0" smtClean="0"/>
              <a:t>had taken place… and the first of </a:t>
            </a:r>
            <a:r>
              <a:rPr lang="en-US" sz="3100" dirty="0" smtClean="0"/>
              <a:t>Three Quests </a:t>
            </a:r>
            <a:r>
              <a:rPr lang="en-US" sz="3100" b="0" dirty="0" smtClean="0"/>
              <a:t>for the historical Jesus had been launched</a:t>
            </a:r>
            <a:br>
              <a:rPr lang="en-US" sz="3100" b="0" dirty="0" smtClean="0"/>
            </a:br>
            <a:endParaRPr lang="en-US" sz="3100" b="0" dirty="0"/>
          </a:p>
        </p:txBody>
      </p:sp>
      <p:sp>
        <p:nvSpPr>
          <p:cNvPr id="3" name="Content Placeholder 2"/>
          <p:cNvSpPr>
            <a:spLocks noGrp="1"/>
          </p:cNvSpPr>
          <p:nvPr>
            <p:ph idx="1"/>
          </p:nvPr>
        </p:nvSpPr>
        <p:spPr>
          <a:xfrm>
            <a:off x="762000" y="851712"/>
            <a:ext cx="6686550" cy="2833217"/>
          </a:xfrm>
        </p:spPr>
        <p:txBody>
          <a:bodyPr/>
          <a:lstStyle/>
          <a:p>
            <a:r>
              <a:rPr lang="en-US" sz="2400" b="1" dirty="0"/>
              <a:t>THEISM</a:t>
            </a:r>
            <a:r>
              <a:rPr lang="en-US" sz="2400" dirty="0"/>
              <a:t> </a:t>
            </a:r>
            <a:r>
              <a:rPr lang="en-US" dirty="0" smtClean="0"/>
              <a:t>                                                                                 </a:t>
            </a:r>
            <a:r>
              <a:rPr lang="en-US" sz="3300" b="1" dirty="0" smtClean="0"/>
              <a:t>DEISM</a:t>
            </a:r>
            <a:endParaRPr lang="en-US" sz="3300" b="1" dirty="0"/>
          </a:p>
          <a:p>
            <a:pPr marL="0" indent="0">
              <a:buNone/>
            </a:pPr>
            <a:r>
              <a:rPr lang="en-US" b="1" dirty="0"/>
              <a:t> </a:t>
            </a:r>
            <a:r>
              <a:rPr lang="en-US" b="1" dirty="0" smtClean="0"/>
              <a:t>                                                                                             </a:t>
            </a:r>
            <a:r>
              <a:rPr lang="en-US" sz="3300" b="1" dirty="0" smtClean="0"/>
              <a:t>GOD</a:t>
            </a:r>
            <a:r>
              <a:rPr lang="en-US" b="1" dirty="0" smtClean="0"/>
              <a:t>(TRIUNE)   God(Unitarian)</a:t>
            </a:r>
            <a:r>
              <a:rPr lang="en-US" dirty="0" smtClean="0"/>
              <a:t>                                                   </a:t>
            </a:r>
            <a:endParaRPr lang="en-US" b="1" dirty="0"/>
          </a:p>
        </p:txBody>
      </p:sp>
      <p:sp>
        <p:nvSpPr>
          <p:cNvPr id="4" name="Oval 3"/>
          <p:cNvSpPr/>
          <p:nvPr/>
        </p:nvSpPr>
        <p:spPr>
          <a:xfrm>
            <a:off x="1612279" y="2993872"/>
            <a:ext cx="1843895" cy="15845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World</a:t>
            </a:r>
          </a:p>
          <a:p>
            <a:pPr algn="ctr"/>
            <a:r>
              <a:rPr lang="en-US" sz="1350" dirty="0"/>
              <a:t>HUMANS</a:t>
            </a:r>
          </a:p>
        </p:txBody>
      </p:sp>
      <p:sp>
        <p:nvSpPr>
          <p:cNvPr id="5" name="Down Arrow 4"/>
          <p:cNvSpPr/>
          <p:nvPr/>
        </p:nvSpPr>
        <p:spPr>
          <a:xfrm>
            <a:off x="2534227" y="3044046"/>
            <a:ext cx="34289" cy="342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4854781" y="2823708"/>
            <a:ext cx="2439119" cy="1912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World</a:t>
            </a:r>
          </a:p>
          <a:p>
            <a:pPr algn="ctr"/>
            <a:endParaRPr lang="en-US" sz="1350" dirty="0"/>
          </a:p>
          <a:p>
            <a:pPr algn="ctr"/>
            <a:r>
              <a:rPr lang="en-US" sz="2100" dirty="0"/>
              <a:t>HUMANS</a:t>
            </a:r>
          </a:p>
        </p:txBody>
      </p:sp>
      <p:sp>
        <p:nvSpPr>
          <p:cNvPr id="8" name="Quad Arrow 7"/>
          <p:cNvSpPr/>
          <p:nvPr/>
        </p:nvSpPr>
        <p:spPr>
          <a:xfrm flipH="1" flipV="1">
            <a:off x="3010886" y="3736317"/>
            <a:ext cx="36396" cy="90577"/>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ross 8"/>
          <p:cNvSpPr/>
          <p:nvPr/>
        </p:nvSpPr>
        <p:spPr>
          <a:xfrm>
            <a:off x="2339014" y="4123257"/>
            <a:ext cx="355840" cy="394809"/>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own Arrow 9"/>
          <p:cNvSpPr/>
          <p:nvPr/>
        </p:nvSpPr>
        <p:spPr>
          <a:xfrm>
            <a:off x="2938490" y="3432235"/>
            <a:ext cx="34289" cy="342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Down Arrow 10"/>
          <p:cNvSpPr/>
          <p:nvPr/>
        </p:nvSpPr>
        <p:spPr>
          <a:xfrm>
            <a:off x="2386778" y="2803384"/>
            <a:ext cx="363474" cy="7338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own Arrow 17"/>
          <p:cNvSpPr/>
          <p:nvPr/>
        </p:nvSpPr>
        <p:spPr>
          <a:xfrm>
            <a:off x="6667910" y="3235551"/>
            <a:ext cx="363474" cy="4276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9" name="Right Arrow 18"/>
          <p:cNvSpPr/>
          <p:nvPr/>
        </p:nvSpPr>
        <p:spPr>
          <a:xfrm>
            <a:off x="3352800" y="1219200"/>
            <a:ext cx="2963173"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302037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Josephus, </a:t>
            </a:r>
            <a:r>
              <a:rPr lang="en-US" i="1" dirty="0" smtClean="0"/>
              <a:t>Antiquities </a:t>
            </a:r>
            <a:r>
              <a:rPr lang="en-US" dirty="0" smtClean="0"/>
              <a:t>20.200-201</a:t>
            </a:r>
            <a:endParaRPr lang="en-US" dirty="0"/>
          </a:p>
        </p:txBody>
      </p:sp>
      <p:sp>
        <p:nvSpPr>
          <p:cNvPr id="3" name="Content Placeholder 2"/>
          <p:cNvSpPr>
            <a:spLocks noGrp="1"/>
          </p:cNvSpPr>
          <p:nvPr>
            <p:ph idx="1"/>
          </p:nvPr>
        </p:nvSpPr>
        <p:spPr/>
        <p:txBody>
          <a:bodyPr>
            <a:normAutofit fontScale="92500" lnSpcReduction="20000"/>
          </a:bodyPr>
          <a:lstStyle/>
          <a:p>
            <a:r>
              <a:rPr lang="en-US" b="1" u="sng" dirty="0" smtClean="0"/>
              <a:t>James, the Brother of Jesus</a:t>
            </a:r>
          </a:p>
          <a:p>
            <a:pPr marL="0" indent="0">
              <a:buNone/>
            </a:pPr>
            <a:endParaRPr lang="en-US" b="1" u="sng" dirty="0"/>
          </a:p>
          <a:p>
            <a:pPr marL="0" indent="0">
              <a:buNone/>
            </a:pPr>
            <a:r>
              <a:rPr lang="en-US" dirty="0" smtClean="0"/>
              <a:t>“He [</a:t>
            </a:r>
            <a:r>
              <a:rPr lang="en-US" dirty="0" err="1" smtClean="0"/>
              <a:t>Ananus</a:t>
            </a:r>
            <a:r>
              <a:rPr lang="en-US" dirty="0" smtClean="0"/>
              <a:t>] convened the council of judges and brought before it the brother of Jesus—the one called ‘Christ’– whose name was James, and certain others. Accusing them of transgressing the law he delivered them up for stoning. But those of the city considered the most fair-minded and strict concerning the laws were offended at this and sent to the king secretly urging him to order </a:t>
            </a:r>
            <a:r>
              <a:rPr lang="en-US" dirty="0" err="1" smtClean="0"/>
              <a:t>Ananus</a:t>
            </a:r>
            <a:r>
              <a:rPr lang="en-US" dirty="0" smtClean="0"/>
              <a:t> to take such actions no longer.”</a:t>
            </a:r>
            <a:endParaRPr lang="en-US" dirty="0"/>
          </a:p>
        </p:txBody>
      </p:sp>
    </p:spTree>
    <p:extLst>
      <p:ext uri="{BB962C8B-B14F-4D97-AF65-F5344CB8AC3E}">
        <p14:creationId xmlns:p14="http://schemas.microsoft.com/office/powerpoint/2010/main" val="20123463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Josephus, </a:t>
            </a:r>
            <a:r>
              <a:rPr lang="en-US" i="1" dirty="0" smtClean="0"/>
              <a:t>Antiquities</a:t>
            </a:r>
            <a:r>
              <a:rPr lang="en-US" dirty="0" smtClean="0"/>
              <a:t> 18.116-19</a:t>
            </a:r>
            <a:endParaRPr lang="en-US" dirty="0"/>
          </a:p>
        </p:txBody>
      </p:sp>
      <p:sp>
        <p:nvSpPr>
          <p:cNvPr id="3" name="Content Placeholder 2"/>
          <p:cNvSpPr>
            <a:spLocks noGrp="1"/>
          </p:cNvSpPr>
          <p:nvPr>
            <p:ph idx="1"/>
          </p:nvPr>
        </p:nvSpPr>
        <p:spPr/>
        <p:txBody>
          <a:bodyPr/>
          <a:lstStyle/>
          <a:p>
            <a:r>
              <a:rPr lang="en-US" b="1" u="sng" dirty="0" smtClean="0"/>
              <a:t>John the Baptist</a:t>
            </a:r>
          </a:p>
          <a:p>
            <a:pPr marL="0" indent="0">
              <a:buNone/>
            </a:pPr>
            <a:r>
              <a:rPr lang="en-US" sz="2400" dirty="0" smtClean="0"/>
              <a:t>”Now it seemed to some of the Jews that the destruction of Herod’s army was by God, and was certainly well-deserved, on account of what he did to John, called the Baptist. For Herod had executed him, though he was a good man and had urged the Jews—if inclined to exercise virtue, to practice justice toward one another and piety toward God—to join in baptism…”</a:t>
            </a:r>
            <a:endParaRPr lang="en-US" sz="2400" dirty="0"/>
          </a:p>
        </p:txBody>
      </p:sp>
    </p:spTree>
    <p:extLst>
      <p:ext uri="{BB962C8B-B14F-4D97-AF65-F5344CB8AC3E}">
        <p14:creationId xmlns:p14="http://schemas.microsoft.com/office/powerpoint/2010/main" val="28481216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interesting “Jesus Parallel”</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“Four years before the war…there came to the feast, at which is the custom of all Jews to erect tabernacles to God, one Jesus son of Ananias, an untrained peasant, who standing in the Temple, suddenly began to cry out, ‘A voice from the east, a voice from the west, a voice from the four winds, a voice against Jerusalem and the sanctuary, a voice against the bridegroom and the bride, a voice against all the people’ [Jer. 7:34]…Some of the leading citizens, angered at this evil speech, arrested the man and whipped him with many blows…</a:t>
            </a:r>
          </a:p>
          <a:p>
            <a:pPr marL="0" indent="0">
              <a:buNone/>
            </a:pPr>
            <a:endParaRPr lang="en-US" dirty="0"/>
          </a:p>
        </p:txBody>
      </p:sp>
    </p:spTree>
    <p:extLst>
      <p:ext uri="{BB962C8B-B14F-4D97-AF65-F5344CB8AC3E}">
        <p14:creationId xmlns:p14="http://schemas.microsoft.com/office/powerpoint/2010/main" val="27028432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    Josephus, </a:t>
            </a:r>
            <a:r>
              <a:rPr lang="en-US" sz="2800" i="1" dirty="0" smtClean="0"/>
              <a:t>Jewish Wars </a:t>
            </a:r>
            <a:r>
              <a:rPr lang="en-US" sz="2800" dirty="0" smtClean="0"/>
              <a:t>6.300-309</a:t>
            </a:r>
            <a:endParaRPr lang="en-US" sz="2800"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But he not speaking anything in his own behalf or in private to those who struck him, continued his cries as before. Thereupon, the rulers brought him to the Roman governor. There, they flayed to the bone with scourges, he neither begged for mercy or wept…When Albinus the governor asked him who and whence he was and why he uttered these cries, he gave no answer to these things…Albinus pronounced him a maniac and released him…He cried out especially at the feasts…While shouting from the wall, ‘Woe once more to the city and to the people and to the sanctuary…’ a stone…struck and killed him.”</a:t>
            </a:r>
            <a:endParaRPr lang="en-US" dirty="0"/>
          </a:p>
        </p:txBody>
      </p:sp>
    </p:spTree>
    <p:extLst>
      <p:ext uri="{BB962C8B-B14F-4D97-AF65-F5344CB8AC3E}">
        <p14:creationId xmlns:p14="http://schemas.microsoft.com/office/powerpoint/2010/main" val="20982880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smtClean="0"/>
              <a:t>                    Annals </a:t>
            </a:r>
            <a:r>
              <a:rPr lang="en-US" sz="2800" dirty="0" smtClean="0"/>
              <a:t>15.44</a:t>
            </a:r>
            <a:endParaRPr lang="en-US" sz="2800" dirty="0"/>
          </a:p>
        </p:txBody>
      </p:sp>
      <p:sp>
        <p:nvSpPr>
          <p:cNvPr id="3" name="Content Placeholder 2"/>
          <p:cNvSpPr>
            <a:spLocks noGrp="1"/>
          </p:cNvSpPr>
          <p:nvPr>
            <p:ph idx="1"/>
          </p:nvPr>
        </p:nvSpPr>
        <p:spPr/>
        <p:txBody>
          <a:bodyPr>
            <a:normAutofit fontScale="77500" lnSpcReduction="20000"/>
          </a:bodyPr>
          <a:lstStyle/>
          <a:p>
            <a:r>
              <a:rPr lang="en-US" b="1" u="sng" dirty="0" smtClean="0"/>
              <a:t>A Roman Writer: Cornelius Tacitus (AD 56-118)</a:t>
            </a:r>
          </a:p>
          <a:p>
            <a:pPr marL="0" indent="0">
              <a:buNone/>
            </a:pPr>
            <a:endParaRPr lang="en-US" b="1" u="sng" dirty="0" smtClean="0"/>
          </a:p>
          <a:p>
            <a:pPr marL="0" indent="0">
              <a:buNone/>
            </a:pPr>
            <a:r>
              <a:rPr lang="en-US" dirty="0"/>
              <a:t> </a:t>
            </a:r>
            <a:r>
              <a:rPr lang="en-US" dirty="0" smtClean="0"/>
              <a:t>“Therefore, to squelch the rumor [had taken place by order], Nero supplied (as culprits) and punished in the most extraordinary fashion those hated for their vice, whom the crowds called ‘Christians.’ </a:t>
            </a:r>
            <a:r>
              <a:rPr lang="en-US" dirty="0" err="1" smtClean="0"/>
              <a:t>Christus</a:t>
            </a:r>
            <a:r>
              <a:rPr lang="en-US" dirty="0" smtClean="0"/>
              <a:t>, the author of their name, had suffered the death penalty under the reign of Tiberius, by sentence of the procurator[</a:t>
            </a:r>
            <a:r>
              <a:rPr lang="en-US" i="1" dirty="0" smtClean="0"/>
              <a:t>sic</a:t>
            </a:r>
            <a:r>
              <a:rPr lang="en-US" dirty="0" smtClean="0"/>
              <a:t>] Pontius Pilate. The pernicious superstition was checked for a time, only to break out once more, not merely in Judea, the origin of the evil, but in the capital itself, where all things horrible and shameful collect and are practiced.”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0" y="4038600"/>
            <a:ext cx="2400300" cy="2590800"/>
          </a:xfrm>
          <a:prstGeom prst="rect">
            <a:avLst/>
          </a:prstGeom>
        </p:spPr>
      </p:pic>
    </p:spTree>
    <p:extLst>
      <p:ext uri="{BB962C8B-B14F-4D97-AF65-F5344CB8AC3E}">
        <p14:creationId xmlns:p14="http://schemas.microsoft.com/office/powerpoint/2010/main" val="38696561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Quest”</a:t>
            </a:r>
            <a:endParaRPr lang="en-US" dirty="0"/>
          </a:p>
        </p:txBody>
      </p:sp>
      <p:sp>
        <p:nvSpPr>
          <p:cNvPr id="3" name="Content Placeholder 2"/>
          <p:cNvSpPr>
            <a:spLocks noGrp="1"/>
          </p:cNvSpPr>
          <p:nvPr>
            <p:ph idx="1"/>
          </p:nvPr>
        </p:nvSpPr>
        <p:spPr/>
        <p:txBody>
          <a:bodyPr>
            <a:normAutofit/>
          </a:bodyPr>
          <a:lstStyle/>
          <a:p>
            <a:endParaRPr lang="en-US" dirty="0" smtClean="0"/>
          </a:p>
          <a:p>
            <a:pPr marL="0" indent="0">
              <a:buNone/>
            </a:pPr>
            <a:endParaRPr lang="en-US" dirty="0"/>
          </a:p>
          <a:p>
            <a:pPr marL="0" indent="0">
              <a:buNone/>
            </a:pPr>
            <a:r>
              <a:rPr lang="en-US" dirty="0" smtClean="0"/>
              <a:t> </a:t>
            </a:r>
            <a:r>
              <a:rPr lang="en-US" b="1" dirty="0" smtClean="0"/>
              <a:t>Jesus of History</a:t>
            </a:r>
          </a:p>
          <a:p>
            <a:pPr marL="0" indent="0">
              <a:buNone/>
            </a:pPr>
            <a:endParaRPr lang="en-US" dirty="0"/>
          </a:p>
          <a:p>
            <a:pPr marL="0" indent="0">
              <a:buNone/>
            </a:pPr>
            <a:r>
              <a:rPr lang="en-US" i="1" dirty="0" smtClean="0"/>
              <a:t>Little separation to very close connection_________________________</a:t>
            </a:r>
          </a:p>
          <a:p>
            <a:pPr marL="0" indent="0">
              <a:buNone/>
            </a:pPr>
            <a:endParaRPr lang="en-US" dirty="0"/>
          </a:p>
          <a:p>
            <a:pPr marL="0" indent="0">
              <a:buNone/>
            </a:pPr>
            <a:r>
              <a:rPr lang="en-US" dirty="0" smtClean="0"/>
              <a:t> </a:t>
            </a:r>
            <a:r>
              <a:rPr lang="en-US" b="1" dirty="0" smtClean="0"/>
              <a:t>Christ of the NT and Christian Faith</a:t>
            </a:r>
            <a:endParaRPr lang="en-US" b="1" dirty="0"/>
          </a:p>
        </p:txBody>
      </p:sp>
      <p:sp>
        <p:nvSpPr>
          <p:cNvPr id="4" name="Down Arrow 3"/>
          <p:cNvSpPr/>
          <p:nvPr/>
        </p:nvSpPr>
        <p:spPr>
          <a:xfrm>
            <a:off x="6400800" y="1981200"/>
            <a:ext cx="484632" cy="18928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57432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130856">
            <a:off x="12294325" y="9161282"/>
            <a:ext cx="236886" cy="2014057"/>
          </a:xfrm>
        </p:spPr>
        <p:txBody>
          <a:bodyPr/>
          <a:lstStyle/>
          <a:p>
            <a:endParaRPr lang="en-US" dirty="0"/>
          </a:p>
        </p:txBody>
      </p:sp>
      <p:sp>
        <p:nvSpPr>
          <p:cNvPr id="3" name="Content Placeholder 2"/>
          <p:cNvSpPr>
            <a:spLocks noGrp="1"/>
          </p:cNvSpPr>
          <p:nvPr>
            <p:ph idx="1"/>
          </p:nvPr>
        </p:nvSpPr>
        <p:spPr>
          <a:xfrm>
            <a:off x="381000" y="684551"/>
            <a:ext cx="8183880" cy="4187952"/>
          </a:xfrm>
        </p:spPr>
        <p:txBody>
          <a:bodyPr>
            <a:normAutofit fontScale="92500" lnSpcReduction="10000"/>
          </a:bodyPr>
          <a:lstStyle/>
          <a:p>
            <a:r>
              <a:rPr lang="en-US" dirty="0" smtClean="0"/>
              <a:t>Is there now a </a:t>
            </a:r>
            <a:r>
              <a:rPr lang="en-US" b="1" dirty="0" smtClean="0"/>
              <a:t>“</a:t>
            </a:r>
            <a:r>
              <a:rPr lang="en-US" b="1" i="1" dirty="0" smtClean="0"/>
              <a:t>Post-Quest</a:t>
            </a:r>
            <a:r>
              <a:rPr lang="en-US" b="1" dirty="0" smtClean="0"/>
              <a:t> Quest”?</a:t>
            </a:r>
          </a:p>
          <a:p>
            <a:endParaRPr lang="en-US" dirty="0"/>
          </a:p>
          <a:p>
            <a:pPr marL="0" indent="0">
              <a:buNone/>
            </a:pPr>
            <a:endParaRPr lang="en-US" dirty="0" smtClean="0"/>
          </a:p>
          <a:p>
            <a:pPr marL="0" indent="0">
              <a:buNone/>
            </a:pPr>
            <a:r>
              <a:rPr lang="en-US" dirty="0" smtClean="0"/>
              <a:t> 1. Rejection of the traditional, “modern” tools   of historical criticism</a:t>
            </a:r>
          </a:p>
          <a:p>
            <a:pPr marL="0" indent="0">
              <a:buNone/>
            </a:pPr>
            <a:endParaRPr lang="en-US" dirty="0" smtClean="0"/>
          </a:p>
          <a:p>
            <a:pPr marL="0" indent="0">
              <a:buNone/>
            </a:pPr>
            <a:endParaRPr lang="en-US" dirty="0"/>
          </a:p>
          <a:p>
            <a:pPr marL="0" indent="0">
              <a:buNone/>
            </a:pPr>
            <a:r>
              <a:rPr lang="en-US" dirty="0" smtClean="0"/>
              <a:t> 2. Openness to more “postmodern” methodologies; e.g., </a:t>
            </a:r>
            <a:r>
              <a:rPr lang="en-US" i="1" dirty="0" smtClean="0"/>
              <a:t>Social-Memory Theory(</a:t>
            </a:r>
            <a:r>
              <a:rPr lang="en-US" i="1" dirty="0" err="1" smtClean="0"/>
              <a:t>ies</a:t>
            </a:r>
            <a:r>
              <a:rPr lang="en-US" i="1" dirty="0" smtClean="0"/>
              <a:t>)</a:t>
            </a:r>
            <a:endParaRPr lang="en-US"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362200"/>
            <a:ext cx="2133600" cy="3810000"/>
          </a:xfrm>
          <a:prstGeom prst="rect">
            <a:avLst/>
          </a:prstGeom>
        </p:spPr>
      </p:pic>
    </p:spTree>
    <p:extLst>
      <p:ext uri="{BB962C8B-B14F-4D97-AF65-F5344CB8AC3E}">
        <p14:creationId xmlns:p14="http://schemas.microsoft.com/office/powerpoint/2010/main" val="13529869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953000"/>
            <a:ext cx="8534400" cy="1051560"/>
          </a:xfrm>
        </p:spPr>
        <p:txBody>
          <a:bodyPr/>
          <a:lstStyle/>
          <a:p>
            <a:r>
              <a:rPr lang="en-US" dirty="0" smtClean="0"/>
              <a:t> Basic “Social Memory Theory”</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endParaRPr lang="en-US" dirty="0"/>
          </a:p>
          <a:p>
            <a:pPr marL="0" indent="0">
              <a:buNone/>
            </a:pPr>
            <a:r>
              <a:rPr lang="en-US" sz="3100" dirty="0" smtClean="0"/>
              <a:t>1. All memory is constructed in social categories and interactions</a:t>
            </a:r>
          </a:p>
          <a:p>
            <a:pPr marL="0" indent="0">
              <a:buNone/>
            </a:pPr>
            <a:r>
              <a:rPr lang="en-US" sz="3100" dirty="0"/>
              <a:t> </a:t>
            </a:r>
            <a:r>
              <a:rPr lang="en-US" sz="3100" dirty="0" smtClean="0"/>
              <a:t>  2. Memory is not frozen or passive but is fluid and ever-changing</a:t>
            </a:r>
          </a:p>
          <a:p>
            <a:pPr marL="0" indent="0">
              <a:buNone/>
            </a:pPr>
            <a:r>
              <a:rPr lang="en-US" sz="3100" dirty="0"/>
              <a:t> </a:t>
            </a:r>
            <a:r>
              <a:rPr lang="en-US" sz="3100" dirty="0" smtClean="0"/>
              <a:t>  3. Memories tell us as much (or more) about the social groups than they do about the past events/figures</a:t>
            </a:r>
          </a:p>
          <a:p>
            <a:pPr marL="0" indent="0">
              <a:buNone/>
            </a:pPr>
            <a:r>
              <a:rPr lang="en-US" sz="3100" dirty="0"/>
              <a:t> </a:t>
            </a:r>
            <a:r>
              <a:rPr lang="en-US" sz="3100" dirty="0" smtClean="0"/>
              <a:t>                                                      --A. </a:t>
            </a:r>
            <a:r>
              <a:rPr lang="en-US" sz="3100" dirty="0" err="1" smtClean="0"/>
              <a:t>LeDonne</a:t>
            </a:r>
            <a:endParaRPr lang="en-US" sz="3100" dirty="0" smtClean="0"/>
          </a:p>
          <a:p>
            <a:pPr marL="0" indent="0">
              <a:buNone/>
            </a:pPr>
            <a:endParaRPr lang="en-US" sz="3100" dirty="0" smtClean="0"/>
          </a:p>
          <a:p>
            <a:pPr marL="0" indent="0">
              <a:buNone/>
            </a:pPr>
            <a:endParaRPr lang="en-US" sz="3100" dirty="0" smtClean="0"/>
          </a:p>
          <a:p>
            <a:pPr marL="0" indent="0">
              <a:buNone/>
            </a:pPr>
            <a:r>
              <a:rPr lang="en-US" sz="3100" dirty="0" smtClean="0"/>
              <a:t>* Conservative NT scholars like C. Keith would argue that the Gospels tell us about </a:t>
            </a:r>
            <a:r>
              <a:rPr lang="en-US" sz="3100" i="1" dirty="0" smtClean="0"/>
              <a:t>both the historical Jesus and the Early Christian communities</a:t>
            </a:r>
            <a:endParaRPr lang="en-US" sz="3100" i="1" dirty="0"/>
          </a:p>
        </p:txBody>
      </p:sp>
    </p:spTree>
    <p:extLst>
      <p:ext uri="{BB962C8B-B14F-4D97-AF65-F5344CB8AC3E}">
        <p14:creationId xmlns:p14="http://schemas.microsoft.com/office/powerpoint/2010/main" val="328353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In Conclusion…</a:t>
            </a:r>
          </a:p>
          <a:p>
            <a:pPr marL="0" indent="0">
              <a:buNone/>
            </a:pPr>
            <a:r>
              <a:rPr lang="en-US" dirty="0" smtClean="0"/>
              <a:t>The tide of scholarly historical Jesus studies has turned in a </a:t>
            </a:r>
            <a:r>
              <a:rPr lang="en-US" i="1" dirty="0" smtClean="0"/>
              <a:t>conservative </a:t>
            </a:r>
            <a:r>
              <a:rPr lang="en-US" dirty="0" smtClean="0"/>
              <a:t>direction pointing to a close history-faith connection; good news for the Christian apologist. Today’s </a:t>
            </a:r>
            <a:r>
              <a:rPr lang="en-US" i="1" dirty="0" smtClean="0"/>
              <a:t>popular </a:t>
            </a:r>
            <a:r>
              <a:rPr lang="en-US" dirty="0" smtClean="0"/>
              <a:t>skeptics need to be “called out” for operating with past, discredited models!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8960" y="3733800"/>
            <a:ext cx="2971800" cy="2733675"/>
          </a:xfrm>
          <a:prstGeom prst="rect">
            <a:avLst/>
          </a:prstGeom>
        </p:spPr>
      </p:pic>
    </p:spTree>
    <p:extLst>
      <p:ext uri="{BB962C8B-B14F-4D97-AF65-F5344CB8AC3E}">
        <p14:creationId xmlns:p14="http://schemas.microsoft.com/office/powerpoint/2010/main" val="1007306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Quest (1780-1901)</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Early Period (1780-1810): No attempt to eliminate idea of miracles from the Gospels but rather offer some “natural” explanations of such</a:t>
            </a:r>
          </a:p>
          <a:p>
            <a:r>
              <a:rPr lang="en-US" dirty="0" smtClean="0"/>
              <a:t>Middle Period (1810-30): Complete rejection of miraculous; attempt to account for miracles purely in naturalistic terms</a:t>
            </a:r>
          </a:p>
          <a:p>
            <a:r>
              <a:rPr lang="en-US" dirty="0" smtClean="0"/>
              <a:t>Last Period (1830-1900)</a:t>
            </a:r>
          </a:p>
          <a:p>
            <a:pPr>
              <a:buNone/>
            </a:pPr>
            <a:r>
              <a:rPr lang="en-US" dirty="0" smtClean="0"/>
              <a:t>   1. D.F. Strauss , </a:t>
            </a:r>
            <a:r>
              <a:rPr lang="en-US" i="1" dirty="0" smtClean="0"/>
              <a:t>Das </a:t>
            </a:r>
            <a:r>
              <a:rPr lang="en-US" i="1" dirty="0" err="1" smtClean="0"/>
              <a:t>Leben</a:t>
            </a:r>
            <a:r>
              <a:rPr lang="en-US" i="1" dirty="0" smtClean="0"/>
              <a:t> </a:t>
            </a:r>
            <a:r>
              <a:rPr lang="en-US" i="1" dirty="0" err="1" smtClean="0"/>
              <a:t>Jesu</a:t>
            </a:r>
            <a:r>
              <a:rPr lang="en-US" i="1" dirty="0" smtClean="0"/>
              <a:t> </a:t>
            </a:r>
            <a:r>
              <a:rPr lang="en-US" dirty="0" smtClean="0"/>
              <a:t>(1835):Gospels are </a:t>
            </a:r>
            <a:r>
              <a:rPr lang="en-US" b="1" dirty="0" smtClean="0"/>
              <a:t>myths</a:t>
            </a:r>
            <a:r>
              <a:rPr lang="en-US" dirty="0" smtClean="0"/>
              <a:t>, legends, and editorial additions not history. In essence, little of the “historical Jesus” could be found.</a:t>
            </a:r>
            <a:endParaRPr lang="en-US"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1000" y="2057400"/>
            <a:ext cx="2045208" cy="3505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685800"/>
            <a:ext cx="2590800" cy="449897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066800"/>
            <a:ext cx="3276600" cy="3962400"/>
          </a:xfrm>
          <a:prstGeom prst="rect">
            <a:avLst/>
          </a:prstGeom>
        </p:spPr>
      </p:pic>
    </p:spTree>
    <p:extLst>
      <p:ext uri="{BB962C8B-B14F-4D97-AF65-F5344CB8AC3E}">
        <p14:creationId xmlns:p14="http://schemas.microsoft.com/office/powerpoint/2010/main" val="930446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   2. Liberal Theology (e.g., Von </a:t>
            </a:r>
            <a:r>
              <a:rPr lang="en-US" dirty="0" err="1" smtClean="0"/>
              <a:t>Harnack</a:t>
            </a:r>
            <a:r>
              <a:rPr lang="en-US" dirty="0" smtClean="0"/>
              <a:t>, Hermann): Historical Jesus discoverable behind Gospel Tradition</a:t>
            </a:r>
          </a:p>
          <a:p>
            <a:pPr>
              <a:buNone/>
            </a:pPr>
            <a:r>
              <a:rPr lang="en-US" dirty="0" smtClean="0"/>
              <a:t>     a. “Synoptic Problem”—Mark and “Q” are the sources of Matthew and Luke and the “key” to the HJ (“Two Source Theory”)</a:t>
            </a:r>
          </a:p>
          <a:p>
            <a:pPr>
              <a:buNone/>
            </a:pPr>
            <a:r>
              <a:rPr lang="en-US" dirty="0" smtClean="0"/>
              <a:t>     b. Jesus=great ethical teacher and brings the advent of the “Kingdom of God” (human brotherhood and love)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4648200"/>
            <a:ext cx="1752600" cy="1828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buNone/>
            </a:pPr>
            <a:r>
              <a:rPr lang="en-US" sz="2400" dirty="0" smtClean="0"/>
              <a:t>  3. Wilhelm </a:t>
            </a:r>
            <a:r>
              <a:rPr lang="en-US" sz="2400" dirty="0" err="1" smtClean="0"/>
              <a:t>Wrede</a:t>
            </a:r>
            <a:r>
              <a:rPr lang="en-US" sz="2400" dirty="0" smtClean="0"/>
              <a:t>, </a:t>
            </a:r>
            <a:r>
              <a:rPr lang="en-US" sz="2400" i="1" dirty="0" smtClean="0"/>
              <a:t>The Messianic Secret</a:t>
            </a:r>
          </a:p>
          <a:p>
            <a:pPr>
              <a:buNone/>
            </a:pPr>
            <a:r>
              <a:rPr lang="en-US" sz="2400" i="1" dirty="0" smtClean="0"/>
              <a:t>     </a:t>
            </a:r>
            <a:r>
              <a:rPr lang="en-US" sz="2400" dirty="0" smtClean="0"/>
              <a:t>a. Jesus never made messianic claims. Mark invented the “Messianic Secret” (i.e., Jesus’ attempts to conceal his identity in the Gospel) as an apologetic for the Church that was claiming these messianic statements for Jesus in the face of his contemporaries who were unaware that he had much such.</a:t>
            </a:r>
          </a:p>
          <a:p>
            <a:pPr>
              <a:buNone/>
            </a:pPr>
            <a:r>
              <a:rPr lang="en-US" sz="2400" dirty="0" smtClean="0"/>
              <a:t> 4. Albert Schweitzer’s Grand Conclusion: We can know much about a scholar’s own presuppositions </a:t>
            </a:r>
            <a:r>
              <a:rPr lang="en-US" sz="2400" b="1" dirty="0" smtClean="0"/>
              <a:t>but very little about the historical Jesus </a:t>
            </a:r>
            <a:endParaRPr lang="en-US" sz="24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4724400"/>
            <a:ext cx="2057400" cy="177088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4739640"/>
            <a:ext cx="1981200" cy="196596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An example of </a:t>
            </a:r>
            <a:r>
              <a:rPr lang="en-US" b="1" dirty="0" err="1" smtClean="0"/>
              <a:t>Wrede’s</a:t>
            </a:r>
            <a:r>
              <a:rPr lang="en-US" b="1" dirty="0" smtClean="0"/>
              <a:t> “Messianic Secret”:</a:t>
            </a:r>
          </a:p>
          <a:p>
            <a:pPr marL="0" indent="0">
              <a:buNone/>
            </a:pPr>
            <a:r>
              <a:rPr lang="en-US" sz="2400" dirty="0"/>
              <a:t> </a:t>
            </a:r>
            <a:r>
              <a:rPr lang="en-US" sz="2400" dirty="0" smtClean="0"/>
              <a:t> “But who do you say that I am?” Peter replied, “You are the Messiah.” Jesus warned them not to tell anyone about him. </a:t>
            </a:r>
            <a:r>
              <a:rPr lang="en-US" sz="2000" dirty="0" smtClean="0"/>
              <a:t>[Mark 8:29-30, TNIV]</a:t>
            </a:r>
          </a:p>
          <a:p>
            <a:pPr marL="0" indent="0">
              <a:buNone/>
            </a:pPr>
            <a:endParaRPr lang="en-US" sz="2000" dirty="0"/>
          </a:p>
          <a:p>
            <a:pPr marL="0" indent="0">
              <a:buNone/>
            </a:pPr>
            <a:r>
              <a:rPr lang="en-US" sz="2000" dirty="0" smtClean="0"/>
              <a:t>+ </a:t>
            </a:r>
            <a:r>
              <a:rPr lang="en-US" sz="2000" dirty="0" err="1" smtClean="0"/>
              <a:t>Wrede’s</a:t>
            </a:r>
            <a:r>
              <a:rPr lang="en-US" sz="2000" dirty="0" smtClean="0"/>
              <a:t> point: Historical Jesus did not make the claims about himself that his followers did years later. In order for the Church to give some “evidence” for the absence of Messianic claims from the lips of Jesus, himself, Mark invented the “Messianic Secret.” In this way, </a:t>
            </a:r>
            <a:r>
              <a:rPr lang="en-US" sz="2000" dirty="0" err="1" smtClean="0"/>
              <a:t>Wrede</a:t>
            </a:r>
            <a:r>
              <a:rPr lang="en-US" sz="2000" dirty="0" smtClean="0"/>
              <a:t> (and others) could have a Jesus who was worthy of people’s admiration and praise but not one who made extravagant claims about himself, and tried to silence his overly-enthusiastic followers. Jesus’ silence is also seen in his commands to those who witnessed miracles (i.e., “He gave strict orders not to let anyone know about this…”—Mk. 5:43), and in his use of parables (</a:t>
            </a:r>
            <a:r>
              <a:rPr lang="en-US" sz="2000" i="1" dirty="0" smtClean="0"/>
              <a:t>veiling</a:t>
            </a:r>
            <a:r>
              <a:rPr lang="en-US" sz="2000" dirty="0" smtClean="0"/>
              <a:t> truths about the kingdom).</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4419600"/>
            <a:ext cx="1600200" cy="1600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1" y="4572000"/>
            <a:ext cx="1904999" cy="1981200"/>
          </a:xfrm>
          <a:prstGeom prst="rect">
            <a:avLst/>
          </a:prstGeom>
        </p:spPr>
      </p:pic>
    </p:spTree>
    <p:extLst>
      <p:ext uri="{BB962C8B-B14F-4D97-AF65-F5344CB8AC3E}">
        <p14:creationId xmlns:p14="http://schemas.microsoft.com/office/powerpoint/2010/main" val="499751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Martin </a:t>
            </a:r>
            <a:r>
              <a:rPr lang="en-US" sz="2800" dirty="0" err="1" smtClean="0"/>
              <a:t>Kahler</a:t>
            </a:r>
            <a:r>
              <a:rPr lang="en-US" sz="2800" dirty="0" smtClean="0"/>
              <a:t> (1835-1912)</a:t>
            </a:r>
            <a:endParaRPr lang="en-US" sz="2800" dirty="0"/>
          </a:p>
        </p:txBody>
      </p:sp>
      <p:sp>
        <p:nvSpPr>
          <p:cNvPr id="3" name="Content Placeholder 2"/>
          <p:cNvSpPr>
            <a:spLocks noGrp="1"/>
          </p:cNvSpPr>
          <p:nvPr>
            <p:ph idx="1"/>
          </p:nvPr>
        </p:nvSpPr>
        <p:spPr>
          <a:xfrm>
            <a:off x="228600" y="444007"/>
            <a:ext cx="8183880" cy="4187952"/>
          </a:xfrm>
        </p:spPr>
        <p:txBody>
          <a:bodyPr/>
          <a:lstStyle/>
          <a:p>
            <a:r>
              <a:rPr lang="en-US" i="1" dirty="0" smtClean="0"/>
              <a:t>Der </a:t>
            </a:r>
            <a:r>
              <a:rPr lang="en-US" b="1" i="1" dirty="0" err="1" smtClean="0"/>
              <a:t>soggennante</a:t>
            </a:r>
            <a:r>
              <a:rPr lang="en-US" b="1" i="1" dirty="0" smtClean="0"/>
              <a:t> </a:t>
            </a:r>
            <a:r>
              <a:rPr lang="en-US" b="1" i="1" dirty="0" err="1" smtClean="0"/>
              <a:t>historische</a:t>
            </a:r>
            <a:r>
              <a:rPr lang="en-US" b="1" i="1" dirty="0" smtClean="0"/>
              <a:t> Jesus </a:t>
            </a:r>
            <a:r>
              <a:rPr lang="en-US" i="1" dirty="0" smtClean="0"/>
              <a:t>und der </a:t>
            </a:r>
            <a:r>
              <a:rPr lang="en-US" b="1" i="1" dirty="0" err="1" smtClean="0"/>
              <a:t>geschichtliche</a:t>
            </a:r>
            <a:r>
              <a:rPr lang="en-US" b="1" i="1" dirty="0" smtClean="0"/>
              <a:t> </a:t>
            </a:r>
            <a:r>
              <a:rPr lang="en-US" b="1" i="1" dirty="0" err="1" smtClean="0"/>
              <a:t>biblische</a:t>
            </a:r>
            <a:r>
              <a:rPr lang="en-US" b="1" i="1" dirty="0" smtClean="0"/>
              <a:t> </a:t>
            </a:r>
            <a:r>
              <a:rPr lang="en-US" b="1" i="1" dirty="0" err="1" smtClean="0"/>
              <a:t>Christus</a:t>
            </a:r>
            <a:endParaRPr lang="en-US" b="1" i="1" dirty="0" smtClean="0"/>
          </a:p>
          <a:p>
            <a:r>
              <a:rPr lang="en-US" dirty="0" smtClean="0"/>
              <a:t>Historical facts of Jesus’ life=unknowable and a distraction(</a:t>
            </a:r>
            <a:r>
              <a:rPr lang="en-US" i="1" dirty="0" err="1" smtClean="0"/>
              <a:t>historische</a:t>
            </a:r>
            <a:r>
              <a:rPr lang="en-US" dirty="0" smtClean="0"/>
              <a:t>)</a:t>
            </a:r>
          </a:p>
          <a:p>
            <a:r>
              <a:rPr lang="en-US" dirty="0" smtClean="0"/>
              <a:t>What really matters=his redeeming death and resurrection (</a:t>
            </a:r>
            <a:r>
              <a:rPr lang="en-US" i="1" dirty="0" err="1" smtClean="0"/>
              <a:t>geschictliche</a:t>
            </a:r>
            <a:r>
              <a:rPr lang="en-US" dirty="0" smtClean="0"/>
              <a:t>)</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3459480"/>
            <a:ext cx="2667000" cy="304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657601"/>
            <a:ext cx="2139846" cy="1828800"/>
          </a:xfrm>
          <a:prstGeom prst="rect">
            <a:avLst/>
          </a:prstGeom>
        </p:spPr>
      </p:pic>
    </p:spTree>
    <p:extLst>
      <p:ext uri="{BB962C8B-B14F-4D97-AF65-F5344CB8AC3E}">
        <p14:creationId xmlns:p14="http://schemas.microsoft.com/office/powerpoint/2010/main" val="2537254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726</TotalTime>
  <Words>2831</Words>
  <Application>Microsoft Office PowerPoint</Application>
  <PresentationFormat>On-screen Show (4:3)</PresentationFormat>
  <Paragraphs>215</Paragraphs>
  <Slides>38</Slides>
  <Notes>10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Aspect</vt:lpstr>
      <vt:lpstr>Dr. Robert C. Kurka Lincoln Christian University</vt:lpstr>
      <vt:lpstr>PowerPoint Presentation</vt:lpstr>
      <vt:lpstr>   A worldview shift had taken place… and the first of Three Quests for the historical Jesus had been launched </vt:lpstr>
      <vt:lpstr>First Quest (1780-1901)</vt:lpstr>
      <vt:lpstr>PowerPoint Presentation</vt:lpstr>
      <vt:lpstr>PowerPoint Presentation</vt:lpstr>
      <vt:lpstr>PowerPoint Presentation</vt:lpstr>
      <vt:lpstr>PowerPoint Presentation</vt:lpstr>
      <vt:lpstr>Martin Kahler (1835-1912)</vt:lpstr>
      <vt:lpstr>PowerPoint Presentation</vt:lpstr>
      <vt:lpstr>“First Quest”</vt:lpstr>
      <vt:lpstr>“No Quest” (1906-53) to a “Second Quest” (1953-1970’s)</vt:lpstr>
      <vt:lpstr>“No Quest”</vt:lpstr>
      <vt:lpstr>“Form Criticism”</vt:lpstr>
      <vt:lpstr> Basics of Form Criticism</vt:lpstr>
      <vt:lpstr>“No Quest”</vt:lpstr>
      <vt:lpstr>“Second Quest” Characteristics</vt:lpstr>
      <vt:lpstr>“Second Quest” Contributions</vt:lpstr>
      <vt:lpstr>“Second Quest” Contributions</vt:lpstr>
      <vt:lpstr>“Second Quest”</vt:lpstr>
      <vt:lpstr>“Second Quest”</vt:lpstr>
      <vt:lpstr>PowerPoint Presentation</vt:lpstr>
      <vt:lpstr>PowerPoint Presentation</vt:lpstr>
      <vt:lpstr>Interlude:More recent “Liberal” Historical Jesus Scholars (e.g., the Jesus Seminar) are essentially “Throwbacks” to Bultmann and/or the failed, Second Quest</vt:lpstr>
      <vt:lpstr>PowerPoint Presentation</vt:lpstr>
      <vt:lpstr>PowerPoint Presentation</vt:lpstr>
      <vt:lpstr>    Josephus   and      Tacitus</vt:lpstr>
      <vt:lpstr>   Josephus, Antiquities 18.63-64        (“Testimonium Flavianum”)</vt:lpstr>
      <vt:lpstr>Note: Italicized words are likely later Christian insertions</vt:lpstr>
      <vt:lpstr>Josephus, Antiquities 20.200-201</vt:lpstr>
      <vt:lpstr>Josephus, Antiquities 18.116-19</vt:lpstr>
      <vt:lpstr>An interesting “Jesus Parallel”</vt:lpstr>
      <vt:lpstr>    Josephus, Jewish Wars 6.300-309</vt:lpstr>
      <vt:lpstr>                    Annals 15.44</vt:lpstr>
      <vt:lpstr>“Third Quest”</vt:lpstr>
      <vt:lpstr>PowerPoint Presentation</vt:lpstr>
      <vt:lpstr> Basic “Social Memory Theory”</vt:lpstr>
      <vt:lpstr>PowerPoint Presentation</vt:lpstr>
    </vt:vector>
  </TitlesOfParts>
  <Company>Lincoln Christian College and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 607 Jesus Christ: Affirming the Incarnation</dc:title>
  <dc:creator>rkurka</dc:creator>
  <cp:lastModifiedBy>John Oakes</cp:lastModifiedBy>
  <cp:revision>68</cp:revision>
  <dcterms:created xsi:type="dcterms:W3CDTF">2010-02-09T17:01:22Z</dcterms:created>
  <dcterms:modified xsi:type="dcterms:W3CDTF">2016-11-15T04:01:00Z</dcterms:modified>
</cp:coreProperties>
</file>