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47"/>
  </p:notesMasterIdLst>
  <p:sldIdLst>
    <p:sldId id="257" r:id="rId5"/>
    <p:sldId id="29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0" r:id="rId36"/>
    <p:sldId id="288" r:id="rId37"/>
    <p:sldId id="289" r:id="rId38"/>
    <p:sldId id="290" r:id="rId39"/>
    <p:sldId id="291" r:id="rId40"/>
    <p:sldId id="292" r:id="rId41"/>
    <p:sldId id="293" r:id="rId42"/>
    <p:sldId id="294" r:id="rId43"/>
    <p:sldId id="295"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65091-DFC4-4E44-9223-C569DDE60296}" type="datetimeFigureOut">
              <a:rPr lang="en-US" smtClean="0"/>
              <a:t>11/12/2016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7BEAE-1D35-4F9B-9640-279D506EBDBD}" type="slidenum">
              <a:rPr lang="en-US" smtClean="0"/>
              <a:t>‹#›</a:t>
            </a:fld>
            <a:endParaRPr lang="en-US"/>
          </a:p>
        </p:txBody>
      </p:sp>
    </p:spTree>
    <p:extLst>
      <p:ext uri="{BB962C8B-B14F-4D97-AF65-F5344CB8AC3E}">
        <p14:creationId xmlns:p14="http://schemas.microsoft.com/office/powerpoint/2010/main" val="337985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5273F-1843-42A2-84BC-42ACB6F4D447}" type="slidenum">
              <a:rPr lang="en-US">
                <a:solidFill>
                  <a:prstClr val="black"/>
                </a:solidFill>
              </a:rPr>
              <a:pPr/>
              <a:t>1</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CBCFD-A201-4BB2-AACD-441165EA0090}" type="slidenum">
              <a:rPr lang="en-US">
                <a:solidFill>
                  <a:prstClr val="black"/>
                </a:solidFill>
              </a:rPr>
              <a:pPr/>
              <a:t>10</a:t>
            </a:fld>
            <a:endParaRPr lang="en-US">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7D78B-46CF-4C73-86E5-A7C781487F32}" type="slidenum">
              <a:rPr lang="en-US">
                <a:solidFill>
                  <a:prstClr val="black"/>
                </a:solidFill>
              </a:rPr>
              <a:pPr/>
              <a:t>11</a:t>
            </a:fld>
            <a:endParaRPr lang="en-US">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49C07-E1F1-455F-B7D0-EC3E738E47E9}" type="slidenum">
              <a:rPr lang="en-US">
                <a:solidFill>
                  <a:prstClr val="black"/>
                </a:solidFill>
              </a:rPr>
              <a:pPr/>
              <a:t>12</a:t>
            </a:fld>
            <a:endParaRPr lang="en-US">
              <a:solidFill>
                <a:prstClr val="black"/>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BA142-A2F0-46E3-9491-8C3426D3E272}" type="slidenum">
              <a:rPr lang="en-US">
                <a:solidFill>
                  <a:prstClr val="black"/>
                </a:solidFill>
              </a:rPr>
              <a:pPr/>
              <a:t>14</a:t>
            </a:fld>
            <a:endParaRPr 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31607-03CF-47A6-A7B3-91E706453425}" type="slidenum">
              <a:rPr lang="en-US">
                <a:solidFill>
                  <a:prstClr val="black"/>
                </a:solidFill>
              </a:rPr>
              <a:pPr/>
              <a:t>15</a:t>
            </a:fld>
            <a:endParaRPr lang="en-US">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7BB7F-7BA2-445C-8C62-A9CAB9C980B3}" type="slidenum">
              <a:rPr lang="en-US">
                <a:solidFill>
                  <a:prstClr val="black"/>
                </a:solidFill>
              </a:rPr>
              <a:pPr/>
              <a:t>16</a:t>
            </a:fld>
            <a:endParaRPr lang="en-US">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F452A-21EB-499C-BE79-6E69A57AA161}" type="slidenum">
              <a:rPr lang="en-US">
                <a:solidFill>
                  <a:prstClr val="black"/>
                </a:solidFill>
              </a:rPr>
              <a:pPr/>
              <a:t>17</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8AC89-CD7E-4919-A2B0-FA8A0D8A7C0D}" type="slidenum">
              <a:rPr lang="en-US">
                <a:solidFill>
                  <a:prstClr val="black"/>
                </a:solidFill>
              </a:rPr>
              <a:pPr/>
              <a:t>18</a:t>
            </a:fld>
            <a:endParaRPr lang="en-US">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59071-6C7D-4E1A-A232-FCED1F6CBA1B}" type="slidenum">
              <a:rPr lang="en-US">
                <a:solidFill>
                  <a:prstClr val="black"/>
                </a:solidFill>
              </a:rPr>
              <a:pPr/>
              <a:t>19</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76AE1-4588-4EA4-BFD4-116931C88E58}" type="slidenum">
              <a:rPr lang="en-US">
                <a:solidFill>
                  <a:prstClr val="black"/>
                </a:solidFill>
              </a:rPr>
              <a:pPr/>
              <a:t>20</a:t>
            </a:fld>
            <a:endParaRPr 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D56FE6DA-6560-4892-B71A-130682132CA7}" type="slidenum">
              <a:rPr lang="en-US" altLang="en-US">
                <a:solidFill>
                  <a:prstClr val="black"/>
                </a:solidFill>
              </a:rPr>
              <a:pPr eaLnBrk="1" hangingPunct="1">
                <a:spcBef>
                  <a:spcPct val="0"/>
                </a:spcBef>
              </a:pPr>
              <a:t>2</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50BBA-F711-4324-A751-F262D58B3C95}" type="slidenum">
              <a:rPr lang="en-US">
                <a:solidFill>
                  <a:prstClr val="black"/>
                </a:solidFill>
              </a:rPr>
              <a:pPr/>
              <a:t>21</a:t>
            </a:fld>
            <a:endParaRPr lang="en-US">
              <a:solidFill>
                <a:prstClr val="black"/>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31A13-2DDC-4B83-8524-41863324F393}" type="slidenum">
              <a:rPr lang="en-US">
                <a:solidFill>
                  <a:prstClr val="black"/>
                </a:solidFill>
              </a:rPr>
              <a:pPr/>
              <a:t>22</a:t>
            </a:fld>
            <a:endParaRPr lang="en-US">
              <a:solidFill>
                <a:prstClr val="black"/>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48B8F-2D7E-414A-9867-E1C94796C4EE}" type="slidenum">
              <a:rPr lang="en-US">
                <a:solidFill>
                  <a:prstClr val="black"/>
                </a:solidFill>
              </a:rPr>
              <a:pPr/>
              <a:t>23</a:t>
            </a:fld>
            <a:endParaRPr lang="en-US">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0DEB4-1409-4155-A48B-806FA34E400D}" type="slidenum">
              <a:rPr lang="en-US">
                <a:solidFill>
                  <a:prstClr val="black"/>
                </a:solidFill>
              </a:rPr>
              <a:pPr/>
              <a:t>24</a:t>
            </a:fld>
            <a:endParaRPr lang="en-US">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44EA7-8978-43CD-891E-E60CD59414D2}" type="slidenum">
              <a:rPr lang="en-US">
                <a:solidFill>
                  <a:prstClr val="black"/>
                </a:solidFill>
              </a:rPr>
              <a:pPr/>
              <a:t>25</a:t>
            </a:fld>
            <a:endParaRPr lang="en-US">
              <a:solidFill>
                <a:prstClr val="black"/>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86618-5C5B-4D9D-AE36-81260E0B3619}" type="slidenum">
              <a:rPr lang="en-US">
                <a:solidFill>
                  <a:prstClr val="black"/>
                </a:solidFill>
              </a:rPr>
              <a:pPr/>
              <a:t>26</a:t>
            </a:fld>
            <a:endParaRPr lang="en-US">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7B1DB-B80B-4808-A9F7-FC67E15D64E5}" type="slidenum">
              <a:rPr lang="en-US">
                <a:solidFill>
                  <a:prstClr val="black"/>
                </a:solidFill>
              </a:rPr>
              <a:pPr/>
              <a:t>27</a:t>
            </a:fld>
            <a:endParaRPr lang="en-US">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F4CD2-C1A1-4F5F-A90F-022A65F75CF5}" type="slidenum">
              <a:rPr lang="en-US">
                <a:solidFill>
                  <a:prstClr val="black"/>
                </a:solidFill>
              </a:rPr>
              <a:pPr/>
              <a:t>28</a:t>
            </a:fld>
            <a:endParaRPr lang="en-US">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1786B1-66B9-4E39-BCEC-E5956C18BC6E}" type="slidenum">
              <a:rPr lang="en-US" altLang="en-US" sz="1200">
                <a:solidFill>
                  <a:prstClr val="black"/>
                </a:solidFill>
              </a:rPr>
              <a:pPr eaLnBrk="1" hangingPunct="1"/>
              <a:t>29</a:t>
            </a:fld>
            <a:endParaRPr lang="en-US" altLang="en-US" sz="120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3E3223-196D-405D-B910-BE116F6CC3D2}" type="slidenum">
              <a:rPr lang="en-US" altLang="en-US" sz="1200">
                <a:solidFill>
                  <a:prstClr val="black"/>
                </a:solidFill>
              </a:rPr>
              <a:pPr eaLnBrk="1" hangingPunct="1"/>
              <a:t>30</a:t>
            </a:fld>
            <a:endParaRPr lang="en-US" altLang="en-US" sz="120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lIns="91429" tIns="45715" rIns="91429" bIns="45715"/>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7425D-B7A4-4A75-81EC-F3AC2B5D2096}" type="slidenum">
              <a:rPr lang="en-US">
                <a:solidFill>
                  <a:prstClr val="black"/>
                </a:solidFill>
              </a:rPr>
              <a:pPr/>
              <a:t>3</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35EF8-1302-4106-95F8-5DDE6979209C}" type="slidenum">
              <a:rPr lang="en-US" altLang="en-US" sz="1200">
                <a:solidFill>
                  <a:prstClr val="black"/>
                </a:solidFill>
              </a:rPr>
              <a:pPr eaLnBrk="1" hangingPunct="1"/>
              <a:t>31</a:t>
            </a:fld>
            <a:endParaRPr lang="en-US" altLang="en-US" sz="12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29" tIns="45715" rIns="91429" bIns="45715"/>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9CC0DE-68EC-489D-9BA8-A833AC289E69}" type="slidenum">
              <a:rPr lang="en-US" altLang="en-US" sz="1200">
                <a:solidFill>
                  <a:prstClr val="black"/>
                </a:solidFill>
              </a:rPr>
              <a:pPr eaLnBrk="1" hangingPunct="1"/>
              <a:t>33</a:t>
            </a:fld>
            <a:endParaRPr lang="en-US" altLang="en-US" sz="120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lIns="91429" tIns="45715" rIns="91429" bIns="45715"/>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9341E9D-64DE-4D3C-AADC-3F115037E19F}" type="slidenum">
              <a:rPr lang="en-US" altLang="en-US">
                <a:solidFill>
                  <a:srgbClr val="000000"/>
                </a:solidFill>
                <a:latin typeface="Times New Roman" pitchFamily="18" charset="0"/>
              </a:rPr>
              <a:pPr eaLnBrk="1" hangingPunct="1">
                <a:spcBef>
                  <a:spcPct val="0"/>
                </a:spcBef>
              </a:pPr>
              <a:t>36</a:t>
            </a:fld>
            <a:endParaRPr lang="en-US" altLang="en-US">
              <a:solidFill>
                <a:srgbClr val="000000"/>
              </a:solidFill>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lIns="91429" tIns="45715" rIns="91429" bIns="45715"/>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smtClean="0"/>
          </a:p>
        </p:txBody>
      </p:sp>
      <p:sp>
        <p:nvSpPr>
          <p:cNvPr id="1443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13FFC50-5ABD-4A9F-AE0C-4985AE0E86FE}" type="slidenum">
              <a:rPr lang="en-US" altLang="en-US">
                <a:solidFill>
                  <a:srgbClr val="000000"/>
                </a:solidFill>
              </a:rPr>
              <a:pPr eaLnBrk="1" hangingPunct="1">
                <a:spcBef>
                  <a:spcPct val="0"/>
                </a:spcBef>
              </a:pPr>
              <a:t>41</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33318-EAB2-4486-B7BB-6336595DA5D3}" type="slidenum">
              <a:rPr lang="en-US">
                <a:solidFill>
                  <a:prstClr val="black"/>
                </a:solidFill>
              </a:rPr>
              <a:pPr/>
              <a:t>4</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14A66-7E5E-402C-AC26-AEA509A7D8CE}" type="slidenum">
              <a:rPr lang="en-US">
                <a:solidFill>
                  <a:prstClr val="black"/>
                </a:solidFill>
              </a:rPr>
              <a:pPr/>
              <a:t>5</a:t>
            </a:fld>
            <a:endParaRPr 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222-7A28-4CA2-85A1-9DE22FA654AC}" type="slidenum">
              <a:rPr lang="en-US">
                <a:solidFill>
                  <a:prstClr val="black"/>
                </a:solidFill>
              </a:rPr>
              <a:pPr/>
              <a:t>6</a:t>
            </a:fld>
            <a:endParaRPr lang="en-US">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863D2-8ADD-4E08-8FA0-57A4EB537C10}" type="slidenum">
              <a:rPr lang="en-US">
                <a:solidFill>
                  <a:prstClr val="black"/>
                </a:solidFill>
              </a:rPr>
              <a:pPr/>
              <a:t>7</a:t>
            </a:fld>
            <a:endParaRPr lang="en-U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4486A-7928-4E8A-9E45-A8E890CDBEF3}" type="slidenum">
              <a:rPr lang="en-US">
                <a:solidFill>
                  <a:prstClr val="black"/>
                </a:solidFill>
              </a:rPr>
              <a:pPr/>
              <a:t>8</a:t>
            </a:fld>
            <a:endParaRPr lang="en-US">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E46EA-E014-42BF-A92E-AF3F56401928}" type="slidenum">
              <a:rPr lang="en-US">
                <a:solidFill>
                  <a:prstClr val="black"/>
                </a:solidFill>
              </a:rPr>
              <a:pPr/>
              <a:t>9</a:t>
            </a:fld>
            <a:endParaRPr 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08686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318028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60765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34972AF-025B-4F60-AF7C-473AC9AEF2A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6153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3E3F32-E7E1-4E26-9D81-C7FEEDB59A0B}" type="datetimeFigureOut">
              <a:rPr lang="en-US"/>
              <a:pPr>
                <a:defRPr/>
              </a:pPr>
              <a:t>11/12/2016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4265B2-D58B-41BF-980F-38E3680EF540}" type="slidenum">
              <a:rPr lang="en-US"/>
              <a:pPr>
                <a:defRPr/>
              </a:pPr>
              <a:t>‹#›</a:t>
            </a:fld>
            <a:endParaRPr lang="en-US"/>
          </a:p>
        </p:txBody>
      </p:sp>
    </p:spTree>
    <p:extLst>
      <p:ext uri="{BB962C8B-B14F-4D97-AF65-F5344CB8AC3E}">
        <p14:creationId xmlns:p14="http://schemas.microsoft.com/office/powerpoint/2010/main" val="314293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AE60CC0-B402-4625-985B-BC976BDC3C30}" type="datetimeFigureOut">
              <a:rPr lang="en-US"/>
              <a:pPr>
                <a:defRPr/>
              </a:pPr>
              <a:t>11/12/2016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B3C9ED-445C-40A3-988D-97B291AE8ECF}" type="slidenum">
              <a:rPr lang="en-US"/>
              <a:pPr>
                <a:defRPr/>
              </a:pPr>
              <a:t>‹#›</a:t>
            </a:fld>
            <a:endParaRPr lang="en-US"/>
          </a:p>
        </p:txBody>
      </p:sp>
    </p:spTree>
    <p:extLst>
      <p:ext uri="{BB962C8B-B14F-4D97-AF65-F5344CB8AC3E}">
        <p14:creationId xmlns:p14="http://schemas.microsoft.com/office/powerpoint/2010/main" val="848939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9D8056-83D4-4CDE-ABBB-15F4401DEB60}" type="datetimeFigureOut">
              <a:rPr lang="en-US"/>
              <a:pPr>
                <a:defRPr/>
              </a:pPr>
              <a:t>11/12/2016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9E0F58-56C2-4396-81F8-678CD09A2E97}" type="slidenum">
              <a:rPr lang="en-US"/>
              <a:pPr>
                <a:defRPr/>
              </a:pPr>
              <a:t>‹#›</a:t>
            </a:fld>
            <a:endParaRPr lang="en-US"/>
          </a:p>
        </p:txBody>
      </p:sp>
    </p:spTree>
    <p:extLst>
      <p:ext uri="{BB962C8B-B14F-4D97-AF65-F5344CB8AC3E}">
        <p14:creationId xmlns:p14="http://schemas.microsoft.com/office/powerpoint/2010/main" val="125134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C776D8-A569-4D51-842F-C8EF1655832C}" type="datetimeFigureOut">
              <a:rPr lang="en-US"/>
              <a:pPr>
                <a:defRPr/>
              </a:pPr>
              <a:t>11/12/2016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BD4546-C34A-4A6F-A0A3-AE729C906DD2}" type="slidenum">
              <a:rPr lang="en-US"/>
              <a:pPr>
                <a:defRPr/>
              </a:pPr>
              <a:t>‹#›</a:t>
            </a:fld>
            <a:endParaRPr lang="en-US"/>
          </a:p>
        </p:txBody>
      </p:sp>
    </p:spTree>
    <p:extLst>
      <p:ext uri="{BB962C8B-B14F-4D97-AF65-F5344CB8AC3E}">
        <p14:creationId xmlns:p14="http://schemas.microsoft.com/office/powerpoint/2010/main" val="314678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014163-1BCB-44E6-8E7B-786790DEAC11}" type="datetimeFigureOut">
              <a:rPr lang="en-US"/>
              <a:pPr>
                <a:defRPr/>
              </a:pPr>
              <a:t>11/12/2016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DED696-902D-4EF2-94B7-EDA4CF85CCBF}" type="slidenum">
              <a:rPr lang="en-US"/>
              <a:pPr>
                <a:defRPr/>
              </a:pPr>
              <a:t>‹#›</a:t>
            </a:fld>
            <a:endParaRPr lang="en-US"/>
          </a:p>
        </p:txBody>
      </p:sp>
    </p:spTree>
    <p:extLst>
      <p:ext uri="{BB962C8B-B14F-4D97-AF65-F5344CB8AC3E}">
        <p14:creationId xmlns:p14="http://schemas.microsoft.com/office/powerpoint/2010/main" val="140654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EEE50DB-0AC3-4BE5-91A0-FBDF022D0F8C}" type="datetimeFigureOut">
              <a:rPr lang="en-US"/>
              <a:pPr>
                <a:defRPr/>
              </a:pPr>
              <a:t>11/12/2016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557F17-9C22-4D20-B0D0-D69B7ED38EF0}" type="slidenum">
              <a:rPr lang="en-US"/>
              <a:pPr>
                <a:defRPr/>
              </a:pPr>
              <a:t>‹#›</a:t>
            </a:fld>
            <a:endParaRPr lang="en-US"/>
          </a:p>
        </p:txBody>
      </p:sp>
    </p:spTree>
    <p:extLst>
      <p:ext uri="{BB962C8B-B14F-4D97-AF65-F5344CB8AC3E}">
        <p14:creationId xmlns:p14="http://schemas.microsoft.com/office/powerpoint/2010/main" val="47540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73042-5549-47EC-92F6-C153FCF1EF35}" type="datetimeFigureOut">
              <a:rPr lang="en-US"/>
              <a:pPr>
                <a:defRPr/>
              </a:pPr>
              <a:t>11/12/2016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3537B-B0F6-4742-AF2E-2238BF2273C1}" type="slidenum">
              <a:rPr lang="en-US"/>
              <a:pPr>
                <a:defRPr/>
              </a:pPr>
              <a:t>‹#›</a:t>
            </a:fld>
            <a:endParaRPr lang="en-US"/>
          </a:p>
        </p:txBody>
      </p:sp>
    </p:spTree>
    <p:extLst>
      <p:ext uri="{BB962C8B-B14F-4D97-AF65-F5344CB8AC3E}">
        <p14:creationId xmlns:p14="http://schemas.microsoft.com/office/powerpoint/2010/main" val="287983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515224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635D598-BE49-4C0B-A78A-BFA730E0810D}" type="datetimeFigureOut">
              <a:rPr lang="en-US"/>
              <a:pPr>
                <a:defRPr/>
              </a:pPr>
              <a:t>11/12/2016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BDD239-EED4-4538-9A89-BF03AF7236B8}" type="slidenum">
              <a:rPr lang="en-US"/>
              <a:pPr>
                <a:defRPr/>
              </a:pPr>
              <a:t>‹#›</a:t>
            </a:fld>
            <a:endParaRPr lang="en-US"/>
          </a:p>
        </p:txBody>
      </p:sp>
    </p:spTree>
    <p:extLst>
      <p:ext uri="{BB962C8B-B14F-4D97-AF65-F5344CB8AC3E}">
        <p14:creationId xmlns:p14="http://schemas.microsoft.com/office/powerpoint/2010/main" val="158371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43B94A-2808-4218-9011-7E9E56326474}" type="datetimeFigureOut">
              <a:rPr lang="en-US"/>
              <a:pPr>
                <a:defRPr/>
              </a:pPr>
              <a:t>11/12/2016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E6BF05-2317-4698-8AEE-FBB4141EF749}" type="slidenum">
              <a:rPr lang="en-US"/>
              <a:pPr>
                <a:defRPr/>
              </a:pPr>
              <a:t>‹#›</a:t>
            </a:fld>
            <a:endParaRPr lang="en-US"/>
          </a:p>
        </p:txBody>
      </p:sp>
    </p:spTree>
    <p:extLst>
      <p:ext uri="{BB962C8B-B14F-4D97-AF65-F5344CB8AC3E}">
        <p14:creationId xmlns:p14="http://schemas.microsoft.com/office/powerpoint/2010/main" val="235324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C06FAC-B29D-47AE-A4A9-6398EB990F4A}" type="datetimeFigureOut">
              <a:rPr lang="en-US"/>
              <a:pPr>
                <a:defRPr/>
              </a:pPr>
              <a:t>11/12/2016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4620A-F059-4BB6-8FA2-77187F712E26}" type="slidenum">
              <a:rPr lang="en-US"/>
              <a:pPr>
                <a:defRPr/>
              </a:pPr>
              <a:t>‹#›</a:t>
            </a:fld>
            <a:endParaRPr lang="en-US"/>
          </a:p>
        </p:txBody>
      </p:sp>
    </p:spTree>
    <p:extLst>
      <p:ext uri="{BB962C8B-B14F-4D97-AF65-F5344CB8AC3E}">
        <p14:creationId xmlns:p14="http://schemas.microsoft.com/office/powerpoint/2010/main" val="45454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11C4AC-09A5-4541-8E2C-17E59D003F31}" type="datetimeFigureOut">
              <a:rPr lang="en-US"/>
              <a:pPr>
                <a:defRPr/>
              </a:pPr>
              <a:t>11/12/2016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EE053A-A5C0-4017-A74A-433C096ABCC2}" type="slidenum">
              <a:rPr lang="en-US"/>
              <a:pPr>
                <a:defRPr/>
              </a:pPr>
              <a:t>‹#›</a:t>
            </a:fld>
            <a:endParaRPr lang="en-US"/>
          </a:p>
        </p:txBody>
      </p:sp>
    </p:spTree>
    <p:extLst>
      <p:ext uri="{BB962C8B-B14F-4D97-AF65-F5344CB8AC3E}">
        <p14:creationId xmlns:p14="http://schemas.microsoft.com/office/powerpoint/2010/main" val="1120897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93 w 305"/>
                    <a:gd name="T1" fmla="*/ 438 h 426"/>
                    <a:gd name="T2" fmla="*/ 317 w 305"/>
                    <a:gd name="T3" fmla="*/ 438 h 426"/>
                    <a:gd name="T4" fmla="*/ 0 w 305"/>
                    <a:gd name="T5" fmla="*/ 0 h 426"/>
                    <a:gd name="T6" fmla="*/ 0 w 305"/>
                    <a:gd name="T7" fmla="*/ 66 h 426"/>
                    <a:gd name="T8" fmla="*/ 263 w 305"/>
                    <a:gd name="T9" fmla="*/ 438 h 426"/>
                    <a:gd name="T10" fmla="*/ 293 w 305"/>
                    <a:gd name="T11" fmla="*/ 438 h 426"/>
                    <a:gd name="T12" fmla="*/ 293 w 305"/>
                    <a:gd name="T13" fmla="*/ 438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8 h 486"/>
                    <a:gd name="T2" fmla="*/ 48 w 347"/>
                    <a:gd name="T3" fmla="*/ 498 h 486"/>
                    <a:gd name="T4" fmla="*/ 359 w 347"/>
                    <a:gd name="T5" fmla="*/ 72 h 486"/>
                    <a:gd name="T6" fmla="*/ 359 w 347"/>
                    <a:gd name="T7" fmla="*/ 0 h 486"/>
                    <a:gd name="T8" fmla="*/ 0 w 347"/>
                    <a:gd name="T9" fmla="*/ 498 h 486"/>
                    <a:gd name="T10" fmla="*/ 24 w 347"/>
                    <a:gd name="T11" fmla="*/ 498 h 486"/>
                    <a:gd name="T12" fmla="*/ 24 w 347"/>
                    <a:gd name="T13" fmla="*/ 498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428A9249-9C13-4983-BD62-C344886B32AE}" type="slidenum">
              <a:rPr lang="en-US"/>
              <a:pPr>
                <a:defRPr/>
              </a:pPr>
              <a:t>‹#›</a:t>
            </a:fld>
            <a:endParaRPr lang="en-US"/>
          </a:p>
        </p:txBody>
      </p:sp>
    </p:spTree>
    <p:extLst>
      <p:ext uri="{BB962C8B-B14F-4D97-AF65-F5344CB8AC3E}">
        <p14:creationId xmlns:p14="http://schemas.microsoft.com/office/powerpoint/2010/main" val="1015624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85693D00-4510-4F5E-9228-6B52AD7718FF}" type="slidenum">
              <a:rPr lang="en-US"/>
              <a:pPr>
                <a:defRPr/>
              </a:pPr>
              <a:t>‹#›</a:t>
            </a:fld>
            <a:endParaRPr lang="en-US"/>
          </a:p>
        </p:txBody>
      </p:sp>
    </p:spTree>
    <p:extLst>
      <p:ext uri="{BB962C8B-B14F-4D97-AF65-F5344CB8AC3E}">
        <p14:creationId xmlns:p14="http://schemas.microsoft.com/office/powerpoint/2010/main" val="176192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59DBADE6-BCC3-4BE6-96EF-635BB732DF04}" type="slidenum">
              <a:rPr lang="en-US"/>
              <a:pPr>
                <a:defRPr/>
              </a:pPr>
              <a:t>‹#›</a:t>
            </a:fld>
            <a:endParaRPr lang="en-US"/>
          </a:p>
        </p:txBody>
      </p:sp>
    </p:spTree>
    <p:extLst>
      <p:ext uri="{BB962C8B-B14F-4D97-AF65-F5344CB8AC3E}">
        <p14:creationId xmlns:p14="http://schemas.microsoft.com/office/powerpoint/2010/main" val="746969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225FB561-ADEB-4CD3-82F5-57AF74DB08F7}" type="slidenum">
              <a:rPr lang="en-US"/>
              <a:pPr>
                <a:defRPr/>
              </a:pPr>
              <a:t>‹#›</a:t>
            </a:fld>
            <a:endParaRPr lang="en-US"/>
          </a:p>
        </p:txBody>
      </p:sp>
    </p:spTree>
    <p:extLst>
      <p:ext uri="{BB962C8B-B14F-4D97-AF65-F5344CB8AC3E}">
        <p14:creationId xmlns:p14="http://schemas.microsoft.com/office/powerpoint/2010/main" val="2126225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7B508A50-311E-4619-B657-F6AB241C85BA}" type="slidenum">
              <a:rPr lang="en-US"/>
              <a:pPr>
                <a:defRPr/>
              </a:pPr>
              <a:t>‹#›</a:t>
            </a:fld>
            <a:endParaRPr lang="en-US"/>
          </a:p>
        </p:txBody>
      </p:sp>
    </p:spTree>
    <p:extLst>
      <p:ext uri="{BB962C8B-B14F-4D97-AF65-F5344CB8AC3E}">
        <p14:creationId xmlns:p14="http://schemas.microsoft.com/office/powerpoint/2010/main" val="972526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CC1784DB-DA30-4127-A90E-DDD4738F0A51}" type="slidenum">
              <a:rPr lang="en-US"/>
              <a:pPr>
                <a:defRPr/>
              </a:pPr>
              <a:t>‹#›</a:t>
            </a:fld>
            <a:endParaRPr lang="en-US"/>
          </a:p>
        </p:txBody>
      </p:sp>
    </p:spTree>
    <p:extLst>
      <p:ext uri="{BB962C8B-B14F-4D97-AF65-F5344CB8AC3E}">
        <p14:creationId xmlns:p14="http://schemas.microsoft.com/office/powerpoint/2010/main" val="183018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97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D5651EA8-E985-4611-B2FB-2119EE9703E6}" type="slidenum">
              <a:rPr lang="en-US"/>
              <a:pPr>
                <a:defRPr/>
              </a:pPr>
              <a:t>‹#›</a:t>
            </a:fld>
            <a:endParaRPr lang="en-US"/>
          </a:p>
        </p:txBody>
      </p:sp>
    </p:spTree>
    <p:extLst>
      <p:ext uri="{BB962C8B-B14F-4D97-AF65-F5344CB8AC3E}">
        <p14:creationId xmlns:p14="http://schemas.microsoft.com/office/powerpoint/2010/main" val="223593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5DA1A497-251A-4F4A-9FAD-C45BDBE4FC24}" type="slidenum">
              <a:rPr lang="en-US"/>
              <a:pPr>
                <a:defRPr/>
              </a:pPr>
              <a:t>‹#›</a:t>
            </a:fld>
            <a:endParaRPr lang="en-US"/>
          </a:p>
        </p:txBody>
      </p:sp>
    </p:spTree>
    <p:extLst>
      <p:ext uri="{BB962C8B-B14F-4D97-AF65-F5344CB8AC3E}">
        <p14:creationId xmlns:p14="http://schemas.microsoft.com/office/powerpoint/2010/main" val="2481349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84BEA1E6-4F22-48A4-B09B-5021FE080CD8}" type="slidenum">
              <a:rPr lang="en-US"/>
              <a:pPr>
                <a:defRPr/>
              </a:pPr>
              <a:t>‹#›</a:t>
            </a:fld>
            <a:endParaRPr lang="en-US"/>
          </a:p>
        </p:txBody>
      </p:sp>
    </p:spTree>
    <p:extLst>
      <p:ext uri="{BB962C8B-B14F-4D97-AF65-F5344CB8AC3E}">
        <p14:creationId xmlns:p14="http://schemas.microsoft.com/office/powerpoint/2010/main" val="2811653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637975F3-1981-4C9C-9613-39149777A106}" type="slidenum">
              <a:rPr lang="en-US"/>
              <a:pPr>
                <a:defRPr/>
              </a:pPr>
              <a:t>‹#›</a:t>
            </a:fld>
            <a:endParaRPr lang="en-US"/>
          </a:p>
        </p:txBody>
      </p:sp>
    </p:spTree>
    <p:extLst>
      <p:ext uri="{BB962C8B-B14F-4D97-AF65-F5344CB8AC3E}">
        <p14:creationId xmlns:p14="http://schemas.microsoft.com/office/powerpoint/2010/main" val="3839757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ED39DD15-12D2-40D4-887A-82EC558606C6}" type="slidenum">
              <a:rPr lang="en-US"/>
              <a:pPr>
                <a:defRPr/>
              </a:pPr>
              <a:t>‹#›</a:t>
            </a:fld>
            <a:endParaRPr lang="en-US"/>
          </a:p>
        </p:txBody>
      </p:sp>
    </p:spTree>
    <p:extLst>
      <p:ext uri="{BB962C8B-B14F-4D97-AF65-F5344CB8AC3E}">
        <p14:creationId xmlns:p14="http://schemas.microsoft.com/office/powerpoint/2010/main" val="164458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9 w 305"/>
                    <a:gd name="T1" fmla="*/ 434 h 426"/>
                    <a:gd name="T2" fmla="*/ 313 w 305"/>
                    <a:gd name="T3" fmla="*/ 434 h 426"/>
                    <a:gd name="T4" fmla="*/ 0 w 305"/>
                    <a:gd name="T5" fmla="*/ 0 h 426"/>
                    <a:gd name="T6" fmla="*/ 0 w 305"/>
                    <a:gd name="T7" fmla="*/ 66 h 426"/>
                    <a:gd name="T8" fmla="*/ 259 w 305"/>
                    <a:gd name="T9" fmla="*/ 434 h 426"/>
                    <a:gd name="T10" fmla="*/ 289 w 305"/>
                    <a:gd name="T11" fmla="*/ 434 h 426"/>
                    <a:gd name="T12" fmla="*/ 289 w 305"/>
                    <a:gd name="T13" fmla="*/ 434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4 h 486"/>
                    <a:gd name="T2" fmla="*/ 48 w 347"/>
                    <a:gd name="T3" fmla="*/ 494 h 486"/>
                    <a:gd name="T4" fmla="*/ 355 w 347"/>
                    <a:gd name="T5" fmla="*/ 72 h 486"/>
                    <a:gd name="T6" fmla="*/ 355 w 347"/>
                    <a:gd name="T7" fmla="*/ 0 h 486"/>
                    <a:gd name="T8" fmla="*/ 0 w 347"/>
                    <a:gd name="T9" fmla="*/ 494 h 486"/>
                    <a:gd name="T10" fmla="*/ 24 w 347"/>
                    <a:gd name="T11" fmla="*/ 494 h 486"/>
                    <a:gd name="T12" fmla="*/ 24 w 347"/>
                    <a:gd name="T13" fmla="*/ 494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D09F47F6-F75B-454A-9CD8-73A6B9853F7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81713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D4D6CC41-7056-4C2A-B0C4-4A49CBE9AE1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89651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7D5C18D-6CDB-4ED9-A8AF-DD67FDF70EF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34792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32F67EC3-4BE4-4FB5-9F70-F6FA2B862F7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7943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FB76B2C4-4A36-4D37-8C1C-12C3DB4F2DC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3849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5849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9A582497-4D7F-411C-AB1E-0BCE246173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46323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E94AC2EC-2C8E-401A-AC3D-3258E52F3B2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449487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33E11603-3C21-49EA-A313-60D6F448E85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52851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5D18AEA2-033B-4909-89C9-C9A703EA82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22546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77176294-18B0-4926-8E52-B12FF50065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03551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5629232-86C3-4AA0-969B-734B37EE6DE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8428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00426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57972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9" name="Slide Number Placeholder 8"/>
          <p:cNvSpPr>
            <a:spLocks noGrp="1"/>
          </p:cNvSpPr>
          <p:nvPr>
            <p:ph type="sldNum" sz="quarter" idx="15"/>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189729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9" name="Slide Number Placeholder 8"/>
          <p:cNvSpPr>
            <a:spLocks noGrp="1"/>
          </p:cNvSpPr>
          <p:nvPr>
            <p:ph type="sldNum" sz="quarter" idx="11"/>
          </p:nvPr>
        </p:nvSpPr>
        <p:spPr/>
        <p:txBody>
          <a:bodyPr/>
          <a:lstStyle/>
          <a:p>
            <a:fld id="{F6EABAD8-BABF-4BE9-AB59-C78570BB845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75905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solidFill>
                  <a:srgbClr val="FEFAC9"/>
                </a:solidFill>
              </a:rPr>
              <a:pPr/>
              <a:t>11/12/2016</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407759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E0EF0007-7B54-4246-97B0-D03C5FB28A9B}" type="datetimeFigureOut">
              <a:rPr lang="en-US"/>
              <a:pPr>
                <a:defRPr/>
              </a:pPr>
              <a:t>11/12/2016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4A8DE704-8D9D-45AD-82B4-715C4701AFDD}" type="slidenum">
              <a:rPr lang="en-US"/>
              <a:pPr>
                <a:defRPr/>
              </a:pPr>
              <a:t>‹#›</a:t>
            </a:fld>
            <a:endParaRPr lang="en-US"/>
          </a:p>
        </p:txBody>
      </p:sp>
    </p:spTree>
    <p:extLst>
      <p:ext uri="{BB962C8B-B14F-4D97-AF65-F5344CB8AC3E}">
        <p14:creationId xmlns:p14="http://schemas.microsoft.com/office/powerpoint/2010/main" val="30398555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081"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107"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108" name="Group 46"/>
              <p:cNvGrpSpPr>
                <a:grpSpLocks/>
              </p:cNvGrpSpPr>
              <p:nvPr userDrawn="1"/>
            </p:nvGrpSpPr>
            <p:grpSpPr bwMode="auto">
              <a:xfrm>
                <a:off x="0" y="558"/>
                <a:ext cx="5758" cy="487"/>
                <a:chOff x="0" y="558"/>
                <a:chExt cx="5758" cy="487"/>
              </a:xfrm>
            </p:grpSpPr>
            <p:sp>
              <p:nvSpPr>
                <p:cNvPr id="3127" name="Freeform 47"/>
                <p:cNvSpPr>
                  <a:spLocks/>
                </p:cNvSpPr>
                <p:nvPr/>
              </p:nvSpPr>
              <p:spPr bwMode="hidden">
                <a:xfrm>
                  <a:off x="0" y="618"/>
                  <a:ext cx="306" cy="427"/>
                </a:xfrm>
                <a:custGeom>
                  <a:avLst/>
                  <a:gdLst>
                    <a:gd name="T0" fmla="*/ 293 w 305"/>
                    <a:gd name="T1" fmla="*/ 438 h 426"/>
                    <a:gd name="T2" fmla="*/ 317 w 305"/>
                    <a:gd name="T3" fmla="*/ 438 h 426"/>
                    <a:gd name="T4" fmla="*/ 0 w 305"/>
                    <a:gd name="T5" fmla="*/ 0 h 426"/>
                    <a:gd name="T6" fmla="*/ 0 w 305"/>
                    <a:gd name="T7" fmla="*/ 66 h 426"/>
                    <a:gd name="T8" fmla="*/ 263 w 305"/>
                    <a:gd name="T9" fmla="*/ 438 h 426"/>
                    <a:gd name="T10" fmla="*/ 293 w 305"/>
                    <a:gd name="T11" fmla="*/ 438 h 426"/>
                    <a:gd name="T12" fmla="*/ 293 w 305"/>
                    <a:gd name="T13" fmla="*/ 438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128" name="Freeform 48"/>
                <p:cNvSpPr>
                  <a:spLocks/>
                </p:cNvSpPr>
                <p:nvPr/>
              </p:nvSpPr>
              <p:spPr bwMode="hidden">
                <a:xfrm>
                  <a:off x="5410" y="558"/>
                  <a:ext cx="348" cy="487"/>
                </a:xfrm>
                <a:custGeom>
                  <a:avLst/>
                  <a:gdLst>
                    <a:gd name="T0" fmla="*/ 24 w 347"/>
                    <a:gd name="T1" fmla="*/ 498 h 486"/>
                    <a:gd name="T2" fmla="*/ 48 w 347"/>
                    <a:gd name="T3" fmla="*/ 498 h 486"/>
                    <a:gd name="T4" fmla="*/ 359 w 347"/>
                    <a:gd name="T5" fmla="*/ 72 h 486"/>
                    <a:gd name="T6" fmla="*/ 359 w 347"/>
                    <a:gd name="T7" fmla="*/ 0 h 486"/>
                    <a:gd name="T8" fmla="*/ 0 w 347"/>
                    <a:gd name="T9" fmla="*/ 498 h 486"/>
                    <a:gd name="T10" fmla="*/ 24 w 347"/>
                    <a:gd name="T11" fmla="*/ 498 h 486"/>
                    <a:gd name="T12" fmla="*/ 24 w 347"/>
                    <a:gd name="T13" fmla="*/ 498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3109"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11"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112"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113"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15"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116"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3117"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EAEAEA"/>
                </a:solidFill>
                <a:effectLst>
                  <a:outerShdw blurRad="38100" dist="38100" dir="2700000" algn="tl">
                    <a:srgbClr val="000000"/>
                  </a:outerShdw>
                </a:effectLst>
              </a:defRPr>
            </a:lvl1pPr>
          </a:lstStyle>
          <a:p>
            <a:pPr fontAlgn="base">
              <a:spcBef>
                <a:spcPct val="0"/>
              </a:spcBef>
              <a:spcAft>
                <a:spcPct val="0"/>
              </a:spcAft>
              <a:defRPr/>
            </a:pPr>
            <a:endParaRPr lang="en-US"/>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EAEAEA"/>
                </a:solidFill>
                <a:effectLst>
                  <a:outerShdw blurRad="38100" dist="38100" dir="2700000" algn="tl">
                    <a:srgbClr val="000000"/>
                  </a:outerShdw>
                </a:effectLst>
              </a:defRPr>
            </a:lvl1pPr>
          </a:lstStyle>
          <a:p>
            <a:pPr fontAlgn="base">
              <a:spcBef>
                <a:spcPct val="0"/>
              </a:spcBef>
              <a:spcAft>
                <a:spcPct val="0"/>
              </a:spcAft>
              <a:defRPr/>
            </a:pPr>
            <a:endParaRPr lang="en-US"/>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EAEAEA"/>
                </a:solidFill>
                <a:effectLst>
                  <a:outerShdw blurRad="38100" dist="38100" dir="2700000" algn="tl">
                    <a:srgbClr val="000000"/>
                  </a:outerShdw>
                </a:effectLst>
              </a:defRPr>
            </a:lvl1pPr>
          </a:lstStyle>
          <a:p>
            <a:pPr fontAlgn="base">
              <a:spcBef>
                <a:spcPct val="0"/>
              </a:spcBef>
              <a:spcAft>
                <a:spcPct val="0"/>
              </a:spcAft>
              <a:defRPr/>
            </a:pPr>
            <a:fld id="{9EE4D0ED-DC37-47EC-B14E-0C5B999EF51F}" type="slidenum">
              <a:rPr lang="en-US"/>
              <a:pPr fontAlgn="base">
                <a:spcBef>
                  <a:spcPct val="0"/>
                </a:spcBef>
                <a:spcAft>
                  <a:spcPct val="0"/>
                </a:spcAft>
                <a:defRPr/>
              </a:pPr>
              <a:t>‹#›</a:t>
            </a:fld>
            <a:endParaRPr lang="en-US"/>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0018051"/>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9 w 305"/>
                    <a:gd name="T1" fmla="*/ 434 h 426"/>
                    <a:gd name="T2" fmla="*/ 313 w 305"/>
                    <a:gd name="T3" fmla="*/ 434 h 426"/>
                    <a:gd name="T4" fmla="*/ 0 w 305"/>
                    <a:gd name="T5" fmla="*/ 0 h 426"/>
                    <a:gd name="T6" fmla="*/ 0 w 305"/>
                    <a:gd name="T7" fmla="*/ 66 h 426"/>
                    <a:gd name="T8" fmla="*/ 259 w 305"/>
                    <a:gd name="T9" fmla="*/ 434 h 426"/>
                    <a:gd name="T10" fmla="*/ 289 w 305"/>
                    <a:gd name="T11" fmla="*/ 434 h 426"/>
                    <a:gd name="T12" fmla="*/ 289 w 305"/>
                    <a:gd name="T13" fmla="*/ 434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4 h 486"/>
                    <a:gd name="T2" fmla="*/ 48 w 347"/>
                    <a:gd name="T3" fmla="*/ 494 h 486"/>
                    <a:gd name="T4" fmla="*/ 355 w 347"/>
                    <a:gd name="T5" fmla="*/ 72 h 486"/>
                    <a:gd name="T6" fmla="*/ 355 w 347"/>
                    <a:gd name="T7" fmla="*/ 0 h 486"/>
                    <a:gd name="T8" fmla="*/ 0 w 347"/>
                    <a:gd name="T9" fmla="*/ 494 h 486"/>
                    <a:gd name="T10" fmla="*/ 24 w 347"/>
                    <a:gd name="T11" fmla="*/ 494 h 486"/>
                    <a:gd name="T12" fmla="*/ 24 w 347"/>
                    <a:gd name="T13" fmla="*/ 494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defRPr/>
            </a:pPr>
            <a:fld id="{57A447DB-22EA-4DB4-AC57-3F34BEF264A7}"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8416681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source=imgres&amp;cd=&amp;cad=rja&amp;uact=8&amp;ved=0CAkQjRwwAGoVChMIjp76q5H6xgIVxDKICh1Irwxp&amp;url=http://padfield.com/turkey/yalvac/index.html&amp;ei=Goa1VY6pEcTloATI3rLIBg&amp;psig=AFQjCNHzoY9ZTuGV9JGc-4RsaIbJ5NTU4A&amp;ust=1438046106403644"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2.bp.blogspot.com/-n3ml81r0rFs/UqO7c5B2asI/AAAAAAAAAfI/4rVXQ8nQMis/s1600/Gallio+inscription+3+fragments,+tb051603751+bl+-+Copy+(2).jpg" TargetMode="External"/><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en.wikipedia.org/wiki/Delphi_Inscription"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762001"/>
            <a:ext cx="8377239" cy="1676399"/>
          </a:xfrm>
        </p:spPr>
        <p:txBody>
          <a:bodyPr/>
          <a:lstStyle/>
          <a:p>
            <a:r>
              <a:rPr lang="en-US" b="1" dirty="0" smtClean="0">
                <a:solidFill>
                  <a:srgbClr val="FFFF66"/>
                </a:solidFill>
              </a:rPr>
              <a:t>  Evidence of Inspiration:</a:t>
            </a:r>
            <a:br>
              <a:rPr lang="en-US" b="1" dirty="0" smtClean="0">
                <a:solidFill>
                  <a:srgbClr val="FFFF66"/>
                </a:solidFill>
              </a:rPr>
            </a:br>
            <a:r>
              <a:rPr lang="en-US" b="1" dirty="0" smtClean="0">
                <a:solidFill>
                  <a:srgbClr val="FFFF66"/>
                </a:solidFill>
              </a:rPr>
              <a:t>OT </a:t>
            </a:r>
            <a:r>
              <a:rPr lang="en-US" b="1" dirty="0">
                <a:solidFill>
                  <a:srgbClr val="FFFF66"/>
                </a:solidFill>
              </a:rPr>
              <a:t>History and </a:t>
            </a:r>
            <a:r>
              <a:rPr lang="en-US" b="1" dirty="0" smtClean="0">
                <a:solidFill>
                  <a:srgbClr val="FFFF66"/>
                </a:solidFill>
              </a:rPr>
              <a:t>Archaeology</a:t>
            </a:r>
            <a:endParaRPr lang="en-US" b="1" dirty="0">
              <a:solidFill>
                <a:srgbClr val="FFFF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109" y="2819400"/>
            <a:ext cx="6226461" cy="367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070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a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14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137219" name="Text Box 3"/>
          <p:cNvSpPr txBox="1">
            <a:spLocks noChangeArrowheads="1"/>
          </p:cNvSpPr>
          <p:nvPr/>
        </p:nvSpPr>
        <p:spPr bwMode="auto">
          <a:xfrm>
            <a:off x="1905000" y="304800"/>
            <a:ext cx="586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prstClr val="white"/>
                </a:solidFill>
                <a:latin typeface="Verdana" pitchFamily="34" charset="0"/>
              </a:rPr>
              <a:t/>
            </a:r>
            <a:br>
              <a:rPr lang="en-US" sz="2400" dirty="0">
                <a:solidFill>
                  <a:prstClr val="white"/>
                </a:solidFill>
                <a:latin typeface="Verdana" pitchFamily="34" charset="0"/>
              </a:rPr>
            </a:br>
            <a:r>
              <a:rPr lang="en-US" sz="2400" b="1" dirty="0">
                <a:solidFill>
                  <a:prstClr val="white"/>
                </a:solidFill>
                <a:latin typeface="Verdana" pitchFamily="34" charset="0"/>
              </a:rPr>
              <a:t>The Lion Gate in </a:t>
            </a:r>
            <a:r>
              <a:rPr lang="en-US" sz="2400" b="1" dirty="0" err="1">
                <a:solidFill>
                  <a:prstClr val="white"/>
                </a:solidFill>
                <a:latin typeface="Verdana" pitchFamily="34" charset="0"/>
              </a:rPr>
              <a:t>Hattusha</a:t>
            </a:r>
            <a:endParaRPr lang="en-US" sz="2400" b="1" dirty="0">
              <a:solidFill>
                <a:prstClr val="white"/>
              </a:solidFill>
              <a:latin typeface="Verdana" pitchFamily="34" charset="0"/>
            </a:endParaRPr>
          </a:p>
        </p:txBody>
      </p:sp>
    </p:spTree>
    <p:extLst>
      <p:ext uri="{BB962C8B-B14F-4D97-AF65-F5344CB8AC3E}">
        <p14:creationId xmlns:p14="http://schemas.microsoft.com/office/powerpoint/2010/main" val="357781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solidFill>
                <a:prstClr val="white"/>
              </a:solidFill>
              <a:latin typeface="Times New Roman" pitchFamily="18" charset="0"/>
            </a:endParaRPr>
          </a:p>
        </p:txBody>
      </p:sp>
      <p:sp>
        <p:nvSpPr>
          <p:cNvPr id="141315" name="Rectangle 3"/>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graphicFrame>
        <p:nvGraphicFramePr>
          <p:cNvPr id="141316" name="Group 4"/>
          <p:cNvGraphicFramePr>
            <a:graphicFrameLocks noGrp="1"/>
          </p:cNvGraphicFramePr>
          <p:nvPr/>
        </p:nvGraphicFramePr>
        <p:xfrm>
          <a:off x="4479925" y="3086100"/>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41322" name="Rectangle 10"/>
          <p:cNvSpPr>
            <a:spLocks noChangeArrowheads="1"/>
          </p:cNvSpPr>
          <p:nvPr/>
        </p:nvSpPr>
        <p:spPr bwMode="auto">
          <a:xfrm>
            <a:off x="0" y="360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solidFill>
                <a:prstClr val="white"/>
              </a:solidFill>
              <a:latin typeface="Times New Roman" pitchFamily="18" charset="0"/>
            </a:endParaRPr>
          </a:p>
        </p:txBody>
      </p:sp>
      <p:sp>
        <p:nvSpPr>
          <p:cNvPr id="141323" name="Text Box 11"/>
          <p:cNvSpPr txBox="1">
            <a:spLocks noChangeArrowheads="1"/>
          </p:cNvSpPr>
          <p:nvPr/>
        </p:nvSpPr>
        <p:spPr bwMode="auto">
          <a:xfrm>
            <a:off x="0" y="6858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66"/>
                </a:solidFill>
                <a:latin typeface="Times New Roman" pitchFamily="18" charset="0"/>
              </a:rPr>
              <a:t>Papyrus Ipuwer</a:t>
            </a:r>
          </a:p>
        </p:txBody>
      </p:sp>
      <p:sp>
        <p:nvSpPr>
          <p:cNvPr id="141324" name="Text Box 12"/>
          <p:cNvSpPr txBox="1">
            <a:spLocks noChangeArrowheads="1"/>
          </p:cNvSpPr>
          <p:nvPr/>
        </p:nvSpPr>
        <p:spPr bwMode="auto">
          <a:xfrm>
            <a:off x="533400" y="18288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prstClr val="white"/>
                </a:solidFill>
                <a:latin typeface="Times New Roman" pitchFamily="18" charset="0"/>
              </a:rPr>
              <a:t/>
            </a:r>
            <a:br>
              <a:rPr lang="en-US" sz="2400" dirty="0">
                <a:solidFill>
                  <a:prstClr val="white"/>
                </a:solidFill>
                <a:latin typeface="Times New Roman" pitchFamily="18" charset="0"/>
              </a:rPr>
            </a:br>
            <a:r>
              <a:rPr lang="en-US" sz="2000" dirty="0">
                <a:solidFill>
                  <a:prstClr val="white"/>
                </a:solidFill>
                <a:latin typeface="Times New Roman" pitchFamily="18" charset="0"/>
              </a:rPr>
              <a:t>• </a:t>
            </a:r>
            <a:r>
              <a:rPr lang="en-US" sz="2000" b="1" dirty="0">
                <a:solidFill>
                  <a:srgbClr val="FFFF66"/>
                </a:solidFill>
                <a:latin typeface="Times New Roman" pitchFamily="18" charset="0"/>
              </a:rPr>
              <a:t>2:2—The river is blood = The river was turned to blood—</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7:20</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2:6— Blood is everywhere = Blood is throughout all the land of Egypt—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7:21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4:14—Trees are destroyed = And the hail… broke every tree in the field—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9:25</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9:11—The land is not light = And Moses stretched forth his hand… and there was a thick darkness—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10:22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2:13—He who places his brother in the ground is everywhere = For there was not a house where there was not someone dead—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12:30</a:t>
            </a:r>
            <a:br>
              <a:rPr lang="en-US" sz="2000" b="1" dirty="0">
                <a:solidFill>
                  <a:srgbClr val="FFFF66"/>
                </a:solidFill>
                <a:latin typeface="Times New Roman" pitchFamily="18" charset="0"/>
              </a:rPr>
            </a:br>
            <a:r>
              <a:rPr lang="en-US" sz="2000" dirty="0">
                <a:solidFill>
                  <a:srgbClr val="FFFF66"/>
                </a:solidFill>
                <a:latin typeface="Times New Roman" pitchFamily="18" charset="0"/>
              </a:rPr>
              <a:t/>
            </a:r>
            <a:br>
              <a:rPr lang="en-US" sz="2000" dirty="0">
                <a:solidFill>
                  <a:srgbClr val="FFFF66"/>
                </a:solidFill>
                <a:latin typeface="Times New Roman" pitchFamily="18" charset="0"/>
              </a:rPr>
            </a:br>
            <a:endParaRPr lang="en-US" sz="2000" dirty="0">
              <a:solidFill>
                <a:srgbClr val="FFFF66"/>
              </a:solidFill>
              <a:latin typeface="Times New Roman" pitchFamily="18" charset="0"/>
            </a:endParaRPr>
          </a:p>
        </p:txBody>
      </p:sp>
      <p:pic>
        <p:nvPicPr>
          <p:cNvPr id="141325" name="Picture 13" descr="ipu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4953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6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6988" y="1471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prstClr val="white"/>
              </a:solidFill>
              <a:latin typeface="Times New Roman" pitchFamily="18" charset="0"/>
            </a:endParaRPr>
          </a:p>
        </p:txBody>
      </p:sp>
      <p:sp>
        <p:nvSpPr>
          <p:cNvPr id="114691" name="Text Box 3"/>
          <p:cNvSpPr txBox="1">
            <a:spLocks noChangeArrowheads="1"/>
          </p:cNvSpPr>
          <p:nvPr/>
        </p:nvSpPr>
        <p:spPr bwMode="auto">
          <a:xfrm>
            <a:off x="838200" y="5756275"/>
            <a:ext cx="7675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FFFF00"/>
                </a:solidFill>
                <a:latin typeface="Times New Roman" pitchFamily="18" charset="0"/>
              </a:rPr>
              <a:t>One of the Tel El Amarna Letters c. 1400 BC</a:t>
            </a:r>
          </a:p>
        </p:txBody>
      </p:sp>
      <p:pic>
        <p:nvPicPr>
          <p:cNvPr id="114692" name="Picture 4" descr="ElAmarnaTablet15c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506788" cy="5105400"/>
          </a:xfrm>
          <a:prstGeom prst="rect">
            <a:avLst/>
          </a:prstGeom>
          <a:noFill/>
          <a:extLst>
            <a:ext uri="{909E8E84-426E-40DD-AFC4-6F175D3DCCD1}">
              <a14:hiddenFill xmlns:a14="http://schemas.microsoft.com/office/drawing/2010/main">
                <a:solidFill>
                  <a:srgbClr val="FFFFFF"/>
                </a:solidFill>
              </a14:hiddenFill>
            </a:ext>
          </a:extLst>
        </p:spPr>
      </p:pic>
      <p:sp>
        <p:nvSpPr>
          <p:cNvPr id="114693" name="Text Box 5"/>
          <p:cNvSpPr txBox="1">
            <a:spLocks noChangeArrowheads="1"/>
          </p:cNvSpPr>
          <p:nvPr/>
        </p:nvSpPr>
        <p:spPr bwMode="auto">
          <a:xfrm>
            <a:off x="304800" y="1143000"/>
            <a:ext cx="3886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FFFF00"/>
                </a:solidFill>
              </a:rPr>
              <a:t>‘The </a:t>
            </a:r>
            <a:r>
              <a:rPr lang="en-US" sz="2000" b="1" dirty="0" err="1">
                <a:solidFill>
                  <a:srgbClr val="FFFF00"/>
                </a:solidFill>
              </a:rPr>
              <a:t>Habiru</a:t>
            </a:r>
            <a:r>
              <a:rPr lang="en-US" sz="2000" b="1" dirty="0">
                <a:solidFill>
                  <a:srgbClr val="FFFF00"/>
                </a:solidFill>
              </a:rPr>
              <a:t> plunder all lands of the king.  If archers </a:t>
            </a:r>
          </a:p>
          <a:p>
            <a:r>
              <a:rPr lang="en-US" sz="2000" b="1" dirty="0">
                <a:solidFill>
                  <a:srgbClr val="FFFF00"/>
                </a:solidFill>
              </a:rPr>
              <a:t>are here this year, then the lands of the king, the </a:t>
            </a:r>
          </a:p>
          <a:p>
            <a:r>
              <a:rPr lang="en-US" sz="2000" b="1" dirty="0">
                <a:solidFill>
                  <a:srgbClr val="FFFF00"/>
                </a:solidFill>
              </a:rPr>
              <a:t>lord, will remain; but if the archers are not here, </a:t>
            </a:r>
          </a:p>
          <a:p>
            <a:r>
              <a:rPr lang="en-US" sz="2000" b="1" dirty="0">
                <a:solidFill>
                  <a:srgbClr val="FFFF00"/>
                </a:solidFill>
              </a:rPr>
              <a:t>then the lands of the king, my lord, are lost.’</a:t>
            </a:r>
          </a:p>
        </p:txBody>
      </p:sp>
    </p:spTree>
    <p:extLst>
      <p:ext uri="{BB962C8B-B14F-4D97-AF65-F5344CB8AC3E}">
        <p14:creationId xmlns:p14="http://schemas.microsoft.com/office/powerpoint/2010/main" val="2610368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ir 'Alla Inscription (or Bala'am Son of Be'or Inscrip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5839239"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628412"/>
            <a:ext cx="6934200" cy="954107"/>
          </a:xfrm>
          <a:prstGeom prst="rect">
            <a:avLst/>
          </a:prstGeom>
          <a:noFill/>
        </p:spPr>
        <p:txBody>
          <a:bodyPr wrap="square" rtlCol="0">
            <a:spAutoFit/>
          </a:bodyPr>
          <a:lstStyle/>
          <a:p>
            <a:r>
              <a:rPr lang="en-US" sz="2800" b="1" dirty="0" err="1">
                <a:solidFill>
                  <a:prstClr val="white"/>
                </a:solidFill>
              </a:rPr>
              <a:t>Deir</a:t>
            </a:r>
            <a:r>
              <a:rPr lang="en-US" sz="2800" b="1" dirty="0">
                <a:solidFill>
                  <a:prstClr val="white"/>
                </a:solidFill>
              </a:rPr>
              <a:t> </a:t>
            </a:r>
            <a:r>
              <a:rPr lang="en-US" sz="2800" b="1" dirty="0" err="1">
                <a:solidFill>
                  <a:prstClr val="white"/>
                </a:solidFill>
              </a:rPr>
              <a:t>Alla</a:t>
            </a:r>
            <a:r>
              <a:rPr lang="en-US" sz="2800" b="1" dirty="0">
                <a:solidFill>
                  <a:prstClr val="white"/>
                </a:solidFill>
              </a:rPr>
              <a:t> Inscription:  Balaam the Seer</a:t>
            </a:r>
          </a:p>
          <a:p>
            <a:r>
              <a:rPr lang="en-US" sz="2800" b="1" dirty="0">
                <a:solidFill>
                  <a:prstClr val="white"/>
                </a:solidFill>
              </a:rPr>
              <a:t>8</a:t>
            </a:r>
            <a:r>
              <a:rPr lang="en-US" sz="2800" b="1" baseline="30000" dirty="0">
                <a:solidFill>
                  <a:prstClr val="white"/>
                </a:solidFill>
              </a:rPr>
              <a:t>th</a:t>
            </a:r>
            <a:r>
              <a:rPr lang="en-US" sz="2800" b="1" dirty="0">
                <a:solidFill>
                  <a:prstClr val="white"/>
                </a:solidFill>
              </a:rPr>
              <a:t> Century </a:t>
            </a:r>
            <a:r>
              <a:rPr lang="en-US" sz="2800" b="1" dirty="0" err="1">
                <a:solidFill>
                  <a:prstClr val="white"/>
                </a:solidFill>
              </a:rPr>
              <a:t>Jabbok</a:t>
            </a:r>
            <a:r>
              <a:rPr lang="en-US" sz="2800" b="1" dirty="0">
                <a:solidFill>
                  <a:prstClr val="white"/>
                </a:solidFill>
              </a:rPr>
              <a:t> River (Ammon)</a:t>
            </a:r>
          </a:p>
        </p:txBody>
      </p:sp>
    </p:spTree>
    <p:extLst>
      <p:ext uri="{BB962C8B-B14F-4D97-AF65-F5344CB8AC3E}">
        <p14:creationId xmlns:p14="http://schemas.microsoft.com/office/powerpoint/2010/main" val="128206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990600"/>
            <a:ext cx="8610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FFFF66"/>
                </a:solidFill>
                <a:latin typeface="Times New Roman" pitchFamily="18" charset="0"/>
                <a:cs typeface="Times New Roman" pitchFamily="18" charset="0"/>
              </a:rPr>
              <a:t>1. The city was strongly fortified in the Late Bronze I period, the time of the Conquest according to the biblical chronology (Joshua 2:5,7,15).</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2. The city was massively destroyed by fire (Joshua 6:24).</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3. The fortification walls collapsed at the time the city was destroyed, possibly by earthquake activity (Joshua 6:20).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4. The destruction occurred at harvest time, in the spring, as indicated by the large quantities of grain stored in the city (Joshua 2:6, 3:15, 5:10).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5. The siege of Jericho was short, as the grain stored in the city was not consumed (Joshua 6:15,20).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6. Contrary to what was customary, the grain was not plundered, in accordance to the command given to Joshua (Joshua 6:17,18).</a:t>
            </a:r>
          </a:p>
          <a:p>
            <a:pPr eaLnBrk="0" hangingPunct="0"/>
            <a:r>
              <a:rPr lang="en-US" sz="2000" dirty="0">
                <a:solidFill>
                  <a:srgbClr val="FFFF66"/>
                </a:solidFill>
                <a:latin typeface="Times New Roman" pitchFamily="18" charset="0"/>
                <a:cs typeface="Times New Roman" pitchFamily="18" charset="0"/>
              </a:rPr>
              <a:t> </a:t>
            </a:r>
          </a:p>
          <a:p>
            <a:pPr eaLnBrk="0" hangingPunct="0"/>
            <a:endParaRPr lang="en-US" sz="2000" dirty="0">
              <a:solidFill>
                <a:srgbClr val="FFFF66"/>
              </a:solidFill>
              <a:latin typeface="Times New Roman" pitchFamily="18" charset="0"/>
              <a:cs typeface="Times New Roman" pitchFamily="18" charset="0"/>
            </a:endParaRPr>
          </a:p>
        </p:txBody>
      </p:sp>
      <p:sp>
        <p:nvSpPr>
          <p:cNvPr id="145411" name="Text Box 3"/>
          <p:cNvSpPr txBox="1">
            <a:spLocks noChangeArrowheads="1"/>
          </p:cNvSpPr>
          <p:nvPr/>
        </p:nvSpPr>
        <p:spPr bwMode="auto">
          <a:xfrm>
            <a:off x="325437" y="2698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rgbClr val="FFFF66"/>
                </a:solidFill>
                <a:latin typeface="Times New Roman" pitchFamily="18" charset="0"/>
              </a:rPr>
              <a:t>Archaeological Facts about Jericho</a:t>
            </a:r>
          </a:p>
        </p:txBody>
      </p:sp>
    </p:spTree>
    <p:extLst>
      <p:ext uri="{BB962C8B-B14F-4D97-AF65-F5344CB8AC3E}">
        <p14:creationId xmlns:p14="http://schemas.microsoft.com/office/powerpoint/2010/main" val="5060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MerneptahS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381000"/>
            <a:ext cx="3376612" cy="6477000"/>
          </a:xfrm>
          <a:prstGeom prst="rect">
            <a:avLst/>
          </a:prstGeom>
          <a:noFill/>
          <a:extLst>
            <a:ext uri="{909E8E84-426E-40DD-AFC4-6F175D3DCCD1}">
              <a14:hiddenFill xmlns:a14="http://schemas.microsoft.com/office/drawing/2010/main">
                <a:solidFill>
                  <a:srgbClr val="FFFFFF"/>
                </a:solidFill>
              </a14:hiddenFill>
            </a:ext>
          </a:extLst>
        </p:spPr>
      </p:pic>
      <p:sp>
        <p:nvSpPr>
          <p:cNvPr id="147459" name="Text Box 3"/>
          <p:cNvSpPr txBox="1">
            <a:spLocks noChangeArrowheads="1"/>
          </p:cNvSpPr>
          <p:nvPr/>
        </p:nvSpPr>
        <p:spPr bwMode="auto">
          <a:xfrm>
            <a:off x="838200" y="1295400"/>
            <a:ext cx="236220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prstClr val="white"/>
                </a:solidFill>
                <a:latin typeface="Times New Roman" pitchFamily="18" charset="0"/>
              </a:rPr>
              <a:t>The Stele of Merneptah Egypt, 1230 BC</a:t>
            </a:r>
          </a:p>
          <a:p>
            <a:pPr>
              <a:spcBef>
                <a:spcPct val="50000"/>
              </a:spcBef>
            </a:pPr>
            <a:r>
              <a:rPr lang="en-US" sz="2400">
                <a:solidFill>
                  <a:prstClr val="white"/>
                </a:solidFill>
                <a:latin typeface="Times New Roman" pitchFamily="18" charset="0"/>
              </a:rPr>
              <a:t>Mentions the Israelites in Canaan</a:t>
            </a:r>
          </a:p>
        </p:txBody>
      </p:sp>
    </p:spTree>
    <p:extLst>
      <p:ext uri="{BB962C8B-B14F-4D97-AF65-F5344CB8AC3E}">
        <p14:creationId xmlns:p14="http://schemas.microsoft.com/office/powerpoint/2010/main" val="132545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bol3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28600"/>
            <a:ext cx="3948113" cy="6400800"/>
          </a:xfrm>
          <a:prstGeom prst="rect">
            <a:avLst/>
          </a:prstGeom>
          <a:noFill/>
          <a:extLst>
            <a:ext uri="{909E8E84-426E-40DD-AFC4-6F175D3DCCD1}">
              <a14:hiddenFill xmlns:a14="http://schemas.microsoft.com/office/drawing/2010/main">
                <a:solidFill>
                  <a:srgbClr val="FFFFFF"/>
                </a:solidFill>
              </a14:hiddenFill>
            </a:ext>
          </a:extLst>
        </p:spPr>
      </p:pic>
      <p:sp>
        <p:nvSpPr>
          <p:cNvPr id="149507" name="Text Box 3"/>
          <p:cNvSpPr txBox="1">
            <a:spLocks noChangeArrowheads="1"/>
          </p:cNvSpPr>
          <p:nvPr/>
        </p:nvSpPr>
        <p:spPr bwMode="auto">
          <a:xfrm>
            <a:off x="5105400" y="1066800"/>
            <a:ext cx="2971800"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prstClr val="white"/>
                </a:solidFill>
                <a:latin typeface="Times New Roman" pitchFamily="18" charset="0"/>
              </a:rPr>
              <a:t>The Moabite Stone or Mesha Stele 870 BC</a:t>
            </a:r>
          </a:p>
          <a:p>
            <a:pPr>
              <a:spcBef>
                <a:spcPct val="50000"/>
              </a:spcBef>
            </a:pPr>
            <a:r>
              <a:rPr lang="en-US" sz="3200">
                <a:solidFill>
                  <a:prstClr val="white"/>
                </a:solidFill>
                <a:latin typeface="Times New Roman" pitchFamily="18" charset="0"/>
              </a:rPr>
              <a:t> the Louvre</a:t>
            </a:r>
          </a:p>
          <a:p>
            <a:pPr>
              <a:spcBef>
                <a:spcPct val="50000"/>
              </a:spcBef>
            </a:pPr>
            <a:r>
              <a:rPr lang="en-US" sz="2800">
                <a:solidFill>
                  <a:prstClr val="white"/>
                </a:solidFill>
                <a:latin typeface="Times New Roman" pitchFamily="18" charset="0"/>
              </a:rPr>
              <a:t>Ahab “of the house of Omri”</a:t>
            </a:r>
          </a:p>
          <a:p>
            <a:pPr>
              <a:spcBef>
                <a:spcPct val="50000"/>
              </a:spcBef>
            </a:pPr>
            <a:r>
              <a:rPr lang="en-US" sz="2800">
                <a:solidFill>
                  <a:prstClr val="white"/>
                </a:solidFill>
                <a:latin typeface="Times New Roman" pitchFamily="18" charset="0"/>
              </a:rPr>
              <a:t>1 Kings 16:28</a:t>
            </a:r>
          </a:p>
        </p:txBody>
      </p:sp>
    </p:spTree>
    <p:extLst>
      <p:ext uri="{BB962C8B-B14F-4D97-AF65-F5344CB8AC3E}">
        <p14:creationId xmlns:p14="http://schemas.microsoft.com/office/powerpoint/2010/main" val="87939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791200" y="533400"/>
            <a:ext cx="3048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prstClr val="white"/>
                </a:solidFill>
                <a:latin typeface="Times New Roman" pitchFamily="18" charset="0"/>
              </a:rPr>
              <a:t>The Tel Dan Inscription</a:t>
            </a:r>
          </a:p>
          <a:p>
            <a:pPr>
              <a:spcBef>
                <a:spcPct val="50000"/>
              </a:spcBef>
            </a:pPr>
            <a:r>
              <a:rPr lang="en-US" sz="3200">
                <a:solidFill>
                  <a:prstClr val="white"/>
                </a:solidFill>
                <a:latin typeface="Times New Roman" pitchFamily="18" charset="0"/>
              </a:rPr>
              <a:t>820 BC</a:t>
            </a:r>
          </a:p>
          <a:p>
            <a:pPr>
              <a:spcBef>
                <a:spcPct val="50000"/>
              </a:spcBef>
            </a:pPr>
            <a:r>
              <a:rPr lang="en-US" sz="2800">
                <a:solidFill>
                  <a:prstClr val="white"/>
                </a:solidFill>
                <a:latin typeface="Times New Roman" pitchFamily="18" charset="0"/>
              </a:rPr>
              <a:t>2 Kings 8:28-29</a:t>
            </a:r>
          </a:p>
          <a:p>
            <a:pPr>
              <a:spcBef>
                <a:spcPct val="50000"/>
              </a:spcBef>
            </a:pPr>
            <a:endParaRPr lang="en-US" sz="2800">
              <a:solidFill>
                <a:prstClr val="white"/>
              </a:solidFill>
              <a:latin typeface="Times New Roman" pitchFamily="18" charset="0"/>
            </a:endParaRPr>
          </a:p>
          <a:p>
            <a:pPr>
              <a:spcBef>
                <a:spcPct val="50000"/>
              </a:spcBef>
            </a:pPr>
            <a:r>
              <a:rPr lang="en-US" sz="2400" b="1">
                <a:solidFill>
                  <a:prstClr val="white"/>
                </a:solidFill>
                <a:latin typeface="Times New Roman" pitchFamily="18" charset="0"/>
              </a:rPr>
              <a:t>‘I killed Jehoram, son of Ahab, king of Israel and I killed Ahaziah, son of Jehoram, king of the house of David”</a:t>
            </a:r>
          </a:p>
        </p:txBody>
      </p:sp>
      <p:pic>
        <p:nvPicPr>
          <p:cNvPr id="153603" name="Picture 3" descr="davids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304800"/>
            <a:ext cx="505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33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jehu_bowing_shalmanesar_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38100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90119" name="Picture 7" descr="jehu_bowing_shalmanesar_iii_cl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28575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2003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
            <a:ext cx="5410200" cy="4108450"/>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4038600" y="4800600"/>
            <a:ext cx="4876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rgbClr val="FFFF00"/>
                </a:solidFill>
              </a:rPr>
              <a:t>Black Obelisk of Shalmanezer III 840 BC</a:t>
            </a:r>
          </a:p>
          <a:p>
            <a:pPr algn="ctr"/>
            <a:r>
              <a:rPr lang="en-US" sz="2400" b="1">
                <a:solidFill>
                  <a:srgbClr val="FFFF00"/>
                </a:solidFill>
              </a:rPr>
              <a:t>British Museum    2 Kings 17:3-6</a:t>
            </a:r>
          </a:p>
          <a:p>
            <a:pPr>
              <a:spcBef>
                <a:spcPct val="50000"/>
              </a:spcBef>
            </a:pPr>
            <a:endParaRPr lang="en-US" sz="2400" b="1">
              <a:solidFill>
                <a:srgbClr val="FFFF00"/>
              </a:solidFill>
            </a:endParaRPr>
          </a:p>
        </p:txBody>
      </p:sp>
    </p:spTree>
    <p:extLst>
      <p:ext uri="{BB962C8B-B14F-4D97-AF65-F5344CB8AC3E}">
        <p14:creationId xmlns:p14="http://schemas.microsoft.com/office/powerpoint/2010/main" val="197218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457200" y="3048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prstClr val="white"/>
                </a:solidFill>
                <a:latin typeface="Times New Roman" pitchFamily="18" charset="0"/>
              </a:rPr>
              <a:t>The Sennacherib Cylinder or Taylor Prism  British Museum, London (2 Kings 18)  691 BC</a:t>
            </a:r>
          </a:p>
        </p:txBody>
      </p:sp>
      <p:sp>
        <p:nvSpPr>
          <p:cNvPr id="33799" name="Text Box 7"/>
          <p:cNvSpPr txBox="1">
            <a:spLocks noChangeArrowheads="1"/>
          </p:cNvSpPr>
          <p:nvPr/>
        </p:nvSpPr>
        <p:spPr bwMode="auto">
          <a:xfrm>
            <a:off x="4800600" y="1793875"/>
            <a:ext cx="44529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prstClr val="white"/>
                </a:solidFill>
                <a:latin typeface="Times New Roman" pitchFamily="18" charset="0"/>
              </a:rPr>
              <a:t>As to Hezekiah the </a:t>
            </a:r>
          </a:p>
          <a:p>
            <a:r>
              <a:rPr lang="en-US" sz="2400" b="1">
                <a:solidFill>
                  <a:prstClr val="white"/>
                </a:solidFill>
                <a:latin typeface="Times New Roman" pitchFamily="18" charset="0"/>
              </a:rPr>
              <a:t>Jew…  I made him…  </a:t>
            </a:r>
          </a:p>
          <a:p>
            <a:r>
              <a:rPr lang="en-US" sz="2400" b="1">
                <a:solidFill>
                  <a:prstClr val="white"/>
                </a:solidFill>
                <a:latin typeface="Times New Roman" pitchFamily="18" charset="0"/>
              </a:rPr>
              <a:t>“like a bird in a </a:t>
            </a:r>
          </a:p>
          <a:p>
            <a:r>
              <a:rPr lang="en-US" sz="2400" b="1">
                <a:solidFill>
                  <a:prstClr val="white"/>
                </a:solidFill>
                <a:latin typeface="Times New Roman" pitchFamily="18" charset="0"/>
              </a:rPr>
              <a:t>cage”</a:t>
            </a:r>
          </a:p>
        </p:txBody>
      </p:sp>
      <p:pic>
        <p:nvPicPr>
          <p:cNvPr id="33801" name="Picture 9" descr="cylinderofsennacherib-taylorprism-800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23002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64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algn="ctr" eaLnBrk="1" fontAlgn="base" hangingPunct="1">
              <a:spcBef>
                <a:spcPct val="0"/>
              </a:spcBef>
              <a:spcAft>
                <a:spcPct val="0"/>
              </a:spcAft>
              <a:buClrTx/>
              <a:buSzTx/>
              <a:buFontTx/>
              <a:buNone/>
            </a:pPr>
            <a:endParaRPr lang="en-US" altLang="en-US" sz="1100" b="1">
              <a:solidFill>
                <a:srgbClr val="EAEAEA"/>
              </a:solidFill>
              <a:latin typeface="Times New Roman" pitchFamily="18" charset="0"/>
            </a:endParaRPr>
          </a:p>
          <a:p>
            <a:pPr algn="ctr" fontAlgn="base">
              <a:spcBef>
                <a:spcPct val="0"/>
              </a:spcBef>
              <a:spcAft>
                <a:spcPct val="0"/>
              </a:spcAft>
              <a:buClrTx/>
              <a:buSzTx/>
              <a:buFontTx/>
              <a:buNone/>
            </a:pPr>
            <a:r>
              <a:rPr lang="en-US" altLang="en-US" sz="1600" b="1">
                <a:solidFill>
                  <a:srgbClr val="EAEAEA"/>
                </a:solidFill>
                <a:latin typeface="Times New Roman" pitchFamily="18" charset="0"/>
              </a:rPr>
              <a:t>IMPORTANT PERIODS IN THE HISTORY OF ISRAEL</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grpSp>
        <p:nvGrpSpPr>
          <p:cNvPr id="30723" name="Group 3"/>
          <p:cNvGrpSpPr>
            <a:grpSpLocks/>
          </p:cNvGrpSpPr>
          <p:nvPr/>
        </p:nvGrpSpPr>
        <p:grpSpPr bwMode="auto">
          <a:xfrm>
            <a:off x="762000" y="685800"/>
            <a:ext cx="7772400" cy="5867400"/>
            <a:chOff x="-3" y="957"/>
            <a:chExt cx="2669" cy="4956"/>
          </a:xfrm>
        </p:grpSpPr>
        <p:grpSp>
          <p:nvGrpSpPr>
            <p:cNvPr id="30725" name="Group 4"/>
            <p:cNvGrpSpPr>
              <a:grpSpLocks/>
            </p:cNvGrpSpPr>
            <p:nvPr/>
          </p:nvGrpSpPr>
          <p:grpSpPr bwMode="auto">
            <a:xfrm>
              <a:off x="0" y="960"/>
              <a:ext cx="2663" cy="4950"/>
              <a:chOff x="0" y="960"/>
              <a:chExt cx="2663" cy="4950"/>
            </a:xfrm>
          </p:grpSpPr>
          <p:grpSp>
            <p:nvGrpSpPr>
              <p:cNvPr id="30727" name="Group 5"/>
              <p:cNvGrpSpPr>
                <a:grpSpLocks/>
              </p:cNvGrpSpPr>
              <p:nvPr/>
            </p:nvGrpSpPr>
            <p:grpSpPr bwMode="auto">
              <a:xfrm>
                <a:off x="0" y="960"/>
                <a:ext cx="1785" cy="403"/>
                <a:chOff x="0" y="960"/>
                <a:chExt cx="1785" cy="403"/>
              </a:xfrm>
            </p:grpSpPr>
            <p:sp>
              <p:nvSpPr>
                <p:cNvPr id="30785" name="Rectangle 6"/>
                <p:cNvSpPr>
                  <a:spLocks noChangeArrowheads="1"/>
                </p:cNvSpPr>
                <p:nvPr/>
              </p:nvSpPr>
              <p:spPr bwMode="auto">
                <a:xfrm>
                  <a:off x="43" y="960"/>
                  <a:ext cx="169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Period in the History of Israel</a:t>
                  </a:r>
                  <a:endParaRPr lang="en-US" altLang="en-US" sz="1600">
                    <a:solidFill>
                      <a:srgbClr val="EAEAEA"/>
                    </a:solidFill>
                    <a:latin typeface="Times New Roman" pitchFamily="18" charset="0"/>
                    <a:cs typeface="Times New Roman" pitchFamily="18" charset="0"/>
                  </a:endParaRPr>
                </a:p>
                <a:p>
                  <a:pPr fontAlgn="base">
                    <a:spcBef>
                      <a:spcPct val="0"/>
                    </a:spcBef>
                    <a:spcAft>
                      <a:spcPct val="0"/>
                    </a:spcAft>
                    <a:buClrTx/>
                    <a:buSzTx/>
                    <a:buFontTx/>
                    <a:buNone/>
                  </a:pPr>
                  <a:endParaRPr lang="en-US" altLang="en-US" sz="1600" b="1">
                    <a:solidFill>
                      <a:srgbClr val="EAEAEA"/>
                    </a:solidFill>
                    <a:latin typeface="Times New Roman" pitchFamily="18" charset="0"/>
                    <a:cs typeface="Times New Roman" pitchFamily="18" charset="0"/>
                  </a:endParaRPr>
                </a:p>
              </p:txBody>
            </p:sp>
            <p:sp>
              <p:nvSpPr>
                <p:cNvPr id="30786" name="Rectangle 7"/>
                <p:cNvSpPr>
                  <a:spLocks noChangeArrowheads="1"/>
                </p:cNvSpPr>
                <p:nvPr/>
              </p:nvSpPr>
              <p:spPr bwMode="auto">
                <a:xfrm>
                  <a:off x="0" y="960"/>
                  <a:ext cx="178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28" name="Group 8"/>
              <p:cNvGrpSpPr>
                <a:grpSpLocks/>
              </p:cNvGrpSpPr>
              <p:nvPr/>
            </p:nvGrpSpPr>
            <p:grpSpPr bwMode="auto">
              <a:xfrm>
                <a:off x="1785" y="960"/>
                <a:ext cx="878" cy="403"/>
                <a:chOff x="1785" y="960"/>
                <a:chExt cx="878" cy="403"/>
              </a:xfrm>
            </p:grpSpPr>
            <p:sp>
              <p:nvSpPr>
                <p:cNvPr id="30783" name="Rectangle 9"/>
                <p:cNvSpPr>
                  <a:spLocks noChangeArrowheads="1"/>
                </p:cNvSpPr>
                <p:nvPr/>
              </p:nvSpPr>
              <p:spPr bwMode="auto">
                <a:xfrm>
                  <a:off x="1828" y="960"/>
                  <a:ext cx="79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algn="just" eaLnBrk="1" fontAlgn="base" hangingPunct="1">
                    <a:spcBef>
                      <a:spcPct val="0"/>
                    </a:spcBef>
                    <a:spcAft>
                      <a:spcPct val="0"/>
                    </a:spcAft>
                    <a:buClrTx/>
                    <a:buSzTx/>
                    <a:buFontTx/>
                    <a:buNone/>
                  </a:pPr>
                  <a:r>
                    <a:rPr lang="en-US" altLang="en-US" sz="1600" b="1">
                      <a:solidFill>
                        <a:srgbClr val="EAEAEA"/>
                      </a:solidFill>
                      <a:latin typeface="Times New Roman" pitchFamily="18" charset="0"/>
                    </a:rPr>
                    <a:t>Dates</a:t>
                  </a:r>
                </a:p>
                <a:p>
                  <a:pPr algn="just"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84" name="Rectangle 10"/>
                <p:cNvSpPr>
                  <a:spLocks noChangeArrowheads="1"/>
                </p:cNvSpPr>
                <p:nvPr/>
              </p:nvSpPr>
              <p:spPr bwMode="auto">
                <a:xfrm>
                  <a:off x="1785" y="960"/>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29" name="Group 11"/>
              <p:cNvGrpSpPr>
                <a:grpSpLocks/>
              </p:cNvGrpSpPr>
              <p:nvPr/>
            </p:nvGrpSpPr>
            <p:grpSpPr bwMode="auto">
              <a:xfrm>
                <a:off x="0" y="1363"/>
                <a:ext cx="1785" cy="518"/>
                <a:chOff x="0" y="1363"/>
                <a:chExt cx="1785" cy="518"/>
              </a:xfrm>
            </p:grpSpPr>
            <p:sp>
              <p:nvSpPr>
                <p:cNvPr id="30781" name="Rectangle 12"/>
                <p:cNvSpPr>
                  <a:spLocks noChangeArrowheads="1"/>
                </p:cNvSpPr>
                <p:nvPr/>
              </p:nvSpPr>
              <p:spPr bwMode="auto">
                <a:xfrm>
                  <a:off x="43" y="1363"/>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Patriarchs </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Abraham, Isaac, Jacob and Joseph</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82" name="Rectangle 13"/>
                <p:cNvSpPr>
                  <a:spLocks noChangeArrowheads="1"/>
                </p:cNvSpPr>
                <p:nvPr/>
              </p:nvSpPr>
              <p:spPr bwMode="auto">
                <a:xfrm>
                  <a:off x="0" y="1363"/>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0" name="Group 14"/>
              <p:cNvGrpSpPr>
                <a:grpSpLocks/>
              </p:cNvGrpSpPr>
              <p:nvPr/>
            </p:nvGrpSpPr>
            <p:grpSpPr bwMode="auto">
              <a:xfrm>
                <a:off x="1785" y="1363"/>
                <a:ext cx="878" cy="518"/>
                <a:chOff x="1785" y="1363"/>
                <a:chExt cx="878" cy="518"/>
              </a:xfrm>
            </p:grpSpPr>
            <p:sp>
              <p:nvSpPr>
                <p:cNvPr id="30779" name="Rectangle 15"/>
                <p:cNvSpPr>
                  <a:spLocks noChangeArrowheads="1"/>
                </p:cNvSpPr>
                <p:nvPr/>
              </p:nvSpPr>
              <p:spPr bwMode="auto">
                <a:xfrm>
                  <a:off x="1828" y="1363"/>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2050-1800 BC</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80" name="Rectangle 16"/>
                <p:cNvSpPr>
                  <a:spLocks noChangeArrowheads="1"/>
                </p:cNvSpPr>
                <p:nvPr/>
              </p:nvSpPr>
              <p:spPr bwMode="auto">
                <a:xfrm>
                  <a:off x="1785" y="1363"/>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1" name="Group 17"/>
              <p:cNvGrpSpPr>
                <a:grpSpLocks/>
              </p:cNvGrpSpPr>
              <p:nvPr/>
            </p:nvGrpSpPr>
            <p:grpSpPr bwMode="auto">
              <a:xfrm>
                <a:off x="0" y="1881"/>
                <a:ext cx="1785" cy="518"/>
                <a:chOff x="0" y="1881"/>
                <a:chExt cx="1785" cy="518"/>
              </a:xfrm>
            </p:grpSpPr>
            <p:sp>
              <p:nvSpPr>
                <p:cNvPr id="30777" name="Rectangle 18"/>
                <p:cNvSpPr>
                  <a:spLocks noChangeArrowheads="1"/>
                </p:cNvSpPr>
                <p:nvPr/>
              </p:nvSpPr>
              <p:spPr bwMode="auto">
                <a:xfrm>
                  <a:off x="43" y="1881"/>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Moses and Joshua</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Exodus and the Conquest</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78" name="Rectangle 19"/>
                <p:cNvSpPr>
                  <a:spLocks noChangeArrowheads="1"/>
                </p:cNvSpPr>
                <p:nvPr/>
              </p:nvSpPr>
              <p:spPr bwMode="auto">
                <a:xfrm>
                  <a:off x="0" y="1881"/>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2" name="Group 20"/>
              <p:cNvGrpSpPr>
                <a:grpSpLocks/>
              </p:cNvGrpSpPr>
              <p:nvPr/>
            </p:nvGrpSpPr>
            <p:grpSpPr bwMode="auto">
              <a:xfrm>
                <a:off x="1785" y="1881"/>
                <a:ext cx="878" cy="518"/>
                <a:chOff x="1785" y="1881"/>
                <a:chExt cx="878" cy="518"/>
              </a:xfrm>
            </p:grpSpPr>
            <p:sp>
              <p:nvSpPr>
                <p:cNvPr id="30775" name="Rectangle 21"/>
                <p:cNvSpPr>
                  <a:spLocks noChangeArrowheads="1"/>
                </p:cNvSpPr>
                <p:nvPr/>
              </p:nvSpPr>
              <p:spPr bwMode="auto">
                <a:xfrm>
                  <a:off x="1828" y="1881"/>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1450-1400 BC</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76" name="Rectangle 22"/>
                <p:cNvSpPr>
                  <a:spLocks noChangeArrowheads="1"/>
                </p:cNvSpPr>
                <p:nvPr/>
              </p:nvSpPr>
              <p:spPr bwMode="auto">
                <a:xfrm>
                  <a:off x="1785" y="1881"/>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3" name="Group 23"/>
              <p:cNvGrpSpPr>
                <a:grpSpLocks/>
              </p:cNvGrpSpPr>
              <p:nvPr/>
            </p:nvGrpSpPr>
            <p:grpSpPr bwMode="auto">
              <a:xfrm>
                <a:off x="0" y="2399"/>
                <a:ext cx="1785" cy="518"/>
                <a:chOff x="0" y="2399"/>
                <a:chExt cx="1785" cy="518"/>
              </a:xfrm>
            </p:grpSpPr>
            <p:sp>
              <p:nvSpPr>
                <p:cNvPr id="30773" name="Rectangle 24"/>
                <p:cNvSpPr>
                  <a:spLocks noChangeArrowheads="1"/>
                </p:cNvSpPr>
                <p:nvPr/>
              </p:nvSpPr>
              <p:spPr bwMode="auto">
                <a:xfrm>
                  <a:off x="43" y="2399"/>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Period of the Judges</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Deborah, Jephthah, Gideon and Samuel</a:t>
                  </a:r>
                </a:p>
                <a:p>
                  <a:pPr fontAlgn="base">
                    <a:spcBef>
                      <a:spcPct val="0"/>
                    </a:spcBef>
                    <a:spcAft>
                      <a:spcPct val="0"/>
                    </a:spcAft>
                    <a:buClrTx/>
                    <a:buSzTx/>
                    <a:buFontTx/>
                    <a:buNone/>
                  </a:pPr>
                  <a:endParaRPr lang="en-US" altLang="en-US" sz="2400" b="1">
                    <a:solidFill>
                      <a:srgbClr val="EAEAEA"/>
                    </a:solidFill>
                    <a:latin typeface="Times New Roman" pitchFamily="18" charset="0"/>
                  </a:endParaRPr>
                </a:p>
              </p:txBody>
            </p:sp>
            <p:sp>
              <p:nvSpPr>
                <p:cNvPr id="30774" name="Rectangle 25"/>
                <p:cNvSpPr>
                  <a:spLocks noChangeArrowheads="1"/>
                </p:cNvSpPr>
                <p:nvPr/>
              </p:nvSpPr>
              <p:spPr bwMode="auto">
                <a:xfrm>
                  <a:off x="0" y="2399"/>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4" name="Group 26"/>
              <p:cNvGrpSpPr>
                <a:grpSpLocks/>
              </p:cNvGrpSpPr>
              <p:nvPr/>
            </p:nvGrpSpPr>
            <p:grpSpPr bwMode="auto">
              <a:xfrm>
                <a:off x="1785" y="2399"/>
                <a:ext cx="878" cy="518"/>
                <a:chOff x="1785" y="2399"/>
                <a:chExt cx="878" cy="518"/>
              </a:xfrm>
            </p:grpSpPr>
            <p:sp>
              <p:nvSpPr>
                <p:cNvPr id="30771" name="Rectangle 27"/>
                <p:cNvSpPr>
                  <a:spLocks noChangeArrowheads="1"/>
                </p:cNvSpPr>
                <p:nvPr/>
              </p:nvSpPr>
              <p:spPr bwMode="auto">
                <a:xfrm>
                  <a:off x="1828" y="2399"/>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1400-1050 BC</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72" name="Rectangle 28"/>
                <p:cNvSpPr>
                  <a:spLocks noChangeArrowheads="1"/>
                </p:cNvSpPr>
                <p:nvPr/>
              </p:nvSpPr>
              <p:spPr bwMode="auto">
                <a:xfrm>
                  <a:off x="1785" y="2399"/>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5" name="Group 29"/>
              <p:cNvGrpSpPr>
                <a:grpSpLocks/>
              </p:cNvGrpSpPr>
              <p:nvPr/>
            </p:nvGrpSpPr>
            <p:grpSpPr bwMode="auto">
              <a:xfrm>
                <a:off x="0" y="2917"/>
                <a:ext cx="1785" cy="518"/>
                <a:chOff x="0" y="2917"/>
                <a:chExt cx="1785" cy="518"/>
              </a:xfrm>
            </p:grpSpPr>
            <p:sp>
              <p:nvSpPr>
                <p:cNvPr id="30769" name="Rectangle 30"/>
                <p:cNvSpPr>
                  <a:spLocks noChangeArrowheads="1"/>
                </p:cNvSpPr>
                <p:nvPr/>
              </p:nvSpPr>
              <p:spPr bwMode="auto">
                <a:xfrm>
                  <a:off x="43" y="2917"/>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United Kingdom</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Saul, David, Solomon and Rehoboam</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70" name="Rectangle 31"/>
                <p:cNvSpPr>
                  <a:spLocks noChangeArrowheads="1"/>
                </p:cNvSpPr>
                <p:nvPr/>
              </p:nvSpPr>
              <p:spPr bwMode="auto">
                <a:xfrm>
                  <a:off x="0" y="2917"/>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6" name="Group 32"/>
              <p:cNvGrpSpPr>
                <a:grpSpLocks/>
              </p:cNvGrpSpPr>
              <p:nvPr/>
            </p:nvGrpSpPr>
            <p:grpSpPr bwMode="auto">
              <a:xfrm>
                <a:off x="1785" y="2917"/>
                <a:ext cx="878" cy="518"/>
                <a:chOff x="1785" y="2917"/>
                <a:chExt cx="878" cy="518"/>
              </a:xfrm>
            </p:grpSpPr>
            <p:sp>
              <p:nvSpPr>
                <p:cNvPr id="30767" name="Rectangle 33"/>
                <p:cNvSpPr>
                  <a:spLocks noChangeArrowheads="1"/>
                </p:cNvSpPr>
                <p:nvPr/>
              </p:nvSpPr>
              <p:spPr bwMode="auto">
                <a:xfrm>
                  <a:off x="1828" y="2917"/>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1050-931 BC</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68" name="Rectangle 34"/>
                <p:cNvSpPr>
                  <a:spLocks noChangeArrowheads="1"/>
                </p:cNvSpPr>
                <p:nvPr/>
              </p:nvSpPr>
              <p:spPr bwMode="auto">
                <a:xfrm>
                  <a:off x="1785" y="2917"/>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7" name="Group 35"/>
              <p:cNvGrpSpPr>
                <a:grpSpLocks/>
              </p:cNvGrpSpPr>
              <p:nvPr/>
            </p:nvGrpSpPr>
            <p:grpSpPr bwMode="auto">
              <a:xfrm>
                <a:off x="0" y="3435"/>
                <a:ext cx="1785" cy="518"/>
                <a:chOff x="0" y="3435"/>
                <a:chExt cx="1785" cy="518"/>
              </a:xfrm>
            </p:grpSpPr>
            <p:sp>
              <p:nvSpPr>
                <p:cNvPr id="30765" name="Rectangle 36"/>
                <p:cNvSpPr>
                  <a:spLocks noChangeArrowheads="1"/>
                </p:cNvSpPr>
                <p:nvPr/>
              </p:nvSpPr>
              <p:spPr bwMode="auto">
                <a:xfrm>
                  <a:off x="43" y="3435"/>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Northern Kingdom (Samaria)</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Destruction and captivity under Assyria</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66" name="Rectangle 37"/>
                <p:cNvSpPr>
                  <a:spLocks noChangeArrowheads="1"/>
                </p:cNvSpPr>
                <p:nvPr/>
              </p:nvSpPr>
              <p:spPr bwMode="auto">
                <a:xfrm>
                  <a:off x="0" y="3435"/>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8" name="Group 38"/>
              <p:cNvGrpSpPr>
                <a:grpSpLocks/>
              </p:cNvGrpSpPr>
              <p:nvPr/>
            </p:nvGrpSpPr>
            <p:grpSpPr bwMode="auto">
              <a:xfrm>
                <a:off x="1785" y="3435"/>
                <a:ext cx="878" cy="518"/>
                <a:chOff x="1785" y="3435"/>
                <a:chExt cx="878" cy="518"/>
              </a:xfrm>
            </p:grpSpPr>
            <p:sp>
              <p:nvSpPr>
                <p:cNvPr id="30763" name="Rectangle 39"/>
                <p:cNvSpPr>
                  <a:spLocks noChangeArrowheads="1"/>
                </p:cNvSpPr>
                <p:nvPr/>
              </p:nvSpPr>
              <p:spPr bwMode="auto">
                <a:xfrm>
                  <a:off x="1828" y="3435"/>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931-722 BC</a:t>
                  </a:r>
                  <a:endParaRPr lang="en-US" altLang="en-US" sz="1600" b="1">
                    <a:solidFill>
                      <a:srgbClr val="EAEAEA"/>
                    </a:solidFill>
                    <a:latin typeface="Times New Roman" pitchFamily="18" charset="0"/>
                  </a:endParaRPr>
                </a:p>
              </p:txBody>
            </p:sp>
            <p:sp>
              <p:nvSpPr>
                <p:cNvPr id="30764" name="Rectangle 40"/>
                <p:cNvSpPr>
                  <a:spLocks noChangeArrowheads="1"/>
                </p:cNvSpPr>
                <p:nvPr/>
              </p:nvSpPr>
              <p:spPr bwMode="auto">
                <a:xfrm>
                  <a:off x="1785" y="3435"/>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39" name="Group 41"/>
              <p:cNvGrpSpPr>
                <a:grpSpLocks/>
              </p:cNvGrpSpPr>
              <p:nvPr/>
            </p:nvGrpSpPr>
            <p:grpSpPr bwMode="auto">
              <a:xfrm>
                <a:off x="0" y="3953"/>
                <a:ext cx="1785" cy="518"/>
                <a:chOff x="0" y="3953"/>
                <a:chExt cx="1785" cy="518"/>
              </a:xfrm>
            </p:grpSpPr>
            <p:sp>
              <p:nvSpPr>
                <p:cNvPr id="30761" name="Rectangle 42"/>
                <p:cNvSpPr>
                  <a:spLocks noChangeArrowheads="1"/>
                </p:cNvSpPr>
                <p:nvPr/>
              </p:nvSpPr>
              <p:spPr bwMode="auto">
                <a:xfrm>
                  <a:off x="43" y="3953"/>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Southern Kingdom (Judah) </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Destruction and captivity under Babylon</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62" name="Rectangle 43"/>
                <p:cNvSpPr>
                  <a:spLocks noChangeArrowheads="1"/>
                </p:cNvSpPr>
                <p:nvPr/>
              </p:nvSpPr>
              <p:spPr bwMode="auto">
                <a:xfrm>
                  <a:off x="0" y="3953"/>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0" name="Group 44"/>
              <p:cNvGrpSpPr>
                <a:grpSpLocks/>
              </p:cNvGrpSpPr>
              <p:nvPr/>
            </p:nvGrpSpPr>
            <p:grpSpPr bwMode="auto">
              <a:xfrm>
                <a:off x="1785" y="3953"/>
                <a:ext cx="878" cy="518"/>
                <a:chOff x="1785" y="3953"/>
                <a:chExt cx="878" cy="518"/>
              </a:xfrm>
            </p:grpSpPr>
            <p:sp>
              <p:nvSpPr>
                <p:cNvPr id="30759" name="Rectangle 45"/>
                <p:cNvSpPr>
                  <a:spLocks noChangeArrowheads="1"/>
                </p:cNvSpPr>
                <p:nvPr/>
              </p:nvSpPr>
              <p:spPr bwMode="auto">
                <a:xfrm>
                  <a:off x="1828" y="3953"/>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931-586 BC</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60" name="Rectangle 46"/>
                <p:cNvSpPr>
                  <a:spLocks noChangeArrowheads="1"/>
                </p:cNvSpPr>
                <p:nvPr/>
              </p:nvSpPr>
              <p:spPr bwMode="auto">
                <a:xfrm>
                  <a:off x="1785" y="3953"/>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1" name="Group 47"/>
              <p:cNvGrpSpPr>
                <a:grpSpLocks/>
              </p:cNvGrpSpPr>
              <p:nvPr/>
            </p:nvGrpSpPr>
            <p:grpSpPr bwMode="auto">
              <a:xfrm>
                <a:off x="0" y="4471"/>
                <a:ext cx="1785" cy="518"/>
                <a:chOff x="0" y="4471"/>
                <a:chExt cx="1785" cy="518"/>
              </a:xfrm>
            </p:grpSpPr>
            <p:sp>
              <p:nvSpPr>
                <p:cNvPr id="30757" name="Rectangle 48"/>
                <p:cNvSpPr>
                  <a:spLocks noChangeArrowheads="1"/>
                </p:cNvSpPr>
                <p:nvPr/>
              </p:nvSpPr>
              <p:spPr bwMode="auto">
                <a:xfrm>
                  <a:off x="43" y="4471"/>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Defeat and destruction of Jerusalem</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period of the exile in Babylon</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58" name="Rectangle 49"/>
                <p:cNvSpPr>
                  <a:spLocks noChangeArrowheads="1"/>
                </p:cNvSpPr>
                <p:nvPr/>
              </p:nvSpPr>
              <p:spPr bwMode="auto">
                <a:xfrm>
                  <a:off x="0" y="4471"/>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2" name="Group 50"/>
              <p:cNvGrpSpPr>
                <a:grpSpLocks/>
              </p:cNvGrpSpPr>
              <p:nvPr/>
            </p:nvGrpSpPr>
            <p:grpSpPr bwMode="auto">
              <a:xfrm>
                <a:off x="1785" y="4471"/>
                <a:ext cx="878" cy="518"/>
                <a:chOff x="1785" y="4471"/>
                <a:chExt cx="878" cy="518"/>
              </a:xfrm>
            </p:grpSpPr>
            <p:sp>
              <p:nvSpPr>
                <p:cNvPr id="30755" name="Rectangle 51"/>
                <p:cNvSpPr>
                  <a:spLocks noChangeArrowheads="1"/>
                </p:cNvSpPr>
                <p:nvPr/>
              </p:nvSpPr>
              <p:spPr bwMode="auto">
                <a:xfrm>
                  <a:off x="1828" y="4471"/>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605-536 BC</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56" name="Rectangle 52"/>
                <p:cNvSpPr>
                  <a:spLocks noChangeArrowheads="1"/>
                </p:cNvSpPr>
                <p:nvPr/>
              </p:nvSpPr>
              <p:spPr bwMode="auto">
                <a:xfrm>
                  <a:off x="1785" y="4471"/>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3" name="Group 53"/>
              <p:cNvGrpSpPr>
                <a:grpSpLocks/>
              </p:cNvGrpSpPr>
              <p:nvPr/>
            </p:nvGrpSpPr>
            <p:grpSpPr bwMode="auto">
              <a:xfrm>
                <a:off x="0" y="4989"/>
                <a:ext cx="1785" cy="518"/>
                <a:chOff x="0" y="4989"/>
                <a:chExt cx="1785" cy="518"/>
              </a:xfrm>
            </p:grpSpPr>
            <p:sp>
              <p:nvSpPr>
                <p:cNvPr id="30753" name="Rectangle 54"/>
                <p:cNvSpPr>
                  <a:spLocks noChangeArrowheads="1"/>
                </p:cNvSpPr>
                <p:nvPr/>
              </p:nvSpPr>
              <p:spPr bwMode="auto">
                <a:xfrm>
                  <a:off x="43" y="4989"/>
                  <a:ext cx="16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Return of the captives, rebuilding of the</a:t>
                  </a:r>
                </a:p>
                <a:p>
                  <a:pPr fontAlgn="base">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temple and of Jerusalem</a:t>
                  </a:r>
                </a:p>
                <a:p>
                  <a:pPr fontAlgn="base">
                    <a:spcBef>
                      <a:spcPct val="0"/>
                    </a:spcBef>
                    <a:spcAft>
                      <a:spcPct val="0"/>
                    </a:spcAft>
                    <a:buClrTx/>
                    <a:buSzTx/>
                    <a:buFontTx/>
                    <a:buNone/>
                  </a:pPr>
                  <a:endParaRPr lang="en-US" altLang="en-US" sz="2400" b="1">
                    <a:solidFill>
                      <a:srgbClr val="EAEAEA"/>
                    </a:solidFill>
                    <a:latin typeface="Times New Roman" pitchFamily="18" charset="0"/>
                  </a:endParaRPr>
                </a:p>
              </p:txBody>
            </p:sp>
            <p:sp>
              <p:nvSpPr>
                <p:cNvPr id="30754" name="Rectangle 55"/>
                <p:cNvSpPr>
                  <a:spLocks noChangeArrowheads="1"/>
                </p:cNvSpPr>
                <p:nvPr/>
              </p:nvSpPr>
              <p:spPr bwMode="auto">
                <a:xfrm>
                  <a:off x="0" y="4989"/>
                  <a:ext cx="178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4" name="Group 56"/>
              <p:cNvGrpSpPr>
                <a:grpSpLocks/>
              </p:cNvGrpSpPr>
              <p:nvPr/>
            </p:nvGrpSpPr>
            <p:grpSpPr bwMode="auto">
              <a:xfrm>
                <a:off x="1785" y="4989"/>
                <a:ext cx="878" cy="518"/>
                <a:chOff x="1785" y="4989"/>
                <a:chExt cx="878" cy="518"/>
              </a:xfrm>
            </p:grpSpPr>
            <p:sp>
              <p:nvSpPr>
                <p:cNvPr id="30751" name="Rectangle 57"/>
                <p:cNvSpPr>
                  <a:spLocks noChangeArrowheads="1"/>
                </p:cNvSpPr>
                <p:nvPr/>
              </p:nvSpPr>
              <p:spPr bwMode="auto">
                <a:xfrm>
                  <a:off x="1828" y="4989"/>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536-440 BC</a:t>
                  </a:r>
                </a:p>
                <a:p>
                  <a:pPr fontAlgn="base">
                    <a:spcBef>
                      <a:spcPct val="0"/>
                    </a:spcBef>
                    <a:spcAft>
                      <a:spcPct val="0"/>
                    </a:spcAft>
                    <a:buClrTx/>
                    <a:buSzTx/>
                    <a:buFontTx/>
                    <a:buNone/>
                  </a:pPr>
                  <a:endParaRPr lang="en-US" altLang="en-US" sz="2400" b="1">
                    <a:solidFill>
                      <a:srgbClr val="EAEAEA"/>
                    </a:solidFill>
                    <a:latin typeface="Times New Roman" pitchFamily="18" charset="0"/>
                  </a:endParaRPr>
                </a:p>
              </p:txBody>
            </p:sp>
            <p:sp>
              <p:nvSpPr>
                <p:cNvPr id="30752" name="Rectangle 58"/>
                <p:cNvSpPr>
                  <a:spLocks noChangeArrowheads="1"/>
                </p:cNvSpPr>
                <p:nvPr/>
              </p:nvSpPr>
              <p:spPr bwMode="auto">
                <a:xfrm>
                  <a:off x="1785" y="4989"/>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5" name="Group 59"/>
              <p:cNvGrpSpPr>
                <a:grpSpLocks/>
              </p:cNvGrpSpPr>
              <p:nvPr/>
            </p:nvGrpSpPr>
            <p:grpSpPr bwMode="auto">
              <a:xfrm>
                <a:off x="0" y="5507"/>
                <a:ext cx="1785" cy="403"/>
                <a:chOff x="0" y="5507"/>
                <a:chExt cx="1785" cy="403"/>
              </a:xfrm>
            </p:grpSpPr>
            <p:sp>
              <p:nvSpPr>
                <p:cNvPr id="30749" name="Rectangle 60"/>
                <p:cNvSpPr>
                  <a:spLocks noChangeArrowheads="1"/>
                </p:cNvSpPr>
                <p:nvPr/>
              </p:nvSpPr>
              <p:spPr bwMode="auto">
                <a:xfrm>
                  <a:off x="43" y="5507"/>
                  <a:ext cx="169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The period “between the Testaments”</a:t>
                  </a:r>
                </a:p>
                <a:p>
                  <a:pPr fontAlgn="base">
                    <a:spcBef>
                      <a:spcPct val="0"/>
                    </a:spcBef>
                    <a:spcAft>
                      <a:spcPct val="0"/>
                    </a:spcAft>
                    <a:buClrTx/>
                    <a:buSzTx/>
                    <a:buFontTx/>
                    <a:buNone/>
                  </a:pPr>
                  <a:endParaRPr lang="en-US" altLang="en-US" sz="1600" b="1">
                    <a:solidFill>
                      <a:srgbClr val="EAEAEA"/>
                    </a:solidFill>
                    <a:latin typeface="Times New Roman" pitchFamily="18" charset="0"/>
                  </a:endParaRPr>
                </a:p>
              </p:txBody>
            </p:sp>
            <p:sp>
              <p:nvSpPr>
                <p:cNvPr id="30750" name="Rectangle 61"/>
                <p:cNvSpPr>
                  <a:spLocks noChangeArrowheads="1"/>
                </p:cNvSpPr>
                <p:nvPr/>
              </p:nvSpPr>
              <p:spPr bwMode="auto">
                <a:xfrm>
                  <a:off x="0" y="5507"/>
                  <a:ext cx="178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nvGrpSpPr>
              <p:cNvPr id="30746" name="Group 62"/>
              <p:cNvGrpSpPr>
                <a:grpSpLocks/>
              </p:cNvGrpSpPr>
              <p:nvPr/>
            </p:nvGrpSpPr>
            <p:grpSpPr bwMode="auto">
              <a:xfrm>
                <a:off x="1785" y="5507"/>
                <a:ext cx="878" cy="403"/>
                <a:chOff x="1785" y="5507"/>
                <a:chExt cx="878" cy="403"/>
              </a:xfrm>
            </p:grpSpPr>
            <p:sp>
              <p:nvSpPr>
                <p:cNvPr id="30747" name="Rectangle 63"/>
                <p:cNvSpPr>
                  <a:spLocks noChangeArrowheads="1"/>
                </p:cNvSpPr>
                <p:nvPr/>
              </p:nvSpPr>
              <p:spPr bwMode="auto">
                <a:xfrm>
                  <a:off x="1828" y="5507"/>
                  <a:ext cx="79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600" b="1">
                      <a:solidFill>
                        <a:srgbClr val="EAEAEA"/>
                      </a:solidFill>
                      <a:latin typeface="Times New Roman" pitchFamily="18" charset="0"/>
                      <a:cs typeface="Times New Roman" pitchFamily="18" charset="0"/>
                    </a:rPr>
                    <a:t>440-6 BC</a:t>
                  </a:r>
                </a:p>
                <a:p>
                  <a:pPr fontAlgn="base">
                    <a:spcBef>
                      <a:spcPct val="0"/>
                    </a:spcBef>
                    <a:spcAft>
                      <a:spcPct val="0"/>
                    </a:spcAft>
                    <a:buClrTx/>
                    <a:buSzTx/>
                    <a:buFontTx/>
                    <a:buNone/>
                  </a:pPr>
                  <a:endParaRPr lang="en-US" altLang="en-US" sz="1600">
                    <a:solidFill>
                      <a:srgbClr val="EAEAEA"/>
                    </a:solidFill>
                    <a:latin typeface="Times New Roman" pitchFamily="18" charset="0"/>
                  </a:endParaRPr>
                </a:p>
              </p:txBody>
            </p:sp>
            <p:sp>
              <p:nvSpPr>
                <p:cNvPr id="30748" name="Rectangle 64"/>
                <p:cNvSpPr>
                  <a:spLocks noChangeArrowheads="1"/>
                </p:cNvSpPr>
                <p:nvPr/>
              </p:nvSpPr>
              <p:spPr bwMode="auto">
                <a:xfrm>
                  <a:off x="1785" y="5507"/>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grpSp>
        <p:sp>
          <p:nvSpPr>
            <p:cNvPr id="30726" name="Rectangle 65"/>
            <p:cNvSpPr>
              <a:spLocks noChangeArrowheads="1"/>
            </p:cNvSpPr>
            <p:nvPr/>
          </p:nvSpPr>
          <p:spPr bwMode="auto">
            <a:xfrm>
              <a:off x="-3" y="957"/>
              <a:ext cx="2669" cy="495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a:solidFill>
                  <a:srgbClr val="EAEAEA"/>
                </a:solidFill>
              </a:endParaRPr>
            </a:p>
          </p:txBody>
        </p:sp>
      </p:grpSp>
      <p:sp>
        <p:nvSpPr>
          <p:cNvPr id="30724" name="Rectangle 66"/>
          <p:cNvSpPr>
            <a:spLocks noChangeArrowheads="1"/>
          </p:cNvSpPr>
          <p:nvPr/>
        </p:nvSpPr>
        <p:spPr bwMode="auto">
          <a:xfrm>
            <a:off x="3175" y="7718425"/>
            <a:ext cx="9144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200">
                <a:solidFill>
                  <a:srgbClr val="EAEAEA"/>
                </a:solidFill>
                <a:latin typeface="Times New Roman" pitchFamily="18" charset="0"/>
                <a:cs typeface="Times New Roman" pitchFamily="18" charset="0"/>
              </a:rPr>
              <a:t> </a:t>
            </a:r>
          </a:p>
          <a:p>
            <a:pPr fontAlgn="base">
              <a:spcBef>
                <a:spcPct val="0"/>
              </a:spcBef>
              <a:spcAft>
                <a:spcPct val="0"/>
              </a:spcAft>
              <a:buClrTx/>
              <a:buSzTx/>
              <a:buFontTx/>
              <a:buNone/>
            </a:pPr>
            <a:r>
              <a:rPr lang="en-US" altLang="en-US" sz="1200" b="1">
                <a:solidFill>
                  <a:srgbClr val="EAEAEA"/>
                </a:solidFill>
                <a:latin typeface="Times New Roman" pitchFamily="18" charset="0"/>
                <a:cs typeface="Times New Roman" pitchFamily="18" charset="0"/>
              </a:rPr>
              <a:t>THE PATRIARCHAL PERIOD</a:t>
            </a:r>
            <a:endParaRPr lang="en-US" altLang="en-US" sz="1200">
              <a:solidFill>
                <a:srgbClr val="EAEAEA"/>
              </a:solidFill>
              <a:latin typeface="Times New Roman" pitchFamily="18" charset="0"/>
              <a:cs typeface="Times New Roman" pitchFamily="18" charset="0"/>
            </a:endParaRPr>
          </a:p>
          <a:p>
            <a:pPr algn="just" fontAlgn="base">
              <a:spcBef>
                <a:spcPct val="0"/>
              </a:spcBef>
              <a:spcAft>
                <a:spcPct val="0"/>
              </a:spcAft>
              <a:buClrTx/>
              <a:buSzTx/>
              <a:buFontTx/>
              <a:buNone/>
            </a:pPr>
            <a:r>
              <a:rPr lang="en-US" altLang="en-US" sz="1100">
                <a:solidFill>
                  <a:srgbClr val="EAEAEA"/>
                </a:solidFill>
                <a:latin typeface="Times New Roman" pitchFamily="18" charset="0"/>
                <a:cs typeface="Times New Roman" pitchFamily="18" charset="0"/>
              </a:rPr>
              <a:t> </a:t>
            </a:r>
          </a:p>
          <a:p>
            <a:pPr fontAlgn="base">
              <a:spcBef>
                <a:spcPct val="0"/>
              </a:spcBef>
              <a:spcAft>
                <a:spcPct val="0"/>
              </a:spcAft>
              <a:buClrTx/>
              <a:buSzTx/>
              <a:buFontTx/>
              <a:buNone/>
            </a:pPr>
            <a:r>
              <a:rPr lang="en-US" altLang="en-US" sz="1200">
                <a:solidFill>
                  <a:srgbClr val="EAEAEA"/>
                </a:solidFill>
                <a:latin typeface="Times New Roman" pitchFamily="18" charset="0"/>
                <a:cs typeface="Times New Roman" pitchFamily="18" charset="0"/>
              </a:rPr>
              <a:t>We will begin, then, with the time of Abraham. In the Bible, Abraham is the father of Israel</a:t>
            </a:r>
            <a:r>
              <a:rPr lang="en-US" altLang="en-US" sz="1100">
                <a:solidFill>
                  <a:srgbClr val="EAEAEA"/>
                </a:solidFill>
                <a:latin typeface="Times New Roman" pitchFamily="18" charset="0"/>
              </a:rPr>
              <a:t> </a:t>
            </a:r>
            <a:endParaRPr lang="en-US" altLang="en-US" sz="2400">
              <a:solidFill>
                <a:srgbClr val="EAEAEA"/>
              </a:solidFill>
              <a:latin typeface="Times New Roman" pitchFamily="18" charset="0"/>
            </a:endParaRPr>
          </a:p>
        </p:txBody>
      </p:sp>
    </p:spTree>
    <p:extLst>
      <p:ext uri="{BB962C8B-B14F-4D97-AF65-F5344CB8AC3E}">
        <p14:creationId xmlns:p14="http://schemas.microsoft.com/office/powerpoint/2010/main" val="381503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1676400" y="838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00"/>
                </a:solidFill>
                <a:latin typeface="Times New Roman" pitchFamily="18" charset="0"/>
              </a:rPr>
              <a:t>The Siloam Inscription</a:t>
            </a:r>
            <a:r>
              <a:rPr lang="en-US" sz="2400">
                <a:solidFill>
                  <a:srgbClr val="FFFF00"/>
                </a:solidFill>
                <a:latin typeface="Times New Roman" pitchFamily="18" charset="0"/>
              </a:rPr>
              <a:t>.</a:t>
            </a:r>
          </a:p>
        </p:txBody>
      </p:sp>
      <p:sp>
        <p:nvSpPr>
          <p:cNvPr id="88071" name="Text Box 7"/>
          <p:cNvSpPr txBox="1">
            <a:spLocks noChangeArrowheads="1"/>
          </p:cNvSpPr>
          <p:nvPr/>
        </p:nvSpPr>
        <p:spPr bwMode="auto">
          <a:xfrm>
            <a:off x="990600" y="4800600"/>
            <a:ext cx="7010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solidFill>
                  <a:prstClr val="white"/>
                </a:solidFill>
              </a:rPr>
              <a:t>2 Kings 20:20-21</a:t>
            </a:r>
          </a:p>
          <a:p>
            <a:r>
              <a:rPr lang="en-US" b="1" i="1">
                <a:solidFill>
                  <a:prstClr val="white"/>
                </a:solidFill>
              </a:rPr>
              <a:t>"Now the rest of the acts of Hezekiah--all his might, and how he made a pool and a tunnel and brought water into the city--are they not written in the book of the chronicles of the kings of Judah? So Hezekiah rested with his fathers."</a:t>
            </a:r>
          </a:p>
        </p:txBody>
      </p:sp>
      <p:pic>
        <p:nvPicPr>
          <p:cNvPr id="88073" name="Picture 9" descr="siloam-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0960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5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LACHISH_SIEGE_RELIEFS_ROOM,_TB112004283-715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65200"/>
            <a:ext cx="8458200" cy="5626100"/>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1295400" y="228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66"/>
                </a:solidFill>
              </a:rPr>
              <a:t>Lachish Room, British Museum</a:t>
            </a:r>
          </a:p>
        </p:txBody>
      </p:sp>
    </p:spTree>
    <p:extLst>
      <p:ext uri="{BB962C8B-B14F-4D97-AF65-F5344CB8AC3E}">
        <p14:creationId xmlns:p14="http://schemas.microsoft.com/office/powerpoint/2010/main" val="2722225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lachish-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9675"/>
            <a:ext cx="7086600" cy="5314950"/>
          </a:xfrm>
          <a:prstGeom prst="rect">
            <a:avLst/>
          </a:prstGeom>
          <a:noFill/>
          <a:extLst>
            <a:ext uri="{909E8E84-426E-40DD-AFC4-6F175D3DCCD1}">
              <a14:hiddenFill xmlns:a14="http://schemas.microsoft.com/office/drawing/2010/main">
                <a:solidFill>
                  <a:srgbClr val="FFFFFF"/>
                </a:solidFill>
              </a14:hiddenFill>
            </a:ext>
          </a:extLst>
        </p:spPr>
      </p:pic>
      <p:sp>
        <p:nvSpPr>
          <p:cNvPr id="83975" name="Text Box 7"/>
          <p:cNvSpPr txBox="1">
            <a:spLocks noChangeArrowheads="1"/>
          </p:cNvSpPr>
          <p:nvPr/>
        </p:nvSpPr>
        <p:spPr bwMode="auto">
          <a:xfrm>
            <a:off x="1143000" y="3810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FF66"/>
                </a:solidFill>
              </a:rPr>
              <a:t>Israeli Captives Being Led from Lachish</a:t>
            </a:r>
          </a:p>
        </p:txBody>
      </p:sp>
    </p:spTree>
    <p:extLst>
      <p:ext uri="{BB962C8B-B14F-4D97-AF65-F5344CB8AC3E}">
        <p14:creationId xmlns:p14="http://schemas.microsoft.com/office/powerpoint/2010/main" val="3718579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1219200" y="762000"/>
            <a:ext cx="662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00"/>
                </a:solidFill>
                <a:latin typeface="Times New Roman" pitchFamily="18" charset="0"/>
              </a:rPr>
              <a:t>Jewish captives skinned alive in front of Lachish Walls</a:t>
            </a:r>
          </a:p>
        </p:txBody>
      </p:sp>
      <p:pic>
        <p:nvPicPr>
          <p:cNvPr id="92168" name="Picture 8" descr="17-Copy-Lachish-wall-relief-British-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4102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9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LachishLet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00113"/>
            <a:ext cx="5410200" cy="5159375"/>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381000" y="2667000"/>
            <a:ext cx="29718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00"/>
                </a:solidFill>
                <a:latin typeface="Times New Roman" pitchFamily="18" charset="0"/>
              </a:rPr>
              <a:t>One of the Lachish Letters, 588 BC</a:t>
            </a:r>
          </a:p>
          <a:p>
            <a:pPr>
              <a:spcBef>
                <a:spcPct val="50000"/>
              </a:spcBef>
            </a:pPr>
            <a:r>
              <a:rPr lang="en-US" sz="2800" b="1">
                <a:solidFill>
                  <a:srgbClr val="FFFF00"/>
                </a:solidFill>
                <a:latin typeface="Times New Roman" pitchFamily="18" charset="0"/>
              </a:rPr>
              <a:t>Jeremiah 34:6,7</a:t>
            </a:r>
          </a:p>
        </p:txBody>
      </p:sp>
    </p:spTree>
    <p:extLst>
      <p:ext uri="{BB962C8B-B14F-4D97-AF65-F5344CB8AC3E}">
        <p14:creationId xmlns:p14="http://schemas.microsoft.com/office/powerpoint/2010/main" val="4206740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temple-destruction-tab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08549" name="Text Box 5"/>
          <p:cNvSpPr txBox="1">
            <a:spLocks noChangeArrowheads="1"/>
          </p:cNvSpPr>
          <p:nvPr/>
        </p:nvSpPr>
        <p:spPr bwMode="auto">
          <a:xfrm>
            <a:off x="5562600" y="1447800"/>
            <a:ext cx="2743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00"/>
                </a:solidFill>
              </a:rPr>
              <a:t>The Babylonian Chronicles  British Museum, London, 597 BC  2 Kings 24:10-17</a:t>
            </a:r>
          </a:p>
          <a:p>
            <a:pPr>
              <a:spcBef>
                <a:spcPct val="50000"/>
              </a:spcBef>
            </a:pPr>
            <a:endParaRPr lang="en-US" sz="2800">
              <a:solidFill>
                <a:srgbClr val="FFFF00"/>
              </a:solidFill>
            </a:endParaRPr>
          </a:p>
        </p:txBody>
      </p:sp>
      <p:sp>
        <p:nvSpPr>
          <p:cNvPr id="108550" name="Text Box 6"/>
          <p:cNvSpPr txBox="1">
            <a:spLocks noChangeArrowheads="1"/>
          </p:cNvSpPr>
          <p:nvPr/>
        </p:nvSpPr>
        <p:spPr bwMode="auto">
          <a:xfrm>
            <a:off x="381000" y="5029200"/>
            <a:ext cx="838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FF00"/>
                </a:solidFill>
              </a:rPr>
              <a:t>[In] the seventh year, the month of Kislev, the king of  Babylonia mustered his forces and marched to Syria.  He camped against the city of Judah (Jerusalem) and on the second day of the month of Adar he took the city and captured the king.  He appointed a king of his own choice there, took its heavy tribute and brought them to Babylon.</a:t>
            </a:r>
          </a:p>
        </p:txBody>
      </p:sp>
    </p:spTree>
    <p:extLst>
      <p:ext uri="{BB962C8B-B14F-4D97-AF65-F5344CB8AC3E}">
        <p14:creationId xmlns:p14="http://schemas.microsoft.com/office/powerpoint/2010/main" val="1947060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21Rations-Jehoiac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19188"/>
            <a:ext cx="4953000" cy="4689475"/>
          </a:xfrm>
          <a:prstGeom prst="rect">
            <a:avLst/>
          </a:prstGeom>
          <a:noFill/>
          <a:extLst>
            <a:ext uri="{909E8E84-426E-40DD-AFC4-6F175D3DCCD1}">
              <a14:hiddenFill xmlns:a14="http://schemas.microsoft.com/office/drawing/2010/main">
                <a:solidFill>
                  <a:srgbClr val="FFFFFF"/>
                </a:solidFill>
              </a14:hiddenFill>
            </a:ext>
          </a:extLst>
        </p:spPr>
      </p:pic>
      <p:sp>
        <p:nvSpPr>
          <p:cNvPr id="98310" name="Text Box 6"/>
          <p:cNvSpPr txBox="1">
            <a:spLocks noChangeArrowheads="1"/>
          </p:cNvSpPr>
          <p:nvPr/>
        </p:nvSpPr>
        <p:spPr bwMode="auto">
          <a:xfrm>
            <a:off x="1371600" y="304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00"/>
                </a:solidFill>
                <a:latin typeface="Times New Roman" pitchFamily="18" charset="0"/>
              </a:rPr>
              <a:t>Yaukin (Jehoiachin), king of the land of Judah</a:t>
            </a:r>
          </a:p>
        </p:txBody>
      </p:sp>
    </p:spTree>
    <p:extLst>
      <p:ext uri="{BB962C8B-B14F-4D97-AF65-F5344CB8AC3E}">
        <p14:creationId xmlns:p14="http://schemas.microsoft.com/office/powerpoint/2010/main" val="221068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685800"/>
          </a:xfrm>
        </p:spPr>
        <p:txBody>
          <a:bodyPr/>
          <a:lstStyle/>
          <a:p>
            <a:r>
              <a:rPr lang="en-US" sz="3200"/>
              <a:t>Ziggurat in Ur: Nabonidus and Belshazzar</a:t>
            </a:r>
          </a:p>
        </p:txBody>
      </p:sp>
      <p:pic>
        <p:nvPicPr>
          <p:cNvPr id="59395" name="Picture 3" descr="Ziggurat%20di%20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037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yrus_ci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3924300"/>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p:cNvSpPr txBox="1">
            <a:spLocks noChangeArrowheads="1"/>
          </p:cNvSpPr>
          <p:nvPr/>
        </p:nvSpPr>
        <p:spPr bwMode="auto">
          <a:xfrm>
            <a:off x="685800" y="49530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FFFF00"/>
                </a:solidFill>
              </a:rPr>
              <a:t>Cyrus Cylinder  British Museum  535 BC</a:t>
            </a:r>
          </a:p>
          <a:p>
            <a:pPr algn="ctr"/>
            <a:r>
              <a:rPr lang="en-US" sz="2800" b="1">
                <a:solidFill>
                  <a:srgbClr val="FFFF00"/>
                </a:solidFill>
              </a:rPr>
              <a:t>Ezra 1:2-4</a:t>
            </a:r>
          </a:p>
          <a:p>
            <a:pPr>
              <a:spcBef>
                <a:spcPct val="50000"/>
              </a:spcBef>
            </a:pPr>
            <a:endParaRPr lang="en-US" sz="2800" b="1">
              <a:solidFill>
                <a:srgbClr val="FFFF66"/>
              </a:solidFill>
            </a:endParaRPr>
          </a:p>
        </p:txBody>
      </p:sp>
    </p:spTree>
    <p:extLst>
      <p:ext uri="{BB962C8B-B14F-4D97-AF65-F5344CB8AC3E}">
        <p14:creationId xmlns:p14="http://schemas.microsoft.com/office/powerpoint/2010/main" val="4204244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CaesareaMaritimaPilate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39913"/>
            <a:ext cx="73914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7"/>
          <p:cNvSpPr txBox="1">
            <a:spLocks noChangeArrowheads="1"/>
          </p:cNvSpPr>
          <p:nvPr/>
        </p:nvSpPr>
        <p:spPr bwMode="auto">
          <a:xfrm>
            <a:off x="1295400" y="381000"/>
            <a:ext cx="7086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0"/>
              </a:spcBef>
            </a:pPr>
            <a:r>
              <a:rPr lang="en-US" altLang="en-US" b="1">
                <a:solidFill>
                  <a:prstClr val="white"/>
                </a:solidFill>
              </a:rPr>
              <a:t>Pilate Inscription Cesarea Maritima AD 30</a:t>
            </a:r>
          </a:p>
          <a:p>
            <a:pPr algn="ctr" eaLnBrk="1" hangingPunct="1">
              <a:lnSpc>
                <a:spcPct val="80000"/>
              </a:lnSpc>
              <a:spcBef>
                <a:spcPct val="50000"/>
              </a:spcBef>
            </a:pPr>
            <a:r>
              <a:rPr lang="en-US" altLang="en-US" b="1">
                <a:solidFill>
                  <a:prstClr val="white"/>
                </a:solidFill>
              </a:rPr>
              <a:t>Discovered 1961</a:t>
            </a:r>
          </a:p>
          <a:p>
            <a:pPr algn="ctr" eaLnBrk="1" hangingPunct="1">
              <a:lnSpc>
                <a:spcPct val="80000"/>
              </a:lnSpc>
              <a:spcBef>
                <a:spcPct val="50000"/>
              </a:spcBef>
            </a:pPr>
            <a:r>
              <a:rPr lang="en-US" altLang="en-US" b="1">
                <a:solidFill>
                  <a:prstClr val="white"/>
                </a:solidFill>
              </a:rPr>
              <a:t>Tiberius, Pontius Pilatus, Prefect of Judea</a:t>
            </a:r>
          </a:p>
        </p:txBody>
      </p:sp>
    </p:spTree>
    <p:extLst>
      <p:ext uri="{BB962C8B-B14F-4D97-AF65-F5344CB8AC3E}">
        <p14:creationId xmlns:p14="http://schemas.microsoft.com/office/powerpoint/2010/main" val="70020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304800"/>
            <a:ext cx="7772400" cy="685800"/>
          </a:xfrm>
        </p:spPr>
        <p:txBody>
          <a:bodyPr>
            <a:normAutofit fontScale="90000"/>
          </a:bodyPr>
          <a:lstStyle/>
          <a:p>
            <a:r>
              <a:rPr lang="en-US" sz="4000"/>
              <a:t>Ziggurat in Ur</a:t>
            </a:r>
          </a:p>
        </p:txBody>
      </p:sp>
      <p:pic>
        <p:nvPicPr>
          <p:cNvPr id="126979" name="Picture 3" descr="Ziggurat%20di%20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6247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bs.org/wgbh/pages/frontline/shows/religion/jesus/art/nailinfo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43783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1219200" y="762000"/>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b="1">
                <a:solidFill>
                  <a:prstClr val="white"/>
                </a:solidFill>
                <a:latin typeface="Arial" charset="0"/>
                <a:cs typeface="Arial" charset="0"/>
              </a:rPr>
              <a:t>Archaeological Evidence</a:t>
            </a:r>
          </a:p>
        </p:txBody>
      </p:sp>
    </p:spTree>
    <p:extLst>
      <p:ext uri="{BB962C8B-B14F-4D97-AF65-F5344CB8AC3E}">
        <p14:creationId xmlns:p14="http://schemas.microsoft.com/office/powerpoint/2010/main" val="3752853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1676400" y="2286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b="1">
                <a:solidFill>
                  <a:prstClr val="white"/>
                </a:solidFill>
                <a:latin typeface="Book Antiqua" pitchFamily="18" charset="0"/>
                <a:cs typeface="Arial" charset="0"/>
              </a:rPr>
              <a:t>The Pool of Siloam</a:t>
            </a:r>
          </a:p>
        </p:txBody>
      </p:sp>
      <p:pic>
        <p:nvPicPr>
          <p:cNvPr id="1026" name="Picture 2" descr="Image result for pool of silo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30" y="1242810"/>
            <a:ext cx="8560486" cy="485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89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smtClean="0"/>
              <a:t>Pool of Bethesda</a:t>
            </a:r>
            <a:endParaRPr lang="en-US" sz="3600" b="1" dirty="0"/>
          </a:p>
        </p:txBody>
      </p:sp>
      <p:pic>
        <p:nvPicPr>
          <p:cNvPr id="2050" name="Picture 2" descr="Image result for pool of bethes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413" y="1372690"/>
            <a:ext cx="7545538" cy="502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89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nglish.imjnet.org.il/Media/Uploads/Ossuary-Caiaph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5486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5943600" y="1905000"/>
            <a:ext cx="289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solidFill>
                  <a:prstClr val="white"/>
                </a:solidFill>
                <a:latin typeface="Book Antiqua" pitchFamily="18" charset="0"/>
                <a:cs typeface="Arial" charset="0"/>
              </a:rPr>
              <a:t>Caiaphas Ossuary</a:t>
            </a:r>
          </a:p>
          <a:p>
            <a:pPr eaLnBrk="1" hangingPunct="1"/>
            <a:endParaRPr lang="en-US" altLang="en-US" sz="2800" b="1">
              <a:solidFill>
                <a:prstClr val="white"/>
              </a:solidFill>
              <a:latin typeface="Book Antiqua" pitchFamily="18" charset="0"/>
              <a:cs typeface="Arial" charset="0"/>
            </a:endParaRPr>
          </a:p>
          <a:p>
            <a:pPr eaLnBrk="1" hangingPunct="1"/>
            <a:r>
              <a:rPr lang="en-US" altLang="en-US" b="1">
                <a:solidFill>
                  <a:prstClr val="white"/>
                </a:solidFill>
                <a:latin typeface="Book Antiqua" pitchFamily="18" charset="0"/>
                <a:cs typeface="Arial" charset="0"/>
              </a:rPr>
              <a:t>“Caiaphas, son of Joseph”</a:t>
            </a:r>
          </a:p>
        </p:txBody>
      </p:sp>
    </p:spTree>
    <p:extLst>
      <p:ext uri="{BB962C8B-B14F-4D97-AF65-F5344CB8AC3E}">
        <p14:creationId xmlns:p14="http://schemas.microsoft.com/office/powerpoint/2010/main" val="3050512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Corban</a:t>
            </a:r>
            <a:endParaRPr lang="en-US" b="1" dirty="0"/>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524000"/>
            <a:ext cx="6542088" cy="4448175"/>
          </a:xfrm>
        </p:spPr>
      </p:pic>
    </p:spTree>
    <p:extLst>
      <p:ext uri="{BB962C8B-B14F-4D97-AF65-F5344CB8AC3E}">
        <p14:creationId xmlns:p14="http://schemas.microsoft.com/office/powerpoint/2010/main" val="279859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182563" y="0"/>
            <a:ext cx="8759825" cy="811213"/>
          </a:xfrm>
          <a:ln>
            <a:solidFill>
              <a:srgbClr val="00B050"/>
            </a:solidFill>
            <a:miter lim="800000"/>
            <a:headEnd/>
            <a:tailEnd/>
          </a:ln>
        </p:spPr>
        <p:txBody>
          <a:bodyPr/>
          <a:lstStyle/>
          <a:p>
            <a:pPr eaLnBrk="1" hangingPunct="1"/>
            <a:r>
              <a:rPr lang="en-US" altLang="en-US" sz="4400" b="1" smtClean="0"/>
              <a:t>Acts 13:6-7 Sergius Paulus</a:t>
            </a:r>
          </a:p>
        </p:txBody>
      </p:sp>
      <p:sp>
        <p:nvSpPr>
          <p:cNvPr id="80899" name="Subtitle 2"/>
          <p:cNvSpPr>
            <a:spLocks noGrp="1"/>
          </p:cNvSpPr>
          <p:nvPr>
            <p:ph type="subTitle" idx="1"/>
          </p:nvPr>
        </p:nvSpPr>
        <p:spPr>
          <a:xfrm>
            <a:off x="1143000" y="2146300"/>
            <a:ext cx="6858000" cy="1655763"/>
          </a:xfrm>
        </p:spPr>
        <p:txBody>
          <a:bodyPr/>
          <a:lstStyle/>
          <a:p>
            <a:pPr eaLnBrk="1" hangingPunct="1"/>
            <a:endParaRPr lang="en-US" altLang="en-US" smtClean="0"/>
          </a:p>
        </p:txBody>
      </p:sp>
      <p:pic>
        <p:nvPicPr>
          <p:cNvPr id="80900" name="Picture 3" descr="http://padfield.com/turkey/yalvac/images/sergius-paulus-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952500"/>
            <a:ext cx="8759825" cy="577056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19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defRPr/>
            </a:pPr>
            <a:r>
              <a:rPr lang="en-US" sz="3100" smtClean="0"/>
              <a:t>Sir William Ramsay</a:t>
            </a:r>
          </a:p>
        </p:txBody>
      </p:sp>
      <p:sp>
        <p:nvSpPr>
          <p:cNvPr id="81923" name="Text Box 4"/>
          <p:cNvSpPr txBox="1">
            <a:spLocks noChangeArrowheads="1"/>
          </p:cNvSpPr>
          <p:nvPr/>
        </p:nvSpPr>
        <p:spPr bwMode="auto">
          <a:xfrm>
            <a:off x="457200" y="1447800"/>
            <a:ext cx="84582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800" smtClean="0">
                <a:solidFill>
                  <a:srgbClr val="EAEAEA"/>
                </a:solidFill>
              </a:rPr>
              <a:t>I found myself brought into contact with the Book of Acts as an authority for the topography, antiquities, and society of Asia Minor. It was gradually borne upon me that in various details the narrative showed marvelous truth. In fact, beginning with a fixed idea that the work was essentially a second century composition, and never relying on its evidence as trustworthy for first century conditions, I gradually came to find it a useful ally in some obscure and difficult investigations.</a:t>
            </a:r>
          </a:p>
          <a:p>
            <a:pPr eaLnBrk="1" fontAlgn="base" hangingPunct="1">
              <a:spcBef>
                <a:spcPct val="0"/>
              </a:spcBef>
              <a:spcAft>
                <a:spcPct val="0"/>
              </a:spcAft>
              <a:buClrTx/>
              <a:buSzTx/>
              <a:buFontTx/>
              <a:buNone/>
            </a:pPr>
            <a:endParaRPr lang="en-US" altLang="en-US" sz="1800" smtClean="0">
              <a:solidFill>
                <a:srgbClr val="EAEAEA"/>
              </a:solidFill>
            </a:endParaRPr>
          </a:p>
          <a:p>
            <a:pPr eaLnBrk="1" fontAlgn="base" hangingPunct="1">
              <a:spcBef>
                <a:spcPct val="0"/>
              </a:spcBef>
              <a:spcAft>
                <a:spcPct val="0"/>
              </a:spcAft>
              <a:buClrTx/>
              <a:buSzTx/>
              <a:buFontTx/>
              <a:buNone/>
            </a:pPr>
            <a:r>
              <a:rPr lang="en-US" altLang="en-US" sz="1800" smtClean="0">
                <a:solidFill>
                  <a:srgbClr val="EAEAEA"/>
                </a:solidFill>
              </a:rPr>
              <a:t>Luke is a historian of the first rank; not merely are his statements of fact trustworthy; he is possessed of the true historic sense; he fixes his mind on the idea and plan that rules in the evolution of history, and proportions the scale of his treatment to the importance of each incident. He seizes the important and critical events and shows their true nature at greater length, while he touches lightly or omits entirely much that was valueless for his purpose. In short, this author should be placed along with the very greatest of historians.</a:t>
            </a:r>
          </a:p>
          <a:p>
            <a:pPr algn="r" eaLnBrk="1" fontAlgn="base" hangingPunct="1">
              <a:spcBef>
                <a:spcPct val="0"/>
              </a:spcBef>
              <a:spcAft>
                <a:spcPct val="0"/>
              </a:spcAft>
              <a:buClrTx/>
              <a:buSzTx/>
              <a:buFontTx/>
              <a:buNone/>
            </a:pPr>
            <a:r>
              <a:rPr lang="en-US" altLang="en-US" sz="1800" smtClean="0">
                <a:solidFill>
                  <a:srgbClr val="EAEAEA"/>
                </a:solidFill>
              </a:rPr>
              <a:t> </a:t>
            </a:r>
            <a:br>
              <a:rPr lang="en-US" altLang="en-US" sz="1800" smtClean="0">
                <a:solidFill>
                  <a:srgbClr val="EAEAEA"/>
                </a:solidFill>
              </a:rPr>
            </a:br>
            <a:r>
              <a:rPr lang="en-US" altLang="en-US" sz="1800" smtClean="0">
                <a:solidFill>
                  <a:srgbClr val="EAEAEA"/>
                </a:solidFill>
              </a:rPr>
              <a:t>Sir William Ramsay, </a:t>
            </a:r>
            <a:r>
              <a:rPr lang="en-US" altLang="en-US" sz="1800" i="1" smtClean="0">
                <a:solidFill>
                  <a:srgbClr val="EAEAEA"/>
                </a:solidFill>
              </a:rPr>
              <a:t>St. Paul, the Traveler and the Roman Citizen</a:t>
            </a:r>
            <a:r>
              <a:rPr lang="en-US" altLang="en-US" sz="1800" smtClean="0">
                <a:solidFill>
                  <a:srgbClr val="EAEAEA"/>
                </a:solidFill>
              </a:rPr>
              <a:t>, (Hodder and Stoughton, 1920).</a:t>
            </a:r>
          </a:p>
        </p:txBody>
      </p:sp>
    </p:spTree>
    <p:extLst>
      <p:ext uri="{BB962C8B-B14F-4D97-AF65-F5344CB8AC3E}">
        <p14:creationId xmlns:p14="http://schemas.microsoft.com/office/powerpoint/2010/main" val="211446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34938" y="257175"/>
            <a:ext cx="5580062" cy="1004888"/>
          </a:xfrm>
          <a:ln>
            <a:solidFill>
              <a:schemeClr val="tx1"/>
            </a:solidFill>
            <a:miter lim="800000"/>
            <a:headEnd/>
            <a:tailEnd/>
          </a:ln>
        </p:spPr>
        <p:txBody>
          <a:bodyPr/>
          <a:lstStyle/>
          <a:p>
            <a:pPr eaLnBrk="1" hangingPunct="1"/>
            <a:r>
              <a:rPr lang="en-US" altLang="en-US" smtClean="0"/>
              <a:t>Chapter 17:6  Politarchs </a:t>
            </a:r>
          </a:p>
        </p:txBody>
      </p:sp>
      <p:pic>
        <p:nvPicPr>
          <p:cNvPr id="82947" name="Content Placeholder 3" descr="http://www.theevidence.org.uk/library/arch4_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34938" y="1390650"/>
            <a:ext cx="8915400" cy="5307013"/>
          </a:xfrm>
          <a:ln>
            <a:solidFill>
              <a:schemeClr val="tx1"/>
            </a:solidFill>
            <a:miter lim="800000"/>
            <a:headEnd/>
            <a:tailEnd/>
          </a:ln>
        </p:spPr>
      </p:pic>
      <p:sp>
        <p:nvSpPr>
          <p:cNvPr id="82948" name="TextBox 2"/>
          <p:cNvSpPr txBox="1">
            <a:spLocks noChangeArrowheads="1"/>
          </p:cNvSpPr>
          <p:nvPr/>
        </p:nvSpPr>
        <p:spPr bwMode="auto">
          <a:xfrm>
            <a:off x="6019800" y="371475"/>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r>
              <a:rPr lang="en-US" altLang="en-US" sz="1800" smtClean="0">
                <a:solidFill>
                  <a:prstClr val="black"/>
                </a:solidFill>
                <a:latin typeface="Arial" charset="0"/>
                <a:cs typeface="Arial" charset="0"/>
              </a:rPr>
              <a:t>From a column in Thessalonika, listing six “politarchs.”</a:t>
            </a:r>
          </a:p>
        </p:txBody>
      </p:sp>
    </p:spTree>
    <p:extLst>
      <p:ext uri="{BB962C8B-B14F-4D97-AF65-F5344CB8AC3E}">
        <p14:creationId xmlns:p14="http://schemas.microsoft.com/office/powerpoint/2010/main" val="341375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1550" y="365125"/>
            <a:ext cx="3733800" cy="6164263"/>
          </a:xfrm>
        </p:spPr>
        <p:txBody>
          <a:bodyPr rtlCol="0">
            <a:normAutofit fontScale="90000"/>
          </a:bodyPr>
          <a:lstStyle/>
          <a:p>
            <a:pPr algn="ctr" eaLnBrk="1" fontAlgn="auto" hangingPunct="1">
              <a:spcAft>
                <a:spcPts val="0"/>
              </a:spcAft>
              <a:defRPr/>
            </a:pPr>
            <a:r>
              <a:rPr lang="en-US" altLang="en-US" sz="3200" b="1" dirty="0" smtClean="0">
                <a:solidFill>
                  <a:srgbClr val="FF0000"/>
                </a:solidFill>
                <a:latin typeface="Arial" panose="020B0604020202020204" pitchFamily="34" charset="0"/>
                <a:cs typeface="Arial" panose="020B0604020202020204" pitchFamily="34" charset="0"/>
              </a:rPr>
              <a:t>Acts 18:11-17</a:t>
            </a:r>
            <a:r>
              <a:rPr lang="en-US" altLang="en-US" sz="2400" b="1" dirty="0" smtClean="0">
                <a:solidFill>
                  <a:srgbClr val="000000"/>
                </a:solidFill>
                <a:latin typeface="Arial" panose="020B0604020202020204" pitchFamily="34" charset="0"/>
                <a:cs typeface="Arial" panose="020B0604020202020204" pitchFamily="34" charset="0"/>
              </a:rPr>
              <a:t/>
            </a:r>
            <a:br>
              <a:rPr lang="en-US" altLang="en-US" sz="2400" b="1" dirty="0" smtClean="0">
                <a:solidFill>
                  <a:srgbClr val="000000"/>
                </a:solidFill>
                <a:latin typeface="Arial" panose="020B0604020202020204" pitchFamily="34" charset="0"/>
                <a:cs typeface="Arial" panose="020B0604020202020204" pitchFamily="34" charset="0"/>
              </a:rPr>
            </a:br>
            <a:r>
              <a:rPr lang="en-US" altLang="en-US" sz="2400" b="1" dirty="0" smtClean="0">
                <a:solidFill>
                  <a:srgbClr val="000000"/>
                </a:solidFill>
                <a:latin typeface="Arial" panose="020B0604020202020204" pitchFamily="34" charset="0"/>
                <a:cs typeface="Arial" panose="020B0604020202020204" pitchFamily="34" charset="0"/>
              </a:rPr>
              <a:t/>
            </a:r>
            <a:br>
              <a:rPr lang="en-US" altLang="en-US" sz="2400" b="1" dirty="0" smtClean="0">
                <a:solidFill>
                  <a:srgbClr val="000000"/>
                </a:solidFill>
                <a:latin typeface="Arial" panose="020B0604020202020204" pitchFamily="34" charset="0"/>
                <a:cs typeface="Arial" panose="020B0604020202020204" pitchFamily="34" charset="0"/>
              </a:rPr>
            </a:br>
            <a:r>
              <a:rPr lang="en-US" altLang="en-US" sz="2400" b="1" dirty="0" smtClean="0">
                <a:solidFill>
                  <a:srgbClr val="000000"/>
                </a:solidFill>
                <a:latin typeface="Arial" panose="020B0604020202020204" pitchFamily="34" charset="0"/>
                <a:cs typeface="Arial" panose="020B0604020202020204" pitchFamily="34" charset="0"/>
              </a:rPr>
              <a:t>Proconsul </a:t>
            </a:r>
            <a:r>
              <a:rPr lang="en-US" altLang="en-US" sz="2400" b="1" dirty="0">
                <a:solidFill>
                  <a:srgbClr val="000000"/>
                </a:solidFill>
                <a:latin typeface="Arial" panose="020B0604020202020204" pitchFamily="34" charset="0"/>
                <a:cs typeface="Arial" panose="020B0604020202020204" pitchFamily="34" charset="0"/>
              </a:rPr>
              <a:t>in ancient Greece by the name of </a:t>
            </a:r>
            <a:r>
              <a:rPr lang="en-US" altLang="en-US" sz="2400" b="1" dirty="0" err="1" smtClean="0">
                <a:solidFill>
                  <a:srgbClr val="000000"/>
                </a:solidFill>
                <a:latin typeface="Arial" panose="020B0604020202020204" pitchFamily="34" charset="0"/>
                <a:cs typeface="Arial" panose="020B0604020202020204" pitchFamily="34" charset="0"/>
              </a:rPr>
              <a:t>Gallio</a:t>
            </a:r>
            <a:r>
              <a:rPr lang="en-US" altLang="en-US" sz="2400" b="1" dirty="0" smtClean="0">
                <a:solidFill>
                  <a:srgbClr val="000000"/>
                </a:solidFill>
                <a:latin typeface="Arial" panose="020B0604020202020204" pitchFamily="34" charset="0"/>
                <a:cs typeface="Arial" panose="020B0604020202020204" pitchFamily="34" charset="0"/>
              </a:rPr>
              <a:t/>
            </a:r>
            <a:br>
              <a:rPr lang="en-US" altLang="en-US" sz="2400" b="1" dirty="0" smtClean="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smtClean="0">
                <a:solidFill>
                  <a:srgbClr val="000000"/>
                </a:solidFill>
                <a:latin typeface="Arial" panose="020B0604020202020204" pitchFamily="34" charset="0"/>
                <a:cs typeface="Arial" panose="020B0604020202020204" pitchFamily="34" charset="0"/>
              </a:rPr>
              <a:t>The</a:t>
            </a:r>
            <a:r>
              <a:rPr lang="en-US" altLang="en-US" sz="2400" b="1" dirty="0">
                <a:solidFill>
                  <a:srgbClr val="000000"/>
                </a:solidFill>
                <a:latin typeface="Arial" panose="020B0604020202020204" pitchFamily="34" charset="0"/>
                <a:cs typeface="Arial" panose="020B0604020202020204" pitchFamily="34" charset="0"/>
              </a:rPr>
              <a:t> Greek </a:t>
            </a:r>
            <a:r>
              <a:rPr lang="en-US" altLang="en-US" sz="2400" b="1" dirty="0" smtClean="0">
                <a:solidFill>
                  <a:srgbClr val="000000"/>
                </a:solidFill>
                <a:latin typeface="Arial" panose="020B0604020202020204" pitchFamily="34" charset="0"/>
                <a:cs typeface="Arial" panose="020B0604020202020204" pitchFamily="34" charset="0"/>
              </a:rPr>
              <a:t>inscription refers </a:t>
            </a:r>
            <a:r>
              <a:rPr lang="en-US" altLang="en-US" sz="2400" b="1" dirty="0">
                <a:solidFill>
                  <a:srgbClr val="000000"/>
                </a:solidFill>
                <a:latin typeface="Arial" panose="020B0604020202020204" pitchFamily="34" charset="0"/>
                <a:cs typeface="Arial" panose="020B0604020202020204" pitchFamily="34" charset="0"/>
              </a:rPr>
              <a:t>to </a:t>
            </a:r>
            <a:r>
              <a:rPr lang="en-US" altLang="en-US" sz="2400" b="1" dirty="0" err="1" smtClean="0">
                <a:solidFill>
                  <a:srgbClr val="000000"/>
                </a:solidFill>
                <a:latin typeface="Arial" panose="020B0604020202020204" pitchFamily="34" charset="0"/>
                <a:cs typeface="Arial" panose="020B0604020202020204" pitchFamily="34" charset="0"/>
              </a:rPr>
              <a:t>Gallio</a:t>
            </a:r>
            <a:r>
              <a:rPr lang="en-US" altLang="en-US" sz="2400" b="1" dirty="0" smtClean="0">
                <a:solidFill>
                  <a:srgbClr val="000000"/>
                </a:solidFill>
                <a:latin typeface="Arial" panose="020B0604020202020204" pitchFamily="34" charset="0"/>
                <a:cs typeface="Arial" panose="020B0604020202020204" pitchFamily="34" charset="0"/>
              </a:rPr>
              <a:t> </a:t>
            </a:r>
            <a:r>
              <a:rPr lang="en-US" altLang="en-US" sz="2400" b="1" dirty="0">
                <a:solidFill>
                  <a:srgbClr val="000000"/>
                </a:solidFill>
                <a:latin typeface="Arial" panose="020B0604020202020204" pitchFamily="34" charset="0"/>
                <a:cs typeface="Arial" panose="020B0604020202020204" pitchFamily="34" charset="0"/>
              </a:rPr>
              <a:t>noted in the Bible. It was written in the 1st century AD and was discovered in </a:t>
            </a:r>
            <a:r>
              <a:rPr lang="en-US" altLang="en-US" sz="2400" b="1" dirty="0" smtClean="0">
                <a:solidFill>
                  <a:srgbClr val="000000"/>
                </a:solidFill>
                <a:latin typeface="Arial" panose="020B0604020202020204" pitchFamily="34" charset="0"/>
                <a:cs typeface="Arial" panose="020B0604020202020204" pitchFamily="34" charset="0"/>
              </a:rPr>
              <a:t>the Temple of Apollo in Delphi </a:t>
            </a:r>
            <a:r>
              <a:rPr lang="en-US" altLang="en-US" sz="2400" b="1" dirty="0">
                <a:solidFill>
                  <a:srgbClr val="000000"/>
                </a:solidFill>
                <a:latin typeface="Arial" panose="020B0604020202020204" pitchFamily="34" charset="0"/>
                <a:cs typeface="Arial" panose="020B0604020202020204" pitchFamily="34" charset="0"/>
              </a:rPr>
              <a:t>in 1905. </a:t>
            </a:r>
            <a:r>
              <a:rPr lang="en-US" altLang="en-US" sz="2400" b="1" dirty="0" smtClean="0">
                <a:solidFill>
                  <a:srgbClr val="000000"/>
                </a:solidFill>
                <a:latin typeface="Arial" panose="020B0604020202020204" pitchFamily="34" charset="0"/>
                <a:cs typeface="Arial" panose="020B0604020202020204" pitchFamily="34" charset="0"/>
              </a:rPr>
              <a:t/>
            </a:r>
            <a:br>
              <a:rPr lang="en-US" altLang="en-US" sz="2400" b="1" dirty="0" smtClean="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smtClean="0">
                <a:solidFill>
                  <a:srgbClr val="000000"/>
                </a:solidFill>
                <a:latin typeface="Arial" panose="020B0604020202020204" pitchFamily="34" charset="0"/>
                <a:cs typeface="Arial" panose="020B0604020202020204" pitchFamily="34" charset="0"/>
              </a:rPr>
              <a:t>It </a:t>
            </a:r>
            <a:r>
              <a:rPr lang="en-US" altLang="en-US" sz="2400" b="1" dirty="0">
                <a:solidFill>
                  <a:srgbClr val="000000"/>
                </a:solidFill>
                <a:latin typeface="Arial" panose="020B0604020202020204" pitchFamily="34" charset="0"/>
                <a:cs typeface="Arial" panose="020B0604020202020204" pitchFamily="34" charset="0"/>
              </a:rPr>
              <a:t>originally consisted of various fragments that were pieced together in 1967. </a:t>
            </a:r>
            <a:r>
              <a:rPr lang="en-US" altLang="en-US" sz="2400" b="1" dirty="0" smtClean="0">
                <a:solidFill>
                  <a:srgbClr val="000000"/>
                </a:solidFill>
                <a:latin typeface="Arial" panose="020B0604020202020204" pitchFamily="34" charset="0"/>
                <a:cs typeface="Arial" panose="020B0604020202020204" pitchFamily="34" charset="0"/>
              </a:rPr>
              <a:t/>
            </a:r>
            <a:br>
              <a:rPr lang="en-US" altLang="en-US" sz="2400" b="1" dirty="0" smtClean="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smtClean="0">
                <a:solidFill>
                  <a:srgbClr val="000000"/>
                </a:solidFill>
                <a:latin typeface="Arial" panose="020B0604020202020204" pitchFamily="34" charset="0"/>
                <a:cs typeface="Arial" panose="020B0604020202020204" pitchFamily="34" charset="0"/>
              </a:rPr>
              <a:t>The </a:t>
            </a:r>
            <a:r>
              <a:rPr lang="en-US" altLang="en-US" sz="2400" b="1" dirty="0">
                <a:solidFill>
                  <a:srgbClr val="000000"/>
                </a:solidFill>
                <a:latin typeface="Arial" panose="020B0604020202020204" pitchFamily="34" charset="0"/>
                <a:cs typeface="Arial" panose="020B0604020202020204" pitchFamily="34" charset="0"/>
              </a:rPr>
              <a:t>artifact is now in the Delphi museum, Greece. </a:t>
            </a:r>
            <a:endParaRPr lang="en-US" sz="1200" dirty="0"/>
          </a:p>
        </p:txBody>
      </p:sp>
      <p:pic>
        <p:nvPicPr>
          <p:cNvPr id="839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150" y="365125"/>
            <a:ext cx="4529138" cy="6164263"/>
          </a:xfrm>
        </p:spPr>
      </p:pic>
      <p:sp>
        <p:nvSpPr>
          <p:cNvPr id="8" name="Rectangle 8"/>
          <p:cNvSpPr>
            <a:spLocks noChangeArrowheads="1"/>
          </p:cNvSpPr>
          <p:nvPr/>
        </p:nvSpPr>
        <p:spPr bwMode="auto">
          <a:xfrm>
            <a:off x="0" y="-211138"/>
            <a:ext cx="742950" cy="87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60192" bIns="79350" anchor="ctr">
            <a:spAutoFit/>
          </a:bodyPr>
          <a:lstStyle/>
          <a:p>
            <a:pPr eaLnBrk="0" fontAlgn="base" hangingPunct="0">
              <a:spcBef>
                <a:spcPct val="0"/>
              </a:spcBef>
              <a:spcAft>
                <a:spcPct val="0"/>
              </a:spcAft>
              <a:defRPr/>
            </a:pPr>
            <a:endParaRPr lang="en-US" altLang="en-US" sz="1300" b="1" dirty="0">
              <a:solidFill>
                <a:prstClr val="black"/>
              </a:solidFill>
              <a:latin typeface="Arial" panose="020B0604020202020204" pitchFamily="34" charset="0"/>
              <a:cs typeface="Arial" charset="0"/>
            </a:endParaRPr>
          </a:p>
          <a:p>
            <a:pPr eaLnBrk="0" fontAlgn="t" hangingPunct="0">
              <a:spcBef>
                <a:spcPct val="0"/>
              </a:spcBef>
              <a:spcAft>
                <a:spcPct val="0"/>
              </a:spcAft>
              <a:defRPr/>
            </a:pPr>
            <a:r>
              <a:rPr lang="en-US" altLang="en-US" sz="1100" b="1" dirty="0">
                <a:solidFill>
                  <a:srgbClr val="FFFFFF"/>
                </a:solidFill>
                <a:latin typeface="Arial" panose="020B0604020202020204" pitchFamily="34" charset="0"/>
                <a:cs typeface="Arial" panose="020B0604020202020204" pitchFamily="34" charset="0"/>
                <a:hlinkClick r:id="rId3"/>
              </a:rPr>
              <a:t>  </a:t>
            </a:r>
            <a:endParaRPr lang="en-US" altLang="en-US" sz="11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altLang="en-US" sz="1400" b="1" dirty="0">
                <a:solidFill>
                  <a:srgbClr val="000000"/>
                </a:solidFill>
                <a:latin typeface="Arial" panose="020B0604020202020204" pitchFamily="34" charset="0"/>
                <a:cs typeface="Arial" panose="020B0604020202020204" pitchFamily="34" charset="0"/>
              </a:rPr>
              <a:t/>
            </a:r>
            <a:br>
              <a:rPr lang="en-US" altLang="en-US" sz="1400" b="1" dirty="0">
                <a:solidFill>
                  <a:srgbClr val="000000"/>
                </a:solidFill>
                <a:latin typeface="Arial" panose="020B0604020202020204" pitchFamily="34" charset="0"/>
                <a:cs typeface="Arial" panose="020B0604020202020204" pitchFamily="34" charset="0"/>
              </a:rPr>
            </a:br>
            <a:endParaRPr lang="en-US" altLang="en-US" sz="1400" b="1" dirty="0">
              <a:solidFill>
                <a:srgbClr val="FFFFFF"/>
              </a:solidFill>
              <a:latin typeface="Arial" panose="020B0604020202020204" pitchFamily="34" charset="0"/>
              <a:cs typeface="Arial" panose="020B0604020202020204" pitchFamily="34" charset="0"/>
            </a:endParaRPr>
          </a:p>
        </p:txBody>
      </p:sp>
      <p:pic>
        <p:nvPicPr>
          <p:cNvPr id="83973" name="Picture 9" descr="http://2.bp.blogspot.com/-n3ml81r0rFs/UqO7c5B2asI/AAAAAAAAAfI/4rVXQ8nQMis/s200/Gallio+inscription+3+fragments,+tb051603751+bl+-+Copy+(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14538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15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3400" y="228600"/>
            <a:ext cx="7981950" cy="1577975"/>
          </a:xfrm>
        </p:spPr>
        <p:txBody>
          <a:bodyPr/>
          <a:lstStyle/>
          <a:p>
            <a:pPr eaLnBrk="1" hangingPunct="1"/>
            <a:r>
              <a:rPr lang="en-US" altLang="en-US" sz="2800" b="1" smtClean="0"/>
              <a:t>Temple of Apollo at Delphi where </a:t>
            </a:r>
            <a:r>
              <a:rPr lang="en-US" altLang="en-US" sz="2800" b="1" u="sng" smtClean="0">
                <a:hlinkClick r:id="rId2" tooltip="Delphi Inscription"/>
              </a:rPr>
              <a:t>Delphi Inscription</a:t>
            </a:r>
            <a:r>
              <a:rPr lang="en-US" altLang="en-US" sz="2800" b="1" smtClean="0"/>
              <a:t> was discovered in the 20th century, used to date the proconsulship of Gallio which provides a peg for the chronology of Paul.</a:t>
            </a:r>
            <a:r>
              <a:rPr lang="en-US" altLang="en-US" sz="2800" b="1" u="sng" baseline="30000" smtClean="0"/>
              <a:t> </a:t>
            </a:r>
            <a:r>
              <a:rPr lang="en-US" altLang="en-US" sz="2800" b="1" u="sng" smtClean="0"/>
              <a:t> </a:t>
            </a:r>
            <a:r>
              <a:rPr lang="en-US" altLang="en-US" sz="2800" b="1" smtClean="0"/>
              <a:t>Paul was in Corinth c. 52-53 AD.</a:t>
            </a:r>
          </a:p>
        </p:txBody>
      </p:sp>
      <p:pic>
        <p:nvPicPr>
          <p:cNvPr id="849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8450" y="1806575"/>
            <a:ext cx="8547100" cy="4954588"/>
          </a:xfrm>
        </p:spPr>
      </p:pic>
    </p:spTree>
    <p:extLst>
      <p:ext uri="{BB962C8B-B14F-4D97-AF65-F5344CB8AC3E}">
        <p14:creationId xmlns:p14="http://schemas.microsoft.com/office/powerpoint/2010/main" val="172040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1219200" y="762000"/>
            <a:ext cx="7162800" cy="5638800"/>
            <a:chOff x="855" y="3120"/>
            <a:chExt cx="6225" cy="4860"/>
          </a:xfrm>
        </p:grpSpPr>
        <p:pic>
          <p:nvPicPr>
            <p:cNvPr id="116739" name="Picture 3" descr="HarranUniversityDestroyedByGhenghisKhan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3120"/>
              <a:ext cx="6180" cy="4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4"/>
            <p:cNvSpPr txBox="1">
              <a:spLocks noChangeArrowheads="1"/>
            </p:cNvSpPr>
            <p:nvPr/>
          </p:nvSpPr>
          <p:spPr bwMode="auto">
            <a:xfrm>
              <a:off x="855" y="7380"/>
              <a:ext cx="6225" cy="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solidFill>
                    <a:srgbClr val="993300"/>
                  </a:solidFill>
                  <a:latin typeface="Times New Roman" pitchFamily="18" charset="0"/>
                  <a:cs typeface="Times New Roman" pitchFamily="18" charset="0"/>
                </a:rPr>
                <a:t>Haran Ruins In Mesopotamian Plane Near Sanli Urfa, Turkey</a:t>
              </a:r>
              <a:endParaRPr lang="en-US">
                <a:solidFill>
                  <a:srgbClr val="993300"/>
                </a:solidFill>
                <a:latin typeface="Times New Roman" pitchFamily="18" charset="0"/>
              </a:endParaRPr>
            </a:p>
          </p:txBody>
        </p:sp>
      </p:grpSp>
    </p:spTree>
    <p:extLst>
      <p:ext uri="{BB962C8B-B14F-4D97-AF65-F5344CB8AC3E}">
        <p14:creationId xmlns:p14="http://schemas.microsoft.com/office/powerpoint/2010/main" val="1170427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Erastus Inscription in Corinth</a:t>
            </a:r>
            <a:br>
              <a:rPr lang="en-US" sz="3200" b="1" dirty="0" smtClean="0"/>
            </a:br>
            <a:r>
              <a:rPr lang="en-US" sz="3200" b="1" dirty="0" smtClean="0"/>
              <a:t>Acts 19:22  AD 50</a:t>
            </a:r>
            <a:endParaRPr lang="en-US" sz="3200" b="1" dirty="0"/>
          </a:p>
        </p:txBody>
      </p:sp>
      <p:sp>
        <p:nvSpPr>
          <p:cNvPr id="86019" name="AutoShape 2" descr="Image result for luke erastu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en-US" altLang="en-US" sz="1800" smtClean="0">
              <a:solidFill>
                <a:srgbClr val="EAEAEA"/>
              </a:solidFill>
            </a:endParaRPr>
          </a:p>
        </p:txBody>
      </p:sp>
      <p:pic>
        <p:nvPicPr>
          <p:cNvPr id="86020" name="Picture 4" descr="http://www.bibleodyssey.org/~/media/Images/Places/C/church-at-corinth-erastus.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600200"/>
            <a:ext cx="73152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897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000" smtClean="0">
                <a:latin typeface="Comic Sans MS" pitchFamily="66" charset="0"/>
              </a:rPr>
              <a:t>Let no Gentile enter within the partition and barrier surrounding the Temple; whosoever is caught shall be responsible for his subsequent death.</a:t>
            </a:r>
          </a:p>
        </p:txBody>
      </p:sp>
      <p:pic>
        <p:nvPicPr>
          <p:cNvPr id="87043" name="Picture 3" descr="Arch_Jesus_Jeru000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6962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063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5418138" y="365125"/>
            <a:ext cx="3097212" cy="1325563"/>
          </a:xfrm>
        </p:spPr>
        <p:txBody>
          <a:bodyPr/>
          <a:lstStyle/>
          <a:p>
            <a:pPr eaLnBrk="1" hangingPunct="1"/>
            <a:endParaRPr lang="en-US" altLang="en-US" smtClean="0"/>
          </a:p>
        </p:txBody>
      </p:sp>
      <p:sp>
        <p:nvSpPr>
          <p:cNvPr id="114691" name="Content Placeholder 2"/>
          <p:cNvSpPr>
            <a:spLocks noGrp="1"/>
          </p:cNvSpPr>
          <p:nvPr>
            <p:ph idx="1"/>
          </p:nvPr>
        </p:nvSpPr>
        <p:spPr>
          <a:xfrm>
            <a:off x="144463" y="166688"/>
            <a:ext cx="4552950" cy="6491287"/>
          </a:xfrm>
        </p:spPr>
        <p:txBody>
          <a:bodyPr/>
          <a:lstStyle/>
          <a:p>
            <a:pPr marL="0" indent="0">
              <a:lnSpc>
                <a:spcPct val="100000"/>
              </a:lnSpc>
              <a:spcBef>
                <a:spcPct val="0"/>
              </a:spcBef>
              <a:buFont typeface="Arial" charset="0"/>
              <a:buNone/>
            </a:pPr>
            <a:r>
              <a:rPr lang="en-US" altLang="en-US" sz="2400" smtClean="0">
                <a:solidFill>
                  <a:srgbClr val="000000"/>
                </a:solidFill>
                <a:latin typeface="Verdana" pitchFamily="34" charset="0"/>
                <a:cs typeface="Times New Roman" pitchFamily="18" charset="0"/>
              </a:rPr>
              <a:t>Acts 23:24</a:t>
            </a:r>
          </a:p>
          <a:p>
            <a:pPr marL="0" indent="0">
              <a:lnSpc>
                <a:spcPct val="100000"/>
              </a:lnSpc>
              <a:spcBef>
                <a:spcPct val="0"/>
              </a:spcBef>
              <a:buFont typeface="Arial" charset="0"/>
              <a:buNone/>
            </a:pPr>
            <a:endParaRPr lang="en-US" altLang="en-US" sz="2400" smtClean="0">
              <a:solidFill>
                <a:srgbClr val="000000"/>
              </a:solidFill>
              <a:latin typeface="Verdana" pitchFamily="34" charset="0"/>
              <a:cs typeface="Times New Roman" pitchFamily="18" charset="0"/>
            </a:endParaRPr>
          </a:p>
          <a:p>
            <a:pPr marL="0" indent="0">
              <a:lnSpc>
                <a:spcPct val="100000"/>
              </a:lnSpc>
              <a:spcBef>
                <a:spcPct val="0"/>
              </a:spcBef>
              <a:buFont typeface="Arial" charset="0"/>
              <a:buNone/>
            </a:pPr>
            <a:r>
              <a:rPr lang="en-US" altLang="en-US" sz="2400" smtClean="0">
                <a:solidFill>
                  <a:srgbClr val="000000"/>
                </a:solidFill>
                <a:latin typeface="Verdana" pitchFamily="34" charset="0"/>
                <a:cs typeface="Times New Roman" pitchFamily="18" charset="0"/>
              </a:rPr>
              <a:t>Marcus Antonius Felix was the ancient Roman procurator of the Judaea Province from 52-60 AD. Felix</a:t>
            </a:r>
            <a:r>
              <a:rPr lang="en-US" altLang="en-US" sz="2400" smtClean="0">
                <a:solidFill>
                  <a:srgbClr val="000000"/>
                </a:solidFill>
                <a:cs typeface="Times New Roman" pitchFamily="18" charset="0"/>
              </a:rPr>
              <a:t>’</a:t>
            </a:r>
            <a:r>
              <a:rPr lang="en-US" altLang="en-US" sz="2400" smtClean="0">
                <a:solidFill>
                  <a:srgbClr val="000000"/>
                </a:solidFill>
                <a:latin typeface="Verdana" pitchFamily="34" charset="0"/>
                <a:cs typeface="Times New Roman" pitchFamily="18" charset="0"/>
              </a:rPr>
              <a:t>s cruelty and licentiousness, coupled with his accessibility to bribes, led to a great increase of crime in Judaea.</a:t>
            </a:r>
            <a:endParaRPr lang="en-US" altLang="en-US" sz="2400" smtClean="0">
              <a:latin typeface="Arial" charset="0"/>
            </a:endParaRPr>
          </a:p>
          <a:p>
            <a:pPr marL="0" indent="0" eaLnBrk="1" hangingPunct="1">
              <a:buFont typeface="Arial" charset="0"/>
              <a:buNone/>
            </a:pPr>
            <a:endParaRPr lang="en-US" altLang="en-US" smtClean="0"/>
          </a:p>
        </p:txBody>
      </p:sp>
      <p:sp>
        <p:nvSpPr>
          <p:cNvPr id="114692" name="Rectangle 2"/>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endParaRPr lang="en-US" altLang="en-US" sz="1800" smtClean="0">
              <a:solidFill>
                <a:srgbClr val="000000"/>
              </a:solidFill>
              <a:cs typeface="Arial" charset="0"/>
            </a:endParaRPr>
          </a:p>
        </p:txBody>
      </p:sp>
      <p:pic>
        <p:nvPicPr>
          <p:cNvPr id="114693" name="Picture 13"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63" y="166688"/>
            <a:ext cx="4105275"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descr="https://upload.wikimedia.org/wikipedia/commons/9/9f/Coin_Antonius_Fel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3503613"/>
            <a:ext cx="43275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57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lide0044_image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5791200" cy="4338638"/>
          </a:xfrm>
          <a:prstGeom prst="rect">
            <a:avLst/>
          </a:prstGeom>
          <a:noFill/>
          <a:extLst>
            <a:ext uri="{909E8E84-426E-40DD-AFC4-6F175D3DCCD1}">
              <a14:hiddenFill xmlns:a14="http://schemas.microsoft.com/office/drawing/2010/main">
                <a:solidFill>
                  <a:srgbClr val="FFFFFF"/>
                </a:solidFill>
              </a14:hiddenFill>
            </a:ext>
          </a:extLst>
        </p:spPr>
      </p:pic>
      <p:sp>
        <p:nvSpPr>
          <p:cNvPr id="120835" name="Text Box 3"/>
          <p:cNvSpPr txBox="1">
            <a:spLocks noChangeArrowheads="1"/>
          </p:cNvSpPr>
          <p:nvPr/>
        </p:nvSpPr>
        <p:spPr bwMode="auto">
          <a:xfrm>
            <a:off x="914400" y="5257800"/>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00"/>
                </a:solidFill>
                <a:latin typeface="Times New Roman" pitchFamily="18" charset="0"/>
              </a:rPr>
              <a:t>One of the Ebla Tablets about 2100 BC</a:t>
            </a:r>
          </a:p>
          <a:p>
            <a:pPr algn="ctr">
              <a:spcBef>
                <a:spcPct val="50000"/>
              </a:spcBef>
            </a:pPr>
            <a:r>
              <a:rPr lang="en-US" sz="2400" b="1">
                <a:solidFill>
                  <a:srgbClr val="FFFF00"/>
                </a:solidFill>
                <a:latin typeface="Times New Roman" pitchFamily="18" charset="0"/>
              </a:rPr>
              <a:t>Nahor, Terug, Abram, Sarai</a:t>
            </a:r>
          </a:p>
        </p:txBody>
      </p:sp>
    </p:spTree>
    <p:extLst>
      <p:ext uri="{BB962C8B-B14F-4D97-AF65-F5344CB8AC3E}">
        <p14:creationId xmlns:p14="http://schemas.microsoft.com/office/powerpoint/2010/main" val="3166356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66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4572000" y="2057400"/>
            <a:ext cx="3276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prstClr val="white"/>
                </a:solidFill>
                <a:latin typeface="Verdana" pitchFamily="34" charset="0"/>
              </a:rPr>
              <a:t>The Five City League, including Sodom and Gomorrah</a:t>
            </a:r>
          </a:p>
          <a:p>
            <a:pPr eaLnBrk="0" hangingPunct="0">
              <a:spcBef>
                <a:spcPct val="50000"/>
              </a:spcBef>
            </a:pPr>
            <a:r>
              <a:rPr lang="en-US" sz="2800">
                <a:solidFill>
                  <a:prstClr val="white"/>
                </a:solidFill>
                <a:latin typeface="Verdana" pitchFamily="34" charset="0"/>
              </a:rPr>
              <a:t>Genesis 14:2</a:t>
            </a:r>
          </a:p>
        </p:txBody>
      </p:sp>
    </p:spTree>
    <p:extLst>
      <p:ext uri="{BB962C8B-B14F-4D97-AF65-F5344CB8AC3E}">
        <p14:creationId xmlns:p14="http://schemas.microsoft.com/office/powerpoint/2010/main" val="174066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deadseaearlybronze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262563"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06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sod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543800" cy="5032375"/>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1524000" y="3810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prstClr val="white"/>
                </a:solidFill>
                <a:latin typeface="Times New Roman" pitchFamily="18" charset="0"/>
              </a:rPr>
              <a:t>Ruins at Bab ed-Dhra (Sodom</a:t>
            </a:r>
            <a:r>
              <a:rPr lang="en-US" sz="2400" b="1">
                <a:solidFill>
                  <a:prstClr val="white"/>
                </a:solidFill>
                <a:latin typeface="Times New Roman" pitchFamily="18" charset="0"/>
              </a:rPr>
              <a:t>)</a:t>
            </a:r>
          </a:p>
        </p:txBody>
      </p:sp>
    </p:spTree>
    <p:extLst>
      <p:ext uri="{BB962C8B-B14F-4D97-AF65-F5344CB8AC3E}">
        <p14:creationId xmlns:p14="http://schemas.microsoft.com/office/powerpoint/2010/main" val="314313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bogazk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3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6858000" y="1417320"/>
            <a:ext cx="198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solidFill>
                  <a:prstClr val="white"/>
                </a:solidFill>
                <a:latin typeface="Verdana" pitchFamily="34" charset="0"/>
              </a:rPr>
              <a:t>Ruins of </a:t>
            </a:r>
            <a:r>
              <a:rPr lang="en-US" sz="2400" b="1" dirty="0" err="1">
                <a:solidFill>
                  <a:prstClr val="white"/>
                </a:solidFill>
                <a:latin typeface="Verdana" pitchFamily="34" charset="0"/>
              </a:rPr>
              <a:t>Hattusha</a:t>
            </a:r>
            <a:r>
              <a:rPr lang="en-US" sz="2400" b="1" dirty="0">
                <a:solidFill>
                  <a:prstClr val="white"/>
                </a:solidFill>
                <a:latin typeface="Verdana" pitchFamily="34" charset="0"/>
              </a:rPr>
              <a:t>, capital of the Hittites</a:t>
            </a:r>
          </a:p>
        </p:txBody>
      </p:sp>
    </p:spTree>
    <p:extLst>
      <p:ext uri="{BB962C8B-B14F-4D97-AF65-F5344CB8AC3E}">
        <p14:creationId xmlns:p14="http://schemas.microsoft.com/office/powerpoint/2010/main" val="14406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1009</Words>
  <Application>Microsoft Office PowerPoint</Application>
  <PresentationFormat>On-screen Show (4:3)</PresentationFormat>
  <Paragraphs>159</Paragraphs>
  <Slides>42</Slides>
  <Notes>33</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3_Paper</vt:lpstr>
      <vt:lpstr>1_Office Theme</vt:lpstr>
      <vt:lpstr>Fading Grid</vt:lpstr>
      <vt:lpstr>1_Fading Grid</vt:lpstr>
      <vt:lpstr>  Evidence of Inspiration: OT History and Archaeology</vt:lpstr>
      <vt:lpstr>PowerPoint Presentation</vt:lpstr>
      <vt:lpstr>Ziggurat in 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Ziggurat in Ur: Nabonidus and Belshazzar</vt:lpstr>
      <vt:lpstr>PowerPoint Presentation</vt:lpstr>
      <vt:lpstr>PowerPoint Presentation</vt:lpstr>
      <vt:lpstr>PowerPoint Presentation</vt:lpstr>
      <vt:lpstr>PowerPoint Presentation</vt:lpstr>
      <vt:lpstr>Pool of Bethesda</vt:lpstr>
      <vt:lpstr>PowerPoint Presentation</vt:lpstr>
      <vt:lpstr>Corban</vt:lpstr>
      <vt:lpstr>Acts 13:6-7 Sergius Paulus</vt:lpstr>
      <vt:lpstr>Sir William Ramsay</vt:lpstr>
      <vt:lpstr>Chapter 17:6  Politarchs </vt:lpstr>
      <vt:lpstr>Acts 18:11-17  Proconsul in ancient Greece by the name of Gallio  The Greek inscription refers to Gallio noted in the Bible. It was written in the 1st century AD and was discovered in the Temple of Apollo in Delphi in 1905.   It originally consisted of various fragments that were pieced together in 1967.   The artifact is now in the Delphi museum, Greece. </vt:lpstr>
      <vt:lpstr>Temple of Apollo at Delphi where Delphi Inscription was discovered in the 20th century, used to date the proconsulship of Gallio which provides a peg for the chronology of Paul.  Paul was in Corinth c. 52-53 AD.</vt:lpstr>
      <vt:lpstr>Erastus Inscription in Corinth Acts 19:22  AD 50</vt:lpstr>
      <vt:lpstr>Let no Gentile enter within the partition and barrier surrounding the Temple; whosoever is caught shall be responsible for his subsequent death.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Evidence of Inspiration: OT History and Archaeology</dc:title>
  <dc:creator>John Oakes</dc:creator>
  <cp:lastModifiedBy>John Oakes</cp:lastModifiedBy>
  <cp:revision>5</cp:revision>
  <dcterms:created xsi:type="dcterms:W3CDTF">2016-11-08T03:25:30Z</dcterms:created>
  <dcterms:modified xsi:type="dcterms:W3CDTF">2016-11-12T19:34:55Z</dcterms:modified>
</cp:coreProperties>
</file>