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259" r:id="rId3"/>
    <p:sldId id="328" r:id="rId4"/>
    <p:sldId id="274" r:id="rId5"/>
    <p:sldId id="323" r:id="rId6"/>
    <p:sldId id="288" r:id="rId7"/>
    <p:sldId id="287" r:id="rId8"/>
    <p:sldId id="282" r:id="rId9"/>
    <p:sldId id="325" r:id="rId10"/>
    <p:sldId id="277" r:id="rId11"/>
    <p:sldId id="266" r:id="rId12"/>
    <p:sldId id="329" r:id="rId13"/>
    <p:sldId id="256" r:id="rId14"/>
    <p:sldId id="286" r:id="rId15"/>
    <p:sldId id="268" r:id="rId16"/>
    <p:sldId id="284" r:id="rId17"/>
    <p:sldId id="262" r:id="rId18"/>
    <p:sldId id="295" r:id="rId19"/>
    <p:sldId id="326" r:id="rId20"/>
    <p:sldId id="271" r:id="rId21"/>
    <p:sldId id="260" r:id="rId22"/>
    <p:sldId id="281" r:id="rId23"/>
    <p:sldId id="275" r:id="rId24"/>
    <p:sldId id="293" r:id="rId25"/>
    <p:sldId id="283" r:id="rId26"/>
    <p:sldId id="265" r:id="rId27"/>
    <p:sldId id="280" r:id="rId28"/>
    <p:sldId id="276" r:id="rId29"/>
    <p:sldId id="273" r:id="rId30"/>
    <p:sldId id="291" r:id="rId31"/>
    <p:sldId id="314" r:id="rId32"/>
    <p:sldId id="258" r:id="rId33"/>
    <p:sldId id="317" r:id="rId34"/>
    <p:sldId id="319" r:id="rId35"/>
    <p:sldId id="320" r:id="rId36"/>
    <p:sldId id="315" r:id="rId37"/>
    <p:sldId id="257" r:id="rId38"/>
    <p:sldId id="306" r:id="rId39"/>
    <p:sldId id="318" r:id="rId40"/>
    <p:sldId id="296" r:id="rId41"/>
    <p:sldId id="297" r:id="rId42"/>
    <p:sldId id="304" r:id="rId43"/>
    <p:sldId id="300" r:id="rId44"/>
    <p:sldId id="301" r:id="rId45"/>
    <p:sldId id="299" r:id="rId46"/>
    <p:sldId id="303" r:id="rId47"/>
    <p:sldId id="302" r:id="rId48"/>
    <p:sldId id="298" r:id="rId49"/>
    <p:sldId id="305" r:id="rId50"/>
    <p:sldId id="313" r:id="rId51"/>
    <p:sldId id="312" r:id="rId52"/>
    <p:sldId id="307" r:id="rId53"/>
    <p:sldId id="311" r:id="rId54"/>
    <p:sldId id="310" r:id="rId55"/>
    <p:sldId id="309" r:id="rId56"/>
    <p:sldId id="30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87" autoAdjust="0"/>
    <p:restoredTop sz="94660"/>
  </p:normalViewPr>
  <p:slideViewPr>
    <p:cSldViewPr snapToGrid="0">
      <p:cViewPr varScale="1">
        <p:scale>
          <a:sx n="55" d="100"/>
          <a:sy n="55"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A4763-3137-44FF-B1E6-5DD7D396FA2F}"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370949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A4763-3137-44FF-B1E6-5DD7D396FA2F}"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422596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A4763-3137-44FF-B1E6-5DD7D396FA2F}"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95350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A4763-3137-44FF-B1E6-5DD7D396FA2F}"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173917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A4763-3137-44FF-B1E6-5DD7D396FA2F}"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390839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A4763-3137-44FF-B1E6-5DD7D396FA2F}"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361348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A4763-3137-44FF-B1E6-5DD7D396FA2F}"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114458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A4763-3137-44FF-B1E6-5DD7D396FA2F}"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140723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A4763-3137-44FF-B1E6-5DD7D396FA2F}"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398772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A4763-3137-44FF-B1E6-5DD7D396FA2F}"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201552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A4763-3137-44FF-B1E6-5DD7D396FA2F}"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C17CE-8BF3-4B64-B3A5-BCDC7F344D40}" type="slidenum">
              <a:rPr lang="en-US" smtClean="0"/>
              <a:t>‹#›</a:t>
            </a:fld>
            <a:endParaRPr lang="en-US"/>
          </a:p>
        </p:txBody>
      </p:sp>
    </p:spTree>
    <p:extLst>
      <p:ext uri="{BB962C8B-B14F-4D97-AF65-F5344CB8AC3E}">
        <p14:creationId xmlns:p14="http://schemas.microsoft.com/office/powerpoint/2010/main" val="184296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A4763-3137-44FF-B1E6-5DD7D396FA2F}"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17CE-8BF3-4B64-B3A5-BCDC7F344D40}" type="slidenum">
              <a:rPr lang="en-US" smtClean="0"/>
              <a:t>‹#›</a:t>
            </a:fld>
            <a:endParaRPr lang="en-US"/>
          </a:p>
        </p:txBody>
      </p:sp>
    </p:spTree>
    <p:extLst>
      <p:ext uri="{BB962C8B-B14F-4D97-AF65-F5344CB8AC3E}">
        <p14:creationId xmlns:p14="http://schemas.microsoft.com/office/powerpoint/2010/main" val="4044817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536919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066944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Tree>
    <p:extLst>
      <p:ext uri="{BB962C8B-B14F-4D97-AF65-F5344CB8AC3E}">
        <p14:creationId xmlns:p14="http://schemas.microsoft.com/office/powerpoint/2010/main" val="1950096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708" y="562708"/>
            <a:ext cx="8809892" cy="5679830"/>
          </a:xfrm>
          <a:prstGeom prst="rect">
            <a:avLst/>
          </a:prstGeom>
        </p:spPr>
      </p:pic>
    </p:spTree>
    <p:extLst>
      <p:ext uri="{BB962C8B-B14F-4D97-AF65-F5344CB8AC3E}">
        <p14:creationId xmlns:p14="http://schemas.microsoft.com/office/powerpoint/2010/main" val="169305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512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436570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951319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p:spPr>
      </p:pic>
    </p:spTree>
    <p:extLst>
      <p:ext uri="{BB962C8B-B14F-4D97-AF65-F5344CB8AC3E}">
        <p14:creationId xmlns:p14="http://schemas.microsoft.com/office/powerpoint/2010/main" val="749398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085193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0"/>
            <a:ext cx="4572000" cy="6858000"/>
          </a:xfrm>
          <a:prstGeom prst="rect">
            <a:avLst/>
          </a:prstGeom>
        </p:spPr>
      </p:pic>
    </p:spTree>
    <p:extLst>
      <p:ext uri="{BB962C8B-B14F-4D97-AF65-F5344CB8AC3E}">
        <p14:creationId xmlns:p14="http://schemas.microsoft.com/office/powerpoint/2010/main" val="551782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91957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61518"/>
          </a:xfrm>
        </p:spPr>
        <p:txBody>
          <a:bodyPr/>
          <a:lstStyle/>
          <a:p>
            <a:endParaRPr lang="en-US"/>
          </a:p>
        </p:txBody>
      </p:sp>
      <p:sp>
        <p:nvSpPr>
          <p:cNvPr id="3" name="Subtitle 2"/>
          <p:cNvSpPr>
            <a:spLocks noGrp="1"/>
          </p:cNvSpPr>
          <p:nvPr>
            <p:ph type="subTitle" idx="1"/>
          </p:nvPr>
        </p:nvSpPr>
        <p:spPr/>
        <p:txBody>
          <a:bodyPr>
            <a:normAutofit/>
          </a:bodyPr>
          <a:lstStyle/>
          <a:p>
            <a:r>
              <a:rPr lang="en-US" sz="6000" dirty="0" smtClean="0">
                <a:solidFill>
                  <a:srgbClr val="C00000"/>
                </a:solidFill>
                <a:latin typeface="Times New Roman" panose="02020603050405020304" pitchFamily="18" charset="0"/>
                <a:cs typeface="Times New Roman" panose="02020603050405020304" pitchFamily="18" charset="0"/>
              </a:rPr>
              <a:t>The Intolerance of Tolerance</a:t>
            </a:r>
            <a:endParaRPr lang="en-US" sz="6000"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22363"/>
            <a:ext cx="9144000" cy="2479675"/>
          </a:xfrm>
          <a:prstGeom prst="rect">
            <a:avLst/>
          </a:prstGeom>
        </p:spPr>
      </p:pic>
    </p:spTree>
    <p:extLst>
      <p:ext uri="{BB962C8B-B14F-4D97-AF65-F5344CB8AC3E}">
        <p14:creationId xmlns:p14="http://schemas.microsoft.com/office/powerpoint/2010/main" val="3112218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576645"/>
          </a:xfrm>
          <a:prstGeom prst="rect">
            <a:avLst/>
          </a:prstGeom>
        </p:spPr>
      </p:pic>
    </p:spTree>
    <p:extLst>
      <p:ext uri="{BB962C8B-B14F-4D97-AF65-F5344CB8AC3E}">
        <p14:creationId xmlns:p14="http://schemas.microsoft.com/office/powerpoint/2010/main" val="3189993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36255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031" y="1164798"/>
            <a:ext cx="9144000" cy="4135437"/>
          </a:xfrm>
          <a:prstGeom prst="rect">
            <a:avLst/>
          </a:prstGeom>
        </p:spPr>
      </p:pic>
    </p:spTree>
    <p:extLst>
      <p:ext uri="{BB962C8B-B14F-4D97-AF65-F5344CB8AC3E}">
        <p14:creationId xmlns:p14="http://schemas.microsoft.com/office/powerpoint/2010/main" val="2703404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9450" y="1122362"/>
            <a:ext cx="5753100" cy="4135437"/>
          </a:xfrm>
          <a:prstGeom prst="rect">
            <a:avLst/>
          </a:prstGeom>
        </p:spPr>
      </p:pic>
    </p:spTree>
    <p:extLst>
      <p:ext uri="{BB962C8B-B14F-4D97-AF65-F5344CB8AC3E}">
        <p14:creationId xmlns:p14="http://schemas.microsoft.com/office/powerpoint/2010/main" val="1064644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031" y="1164798"/>
            <a:ext cx="9144000" cy="4135437"/>
          </a:xfrm>
          <a:prstGeom prst="rect">
            <a:avLst/>
          </a:prstGeom>
        </p:spPr>
      </p:pic>
    </p:spTree>
    <p:extLst>
      <p:ext uri="{BB962C8B-B14F-4D97-AF65-F5344CB8AC3E}">
        <p14:creationId xmlns:p14="http://schemas.microsoft.com/office/powerpoint/2010/main" val="4274409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629500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3092"/>
            <a:ext cx="12191999" cy="6734907"/>
          </a:xfrm>
          <a:prstGeom prst="rect">
            <a:avLst/>
          </a:prstGeom>
        </p:spPr>
      </p:pic>
    </p:spTree>
    <p:extLst>
      <p:ext uri="{BB962C8B-B14F-4D97-AF65-F5344CB8AC3E}">
        <p14:creationId xmlns:p14="http://schemas.microsoft.com/office/powerpoint/2010/main" val="1034048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06154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22363"/>
            <a:ext cx="9144000" cy="41354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773143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22363"/>
            <a:ext cx="9144000" cy="41354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4292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304" y="0"/>
            <a:ext cx="4577392" cy="6858000"/>
          </a:xfrm>
          <a:prstGeom prst="rect">
            <a:avLst/>
          </a:prstGeom>
        </p:spPr>
      </p:pic>
    </p:spTree>
    <p:extLst>
      <p:ext uri="{BB962C8B-B14F-4D97-AF65-F5344CB8AC3E}">
        <p14:creationId xmlns:p14="http://schemas.microsoft.com/office/powerpoint/2010/main" val="3150641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890001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25" y="-17585"/>
            <a:ext cx="10292350" cy="6858000"/>
          </a:xfrm>
          <a:prstGeom prst="rect">
            <a:avLst/>
          </a:prstGeom>
        </p:spPr>
      </p:pic>
    </p:spTree>
    <p:extLst>
      <p:ext uri="{BB962C8B-B14F-4D97-AF65-F5344CB8AC3E}">
        <p14:creationId xmlns:p14="http://schemas.microsoft.com/office/powerpoint/2010/main" val="3777418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092" y="0"/>
            <a:ext cx="5581816" cy="6858000"/>
          </a:xfrm>
          <a:prstGeom prst="rect">
            <a:avLst/>
          </a:prstGeom>
        </p:spPr>
      </p:pic>
    </p:spTree>
    <p:extLst>
      <p:ext uri="{BB962C8B-B14F-4D97-AF65-F5344CB8AC3E}">
        <p14:creationId xmlns:p14="http://schemas.microsoft.com/office/powerpoint/2010/main" val="820541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959" y="0"/>
            <a:ext cx="6996081" cy="6858000"/>
          </a:xfrm>
          <a:prstGeom prst="rect">
            <a:avLst/>
          </a:prstGeom>
        </p:spPr>
      </p:pic>
    </p:spTree>
    <p:extLst>
      <p:ext uri="{BB962C8B-B14F-4D97-AF65-F5344CB8AC3E}">
        <p14:creationId xmlns:p14="http://schemas.microsoft.com/office/powerpoint/2010/main" val="4084912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734907"/>
          </a:xfrm>
          <a:prstGeom prst="rect">
            <a:avLst/>
          </a:prstGeom>
        </p:spPr>
      </p:pic>
    </p:spTree>
    <p:extLst>
      <p:ext uri="{BB962C8B-B14F-4D97-AF65-F5344CB8AC3E}">
        <p14:creationId xmlns:p14="http://schemas.microsoft.com/office/powerpoint/2010/main" val="795565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959" y="0"/>
            <a:ext cx="6996081" cy="6858000"/>
          </a:xfrm>
          <a:prstGeom prst="rect">
            <a:avLst/>
          </a:prstGeom>
        </p:spPr>
      </p:pic>
    </p:spTree>
    <p:extLst>
      <p:ext uri="{BB962C8B-B14F-4D97-AF65-F5344CB8AC3E}">
        <p14:creationId xmlns:p14="http://schemas.microsoft.com/office/powerpoint/2010/main" val="4949967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60790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Times New Roman" panose="02020603050405020304" pitchFamily="18" charset="0"/>
                <a:cs typeface="Times New Roman" panose="02020603050405020304" pitchFamily="18" charset="0"/>
              </a:rPr>
              <a:t>TOLERANCE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9600" dirty="0" smtClean="0">
                <a:latin typeface="Times New Roman" panose="02020603050405020304" pitchFamily="18" charset="0"/>
                <a:cs typeface="Times New Roman" panose="02020603050405020304" pitchFamily="18" charset="0"/>
              </a:rPr>
              <a:t>=</a:t>
            </a:r>
          </a:p>
          <a:p>
            <a:pPr marL="0" indent="0" algn="ctr">
              <a:buNone/>
            </a:pPr>
            <a:r>
              <a:rPr lang="en-US" sz="9600" dirty="0" smtClean="0">
                <a:latin typeface="Times New Roman" panose="02020603050405020304" pitchFamily="18" charset="0"/>
                <a:cs typeface="Times New Roman" panose="02020603050405020304" pitchFamily="18" charset="0"/>
              </a:rPr>
              <a:t>GOOD</a:t>
            </a: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310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Times New Roman" panose="02020603050405020304" pitchFamily="18" charset="0"/>
                <a:cs typeface="Times New Roman" panose="02020603050405020304" pitchFamily="18" charset="0"/>
              </a:rPr>
              <a:t>INTOLERANCE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sz="9600" dirty="0">
                <a:latin typeface="Times New Roman" panose="02020603050405020304" pitchFamily="18" charset="0"/>
                <a:cs typeface="Times New Roman" panose="02020603050405020304" pitchFamily="18" charset="0"/>
              </a:rPr>
              <a:t>=</a:t>
            </a:r>
            <a:endParaRPr lang="en-US" sz="9600" dirty="0" smtClean="0">
              <a:latin typeface="Times New Roman" panose="02020603050405020304" pitchFamily="18" charset="0"/>
              <a:cs typeface="Times New Roman" panose="02020603050405020304" pitchFamily="18" charset="0"/>
            </a:endParaRPr>
          </a:p>
          <a:p>
            <a:pPr marL="0" indent="0" algn="ctr">
              <a:buNone/>
            </a:pPr>
            <a:r>
              <a:rPr lang="en-US" sz="9600" dirty="0" smtClean="0">
                <a:latin typeface="Times New Roman" panose="02020603050405020304" pitchFamily="18" charset="0"/>
                <a:cs typeface="Times New Roman" panose="02020603050405020304" pitchFamily="18" charset="0"/>
              </a:rPr>
              <a:t>BAD</a:t>
            </a: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139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231" y="1122363"/>
            <a:ext cx="3200400" cy="4838822"/>
          </a:xfrm>
          <a:prstGeom prst="rect">
            <a:avLst/>
          </a:prstGeom>
        </p:spPr>
      </p:pic>
    </p:spTree>
    <p:extLst>
      <p:ext uri="{BB962C8B-B14F-4D97-AF65-F5344CB8AC3E}">
        <p14:creationId xmlns:p14="http://schemas.microsoft.com/office/powerpoint/2010/main" val="4125285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22363"/>
            <a:ext cx="9144000" cy="41354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3330182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13057252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7262" y="1057275"/>
            <a:ext cx="2657475" cy="4743450"/>
          </a:xfrm>
          <a:prstGeom prst="rect">
            <a:avLst/>
          </a:prstGeom>
        </p:spPr>
      </p:pic>
    </p:spTree>
    <p:extLst>
      <p:ext uri="{BB962C8B-B14F-4D97-AF65-F5344CB8AC3E}">
        <p14:creationId xmlns:p14="http://schemas.microsoft.com/office/powerpoint/2010/main" val="834274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Times New Roman" panose="02020603050405020304" pitchFamily="18" charset="0"/>
                <a:cs typeface="Times New Roman" panose="02020603050405020304" pitchFamily="18" charset="0"/>
              </a:rPr>
              <a:t>TOLERANCE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4800" dirty="0">
                <a:latin typeface="Times New Roman" panose="02020603050405020304" pitchFamily="18" charset="0"/>
                <a:cs typeface="Times New Roman" panose="02020603050405020304" pitchFamily="18" charset="0"/>
              </a:rPr>
              <a:t>i</a:t>
            </a:r>
            <a:r>
              <a:rPr lang="en-US" sz="4800" dirty="0" smtClean="0">
                <a:latin typeface="Times New Roman" panose="02020603050405020304" pitchFamily="18" charset="0"/>
                <a:cs typeface="Times New Roman" panose="02020603050405020304" pitchFamily="18" charset="0"/>
              </a:rPr>
              <a:t>s a </a:t>
            </a:r>
            <a:r>
              <a:rPr lang="en-US" sz="4800" dirty="0">
                <a:latin typeface="Times New Roman" panose="02020603050405020304" pitchFamily="18" charset="0"/>
                <a:cs typeface="Times New Roman" panose="02020603050405020304" pitchFamily="18" charset="0"/>
              </a:rPr>
              <a:t>patience toward a practice or opinion </a:t>
            </a:r>
            <a:r>
              <a:rPr lang="en-US" sz="4800" i="1" dirty="0">
                <a:latin typeface="Times New Roman" panose="02020603050405020304" pitchFamily="18" charset="0"/>
                <a:cs typeface="Times New Roman" panose="02020603050405020304" pitchFamily="18" charset="0"/>
              </a:rPr>
              <a:t>that one disapproves of</a:t>
            </a:r>
          </a:p>
        </p:txBody>
      </p:sp>
    </p:spTree>
    <p:extLst>
      <p:ext uri="{BB962C8B-B14F-4D97-AF65-F5344CB8AC3E}">
        <p14:creationId xmlns:p14="http://schemas.microsoft.com/office/powerpoint/2010/main" val="710180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Times New Roman" panose="02020603050405020304" pitchFamily="18" charset="0"/>
                <a:cs typeface="Times New Roman" panose="02020603050405020304" pitchFamily="18" charset="0"/>
              </a:rPr>
              <a:t>TOLERANCE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4800" dirty="0">
                <a:latin typeface="Times New Roman" panose="02020603050405020304" pitchFamily="18" charset="0"/>
                <a:cs typeface="Times New Roman" panose="02020603050405020304" pitchFamily="18" charset="0"/>
              </a:rPr>
              <a:t>is inevitably connected with </a:t>
            </a:r>
            <a:r>
              <a:rPr lang="en-US" sz="4800" i="1" dirty="0">
                <a:latin typeface="Times New Roman" panose="02020603050405020304" pitchFamily="18" charset="0"/>
                <a:cs typeface="Times New Roman" panose="02020603050405020304" pitchFamily="18" charset="0"/>
              </a:rPr>
              <a:t>disagreement</a:t>
            </a:r>
            <a:r>
              <a:rPr lang="en-US" sz="4800" dirty="0">
                <a:latin typeface="Times New Roman" panose="02020603050405020304" pitchFamily="18" charset="0"/>
                <a:cs typeface="Times New Roman" panose="02020603050405020304" pitchFamily="18" charset="0"/>
              </a:rPr>
              <a:t> and </a:t>
            </a:r>
            <a:r>
              <a:rPr lang="en-US" sz="4800" i="1" dirty="0">
                <a:latin typeface="Times New Roman" panose="02020603050405020304" pitchFamily="18" charset="0"/>
                <a:cs typeface="Times New Roman" panose="02020603050405020304" pitchFamily="18" charset="0"/>
              </a:rPr>
              <a:t>moral </a:t>
            </a:r>
            <a:r>
              <a:rPr lang="en-US" sz="4800" i="1" dirty="0" smtClean="0">
                <a:latin typeface="Times New Roman" panose="02020603050405020304" pitchFamily="18" charset="0"/>
                <a:cs typeface="Times New Roman" panose="02020603050405020304" pitchFamily="18" charset="0"/>
              </a:rPr>
              <a:t>evaluation</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5722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Times New Roman" panose="02020603050405020304" pitchFamily="18" charset="0"/>
                <a:cs typeface="Times New Roman" panose="02020603050405020304" pitchFamily="18" charset="0"/>
              </a:rPr>
              <a:t>TOLERANCE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4800" dirty="0" smtClean="0">
                <a:latin typeface="Times New Roman" panose="02020603050405020304" pitchFamily="18" charset="0"/>
                <a:cs typeface="Times New Roman" panose="02020603050405020304" pitchFamily="18" charset="0"/>
              </a:rPr>
              <a:t>always has </a:t>
            </a:r>
            <a:r>
              <a:rPr lang="en-US" sz="4800" i="1" dirty="0" smtClean="0">
                <a:latin typeface="Times New Roman" panose="02020603050405020304" pitchFamily="18" charset="0"/>
                <a:cs typeface="Times New Roman" panose="02020603050405020304" pitchFamily="18" charset="0"/>
              </a:rPr>
              <a:t>limits</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7078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a:latin typeface="Times New Roman" panose="02020603050405020304" pitchFamily="18" charset="0"/>
                <a:cs typeface="Times New Roman" panose="02020603050405020304" pitchFamily="18" charset="0"/>
              </a:rPr>
              <a:t>“Absolute tolerance is altogether impossible</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799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dirty="0">
                <a:latin typeface="Times New Roman" panose="02020603050405020304" pitchFamily="18" charset="0"/>
                <a:cs typeface="Times New Roman" panose="02020603050405020304" pitchFamily="18" charset="0"/>
              </a:rPr>
              <a:t>“Absolute tolerance is altogether impossible; the allegedly absolute tolerance turns into ferocious hatred of those who have stated clearly and most forcefully that there are unchangeable standards founded in the nature of man and the nature of things.” - Leo Strauss</a:t>
            </a:r>
          </a:p>
        </p:txBody>
      </p:sp>
    </p:spTree>
    <p:extLst>
      <p:ext uri="{BB962C8B-B14F-4D97-AF65-F5344CB8AC3E}">
        <p14:creationId xmlns:p14="http://schemas.microsoft.com/office/powerpoint/2010/main" val="25352128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Times New Roman" panose="02020603050405020304" pitchFamily="18" charset="0"/>
                <a:cs typeface="Times New Roman" panose="02020603050405020304" pitchFamily="18" charset="0"/>
              </a:rPr>
              <a:t>TOLERANCE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sz="4800" dirty="0" smtClean="0">
                <a:latin typeface="Times New Roman" panose="02020603050405020304" pitchFamily="18" charset="0"/>
                <a:cs typeface="Times New Roman" panose="02020603050405020304" pitchFamily="18" charset="0"/>
              </a:rPr>
              <a:t>always has a</a:t>
            </a:r>
            <a:r>
              <a:rPr lang="en-US" sz="4800" i="1" dirty="0" smtClean="0">
                <a:latin typeface="Times New Roman" panose="02020603050405020304" pitchFamily="18" charset="0"/>
                <a:cs typeface="Times New Roman" panose="02020603050405020304" pitchFamily="18" charset="0"/>
              </a:rPr>
              <a:t> context</a:t>
            </a:r>
            <a:endParaRPr lang="en-US" sz="4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644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92777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Times New Roman" panose="02020603050405020304" pitchFamily="18" charset="0"/>
                <a:cs typeface="Times New Roman" panose="02020603050405020304" pitchFamily="18" charset="0"/>
              </a:rPr>
              <a:t>TRUE TOLERANCE</a:t>
            </a:r>
            <a:r>
              <a:rPr lang="en-US" dirty="0" smtClean="0">
                <a:latin typeface="Times New Roman" panose="02020603050405020304" pitchFamily="18" charset="0"/>
                <a:cs typeface="Times New Roman" panose="02020603050405020304" pitchFamily="18" charset="0"/>
              </a:rPr>
              <a:t> involves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buNone/>
            </a:pPr>
            <a:r>
              <a:rPr lang="en-US" sz="4800" dirty="0" smtClean="0">
                <a:latin typeface="Times New Roman" panose="02020603050405020304" pitchFamily="18" charset="0"/>
                <a:cs typeface="Times New Roman" panose="02020603050405020304" pitchFamily="18" charset="0"/>
              </a:rPr>
              <a:t>- patience </a:t>
            </a:r>
            <a:r>
              <a:rPr lang="en-US" sz="4800" dirty="0">
                <a:latin typeface="Times New Roman" panose="02020603050405020304" pitchFamily="18" charset="0"/>
                <a:cs typeface="Times New Roman" panose="02020603050405020304" pitchFamily="18" charset="0"/>
              </a:rPr>
              <a:t>toward a practice or opinion that one disapproves </a:t>
            </a:r>
            <a:r>
              <a:rPr lang="en-US" sz="4800" dirty="0" smtClean="0">
                <a:latin typeface="Times New Roman" panose="02020603050405020304" pitchFamily="18" charset="0"/>
                <a:cs typeface="Times New Roman" panose="02020603050405020304" pitchFamily="18" charset="0"/>
              </a:rPr>
              <a:t>of</a:t>
            </a:r>
          </a:p>
          <a:p>
            <a:pPr>
              <a:buFontTx/>
              <a:buChar char="-"/>
            </a:pPr>
            <a:r>
              <a:rPr lang="en-US" sz="4800" dirty="0" smtClean="0">
                <a:latin typeface="Times New Roman" panose="02020603050405020304" pitchFamily="18" charset="0"/>
                <a:cs typeface="Times New Roman" panose="02020603050405020304" pitchFamily="18" charset="0"/>
              </a:rPr>
              <a:t> disagreement</a:t>
            </a:r>
          </a:p>
          <a:p>
            <a:pPr>
              <a:buFontTx/>
              <a:buChar char="-"/>
            </a:pPr>
            <a:r>
              <a:rPr lang="en-US" sz="4800" dirty="0" smtClean="0">
                <a:latin typeface="Times New Roman" panose="02020603050405020304" pitchFamily="18" charset="0"/>
                <a:cs typeface="Times New Roman" panose="02020603050405020304" pitchFamily="18" charset="0"/>
              </a:rPr>
              <a:t> moral </a:t>
            </a:r>
            <a:r>
              <a:rPr lang="en-US" sz="4800" dirty="0">
                <a:latin typeface="Times New Roman" panose="02020603050405020304" pitchFamily="18" charset="0"/>
                <a:cs typeface="Times New Roman" panose="02020603050405020304" pitchFamily="18" charset="0"/>
              </a:rPr>
              <a:t>evaluation</a:t>
            </a:r>
          </a:p>
          <a:p>
            <a:pPr marL="0" indent="0">
              <a:buNone/>
            </a:pPr>
            <a:r>
              <a:rPr lang="en-US" sz="4800" dirty="0" smtClean="0">
                <a:latin typeface="Times New Roman" panose="02020603050405020304" pitchFamily="18" charset="0"/>
                <a:cs typeface="Times New Roman" panose="02020603050405020304" pitchFamily="18" charset="0"/>
              </a:rPr>
              <a:t>- limits</a:t>
            </a:r>
          </a:p>
          <a:p>
            <a:pPr marL="0" indent="0">
              <a:buNone/>
            </a:pPr>
            <a:r>
              <a:rPr lang="en-US" sz="4800" dirty="0" smtClean="0">
                <a:latin typeface="Times New Roman" panose="02020603050405020304" pitchFamily="18" charset="0"/>
                <a:cs typeface="Times New Roman" panose="02020603050405020304" pitchFamily="18" charset="0"/>
              </a:rPr>
              <a:t>- context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76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677"/>
            <a:ext cx="12192000" cy="6717323"/>
          </a:xfrm>
          <a:prstGeom prst="rect">
            <a:avLst/>
          </a:prstGeom>
        </p:spPr>
      </p:pic>
    </p:spTree>
    <p:extLst>
      <p:ext uri="{BB962C8B-B14F-4D97-AF65-F5344CB8AC3E}">
        <p14:creationId xmlns:p14="http://schemas.microsoft.com/office/powerpoint/2010/main" val="701550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059775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37595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5170"/>
            <a:ext cx="12192000" cy="6858000"/>
          </a:xfrm>
        </p:spPr>
      </p:pic>
    </p:spTree>
    <p:extLst>
      <p:ext uri="{BB962C8B-B14F-4D97-AF65-F5344CB8AC3E}">
        <p14:creationId xmlns:p14="http://schemas.microsoft.com/office/powerpoint/2010/main" val="3467670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854892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998759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3739343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15718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328415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327131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6883"/>
          <a:stretch/>
        </p:blipFill>
        <p:spPr>
          <a:xfrm>
            <a:off x="0" y="1"/>
            <a:ext cx="12192000" cy="6858000"/>
          </a:xfrm>
          <a:prstGeom prst="rect">
            <a:avLst/>
          </a:prstGeom>
        </p:spPr>
      </p:pic>
    </p:spTree>
    <p:extLst>
      <p:ext uri="{BB962C8B-B14F-4D97-AF65-F5344CB8AC3E}">
        <p14:creationId xmlns:p14="http://schemas.microsoft.com/office/powerpoint/2010/main" val="2622524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Tree>
    <p:extLst>
      <p:ext uri="{BB962C8B-B14F-4D97-AF65-F5344CB8AC3E}">
        <p14:creationId xmlns:p14="http://schemas.microsoft.com/office/powerpoint/2010/main" val="2005606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115</Words>
  <Application>Microsoft Office PowerPoint</Application>
  <PresentationFormat>Widescreen</PresentationFormat>
  <Paragraphs>23</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TOLERANCE </vt:lpstr>
      <vt:lpstr>INTOLERANCE </vt:lpstr>
      <vt:lpstr>PowerPoint Presentation</vt:lpstr>
      <vt:lpstr>PowerPoint Presentation</vt:lpstr>
      <vt:lpstr>PowerPoint Presentation</vt:lpstr>
      <vt:lpstr>TOLERANCE </vt:lpstr>
      <vt:lpstr>TOLERANCE </vt:lpstr>
      <vt:lpstr>TOLERANCE </vt:lpstr>
      <vt:lpstr>PowerPoint Presentation</vt:lpstr>
      <vt:lpstr>PowerPoint Presentation</vt:lpstr>
      <vt:lpstr>TOLERANCE </vt:lpstr>
      <vt:lpstr>PowerPoint Presentation</vt:lpstr>
      <vt:lpstr>TRUE TOLERANCE involves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Conder</dc:creator>
  <cp:lastModifiedBy>Daniel Conder</cp:lastModifiedBy>
  <cp:revision>26</cp:revision>
  <dcterms:created xsi:type="dcterms:W3CDTF">2013-06-13T06:35:18Z</dcterms:created>
  <dcterms:modified xsi:type="dcterms:W3CDTF">2017-09-30T11:37:40Z</dcterms:modified>
</cp:coreProperties>
</file>