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9" r:id="rId3"/>
    <p:sldId id="260" r:id="rId4"/>
    <p:sldId id="261" r:id="rId5"/>
    <p:sldId id="264" r:id="rId6"/>
    <p:sldId id="277" r:id="rId7"/>
    <p:sldId id="263" r:id="rId8"/>
    <p:sldId id="265" r:id="rId9"/>
    <p:sldId id="266" r:id="rId10"/>
    <p:sldId id="267" r:id="rId11"/>
    <p:sldId id="268" r:id="rId12"/>
    <p:sldId id="269" r:id="rId13"/>
    <p:sldId id="271" r:id="rId14"/>
    <p:sldId id="272" r:id="rId15"/>
    <p:sldId id="273" r:id="rId16"/>
    <p:sldId id="274" r:id="rId17"/>
    <p:sldId id="275" r:id="rId18"/>
    <p:sldId id="276"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AC643-6338-49B9-AE63-071631F65E21}" type="datetimeFigureOut">
              <a:rPr lang="en-US" smtClean="0"/>
              <a:t>9/29/2017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CD3DC3-4C80-47B6-A347-D9823FE67C12}" type="slidenum">
              <a:rPr lang="en-US" smtClean="0"/>
              <a:t>‹#›</a:t>
            </a:fld>
            <a:endParaRPr lang="en-US"/>
          </a:p>
        </p:txBody>
      </p:sp>
    </p:spTree>
    <p:extLst>
      <p:ext uri="{BB962C8B-B14F-4D97-AF65-F5344CB8AC3E}">
        <p14:creationId xmlns:p14="http://schemas.microsoft.com/office/powerpoint/2010/main" val="3503559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799067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753311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64777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450331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94555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47568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191424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419407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910508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20</a:t>
            </a:fld>
            <a:endParaRPr lang="en-US"/>
          </a:p>
        </p:txBody>
      </p:sp>
    </p:spTree>
    <p:extLst>
      <p:ext uri="{BB962C8B-B14F-4D97-AF65-F5344CB8AC3E}">
        <p14:creationId xmlns:p14="http://schemas.microsoft.com/office/powerpoint/2010/main" val="1766047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80544-20E4-4491-A779-1872115CE926}"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256633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364581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733716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442888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80544-20E4-4491-A779-1872115CE926}"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248249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83508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244170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765201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8167307-D0BF-4EBA-8414-C8DD10B60385}" type="datetimeFigureOut">
              <a:rPr lang="en-US"/>
              <a:pPr>
                <a:defRPr/>
              </a:pPr>
              <a:t>9/29/2017</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solidFill>
                <a:srgbClr val="EBDDC3"/>
              </a:solidFill>
            </a:endParaRP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7970A626-B0D6-4D3C-B3BA-89367E921385}" type="slidenum">
              <a:rPr lang="en-US">
                <a:solidFill>
                  <a:srgbClr val="EBDDC3"/>
                </a:solidFill>
              </a:rPr>
              <a:pPr>
                <a:defRPr/>
              </a:pPr>
              <a:t>‹#›</a:t>
            </a:fld>
            <a:endParaRPr lang="en-US">
              <a:solidFill>
                <a:srgbClr val="EBDDC3"/>
              </a:solidFill>
            </a:endParaRPr>
          </a:p>
        </p:txBody>
      </p:sp>
    </p:spTree>
    <p:extLst>
      <p:ext uri="{BB962C8B-B14F-4D97-AF65-F5344CB8AC3E}">
        <p14:creationId xmlns:p14="http://schemas.microsoft.com/office/powerpoint/2010/main" val="1738234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F56D5-B29C-47DE-8FBF-486FC375AB6E}" type="datetimeFigureOut">
              <a:rPr lang="en-US">
                <a:solidFill>
                  <a:srgbClr val="775F55"/>
                </a:solidFill>
              </a:rPr>
              <a:pPr>
                <a:defRPr/>
              </a:pPr>
              <a:t>9/29/2017</a:t>
            </a:fld>
            <a:endParaRPr lang="en-US">
              <a:solidFill>
                <a:srgbClr val="775F55"/>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6" name="Slide Number Placeholder 22"/>
          <p:cNvSpPr>
            <a:spLocks noGrp="1"/>
          </p:cNvSpPr>
          <p:nvPr>
            <p:ph type="sldNum" sz="quarter" idx="12"/>
          </p:nvPr>
        </p:nvSpPr>
        <p:spPr/>
        <p:txBody>
          <a:bodyPr/>
          <a:lstStyle>
            <a:lvl1pPr>
              <a:defRPr/>
            </a:lvl1pPr>
          </a:lstStyle>
          <a:p>
            <a:pPr>
              <a:defRPr/>
            </a:pPr>
            <a:fld id="{47F09497-6ADD-4498-9CF5-36D4A37EE852}" type="slidenum">
              <a:rPr lang="en-US"/>
              <a:pPr>
                <a:defRPr/>
              </a:pPr>
              <a:t>‹#›</a:t>
            </a:fld>
            <a:endParaRPr lang="en-US"/>
          </a:p>
        </p:txBody>
      </p:sp>
    </p:spTree>
    <p:extLst>
      <p:ext uri="{BB962C8B-B14F-4D97-AF65-F5344CB8AC3E}">
        <p14:creationId xmlns:p14="http://schemas.microsoft.com/office/powerpoint/2010/main" val="12517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356EAEB-E1CE-4732-9983-A3CFAD43E1B6}" type="datetimeFigureOut">
              <a:rPr lang="en-US">
                <a:solidFill>
                  <a:srgbClr val="775F55"/>
                </a:solidFill>
              </a:rPr>
              <a:pPr>
                <a:defRPr/>
              </a:pPr>
              <a:t>9/29/2017</a:t>
            </a:fld>
            <a:endParaRPr lang="en-US">
              <a:solidFill>
                <a:srgbClr val="775F55"/>
              </a:solidFill>
            </a:endParaRP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solidFill>
                <a:srgbClr val="775F55"/>
              </a:solidFill>
            </a:endParaRP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C4C4E6-1A0C-46AC-9222-444B89C5EAA6}" type="slidenum">
              <a:rPr lang="en-US"/>
              <a:pPr>
                <a:defRPr/>
              </a:pPr>
              <a:t>‹#›</a:t>
            </a:fld>
            <a:endParaRPr lang="en-US"/>
          </a:p>
        </p:txBody>
      </p:sp>
    </p:spTree>
    <p:extLst>
      <p:ext uri="{BB962C8B-B14F-4D97-AF65-F5344CB8AC3E}">
        <p14:creationId xmlns:p14="http://schemas.microsoft.com/office/powerpoint/2010/main" val="97427109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D274EAD-3D0B-4E96-AF3A-1335AA1D0B56}" type="datetimeFigureOut">
              <a:rPr lang="en-US">
                <a:solidFill>
                  <a:srgbClr val="775F55"/>
                </a:solidFill>
              </a:rPr>
              <a:pPr>
                <a:defRPr/>
              </a:pPr>
              <a:t>9/29/2017</a:t>
            </a:fld>
            <a:endParaRPr lang="en-US">
              <a:solidFill>
                <a:srgbClr val="775F55"/>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6" name="Slide Number Placeholder 22"/>
          <p:cNvSpPr>
            <a:spLocks noGrp="1"/>
          </p:cNvSpPr>
          <p:nvPr>
            <p:ph type="sldNum" sz="quarter" idx="12"/>
          </p:nvPr>
        </p:nvSpPr>
        <p:spPr/>
        <p:txBody>
          <a:bodyPr/>
          <a:lstStyle>
            <a:lvl1pPr>
              <a:defRPr/>
            </a:lvl1pPr>
          </a:lstStyle>
          <a:p>
            <a:pPr>
              <a:defRPr/>
            </a:pPr>
            <a:fld id="{6B5855F1-AF57-48AF-BB5A-411DDB11AE93}" type="slidenum">
              <a:rPr lang="en-US"/>
              <a:pPr>
                <a:defRPr/>
              </a:pPr>
              <a:t>‹#›</a:t>
            </a:fld>
            <a:endParaRPr lang="en-US"/>
          </a:p>
        </p:txBody>
      </p:sp>
    </p:spTree>
    <p:extLst>
      <p:ext uri="{BB962C8B-B14F-4D97-AF65-F5344CB8AC3E}">
        <p14:creationId xmlns:p14="http://schemas.microsoft.com/office/powerpoint/2010/main" val="3078851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25E383F1-65C9-4EA0-9D74-7B67810783A7}" type="datetimeFigureOut">
              <a:rPr lang="en-US">
                <a:solidFill>
                  <a:srgbClr val="775F55"/>
                </a:solidFill>
              </a:rPr>
              <a:pPr>
                <a:defRPr/>
              </a:pPr>
              <a:t>9/29/2017</a:t>
            </a:fld>
            <a:endParaRPr lang="en-US">
              <a:solidFill>
                <a:srgbClr val="775F55"/>
              </a:solidFill>
            </a:endParaRP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DF5F3DC-CC61-4A31-9301-E88FE9768CF6}"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solidFill>
                <a:srgbClr val="775F55"/>
              </a:solidFill>
            </a:endParaRPr>
          </a:p>
        </p:txBody>
      </p:sp>
    </p:spTree>
    <p:extLst>
      <p:ext uri="{BB962C8B-B14F-4D97-AF65-F5344CB8AC3E}">
        <p14:creationId xmlns:p14="http://schemas.microsoft.com/office/powerpoint/2010/main" val="386354772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4D84599F-CFFF-4D65-9B7C-721FB1B3134A}" type="datetimeFigureOut">
              <a:rPr lang="en-US">
                <a:solidFill>
                  <a:srgbClr val="775F55"/>
                </a:solidFill>
              </a:rPr>
              <a:pPr>
                <a:defRPr/>
              </a:pPr>
              <a:t>9/29/2017</a:t>
            </a:fld>
            <a:endParaRPr lang="en-US">
              <a:solidFill>
                <a:srgbClr val="775F55"/>
              </a:solidFill>
            </a:endParaRPr>
          </a:p>
        </p:txBody>
      </p:sp>
      <p:sp>
        <p:nvSpPr>
          <p:cNvPr id="6" name="Slide Number Placeholder 9"/>
          <p:cNvSpPr>
            <a:spLocks noGrp="1"/>
          </p:cNvSpPr>
          <p:nvPr>
            <p:ph type="sldNum" sz="quarter" idx="11"/>
          </p:nvPr>
        </p:nvSpPr>
        <p:spPr/>
        <p:txBody>
          <a:bodyPr rtlCol="0"/>
          <a:lstStyle>
            <a:lvl1pPr>
              <a:defRPr/>
            </a:lvl1pPr>
          </a:lstStyle>
          <a:p>
            <a:pPr>
              <a:defRPr/>
            </a:pPr>
            <a:fld id="{0FD46DC5-A470-4E42-AD9C-C9DBD4CEFE9F}"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solidFill>
                <a:srgbClr val="775F55"/>
              </a:solidFill>
            </a:endParaRPr>
          </a:p>
        </p:txBody>
      </p:sp>
    </p:spTree>
    <p:extLst>
      <p:ext uri="{BB962C8B-B14F-4D97-AF65-F5344CB8AC3E}">
        <p14:creationId xmlns:p14="http://schemas.microsoft.com/office/powerpoint/2010/main" val="115006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E876A98C-FE9A-4E33-B956-088095BD3EA3}" type="datetimeFigureOut">
              <a:rPr lang="en-US">
                <a:solidFill>
                  <a:srgbClr val="775F55"/>
                </a:solidFill>
              </a:rPr>
              <a:pPr>
                <a:defRPr/>
              </a:pPr>
              <a:t>9/29/2017</a:t>
            </a:fld>
            <a:endParaRPr lang="en-US">
              <a:solidFill>
                <a:srgbClr val="775F55"/>
              </a:solidFill>
            </a:endParaRPr>
          </a:p>
        </p:txBody>
      </p:sp>
      <p:sp>
        <p:nvSpPr>
          <p:cNvPr id="8" name="Slide Number Placeholder 11"/>
          <p:cNvSpPr>
            <a:spLocks noGrp="1"/>
          </p:cNvSpPr>
          <p:nvPr>
            <p:ph type="sldNum" sz="quarter" idx="11"/>
          </p:nvPr>
        </p:nvSpPr>
        <p:spPr/>
        <p:txBody>
          <a:bodyPr rtlCol="0"/>
          <a:lstStyle>
            <a:lvl1pPr>
              <a:defRPr/>
            </a:lvl1pPr>
          </a:lstStyle>
          <a:p>
            <a:pPr>
              <a:defRPr/>
            </a:pPr>
            <a:fld id="{4A665810-D39D-49B4-AFB9-0D9A026845C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solidFill>
                <a:srgbClr val="775F55"/>
              </a:solidFill>
            </a:endParaRPr>
          </a:p>
        </p:txBody>
      </p:sp>
    </p:spTree>
    <p:extLst>
      <p:ext uri="{BB962C8B-B14F-4D97-AF65-F5344CB8AC3E}">
        <p14:creationId xmlns:p14="http://schemas.microsoft.com/office/powerpoint/2010/main" val="133733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36D41817-580C-4863-B4B3-ECB25A66B695}" type="datetimeFigureOut">
              <a:rPr lang="en-US">
                <a:solidFill>
                  <a:srgbClr val="775F55"/>
                </a:solidFill>
              </a:rPr>
              <a:pPr>
                <a:defRPr/>
              </a:pPr>
              <a:t>9/29/2017</a:t>
            </a:fld>
            <a:endParaRPr lang="en-US">
              <a:solidFill>
                <a:srgbClr val="775F55"/>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5" name="Slide Number Placeholder 22"/>
          <p:cNvSpPr>
            <a:spLocks noGrp="1"/>
          </p:cNvSpPr>
          <p:nvPr>
            <p:ph type="sldNum" sz="quarter" idx="12"/>
          </p:nvPr>
        </p:nvSpPr>
        <p:spPr/>
        <p:txBody>
          <a:bodyPr/>
          <a:lstStyle>
            <a:lvl1pPr>
              <a:defRPr/>
            </a:lvl1pPr>
          </a:lstStyle>
          <a:p>
            <a:pPr>
              <a:defRPr/>
            </a:pPr>
            <a:fld id="{CE913189-380D-4280-A499-D586EA2391CC}" type="slidenum">
              <a:rPr lang="en-US"/>
              <a:pPr>
                <a:defRPr/>
              </a:pPr>
              <a:t>‹#›</a:t>
            </a:fld>
            <a:endParaRPr lang="en-US"/>
          </a:p>
        </p:txBody>
      </p:sp>
    </p:spTree>
    <p:extLst>
      <p:ext uri="{BB962C8B-B14F-4D97-AF65-F5344CB8AC3E}">
        <p14:creationId xmlns:p14="http://schemas.microsoft.com/office/powerpoint/2010/main" val="340498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D85272-5EF8-464E-B06A-2B8DE85394C8}" type="datetimeFigureOut">
              <a:rPr lang="en-US">
                <a:solidFill>
                  <a:srgbClr val="775F55"/>
                </a:solidFill>
              </a:rPr>
              <a:pPr>
                <a:defRPr/>
              </a:pPr>
              <a:t>9/29/2017</a:t>
            </a:fld>
            <a:endParaRPr lang="en-US">
              <a:solidFill>
                <a:srgbClr val="775F55"/>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275D096-3E3D-4CB1-B885-83812979F792}" type="slidenum">
              <a:rPr lang="en-US">
                <a:solidFill>
                  <a:srgbClr val="775F55"/>
                </a:solidFill>
              </a:rPr>
              <a:pPr>
                <a:defRPr/>
              </a:pPr>
              <a:t>‹#›</a:t>
            </a:fld>
            <a:endParaRPr lang="en-US">
              <a:solidFill>
                <a:srgbClr val="775F55"/>
              </a:solidFill>
            </a:endParaRPr>
          </a:p>
        </p:txBody>
      </p:sp>
    </p:spTree>
    <p:extLst>
      <p:ext uri="{BB962C8B-B14F-4D97-AF65-F5344CB8AC3E}">
        <p14:creationId xmlns:p14="http://schemas.microsoft.com/office/powerpoint/2010/main" val="304223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EFADD88-A6CA-472E-924D-5EDFF73ED264}" type="datetimeFigureOut">
              <a:rPr lang="en-US">
                <a:solidFill>
                  <a:srgbClr val="775F55"/>
                </a:solidFill>
              </a:rPr>
              <a:pPr>
                <a:defRPr/>
              </a:pPr>
              <a:t>9/29/2017</a:t>
            </a:fld>
            <a:endParaRPr lang="en-US">
              <a:solidFill>
                <a:srgbClr val="775F55"/>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775F55"/>
              </a:solidFill>
            </a:endParaRPr>
          </a:p>
        </p:txBody>
      </p:sp>
      <p:sp>
        <p:nvSpPr>
          <p:cNvPr id="7" name="Slide Number Placeholder 22"/>
          <p:cNvSpPr>
            <a:spLocks noGrp="1"/>
          </p:cNvSpPr>
          <p:nvPr>
            <p:ph type="sldNum" sz="quarter" idx="12"/>
          </p:nvPr>
        </p:nvSpPr>
        <p:spPr/>
        <p:txBody>
          <a:bodyPr/>
          <a:lstStyle>
            <a:lvl1pPr>
              <a:defRPr/>
            </a:lvl1pPr>
          </a:lstStyle>
          <a:p>
            <a:pPr>
              <a:defRPr/>
            </a:pPr>
            <a:fld id="{3436EC80-8C96-438D-A2AA-D86AF6BC0E76}" type="slidenum">
              <a:rPr lang="en-US"/>
              <a:pPr>
                <a:defRPr/>
              </a:pPr>
              <a:t>‹#›</a:t>
            </a:fld>
            <a:endParaRPr lang="en-US"/>
          </a:p>
        </p:txBody>
      </p:sp>
    </p:spTree>
    <p:extLst>
      <p:ext uri="{BB962C8B-B14F-4D97-AF65-F5344CB8AC3E}">
        <p14:creationId xmlns:p14="http://schemas.microsoft.com/office/powerpoint/2010/main" val="3001289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B4BE673-90D9-4C83-8AD2-EB2EA0181889}" type="datetimeFigureOut">
              <a:rPr lang="en-US">
                <a:solidFill>
                  <a:srgbClr val="775F55"/>
                </a:solidFill>
              </a:rPr>
              <a:pPr>
                <a:defRPr/>
              </a:pPr>
              <a:t>9/29/2017</a:t>
            </a:fld>
            <a:endParaRPr lang="en-US">
              <a:solidFill>
                <a:srgbClr val="775F55"/>
              </a:solidFill>
            </a:endParaRP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02804B8A-2D81-412E-9E16-FEAC953FDFBB}"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solidFill>
                <a:srgbClr val="775F55"/>
              </a:solidFill>
            </a:endParaRPr>
          </a:p>
        </p:txBody>
      </p:sp>
    </p:spTree>
    <p:extLst>
      <p:ext uri="{BB962C8B-B14F-4D97-AF65-F5344CB8AC3E}">
        <p14:creationId xmlns:p14="http://schemas.microsoft.com/office/powerpoint/2010/main" val="4465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4E4EF172-183A-4759-83C3-27A4E36BF268}" type="datetimeFigureOut">
              <a:rPr lang="en-US">
                <a:solidFill>
                  <a:srgbClr val="775F55"/>
                </a:solidFill>
              </a:rPr>
              <a:pPr>
                <a:defRPr/>
              </a:pPr>
              <a:t>9/29/2017</a:t>
            </a:fld>
            <a:endParaRPr lang="en-US">
              <a:solidFill>
                <a:srgbClr val="775F55"/>
              </a:solidFill>
            </a:endParaRP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solidFill>
                <a:srgbClr val="775F55"/>
              </a:solidFill>
            </a:endParaRP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B45D1AF5-E894-4C1F-BC51-FE6F4F1C80A7}" type="slidenum">
              <a:rPr lang="en-US"/>
              <a:pPr>
                <a:defRPr/>
              </a:pPr>
              <a:t>‹#›</a:t>
            </a:fld>
            <a:endParaRPr lang="en-US"/>
          </a:p>
        </p:txBody>
      </p:sp>
    </p:spTree>
    <p:extLst>
      <p:ext uri="{BB962C8B-B14F-4D97-AF65-F5344CB8AC3E}">
        <p14:creationId xmlns:p14="http://schemas.microsoft.com/office/powerpoint/2010/main" val="2202442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eaLnBrk="1" fontAlgn="auto" hangingPunct="1">
              <a:spcAft>
                <a:spcPts val="0"/>
              </a:spcAft>
              <a:defRPr/>
            </a:pPr>
            <a:r>
              <a:rPr lang="en-US" b="1" dirty="0"/>
              <a:t/>
            </a:r>
            <a:br>
              <a:rPr lang="en-US" b="1" dirty="0"/>
            </a:br>
            <a:r>
              <a:rPr lang="en-US" b="1" dirty="0" smtClean="0"/>
              <a:t>Christianity and Bioethics </a:t>
            </a:r>
            <a:br>
              <a:rPr lang="en-US" b="1" dirty="0" smtClean="0"/>
            </a:br>
            <a:r>
              <a:rPr lang="en-US" dirty="0" smtClean="0"/>
              <a:t/>
            </a:r>
            <a:br>
              <a:rPr lang="en-US" dirty="0" smtClean="0"/>
            </a:br>
            <a:r>
              <a:rPr lang="en-US" dirty="0" smtClean="0"/>
              <a:t/>
            </a:r>
            <a:br>
              <a:rPr lang="en-US" dirty="0" smtClean="0"/>
            </a:br>
            <a:r>
              <a:rPr lang="en-US" dirty="0" smtClean="0"/>
              <a:t>                     </a:t>
            </a:r>
            <a:r>
              <a:rPr lang="en-US" sz="2800" b="1" dirty="0" smtClean="0"/>
              <a:t>John Oakes Christianity and Culture</a:t>
            </a:r>
            <a:endParaRPr lang="en-US" dirty="0"/>
          </a:p>
        </p:txBody>
      </p:sp>
      <p:sp>
        <p:nvSpPr>
          <p:cNvPr id="9219" name="Subtitle 2"/>
          <p:cNvSpPr>
            <a:spLocks noGrp="1"/>
          </p:cNvSpPr>
          <p:nvPr>
            <p:ph type="subTitle" idx="1"/>
          </p:nvPr>
        </p:nvSpPr>
        <p:spPr>
          <a:xfrm>
            <a:off x="2362200" y="6049963"/>
            <a:ext cx="6705600" cy="685800"/>
          </a:xfrm>
        </p:spPr>
        <p:txBody>
          <a:bodyPr/>
          <a:lstStyle/>
          <a:p>
            <a:pPr eaLnBrk="1" hangingPunct="1"/>
            <a:endParaRPr lang="en-US" dirty="0" smtClean="0"/>
          </a:p>
        </p:txBody>
      </p:sp>
      <p:pic>
        <p:nvPicPr>
          <p:cNvPr id="1026" name="Picture 2" descr="https://encrypted-tbn2.gstatic.com/images?q=tbn:ANd9GcQLnhYdAhlSxLAkkAEGtttnkIXYXsoIA9xmGq6oHWqwkkt9QLp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57200"/>
            <a:ext cx="2581275" cy="177165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data:image/jpeg;base64,/9j/4AAQSkZJRgABAQAAAQABAAD/2wCEAAkGBhMSERMUExQWFBUWGCAaGRcYGCAfHxohIBskHiIcIiEeIiYfICAkIBwgIS8hJCcqLCwtGiAyNTAqNScrLSkBCQoKDgwOGg8PGikkHiQtLiwsKTApNC0pNCo0KSwsLC8tLywtLC0sKjAsLCwsNSksLywsKi0sLCwsLCwvLDQ0Kv/AABEIAMUA8AMBIgACEQEDEQH/xAAcAAABBQEBAQAAAAAAAAAAAAAAAwQFBgcCAQj/xAA7EAABAwMCBQIEBAQGAwEBAQABAgMRAAQhEjEFBhNBUSJhFDJxgQcjQpGhscHRFSQzUmLwcuHxgqI0/8QAGgEBAAMBAQEAAAAAAAAAAAAAAAEEBQMCBv/EADERAAIBAgQEBAYCAgMAAAAAAAABAgMRBBIhMQVBUWETcZHwIjKBobHB4fFC0SRSgv/aAAwDAQACEQMRAD8A3CiiigCiiigCiiigCiiigCiiigCiiigCiiigCim9xxFptSErcQlThhAKgCo+w3NQPGeeG23RbsJ+IuSvSWQYIESVScYHuKAs1MeLcZatkKW6oJASVR3MdgO59qzrnLmx55t4NL6KW4Q8zCut6VSspKZSISQZnMdhvEI45bXzotUFDjDbB6aroqKkKODpUmCVfLBzEGgNBPP7S2kqYQtx1WUsEaFqE7gKgRGZ2qu2v4muJZ6zpZUV3GgMCUuNp1aYVvJBGf8AoFFdub9SbS6dCblhtXSSEkerykp3IOmMYMCN6ZcTvrN0OupbXa3vXBbbAhKfUPmSdjOe0Y+4k3djnC2UpxJXoLcSHBoORMQqDI747ipoK/hWAXd1etuXq3EN3ilMpCnEwemIMKg51DyM4qY4NzynWsN3Km4twVm4BJK0z6UyQUgz2OI74oQbRRVK4Zz+FhBJS6VslYbZQoqSQdlDUexAJ8z4zYuG8xsP/wCmqfTrJgxH1Igx7UBJ0Vyh0GIIMift5rqgCiiigCiiigCiiigCiiigCiiigCiiigCiiigCiiojmfmdqxZ6z06dQTA3M+BQCnMXHm7S3cecUkaQYBPzKAkIHuYrO7P8SLt5D9630hbNDT8OtXrmBK0kDMTOcbgVXOYuIXLr7XEH2epYuuehkKmREAlIzJiZ77eJg2l2Fw7eFal2aCNTTaNirwUmREiYGc70JLJxG8Qy4m5daevmXkKKeoggNK1ajoIMac4zI0996jG+YEvcPSF3SkXDT35SAAVAEwSVH1EkH6YE+3NgriLSeHltxDqZllon5Tp7/Y71H8T4kFC7+JtB11u/OAPQZE7Zz9MzNAS9hw+/tLt9DD7Lzi2tSllWFA/XvIpi7xNlwWiryzKGkoUC6gQXTAyVJ3M5k+arnVQVLKVLbMRg7+xnP2qY4Pxa6S7bNtKTcBE9No4EkfzzQBwsILSCzdKQ6l+G2VmUwSfUR7A75G9PeJfEBN4l9hNyrqJUt9GQkY22IkCP501WtCW3Pi7NSFKfy8kaQ36pUkEd98fSlbRhCjcC0uylGpOltzd0kjE4MT3igONdu78Qq2eVajSkBlRnqq2Ij5h47064mt7qvm8tEvlLAALezYgwsx6sT9opLi96sLuTeWiSo6G+qgelsgCDrHc4PvXKWQfivhL06A0CvqbrxlAO/kUB5w9LKH1Ksrs28MEqUsbq7pGxgwPMe9dXvE79u3tkLIW0WlFvQcgGJnuDkfvSl484ZF5Z64tfyy2JgZhwkZEHztFQl8m2CWuk+4SW/WFZCTOwntvj296AnbX8TLpsZUoEtBEkZgdgSMAydvatH/D78SzevKYcAKigLSUjxAUkx9Zn6+1Yo2tzGlaVejvjxir/APgqp34xYCUIT0QVbSqFCIjPcz9c5ihBt9FFFAFFFFAFFFFAFFFFAFFFFAFFFFAFFFVXnnnVFnbuFCgp+QlLc5nfI8R/MUA85n5xZshCpW6oDptD5nCTED7/AMx5rGeKcQC13CeMIeS8luLcTGgGSNvmzG57Gc7NeYOMsXbTd2bh0X3UBUj9DaZ/QNxGDvkzT12zu2b9lV2lN91m8ISoHUBsFAxkSDFCSITw1SrK3dRdhRDoSLZedJmJkYj2jAO9THFb+4Vdvi6s0XDnQAAbhQSMwrse/bIioC5Xahp0Kt1s3HWOlQkBsa/lJ2wP5VLWVlFw4bO/E9DUpbkHP+yftv2mgIU3Fshu1U048h8T1DqMDH6dWBnxjemK1qUFK6uolc+rc53J712gu/lH0rx6RPttn+VIOFOk6kFKtW4kR7eKAcL6mpwrQF+kScGPed6U4EyldwyG1qZPdYzpPmD/ACpuEplehwgQN8z7TirRys5d2jjd0UHSGFKQAr/UHpAEbkSoEiD5gxQGs8uchtIt4dcee1+o9SEwqZKgAAQZ2mYqK41+Edo44VIIQ5q1wFaVRsTIk4OQY+tVK9/ETij7L7qVNsoZMKbCdK8gCIVqOJmD3+gqB4hxxYeZcXfuvpdQOvoJSUiNJTjGQfY7+aEEzxLkjiNu090nE3Fv1ApWoiXBqEHVkEbTkRFQHHLhM3JurItOrSnpqSISgwPVI9JKt6luF80LbDgt13Sktq1WiNOpJmCoLAHqBg7nbwZrSuX+PMXjei4SFOOtgrWGygRPyzkyk++0GvOaK0uerPoZM2kjqqt+IAkW0q15/wB35aT5jvH6hSHGRcFq11pYKSyQgpIkgEfNOZyP3NatztyBZG1cdSykKQ1CdISJgyCTEzJyqZ+tYzxBDACYDragkpUjWpQTBEEKMyDJx2ivRAxUlIjU0pPo3EiffGP/ALWhfgk0hV6sjqLKWcGfSnIkGN57A+Dv2oDS/wDY7+jMj6Yx/wBxWnfgilz4h/U4kJDSBoEnUZMK/wDyAR/+qA2OiiihAUUUUAUUUUAUUUUAUUjc3aGxqWoJGTJPiq3wn8RrW6DgaKtaTAQUnWrG4SMkAzj2NAWqormDmdizaLjyoAITAyZPt/Ws4u+bL59b10lSbZNmYVaukhSiE5MRvCsTj+dMOO3Uu2nEwwt9tz0rS6pOhSimBpEiIII9W5AoC8cy/iCG7YvWiDcgJlSkAkNgiQpR7ARt/wC4zT/OWl6xdpcavH7pJISDJkgY2iYgCMbik+HcebZfvEXbL1u26CoMo1IgqxkDcRt2zUXbsWoRZu21ytu6KwFJJBS3uNQnI8nMZ2oScqeYSm+Te2i03BJLZAKekoyYxiJIwe21L2vDR8RafD3v5i0GSTqDUDbfYycb471IIbvC9f26XWbhS0StxWJGnYT39uxqK64U1ZdWyPTSqFOoTJcwfTKcz3g5xQCyPi0Wt6AGnm+rDrhPqJChkTvmPpJ+3t5csKdCruxW0gswnQCNRB+eU4+/71OcrcjN3jjhDd2zbKcBQjKUqA3kqBGCPr/CtdsuV2G0pEKcKdlLVJ+mIEe0RQHzA0Wz04WoHZWZj7Y/aaUBWErhYIChvgn+ntX0TxP8OLJ4OamUanDOopB0mZMbbnfNZB+IvLthZvtoaUolRSFIbVAT5PqSU57AHHegIq0s0pcKr22dKFtakdMb/wDKU/1ru2SVps/hrhxy5EjpHZEDzgAYjOP2p+s3tveoaaeS4VNQ3rIOlJ7GMAiJPsKSteFqU22lpDRuE6g4sKOoTjcDTiMVxrVo0o5pHSnTc3ZCV1YLcIuLjqKeLkutIQflTsZGJkY8jvUty9wlh9p3oANOu+psGFaI7SqYA/rUTyxx021wWHgRKzqJMmOwnzgCast1yuFrN1w5SWzB1JUowozJjxnft9KwsbjailkbyLeMuT8/Mu0qMLXtfk0cM3QZPwV6hKUKQCtQOHPoe2c1YipDTRc0Fy3iQJBInuJ7fU1XeX+aUXCPhX0jWqQsrHjc/wBq6ev0WLyGnXuuwWzpBHcQIVG+DjbvisWtQnKpkcWpb2V7S6tdG7ehbjNKN76denZlqLgFq41r9L4KdKDtIj9/fas85n5duLRDSOsFtJQYURBClGSnBMjEhX2qZe5lNu4blFutLDvpStQ9BUJkD2+m8GNjUq1xhxKGtbAWu7y2lC0qOYxmIwdtvetDCLiOF2g5R00f4WuhXq+BV3aT6mVOpMHU2lUI3TGPfzWpfgW2nXdKS0RhA6iiZ7ygT7gEwO+e1VDnjlZFuqWXPWpcONyPQSJ04mB/6qK5f5tubFRDSyjUcp0pPaJBVNfT0K0a0M8fvo7mdODg7M+oqKpfJ34mW920nqrQ07EKSTAkd8wAD233irmlQIkZBrscz2iiigCiiigCkrq6S2hS1qShKRJUowB9SdqS4jxNthBcdWEIG6jsKxvmfnj4i8aFwh9rh60+pIn82Jhcx8s6fl8UApzpxu44xbLXaDTbW3qcClAKUqCTHcgJO38zVc4jzWparNz4XoIZASVtiNYwCAod4BiTIM0lwvhrF1dXLVtdG1YIKk6yTqAxpIkEmT+0zXbCrw8OWhLrSre3dnSd1QufoRP8DQkc3TvDby6uVKcctUFtJTKiSpYwQdZyNjnOMVF29s6bBLguvS06NLKvOrCh9zMGpq6eeN5bu3VmhwOtaUNoIOqMyQYz6tvpUARbpZuku2riXtZ0EAw3mdJPsMZoCzdTiAvxqUxcPOsYkwAmTvvkGfrNV68Qo2SEqso6Tulb4AOZIKDGe0eMV218Ep216dw6yopIeXqI0mBAGr7jxtXq7J4Wr6mboLtm3p0q3X6vm98nPnNAeqa4et1zSt2zSGhuTKl5nB7bYpSxuV29tavquCppLkpZTp1AwZMnERP3ipBTt4bpl523auC6zpbQkjIHkK2Pq79j7VDo0OsfDiy0v6xLoxp9ZBz/APzB8VDaSuwlc0q2/FRbTrLJs3Ahz5CpUOKB7xATv/ywKt/Budre4dcZy082ctuQFHG4gkEfT28isMbtlquQzdPL6jOEFJgJSCO5G5mZ8DerCzwdy3Uq4QVLaWlWt9S5OnuIjIO89owO9UqvEKFKWWT5XXfsu7O8cPOSujZ+JcTQw0p1wnQkSogTA8/SvnF+8Zccubi4tnVNvA9DTq0oUf0hWJgx9ga1FfGXbnhrqG1hSHEaEuKwrTsokRJBEiTE1mPFrV1lLLD7xXapUCdCT6MwRPkCY+1KGPoV3li9ej0ZE6E4a206i3CrFLKUJfY0vOepDpUFEAowInH3/tXCuGP8PIU1LzZgrKQdSPJMTGK5uOCKcQp+3WsBtJgOEqUfVgAdsQn39qeco80rSv4a41tlc6yRBOJG43Pas3GVJTcpU7SS+aPvp2LlJZUou6vsyeAs+KMhKilsN7KSBMx5I/eqwRdWChIWbVLnzFJ9Q+/Y/wAe0085i5OUiXeHJX0Qn1jVP2EnUcTP8KUseaf8RKLR5wW6FCVLUJiMgAd5P0qrhKTnaNH46besXvHv2e56qTS1lpJdNmLcduDxFjr2zUJtcrdTCSkRsAYJEZgeKrNnzA30H7dxhLzrpAbePzJ7CDvuCfvXVpwa6cF78KvU0yD1SlYSlaROQJzIBMD+0y/DOAIubS0At1MKSs9S78jcQJzmAD2rdp06GBpb2iub9faRRlKdaQwRwXiDk2Diw2Gk9UNuEQARIMgkZnz3pkzwK66Ns825r1r0NJSr1hXsPeO1X9fDbRlauuo3S1phLi/mCQPlEYjvj+lSvD7FtabdwWzYSlMJVgESMKHicZ96zKnHaUNYwk1129LlhYGbWrRReAcyuNqdtnbVLl066EqW9hXZJQZ7d8471A3/AAws3C2X0wUEwnUCIJxpUMGr1znycpbaXGEp6ralKWqSHFznfuR2qG4rwy3WGG3VuMvpY163PmcWSIZgkRBmCc/Xer+FxdDEy8Sk1d6Nc9NtDjUpTpq0v4K420tvUpsLLacatinvBjf9u1aLyJ+KBZQ2w4ApGsJDhJEBShM7jE7YGaoXFbN2yuFMuqGoAEOIMggiR7HekE26SNSVaVmTBHoV/wCOMfetErH1Oy8lY1JIUDsQZFd180cvc5XNspPScKdP6FfKRM6Y8e3/AKrduUubfjWkOFotBY9J1ApUR8wGxkHyM9qAsNN76/bZQtbiglKE6lE9h5jf9q54nxBDDS3V4SgalfQb/wAKyPnDmR91y1vughyxS4Q2kmC5OAVp1GYUn04Az70BxzTzMnilvdD4tLLbCiG2gDL+QUqVMR2jGM1WeIv8SubNq5XpcYt/SFggERAgiZ2gEpxUbxfibblw8tdqGg5kI0kaD7REea74Klty1uULu1MpT6kNSIX3iDnfGO9CR9xjirT93buv2PRaKNJShHzx3GneNpGaY6rAi8nrN7lhEq8Y1Dbfz2p/erujb2L6nWVpSsBtEQQf+Wc7dv2qU/zo4isrZt3nXWZ0BQ0xtORviM+cUBDWSUlNo6i+UH9ejSohXTBG+dtu++Kf2lvdde/YauWXCtJK3FiNQ07DsDmPAp1y+uz+EdF2wkLbS7BLZOtST8gVlODAj3+9V6xvuHOuILiFMAoV1A1qA1TjTE+mPaKEpN7Ei+48pPD1u2iC2BCdJEuyBgg57TnyaacSQwhN71rR5lSl/lAAhKDGxPy+cGcU6t7Hp2Kb0qfUGlEMoXqCBJhKtQH8JztNM7K/Wesm8aWty6A6bjkpCcYXHtvIBJihAvZWCVrYNpeOdUN+oEzpJIhKfrmR2im/xD/D7gdVEqAJ1f7iVTq8/WmznxFklt0tJA1Rr7q8AxttV+4Pxi34kx01aQrSCpZA1JJHbuDPf2rBx+LcdbKVF6O2/vsXqFL6TPOL8AY4kgKbP+YAHr1QI8RtBziKiuD8wLtnTa32nQhEAT6V9gZ+naoi8tn+GurDKlKQR85EJP8A49pH+0H3qf4qLa9t9Fu0XrgpkFAlf/ke8ee1Z0cO7RpO86cvlaWsdvRdiw57yWkluuT3JR63NsfimwPhgmQyD8vvp22zB2p9butPs9ZzT01iS2In2MjJ+gqgcD4wlaxb3762mdBlSIBMCAk6pie+PamXAuNWzNyUvhb9snUEQpSSeyVYIPvHvXdcEqSjec0pJ7re321vz3ObxkU9FoT/ABrhL1qsOtIWq2UdQTiU49zIHsZpd/hlpxBjqeoXJTpb0qjSRsI233keabcvc1NPF/4u5UltIJbbKR6hJAExvpgHck12rlgKdbd4WoGAVLKnDCp75kyc7AAQa4VaFXD5fFllktpr5X2k9N/udI1IzTy6rmufmiOueJXnDUItXyEheA6DqSElXqJ7yJmoPmy2t239Ns712ikEq0jBO4iSKlneZmXE3aL5lan9OhmFGGyAR9Pm3OcSB7octWTyU9NVulSbxJQ264DpTEgqBjdO+PFfQYWmqNJ1J2TesmtihVk5yyq7toiW4Hwiz+I9Dj/w6mhOSkLWSZTMCQBnznepl29Wk/DMhZthCeoEkhsR3MRj+uaUvnnAEcPWUJKkwhYykJH6h4jx5inVopVjoYUS4wRJdCffZRyATPmvl8Zi5YiWd/8AmN9Lf9l37GrQpRpR/Y74dw8ManLUl4EAK6isj2Bj7xT20fC/Uz6iPmSo4n6eajvhC2A7bf6GSpE5PuPY+P2pYKD6EvMqSjvoH6x4P1rHqLN8Tf1/TXUsJkixchQgSTMqbEY+h+29NeM8GauW3NaASoaAoxIzMT29UH3rlm4U9lP+XWjymCftjFIP8ct2xJyoKhcnBPmvNONSE06d8y6biWVrXYoPMPDXrRQacXrRowVAlOfr8px5ziuLPkd9bdu5blDouJCW1KAUCBJnsBg5nt71fHeYLZ4LbUApK1AQrIUPB+ntVWv+DWjC20hbzACln4hBUUxGEgSYIn2xO9fbcN4jKsvCrq0/z/PYx8Rh8nxQ2GSbu16Vq3eWr4KFKDroJyBI0pjGDA9o96tv4TWdup8KbecdCUrU20ThkaolUYKiDjbvv2rfD13CWm3Le5ZeDTSlFtyPRq323Uff3rSPwradS2sONttQE+lMalmP9UkdiMAe3atspld5z40hy9ftuIOOM2oQHGAiPWYjVqg4+aE1minVFkoFwrQhR0tmdO8gjP8AOtH/ABOQltbqU2oXGhWvQSUpzqGZGgqV27kCswISFq1MkSMCCPftQg7W67+WvUkntkyJqQ5fKRdEPW3xOoGG0wqT2PvUMS3oPzBQJjJx43p9wu4KLhlTTxSsmNRgxP8AShI6+HY+GdSbd9NwHYRGqEDV8pzExjImn/8AhCHLptu0uHW3ekS4t1REHwJzHtntnenl2pxlF4yq7aJW431XD+tLuDpGIKNJmZ37VX7vgrCbotodW+2lIUt5AJKRGSdMzG1AOeH8dvbZlaWyFtgrQoxISVLgkn/kdicUje8muocQgFuSlJgOJn3AG584wJ3qa5dvbVC3mC4tVsfUErAk52VIGwjt3/aS4zyd0CbqzKZIjpQTj2zuN42rJxHEYU6joNWbWjfytl2lRkkqkX6b2IdxVwm0HDlNlAWueoVHSQclJgxvkCuOLcIulvN9ZYuC0kdNKYTMkx7YIk/arrwnibF6gJSEh5CRLihlJPbzMjYYxTl3haVE9I/5hAyRITucgZETPk1jT4zWhLLONnbVW0vyfZbcyysLTavf6kDyvzCy+joXDSerJTpWAdPvnsarXNHLquHOJUy8CFzISI0j6SfT2HfFWHifI4fV1LYpaebJK1HdSt4xvuZPvTbhvOTQtFNOpQt8+kzHqUTAOf05+lecPO0/Ew95RdlKn53tvey9smorq09Gtn75izXMq+KJTZMpTrWN1HSEAZ3+2IB3qo2Nxc2typNqFJfRqQoI9QVB8CZ2nFdc0cCc4a+hPUTqUkKStpcxMiJwZqX4Dwd+3urR23uGy4+lRJOdGJOrOZB3FfS0MPRwdNqGkdWzNnOVaSvuRXC7a1eZufiFO/GqX+UkRClE9wRuVSNxFWpjkhS/hEKtUNqQNTyisfmCB6cSZn9s1NOvN2KVJd0LW4SsuwJUomfricCuLZi9dU0p0hhognUTKo7DTiCe+cVh4jjNR60UlHW0pc/JfrUv0sCmrzZT+aOUkNNvXSR8P+aA2yYUCNpCgTHkA+KeWXMl29bIW0gTathCiIAKYJBkZn07GrmGWkpWhbusoJKcCM/vJ96qN3y+7bNOotnNbLiCpeqAU6hp2TvAMe1TS4nHF03RrL4ntp8L6b++hEsM6Us8NvuVbifFbZ2zYQGlpuQol11SjC58A4iY7DY+TNl4fZdJaGbu5UUtthbPTUPRqkGcZIAiPemXEHGUfDtqtmQW2hKkGS7q/UT3Iz9CT9lkcI/JcdZQktp09Q6sicAgHOI2GwrbxS8TDyVN7rl0/opUdKizErwNth4r6yVKdWSGFqxpSBAKSMb/ADEfT2qYbu1MEWlzC2yj5xMKBxE9iai7V1CgGXlf6SPyigx6iP7iI71ItXSkgWl2AEuJnWCDIPcHsr+VfFVfil26dO8fJcupsoW6SrY9Zr1WoT8pMlPvB3TGcmd66dQFAXba0pITPT7H3nzSKdduskBT1okbnMHwobkDz+9RV5eWrz51uqtmFIMqSMKV/tB2BiSfpXrDYWeJqKMfrLt0fcidRQV36DlziYunkB9xVoktqUlxSML2wJgEdyarCPxBZZSxot0OPNqVrcVs4D5nfsRO1V3mHmt+7DTbrmttmUoxGMCf2A/aoSP/ALX2FDD0sPHLSVu/Mq+G561PTkX7hX4lmUIdYaKE6gPT8us5P27CrPxN5TVvLC5S4gJa151BUAz7yrxWNtD1VpliAOH24fQ4EOLMuJJK4GQQBJTBGKVoeJlb3TTT+uv2PNSCpq8dmmrfQQ4uwghw3NotlSShsKZEoxBJUpPzGD/Ad61/8ObVCbTUgOFLiipLjvzuJ/ST3iMAEDHbzj/BHZ6fSvkz1VrLVxkAJnStUZk4wcZmt35baCbVkAlUoBkiJnOB2GcDsIq+ZhUvxSsHnEpCHEoStC05ScwNeknb1FKQB/uisRXqC21BxJnGxET9K+hvxCbb+F6jiSoNrSrExEiQqNkkCJ7Yr594zbpQtxIYW3pXspJCkg5APvFAcI6kuJCkHuckA+O3tSatRQjUgFIMGCCYCs43rlRaC9lpTGcn+tcW7aVenUoCfTPf2+tCS52tvYhxZ6Cm0FCcPDcwZI1djI28Uw4JxdFnclSgAyoy2kpnAnSo9omYnPepzmFhJ6IuHFPy0YSEgJ1JIHpjConziAYrvlxlt+3XZwlBj1KUCSBOI7z29q+fxtSNKVTNmalZPkkuq3/BoUU5xja2l/Nkhxvl1m9R1kAqdKZ0JiD3E7HvvqHaofl/mhdootPglSlBI1bjtpV4PedjNIWd49w24U3JUwVBCXSDAPjxifpin/OllblPUbKnHnMKTM6wN8dowQU1nUqd3HC1fipy+SSWq29F1R2k7J1I6Nbr39j3m7h7bP8AmWHSHFEa0AgdTOwjM+PNSNpzC7eoKLZpQLQ1LIUEKSAdgD3MERv/AAqp8H4sUMXTXwxveqj0rKSpTUCDO+mCZkeBTe/tCxa2923efmXA0utowQNP1ycZ2ya16fCKbhFV3mcdnt0072sVZYt3eRWTLknmFFz/AP52XZSQVnTAIPkzGY2Jk7DNRfMHDE8Uc6Vu02hbDZWskhB8BHmcbH2yO7du3urW0uFWd0h23AQt0iNSVnskbEbT9Rim3E+W3n31qauGytu2St1Qc0aiQZSB322Jjv3FRQ4VDD4iM4XypPnrf9omeKdSm4y3KvwIMruEi7WpLOyljJ9gCZj6nH1q+8IZt7NhSXWSkr1KQ6sQopJOkz2xBKfNUvly7Wlq6SlhDutEa1ESj6A9++M4q137r1yhm3LqYcVkx8oTBmPJ8e1OLtuMIXtFu7d2tvexODSzN8xfgdqlwly+bc0mQyFggFJ/VHcnG9SFyp51p5aFj4ZpYCzq9YGCrSO5APn9664m3cvFFn+WS58q9Q0gATJO4MDaKpfOvGQ670Gm02gQnpuhC4Ssg7mN9vm7/tVLh+EjW/5FVaf4x5eaLlarOb8KHTXyJ275k4W0t5IDtxq0aFlUEAQVJBTA85jvFSrNzbXDTjjBWlEyts50piEgTmTned6xz4cggHc7VonIDDgbeUFIE6QHVKICFCSIGM+/bzWzVoQqwcMqutuz5FaUPCSmm9fRji3uOHu8QV6FlpLWzkgpXI+nae25NR4s0KdvbdpDjilJCmUBUBJT6syc+M7/AHpi/wAWcfW+++klxenQ42JCSg/NHeY74IJpLil6pLqLhL63itILiggoKcAaJGII2+ma6qg/GlVcnZq2Xl5lPxEopJap3uSPDLxLjaB8qFOAlXdJip224qkJWm4T1UqJQhwjx4PYyZqoWeFdREFsgrLePRn+ucVL2vEYShtXrb1yUdxB295/vXzuNwbhK1tPez6mlSqqS0J9/rWjACXUuNkAEkwRJzPtJ3qp823jrLabHrNOsiHZRgyROk+4k1OvJbU5bpZSVhS50OK9BAzuR2xAztVJ5kEXb/oQ2Qs4SZSPYY/7NXuG08lBze8nq7WentnSEVUr5eUV5kXoETHpjac7/wB64UkbGM994/7/AEpWZkj5oAyAB4/t/Gura3LiglOdR+U4JNaFy642Wvv315HvCuHrdcCUJWpStggb1e23Gw818JdJaLSFHQ8dSUFKRkmQQVEnGY+lNuDcHFs24vq9C6bSolDhgAAbYyVE/arzyjyMt4MO3KbVxLYASAkqJghWsnYq7QZj3rtTjfX37RiYuspuy2Q15R5PcvEsu3CLVbaBgaZUrUQrWrESMwknvneK1yuGmUpEJSEjwBH8q7qwUSL5mtS5avJBSCUn5wCPvOB9e29YBzhaXBJuCpTjS9AccCcBwoEoJ8jaTv8Aevo66b1IUNIVIPpOx9jWKtOtpBbeSvolxSRapz1cn1Ej1EhRSBEatPiKAojDGsdPWnSrZR3HtNNXbAtOFDhx2IzUrzFwZVk8G1FCm3EBY6atQjYiTkEGc+9cMttKQUOYUfkWfHYb4P8A8oSPOFOaloCgpCm5WlSDBJjGD5nMdqfC1f6pKuoySguBS0Ea0+RPzAk7z3mqu0uFFBO3yqMiP/p/6KtdtxZT9tpedWpxpBS0QU+j3UCJUDA2Ij3qtiaPjU3FbnSlPJK7LLaXTfEWOi9LaEx2gmPBIiJ7j+9U22u7nh9wbpjU42lSmULWkkHMaQYicdqkuDkXR1LcLRQnSAmIJBgjPYbj6iohfGLn4cMvBxdg3cQSEkSAskpCtgd8b5rH4VRdKrOG1v8AHo335lzFSUoqS58xY8S4hw+4Wsw0u6SVKkApye2k9ie/mpew4Hw82IK0gulAUpZmQYnzAA/jXVnxG3F+bhDbimC2EtdVRXB3MayVx4J96YcUtl3d2fhGtbaYUsA+lJnMzAkjsJ74rtxCtKVRUk5QUbSzXsn25f3yGEpResrf6Jxd1bXNu0x0FtJVHpbQU6oz6ceqYqO4tyulpbYWl1aQEgjUEFyEwQSnOCY+wqYvOYVvpQ2ElBC0p1kHS2ZAknYR+9PeKcOui+2r8m4DTiUgqICHFFPynMpIkHIIJ81UwSrwSzQtByd7t5lfmn0/u57r+HJvI9bevnoZ11Ay+62wlaUapAVk6SBg7/Sp2zctVoU+vqlxDmgpTJCQofMogYOqYJ8e9OOB8wFu8vCtlLanFBIbSQdJTMxHYkzjBqMb4om3u7pm4Spphw6loQckxKYKZEd8VqtyqynhpReVJWlffT8lRWharfW+xNWOk3CQGeslTZ0l1enSQfmBxk7bfzrOrthQUoEEQoxPmcx5q8O8NuG8KSXVtIDwcSQQE+4kZgGRnaRSlxeBTrCrm3a1uAr6jphKhGmYmBG8RNecNGUKSpTTTV+WjLKrqFRzjqn3KlwjgDj7gaUM6ZClKhIzO4+vyjOdqk+JPsdIWnRUy40pIW4DInbMGJUVRJ2xnFep4yH2mrVv0OdY6HBITBJnTAyfJUR2p0zwq6PxNt0kuAmeoRlwIIBSlScT3Kt/m71oRhYq1a0qju/48xO34e+p5NuQ2FBsBvSfQrEGVT6iDvGxn6U0/wAbU478GlAQhZ0LTrhJ043kxkTufbFcpUeIFhi1b6SmG1CVOHImdzJGdvOoyaRSpxdoyg2oIbehTyRqJJMaTH8BOYEV7OBCo4e4FPpbVATOqD28T9P5GrDwGyu3zrSlGBq+YAgAZVnEGe5H2xMfxixt23nkBL7WUgJWFAiYJKh4+vtS1pxUtIeQy6Fa9LYU5mE4JAkYAI3HnvXOpTjUjlkeoycXdFj+ILrSZOtbStQbGxgGQe4plzJy6bhRftglYIlxDYA0KMAJAmTMyYFVtF8WAtQdPXK8xlJHnbx7+1TSeLGSQ42CkBR0qIk/Wc/bzWfRw9TD3glmi9VyaLqxNpKonaXqmMUcoPz+YgpSlxLSlLMaSc9+32NTtpwhplu4hxpx5qVod6kaQPA3k538dpyqpNyj4oFVu6AzrVKjA1iNQndQ8e2+1XvlHksOqbuHUWxCQlISlGraTqk4KjqjINXI0uuh4rYudTRs95K5VW+pN1ci2UQEhISjV8snVqP6jIneIia0RCABAAA8ChCABAAA8CuqsFIKKKKA8Imsa46yU3Nxo9awuS6uJZTqiQTkqk5jcAAbE1s1VHn/AJZD7XUT1daIJS3+uNpG+J7ZiaAzy2bti2WXAWbdSkkuwdbh0qRqTONCiDjYEiJzVKv+FuWzimXRpydKlDJHZUZiQQY/tV20LD6PUgPEEIbmE2w8KKZwESYjBV5ikuJcJVd2pSG0rdQeobtRjKUSpnupQCRAwZMExNAVO7c+ITGiXU9xtHkR29vpTFl4neeonATG/tS1rdLSowqXEyMZCh7+R/SlOINLdR1kpSkAxg5nAP8A6mgJji3E2riFgNtLBguJRpWPdaU4WYEA+++Ke2/59t8N1VdNwwJWAEuE+lRwZQVHP1ntVa4Rdt/ENdX0JUYWpYMAH9XnG/jarIv/AAtt66bU+stpSFMrQY9RGRj04IECBM15yq+bmeru1iOtLstKW06SNBLZIOExgnG4n9xU3a3xs7p1u1KnmVpDqVkAasBKgNkkTSbllaXFilLbQVcqROpMalKicnvnefrvULac1jDV2FgW6ChsIwpJ2IM47RWY3HiFGcMtrO2vVeRajfDzTvuuRbfibh20faS4nW656raBqAxKtUxmAfbFVi64g0zaKbDzqbnUCEhRASZ7nvgZM9xFJcUuV6bdxDLyXkt63Fr+RSCJB7DSd6bO8v3V68lwKQpT6OoMxAmIkCARFXqUJQpxi0tFstvucW4ym23oSS+HJDTDbLjbt44VSvUIAUZMqOQQex80zvrZtFkhlamTdB7Sv0jqJgmZXORt7RFSCFXHSsg5apU2hwp1JUNThgjSZjx9MDNcXiFj/EEf4eN5yUksCAZ7ntOPNdzkJt8rXCX3GG7tElkKUqSAQQfSTuP/AHVg5b4NaMFF1clb7ZbSG23dKvnAEAEQoJJIkftUIFtfENk8OUU9DKABLhz6xG4jEikLfjDSU2elLzK0OHU6dRSkHEDceOw2M0ILBzFwdl5a2GllaWW1OFJUkFomMJUnCgEjaBnffFWebN0pKeHdX0MnqJK4GSZSJMx7GZM1LK4q2P8AEAm5TpkLSVNplw4MDGMgDwfFN71tL16gpvENqdZGtxuEhP8AxVGCYjaJoSRyV27nwkNOsSCl54T65G4j7n7+BToLYbaW23erSgXA0oKQNQBHrMiRp38Ypzwzqhm1bbumCn4g6UKGxE+skH5THicjfana3bkpcJXaua7wAgDJUD2z8uM/egI3iiUKTdK+NaeJWgArQNTny7ZgAbfY5FJX3B3P8ynrWvpSgwFbg7JB8jvNSXFWLkovAWrWDcJCik/KfSBoxkH+pxXvFrRwfFxZ2/pbbkpVOjHzjAknvGcd80AxuOX1zcgm2/LaSZCsQROP+Xt7DO1P7uze0XDZYtHNDTeUGNImRGJKjt5+uKfcO5YfuXNP+HMpC2koDilDSk5PVIiSYIwB2H1rQuCfhhZsrDimUFYG2SmfMHB+4gdqEFc5P5A6lwLpy2aZQCkJbkkyj9ZxBnxPucitTSkAQBA8CuLe2S2kJQkJSOwEClKAKKKKAKKKKAKKKKAzPnvl1tlwOpDbbRSrWEA9R31Ilv3JwRnEGB5po6JbCipbDYUoJbGC5kyok+r5iEHEkCK3m5twtJTt4MTB7H6g5rIuKcBfYdcUGi44FlfWcgJTLgCSifO6oJOKAjOOcvL4g/br6rLVy6kpWhIhKQhIUCo4JJBIwP0gZply6Lxn4+zbQy8sghaidsRgkZBknsZri8FsBAQ8tbS0rddQVHSkHSvTtpSVKEdzCfpTVq5sxfnR127daPVBWFKPf/lH1/rQCtxdvucMtz8O0GmHBqcn1KgxBkTmYOSKfPPvpvmlGwR+YzCGgpPrjOrxInYiagVNW/wt0Ou8jQs9JkzChOJBH/c0/loP2ahfuFSkkKUSD0h4yO+d+4oSLcOukNMLU7bELZfUopQISApUlKyDMJnA2pC54C3131XTa0F9JcYQ0AqSfoCcGMYwa8L6OhxFsXxKNcgEDU9sd98nGPHilLRQTcWa2b/W4tJCi4QoNYGP5+DIoBnbqBs2VuSpy2cKSyUq9aCudKjsNJJgHyR3pRu7YN6tx5p60bU3KEtaknxI0jYnJ7TTljq9LiaBdNRKlLVp/wBTv6c4n+Bpwn4tT1i+XmHVqSUtoII0gZ9UE/v2xQERaXDHwzINy824l4aUknSlMkFWRvH9qcuLaC74DiC4KPmMfnHT8v7+n006vlXYtrjW1blCLmVqBzOsGE4+XMTvvinK0XAvHf8AJMqUu3BDQUIA217RMjbBoBBm7UX7RQ4ikKU0U6tKfyh4PaT9vlpmtNz8IgB5pbKbmE4EqVqICt8g5PbfxQ2HCzYk2jZQFwF6hLxIPpOJG3cRTi7sldK8JsG06HgT6xLYlPpSI7yNvPtQDm9+M6t/qNrq6CdfjToMaf8AlHnuBnahll4v2SFsWzoLJ0oBjUDGV4iRvmRk5prcWoVcPpPDiFFgFLaVCQY/1MHb2Hjaix4Q2XrMptbiFNFSoIBWQBlGRA8we4oBS0sHNFmDa26wXlgjV6lGFekkj5RBEydhTZ7h8Nz8AAfitOoKTAGo/l/0nb+AqY5c5KVcFrTaOtFtSlOOKc0SkzCEkH59pMDbO9aFwb8MbZkhSta/1BCnFlKVHdXzZVvCvc0IM4t+UFXLjraLF1lS3EqRqVDaEiNRWZM7HAByRHtfuGfhPapUla0ntraLilJXBxqzBHsQRirwyylIASIA2rugEre2Q2nShISPAEClaKKAKKKKAKKKKAKKKKAKKKKAKr/OvLIvbZSASlwA9MhUZMb7iMCrBRQGJ8S4Begi2QpphpSVtpDi5VpTCwlWYJUpWFSf5SydTcujh7w+HTpVoQmDvG6szHprVeaeUUXPrS22XdKhKwcy2pI9pEyCR2rGrjgiCljp2j4LPquVaTAExiMTP+3xQEiTeKc4kiLZSyn8w/pA0fpPcx5jNNG13JtuHqDTOkOjSScrUQfmxMd++1JN29qi4dcNvdm1WkpQdLsqWANQMQojI3xmkLOxQbZKFtXSXkL1pAS5pQgGVL8CEmSRBoCTQ3dG6vkm2YW4pElOr0oBTAKcZMfQ4pghTrlvZOfCNqabWElSVDU6TiCDB389+4oFnb/GLh+4TbrR6nvXJUAJTq2IyN53pCwsmVttMocufiOv6WgFfKCfzNMYITn96Eji8t0hy+Qvh5CimW0p0npen5sHA/Via4teFskWjgtLiIl5SQYM7aYOMjdNX60/DJ/UXEXbyeqNLhWBr07bEbxMbfer1wflpm2bS2gKUlKQkazqwPtFCDMOWPw2+IC1OsvNsOOFTQUsg6f9y06pk9u/vVpX+ElvKVIdfSuCFqDqpUkx6cnAEY+tXuigM/P4O2+nSl58BKtTY6hhvJ2HmDE/3r1f4OWxUsl64IUnYunK4wtXkg5jG1X+igM/R+EieoHDd3BUU6XFaoUof7RiANvffzUpy/8Ah2xbwVrW+pI0oK1GEJ8ACN4EzO0VbKKA8SkDbFe0UUAUUUUAUUUUAUUUUAUUUUAUUUUAUUUUAUUUUAVwWUwRpEHcRv8AXzRRQCS+HtlKUlCdKflECB9BXQs0So6EyrCjpEq+vn717RQCP+FMwkdNEJMgRt/2B+wrprhzaVqcSkBatz/3b7b0UUA5ooooAooooAooooAooooAooooAooooAooooAooooAooooAooooD//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cs typeface="Arial" charset="0"/>
            </a:endParaRPr>
          </a:p>
        </p:txBody>
      </p:sp>
      <p:sp>
        <p:nvSpPr>
          <p:cNvPr id="4" name="AutoShape 6" descr="data:image/jpeg;base64,/9j/4AAQSkZJRgABAQAAAQABAAD/2wCEAAkGBxQHEhUUBxMWFhUWGB8YFhgXGBwgGBshHhwYHh4gHh0hHCggHCYlGx8gJDMkJiorLi4uHh8zODMsNygxLisBCgoKDg0OGxAQGzUmICU3MjUvNDQvOCwwNDgvNDQsNzI0ODQsLC8vNDcwNCw1LCw1MCwtLC8sLDQ0LywvLCwsLP/AABEIAMIBAwMBEQACEQEDEQH/xAAcAAEAAgMBAQEAAAAAAAAAAAAABQYDBAcCAQj/xABCEAABBAEDAgQCBwUGBAcBAAABAAIDEQQFEiExQQYTIlEUYQcjMnGBkaEVQlLT8CRVlLHR0mKSk/EzNEVUc5XhFv/EABoBAQADAQEBAAAAAAAAAAAAAAACAwQFAQb/xAA0EQACAQIEAwUJAQABBQAAAAAAAQIDEQQSITFBUWETcYGx8AUUIjKRocHR4fEjFTNCUmL/2gAMAwEAAhEDEQA/AO4oAgCAIAgCAIAgCAIAgCAIAgCAIAgCAIAgCAIAgCAIAgCAIAgCAIAgCAICq+IfE2Rh5bMPQ8RuRK6Azu3zCNoaHhnHpdZs/JAYP21q/wDdUP8AjW/ykBoS/SLJ5OMYMRvnzyzQmN+Q1sbDBu3/AFpbRuuOB/qB6/8A7PP/APZYn/2Mf8tAeW/SHIYHuOI05DcqPEbG2dro3OlDS0+aG1VHnjr+gG/+2tX/ALqh/wAa3+UgNOfx9NpjMz9uYQjlxYWTBjJw8PD3OaBu2Db6h7Hj9QNwa3q5/wDSof8AGt/lID1pvijLOU3G1vBbC6SJ8kRZkNk3eXttp9Ldt7hzaAj9c8Y6locLp9Q0uIRtLQazAT63NYOBF/E4ICa0rVdRnla3VNPjiiP2ntymvLeDR27BfPzQFdwPpBy9RZvw8LG2bnNG/OYx3oc5ptpjschAb2H4wzJJGDJw8UMLgHFufG5wBPJDdg3Ee1i0BkPivNzZshmg6eyWPHlMJe/JDCXBrXH0+WaHq90BlGtat30qH/Gt/lIDfxvFDHZmRjZuyLyWRPDnyAF3mB5Irp6dvUE9UBIy63jsBInhNAmvMb/qgKjj+PMjUm4g0bCbJLk47shzXThjWNa4MoOLDuNn2CA3f21q/wDdUP8AjW/ykBpt8fTTxQfCYQdkzZEuOYjOAxroQ4vPmbOeG8cDv+IG5+2tX/uqH/Gt/lIDWi8eSxte3UcQRzR5cOK9gm3N+u2kODgwXQd0r8fYC9ICL8UawPD+JNkvYX+Uwu2g1u9hfbnvygIFmuas8At0uHnn/wA63+UgPOP4vysbIbD4iwmw74ZZWOjnEl+UGlwI2Nrg9b//AADSxvG2fkxRTM0/HbHM0PjMmcxpLSARwY/YhASGieKMzOnZHl4mO1jj6nR5scjm8HkMDQXfPnogJHw94sh1eIySvjiPmSM2OkbupkjmAnpVgXXa+p6oD54j8WwaNB5sT45SHxt2NkbuIfIxhI63Qddd67dUBYUAQBAQbtDJ1JuaHjaMV2OWVzZlZIHA+1Aj8kBOIDm2qfR3LNFAMd2NK+HIyJizJjc6BwnLjRANktsEfMX2QFhwfAmCI2fH4OGZNo3mOBoZurnaDZq+llARg+j4QbvgHRxs+Phy2RtZTWtiDAW8dCacelXX3oC9oCmeKfBb9ddmlkrW/E40cDLBNGN73275EkDj5oD6I9dH7+l/8mR/vQHrStEz582PK8SSYtQxPjY3HbIL8wssu3uPTb2QEl440R/iLDfj4rmtc50bgXXXokY89AT0bSAnkBybC+jjLwmlvkaPL63u3zwSulO5znepwIurocdAEBv4HgbJjlYcjE0RrQ4Fxjxpd4AN+m3gX7ICSj0LU9InyneH5MIxZExnqdkpeC5rGkehwFelAbAZrn7z9Mr/AOPI/mIDJJ4Ihzs2fJ1uOHIEscTWtfGDsczeHEXdB1jv2QGxL4E05zSGYGKCQa+pZ/ogNLwx4NdocmG90rXfD4bsZwAIsuex+4fLgjn5IC4oCgTeCcnFEUmkTQ+fFlz5IErXmMifeNp2kOsNd+f6gb2zXf49L/6eR/vQEZL4JzMqKd+XNj/FS5UOS3YyTyAYA0NBs76Ibz/VASezXf49L/6eR/vQDO0XUNew8rH8QS4jfNj2xmBkvB624veeO1Af6IDzHFrjAAH6XwK+xkf70Bij8N5+qZLJvEsuKBHDNEwYzJLPnBoJdvceldkBGM8I6l8PDjZbdJnigaGR+fDM51NG0E+qrI60gGmeAMhmTjS5UWmQNgl80nDhkZK6muG0lzq2m+fuCAsmueBsLUo5/LxMYTStfUhibe9wNOJAu9xu+qA8eHvAmHpkMAyMTGdPExgdIIm2XtAtwJF3uF31QFq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GPInbitL8lzWtHJc4gAfeTwF6k27I8bSV2VvU/H+DppqWbdxdxtL29Lrc0Vf48XytEcJVkr2KniKadrlf1L6WooHf2DHdKyupeGOuum3aTXaz86ulevZ8rfE7PkUvGLeK05kRkfSnkunHkQsa0fbhNl1Ctx38Vyf4eOOCrfcIWy3158Cp41xWeSstutyY0X6Vop5XRaxGIqBLXsdvZwQCDwD3uxd89O9FTBNO0HfTuLve4qGaatrbTUvmmajHqsYlwXBzCSAR0NEg/qFhNZtoAgCAIAgCAIAgCAIAgCAIAgCAIAgCAIAgCAIAgCAIAgPE0ogaXTGmtBJPsByT+S9SbdkeSairsoPiTxRjZr9kzBPC1m5oIppk6Am+oAP59uAV0aOEqxhdfC2/scqt7RoZ7fMkuGuvp+BUsnSsXKhgZgNe7IeTYBIaCeAAOG305/P5bs1TtZOatFI57lBUIwpSbnJ7b6Py4dSs6npk2jzPOqFrXgFtN2uFmjz2Fj2ulGjNTXacNjVWSk/d2td317rMjoSGR+dISS/cxv59RXJvpSRmorPLie1JZq3YW0Vn49fXE+x/URghn1ryQQetE+kc8NP5dUi3CGa2r9IjKpnrtX+BL/ben0LF4X16bQTjxzTOZEZR5h5c0N8yyGjnobBIHNu6rPiMNemv/b9l+HrydaVT/wAGtu7j09cTvGDqMWeLw3h3Adx7G6NduQR94I7LlSi4txe6OpCSnFTjszPLKIQXTENA6kmgPxRK+x7KSirtnlmQyQXG5pHuCK9/8l49AmnsZUPQgCAIAgCAIAgCAIAgCAIAgCAIAgCAIAgCAIAgKb4+1ZzG/D4YcSW7pXNv0svuAD15610+a34Kin/yPhsubOZ7Qryj/wAUdL6t8l9OJQc/U4cd0kGjxiWMva7z5W8tIq2dr3V04uzx3VqnWrT0+HnyM86eGw9O8lnvbLa1+5teuhtOZI8zZfkyRSF7W47ImeneL3A9wTYrp3UnKdP4JtTvpy04PcgqdOperSTptbcVfirW09aGsdIj1GKZ/iRzmSt2lsR+0XOF831CnVaSpwhC6fX6/wBbKqEc0qlarUtJdLPbT+JWKblu86QMwwPS4W72F3z24HAACtnUzPJAlQlCNDPV3aenF39bn3Ma7IlDXehgO4e5FgnbXTn3PcLyTlOeS1iNCuqdC3zS2+vrxPr4Pi5dzzuG4Ha33vgOsDqfz55Xsozc7S29bilOVOl2cVZvi+PDT1oXT6MNYbg5MjXudb+XWQASGybWi+KJs9b3V7rBjaDUnNO/M6OAqdnGNGa3+Xw3T/HBkXq+sZGaHiNkodI/czc47aNlruTRFHr8iqaNVyWVLXgUe0MFGnNVHP4G9U22r+vFeWGLOnwnmeGVsI2mIEeoOur3DgV+oJ/FRqudSGZ8CWDVDC4h0021LVcun+ncPD2ZHNGY8R5d8PUJc42XbWt9V97Hf3v2VB121fclAb6ID6gCAIAgCAIAgCAIAgCAIAgCAIAgCAIAgCA+E11QHMvE2RkzPdNpb2sGS74aNrSN79rnNBNjiyOt8Dr7rfKNJQVKcmmtfrrb6HLjOv2jr04ppvL4JtXfj9iIl8Ojw9ADBulkZRyHN5bHJxwDwDR45vgDjkKEMa0sltOIrezJNOpCVp8OXh6ZGz6zl5D/AKyQ+eHebZPDQ00Dtqr2gdl52Su42XRmX36eWFbO7LSSSt49fwbDpGa5GZ8iQ+bGHbnSS8SNaQNobQ5Fk/6q3CTVJ/Fs/s/Ili7Yq6jrKOu1rx377r9+Gj4tZiYQY/TneY4MbucehJoloHt/VrVCvJylOpG1tFzKJUKUHCNGV76tbpfrjoVnDfI4SPhaaNbQPcEm/wDhr81JVJyvOKuieJlSjOnG+q49/A94mFLI177aC+hyTQAJPtySUjGpJOadr/gjiMRBuKUW1HzZ8x8NrWEyylpd1P73F0OlN5XkaOeDcnue1a9Sc06cb5duG/mdO8Hn4wfEahBcu10cbSPqWRxgNbtb+/yaLu1/nwcTP3ZvMfQ4dQxlOMla3Xnt+yoZWjSQROY+HaZXvLS/7PXq3sR06fL3WnD1nOOXnz/JyvaeCjTfvEXbLZWXfw24vj9tjw3UnYRdPjzFpi9ADPS6+Dz2PHaqVs4ucWpPVGWhWp0K8Z0otxmuO6/fPV8Tr/gTVWahCG4Ze+ONjKld++5wJe32th4IHSwOyxo+hkuJZl6RCAIAgCAIAgCAIAgCAIAgCAIAgCAIAgCA+HhAcw14YbZo/gd8Uvm7ZQLqFoedzu4ab5sGqr2U+3le714euJRPAQnC0bq2qs3vve232NfXsUx6fM6PJeyEvLmh4BdMbADmmmnaWgEdbNqlm2PAhJfAWRFF8VlzivKD304bgCB6a2d+vU9FqdRZk5N9TiRwcnRlGnCOrurt7b66b+NvzAMxocSQMEjxQ8xpDyADx7VRN/5qzLTsotvUydviXJ1IU0nBWtq36T8O8sumaRj5xe2HJj2NhErpOpNgW3l3XcSPktUcZTp0VZdLf3U9/wCnVq1a03vaWa2/Syst9/6U/U80YgLMZzuK2gHrweork33K0utCMLL+nmFw+e/aaq+vLTTTl05GrkZRyBsxowXUL2jgGuQD2F2aUO2vHLFa9NieHjCl8U5aXdr7vl9jJPHPlkRgHkCy7gmhRdR/rlHKrL4bEMPWo0tueiWyvwJ7w38RHMIfNYwNjc5gcS7aAGhwAH7zgB3rqbXF9r04xipVdtP5c63savnlOEN7v772JHxt8TN8LJn5DTG8ARbAGvDSAdzm2RRHz544C8p3zqxpxeTsJ5ldWehVIxEzzXQxF4HDCQXtce5IILeFp+BSlrc4q7eVGlaNmnq+Hdrz/B2v6MtOn0+ANztsYDB9S0gkOcXPc91cNvdQA7AX04yo7sndK5dF6RCAIAgCAIAgCAIAgCAIAgCAIAgCAIAgNLJ1aDEeGZMrGuIsBzgP+ykoSaukUzxFKEsspJMiM/xjhtjefN3VxTAQ6/kSAOPe6Viw829UZZ+08PFNqV3yW/rrsUDUNYMcMmPhut+R6nSyinnuQewok9OOp7mjw6V7u3LieL2tdpU6bk0teFvDiV7VMo6o1ozpjWONjW0K4AoN4547H2Vzp0+06/b10MEcVivdlZLJt/8AVuvhx0LjjQQZTnSPinbhtj3Nh9ZL9oADi3rQIdzfWvxwzTUnmPoqMoSpxdN6cDnGRmsABw4a3SHd6eC3d06cmloi49krricqqqrxk8srK21+m9uGvElNOPxpynZJaxsflgRl1OG5zrLaJ6BtfiCtdGUXXalpoYVSmsGpp3Sd9OXG3riM/RHaJI1+TE1oeAQH/a56OJN0OtgrdT7NzbhZ8+ZlcKyyxqXV9Vfa3J28CNbqAdIXAljm0KbRbRPUDjkVY5Us0e03/RY8LKGXk3fqmuXQ1v2oHvJn5LSKcDRN3bePcKDrQ7T8l88Hly9d0/My6Jq5imp7GyNcdobJ9kFwc3cSegFg38ljxk1VjKLV0bKNOFGtTlHfVO3XY6Vp3h6CbEH7PHnThvlgWHbju9VOdwwAhwsVQBXEwsnnk5cHa368Ds4um50skZWbW63K1O2TBBhkJLGOdvb+7GT121xyQOfn+C69OUdZU1+D5LFUqycKOJlotn83Hj60vxJTwn4iOjObFCY/7QWtjkkc47Q0egE2fT144rd16LPWppfHHZnV9nYyU26FXWUb6+vTOsaXqDNUjEmLy0lzfxa4tP3iweVSmdRqzsbaHgQBAEAQBAEAQBAEAQBAEAQBAEAQGjqk8kbduntuQglt/ZFVdnt1XjJJLiUvWcT4r06m5mPHCC7zRR815ALqvryeR9/4IycXdM8q0KdaLjJXv9jluRmRRjy9znB7yZh04r9OK/ULUq0cuZ7vc4cvZ9VVVRXypXi7eZ9Gb5he6KJzw70xGj3612o9PxXvaRTsldcDz3avOnnlLLUW+tnbra23P+HuOKeURxhrW+XTnOsc8X2s9e/3rxdpJdnxJOOGpVFilK8dnZX1tr4W/JMM8UZcOK4TZLNhHlgNYDQs97B7+3y7Kp03KLma6eLp0akKCTaeqfJP7u2xHSaC6B8Zm3iMR74ztrr+8L+0bN3/AK2tEUnlUWtPXU5lacoqrOrB3k7X3W9rcNLaLn3HnSdIjzXRRgvkM0gva6ieerv6A+9Phs2ncJVXOnBwUXbe+jXTk7ePOx68Y5EuoPMmVK5wvhlevaCaHHHA713Wt4XsVdP10Dx7rTS00vbp383sRk2mRbbwLfIfVReKNc83Xbtfurp0ItXhqyl4yrJrtNEtG7eVvMySMikY1sLGxPcOHFtc/I/fxfHZSlTi43SSbI3r/NK8orruubuesnN8yNsebYDhW5rgeenIriypTadNKXE9jhqn/chrl1SfL67l70XOiMbGfEfWxwsbGY9rSQ9oPflxFkH5+18fGYqU6E7U1dtv63+3rkfbYfLVppz5LyKhm6RJhPdFqkr2OfukeC2rbwLDrN8iun+a6uGzN5dr7nG9rdnGkqjV2np4/wCEPkTY8UJe0F7rLWNc8+kDjiiPn1Cm4rs3d9xlhXn71FwhZNK+nhufoPwXlHKx7a3bE1xjh6BxawBpLgOh3h3HVUI7ElZk+vSIQBAEAQBAEAQBAEAQBAEAQBAEAQFP+kaaXHxnfDlg3ENDy4tc264FDmz9340oyLIbnNtF8RsgvH1nzZnRg/DxgbgZS88mut3xdjk+4W6vh6doulx9f6ZqNaom+109f5Y2fFmT/aQ3R8N0fmt2tDgGFzrNElxAHNjkrLSqdnJkMfhZYiklF6p3K4yDJyI6eWRmAg+t1Of1rbQIIHQ89PvVmecoZUtjI8NRp11WqTXxK2++ln39T3NgvJjlmnp01B7dtECyCGushxqzdVa9bqO01pwIwp4SEZ4dttrV+GunU2tLwMKDKLNS8yWBgsxucd3Xg2wtDj1sVyvHSkm436k4YyhKnCoo7PL3ddL31LbruoO1LHmdPiyvlJ3ROcwhscYqr6VRDgb/AO2ZNp3OvKClHK9mUhmVkPlDoA2PzG01pdyK9W4VfRbnOUpRdtz5mFClSpVIuWtN30/F/wBk1LnQ6dhbWxSyZLiC+ZzT+nyPJHuDdlXU54iOVrb9F9SGDnTlfd6rhq9e5c7ciomKbLax8DQA2jdtHcn3s/O/uWtupOCcV6RBVcPThKMnrta3Pz7z5FhOz4w98oAYelE8g37/AI/io2lUgnfYi8XClenld35PyPuBgx5zD5rnl7TQaCB9xojv9/ZeU4KrHVu64EKuLqUllUVZ8fPvLt4T0kS4g8+VsRBfuDY2ula1ruLcHWfcC/brYXzeNy4fEqc3a+nRf0+m9nydbDLLqV/xLmu1jI/tMu+R9sBe0DYzsdo4BK3wtGOZ7vyObinUrVuxirKOvK75dxl8Lae3IzGM+HfLHGD5bHtIBfbbJPHAG519qC9q/KlHYhgIydWUqtlPlfVeB+gsLGZhsazDaGsaKaB0/q1UdFmdAEAQBAEAQBAEAQBAEAQBAEAQBAEBzj6V8bHYwvzpJDIQBHHfoHP2qA5/P5ImlJNk1dxaRy3DyMjSsyKRke10ZsbgA13oIBqxY5Bv8V1KtWOIaWuXnb13GCnSdCL2cuRdPHOa/SIPJnbHLkGQySSsq+u4Db9oAA1Q44PuuU2lL4Te4OdNxlxViomHIkkkDi1rZW9RyOD7cHv1rstPaTlN2WrOF7lQp0IupUVk+Gqvy07vsa7tOPkg5c9CMlsbm8t7V2Bvmvkq32jp34L6mte6wxSjrmklrw5G3jxxaflQPDqlaRJZO5hLRu5Bs9f64U3SedZnv4FFPGwVCo6VOzjtfVPWxO6p46Y/EezTn1PO93xFtpvLnVsrn7PtffoqJQtJpM6VPE3pKco68kU367Jp8TZCANkTttNA+zZd0ulpUm/l4bHHnRUb9pZZneV342XH1sXjG0yfxExz8uSNjo4x5t8cNaGsIIsHcAe3FH3C108R2VPLU2+/Uqlh1i6rnRkm+O9uS77/AL7imvmbgNeIHWwO4Y6yOnPP3rVHJCDa1XAjSwzrtOekuNvVjWfnsiBdh2xxPAFV0HAHvajGrCMXKOjZfRwjkrVdbbtn12RJntcYY7fdkjijXck8BI1ZTg7LU8pRo0LKUlZbc3+y5eBcps0W/Vz5gik2CGgQ/dtcSefUboVXS1wMZJusoyV7/g7ns9R7B5NOQ8RxZUcrxNjMi80Ewt4FN78N9vnzytGHm1LLzMPtahCdJVW38Hjvb77a95ECeSHbK6cf2c/bHLy8Dqbq+t976ffY4zcHF8DHCrh6eKhVjd519OHfzv8A4do8D5Ylh2SSGSba2aU/u3MC8BvsByK/HusqO7LmWRekQgCAIAgCAIAgCAIAgCAIAgCAIAgIDxXhyTROOnMa+V48tu88MBPJHpNe5+4fj40Ti7HC9c07IheRlFgeHH1NeC628kDuaqhf3C12KFSNen2cdLJXOdWg6E+0erbdvMuPinLi0jHng0XHlc6SjJLIx+5tgV9po2j26DquPN3djqQXEp5imkmLpJGMuI/Z9Ra3jkjgfqteabmtLacT5nscPTw0m5ZlmV7c+7Qj3Y0ccBORK9zS87A2hZ4skEE9b7qpqXZtt8djbGVBYuMFG+i18tDaDcZuQxsotrRcsludxVctJI61wpuCU1x5lNPEydCbSUW2kmlzfJ34XL5mYOJGHM8IxPkm+1IQNrQxoPUANaASfbuqI1HF6I61XCRqwUZNrTSzt5WTKc9ssttme1nnu9APNCux4rv8lszTbTvoz53saEISg1edN3vtfW2/3NzJz2Z8YhwWPLo4/KftPLyCXbyb9jXP8J7AK+hCEoSpyV2n/CyrXq5o1qPw5lquN73ff3ldx8UYxe3OYw8ghxtwF9jxz+KvpUnHNGSRB1alVRdKT68P8MuK06eZNjg5h22WADqD069lKlDJm106EOzeJUbqzWmuv125GOOSPH3vxXW016X3zwTZ/rulNQWaS2LYUJ1LQqaNciweDtTgYHubCSXEgtHRttYGVVAOLi5oPVcD2nnm70VZ/Y7/ALKj2UHGo76s1tfzMmbIH7cfIwsbdvaAQ2jQ5HXpzQ964U8NmzJydnxK/abj7vKKV77L76mhpGiS6yAzT4pHulkppduEQocue4ChxyRzxVD3tbWV67mGFOUqlO0NEtXz7u47t4E0N/h/H8rJDRTvTt5NBrQS41yS4E1zQIHbihHXk0yyL0iEAQBAEAQBAEAQBAEAQBAEAQBAEBhyscZAp5cK5triD+hQ9TOcTDTfMucODseUBmw26V7QH73Obe/k9PfqOaSFWUL5XvoSlTz2uupGeM9VyPhmx5ToyzMIeHj/AMQNIBAIHAAHIN/JeQjmko8yNeqqNOVTkvX3OdSz+aZHPeXPcfLjA4sA89zx05+RWy7d/oj51RjFQVtPmlf1vv8AU+eYyPyyxvpjq/8AjcCCWt9+evyUHay6blylPNNpfPpHotr/AE+5LaFiZUhdk4EIc1sjfMLgBGz1A7eSN98bg2649145q+bn9iyFCq4qna6pu9ub9bd50Rz3GCfInyoonzRl3ooki3U2uvXqb70s0kk9GdmjOU4JyjZ8t7eRyV7mkw/EPc49XUeGtBJoV3LePla1JfDFNnFqTSq1pRhpsnzdrd1rlr0fXsfQo/N8PBrZHwbJjJe4OLiePkBVEde9lXQpQqUpNOzv+P6x7zPD1KcZRzLL3at68OiKlE6XPbJsJsusja49uDx+PVaaUpuDSIurCnO+XR3e6t6VzxhYDpA5kp2kEAAuaL46cg9q6L2lTm4yjtqQlirSzwSd7v1qupmxcBkIeM/gB1AgEtBA57i+o6r2nR0lmeh521WolKlfW/j09MsWmZ0ekYEoxIiZ3ykiYHkMYWUTX2G7+PawT7LlYmym0jsez8zoqUlYj5JJ55mSSPaJJGk0S4kgtskk/LmlZCLTi0t/E5derGcKyqTby9y48PJlq+il/wBeGZcrnME5MTW8XL5b95IsktawDpQtw681RUvndzq4PL7vHJsdpXhaEAQBAEAQBAEAQBAEAQBAEAQBAEAQBAR+p6Z8c6M76Ebt4aWtLS6jRNi+Cb4IXlj1OxUsn6Mo894fqWRI4l1yNYGtjIuw1reTGPejz8l7F2RXVgqjTey4E/p/g3B00yHFxmfWCnB1uFfwgOJDR8m0F7dnkaUI7IqTMaPGymsxW/E+Wx+yBoa2ONxc6gGmgA1vv7k8Lyo4uV4rQtoqUYWk9fxwNLQNala2JuBjOMkcsnnsc9ojc83tF3VtbVAdaqieRG7siSjBSlbd6vy/BVvFOlzRzyN1l7G19a9sfP2uQNxHv8j0V9FOScTme0JxpVIVbN30te3j3/ghsaOCR0DIWGV8rgCCfV1O1tD0+w6d1PLG0W9/qZnVqZqsIR+F7cHd9S+67m4el+ZHmRn6iMRwgUKfR8xzq6ndXuOOFqTqUqKnTW7u/wAeB6nRqV3RrN6Ky+muvP8ARzPIznbd4BD3klrhd+1cccV960dt/wAd+LI4ehTj8LasvWqPRinyYbY3duJLjwCDyObo9G/cic3S0W9zynUoUnq9Ft4nmPEM8XMzQeSWm779D0PARQl2Su9wsRGm3JQvw+vTguB0f6PfCsuqYE0bJWRxyFvPlgyH0hxa4772ctIHB9RPFriy1k7nag2qatvbzJnH+iSIhhzcmVzxxIWgNa5t/ZaOSwVxdkn5Kx1ZMxxwFJK3p95ctC8NYvh8EaRCGbuptznf8ziTXytVm1KysiXQBAEAQBAEAQBAEAQBAEAQBAEAQBAEAQBAEAQFd8aZDsOJr45fKBka2RwA37CaOy+/P6nhThFSdm7cu8rqTlTWZRvz6Ln1tyObafqB0mR4wY5snEE3nPG0bwdpa1xeKrmj1HT71peEapq/zcr+tTBD2gu2ll1hxlZ+rd65kLk6S7XsgnKmaxszre573ExNaTwODvJb0vjoPvPB1acHdX7tSE8dQxNWCjKyV91bz0XT7ln8PaDiaGTkvvL2MFUwNZCLAbutx3P/AF+XNrz3epKSi9HsvX5JxqUIRlUTzLd27/BeHDlsQXiDNw8iF0l78ySVx8ugQLcaq231Pv8A5LXVrZKipqKaSsjHSoKtQlVzOMm7tFUdqD8bbHiuIJoPaT6QTdk/wizwrZTcIqEd/wB/0s92pypuUtnZrw89DHOH2xsILejS5osHse/qJ9h+i8qXSVNfUlHs3B3s21ovIzQMbNPA3OO+Frmh7WuIeWN+1249Nng/iqsXLJHLyL8M1JqNnd/Q/TGlafFpkYZpzAxnWub59yeSfv8AZco6RuIAgCAIAgCAIAgCAIAgCAIAgCAIAgCAIAgCAIAgCAIDmvivHn0508enRP8AhpHCSUtYAGnvR7ji+O/X59HDTp1JQUvmW3J8TkYynWowm4WyS35rg7cNSMmg0+Z0zsbewNjAiFnc9x3WTdkAGuBXVaIe8xSTV23r0Xq5jksBNtxlZRXddvv1fXQx6jnh7XN8PxSfDt2GVo6mr9Tnc7SeRyQOLU4QlH4qrTnrZX9emRqV4P4MOmoK2Z2f+/4VDxVqcOdPu02EsgYRbXEkkgdLs/LgHhUUpVZ37TZG2VCi5KVG7ura3t9yCjyXH6xx9DHelpo8gex7c/mrc2duo9kT7GClFR3tqzEx5aDKSd10xov2oH5kk1wvL71ZeBZkjJqEdkdl+izwRNpDpJfEMMW54bs3Brntrng87fnz1r255daq6krm6nHLE6aqiYQBAEAQBAEAQBAEAQBAEAQBAEAQBAEAQBAEAQBAEAQHiZnmtIBIsVYqx+YIQFA1f6OwyLZooDpHP3ukmkLa6WAGMoA12HFrTDF1Yq17ow1fZ1CeqVmvp3etir63p+ofEzx6FhSQxPb9aG0WPDbqpCQDdn0g3z0HQTzqrbtpfTfyJww/YNugt+D28CH076MdR1Jh3MZAzkgSv9bj7ENDtt+5VksTBLKtiUMPl14k7pX0NS5Db1vJbHwdscLdwB7bnGtw9wAPvVUsVfRLQsjRSLr4R+j3G8OgOnDciffvE0jG200AAwc7AK9ybJN+1NSrKb1JxiktC4KokEAQBAEAQBAEAQBAEAQBAEAQBAEAQBAEAQBAEAQBAEAQBAEAQBAEAQBAEAQBAEAQBAEAQBAEAQBAEAQBAEAQBAEAQBAEAQBAEAQBAEAQBAEAQBAEAQBAEAQBAEAQBAEAQBAEAQH/2Q=="/>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cs typeface="Arial" charset="0"/>
            </a:endParaRPr>
          </a:p>
        </p:txBody>
      </p:sp>
      <p:pic>
        <p:nvPicPr>
          <p:cNvPr id="1032" name="Picture 8" descr="https://encrypted-tbn1.gstatic.com/images?q=tbn:ANd9GcQeqaOgy8rEXi0ubmCxw8IAnDzoN34Hj3x0I87qop1sb88Ldvc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47638"/>
            <a:ext cx="2985336" cy="229731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RNiAusE9Wvj9UG_StEr3m10uJO_tQsWoORxD9AyZloOBRsOTq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516" y="4078223"/>
            <a:ext cx="245745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8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Some Questions to Think About</a:t>
            </a:r>
            <a:endParaRPr lang="en-US" sz="3200" b="1" dirty="0"/>
          </a:p>
        </p:txBody>
      </p:sp>
      <p:sp>
        <p:nvSpPr>
          <p:cNvPr id="3" name="Content Placeholder 2"/>
          <p:cNvSpPr>
            <a:spLocks noGrp="1"/>
          </p:cNvSpPr>
          <p:nvPr>
            <p:ph sz="quarter" idx="1"/>
          </p:nvPr>
        </p:nvSpPr>
        <p:spPr>
          <a:xfrm>
            <a:off x="304800" y="1600200"/>
            <a:ext cx="8686800" cy="4724400"/>
          </a:xfrm>
        </p:spPr>
        <p:txBody>
          <a:bodyPr/>
          <a:lstStyle/>
          <a:p>
            <a:pPr marL="0" indent="0">
              <a:buNone/>
            </a:pPr>
            <a:r>
              <a:rPr lang="en-US" sz="2800" b="1" dirty="0"/>
              <a:t>What is the purpose of human existence?  </a:t>
            </a:r>
            <a:endParaRPr lang="en-US" sz="2800" b="1" dirty="0" smtClean="0"/>
          </a:p>
          <a:p>
            <a:pPr marL="0" indent="0">
              <a:buNone/>
            </a:pPr>
            <a:endParaRPr lang="en-US" sz="800" b="1" dirty="0"/>
          </a:p>
          <a:p>
            <a:pPr marL="0" indent="0">
              <a:buNone/>
            </a:pPr>
            <a:r>
              <a:rPr lang="en-US" sz="2800" b="1" dirty="0"/>
              <a:t>What is the meaning of human dignity</a:t>
            </a:r>
            <a:r>
              <a:rPr lang="en-US" sz="2800" b="1" dirty="0" smtClean="0"/>
              <a:t>?</a:t>
            </a:r>
          </a:p>
          <a:p>
            <a:pPr marL="0" indent="0">
              <a:buNone/>
            </a:pPr>
            <a:endParaRPr lang="en-US" sz="800" b="1" dirty="0" smtClean="0"/>
          </a:p>
          <a:p>
            <a:pPr marL="0" indent="0">
              <a:buNone/>
            </a:pPr>
            <a:r>
              <a:rPr lang="en-US" sz="2800" b="1" dirty="0" smtClean="0"/>
              <a:t>What </a:t>
            </a:r>
            <a:r>
              <a:rPr lang="en-US" sz="2800" b="1" dirty="0"/>
              <a:t>is free will and what is its relationship to technologies</a:t>
            </a:r>
            <a:r>
              <a:rPr lang="en-US" sz="2800" b="1" dirty="0" smtClean="0"/>
              <a:t>?</a:t>
            </a:r>
          </a:p>
          <a:p>
            <a:pPr marL="0" indent="0">
              <a:buNone/>
            </a:pPr>
            <a:endParaRPr lang="en-US" sz="800" b="1" dirty="0"/>
          </a:p>
          <a:p>
            <a:pPr marL="0" indent="0">
              <a:buNone/>
            </a:pPr>
            <a:r>
              <a:rPr lang="en-US" sz="2800" b="1" dirty="0"/>
              <a:t>What is a soul and what are the implications of the mind/body/soul </a:t>
            </a:r>
            <a:r>
              <a:rPr lang="en-US" sz="2800" b="1" dirty="0" smtClean="0"/>
              <a:t>relationship as it relates to biotech?</a:t>
            </a:r>
          </a:p>
          <a:p>
            <a:pPr marL="0" indent="0">
              <a:buNone/>
            </a:pPr>
            <a:endParaRPr lang="en-US" sz="800" b="1" dirty="0"/>
          </a:p>
          <a:p>
            <a:pPr marL="0" indent="0">
              <a:buNone/>
            </a:pPr>
            <a:r>
              <a:rPr lang="en-US" sz="2800" b="1" dirty="0"/>
              <a:t>What is the meaning of human autonomy, is this a Christian value, and is it in play in these technologies?</a:t>
            </a:r>
          </a:p>
          <a:p>
            <a:pPr marL="0" indent="0">
              <a:buNone/>
            </a:pPr>
            <a:endParaRPr lang="en-US" sz="2400" dirty="0"/>
          </a:p>
        </p:txBody>
      </p:sp>
    </p:spTree>
    <p:extLst>
      <p:ext uri="{BB962C8B-B14F-4D97-AF65-F5344CB8AC3E}">
        <p14:creationId xmlns:p14="http://schemas.microsoft.com/office/powerpoint/2010/main" val="3841891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Questions (cont.)</a:t>
            </a:r>
            <a:endParaRPr lang="en-US" sz="3600" b="1" dirty="0"/>
          </a:p>
        </p:txBody>
      </p:sp>
      <p:sp>
        <p:nvSpPr>
          <p:cNvPr id="3" name="Content Placeholder 2"/>
          <p:cNvSpPr>
            <a:spLocks noGrp="1"/>
          </p:cNvSpPr>
          <p:nvPr>
            <p:ph sz="quarter" idx="1"/>
          </p:nvPr>
        </p:nvSpPr>
        <p:spPr>
          <a:xfrm>
            <a:off x="533400" y="1981200"/>
            <a:ext cx="8232648" cy="4114800"/>
          </a:xfrm>
        </p:spPr>
        <p:txBody>
          <a:bodyPr/>
          <a:lstStyle/>
          <a:p>
            <a:pPr marL="0" indent="0">
              <a:buNone/>
            </a:pPr>
            <a:r>
              <a:rPr lang="en-US" sz="2800" b="1" dirty="0"/>
              <a:t>Are we prepared to let market forces determine the direction of biotechnological advance</a:t>
            </a:r>
            <a:r>
              <a:rPr lang="en-US" sz="2800" b="1" dirty="0" smtClean="0"/>
              <a:t>?</a:t>
            </a:r>
          </a:p>
          <a:p>
            <a:pPr marL="0" indent="0">
              <a:buNone/>
            </a:pPr>
            <a:endParaRPr lang="en-US" sz="1600" b="1" dirty="0"/>
          </a:p>
          <a:p>
            <a:pPr marL="0" indent="0">
              <a:buNone/>
            </a:pPr>
            <a:r>
              <a:rPr lang="en-US" sz="2800" b="1" dirty="0"/>
              <a:t>Should we leave control for the direction of biotechnological moves in the hands of avowed naturalists/scientific materialists</a:t>
            </a:r>
            <a:r>
              <a:rPr lang="en-US" sz="2800" b="1" dirty="0" smtClean="0"/>
              <a:t>?</a:t>
            </a:r>
          </a:p>
          <a:p>
            <a:pPr marL="0" indent="0">
              <a:buNone/>
            </a:pPr>
            <a:endParaRPr lang="en-US" sz="1600" b="1" dirty="0"/>
          </a:p>
          <a:p>
            <a:pPr marL="0" indent="0">
              <a:buNone/>
            </a:pPr>
            <a:r>
              <a:rPr lang="en-US" sz="2800" b="1" dirty="0"/>
              <a:t>Are we going to simply take the “It is in God’s hands” approach to this?</a:t>
            </a:r>
          </a:p>
          <a:p>
            <a:pPr marL="0" indent="0">
              <a:buNone/>
            </a:pPr>
            <a:endParaRPr lang="en-US" sz="2800" b="1" dirty="0"/>
          </a:p>
        </p:txBody>
      </p:sp>
    </p:spTree>
    <p:extLst>
      <p:ext uri="{BB962C8B-B14F-4D97-AF65-F5344CB8AC3E}">
        <p14:creationId xmlns:p14="http://schemas.microsoft.com/office/powerpoint/2010/main" val="869802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Toward a Christian Response to Bioethical Questions</a:t>
            </a:r>
            <a:endParaRPr lang="en-US" sz="3200" b="1" dirty="0"/>
          </a:p>
        </p:txBody>
      </p:sp>
      <p:sp>
        <p:nvSpPr>
          <p:cNvPr id="3" name="Content Placeholder 2"/>
          <p:cNvSpPr>
            <a:spLocks noGrp="1"/>
          </p:cNvSpPr>
          <p:nvPr>
            <p:ph sz="quarter" idx="1"/>
          </p:nvPr>
        </p:nvSpPr>
        <p:spPr/>
        <p:txBody>
          <a:bodyPr/>
          <a:lstStyle/>
          <a:p>
            <a:pPr marL="0" indent="0">
              <a:buNone/>
            </a:pPr>
            <a:r>
              <a:rPr lang="en-US" sz="2600" b="1" dirty="0"/>
              <a:t>The naturalist </a:t>
            </a:r>
            <a:r>
              <a:rPr lang="en-US" sz="2600" b="1" dirty="0" smtClean="0"/>
              <a:t>view:</a:t>
            </a:r>
          </a:p>
          <a:p>
            <a:pPr marL="0" indent="0">
              <a:buNone/>
            </a:pPr>
            <a:r>
              <a:rPr lang="en-US" sz="2600" b="1" dirty="0" smtClean="0"/>
              <a:t>We </a:t>
            </a:r>
            <a:r>
              <a:rPr lang="en-US" sz="2600" b="1" dirty="0"/>
              <a:t>are the purposeless result of blind natural forces.  We are temporal and are not spiritual.  In this world view, biotechnological choices come down to cost/benefit analysis alone.  Human dignity (worth) is a questionable concept.</a:t>
            </a:r>
          </a:p>
          <a:p>
            <a:pPr marL="0" indent="0">
              <a:buNone/>
            </a:pPr>
            <a:endParaRPr lang="en-US" sz="800" b="1" dirty="0"/>
          </a:p>
          <a:p>
            <a:pPr marL="0" indent="0">
              <a:buNone/>
            </a:pPr>
            <a:r>
              <a:rPr lang="en-US" sz="2600" b="1" dirty="0"/>
              <a:t>In the Christian world view, the individual has a dignity because we are made in the image of God (Genesis </a:t>
            </a:r>
            <a:r>
              <a:rPr lang="en-US" sz="2600" b="1" dirty="0" smtClean="0"/>
              <a:t>1:26-27) </a:t>
            </a:r>
            <a:r>
              <a:rPr lang="en-US" sz="2600" b="1" dirty="0"/>
              <a:t>which should be respected. </a:t>
            </a:r>
            <a:r>
              <a:rPr lang="en-US" sz="2600" b="1" dirty="0" smtClean="0"/>
              <a:t>This limits </a:t>
            </a:r>
            <a:r>
              <a:rPr lang="en-US" sz="2600" b="1" dirty="0"/>
              <a:t>the viability of cost/benefit analysis.</a:t>
            </a:r>
          </a:p>
          <a:p>
            <a:pPr marL="0" indent="0">
              <a:buNone/>
            </a:pPr>
            <a:endParaRPr lang="en-US" sz="3200" dirty="0"/>
          </a:p>
        </p:txBody>
      </p:sp>
    </p:spTree>
    <p:extLst>
      <p:ext uri="{BB962C8B-B14F-4D97-AF65-F5344CB8AC3E}">
        <p14:creationId xmlns:p14="http://schemas.microsoft.com/office/powerpoint/2010/main" val="1423660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Human Responsibility</a:t>
            </a:r>
            <a:endParaRPr lang="en-US" sz="3600" b="1" dirty="0"/>
          </a:p>
        </p:txBody>
      </p:sp>
      <p:sp>
        <p:nvSpPr>
          <p:cNvPr id="3" name="Content Placeholder 2"/>
          <p:cNvSpPr>
            <a:spLocks noGrp="1"/>
          </p:cNvSpPr>
          <p:nvPr>
            <p:ph sz="quarter" idx="1"/>
          </p:nvPr>
        </p:nvSpPr>
        <p:spPr>
          <a:xfrm>
            <a:off x="609600" y="1981200"/>
            <a:ext cx="8156448" cy="4114800"/>
          </a:xfrm>
        </p:spPr>
        <p:txBody>
          <a:bodyPr/>
          <a:lstStyle/>
          <a:p>
            <a:pPr marL="0" indent="0">
              <a:buNone/>
            </a:pPr>
            <a:r>
              <a:rPr lang="en-US" sz="2400" b="1" dirty="0"/>
              <a:t>Genesis 2:15  (about the garden) keep (</a:t>
            </a:r>
            <a:r>
              <a:rPr lang="en-US" sz="2400" b="1" i="1" dirty="0" err="1"/>
              <a:t>shamar</a:t>
            </a:r>
            <a:r>
              <a:rPr lang="en-US" sz="2400" b="1" i="1" dirty="0"/>
              <a:t>) </a:t>
            </a:r>
            <a:r>
              <a:rPr lang="en-US" sz="2400" b="1" dirty="0" smtClean="0"/>
              <a:t>it</a:t>
            </a:r>
          </a:p>
          <a:p>
            <a:pPr marL="0" indent="0">
              <a:buNone/>
            </a:pPr>
            <a:endParaRPr lang="en-US" sz="900" b="1" dirty="0"/>
          </a:p>
          <a:p>
            <a:pPr marL="0" indent="0">
              <a:buNone/>
            </a:pPr>
            <a:r>
              <a:rPr lang="en-US" sz="2400" b="1" dirty="0"/>
              <a:t>Genesis 1:28  Fill the earth and subdue it.</a:t>
            </a:r>
          </a:p>
          <a:p>
            <a:pPr marL="0" indent="0">
              <a:buNone/>
            </a:pPr>
            <a:endParaRPr lang="en-US" sz="1200" b="1" dirty="0" smtClean="0"/>
          </a:p>
          <a:p>
            <a:pPr marL="0" indent="0">
              <a:buNone/>
            </a:pPr>
            <a:r>
              <a:rPr lang="en-US" sz="2400" b="1" dirty="0" smtClean="0"/>
              <a:t>But…</a:t>
            </a:r>
          </a:p>
          <a:p>
            <a:pPr marL="0" indent="0">
              <a:buNone/>
            </a:pPr>
            <a:endParaRPr lang="en-US" sz="1200" b="1" dirty="0"/>
          </a:p>
          <a:p>
            <a:pPr marL="0" indent="0">
              <a:buNone/>
            </a:pPr>
            <a:r>
              <a:rPr lang="en-US" sz="2400" b="1" dirty="0" smtClean="0"/>
              <a:t>1 </a:t>
            </a:r>
            <a:r>
              <a:rPr lang="en-US" sz="2400" b="1" dirty="0" err="1"/>
              <a:t>Cor</a:t>
            </a:r>
            <a:r>
              <a:rPr lang="en-US" sz="2400" b="1" dirty="0"/>
              <a:t> 4:2  It is required that those who have been given a trust must prove faithful. </a:t>
            </a:r>
            <a:endParaRPr lang="en-US" sz="2400" b="1" dirty="0" smtClean="0"/>
          </a:p>
          <a:p>
            <a:pPr marL="0" indent="0">
              <a:buNone/>
            </a:pPr>
            <a:endParaRPr lang="en-US" sz="800" b="1" dirty="0"/>
          </a:p>
          <a:p>
            <a:pPr marL="0" indent="0">
              <a:buNone/>
            </a:pPr>
            <a:r>
              <a:rPr lang="en-US" sz="2400" b="1" dirty="0" smtClean="0"/>
              <a:t>Conclusion:  We do not worship nature (biocentrism) but we are over nature as responsible, caring stewards.</a:t>
            </a:r>
          </a:p>
          <a:p>
            <a:pPr marL="0" indent="0">
              <a:buNone/>
            </a:pPr>
            <a:endParaRPr lang="en-US" sz="2400" b="1" dirty="0"/>
          </a:p>
          <a:p>
            <a:pPr marL="0" indent="0">
              <a:buNone/>
            </a:pPr>
            <a:endParaRPr lang="en-US" sz="2400" b="1" dirty="0"/>
          </a:p>
          <a:p>
            <a:pPr marL="0" indent="0">
              <a:buNone/>
            </a:pPr>
            <a:endParaRPr lang="en-US" dirty="0"/>
          </a:p>
        </p:txBody>
      </p:sp>
    </p:spTree>
    <p:extLst>
      <p:ext uri="{BB962C8B-B14F-4D97-AF65-F5344CB8AC3E}">
        <p14:creationId xmlns:p14="http://schemas.microsoft.com/office/powerpoint/2010/main" val="1418810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A cautionary tale:  The Tower of Babel</a:t>
            </a:r>
            <a:endParaRPr lang="en-US" sz="3200" b="1" dirty="0"/>
          </a:p>
        </p:txBody>
      </p:sp>
      <p:sp>
        <p:nvSpPr>
          <p:cNvPr id="3" name="Content Placeholder 2"/>
          <p:cNvSpPr>
            <a:spLocks noGrp="1"/>
          </p:cNvSpPr>
          <p:nvPr>
            <p:ph sz="quarter" idx="1"/>
          </p:nvPr>
        </p:nvSpPr>
        <p:spPr/>
        <p:txBody>
          <a:bodyPr/>
          <a:lstStyle/>
          <a:p>
            <a:pPr marL="0" indent="0">
              <a:buNone/>
            </a:pPr>
            <a:r>
              <a:rPr lang="en-US" sz="2400" b="1" dirty="0" smtClean="0"/>
              <a:t>Genesis 11  Come let us build…. and make a name for ourselves.</a:t>
            </a:r>
          </a:p>
          <a:p>
            <a:pPr marL="0" indent="0">
              <a:buNone/>
            </a:pPr>
            <a:endParaRPr lang="en-US" sz="1000" b="1" dirty="0"/>
          </a:p>
          <a:p>
            <a:pPr marL="0" indent="0">
              <a:buNone/>
            </a:pPr>
            <a:r>
              <a:rPr lang="en-US" sz="2400" dirty="0"/>
              <a:t>C S Lewis </a:t>
            </a:r>
            <a:r>
              <a:rPr lang="en-US" sz="2400" dirty="0" smtClean="0"/>
              <a:t>in </a:t>
            </a:r>
            <a:r>
              <a:rPr lang="en-US" sz="2400" i="1" dirty="0"/>
              <a:t>The Abolition of Man</a:t>
            </a:r>
            <a:r>
              <a:rPr lang="en-US" sz="2400" dirty="0"/>
              <a:t>, “What we call man’s power over nature turns out to be a power exercised by some men over other men with nature as its instrument</a:t>
            </a:r>
            <a:r>
              <a:rPr lang="en-US" sz="2400" dirty="0" smtClean="0"/>
              <a:t>.”</a:t>
            </a:r>
          </a:p>
          <a:p>
            <a:pPr marL="0" indent="0">
              <a:buNone/>
            </a:pPr>
            <a:endParaRPr lang="en-US" sz="1100" dirty="0"/>
          </a:p>
          <a:p>
            <a:pPr marL="0" indent="0">
              <a:buNone/>
            </a:pPr>
            <a:r>
              <a:rPr lang="en-US" sz="2400" dirty="0"/>
              <a:t>Applied to biotech, should we have as a goal to remake, redesign and prefabricate ourselves</a:t>
            </a:r>
            <a:r>
              <a:rPr lang="en-US" sz="2400" dirty="0" smtClean="0"/>
              <a:t>?</a:t>
            </a:r>
          </a:p>
          <a:p>
            <a:pPr marL="0" indent="0">
              <a:buNone/>
            </a:pPr>
            <a:endParaRPr lang="en-US" sz="2400" dirty="0"/>
          </a:p>
          <a:p>
            <a:pPr marL="0" indent="0">
              <a:buNone/>
            </a:pPr>
            <a:r>
              <a:rPr lang="en-US" sz="2400" dirty="0" smtClean="0"/>
              <a:t>Did Jesus enhance </a:t>
            </a:r>
            <a:r>
              <a:rPr lang="en-US" sz="2400" dirty="0"/>
              <a:t>or reengineer either himself or </a:t>
            </a:r>
            <a:r>
              <a:rPr lang="en-US" sz="2400" dirty="0" smtClean="0"/>
              <a:t>others?</a:t>
            </a:r>
            <a:endParaRPr lang="en-US" sz="2400" dirty="0"/>
          </a:p>
          <a:p>
            <a:pPr marL="0" indent="0">
              <a:buNone/>
            </a:pPr>
            <a:endParaRPr lang="en-US" sz="2400" dirty="0"/>
          </a:p>
          <a:p>
            <a:pPr marL="0" indent="0">
              <a:buNone/>
            </a:pPr>
            <a:endParaRPr lang="en-US" sz="2400" b="1" dirty="0"/>
          </a:p>
        </p:txBody>
      </p:sp>
    </p:spTree>
    <p:extLst>
      <p:ext uri="{BB962C8B-B14F-4D97-AF65-F5344CB8AC3E}">
        <p14:creationId xmlns:p14="http://schemas.microsoft.com/office/powerpoint/2010/main" val="2625181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A Preliminary Answer</a:t>
            </a:r>
            <a:endParaRPr lang="en-US" sz="3600" b="1" dirty="0"/>
          </a:p>
        </p:txBody>
      </p:sp>
      <p:sp>
        <p:nvSpPr>
          <p:cNvPr id="3" name="Content Placeholder 2"/>
          <p:cNvSpPr>
            <a:spLocks noGrp="1"/>
          </p:cNvSpPr>
          <p:nvPr>
            <p:ph sz="quarter" idx="1"/>
          </p:nvPr>
        </p:nvSpPr>
        <p:spPr>
          <a:xfrm>
            <a:off x="381000" y="1752600"/>
            <a:ext cx="8308848" cy="4876800"/>
          </a:xfrm>
        </p:spPr>
        <p:txBody>
          <a:bodyPr/>
          <a:lstStyle/>
          <a:p>
            <a:pPr marL="0" indent="0">
              <a:buNone/>
            </a:pPr>
            <a:r>
              <a:rPr lang="en-US" sz="2600" b="1" dirty="0"/>
              <a:t>Morally </a:t>
            </a:r>
            <a:r>
              <a:rPr lang="en-US" sz="2600" b="1" dirty="0" smtClean="0"/>
              <a:t>and ethically responsible </a:t>
            </a:r>
            <a:r>
              <a:rPr lang="en-US" sz="2600" b="1" dirty="0"/>
              <a:t>stewardship </a:t>
            </a:r>
            <a:r>
              <a:rPr lang="en-US" sz="2600" dirty="0"/>
              <a:t>(guided by a biblical understanding of the relationship between the created (man) and the creator</a:t>
            </a:r>
            <a:r>
              <a:rPr lang="en-US" sz="2600" dirty="0" smtClean="0"/>
              <a:t>). </a:t>
            </a:r>
          </a:p>
          <a:p>
            <a:pPr marL="0" indent="0">
              <a:buNone/>
            </a:pPr>
            <a:endParaRPr lang="en-US" sz="1200" dirty="0" smtClean="0"/>
          </a:p>
          <a:p>
            <a:pPr marL="0" indent="0">
              <a:buNone/>
            </a:pPr>
            <a:r>
              <a:rPr lang="en-US" sz="2600" dirty="0" smtClean="0"/>
              <a:t>The </a:t>
            </a:r>
            <a:r>
              <a:rPr lang="en-US" sz="2600" dirty="0"/>
              <a:t>ultimate goal of Christian medicine is not immortality.  Our goal is not to avoid death at all costs, but to create as fulfilled a life on earth as we can</a:t>
            </a:r>
            <a:r>
              <a:rPr lang="en-US" sz="2600" dirty="0" smtClean="0"/>
              <a:t>.</a:t>
            </a:r>
          </a:p>
          <a:p>
            <a:pPr marL="0" indent="0">
              <a:buNone/>
            </a:pPr>
            <a:endParaRPr lang="en-US" sz="1200" dirty="0"/>
          </a:p>
          <a:p>
            <a:pPr marL="0" indent="0">
              <a:buNone/>
            </a:pPr>
            <a:r>
              <a:rPr lang="en-US" sz="2600" dirty="0"/>
              <a:t>We should use biotechnologies to relieve suffering in a way which protects human dignity without making humans less human.</a:t>
            </a:r>
          </a:p>
          <a:p>
            <a:pPr marL="0" indent="0">
              <a:buNone/>
            </a:pPr>
            <a:endParaRPr lang="en-US" dirty="0"/>
          </a:p>
        </p:txBody>
      </p:sp>
    </p:spTree>
    <p:extLst>
      <p:ext uri="{BB962C8B-B14F-4D97-AF65-F5344CB8AC3E}">
        <p14:creationId xmlns:p14="http://schemas.microsoft.com/office/powerpoint/2010/main" val="1582966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Another Way to Put It</a:t>
            </a:r>
            <a:endParaRPr lang="en-US" sz="3200" b="1" dirty="0"/>
          </a:p>
        </p:txBody>
      </p:sp>
      <p:sp>
        <p:nvSpPr>
          <p:cNvPr id="3" name="Content Placeholder 2"/>
          <p:cNvSpPr>
            <a:spLocks noGrp="1"/>
          </p:cNvSpPr>
          <p:nvPr>
            <p:ph sz="quarter" idx="1"/>
          </p:nvPr>
        </p:nvSpPr>
        <p:spPr>
          <a:xfrm>
            <a:off x="457200" y="2438400"/>
            <a:ext cx="8308848" cy="3657600"/>
          </a:xfrm>
        </p:spPr>
        <p:txBody>
          <a:bodyPr/>
          <a:lstStyle/>
          <a:p>
            <a:pPr marL="0" indent="0">
              <a:buNone/>
            </a:pPr>
            <a:r>
              <a:rPr lang="en-US" b="1" dirty="0"/>
              <a:t>The natural Christian attitude seems to be liberal when it comes to using technology to reduce suffering and to improve the quality of natural life, but to be conservative in unnaturally altering life for personal or monetary benefit.</a:t>
            </a:r>
          </a:p>
          <a:p>
            <a:pPr marL="0" indent="0">
              <a:buNone/>
            </a:pPr>
            <a:endParaRPr lang="en-US" dirty="0"/>
          </a:p>
        </p:txBody>
      </p:sp>
    </p:spTree>
    <p:extLst>
      <p:ext uri="{BB962C8B-B14F-4D97-AF65-F5344CB8AC3E}">
        <p14:creationId xmlns:p14="http://schemas.microsoft.com/office/powerpoint/2010/main" val="3169123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Helpful Questions (from Biotechnology and the Human Good by Ben Mitchel et al)</a:t>
            </a:r>
            <a:endParaRPr lang="en-US" sz="3200" b="1" dirty="0"/>
          </a:p>
        </p:txBody>
      </p:sp>
      <p:sp>
        <p:nvSpPr>
          <p:cNvPr id="3" name="Content Placeholder 2"/>
          <p:cNvSpPr>
            <a:spLocks noGrp="1"/>
          </p:cNvSpPr>
          <p:nvPr>
            <p:ph sz="quarter" idx="1"/>
          </p:nvPr>
        </p:nvSpPr>
        <p:spPr>
          <a:xfrm>
            <a:off x="533400" y="1752600"/>
            <a:ext cx="8232648" cy="4343400"/>
          </a:xfrm>
        </p:spPr>
        <p:txBody>
          <a:bodyPr/>
          <a:lstStyle/>
          <a:p>
            <a:pPr marL="0" indent="0">
              <a:buNone/>
            </a:pPr>
            <a:r>
              <a:rPr lang="en-US" sz="2400" b="1" dirty="0" smtClean="0"/>
              <a:t>1. Does </a:t>
            </a:r>
            <a:r>
              <a:rPr lang="en-US" sz="2400" b="1" dirty="0"/>
              <a:t>the technology assist us in fulfilling or stewardship responsibilities?</a:t>
            </a:r>
          </a:p>
          <a:p>
            <a:pPr marL="0" indent="0">
              <a:buNone/>
            </a:pPr>
            <a:endParaRPr lang="en-US" sz="800" b="1" dirty="0"/>
          </a:p>
          <a:p>
            <a:pPr marL="0" indent="0">
              <a:buNone/>
            </a:pPr>
            <a:r>
              <a:rPr lang="en-US" sz="2400" b="1" dirty="0" smtClean="0"/>
              <a:t>2. Does </a:t>
            </a:r>
            <a:r>
              <a:rPr lang="en-US" sz="2400" b="1" dirty="0"/>
              <a:t>the technology require or promote the commodification or destruction of human life?  Does the technology demean, debase or degrade </a:t>
            </a:r>
            <a:r>
              <a:rPr lang="en-US" sz="2400" b="1" dirty="0" smtClean="0"/>
              <a:t>individuals?</a:t>
            </a:r>
          </a:p>
          <a:p>
            <a:pPr marL="0" indent="0">
              <a:buNone/>
            </a:pPr>
            <a:endParaRPr lang="en-US" sz="800" b="1" dirty="0"/>
          </a:p>
          <a:p>
            <a:pPr marL="0" indent="0">
              <a:buNone/>
            </a:pPr>
            <a:r>
              <a:rPr lang="en-US" sz="2400" b="1" dirty="0" smtClean="0"/>
              <a:t>3. Does </a:t>
            </a:r>
            <a:r>
              <a:rPr lang="en-US" sz="2400" b="1" dirty="0"/>
              <a:t>the technology primarily appeal to our basest inclinations</a:t>
            </a:r>
            <a:r>
              <a:rPr lang="en-US" sz="2400" b="1" dirty="0" smtClean="0"/>
              <a:t>?</a:t>
            </a:r>
          </a:p>
          <a:p>
            <a:pPr marL="0" indent="0">
              <a:buNone/>
            </a:pPr>
            <a:endParaRPr lang="en-US" sz="800" b="1" dirty="0"/>
          </a:p>
          <a:p>
            <a:pPr marL="0" indent="0">
              <a:buNone/>
            </a:pPr>
            <a:r>
              <a:rPr lang="en-US" sz="2400" b="1" dirty="0" smtClean="0"/>
              <a:t>4. Is </a:t>
            </a:r>
            <a:r>
              <a:rPr lang="en-US" sz="2400" b="1" dirty="0"/>
              <a:t>the technology a vehicle to promote our own narcissistic self-absorption</a:t>
            </a:r>
            <a:r>
              <a:rPr lang="en-US" sz="2400" b="1" dirty="0" smtClean="0"/>
              <a:t>?</a:t>
            </a:r>
            <a:endParaRPr lang="en-US" sz="2400" b="1" dirty="0"/>
          </a:p>
        </p:txBody>
      </p:sp>
    </p:spTree>
    <p:extLst>
      <p:ext uri="{BB962C8B-B14F-4D97-AF65-F5344CB8AC3E}">
        <p14:creationId xmlns:p14="http://schemas.microsoft.com/office/powerpoint/2010/main" val="1015805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Questions (cont.)</a:t>
            </a:r>
            <a:endParaRPr lang="en-US" sz="3200" b="1" dirty="0"/>
          </a:p>
        </p:txBody>
      </p:sp>
      <p:sp>
        <p:nvSpPr>
          <p:cNvPr id="3" name="Content Placeholder 2"/>
          <p:cNvSpPr>
            <a:spLocks noGrp="1"/>
          </p:cNvSpPr>
          <p:nvPr>
            <p:ph sz="quarter" idx="1"/>
          </p:nvPr>
        </p:nvSpPr>
        <p:spPr>
          <a:xfrm>
            <a:off x="609600" y="1752600"/>
            <a:ext cx="5029200" cy="4343400"/>
          </a:xfrm>
        </p:spPr>
        <p:txBody>
          <a:bodyPr/>
          <a:lstStyle/>
          <a:p>
            <a:pPr marL="0" indent="0">
              <a:buNone/>
            </a:pPr>
            <a:r>
              <a:rPr lang="en-US" sz="2400" b="1" dirty="0" smtClean="0"/>
              <a:t>5. Does </a:t>
            </a:r>
            <a:r>
              <a:rPr lang="en-US" sz="2400" b="1" dirty="0"/>
              <a:t>the pursuit or use of the technology make just use of resources</a:t>
            </a:r>
            <a:r>
              <a:rPr lang="en-US" sz="2400" b="1" dirty="0" smtClean="0"/>
              <a:t>?</a:t>
            </a:r>
          </a:p>
          <a:p>
            <a:pPr marL="0" indent="0">
              <a:buNone/>
            </a:pPr>
            <a:endParaRPr lang="en-US" sz="800" b="1" dirty="0"/>
          </a:p>
          <a:p>
            <a:pPr marL="0" indent="0">
              <a:buNone/>
            </a:pPr>
            <a:r>
              <a:rPr lang="en-US" sz="2400" b="1" dirty="0" smtClean="0"/>
              <a:t>6. Does </a:t>
            </a:r>
            <a:r>
              <a:rPr lang="en-US" sz="2400" b="1" dirty="0"/>
              <a:t>the technology promote genuine human flourishing or does it more likely promote </a:t>
            </a:r>
            <a:r>
              <a:rPr lang="en-US" sz="2400" b="1" dirty="0" smtClean="0"/>
              <a:t>economic </a:t>
            </a:r>
            <a:r>
              <a:rPr lang="en-US" sz="2400" b="1" dirty="0"/>
              <a:t>imperatives?  Must we adapt to the technology, or was the technology designed to adapt to human nature and human needs</a:t>
            </a:r>
            <a:r>
              <a:rPr lang="en-US" sz="2400" b="1" dirty="0" smtClean="0"/>
              <a:t>?</a:t>
            </a:r>
          </a:p>
          <a:p>
            <a:pPr marL="0" indent="0">
              <a:buNone/>
            </a:pPr>
            <a:endParaRPr lang="en-US" sz="800" b="1" dirty="0"/>
          </a:p>
        </p:txBody>
      </p:sp>
      <p:pic>
        <p:nvPicPr>
          <p:cNvPr id="2050" name="Picture 2" descr="Image result for ques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1905000"/>
            <a:ext cx="3426286" cy="4038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693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Conclusion</a:t>
            </a:r>
            <a:endParaRPr lang="en-US" sz="4000" b="1" dirty="0"/>
          </a:p>
        </p:txBody>
      </p:sp>
      <p:sp>
        <p:nvSpPr>
          <p:cNvPr id="3" name="Content Placeholder 2"/>
          <p:cNvSpPr>
            <a:spLocks noGrp="1"/>
          </p:cNvSpPr>
          <p:nvPr>
            <p:ph sz="quarter" idx="1"/>
          </p:nvPr>
        </p:nvSpPr>
        <p:spPr/>
        <p:txBody>
          <a:bodyPr/>
          <a:lstStyle/>
          <a:p>
            <a:pPr marL="0" indent="0">
              <a:buNone/>
            </a:pPr>
            <a:r>
              <a:rPr lang="en-US" dirty="0"/>
              <a:t>Science itself is ethically and morally neutral, but the Christian worldview </a:t>
            </a:r>
            <a:r>
              <a:rPr lang="en-US" dirty="0" smtClean="0"/>
              <a:t>suggests:</a:t>
            </a:r>
          </a:p>
          <a:p>
            <a:pPr marL="0" indent="0">
              <a:buNone/>
            </a:pPr>
            <a:endParaRPr lang="en-US" dirty="0"/>
          </a:p>
          <a:p>
            <a:pPr marL="0" indent="0">
              <a:buNone/>
            </a:pPr>
            <a:r>
              <a:rPr lang="en-US" dirty="0"/>
              <a:t>We should use biotechnologies to relieve suffering or improve quality of life in a way which protects human dignity without making us either more than or less than human.</a:t>
            </a:r>
          </a:p>
          <a:p>
            <a:pPr marL="0" indent="0">
              <a:buNone/>
            </a:pPr>
            <a:endParaRPr lang="en-US" dirty="0"/>
          </a:p>
        </p:txBody>
      </p:sp>
    </p:spTree>
    <p:extLst>
      <p:ext uri="{BB962C8B-B14F-4D97-AF65-F5344CB8AC3E}">
        <p14:creationId xmlns:p14="http://schemas.microsoft.com/office/powerpoint/2010/main" val="2154057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b="1" dirty="0" smtClean="0"/>
              <a:t>Bioethics: A Definition</a:t>
            </a:r>
            <a:endParaRPr lang="en-US" b="1" dirty="0"/>
          </a:p>
        </p:txBody>
      </p:sp>
      <p:sp>
        <p:nvSpPr>
          <p:cNvPr id="4" name="TextBox 3"/>
          <p:cNvSpPr txBox="1"/>
          <p:nvPr/>
        </p:nvSpPr>
        <p:spPr>
          <a:xfrm>
            <a:off x="228600" y="2514600"/>
            <a:ext cx="8686800" cy="3200876"/>
          </a:xfrm>
          <a:prstGeom prst="rect">
            <a:avLst/>
          </a:prstGeom>
          <a:noFill/>
        </p:spPr>
        <p:txBody>
          <a:bodyPr wrap="square" rtlCol="0">
            <a:spAutoFit/>
          </a:bodyPr>
          <a:lstStyle/>
          <a:p>
            <a:pPr fontAlgn="base">
              <a:spcBef>
                <a:spcPct val="0"/>
              </a:spcBef>
              <a:spcAft>
                <a:spcPct val="0"/>
              </a:spcAft>
            </a:pPr>
            <a:r>
              <a:rPr lang="en-US" sz="3200" b="1" dirty="0">
                <a:solidFill>
                  <a:prstClr val="black"/>
                </a:solidFill>
                <a:latin typeface="Arial" charset="0"/>
                <a:cs typeface="Arial" charset="0"/>
              </a:rPr>
              <a:t>Ben Mitchell and John F. </a:t>
            </a:r>
            <a:r>
              <a:rPr lang="en-US" sz="3200" b="1" dirty="0" err="1">
                <a:solidFill>
                  <a:prstClr val="black"/>
                </a:solidFill>
                <a:latin typeface="Arial" charset="0"/>
                <a:cs typeface="Arial" charset="0"/>
              </a:rPr>
              <a:t>Kilner</a:t>
            </a:r>
            <a:r>
              <a:rPr lang="en-US" sz="3200" b="1" dirty="0">
                <a:solidFill>
                  <a:prstClr val="black"/>
                </a:solidFill>
                <a:latin typeface="Arial" charset="0"/>
                <a:cs typeface="Arial" charset="0"/>
              </a:rPr>
              <a:t> in </a:t>
            </a:r>
            <a:r>
              <a:rPr lang="en-US" sz="3200" b="1" i="1" dirty="0">
                <a:solidFill>
                  <a:prstClr val="black"/>
                </a:solidFill>
                <a:latin typeface="Arial" charset="0"/>
                <a:cs typeface="Arial" charset="0"/>
              </a:rPr>
              <a:t>Does God Need our Help</a:t>
            </a:r>
            <a:r>
              <a:rPr lang="en-US" sz="3200" b="1" i="1" dirty="0" smtClean="0">
                <a:solidFill>
                  <a:prstClr val="black"/>
                </a:solidFill>
                <a:latin typeface="Arial" charset="0"/>
                <a:cs typeface="Arial" charset="0"/>
              </a:rPr>
              <a:t>?</a:t>
            </a:r>
          </a:p>
          <a:p>
            <a:pPr fontAlgn="base">
              <a:spcBef>
                <a:spcPct val="0"/>
              </a:spcBef>
              <a:spcAft>
                <a:spcPct val="0"/>
              </a:spcAft>
            </a:pPr>
            <a:endParaRPr lang="en-US" sz="1000" b="1" dirty="0">
              <a:solidFill>
                <a:prstClr val="black"/>
              </a:solidFill>
              <a:latin typeface="Arial" charset="0"/>
              <a:cs typeface="Arial" charset="0"/>
            </a:endParaRPr>
          </a:p>
          <a:p>
            <a:pPr fontAlgn="base">
              <a:spcBef>
                <a:spcPct val="0"/>
              </a:spcBef>
              <a:spcAft>
                <a:spcPct val="0"/>
              </a:spcAft>
            </a:pPr>
            <a:r>
              <a:rPr lang="en-US" sz="3200" b="1" dirty="0">
                <a:solidFill>
                  <a:prstClr val="black"/>
                </a:solidFill>
                <a:latin typeface="Arial" charset="0"/>
                <a:cs typeface="Arial" charset="0"/>
              </a:rPr>
              <a:t>	</a:t>
            </a:r>
            <a:r>
              <a:rPr lang="en-US" sz="3200" b="1" dirty="0" smtClean="0">
                <a:solidFill>
                  <a:prstClr val="black"/>
                </a:solidFill>
                <a:latin typeface="Arial" charset="0"/>
                <a:cs typeface="Arial" charset="0"/>
              </a:rPr>
              <a:t>“Bioethics </a:t>
            </a:r>
            <a:r>
              <a:rPr lang="en-US" sz="3200" b="1" dirty="0">
                <a:solidFill>
                  <a:prstClr val="black"/>
                </a:solidFill>
                <a:latin typeface="Arial" charset="0"/>
                <a:cs typeface="Arial" charset="0"/>
              </a:rPr>
              <a:t>is a process of </a:t>
            </a:r>
            <a:r>
              <a:rPr lang="en-US" sz="3200" b="1" dirty="0" smtClean="0">
                <a:solidFill>
                  <a:prstClr val="black"/>
                </a:solidFill>
                <a:latin typeface="Arial" charset="0"/>
                <a:cs typeface="Arial" charset="0"/>
              </a:rPr>
              <a:t>distinguishing between </a:t>
            </a:r>
            <a:r>
              <a:rPr lang="en-US" sz="3200" b="1" dirty="0">
                <a:solidFill>
                  <a:prstClr val="black"/>
                </a:solidFill>
                <a:latin typeface="Arial" charset="0"/>
                <a:cs typeface="Arial" charset="0"/>
              </a:rPr>
              <a:t>what we should pursue and what 	we shouldn’t pursue in matters of life and 	health.”</a:t>
            </a:r>
          </a:p>
        </p:txBody>
      </p:sp>
    </p:spTree>
    <p:extLst>
      <p:ext uri="{BB962C8B-B14F-4D97-AF65-F5344CB8AC3E}">
        <p14:creationId xmlns:p14="http://schemas.microsoft.com/office/powerpoint/2010/main" val="1047397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smtClean="0"/>
              <a:t>A </a:t>
            </a:r>
            <a:r>
              <a:rPr lang="en-US" sz="3200" b="1" dirty="0" smtClean="0"/>
              <a:t>Case Study: Stem Cell Research</a:t>
            </a:r>
            <a:endParaRPr lang="en-US" sz="3200" b="1" dirty="0"/>
          </a:p>
        </p:txBody>
      </p:sp>
      <p:sp>
        <p:nvSpPr>
          <p:cNvPr id="3" name="Content Placeholder 2"/>
          <p:cNvSpPr>
            <a:spLocks noGrp="1"/>
          </p:cNvSpPr>
          <p:nvPr>
            <p:ph sz="quarter" idx="1"/>
          </p:nvPr>
        </p:nvSpPr>
        <p:spPr>
          <a:xfrm>
            <a:off x="609600" y="1828800"/>
            <a:ext cx="8156448" cy="4267200"/>
          </a:xfrm>
        </p:spPr>
        <p:txBody>
          <a:bodyPr/>
          <a:lstStyle/>
          <a:p>
            <a:pPr marL="0" indent="0">
              <a:buNone/>
            </a:pPr>
            <a:r>
              <a:rPr lang="en-US" sz="2400" b="1" dirty="0"/>
              <a:t>Are there moral implications?  We should start there</a:t>
            </a:r>
            <a:r>
              <a:rPr lang="en-US" sz="2400" b="1" dirty="0" smtClean="0"/>
              <a:t>.</a:t>
            </a:r>
            <a:r>
              <a:rPr lang="en-US" sz="2400" b="1" dirty="0"/>
              <a:t> </a:t>
            </a:r>
            <a:endParaRPr lang="en-US" sz="2400" b="1" dirty="0" smtClean="0"/>
          </a:p>
          <a:p>
            <a:pPr marL="0" indent="0">
              <a:buNone/>
            </a:pPr>
            <a:endParaRPr lang="en-US" sz="1200" b="1" dirty="0"/>
          </a:p>
          <a:p>
            <a:pPr marL="0" indent="0">
              <a:buNone/>
            </a:pPr>
            <a:r>
              <a:rPr lang="en-US" sz="2400" b="1" dirty="0" smtClean="0"/>
              <a:t>Are </a:t>
            </a:r>
            <a:r>
              <a:rPr lang="en-US" sz="2400" b="1" dirty="0"/>
              <a:t>there ethical issues</a:t>
            </a:r>
            <a:r>
              <a:rPr lang="en-US" sz="2400" b="1" dirty="0" smtClean="0"/>
              <a:t>?</a:t>
            </a:r>
            <a:r>
              <a:rPr lang="en-US" sz="2400" b="1" dirty="0"/>
              <a:t> </a:t>
            </a:r>
            <a:endParaRPr lang="en-US" sz="2400" b="1" dirty="0" smtClean="0"/>
          </a:p>
          <a:p>
            <a:pPr marL="0" indent="0">
              <a:buNone/>
            </a:pPr>
            <a:endParaRPr lang="en-US" sz="1200" b="1" dirty="0"/>
          </a:p>
          <a:p>
            <a:pPr marL="0" indent="0">
              <a:buNone/>
            </a:pPr>
            <a:r>
              <a:rPr lang="en-US" sz="2400" b="1" dirty="0" smtClean="0"/>
              <a:t>Is </a:t>
            </a:r>
            <a:r>
              <a:rPr lang="en-US" sz="2400" b="1" dirty="0"/>
              <a:t>this to enhance human capability or is it to give health and alleviate suffering?</a:t>
            </a:r>
          </a:p>
          <a:p>
            <a:pPr marL="0" indent="0">
              <a:buNone/>
            </a:pPr>
            <a:endParaRPr lang="en-US" sz="1200" b="1" dirty="0"/>
          </a:p>
          <a:p>
            <a:pPr marL="0" indent="0">
              <a:buNone/>
            </a:pPr>
            <a:r>
              <a:rPr lang="en-US" sz="2400" b="1" dirty="0"/>
              <a:t>Is there sufficient negative harm to others which more than offsets possible good</a:t>
            </a:r>
            <a:r>
              <a:rPr lang="en-US" sz="2400" b="1" dirty="0" smtClean="0"/>
              <a:t>?</a:t>
            </a:r>
          </a:p>
          <a:p>
            <a:pPr marL="0" indent="0">
              <a:buNone/>
            </a:pPr>
            <a:endParaRPr lang="en-US" sz="2400" b="1" dirty="0"/>
          </a:p>
          <a:p>
            <a:pPr marL="0" indent="0">
              <a:buNone/>
            </a:pPr>
            <a:r>
              <a:rPr lang="en-US" sz="2400" b="1" dirty="0" smtClean="0"/>
              <a:t>Caution:  We will not all agree </a:t>
            </a:r>
            <a:r>
              <a:rPr lang="en-US" sz="2400" b="1" smtClean="0"/>
              <a:t>on these things…</a:t>
            </a:r>
            <a:endParaRPr lang="en-US" sz="2400" b="1" dirty="0"/>
          </a:p>
          <a:p>
            <a:pPr marL="0" indent="0">
              <a:buNone/>
            </a:pPr>
            <a:endParaRPr lang="en-US" sz="2400" b="1" dirty="0"/>
          </a:p>
        </p:txBody>
      </p:sp>
    </p:spTree>
    <p:extLst>
      <p:ext uri="{BB962C8B-B14F-4D97-AF65-F5344CB8AC3E}">
        <p14:creationId xmlns:p14="http://schemas.microsoft.com/office/powerpoint/2010/main" val="3997400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Morality vs. Ethics</a:t>
            </a:r>
            <a:endParaRPr lang="en-US" sz="3600" b="1" dirty="0"/>
          </a:p>
        </p:txBody>
      </p:sp>
      <p:sp>
        <p:nvSpPr>
          <p:cNvPr id="3" name="Content Placeholder 2"/>
          <p:cNvSpPr>
            <a:spLocks noGrp="1"/>
          </p:cNvSpPr>
          <p:nvPr>
            <p:ph sz="quarter" idx="1"/>
          </p:nvPr>
        </p:nvSpPr>
        <p:spPr>
          <a:xfrm>
            <a:off x="609600" y="1828800"/>
            <a:ext cx="8156448" cy="4267200"/>
          </a:xfrm>
        </p:spPr>
        <p:txBody>
          <a:bodyPr/>
          <a:lstStyle/>
          <a:p>
            <a:r>
              <a:rPr lang="en-US" b="1" dirty="0"/>
              <a:t>Morality</a:t>
            </a:r>
            <a:r>
              <a:rPr lang="en-US" dirty="0"/>
              <a:t> has to do with right and </a:t>
            </a:r>
            <a:r>
              <a:rPr lang="en-US" dirty="0" smtClean="0"/>
              <a:t>wrong, </a:t>
            </a:r>
            <a:r>
              <a:rPr lang="en-US" dirty="0"/>
              <a:t>assumes an </a:t>
            </a:r>
            <a:r>
              <a:rPr lang="en-US" dirty="0" smtClean="0"/>
              <a:t>authoritative source of such morality.</a:t>
            </a:r>
          </a:p>
          <a:p>
            <a:endParaRPr lang="en-US" sz="1200" b="1" dirty="0"/>
          </a:p>
          <a:p>
            <a:r>
              <a:rPr lang="en-US" b="1" dirty="0"/>
              <a:t>Ethics</a:t>
            </a:r>
            <a:r>
              <a:rPr lang="en-US" dirty="0"/>
              <a:t> has to do with better or worse or cost/benefit analysis and has primarily to do with human-human interaction</a:t>
            </a:r>
            <a:r>
              <a:rPr lang="en-US" dirty="0" smtClean="0"/>
              <a:t>.</a:t>
            </a:r>
          </a:p>
          <a:p>
            <a:pPr marL="0" indent="0">
              <a:buNone/>
            </a:pPr>
            <a:endParaRPr lang="en-US" sz="800" dirty="0"/>
          </a:p>
          <a:p>
            <a:r>
              <a:rPr lang="en-US" dirty="0" smtClean="0"/>
              <a:t>Christians will have a fair amount in common with the wider world on ethical questions, but not on moral questions.</a:t>
            </a:r>
            <a:endParaRPr lang="en-US" dirty="0"/>
          </a:p>
          <a:p>
            <a:endParaRPr lang="en-US" b="1" dirty="0"/>
          </a:p>
        </p:txBody>
      </p:sp>
    </p:spTree>
    <p:extLst>
      <p:ext uri="{BB962C8B-B14F-4D97-AF65-F5344CB8AC3E}">
        <p14:creationId xmlns:p14="http://schemas.microsoft.com/office/powerpoint/2010/main" val="353599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990600"/>
          </a:xfrm>
        </p:spPr>
        <p:txBody>
          <a:bodyPr/>
          <a:lstStyle/>
          <a:p>
            <a:pPr algn="ctr"/>
            <a:r>
              <a:rPr lang="en-US" sz="3200" b="1" dirty="0">
                <a:latin typeface="Times New Roman"/>
                <a:ea typeface="Times New Roman"/>
              </a:rPr>
              <a:t>Why Should a Christian Care About Bioethics?</a:t>
            </a:r>
            <a:endParaRPr lang="en-US" sz="3200" b="1" dirty="0"/>
          </a:p>
        </p:txBody>
      </p:sp>
      <p:sp>
        <p:nvSpPr>
          <p:cNvPr id="3" name="Content Placeholder 2"/>
          <p:cNvSpPr>
            <a:spLocks noGrp="1"/>
          </p:cNvSpPr>
          <p:nvPr>
            <p:ph sz="quarter" idx="1"/>
          </p:nvPr>
        </p:nvSpPr>
        <p:spPr>
          <a:xfrm>
            <a:off x="533400" y="1600200"/>
            <a:ext cx="8232648" cy="4953000"/>
          </a:xfrm>
        </p:spPr>
        <p:txBody>
          <a:bodyPr/>
          <a:lstStyle/>
          <a:p>
            <a:pPr marL="0" indent="0">
              <a:buNone/>
            </a:pPr>
            <a:r>
              <a:rPr lang="en-US" sz="2800" b="1" dirty="0"/>
              <a:t>Biotechnology:</a:t>
            </a:r>
            <a:r>
              <a:rPr lang="en-US" sz="2800" dirty="0"/>
              <a:t>  Scientific methodologies specifically directed toward manipulating living things—whether human or non-human.</a:t>
            </a:r>
          </a:p>
          <a:p>
            <a:pPr marL="0" indent="0">
              <a:buNone/>
            </a:pPr>
            <a:endParaRPr lang="en-US" sz="1000" b="1" dirty="0" smtClean="0"/>
          </a:p>
          <a:p>
            <a:pPr marL="0" indent="0">
              <a:buNone/>
            </a:pPr>
            <a:r>
              <a:rPr lang="en-US" sz="2800" b="1" dirty="0"/>
              <a:t>Examples</a:t>
            </a:r>
            <a:r>
              <a:rPr lang="en-US" sz="2800" b="1" dirty="0" smtClean="0"/>
              <a:t>: </a:t>
            </a:r>
            <a:r>
              <a:rPr lang="en-US" sz="2800" dirty="0" err="1"/>
              <a:t>psychopharmaceuticals</a:t>
            </a:r>
            <a:r>
              <a:rPr lang="en-US" sz="2800" dirty="0"/>
              <a:t>, genetically modified crops, </a:t>
            </a:r>
            <a:r>
              <a:rPr lang="en-US" sz="2800" dirty="0" smtClean="0"/>
              <a:t>artificial organ </a:t>
            </a:r>
            <a:r>
              <a:rPr lang="en-US" sz="2800" dirty="0"/>
              <a:t>transplants, </a:t>
            </a:r>
            <a:r>
              <a:rPr lang="en-US" sz="2800" dirty="0" smtClean="0"/>
              <a:t>computer-aided </a:t>
            </a:r>
            <a:r>
              <a:rPr lang="en-US" sz="2800" dirty="0"/>
              <a:t>prosthesis, gene therapy (embryonic and post-birth), stem cell and fetal tissue therapies, human and therapeutic cloning, neural </a:t>
            </a:r>
            <a:r>
              <a:rPr lang="en-US" sz="2800" dirty="0" smtClean="0"/>
              <a:t>implants, IVF, artificial enhancement of intelligence, etc.</a:t>
            </a:r>
          </a:p>
          <a:p>
            <a:pPr marL="0" indent="0" algn="ctr">
              <a:buNone/>
            </a:pPr>
            <a:r>
              <a:rPr lang="en-US" sz="2800" b="1" dirty="0" smtClean="0"/>
              <a:t>Are these good things?</a:t>
            </a:r>
            <a:endParaRPr lang="en-US" sz="2800" b="1" dirty="0"/>
          </a:p>
        </p:txBody>
      </p:sp>
    </p:spTree>
    <p:extLst>
      <p:ext uri="{BB962C8B-B14F-4D97-AF65-F5344CB8AC3E}">
        <p14:creationId xmlns:p14="http://schemas.microsoft.com/office/powerpoint/2010/main" val="2885905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Will Gamers Be Able to Resist Brain Implants?</a:t>
            </a:r>
            <a:endParaRPr lang="en-US" sz="32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92" y="2209800"/>
            <a:ext cx="4016524"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5"/>
          <p:cNvPicPr>
            <a:picLocks noGrp="1" noChangeAspect="1"/>
          </p:cNvPicPr>
          <p:nvPr>
            <p:ph sz="quarter" idx="1"/>
          </p:nvPr>
        </p:nvPicPr>
        <p:blipFill>
          <a:blip r:embed="rId4">
            <a:extLst>
              <a:ext uri="{28A0092B-C50C-407E-A947-70E740481C1C}">
                <a14:useLocalDpi xmlns:a14="http://schemas.microsoft.com/office/drawing/2010/main" val="0"/>
              </a:ext>
            </a:extLst>
          </a:blip>
          <a:stretch>
            <a:fillRect/>
          </a:stretch>
        </p:blipFill>
        <p:spPr>
          <a:xfrm>
            <a:off x="4589019" y="2170176"/>
            <a:ext cx="4554981" cy="3505200"/>
          </a:xfrm>
        </p:spPr>
      </p:pic>
    </p:spTree>
    <p:extLst>
      <p:ext uri="{BB962C8B-B14F-4D97-AF65-F5344CB8AC3E}">
        <p14:creationId xmlns:p14="http://schemas.microsoft.com/office/powerpoint/2010/main" val="300941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The Future is Almost Here</a:t>
            </a:r>
            <a:endParaRPr lang="en-US" sz="3600" b="1" dirty="0"/>
          </a:p>
        </p:txBody>
      </p:sp>
      <p:sp>
        <p:nvSpPr>
          <p:cNvPr id="3" name="Content Placeholder 2"/>
          <p:cNvSpPr>
            <a:spLocks noGrp="1"/>
          </p:cNvSpPr>
          <p:nvPr>
            <p:ph sz="quarter" idx="1"/>
          </p:nvPr>
        </p:nvSpPr>
        <p:spPr>
          <a:xfrm>
            <a:off x="609600" y="1752600"/>
            <a:ext cx="8156448" cy="4343400"/>
          </a:xfrm>
        </p:spPr>
        <p:txBody>
          <a:bodyPr/>
          <a:lstStyle/>
          <a:p>
            <a:pPr marL="0" indent="0">
              <a:buNone/>
            </a:pPr>
            <a:r>
              <a:rPr lang="en-US" sz="2800" b="1" dirty="0" smtClean="0"/>
              <a:t>Nanotechnology will allow us to enhance our muscles, clear up our minds, deliver a drug to a desired organ.</a:t>
            </a:r>
          </a:p>
          <a:p>
            <a:pPr marL="0" indent="0">
              <a:buNone/>
            </a:pPr>
            <a:endParaRPr lang="en-US" sz="1200" b="1" dirty="0"/>
          </a:p>
          <a:p>
            <a:pPr marL="0" indent="0">
              <a:buNone/>
            </a:pPr>
            <a:r>
              <a:rPr lang="en-US" sz="2800" b="1" dirty="0" smtClean="0"/>
              <a:t>Gold particles can produce an artificial antennae in our brains.</a:t>
            </a:r>
          </a:p>
          <a:p>
            <a:pPr marL="0" indent="0">
              <a:buNone/>
            </a:pPr>
            <a:endParaRPr lang="en-US" sz="1200" b="1" dirty="0"/>
          </a:p>
          <a:p>
            <a:pPr marL="0" indent="0">
              <a:buNone/>
            </a:pPr>
            <a:r>
              <a:rPr lang="en-US" sz="2800" b="1" dirty="0" smtClean="0"/>
              <a:t>Genetic modification of unborn children</a:t>
            </a:r>
          </a:p>
          <a:p>
            <a:pPr marL="0" indent="0">
              <a:buNone/>
            </a:pPr>
            <a:r>
              <a:rPr lang="en-US" sz="2800" b="1" dirty="0" smtClean="0"/>
              <a:t>Externally-induced emotions</a:t>
            </a:r>
            <a:endParaRPr lang="en-US" sz="2800" b="1" dirty="0"/>
          </a:p>
        </p:txBody>
      </p:sp>
    </p:spTree>
    <p:extLst>
      <p:ext uri="{BB962C8B-B14F-4D97-AF65-F5344CB8AC3E}">
        <p14:creationId xmlns:p14="http://schemas.microsoft.com/office/powerpoint/2010/main" val="395995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b="1" dirty="0" err="1" smtClean="0">
                <a:solidFill>
                  <a:schemeClr val="bg1"/>
                </a:solidFill>
              </a:rPr>
              <a:t>m</a:t>
            </a:r>
            <a:r>
              <a:rPr lang="en-US" sz="3600" b="1" dirty="0" err="1" smtClean="0">
                <a:solidFill>
                  <a:schemeClr val="tx1"/>
                </a:solidFill>
              </a:rPr>
              <a:t>Human</a:t>
            </a:r>
            <a:r>
              <a:rPr lang="en-US" sz="3600" b="1" dirty="0" smtClean="0">
                <a:solidFill>
                  <a:schemeClr val="tx1"/>
                </a:solidFill>
              </a:rPr>
              <a:t> Enhancement</a:t>
            </a:r>
            <a:endParaRPr lang="en-US" b="1" dirty="0">
              <a:solidFill>
                <a:schemeClr val="bg1"/>
              </a:solidFill>
            </a:endParaRPr>
          </a:p>
        </p:txBody>
      </p:sp>
      <p:sp>
        <p:nvSpPr>
          <p:cNvPr id="2" name="TextBox 1"/>
          <p:cNvSpPr txBox="1"/>
          <p:nvPr/>
        </p:nvSpPr>
        <p:spPr>
          <a:xfrm>
            <a:off x="228600" y="1600200"/>
            <a:ext cx="8686800" cy="4493538"/>
          </a:xfrm>
          <a:prstGeom prst="rect">
            <a:avLst/>
          </a:prstGeom>
          <a:noFill/>
        </p:spPr>
        <p:txBody>
          <a:bodyPr wrap="square" rtlCol="0">
            <a:spAutoFit/>
          </a:bodyPr>
          <a:lstStyle/>
          <a:p>
            <a:pPr fontAlgn="base">
              <a:spcBef>
                <a:spcPct val="0"/>
              </a:spcBef>
              <a:spcAft>
                <a:spcPct val="0"/>
              </a:spcAft>
            </a:pPr>
            <a:endParaRPr lang="en-US" sz="2400" b="1" dirty="0" smtClean="0">
              <a:solidFill>
                <a:prstClr val="black"/>
              </a:solidFill>
              <a:latin typeface="Arial" charset="0"/>
              <a:cs typeface="Arial" charset="0"/>
            </a:endParaRPr>
          </a:p>
          <a:p>
            <a:pPr fontAlgn="base">
              <a:spcBef>
                <a:spcPct val="0"/>
              </a:spcBef>
              <a:spcAft>
                <a:spcPct val="0"/>
              </a:spcAft>
            </a:pPr>
            <a:r>
              <a:rPr lang="en-US" sz="2400" b="1" dirty="0" smtClean="0">
                <a:solidFill>
                  <a:prstClr val="black"/>
                </a:solidFill>
                <a:latin typeface="Arial" charset="0"/>
                <a:cs typeface="Arial" charset="0"/>
              </a:rPr>
              <a:t>Leon </a:t>
            </a:r>
            <a:r>
              <a:rPr lang="en-US" sz="2400" b="1" dirty="0" err="1">
                <a:solidFill>
                  <a:prstClr val="black"/>
                </a:solidFill>
                <a:latin typeface="Arial" charset="0"/>
                <a:cs typeface="Arial" charset="0"/>
              </a:rPr>
              <a:t>Kass</a:t>
            </a:r>
            <a:r>
              <a:rPr lang="en-US" sz="2400" b="1" dirty="0">
                <a:solidFill>
                  <a:prstClr val="black"/>
                </a:solidFill>
                <a:latin typeface="Arial" charset="0"/>
                <a:cs typeface="Arial" charset="0"/>
              </a:rPr>
              <a:t>: “Human nature itself lies on the operating table, ready for alteration, for eugenic and </a:t>
            </a:r>
            <a:r>
              <a:rPr lang="en-US" sz="2400" b="1" dirty="0" err="1">
                <a:solidFill>
                  <a:prstClr val="black"/>
                </a:solidFill>
                <a:latin typeface="Arial" charset="0"/>
                <a:cs typeface="Arial" charset="0"/>
              </a:rPr>
              <a:t>neuropsychic</a:t>
            </a:r>
            <a:r>
              <a:rPr lang="en-US" sz="2400" b="1" dirty="0">
                <a:solidFill>
                  <a:prstClr val="black"/>
                </a:solidFill>
                <a:latin typeface="Arial" charset="0"/>
                <a:cs typeface="Arial" charset="0"/>
              </a:rPr>
              <a:t> enhancement, for whole-sale redesign.”</a:t>
            </a:r>
          </a:p>
          <a:p>
            <a:pPr fontAlgn="base">
              <a:spcBef>
                <a:spcPct val="0"/>
              </a:spcBef>
              <a:spcAft>
                <a:spcPct val="0"/>
              </a:spcAft>
            </a:pPr>
            <a:endParaRPr lang="en-US" sz="1000" b="1" dirty="0">
              <a:solidFill>
                <a:prstClr val="black"/>
              </a:solidFill>
              <a:latin typeface="Arial" charset="0"/>
              <a:cs typeface="Arial" charset="0"/>
            </a:endParaRPr>
          </a:p>
          <a:p>
            <a:pPr fontAlgn="base">
              <a:spcBef>
                <a:spcPct val="0"/>
              </a:spcBef>
              <a:spcAft>
                <a:spcPct val="0"/>
              </a:spcAft>
            </a:pPr>
            <a:endParaRPr lang="en-US" sz="2400" b="1" dirty="0" smtClean="0">
              <a:solidFill>
                <a:prstClr val="black"/>
              </a:solidFill>
              <a:latin typeface="Arial" charset="0"/>
              <a:cs typeface="Arial" charset="0"/>
            </a:endParaRPr>
          </a:p>
          <a:p>
            <a:pPr fontAlgn="base">
              <a:spcBef>
                <a:spcPct val="0"/>
              </a:spcBef>
              <a:spcAft>
                <a:spcPct val="0"/>
              </a:spcAft>
            </a:pPr>
            <a:endParaRPr lang="en-US" sz="2400" b="1" dirty="0">
              <a:solidFill>
                <a:prstClr val="black"/>
              </a:solidFill>
              <a:latin typeface="Arial" charset="0"/>
              <a:cs typeface="Arial" charset="0"/>
            </a:endParaRPr>
          </a:p>
          <a:p>
            <a:pPr fontAlgn="base">
              <a:spcBef>
                <a:spcPct val="0"/>
              </a:spcBef>
              <a:spcAft>
                <a:spcPct val="0"/>
              </a:spcAft>
            </a:pPr>
            <a:r>
              <a:rPr lang="en-US" sz="2400" b="1" dirty="0" smtClean="0">
                <a:solidFill>
                  <a:srgbClr val="00B050"/>
                </a:solidFill>
                <a:latin typeface="Arial" charset="0"/>
                <a:cs typeface="Arial" charset="0"/>
              </a:rPr>
              <a:t>Transhumanists </a:t>
            </a:r>
            <a:r>
              <a:rPr lang="en-US" sz="2400" b="1" dirty="0">
                <a:latin typeface="Arial" charset="0"/>
                <a:cs typeface="Arial" charset="0"/>
              </a:rPr>
              <a:t>view human nature as a work-in-progress, a half-baked beginning that we can learn to remold in desirable ways</a:t>
            </a:r>
            <a:r>
              <a:rPr lang="en-US" sz="2400" b="1" dirty="0">
                <a:solidFill>
                  <a:prstClr val="black"/>
                </a:solidFill>
                <a:latin typeface="Arial" charset="0"/>
                <a:cs typeface="Arial" charset="0"/>
              </a:rPr>
              <a:t>.”</a:t>
            </a:r>
          </a:p>
          <a:p>
            <a:pPr fontAlgn="base">
              <a:spcBef>
                <a:spcPct val="0"/>
              </a:spcBef>
              <a:spcAft>
                <a:spcPct val="0"/>
              </a:spcAft>
            </a:pPr>
            <a:endParaRPr lang="en-US" sz="2400" b="1" dirty="0">
              <a:solidFill>
                <a:prstClr val="black"/>
              </a:solidFill>
              <a:latin typeface="Arial" charset="0"/>
              <a:cs typeface="Arial" charset="0"/>
            </a:endParaRPr>
          </a:p>
          <a:p>
            <a:pPr fontAlgn="base">
              <a:spcBef>
                <a:spcPct val="0"/>
              </a:spcBef>
              <a:spcAft>
                <a:spcPct val="0"/>
              </a:spcAft>
            </a:pPr>
            <a:endParaRPr lang="en-US" sz="800" dirty="0">
              <a:solidFill>
                <a:prstClr val="black"/>
              </a:solidFill>
              <a:latin typeface="Arial" charset="0"/>
              <a:cs typeface="Arial" charset="0"/>
            </a:endParaRPr>
          </a:p>
          <a:p>
            <a:pPr fontAlgn="base">
              <a:spcBef>
                <a:spcPct val="0"/>
              </a:spcBef>
              <a:spcAft>
                <a:spcPct val="0"/>
              </a:spcAft>
            </a:pPr>
            <a:r>
              <a:rPr lang="en-US" sz="2800" dirty="0" smtClean="0">
                <a:solidFill>
                  <a:prstClr val="black"/>
                </a:solidFill>
                <a:latin typeface="Arial" charset="0"/>
                <a:cs typeface="Arial" charset="0"/>
              </a:rPr>
              <a:t> </a:t>
            </a:r>
            <a:endParaRPr lang="en-US" sz="2800" dirty="0">
              <a:solidFill>
                <a:prstClr val="black"/>
              </a:solidFill>
              <a:latin typeface="Arial" charset="0"/>
              <a:cs typeface="Arial" charset="0"/>
            </a:endParaRPr>
          </a:p>
        </p:txBody>
      </p:sp>
    </p:spTree>
    <p:extLst>
      <p:ext uri="{BB962C8B-B14F-4D97-AF65-F5344CB8AC3E}">
        <p14:creationId xmlns:p14="http://schemas.microsoft.com/office/powerpoint/2010/main" val="9945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Human Enhancement</a:t>
            </a:r>
            <a:endParaRPr lang="en-US" sz="3600" b="1" dirty="0"/>
          </a:p>
        </p:txBody>
      </p:sp>
      <p:sp>
        <p:nvSpPr>
          <p:cNvPr id="3" name="Content Placeholder 2"/>
          <p:cNvSpPr>
            <a:spLocks noGrp="1"/>
          </p:cNvSpPr>
          <p:nvPr>
            <p:ph sz="quarter" idx="1"/>
          </p:nvPr>
        </p:nvSpPr>
        <p:spPr>
          <a:xfrm>
            <a:off x="609600" y="1600200"/>
            <a:ext cx="8156448" cy="4953000"/>
          </a:xfrm>
        </p:spPr>
        <p:txBody>
          <a:bodyPr/>
          <a:lstStyle/>
          <a:p>
            <a:pPr marL="0" indent="0">
              <a:buNone/>
            </a:pPr>
            <a:r>
              <a:rPr lang="en-US" dirty="0" smtClean="0"/>
              <a:t> </a:t>
            </a:r>
            <a:r>
              <a:rPr lang="en-US" sz="2200" b="1" dirty="0" smtClean="0"/>
              <a:t>“The very identity of the human person and the very substance of reality are presumably called into question by developments in artificial intelligence, in genetics, and in virtual reality.”  Albert </a:t>
            </a:r>
            <a:r>
              <a:rPr lang="en-US" sz="2200" b="1" dirty="0" err="1" smtClean="0"/>
              <a:t>Borgmann</a:t>
            </a:r>
            <a:endParaRPr lang="en-US" sz="2200" b="1" dirty="0"/>
          </a:p>
          <a:p>
            <a:pPr marL="0" indent="0">
              <a:buNone/>
            </a:pPr>
            <a:endParaRPr lang="en-US" sz="800" dirty="0" smtClean="0"/>
          </a:p>
          <a:p>
            <a:pPr marL="0" indent="0">
              <a:buNone/>
            </a:pPr>
            <a:r>
              <a:rPr lang="en-US" sz="2200" b="1" dirty="0" smtClean="0"/>
              <a:t>“The artificial improvement of human beings will come, one way or another, whether we like it or not, as soon as the progress of biological understanding makes it possible.  When people are offered technical means to improve themselves and their children, the offer will be accepted.  Improvement may mean better health, longer life, a more cheerful disposition, a smarter brain, the ability to earn more money.  The technology of improvement may be hindered or delayed by regulation, but it cannot be permanently denied.”     Freeman J. Dyson, Physicist.</a:t>
            </a:r>
          </a:p>
          <a:p>
            <a:pPr marL="0" indent="0">
              <a:buNone/>
            </a:pPr>
            <a:endParaRPr lang="en-US" b="1" dirty="0" smtClean="0"/>
          </a:p>
          <a:p>
            <a:endParaRPr lang="en-US" dirty="0"/>
          </a:p>
        </p:txBody>
      </p:sp>
    </p:spTree>
    <p:extLst>
      <p:ext uri="{BB962C8B-B14F-4D97-AF65-F5344CB8AC3E}">
        <p14:creationId xmlns:p14="http://schemas.microsoft.com/office/powerpoint/2010/main" val="2381078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A Simple Answer</a:t>
            </a:r>
            <a:endParaRPr lang="en-US" sz="3600" b="1" dirty="0"/>
          </a:p>
        </p:txBody>
      </p:sp>
      <p:sp>
        <p:nvSpPr>
          <p:cNvPr id="3" name="Content Placeholder 2"/>
          <p:cNvSpPr>
            <a:spLocks noGrp="1"/>
          </p:cNvSpPr>
          <p:nvPr>
            <p:ph sz="quarter" idx="1"/>
          </p:nvPr>
        </p:nvSpPr>
        <p:spPr/>
        <p:txBody>
          <a:bodyPr/>
          <a:lstStyle/>
          <a:p>
            <a:pPr marL="0" indent="0">
              <a:buNone/>
            </a:pPr>
            <a:r>
              <a:rPr lang="en-US" b="1" dirty="0" smtClean="0"/>
              <a:t>Well, as long as it is voluntary….</a:t>
            </a:r>
          </a:p>
          <a:p>
            <a:pPr marL="0" indent="0">
              <a:buNone/>
            </a:pPr>
            <a:endParaRPr lang="en-US" sz="1200" b="1" dirty="0"/>
          </a:p>
          <a:p>
            <a:pPr marL="0" indent="0">
              <a:buNone/>
            </a:pPr>
            <a:r>
              <a:rPr lang="en-US" b="1" dirty="0" smtClean="0"/>
              <a:t>	Is it really voluntary?</a:t>
            </a:r>
          </a:p>
          <a:p>
            <a:pPr marL="0" indent="0">
              <a:buNone/>
            </a:pPr>
            <a:endParaRPr lang="en-US" sz="1200" b="1" dirty="0"/>
          </a:p>
          <a:p>
            <a:pPr marL="0" indent="0">
              <a:buNone/>
            </a:pPr>
            <a:r>
              <a:rPr lang="en-US" b="1" dirty="0" smtClean="0"/>
              <a:t>	Will all have equal access?</a:t>
            </a:r>
          </a:p>
          <a:p>
            <a:pPr marL="0" indent="0">
              <a:buNone/>
            </a:pPr>
            <a:endParaRPr lang="en-US" b="1" dirty="0"/>
          </a:p>
          <a:p>
            <a:pPr marL="0" indent="0">
              <a:buNone/>
            </a:pPr>
            <a:r>
              <a:rPr lang="en-US" b="1" dirty="0" smtClean="0"/>
              <a:t>All of these issues cry out for a “Christian” response.</a:t>
            </a:r>
            <a:endParaRPr lang="en-US" b="1" dirty="0"/>
          </a:p>
        </p:txBody>
      </p:sp>
    </p:spTree>
    <p:extLst>
      <p:ext uri="{BB962C8B-B14F-4D97-AF65-F5344CB8AC3E}">
        <p14:creationId xmlns:p14="http://schemas.microsoft.com/office/powerpoint/2010/main" val="2203540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231</TotalTime>
  <Words>1127</Words>
  <Application>Microsoft Office PowerPoint</Application>
  <PresentationFormat>On-screen Show (4:3)</PresentationFormat>
  <Paragraphs>138</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 Christianity and Bioethics                         John Oakes Christianity and Culture</vt:lpstr>
      <vt:lpstr>Bioethics: A Definition</vt:lpstr>
      <vt:lpstr>Morality vs. Ethics</vt:lpstr>
      <vt:lpstr>Why Should a Christian Care About Bioethics?</vt:lpstr>
      <vt:lpstr>Will Gamers Be Able to Resist Brain Implants?</vt:lpstr>
      <vt:lpstr>The Future is Almost Here</vt:lpstr>
      <vt:lpstr>mHuman Enhancement</vt:lpstr>
      <vt:lpstr>Human Enhancement</vt:lpstr>
      <vt:lpstr>A Simple Answer</vt:lpstr>
      <vt:lpstr>Some Questions to Think About</vt:lpstr>
      <vt:lpstr>Questions (cont.)</vt:lpstr>
      <vt:lpstr>Toward a Christian Response to Bioethical Questions</vt:lpstr>
      <vt:lpstr>Human Responsibility</vt:lpstr>
      <vt:lpstr>A cautionary tale:  The Tower of Babel</vt:lpstr>
      <vt:lpstr>A Preliminary Answer</vt:lpstr>
      <vt:lpstr>Another Way to Put It</vt:lpstr>
      <vt:lpstr>Helpful Questions (from Biotechnology and the Human Good by Ben Mitchel et al)</vt:lpstr>
      <vt:lpstr>Questions (cont.)</vt:lpstr>
      <vt:lpstr>Conclusion</vt:lpstr>
      <vt:lpstr>A Case Study: Stem Cell 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Oakes</dc:creator>
  <cp:lastModifiedBy>John Oakes</cp:lastModifiedBy>
  <cp:revision>20</cp:revision>
  <dcterms:created xsi:type="dcterms:W3CDTF">2017-08-15T05:48:06Z</dcterms:created>
  <dcterms:modified xsi:type="dcterms:W3CDTF">2017-09-30T05:25:57Z</dcterms:modified>
</cp:coreProperties>
</file>