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300"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AC60E74-9D35-4A5B-A659-38DDCFA4D0F9}" type="datetimeFigureOut">
              <a:rPr lang="en-US" smtClean="0"/>
              <a:pPr/>
              <a:t>6/7/2010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35A09DA-F01C-42E3-853B-92E0C636C0A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60E74-9D35-4A5B-A659-38DDCFA4D0F9}"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60E74-9D35-4A5B-A659-38DDCFA4D0F9}"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60E74-9D35-4A5B-A659-38DDCFA4D0F9}"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C60E74-9D35-4A5B-A659-38DDCFA4D0F9}" type="datetimeFigureOut">
              <a:rPr lang="en-US" smtClean="0"/>
              <a:pPr/>
              <a:t>6/7/2010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35A09DA-F01C-42E3-853B-92E0C636C0A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C60E74-9D35-4A5B-A659-38DDCFA4D0F9}" type="datetimeFigureOut">
              <a:rPr lang="en-US" smtClean="0"/>
              <a:pPr/>
              <a:t>6/7/2010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C60E74-9D35-4A5B-A659-38DDCFA4D0F9}" type="datetimeFigureOut">
              <a:rPr lang="en-US" smtClean="0"/>
              <a:pPr/>
              <a:t>6/7/2010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C60E74-9D35-4A5B-A659-38DDCFA4D0F9}" type="datetimeFigureOut">
              <a:rPr lang="en-US" smtClean="0"/>
              <a:pPr/>
              <a:t>6/7/2010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60E74-9D35-4A5B-A659-38DDCFA4D0F9}" type="datetimeFigureOut">
              <a:rPr lang="en-US" smtClean="0"/>
              <a:pPr/>
              <a:t>6/7/2010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C60E74-9D35-4A5B-A659-38DDCFA4D0F9}" type="datetimeFigureOut">
              <a:rPr lang="en-US" smtClean="0"/>
              <a:pPr/>
              <a:t>6/7/2010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C60E74-9D35-4A5B-A659-38DDCFA4D0F9}" type="datetimeFigureOut">
              <a:rPr lang="en-US" smtClean="0"/>
              <a:pPr/>
              <a:t>6/7/2010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A09DA-F01C-42E3-853B-92E0C636C0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C60E74-9D35-4A5B-A659-38DDCFA4D0F9}" type="datetimeFigureOut">
              <a:rPr lang="en-US" smtClean="0"/>
              <a:pPr/>
              <a:t>6/7/2010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35A09DA-F01C-42E3-853B-92E0C636C0A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“Science: Christianity’s ‘Lost Child’”</a:t>
            </a:r>
            <a:br>
              <a:rPr lang="en-US" b="1" dirty="0" smtClean="0"/>
            </a:br>
            <a:endParaRPr lang="en-US" b="1" dirty="0"/>
          </a:p>
        </p:txBody>
      </p:sp>
      <p:sp>
        <p:nvSpPr>
          <p:cNvPr id="3" name="Subtitle 2"/>
          <p:cNvSpPr>
            <a:spLocks noGrp="1"/>
          </p:cNvSpPr>
          <p:nvPr>
            <p:ph type="subTitle" idx="1"/>
          </p:nvPr>
        </p:nvSpPr>
        <p:spPr/>
        <p:txBody>
          <a:bodyPr>
            <a:normAutofit fontScale="85000" lnSpcReduction="10000"/>
          </a:bodyPr>
          <a:lstStyle/>
          <a:p>
            <a:r>
              <a:rPr lang="en-US" dirty="0" smtClean="0"/>
              <a:t>	Dr. Robert C. Kurka</a:t>
            </a:r>
          </a:p>
          <a:p>
            <a:r>
              <a:rPr lang="en-US" dirty="0" smtClean="0"/>
              <a:t>Professor, Theology and Church in Culture</a:t>
            </a:r>
          </a:p>
          <a:p>
            <a:r>
              <a:rPr lang="en-US" dirty="0" smtClean="0"/>
              <a:t>The Seminary, Lincoln Christian University</a:t>
            </a:r>
          </a:p>
          <a:p>
            <a:r>
              <a:rPr lang="en-US" dirty="0" smtClean="0"/>
              <a:t>Lincoln, IL 62656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III. Reconciling the Family: Some Modest Proposals in Bringing the Estranged Parties Back Together</a:t>
            </a:r>
          </a:p>
          <a:p>
            <a:endParaRPr lang="en-US" dirty="0" smtClean="0"/>
          </a:p>
          <a:p>
            <a:pPr>
              <a:buNone/>
            </a:pPr>
            <a:r>
              <a:rPr lang="en-US" sz="2400" dirty="0" smtClean="0"/>
              <a:t>    </a:t>
            </a:r>
            <a:r>
              <a:rPr lang="en-US" sz="2400" b="1" dirty="0" smtClean="0"/>
              <a:t>*</a:t>
            </a:r>
            <a:r>
              <a:rPr lang="en-US" sz="2400" dirty="0" smtClean="0"/>
              <a:t> </a:t>
            </a:r>
            <a:r>
              <a:rPr lang="en-US" sz="2400" b="1" dirty="0" smtClean="0"/>
              <a:t>To the Scientific Community</a:t>
            </a:r>
            <a:r>
              <a:rPr lang="en-US" sz="2400" dirty="0" smtClean="0"/>
              <a:t>:</a:t>
            </a:r>
          </a:p>
          <a:p>
            <a:pPr>
              <a:buNone/>
            </a:pPr>
            <a:r>
              <a:rPr lang="en-US" sz="2400" dirty="0" smtClean="0"/>
              <a:t>       1) Re-visit the history of science (</a:t>
            </a:r>
            <a:r>
              <a:rPr lang="en-US" sz="2400" i="1" dirty="0" smtClean="0"/>
              <a:t>sans</a:t>
            </a:r>
            <a:r>
              <a:rPr lang="en-US" sz="2400" dirty="0" smtClean="0"/>
              <a:t> White)</a:t>
            </a:r>
          </a:p>
          <a:p>
            <a:pPr>
              <a:buNone/>
            </a:pPr>
            <a:r>
              <a:rPr lang="en-US" sz="2400" dirty="0" smtClean="0"/>
              <a:t>       2) Do not assume that Evolution demands Atheism</a:t>
            </a:r>
          </a:p>
          <a:p>
            <a:pPr>
              <a:buNone/>
            </a:pPr>
            <a:r>
              <a:rPr lang="en-US" sz="2400" dirty="0" smtClean="0"/>
              <a:t>       3) Become better students of philosophy…especially </a:t>
            </a:r>
            <a:r>
              <a:rPr lang="en-US" sz="2400" b="1" dirty="0" smtClean="0"/>
              <a:t>epistemology</a:t>
            </a:r>
          </a:p>
          <a:p>
            <a:pPr>
              <a:buNone/>
            </a:pPr>
            <a:r>
              <a:rPr lang="en-US" sz="2400" dirty="0" smtClean="0"/>
              <a:t>       4) Avoid caricatures of Christian believers (a la Huxley)</a:t>
            </a:r>
          </a:p>
          <a:p>
            <a:pPr>
              <a:buNone/>
            </a:pPr>
            <a:r>
              <a:rPr lang="en-US" sz="2400" dirty="0" smtClean="0"/>
              <a:t>       5) Become better students of the actual cosmological claims of the Biblical material</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dirty="0" smtClean="0"/>
              <a:t>  </a:t>
            </a:r>
            <a:r>
              <a:rPr lang="en-US" sz="2400" b="1" dirty="0" smtClean="0"/>
              <a:t>* To the Christian Community</a:t>
            </a:r>
            <a:r>
              <a:rPr lang="en-US" sz="2400" dirty="0" smtClean="0"/>
              <a:t>:</a:t>
            </a:r>
          </a:p>
          <a:p>
            <a:pPr>
              <a:buNone/>
            </a:pPr>
            <a:endParaRPr lang="en-US" sz="2400" dirty="0" smtClean="0"/>
          </a:p>
          <a:p>
            <a:pPr>
              <a:buNone/>
            </a:pPr>
            <a:r>
              <a:rPr lang="en-US" sz="2400" dirty="0" smtClean="0"/>
              <a:t>      1) Interpret the Bible according to its historical, literary, and theological purposes</a:t>
            </a:r>
          </a:p>
          <a:p>
            <a:pPr>
              <a:buNone/>
            </a:pPr>
            <a:r>
              <a:rPr lang="en-US" sz="2400" dirty="0" smtClean="0"/>
              <a:t>      2)Refuse to make the false “evolution=atheism” equation</a:t>
            </a:r>
          </a:p>
          <a:p>
            <a:pPr>
              <a:buNone/>
            </a:pPr>
            <a:r>
              <a:rPr lang="en-US" sz="2400" dirty="0" smtClean="0"/>
              <a:t>      3) Reject caricature of evolutionary theory as well as of science and scientists</a:t>
            </a:r>
          </a:p>
          <a:p>
            <a:pPr>
              <a:buNone/>
            </a:pPr>
            <a:r>
              <a:rPr lang="en-US" sz="2400" dirty="0" smtClean="0"/>
              <a:t>      4) Be careful and thoughtful evaluators of the “ID” claims</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Conclusion</a:t>
            </a:r>
            <a:r>
              <a:rPr lang="en-US" dirty="0" smtClean="0"/>
              <a:t>: Although the “Received View” of the history of science is steeped in anti-Christian polemic, the truth of the matter is that WITHOUT THE CHRISTIAN FAITH:</a:t>
            </a:r>
          </a:p>
          <a:p>
            <a:pPr>
              <a:buNone/>
            </a:pPr>
            <a:r>
              <a:rPr lang="en-US" dirty="0" smtClean="0"/>
              <a:t>     1) There would not be a history of science</a:t>
            </a:r>
          </a:p>
          <a:p>
            <a:pPr>
              <a:buNone/>
            </a:pPr>
            <a:r>
              <a:rPr lang="en-US" dirty="0" smtClean="0"/>
              <a:t>     2) More basically, there would not be a WORLDVIEW that could supply the cosmic narrative and philosophical presuppositions necessary to doing science</a:t>
            </a:r>
          </a:p>
          <a:p>
            <a:pPr>
              <a:buNone/>
            </a:pPr>
            <a:r>
              <a:rPr lang="en-US" dirty="0" smtClean="0"/>
              <a:t>    3) And it is “high time” that </a:t>
            </a:r>
            <a:r>
              <a:rPr lang="en-US" b="1" dirty="0" smtClean="0"/>
              <a:t>Mother</a:t>
            </a:r>
            <a:r>
              <a:rPr lang="en-US" dirty="0" smtClean="0"/>
              <a:t> (Historic Christianity) and </a:t>
            </a:r>
            <a:r>
              <a:rPr lang="en-US" b="1" dirty="0" smtClean="0"/>
              <a:t>Child</a:t>
            </a:r>
            <a:r>
              <a:rPr lang="en-US" dirty="0" smtClean="0"/>
              <a:t> (Science) become re-united and reconciled…for the sake of BOTH!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Relationship of Christianity and Science: WAR ( a common view)</a:t>
            </a:r>
            <a:endParaRPr lang="en-US" dirty="0"/>
          </a:p>
        </p:txBody>
      </p:sp>
      <p:sp>
        <p:nvSpPr>
          <p:cNvPr id="3" name="Content Placeholder 2"/>
          <p:cNvSpPr>
            <a:spLocks noGrp="1"/>
          </p:cNvSpPr>
          <p:nvPr>
            <p:ph idx="1"/>
          </p:nvPr>
        </p:nvSpPr>
        <p:spPr/>
        <p:txBody>
          <a:bodyPr>
            <a:normAutofit fontScale="92500"/>
          </a:bodyPr>
          <a:lstStyle/>
          <a:p>
            <a:r>
              <a:rPr lang="en-US" sz="2000" dirty="0" smtClean="0"/>
              <a:t>The warfare of Columbus [with religion] the world knows well: how the Bishop of </a:t>
            </a:r>
            <a:r>
              <a:rPr lang="en-US" sz="2000" dirty="0" err="1" smtClean="0"/>
              <a:t>Cueta</a:t>
            </a:r>
            <a:r>
              <a:rPr lang="en-US" sz="2000" dirty="0" smtClean="0"/>
              <a:t> worsted him in Portugal; how sundry wise men of Spain confronted him with the usual quotations from Psalms, from St. Paul, and from St. Augustine, ho, even after he was triumphant, and after his voyage had greatly strengthened the theory of the earth’s </a:t>
            </a:r>
            <a:r>
              <a:rPr lang="en-US" sz="2000" dirty="0" err="1" smtClean="0"/>
              <a:t>sphericity</a:t>
            </a:r>
            <a:r>
              <a:rPr lang="en-US" sz="2000" dirty="0" smtClean="0"/>
              <a:t>…the theological barriers to this geographical truth yielded but slowly. Plain as it had become to scholars, they hesitated to declare it to the world at large…But in 1519 science gains a crushing victory. Magellan makes his famous voyage. He proves the earth is round, for his expedition circumnavigates it…Yet even this does not end the war. Many conscientious [religious] men oppose the doctrine for two hundred years longer</a:t>
            </a:r>
          </a:p>
          <a:p>
            <a:pPr>
              <a:buNone/>
            </a:pPr>
            <a:r>
              <a:rPr lang="en-US" sz="2000" dirty="0" smtClean="0"/>
              <a:t>                 --Andrew Dickson White, </a:t>
            </a:r>
            <a:r>
              <a:rPr lang="en-US" sz="2000" i="1" dirty="0" smtClean="0"/>
              <a:t>A History of the Warfare of Science with</a:t>
            </a:r>
          </a:p>
          <a:p>
            <a:pPr>
              <a:buNone/>
            </a:pPr>
            <a:r>
              <a:rPr lang="en-US" sz="2000" i="1" dirty="0" smtClean="0"/>
              <a:t>                                                                                            Theology </a:t>
            </a:r>
            <a:r>
              <a:rPr lang="en-US" sz="2000" dirty="0" smtClean="0"/>
              <a:t>(1896), 108-9         </a:t>
            </a:r>
            <a:r>
              <a:rPr lang="en-US" sz="1200" dirty="0" smtClean="0"/>
              <a:t>                                    </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is this the </a:t>
            </a:r>
            <a:r>
              <a:rPr lang="en-US" i="1" dirty="0" smtClean="0"/>
              <a:t>Real Story</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sz="2400" b="1" dirty="0" smtClean="0"/>
              <a:t>Some credible voices who would differ</a:t>
            </a:r>
            <a:r>
              <a:rPr lang="en-US" sz="2400" dirty="0" smtClean="0"/>
              <a:t>:</a:t>
            </a:r>
          </a:p>
          <a:p>
            <a:pPr>
              <a:buNone/>
            </a:pPr>
            <a:r>
              <a:rPr lang="en-US" sz="2400" dirty="0" smtClean="0"/>
              <a:t>     * A. N. Whitehead: “My explanation is that the faith in the possibility of science, generated antecedently to the development of modern scientific theory, is an unconscious derivative from medieval theology.” </a:t>
            </a:r>
          </a:p>
          <a:p>
            <a:pPr>
              <a:buNone/>
            </a:pPr>
            <a:endParaRPr lang="en-US" sz="2400" dirty="0" smtClean="0"/>
          </a:p>
          <a:p>
            <a:pPr>
              <a:buNone/>
            </a:pPr>
            <a:r>
              <a:rPr lang="en-US" sz="2400" dirty="0" smtClean="0"/>
              <a:t>     * Albert Einstein: “Science without religion is lame. Religion without science is blind.”</a:t>
            </a:r>
          </a:p>
          <a:p>
            <a:pPr>
              <a:buNone/>
            </a:pPr>
            <a:r>
              <a:rPr lang="en-US" sz="2400" dirty="0" smtClean="0"/>
              <a:t>     </a:t>
            </a:r>
          </a:p>
          <a:p>
            <a:pPr>
              <a:buNone/>
            </a:pPr>
            <a:r>
              <a:rPr lang="en-US" sz="2400" dirty="0" smtClean="0"/>
              <a:t>     * Ernst Mach: “Every unbiased mind must admit that the age in which the chief development of the science of mechanics took place was an age of predominantly theological cast.”</a:t>
            </a:r>
          </a:p>
          <a:p>
            <a:pPr>
              <a:buNone/>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200" dirty="0" smtClean="0"/>
              <a:t>So…what is the true nature of the relationship between Christianity and Science? Foe…or </a:t>
            </a:r>
            <a:r>
              <a:rPr lang="en-US" sz="2200" i="1" dirty="0" smtClean="0"/>
              <a:t>Friend</a:t>
            </a:r>
            <a:r>
              <a:rPr lang="en-US" sz="2200" dirty="0" smtClean="0"/>
              <a:t>? Perhaps, even </a:t>
            </a:r>
            <a:r>
              <a:rPr lang="en-US" sz="2200" b="1" dirty="0" smtClean="0"/>
              <a:t>“Family”</a:t>
            </a:r>
            <a:r>
              <a:rPr lang="en-US" sz="2200" dirty="0" smtClean="0"/>
              <a:t>?</a:t>
            </a:r>
            <a:br>
              <a:rPr lang="en-US" sz="2200" dirty="0" smtClean="0"/>
            </a:br>
            <a:r>
              <a:rPr lang="en-US" sz="2200" dirty="0" smtClean="0"/>
              <a:t/>
            </a:r>
            <a:br>
              <a:rPr lang="en-US" sz="2200" dirty="0" smtClean="0"/>
            </a:br>
            <a:r>
              <a:rPr lang="en-US" sz="3100" dirty="0" smtClean="0"/>
              <a:t>This presentation will propose that rather than being “mortal enemies,” the Historic Christian Faith and Modern Science are </a:t>
            </a:r>
            <a:r>
              <a:rPr lang="en-US" sz="3100" i="1" dirty="0" smtClean="0"/>
              <a:t>inseparably linked</a:t>
            </a:r>
            <a:r>
              <a:rPr lang="en-US" sz="3100" dirty="0" smtClean="0"/>
              <a:t>—historically and philosophically—and for the good of the “child,” need to be reconciled. </a:t>
            </a:r>
            <a:r>
              <a:rPr lang="en-US" sz="3100" b="1" dirty="0" smtClean="0"/>
              <a:t>In truth, Science is “Christianity’s Long Lost Child.”</a:t>
            </a:r>
            <a:r>
              <a:rPr lang="en-US" sz="3100" dirty="0" smtClean="0"/>
              <a:t/>
            </a:r>
            <a:br>
              <a:rPr lang="en-US" sz="3100" dirty="0" smtClean="0"/>
            </a:br>
            <a:r>
              <a:rPr lang="en-US" sz="3100" dirty="0" smtClean="0"/>
              <a:t/>
            </a:r>
            <a:br>
              <a:rPr lang="en-US" sz="3100" dirty="0" smtClean="0"/>
            </a:br>
            <a:endParaRPr lang="en-US" sz="3100"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“Lines of Evidence”…</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sz="5100" b="1" dirty="0" smtClean="0"/>
              <a:t>  I</a:t>
            </a:r>
            <a:r>
              <a:rPr lang="en-US" sz="7400" b="1" dirty="0" smtClean="0"/>
              <a:t>. The Parent-Child Relationship: A Long Historical Narrative</a:t>
            </a:r>
          </a:p>
          <a:p>
            <a:pPr>
              <a:buNone/>
            </a:pPr>
            <a:endParaRPr lang="en-US" sz="5100" dirty="0" smtClean="0"/>
          </a:p>
          <a:p>
            <a:pPr>
              <a:buNone/>
            </a:pPr>
            <a:r>
              <a:rPr lang="en-US" sz="5100" dirty="0" smtClean="0"/>
              <a:t>    </a:t>
            </a:r>
          </a:p>
          <a:p>
            <a:pPr>
              <a:buNone/>
            </a:pPr>
            <a:endParaRPr lang="en-US" sz="5100" dirty="0" smtClean="0"/>
          </a:p>
          <a:p>
            <a:pPr>
              <a:buNone/>
            </a:pPr>
            <a:endParaRPr lang="en-US" sz="8000" dirty="0" smtClean="0"/>
          </a:p>
          <a:p>
            <a:pPr>
              <a:buNone/>
            </a:pPr>
            <a:endParaRPr lang="en-US" sz="8000" dirty="0" smtClean="0"/>
          </a:p>
          <a:p>
            <a:pPr>
              <a:buNone/>
            </a:pPr>
            <a:endParaRPr lang="en-US" sz="8000" dirty="0" smtClean="0"/>
          </a:p>
          <a:p>
            <a:pPr>
              <a:buNone/>
            </a:pPr>
            <a:endParaRPr lang="en-US" sz="8000" dirty="0" smtClean="0"/>
          </a:p>
          <a:p>
            <a:pPr>
              <a:buNone/>
            </a:pPr>
            <a:r>
              <a:rPr lang="en-US" sz="8000" dirty="0" smtClean="0"/>
              <a:t> * The history of the development of science undeniably took place in the </a:t>
            </a:r>
            <a:r>
              <a:rPr lang="en-US" sz="8000" i="1" dirty="0" smtClean="0"/>
              <a:t>Christian West</a:t>
            </a:r>
          </a:p>
          <a:p>
            <a:pPr>
              <a:buNone/>
            </a:pPr>
            <a:endParaRPr lang="en-US" sz="8000" i="1" dirty="0" smtClean="0"/>
          </a:p>
          <a:p>
            <a:pPr>
              <a:buNone/>
            </a:pPr>
            <a:endParaRPr lang="en-US" sz="8000" i="1" dirty="0" smtClean="0"/>
          </a:p>
          <a:p>
            <a:pPr>
              <a:buNone/>
            </a:pPr>
            <a:endParaRPr lang="en-US" sz="8000" i="1" dirty="0" smtClean="0"/>
          </a:p>
          <a:p>
            <a:pPr>
              <a:buNone/>
            </a:pPr>
            <a:endParaRPr lang="en-US" sz="8000" i="1" dirty="0" smtClean="0"/>
          </a:p>
          <a:p>
            <a:pPr>
              <a:buNone/>
            </a:pPr>
            <a:endParaRPr lang="en-US" sz="8000" i="1" dirty="0" smtClean="0"/>
          </a:p>
          <a:p>
            <a:pPr>
              <a:buNone/>
            </a:pPr>
            <a:endParaRPr lang="en-US" sz="8000" i="1" dirty="0" smtClean="0"/>
          </a:p>
          <a:p>
            <a:pPr>
              <a:buNone/>
            </a:pPr>
            <a:r>
              <a:rPr lang="en-US" sz="8000" i="1" dirty="0" smtClean="0"/>
              <a:t>    </a:t>
            </a:r>
            <a:r>
              <a:rPr lang="en-US" sz="8000" dirty="0" smtClean="0"/>
              <a:t>* A “Who’s Who” of Early Scientists reveals that the vast majority of these were persons of faith, many of whom were professional clergy.</a:t>
            </a:r>
          </a:p>
          <a:p>
            <a:pPr>
              <a:buNone/>
            </a:pPr>
            <a:r>
              <a:rPr lang="en-US" sz="8000" dirty="0" smtClean="0"/>
              <a:t>           </a:t>
            </a:r>
          </a:p>
          <a:p>
            <a:pPr>
              <a:buNone/>
            </a:pPr>
            <a:endParaRPr lang="en-US" sz="8000" dirty="0" smtClean="0"/>
          </a:p>
          <a:p>
            <a:pPr>
              <a:buNone/>
            </a:pPr>
            <a:r>
              <a:rPr lang="en-US" sz="8000" dirty="0" smtClean="0"/>
              <a:t>        </a:t>
            </a:r>
          </a:p>
          <a:p>
            <a:pPr>
              <a:buNone/>
            </a:pPr>
            <a:endParaRPr lang="en-US" sz="8000" dirty="0" smtClean="0"/>
          </a:p>
          <a:p>
            <a:pPr>
              <a:buNone/>
            </a:pPr>
            <a:r>
              <a:rPr lang="en-US" sz="8000" dirty="0" smtClean="0"/>
              <a:t>    </a:t>
            </a:r>
            <a:endParaRPr lang="en-US" sz="8000" i="1" dirty="0" smtClean="0"/>
          </a:p>
          <a:p>
            <a:pPr>
              <a:buNone/>
            </a:pPr>
            <a:r>
              <a:rPr lang="en-US" i="1" dirty="0" smtClean="0"/>
              <a:t>  </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b="1" dirty="0" smtClean="0"/>
              <a:t>So where did the “Anti-Christian Science Narrative” originate?</a:t>
            </a:r>
            <a:br>
              <a:rPr lang="en-US" sz="3100"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 Enlightenment</a:t>
            </a:r>
          </a:p>
          <a:p>
            <a:pPr>
              <a:buNone/>
            </a:pPr>
            <a:endParaRPr lang="en-US" dirty="0" smtClean="0"/>
          </a:p>
          <a:p>
            <a:pPr>
              <a:buNone/>
            </a:pPr>
            <a:r>
              <a:rPr lang="en-US" dirty="0" smtClean="0"/>
              <a:t>   * Darwinian Crusade of the late 19</a:t>
            </a:r>
            <a:r>
              <a:rPr lang="en-US" baseline="30000" dirty="0" smtClean="0"/>
              <a:t>th</a:t>
            </a:r>
            <a:r>
              <a:rPr lang="en-US" dirty="0" smtClean="0"/>
              <a:t> and 20</a:t>
            </a:r>
            <a:r>
              <a:rPr lang="en-US" baseline="30000" dirty="0" smtClean="0"/>
              <a:t>th</a:t>
            </a:r>
            <a:r>
              <a:rPr lang="en-US" dirty="0" smtClean="0"/>
              <a:t>   Centuries– e.g., T. H. Huxley</a:t>
            </a:r>
          </a:p>
          <a:p>
            <a:pPr>
              <a:buNone/>
            </a:pPr>
            <a:endParaRPr lang="en-US" dirty="0" smtClean="0"/>
          </a:p>
          <a:p>
            <a:pPr>
              <a:buNone/>
            </a:pPr>
            <a:r>
              <a:rPr lang="en-US" dirty="0" smtClean="0"/>
              <a:t>   * “Orthodox Christian” Blunders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II. The “DNA” Evidence is In: Christianity is the “Birth Mother” of Science</a:t>
            </a:r>
          </a:p>
          <a:p>
            <a:endParaRPr lang="en-US" dirty="0" smtClean="0"/>
          </a:p>
          <a:p>
            <a:pPr>
              <a:buNone/>
            </a:pPr>
            <a:r>
              <a:rPr lang="en-US" dirty="0" smtClean="0"/>
              <a:t>   *An eternal, personal and rational </a:t>
            </a:r>
            <a:r>
              <a:rPr lang="en-US" b="1" dirty="0" smtClean="0"/>
              <a:t>Creator</a:t>
            </a:r>
            <a:r>
              <a:rPr lang="en-US" dirty="0" smtClean="0"/>
              <a:t> who creates a universe that reflects his rationality and “goodness” (Gen. 1; cf. John 1:1-3)</a:t>
            </a:r>
          </a:p>
          <a:p>
            <a:pPr>
              <a:buNone/>
            </a:pPr>
            <a:r>
              <a:rPr lang="en-US" dirty="0" smtClean="0"/>
              <a:t>    </a:t>
            </a:r>
          </a:p>
          <a:p>
            <a:pPr>
              <a:buNone/>
            </a:pPr>
            <a:r>
              <a:rPr lang="en-US" dirty="0" smtClean="0"/>
              <a:t>   *and Human Beings who are uniquely, his image and charged with understanding and stewardship of his cosmos (Gen: 1:27-28)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   * A WORLDVIEW that makes cosmic investigation </a:t>
            </a:r>
            <a:r>
              <a:rPr lang="en-US" i="1" dirty="0" smtClean="0"/>
              <a:t>possible</a:t>
            </a:r>
            <a:r>
              <a:rPr lang="en-US" dirty="0" smtClean="0"/>
              <a:t> (rational universe and rational humans), </a:t>
            </a:r>
            <a:r>
              <a:rPr lang="en-US" i="1" dirty="0" smtClean="0"/>
              <a:t>permissible </a:t>
            </a:r>
            <a:r>
              <a:rPr lang="en-US" dirty="0" smtClean="0"/>
              <a:t>(Gen. 1:28), and </a:t>
            </a:r>
            <a:r>
              <a:rPr lang="en-US" i="1" dirty="0" smtClean="0"/>
              <a:t>predictable </a:t>
            </a:r>
            <a:r>
              <a:rPr lang="en-US" dirty="0" smtClean="0"/>
              <a:t>(as the history of science demonstrates)</a:t>
            </a:r>
          </a:p>
          <a:p>
            <a:pPr>
              <a:buNone/>
            </a:pPr>
            <a:r>
              <a:rPr lang="en-US" dirty="0" smtClean="0"/>
              <a:t>   * Other religions/cultures had some of the technological “buds” of science, but their worldview could not generate a “full-birthed” science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 The </a:t>
            </a:r>
            <a:r>
              <a:rPr lang="en-US" b="1" dirty="0" smtClean="0"/>
              <a:t>biblical worldview </a:t>
            </a:r>
            <a:r>
              <a:rPr lang="en-US" dirty="0" smtClean="0"/>
              <a:t>(especially as it is oriented in the Incarnate Christ and his ministry, death, resurrection, ascension, and </a:t>
            </a:r>
            <a:r>
              <a:rPr lang="en-US" i="1" dirty="0" err="1" smtClean="0"/>
              <a:t>parousia</a:t>
            </a:r>
            <a:r>
              <a:rPr lang="en-US" dirty="0" smtClean="0"/>
              <a:t>) is the womb in which Modern Science was nourished…and a familial relationship that if broken, ultimately sows the seeds of </a:t>
            </a:r>
            <a:r>
              <a:rPr lang="en-US" i="1" dirty="0" smtClean="0"/>
              <a:t>scientific demise</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817</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“Science: Christianity’s ‘Lost Child’” </vt:lpstr>
      <vt:lpstr>The Relationship of Christianity and Science: WAR ( a common view)</vt:lpstr>
      <vt:lpstr>…but is this the Real Story?</vt:lpstr>
      <vt:lpstr>            So…what is the true nature of the relationship between Christianity and Science? Foe…or Friend? Perhaps, even “Family”?  This presentation will propose that rather than being “mortal enemies,” the Historic Christian Faith and Modern Science are inseparably linked—historically and philosophically—and for the good of the “child,” need to be reconciled. In truth, Science is “Christianity’s Long Lost Child.”  </vt:lpstr>
      <vt:lpstr>Three “Lines of Evidence”…</vt:lpstr>
      <vt:lpstr>   So where did the “Anti-Christian Science Narrative” originate?  </vt:lpstr>
      <vt:lpstr>Slide 7</vt:lpstr>
      <vt:lpstr>Slide 8</vt:lpstr>
      <vt:lpstr>Slide 9</vt:lpstr>
      <vt:lpstr>Slide 10</vt:lpstr>
      <vt:lpstr>Slide 11</vt:lpstr>
      <vt:lpstr>Slide 12</vt:lpstr>
    </vt:vector>
  </TitlesOfParts>
  <Company>Lincoln Christian College and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Christianity’s ‘Lost Child’” </dc:title>
  <dc:creator>rkurka</dc:creator>
  <cp:lastModifiedBy>rkurka</cp:lastModifiedBy>
  <cp:revision>12</cp:revision>
  <dcterms:created xsi:type="dcterms:W3CDTF">2010-05-28T15:55:23Z</dcterms:created>
  <dcterms:modified xsi:type="dcterms:W3CDTF">2010-06-07T16:22:41Z</dcterms:modified>
</cp:coreProperties>
</file>