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95"/>
  </p:notesMasterIdLst>
  <p:handoutMasterIdLst>
    <p:handoutMasterId r:id="rId96"/>
  </p:handoutMasterIdLst>
  <p:sldIdLst>
    <p:sldId id="265" r:id="rId3"/>
    <p:sldId id="389" r:id="rId4"/>
    <p:sldId id="302" r:id="rId5"/>
    <p:sldId id="413" r:id="rId6"/>
    <p:sldId id="274" r:id="rId7"/>
    <p:sldId id="301" r:id="rId8"/>
    <p:sldId id="364" r:id="rId9"/>
    <p:sldId id="304" r:id="rId10"/>
    <p:sldId id="303" r:id="rId11"/>
    <p:sldId id="365" r:id="rId12"/>
    <p:sldId id="366" r:id="rId13"/>
    <p:sldId id="368" r:id="rId14"/>
    <p:sldId id="370" r:id="rId15"/>
    <p:sldId id="371" r:id="rId16"/>
    <p:sldId id="372" r:id="rId17"/>
    <p:sldId id="373" r:id="rId18"/>
    <p:sldId id="374" r:id="rId19"/>
    <p:sldId id="375" r:id="rId20"/>
    <p:sldId id="369" r:id="rId21"/>
    <p:sldId id="376" r:id="rId22"/>
    <p:sldId id="377" r:id="rId23"/>
    <p:sldId id="379" r:id="rId24"/>
    <p:sldId id="380" r:id="rId25"/>
    <p:sldId id="381" r:id="rId26"/>
    <p:sldId id="382" r:id="rId27"/>
    <p:sldId id="383" r:id="rId28"/>
    <p:sldId id="384" r:id="rId29"/>
    <p:sldId id="385" r:id="rId30"/>
    <p:sldId id="386" r:id="rId31"/>
    <p:sldId id="378" r:id="rId32"/>
    <p:sldId id="388" r:id="rId33"/>
    <p:sldId id="392" r:id="rId34"/>
    <p:sldId id="390" r:id="rId35"/>
    <p:sldId id="391" r:id="rId36"/>
    <p:sldId id="393" r:id="rId37"/>
    <p:sldId id="292" r:id="rId38"/>
    <p:sldId id="394" r:id="rId39"/>
    <p:sldId id="387" r:id="rId40"/>
    <p:sldId id="396" r:id="rId41"/>
    <p:sldId id="306" r:id="rId42"/>
    <p:sldId id="402" r:id="rId43"/>
    <p:sldId id="398" r:id="rId44"/>
    <p:sldId id="401" r:id="rId45"/>
    <p:sldId id="399" r:id="rId46"/>
    <p:sldId id="400" r:id="rId47"/>
    <p:sldId id="403" r:id="rId48"/>
    <p:sldId id="408" r:id="rId49"/>
    <p:sldId id="410" r:id="rId50"/>
    <p:sldId id="417" r:id="rId51"/>
    <p:sldId id="418" r:id="rId52"/>
    <p:sldId id="455" r:id="rId53"/>
    <p:sldId id="419" r:id="rId54"/>
    <p:sldId id="411" r:id="rId55"/>
    <p:sldId id="404" r:id="rId56"/>
    <p:sldId id="414" r:id="rId57"/>
    <p:sldId id="415" r:id="rId58"/>
    <p:sldId id="416" r:id="rId59"/>
    <p:sldId id="420" r:id="rId60"/>
    <p:sldId id="421" r:id="rId61"/>
    <p:sldId id="423" r:id="rId62"/>
    <p:sldId id="424" r:id="rId63"/>
    <p:sldId id="425" r:id="rId64"/>
    <p:sldId id="426" r:id="rId65"/>
    <p:sldId id="427" r:id="rId66"/>
    <p:sldId id="428" r:id="rId67"/>
    <p:sldId id="429" r:id="rId68"/>
    <p:sldId id="430" r:id="rId69"/>
    <p:sldId id="406" r:id="rId70"/>
    <p:sldId id="431" r:id="rId71"/>
    <p:sldId id="432" r:id="rId72"/>
    <p:sldId id="433" r:id="rId73"/>
    <p:sldId id="434" r:id="rId74"/>
    <p:sldId id="435" r:id="rId75"/>
    <p:sldId id="436" r:id="rId76"/>
    <p:sldId id="437" r:id="rId77"/>
    <p:sldId id="438" r:id="rId78"/>
    <p:sldId id="441" r:id="rId79"/>
    <p:sldId id="442" r:id="rId80"/>
    <p:sldId id="440" r:id="rId81"/>
    <p:sldId id="456" r:id="rId82"/>
    <p:sldId id="439" r:id="rId83"/>
    <p:sldId id="444" r:id="rId84"/>
    <p:sldId id="443" r:id="rId85"/>
    <p:sldId id="445" r:id="rId86"/>
    <p:sldId id="446" r:id="rId87"/>
    <p:sldId id="447" r:id="rId88"/>
    <p:sldId id="448" r:id="rId89"/>
    <p:sldId id="449" r:id="rId90"/>
    <p:sldId id="450" r:id="rId91"/>
    <p:sldId id="452" r:id="rId92"/>
    <p:sldId id="453" r:id="rId93"/>
    <p:sldId id="454" r:id="rId94"/>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3840" userDrawn="1">
          <p15:clr>
            <a:srgbClr val="A4A3A4"/>
          </p15:clr>
        </p15:guide>
        <p15:guide id="2" pos="6816" userDrawn="1">
          <p15:clr>
            <a:srgbClr val="A4A3A4"/>
          </p15:clr>
        </p15:guide>
        <p15:guide id="3" pos="816" userDrawn="1">
          <p15:clr>
            <a:srgbClr val="A4A3A4"/>
          </p15:clr>
        </p15:guide>
        <p15:guide id="4" orient="horz" pos="216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79619" autoAdjust="0"/>
  </p:normalViewPr>
  <p:slideViewPr>
    <p:cSldViewPr>
      <p:cViewPr>
        <p:scale>
          <a:sx n="63" d="100"/>
          <a:sy n="63" d="100"/>
        </p:scale>
        <p:origin x="-108" y="-72"/>
      </p:cViewPr>
      <p:guideLst>
        <p:guide orient="horz" pos="2160"/>
        <p:guide pos="3840"/>
        <p:guide pos="6816"/>
        <p:guide pos="816"/>
      </p:guideLst>
    </p:cSldViewPr>
  </p:slideViewPr>
  <p:notesTextViewPr>
    <p:cViewPr>
      <p:scale>
        <a:sx n="1" d="1"/>
        <a:sy n="1" d="1"/>
      </p:scale>
      <p:origin x="0" y="0"/>
    </p:cViewPr>
  </p:notesTextViewPr>
  <p:notesViewPr>
    <p:cSldViewPr>
      <p:cViewPr varScale="1">
        <p:scale>
          <a:sx n="95" d="100"/>
          <a:sy n="95" d="100"/>
        </p:scale>
        <p:origin x="3576"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a:p>
        </p:txBody>
      </p:sp>
      <p:sp>
        <p:nvSpPr>
          <p:cNvPr id="3" name="Date Placeholder 2"/>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fld id="{20EA5F0D-C1DC-412F-A146-DDB3A74B588F}" type="datetimeFigureOut">
              <a:rPr lang="en-US"/>
              <a:t>6/22/2015</a:t>
            </a:fld>
            <a:endParaRPr/>
          </a:p>
        </p:txBody>
      </p:sp>
      <p:sp>
        <p:nvSpPr>
          <p:cNvPr id="4" name="Footer Placeholder 3"/>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endParaRPr/>
          </a:p>
        </p:txBody>
      </p:sp>
      <p:sp>
        <p:nvSpPr>
          <p:cNvPr id="5" name="Slide Number Placeholder 4"/>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7BAE14B8-3CC9-472D-9BC5-A84D80684DE2}" type="slidenum">
              <a:rPr/>
              <a:t>‹#›</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A8CDE508-72C8-4AB5-AA9C-1584D31690E0}" type="datetimeFigureOut">
              <a:rPr lang="en-US"/>
              <a:t>6/22/2015</a:t>
            </a:fld>
            <a:endParaRPr/>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a:p>
        </p:txBody>
      </p:sp>
      <p:sp>
        <p:nvSpPr>
          <p:cNvPr id="5" name="Notes Placeholder 4"/>
          <p:cNvSpPr>
            <a:spLocks noGrp="1"/>
          </p:cNvSpPr>
          <p:nvPr>
            <p:ph type="body" sz="quarter" idx="3"/>
          </p:nvPr>
        </p:nvSpPr>
        <p:spPr>
          <a:xfrm>
            <a:off x="695008" y="4444861"/>
            <a:ext cx="5560060" cy="3117175"/>
          </a:xfrm>
          <a:prstGeom prst="rect">
            <a:avLst/>
          </a:prstGeom>
        </p:spPr>
        <p:txBody>
          <a:bodyPr vert="horz" lIns="92492" tIns="46246" rIns="92492" bIns="46246" rtlCol="0"/>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7FB667E1-E601-4AAF-B95C-B25720D70A60}" type="slidenum">
              <a:rPr/>
              <a:t>‹#›</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 require more than one slide</a:t>
            </a:r>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3</a:t>
            </a:fld>
            <a:endParaRPr lang="en-US"/>
          </a:p>
        </p:txBody>
      </p:sp>
    </p:spTree>
    <p:extLst>
      <p:ext uri="{BB962C8B-B14F-4D97-AF65-F5344CB8AC3E}">
        <p14:creationId xmlns:p14="http://schemas.microsoft.com/office/powerpoint/2010/main" val="1068703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Soul and the person were separate things</a:t>
            </a:r>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13</a:t>
            </a:fld>
            <a:endParaRPr lang="en-US"/>
          </a:p>
        </p:txBody>
      </p:sp>
    </p:spTree>
    <p:extLst>
      <p:ext uri="{BB962C8B-B14F-4D97-AF65-F5344CB8AC3E}">
        <p14:creationId xmlns:p14="http://schemas.microsoft.com/office/powerpoint/2010/main" val="1981727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Soul and the person were separate things</a:t>
            </a:r>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14</a:t>
            </a:fld>
            <a:endParaRPr lang="en-US"/>
          </a:p>
        </p:txBody>
      </p:sp>
    </p:spTree>
    <p:extLst>
      <p:ext uri="{BB962C8B-B14F-4D97-AF65-F5344CB8AC3E}">
        <p14:creationId xmlns:p14="http://schemas.microsoft.com/office/powerpoint/2010/main" val="3332152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i="1" dirty="0"/>
          </a:p>
        </p:txBody>
      </p:sp>
      <p:sp>
        <p:nvSpPr>
          <p:cNvPr id="4" name="Slide Number Placeholder 3"/>
          <p:cNvSpPr>
            <a:spLocks noGrp="1"/>
          </p:cNvSpPr>
          <p:nvPr>
            <p:ph type="sldNum" sz="quarter" idx="10"/>
          </p:nvPr>
        </p:nvSpPr>
        <p:spPr/>
        <p:txBody>
          <a:bodyPr/>
          <a:lstStyle/>
          <a:p>
            <a:fld id="{7FB667E1-E601-4AAF-B95C-B25720D70A60}" type="slidenum">
              <a:rPr lang="en-US" smtClean="0"/>
              <a:t>18</a:t>
            </a:fld>
            <a:endParaRPr lang="en-US"/>
          </a:p>
        </p:txBody>
      </p:sp>
    </p:spTree>
    <p:extLst>
      <p:ext uri="{BB962C8B-B14F-4D97-AF65-F5344CB8AC3E}">
        <p14:creationId xmlns:p14="http://schemas.microsoft.com/office/powerpoint/2010/main" val="3195972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Soul and the person were separate things</a:t>
            </a:r>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19</a:t>
            </a:fld>
            <a:endParaRPr lang="en-US"/>
          </a:p>
        </p:txBody>
      </p:sp>
    </p:spTree>
    <p:extLst>
      <p:ext uri="{BB962C8B-B14F-4D97-AF65-F5344CB8AC3E}">
        <p14:creationId xmlns:p14="http://schemas.microsoft.com/office/powerpoint/2010/main" val="1532464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i="1" dirty="0"/>
          </a:p>
        </p:txBody>
      </p:sp>
      <p:sp>
        <p:nvSpPr>
          <p:cNvPr id="4" name="Slide Number Placeholder 3"/>
          <p:cNvSpPr>
            <a:spLocks noGrp="1"/>
          </p:cNvSpPr>
          <p:nvPr>
            <p:ph type="sldNum" sz="quarter" idx="10"/>
          </p:nvPr>
        </p:nvSpPr>
        <p:spPr/>
        <p:txBody>
          <a:bodyPr/>
          <a:lstStyle/>
          <a:p>
            <a:fld id="{7FB667E1-E601-4AAF-B95C-B25720D70A60}" type="slidenum">
              <a:rPr lang="en-US" smtClean="0"/>
              <a:t>31</a:t>
            </a:fld>
            <a:endParaRPr lang="en-US"/>
          </a:p>
        </p:txBody>
      </p:sp>
    </p:spTree>
    <p:extLst>
      <p:ext uri="{BB962C8B-B14F-4D97-AF65-F5344CB8AC3E}">
        <p14:creationId xmlns:p14="http://schemas.microsoft.com/office/powerpoint/2010/main" val="3385796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Soul and the person were separate things</a:t>
            </a:r>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34</a:t>
            </a:fld>
            <a:endParaRPr lang="en-US"/>
          </a:p>
        </p:txBody>
      </p:sp>
    </p:spTree>
    <p:extLst>
      <p:ext uri="{BB962C8B-B14F-4D97-AF65-F5344CB8AC3E}">
        <p14:creationId xmlns:p14="http://schemas.microsoft.com/office/powerpoint/2010/main" val="1197116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7818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392D203-DBC3-4EA2-8B6E-F0FBB5B1DF73}" type="slidenum">
              <a:rPr lang="en-US" altLang="en-US">
                <a:latin typeface="Calibri" panose="020F0502020204030204" pitchFamily="34" charset="0"/>
              </a:rPr>
              <a:pPr eaLnBrk="1" hangingPunct="1"/>
              <a:t>48</a:t>
            </a:fld>
            <a:endParaRPr lang="en-US" altLang="en-US">
              <a:latin typeface="Calibri" panose="020F0502020204030204" pitchFamily="34" charset="0"/>
            </a:endParaRPr>
          </a:p>
        </p:txBody>
      </p:sp>
    </p:spTree>
    <p:extLst>
      <p:ext uri="{BB962C8B-B14F-4D97-AF65-F5344CB8AC3E}">
        <p14:creationId xmlns:p14="http://schemas.microsoft.com/office/powerpoint/2010/main" val="1388376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53</a:t>
            </a:fld>
            <a:endParaRPr lang="en-US"/>
          </a:p>
        </p:txBody>
      </p:sp>
    </p:spTree>
    <p:extLst>
      <p:ext uri="{BB962C8B-B14F-4D97-AF65-F5344CB8AC3E}">
        <p14:creationId xmlns:p14="http://schemas.microsoft.com/office/powerpoint/2010/main" val="2696269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 require more than one slide</a:t>
            </a:r>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83</a:t>
            </a:fld>
            <a:endParaRPr lang="en-US"/>
          </a:p>
        </p:txBody>
      </p:sp>
    </p:spTree>
    <p:extLst>
      <p:ext uri="{BB962C8B-B14F-4D97-AF65-F5344CB8AC3E}">
        <p14:creationId xmlns:p14="http://schemas.microsoft.com/office/powerpoint/2010/main" val="35444590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Teaches people to die now, not have your best life</a:t>
            </a:r>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88</a:t>
            </a:fld>
            <a:endParaRPr lang="en-US"/>
          </a:p>
        </p:txBody>
      </p:sp>
    </p:spTree>
    <p:extLst>
      <p:ext uri="{BB962C8B-B14F-4D97-AF65-F5344CB8AC3E}">
        <p14:creationId xmlns:p14="http://schemas.microsoft.com/office/powerpoint/2010/main" val="3160127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i="1" dirty="0"/>
          </a:p>
        </p:txBody>
      </p:sp>
      <p:sp>
        <p:nvSpPr>
          <p:cNvPr id="4" name="Slide Number Placeholder 3"/>
          <p:cNvSpPr>
            <a:spLocks noGrp="1"/>
          </p:cNvSpPr>
          <p:nvPr>
            <p:ph type="sldNum" sz="quarter" idx="10"/>
          </p:nvPr>
        </p:nvSpPr>
        <p:spPr/>
        <p:txBody>
          <a:bodyPr/>
          <a:lstStyle/>
          <a:p>
            <a:fld id="{7FB667E1-E601-4AAF-B95C-B25720D70A60}" type="slidenum">
              <a:rPr lang="en-US" smtClean="0"/>
              <a:t>5</a:t>
            </a:fld>
            <a:endParaRPr lang="en-US"/>
          </a:p>
        </p:txBody>
      </p:sp>
    </p:spTree>
    <p:extLst>
      <p:ext uri="{BB962C8B-B14F-4D97-AF65-F5344CB8AC3E}">
        <p14:creationId xmlns:p14="http://schemas.microsoft.com/office/powerpoint/2010/main" val="2909310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LGBT issues</a:t>
            </a:r>
          </a:p>
          <a:p>
            <a:r>
              <a:rPr lang="en-US" dirty="0" smtClean="0"/>
              <a:t>Actions over words</a:t>
            </a:r>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90</a:t>
            </a:fld>
            <a:endParaRPr lang="en-US"/>
          </a:p>
        </p:txBody>
      </p:sp>
    </p:spTree>
    <p:extLst>
      <p:ext uri="{BB962C8B-B14F-4D97-AF65-F5344CB8AC3E}">
        <p14:creationId xmlns:p14="http://schemas.microsoft.com/office/powerpoint/2010/main" val="127983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LGBT </a:t>
            </a:r>
            <a:r>
              <a:rPr lang="en-US" dirty="0" smtClean="0"/>
              <a:t>issues</a:t>
            </a:r>
          </a:p>
          <a:p>
            <a:r>
              <a:rPr lang="en-US" dirty="0" smtClean="0"/>
              <a:t>Actions over words</a:t>
            </a:r>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91</a:t>
            </a:fld>
            <a:endParaRPr lang="en-US"/>
          </a:p>
        </p:txBody>
      </p:sp>
    </p:spTree>
    <p:extLst>
      <p:ext uri="{BB962C8B-B14F-4D97-AF65-F5344CB8AC3E}">
        <p14:creationId xmlns:p14="http://schemas.microsoft.com/office/powerpoint/2010/main" val="9034442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LGBT </a:t>
            </a:r>
            <a:r>
              <a:rPr lang="en-US" dirty="0" smtClean="0"/>
              <a:t>issues</a:t>
            </a:r>
          </a:p>
          <a:p>
            <a:r>
              <a:rPr lang="en-US" dirty="0" smtClean="0"/>
              <a:t>Actions over words</a:t>
            </a:r>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92</a:t>
            </a:fld>
            <a:endParaRPr lang="en-US"/>
          </a:p>
        </p:txBody>
      </p:sp>
    </p:spTree>
    <p:extLst>
      <p:ext uri="{BB962C8B-B14F-4D97-AF65-F5344CB8AC3E}">
        <p14:creationId xmlns:p14="http://schemas.microsoft.com/office/powerpoint/2010/main" val="4254051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 require more than one slide</a:t>
            </a:r>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6</a:t>
            </a:fld>
            <a:endParaRPr lang="en-US"/>
          </a:p>
        </p:txBody>
      </p:sp>
    </p:spTree>
    <p:extLst>
      <p:ext uri="{BB962C8B-B14F-4D97-AF65-F5344CB8AC3E}">
        <p14:creationId xmlns:p14="http://schemas.microsoft.com/office/powerpoint/2010/main" val="2267425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 require more than one slide</a:t>
            </a:r>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7</a:t>
            </a:fld>
            <a:endParaRPr lang="en-US"/>
          </a:p>
        </p:txBody>
      </p:sp>
    </p:spTree>
    <p:extLst>
      <p:ext uri="{BB962C8B-B14F-4D97-AF65-F5344CB8AC3E}">
        <p14:creationId xmlns:p14="http://schemas.microsoft.com/office/powerpoint/2010/main" val="3216964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Soul and the person were separate things</a:t>
            </a:r>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8</a:t>
            </a:fld>
            <a:endParaRPr lang="en-US"/>
          </a:p>
        </p:txBody>
      </p:sp>
    </p:spTree>
    <p:extLst>
      <p:ext uri="{BB962C8B-B14F-4D97-AF65-F5344CB8AC3E}">
        <p14:creationId xmlns:p14="http://schemas.microsoft.com/office/powerpoint/2010/main" val="2138976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 require more than one slide</a:t>
            </a:r>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9</a:t>
            </a:fld>
            <a:endParaRPr lang="en-US"/>
          </a:p>
        </p:txBody>
      </p:sp>
    </p:spTree>
    <p:extLst>
      <p:ext uri="{BB962C8B-B14F-4D97-AF65-F5344CB8AC3E}">
        <p14:creationId xmlns:p14="http://schemas.microsoft.com/office/powerpoint/2010/main" val="2082433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Soul and the person were separate things</a:t>
            </a:r>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10</a:t>
            </a:fld>
            <a:endParaRPr lang="en-US"/>
          </a:p>
        </p:txBody>
      </p:sp>
    </p:spTree>
    <p:extLst>
      <p:ext uri="{BB962C8B-B14F-4D97-AF65-F5344CB8AC3E}">
        <p14:creationId xmlns:p14="http://schemas.microsoft.com/office/powerpoint/2010/main" val="974279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Soul and the person were separate things</a:t>
            </a:r>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11</a:t>
            </a:fld>
            <a:endParaRPr lang="en-US"/>
          </a:p>
        </p:txBody>
      </p:sp>
    </p:spTree>
    <p:extLst>
      <p:ext uri="{BB962C8B-B14F-4D97-AF65-F5344CB8AC3E}">
        <p14:creationId xmlns:p14="http://schemas.microsoft.com/office/powerpoint/2010/main" val="1811221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Soul and the person were separate things</a:t>
            </a:r>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12</a:t>
            </a:fld>
            <a:endParaRPr lang="en-US"/>
          </a:p>
        </p:txBody>
      </p:sp>
    </p:spTree>
    <p:extLst>
      <p:ext uri="{BB962C8B-B14F-4D97-AF65-F5344CB8AC3E}">
        <p14:creationId xmlns:p14="http://schemas.microsoft.com/office/powerpoint/2010/main" val="6101369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 y="0"/>
            <a:ext cx="12188699" cy="4799300"/>
          </a:xfrm>
          <a:prstGeom prst="rect">
            <a:avLst/>
          </a:prstGeom>
        </p:spPr>
      </p:pic>
      <p:sp>
        <p:nvSpPr>
          <p:cNvPr id="4" name="Rectangle 3"/>
          <p:cNvSpPr/>
          <p:nvPr/>
        </p:nvSpPr>
        <p:spPr bwMode="ltGray">
          <a:xfrm>
            <a:off x="-2" y="4754880"/>
            <a:ext cx="12192002" cy="21031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6" name="Rectangle 5"/>
          <p:cNvSpPr/>
          <p:nvPr/>
        </p:nvSpPr>
        <p:spPr bwMode="white">
          <a:xfrm>
            <a:off x="-127" y="4724400"/>
            <a:ext cx="12188826" cy="76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523999" y="4800600"/>
            <a:ext cx="9144002" cy="1143000"/>
          </a:xfrm>
        </p:spPr>
        <p:txBody>
          <a:bodyPr anchor="b">
            <a:normAutofit/>
          </a:bodyPr>
          <a:lstStyle>
            <a:lvl1pPr algn="ctr">
              <a:defRPr sz="4800">
                <a:solidFill>
                  <a:schemeClr val="bg1"/>
                </a:solidFill>
              </a:defRPr>
            </a:lvl1pPr>
          </a:lstStyle>
          <a:p>
            <a:r>
              <a:rPr lang="en-US" smtClean="0"/>
              <a:t>Click to edit Master title style</a:t>
            </a:r>
            <a:endParaRPr/>
          </a:p>
        </p:txBody>
      </p:sp>
      <p:sp>
        <p:nvSpPr>
          <p:cNvPr id="3" name="Subtitle 2"/>
          <p:cNvSpPr>
            <a:spLocks noGrp="1"/>
          </p:cNvSpPr>
          <p:nvPr>
            <p:ph type="subTitle" idx="1"/>
          </p:nvPr>
        </p:nvSpPr>
        <p:spPr>
          <a:xfrm>
            <a:off x="1522413" y="5943600"/>
            <a:ext cx="9144002" cy="762000"/>
          </a:xfrm>
        </p:spPr>
        <p:txBody>
          <a:bodyPr>
            <a:normAutofit/>
          </a:bodyPr>
          <a:lstStyle>
            <a:lvl1pPr marL="0" indent="0" algn="ctr">
              <a:spcBef>
                <a:spcPts val="0"/>
              </a:spcBef>
              <a:buNone/>
              <a:defRPr sz="2000" cap="none" baseline="0">
                <a:solidFill>
                  <a:schemeClr val="bg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Alternate Content with Caption">
    <p:spTree>
      <p:nvGrpSpPr>
        <p:cNvPr id="1" name=""/>
        <p:cNvGrpSpPr/>
        <p:nvPr/>
      </p:nvGrpSpPr>
      <p:grpSpPr>
        <a:xfrm>
          <a:off x="0" y="0"/>
          <a:ext cx="0" cy="0"/>
          <a:chOff x="0" y="0"/>
          <a:chExt cx="0" cy="0"/>
        </a:xfrm>
      </p:grpSpPr>
      <p:sp>
        <p:nvSpPr>
          <p:cNvPr id="8" name="Rectangle 7"/>
          <p:cNvSpPr/>
          <p:nvPr/>
        </p:nvSpPr>
        <p:spPr bwMode="ltGray">
          <a:xfrm>
            <a:off x="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760412" y="2362200"/>
            <a:ext cx="3200400" cy="1990725"/>
          </a:xfrm>
        </p:spPr>
        <p:txBody>
          <a:bodyPr anchor="b">
            <a:normAutofit/>
          </a:bodyPr>
          <a:lstStyle>
            <a:lvl1pPr>
              <a:defRPr sz="3400" b="0">
                <a:solidFill>
                  <a:schemeClr val="bg1"/>
                </a:solidFill>
              </a:defRPr>
            </a:lvl1pPr>
          </a:lstStyle>
          <a:p>
            <a:r>
              <a:rPr lang="en-US" smtClean="0"/>
              <a:t>Click to edit Master title style</a:t>
            </a:r>
            <a:endParaRPr/>
          </a:p>
        </p:txBody>
      </p:sp>
      <p:sp>
        <p:nvSpPr>
          <p:cNvPr id="3" name="Content Placeholder 2"/>
          <p:cNvSpPr>
            <a:spLocks noGrp="1"/>
          </p:cNvSpPr>
          <p:nvPr>
            <p:ph idx="1"/>
          </p:nvPr>
        </p:nvSpPr>
        <p:spPr>
          <a:xfrm>
            <a:off x="5362892" y="685800"/>
            <a:ext cx="6370320"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760412" y="4367308"/>
            <a:ext cx="3200400" cy="1622012"/>
          </a:xfrm>
        </p:spPr>
        <p:txBody>
          <a:bodyPr>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9E583DDF-CA54-461A-A486-592D2374C532}" type="datetimeFigureOut">
              <a:rPr lang="en-US"/>
              <a:pPr/>
              <a:t>6/22/2015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37693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bwMode="ltGray">
          <a:xfrm>
            <a:off x="731520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7923214" y="2362200"/>
            <a:ext cx="3200400" cy="1993392"/>
          </a:xfrm>
        </p:spPr>
        <p:txBody>
          <a:bodyPr anchor="b">
            <a:normAutofit/>
          </a:bodyPr>
          <a:lstStyle>
            <a:lvl1pPr>
              <a:defRPr sz="3400" b="0">
                <a:solidFill>
                  <a:schemeClr val="bg1"/>
                </a:solidFill>
              </a:defRPr>
            </a:lvl1pPr>
          </a:lstStyle>
          <a:p>
            <a:r>
              <a:rPr lang="en-US" smtClean="0"/>
              <a:t>Click to edit Master title style</a:t>
            </a:r>
            <a:endParaRPr/>
          </a:p>
        </p:txBody>
      </p:sp>
      <p:sp>
        <p:nvSpPr>
          <p:cNvPr id="3" name="Picture Placeholder 2"/>
          <p:cNvSpPr>
            <a:spLocks noGrp="1"/>
          </p:cNvSpPr>
          <p:nvPr>
            <p:ph type="pic" idx="1"/>
          </p:nvPr>
        </p:nvSpPr>
        <p:spPr>
          <a:xfrm>
            <a:off x="0" y="0"/>
            <a:ext cx="7315200" cy="6858000"/>
          </a:xfrm>
          <a:solidFill>
            <a:schemeClr val="bg2">
              <a:lumMod val="90000"/>
            </a:schemeClr>
          </a:solidFill>
        </p:spPr>
        <p:txBody>
          <a:bodyPr/>
          <a:lstStyle>
            <a:lvl1pPr marL="0" indent="0" algn="ctr">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7923214" y="4355592"/>
            <a:ext cx="3200400" cy="1644614"/>
          </a:xfrm>
        </p:spPr>
        <p:txBody>
          <a:bodyPr>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6/22/2015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6/22/2015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6/22/2015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6pPr>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6/22/2015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7" name="Rectangle 6"/>
          <p:cNvSpPr/>
          <p:nvPr/>
        </p:nvSpPr>
        <p:spPr bwMode="ltGray">
          <a:xfrm>
            <a:off x="0" y="0"/>
            <a:ext cx="12188826" cy="4572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a:ln>
                <a:noFill/>
              </a:ln>
              <a:solidFill>
                <a:prstClr val="white"/>
              </a:solidFill>
              <a:effectLst/>
              <a:uLnTx/>
              <a:uFillTx/>
              <a:latin typeface="Euphemia"/>
            </a:endParaRPr>
          </a:p>
        </p:txBody>
      </p:sp>
      <p:sp>
        <p:nvSpPr>
          <p:cNvPr id="8" name="Rectangle 7"/>
          <p:cNvSpPr/>
          <p:nvPr/>
        </p:nvSpPr>
        <p:spPr bwMode="white">
          <a:xfrm>
            <a:off x="-1" y="411480"/>
            <a:ext cx="12188826"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524000" y="1143000"/>
            <a:ext cx="9144000" cy="2667000"/>
          </a:xfrm>
        </p:spPr>
        <p:txBody>
          <a:bodyPr anchor="b">
            <a:normAutofit/>
          </a:bodyPr>
          <a:lstStyle>
            <a:lvl1pPr algn="ctr">
              <a:defRPr sz="5200" b="0"/>
            </a:lvl1pPr>
          </a:lstStyle>
          <a:p>
            <a:r>
              <a:rPr lang="en-US" smtClean="0"/>
              <a:t>Click to edit Master title style</a:t>
            </a:r>
            <a:endParaRPr/>
          </a:p>
        </p:txBody>
      </p:sp>
      <p:sp>
        <p:nvSpPr>
          <p:cNvPr id="3" name="Text Placeholder 2"/>
          <p:cNvSpPr>
            <a:spLocks noGrp="1"/>
          </p:cNvSpPr>
          <p:nvPr>
            <p:ph type="body" idx="1"/>
          </p:nvPr>
        </p:nvSpPr>
        <p:spPr>
          <a:xfrm>
            <a:off x="1524000" y="3810000"/>
            <a:ext cx="9144000" cy="1143000"/>
          </a:xfrm>
        </p:spPr>
        <p:txBody>
          <a:bodyPr anchor="t">
            <a:normAutofit/>
          </a:bodyPr>
          <a:lstStyle>
            <a:lvl1pPr marL="0" indent="0" algn="ctr">
              <a:spcBef>
                <a:spcPts val="0"/>
              </a:spcBef>
              <a:buNone/>
              <a:defRPr sz="2400" cap="none"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583DDF-CA54-461A-A486-592D2374C532}" type="datetimeFigureOut">
              <a:rPr lang="en-US"/>
              <a:t>6/22/2015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158437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Alternate 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1143000"/>
            <a:ext cx="9144000" cy="2667000"/>
          </a:xfrm>
        </p:spPr>
        <p:txBody>
          <a:bodyPr anchor="b">
            <a:normAutofit/>
          </a:bodyPr>
          <a:lstStyle>
            <a:lvl1pPr algn="ctr">
              <a:defRPr sz="5200" b="0">
                <a:solidFill>
                  <a:schemeClr val="tx1"/>
                </a:solidFill>
              </a:defRPr>
            </a:lvl1pPr>
          </a:lstStyle>
          <a:p>
            <a:r>
              <a:rPr lang="en-US" smtClean="0"/>
              <a:t>Click to edit Master title style</a:t>
            </a:r>
            <a:endParaRPr/>
          </a:p>
        </p:txBody>
      </p:sp>
      <p:sp>
        <p:nvSpPr>
          <p:cNvPr id="3" name="Text Placeholder 2"/>
          <p:cNvSpPr>
            <a:spLocks noGrp="1"/>
          </p:cNvSpPr>
          <p:nvPr>
            <p:ph type="body" idx="1"/>
          </p:nvPr>
        </p:nvSpPr>
        <p:spPr>
          <a:xfrm>
            <a:off x="1522413" y="3810000"/>
            <a:ext cx="9144000" cy="1143000"/>
          </a:xfrm>
        </p:spPr>
        <p:txBody>
          <a:bodyPr anchor="t">
            <a:normAutofit/>
          </a:bodyPr>
          <a:lstStyle>
            <a:lvl1pPr marL="0" indent="0" algn="ctr">
              <a:spcBef>
                <a:spcPts val="0"/>
              </a:spcBef>
              <a:buNone/>
              <a:defRPr sz="24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9E583DDF-CA54-461A-A486-592D2374C532}" type="datetimeFigureOut">
              <a:rPr lang="en-US"/>
              <a:pPr/>
              <a:t>6/22/2015</a:t>
            </a:fld>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28043280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341120" y="1901952"/>
            <a:ext cx="4572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78880" y="1901952"/>
            <a:ext cx="4572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9DD7D43D-6574-4C7B-808D-C6C12215A4D4}" type="datetimeFigureOut">
              <a:rPr lang="en-US"/>
              <a:t>6/22/2015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A0ECE5F2-81AA-4605-B028-6FBA391056AF}" type="slidenum">
              <a:rPr/>
              <a:t>‹#›</a:t>
            </a:fld>
            <a:endParaRPr/>
          </a:p>
        </p:txBody>
      </p:sp>
    </p:spTree>
    <p:extLst>
      <p:ext uri="{BB962C8B-B14F-4D97-AF65-F5344CB8AC3E}">
        <p14:creationId xmlns:p14="http://schemas.microsoft.com/office/powerpoint/2010/main" val="311707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41120" y="466344"/>
            <a:ext cx="9509760" cy="1234440"/>
          </a:xfrm>
        </p:spPr>
        <p:txBody>
          <a:bodyPr/>
          <a:lstStyle/>
          <a:p>
            <a:r>
              <a:rPr lang="en-US" smtClean="0"/>
              <a:t>Click to edit Master title style</a:t>
            </a:r>
            <a:endParaRPr/>
          </a:p>
        </p:txBody>
      </p:sp>
      <p:sp>
        <p:nvSpPr>
          <p:cNvPr id="3" name="Text Placeholder 2"/>
          <p:cNvSpPr>
            <a:spLocks noGrp="1"/>
          </p:cNvSpPr>
          <p:nvPr>
            <p:ph type="body" idx="1"/>
          </p:nvPr>
        </p:nvSpPr>
        <p:spPr>
          <a:xfrm>
            <a:off x="1341120" y="1837464"/>
            <a:ext cx="4572000" cy="766588"/>
          </a:xfrm>
        </p:spPr>
        <p:txBody>
          <a:bodyPr anchor="ctr">
            <a:normAutofit/>
          </a:bodyPr>
          <a:lstStyle>
            <a:lvl1pPr marL="0" indent="0">
              <a:spcBef>
                <a:spcPts val="0"/>
              </a:spcBef>
              <a:buNone/>
              <a:defRPr sz="22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112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78880" y="1837464"/>
            <a:ext cx="4572000" cy="766588"/>
          </a:xfrm>
        </p:spPr>
        <p:txBody>
          <a:bodyPr anchor="ctr">
            <a:normAutofit/>
          </a:bodyPr>
          <a:lstStyle>
            <a:lvl1pPr marL="0" indent="0">
              <a:spcBef>
                <a:spcPts val="0"/>
              </a:spcBef>
              <a:buNone/>
              <a:defRPr sz="22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7888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9E583DDF-CA54-461A-A486-592D2374C532}" type="datetimeFigureOut">
              <a:rPr lang="en-US"/>
              <a:t>6/22/2015</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9E583DDF-CA54-461A-A486-592D2374C532}" type="datetimeFigureOut">
              <a:rPr lang="en-US"/>
              <a:t>6/22/2015</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9E583DDF-CA54-461A-A486-592D2374C532}" type="datetimeFigureOut">
              <a:rPr lang="en-US"/>
              <a:pPr/>
              <a:t>6/22/2015</a:t>
            </a:fld>
            <a:endParaRPr/>
          </a:p>
        </p:txBody>
      </p:sp>
      <p:sp>
        <p:nvSpPr>
          <p:cNvPr id="3" name="Footer Placeholder 2"/>
          <p:cNvSpPr>
            <a:spLocks noGrp="1"/>
          </p:cNvSpPr>
          <p:nvPr>
            <p:ph type="ftr" sz="quarter" idx="11"/>
          </p:nvPr>
        </p:nvSpPr>
        <p:spPr/>
        <p:txBody>
          <a:bodyPr/>
          <a:lstStyle>
            <a:lvl1pPr>
              <a:defRPr>
                <a:solidFill>
                  <a:schemeClr val="tx2"/>
                </a:solidFill>
              </a:defRPr>
            </a:lvl1pPr>
          </a:lstStyle>
          <a:p>
            <a:endParaRPr/>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0412" y="2362200"/>
            <a:ext cx="3200400" cy="1990725"/>
          </a:xfrm>
        </p:spPr>
        <p:txBody>
          <a:bodyPr anchor="b">
            <a:normAutofit/>
          </a:bodyPr>
          <a:lstStyle>
            <a:lvl1pPr>
              <a:defRPr sz="3400" b="0"/>
            </a:lvl1pPr>
          </a:lstStyle>
          <a:p>
            <a:r>
              <a:rPr lang="en-US" smtClean="0"/>
              <a:t>Click to edit Master title style</a:t>
            </a:r>
            <a:endParaRPr/>
          </a:p>
        </p:txBody>
      </p:sp>
      <p:sp>
        <p:nvSpPr>
          <p:cNvPr id="3" name="Content Placeholder 2"/>
          <p:cNvSpPr>
            <a:spLocks noGrp="1"/>
          </p:cNvSpPr>
          <p:nvPr>
            <p:ph idx="1"/>
          </p:nvPr>
        </p:nvSpPr>
        <p:spPr>
          <a:xfrm>
            <a:off x="4494212" y="685800"/>
            <a:ext cx="7239001"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760412" y="4367308"/>
            <a:ext cx="3200400" cy="1622012"/>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6/22/2015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bwMode="ltGray">
          <a:xfrm>
            <a:off x="1587" y="6583680"/>
            <a:ext cx="12188826" cy="2743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a:ln>
                <a:noFill/>
              </a:ln>
              <a:solidFill>
                <a:prstClr val="white"/>
              </a:solidFill>
              <a:effectLst/>
              <a:uLnTx/>
              <a:uFillTx/>
              <a:latin typeface="Euphemia"/>
            </a:endParaRPr>
          </a:p>
        </p:txBody>
      </p:sp>
      <p:sp>
        <p:nvSpPr>
          <p:cNvPr id="8" name="Rectangle 7"/>
          <p:cNvSpPr/>
          <p:nvPr/>
        </p:nvSpPr>
        <p:spPr bwMode="white">
          <a:xfrm>
            <a:off x="1587" y="6583680"/>
            <a:ext cx="12188826"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1341120" y="467360"/>
            <a:ext cx="9509760" cy="1233424"/>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341120" y="1901952"/>
            <a:ext cx="9509760" cy="412762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r">
              <a:defRPr sz="800">
                <a:solidFill>
                  <a:schemeClr val="bg2"/>
                </a:solidFill>
              </a:defRPr>
            </a:lvl1pPr>
          </a:lstStyle>
          <a:p>
            <a:fld id="{9E583DDF-CA54-461A-A486-592D2374C532}" type="datetimeFigureOut">
              <a:rPr lang="en-US"/>
              <a:pPr/>
              <a:t>6/22/2015</a:t>
            </a:fld>
            <a:endParaRPr/>
          </a:p>
        </p:txBody>
      </p:sp>
      <p:sp>
        <p:nvSpPr>
          <p:cNvPr id="5" name="Footer Placeholder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a:defRPr sz="800" cap="all" baseline="0">
                <a:solidFill>
                  <a:schemeClr val="bg2"/>
                </a:solidFill>
              </a:defRPr>
            </a:lvl1pPr>
          </a:lstStyle>
          <a:p>
            <a:endParaRPr/>
          </a:p>
        </p:txBody>
      </p:sp>
      <p:sp>
        <p:nvSpPr>
          <p:cNvPr id="6" name="Slide Number Placeholder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a:defRPr sz="800">
                <a:solidFill>
                  <a:schemeClr val="bg2"/>
                </a:solidFill>
              </a:defRPr>
            </a:lvl1pPr>
          </a:lstStyle>
          <a:p>
            <a:fld id="{CA8D9AD5-F248-4919-864A-CFD76CC027D6}" type="slidenum">
              <a:rPr/>
              <a:pPr/>
              <a:t>‹#›</a:t>
            </a:fld>
            <a:endParaRPr/>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2" r:id="rId4"/>
    <p:sldLayoutId id="2147483661" r:id="rId5"/>
    <p:sldLayoutId id="2147483653" r:id="rId6"/>
    <p:sldLayoutId id="2147483654" r:id="rId7"/>
    <p:sldLayoutId id="2147483655" r:id="rId8"/>
    <p:sldLayoutId id="2147483656" r:id="rId9"/>
    <p:sldLayoutId id="2147483663" r:id="rId10"/>
    <p:sldLayoutId id="2147483657" r:id="rId11"/>
    <p:sldLayoutId id="2147483658" r:id="rId12"/>
    <p:sldLayoutId id="214748365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2"/>
        </a:buClr>
        <a:buSzPct val="80000"/>
        <a:buFont typeface="Wingdings" pitchFamily="2" charset="2"/>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80000"/>
        <a:buFont typeface="Wingdings" pitchFamily="2" charset="2"/>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80000"/>
        <a:buFont typeface="Wingdings" pitchFamily="2" charset="2"/>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80000"/>
        <a:buFont typeface="Wingdings" pitchFamily="2" charset="2"/>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80000"/>
        <a:buFont typeface="Wingdings" pitchFamily="2" charset="2"/>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itchFamily="2" charset="2"/>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itchFamily="2" charset="2"/>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itchFamily="2" charset="2"/>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itchFamily="2" charset="2"/>
        <a:buChar char="§"/>
        <a:defRPr sz="1400" kern="1200" baseline="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360">
          <p15:clr>
            <a:srgbClr val="F26B43"/>
          </p15:clr>
        </p15:guide>
        <p15:guide id="2" pos="40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fen-NIV-28724b"/><Relationship Id="rId2" Type="http://schemas.openxmlformats.org/officeDocument/2006/relationships/hyperlink" Target="#fen-NIV-28722a"/><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Resurrection Worldview</a:t>
            </a:r>
            <a:endParaRPr lang="en-US" dirty="0"/>
          </a:p>
        </p:txBody>
      </p:sp>
      <p:sp>
        <p:nvSpPr>
          <p:cNvPr id="4" name="Subtitle 3"/>
          <p:cNvSpPr>
            <a:spLocks noGrp="1"/>
          </p:cNvSpPr>
          <p:nvPr>
            <p:ph type="subTitle" idx="1"/>
          </p:nvPr>
        </p:nvSpPr>
        <p:spPr/>
        <p:txBody>
          <a:bodyPr/>
          <a:lstStyle/>
          <a:p>
            <a:r>
              <a:rPr lang="en-US" smtClean="0"/>
              <a:t>Living Apologetics </a:t>
            </a:r>
            <a:endParaRPr lang="en-US" dirty="0"/>
          </a:p>
        </p:txBody>
      </p:sp>
    </p:spTree>
    <p:extLst>
      <p:ext uri="{BB962C8B-B14F-4D97-AF65-F5344CB8AC3E}">
        <p14:creationId xmlns:p14="http://schemas.microsoft.com/office/powerpoint/2010/main" val="2798809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0" y="34636"/>
            <a:ext cx="6629400" cy="1233424"/>
          </a:xfrm>
        </p:spPr>
        <p:txBody>
          <a:bodyPr>
            <a:normAutofit/>
          </a:bodyPr>
          <a:lstStyle/>
          <a:p>
            <a:r>
              <a:rPr lang="en-US" sz="4400" dirty="0" smtClean="0"/>
              <a:t>Plato – Changes in thinking</a:t>
            </a:r>
            <a:endParaRPr lang="en-US" sz="4400" dirty="0"/>
          </a:p>
        </p:txBody>
      </p:sp>
      <p:sp>
        <p:nvSpPr>
          <p:cNvPr id="3" name="Content Placeholder 2"/>
          <p:cNvSpPr>
            <a:spLocks noGrp="1"/>
          </p:cNvSpPr>
          <p:nvPr>
            <p:ph idx="1"/>
          </p:nvPr>
        </p:nvSpPr>
        <p:spPr>
          <a:xfrm>
            <a:off x="4876800" y="1600200"/>
            <a:ext cx="6781800" cy="4419219"/>
          </a:xfrm>
        </p:spPr>
        <p:txBody>
          <a:bodyPr>
            <a:noAutofit/>
          </a:bodyPr>
          <a:lstStyle/>
          <a:p>
            <a:pPr>
              <a:buFont typeface="Wingdings" panose="05000000000000000000" pitchFamily="2" charset="2"/>
              <a:buChar char="Ø"/>
            </a:pPr>
            <a:r>
              <a:rPr lang="en-US" sz="2800" dirty="0" smtClean="0"/>
              <a:t>The soul doesn’t just survive death, but is freed from the prison on the body</a:t>
            </a:r>
          </a:p>
          <a:p>
            <a:pPr>
              <a:buFont typeface="Wingdings" panose="05000000000000000000" pitchFamily="2" charset="2"/>
              <a:buChar char="Ø"/>
            </a:pPr>
            <a:r>
              <a:rPr lang="en-US" sz="2800" dirty="0" smtClean="0"/>
              <a:t>Hades is not a place of gloom but a place of pleasure and delight</a:t>
            </a:r>
          </a:p>
          <a:p>
            <a:pPr>
              <a:buFont typeface="Wingdings" panose="05000000000000000000" pitchFamily="2" charset="2"/>
              <a:buChar char="Ø"/>
            </a:pPr>
            <a:r>
              <a:rPr lang="en-US" sz="2800" dirty="0" smtClean="0"/>
              <a:t>Judgment is given based on behavior in life; the virtuous go to the Islands of the Blessed; the wicked go to Tartarus</a:t>
            </a:r>
          </a:p>
          <a:p>
            <a:pPr>
              <a:buFont typeface="Wingdings" panose="05000000000000000000" pitchFamily="2" charset="2"/>
              <a:buChar char="Ø"/>
            </a:pPr>
            <a:r>
              <a:rPr lang="en-US" sz="2800" dirty="0" smtClean="0"/>
              <a:t>Transmigration was a sort of re-incarnation but was a return to the prison of the body</a:t>
            </a:r>
          </a:p>
        </p:txBody>
      </p:sp>
      <p:pic>
        <p:nvPicPr>
          <p:cNvPr id="4098" name="Picture 2" descr="http://www.brogilbert.org/gods/gods_pla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27"/>
            <a:ext cx="4572000" cy="6515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10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0" y="34636"/>
            <a:ext cx="6629400" cy="1233424"/>
          </a:xfrm>
        </p:spPr>
        <p:txBody>
          <a:bodyPr>
            <a:normAutofit/>
          </a:bodyPr>
          <a:lstStyle/>
          <a:p>
            <a:r>
              <a:rPr lang="en-US" sz="4400" dirty="0" smtClean="0"/>
              <a:t>Plato – Changes in thinking</a:t>
            </a:r>
            <a:endParaRPr lang="en-US" sz="4400" dirty="0"/>
          </a:p>
        </p:txBody>
      </p:sp>
      <p:sp>
        <p:nvSpPr>
          <p:cNvPr id="3" name="Content Placeholder 2"/>
          <p:cNvSpPr>
            <a:spLocks noGrp="1"/>
          </p:cNvSpPr>
          <p:nvPr>
            <p:ph idx="1"/>
          </p:nvPr>
        </p:nvSpPr>
        <p:spPr>
          <a:xfrm>
            <a:off x="4876800" y="1600200"/>
            <a:ext cx="6781800" cy="4419219"/>
          </a:xfrm>
        </p:spPr>
        <p:txBody>
          <a:bodyPr>
            <a:noAutofit/>
          </a:bodyPr>
          <a:lstStyle/>
          <a:p>
            <a:pPr>
              <a:buFont typeface="Wingdings" panose="05000000000000000000" pitchFamily="2" charset="2"/>
              <a:buChar char="Ø"/>
            </a:pPr>
            <a:r>
              <a:rPr lang="en-US" sz="2800" dirty="0" smtClean="0"/>
              <a:t>Despite many important changes in Greek thinking, no one returned from Hades to resume their previous life or to have a superior life in the physical realm.</a:t>
            </a:r>
          </a:p>
        </p:txBody>
      </p:sp>
      <p:pic>
        <p:nvPicPr>
          <p:cNvPr id="4098" name="Picture 2" descr="http://www.brogilbert.org/gods/gods_pla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27"/>
            <a:ext cx="4572000" cy="6515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7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09" y="0"/>
            <a:ext cx="6629400" cy="1233424"/>
          </a:xfrm>
        </p:spPr>
        <p:txBody>
          <a:bodyPr>
            <a:normAutofit/>
          </a:bodyPr>
          <a:lstStyle/>
          <a:p>
            <a:r>
              <a:rPr lang="en-US" sz="4400" dirty="0" smtClean="0"/>
              <a:t>Platonic Worldview</a:t>
            </a:r>
            <a:endParaRPr lang="en-US" sz="4400" dirty="0"/>
          </a:p>
        </p:txBody>
      </p:sp>
      <p:sp>
        <p:nvSpPr>
          <p:cNvPr id="3" name="Content Placeholder 2"/>
          <p:cNvSpPr>
            <a:spLocks noGrp="1"/>
          </p:cNvSpPr>
          <p:nvPr>
            <p:ph idx="1"/>
          </p:nvPr>
        </p:nvSpPr>
        <p:spPr>
          <a:xfrm>
            <a:off x="27708" y="1565564"/>
            <a:ext cx="7363691" cy="4419219"/>
          </a:xfrm>
        </p:spPr>
        <p:txBody>
          <a:bodyPr>
            <a:noAutofit/>
          </a:bodyPr>
          <a:lstStyle/>
          <a:p>
            <a:pPr>
              <a:buFont typeface="Wingdings" panose="05000000000000000000" pitchFamily="2" charset="2"/>
              <a:buChar char="Ø"/>
            </a:pPr>
            <a:r>
              <a:rPr lang="en-US" sz="2800" dirty="0" smtClean="0"/>
              <a:t>The physical/material world was inferior (evil)</a:t>
            </a:r>
          </a:p>
          <a:p>
            <a:pPr>
              <a:buFont typeface="Wingdings" panose="05000000000000000000" pitchFamily="2" charset="2"/>
              <a:buChar char="Ø"/>
            </a:pPr>
            <a:r>
              <a:rPr lang="en-US" sz="2800" dirty="0" smtClean="0"/>
              <a:t>The spiritual world was the true reality and was superior</a:t>
            </a:r>
          </a:p>
          <a:p>
            <a:pPr>
              <a:buFont typeface="Wingdings" panose="05000000000000000000" pitchFamily="2" charset="2"/>
              <a:buChar char="Ø"/>
            </a:pPr>
            <a:r>
              <a:rPr lang="en-US" sz="2800" dirty="0" smtClean="0"/>
              <a:t>The two realms were disconnected—you could do something with your body that would not effect your soul</a:t>
            </a:r>
          </a:p>
          <a:p>
            <a:pPr>
              <a:buFont typeface="Wingdings" panose="05000000000000000000" pitchFamily="2" charset="2"/>
              <a:buChar char="Ø"/>
            </a:pPr>
            <a:r>
              <a:rPr lang="en-US" sz="2800" dirty="0" smtClean="0"/>
              <a:t>The great hope was for the soul to escape the prison of the body and be a bodiless spirit in the afterlife</a:t>
            </a:r>
          </a:p>
        </p:txBody>
      </p:sp>
      <p:pic>
        <p:nvPicPr>
          <p:cNvPr id="5" name="Picture 2" descr="http://www.brogilbert.org/gods/gods_pla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6927"/>
            <a:ext cx="4572000" cy="6515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202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09" y="0"/>
            <a:ext cx="6629400" cy="1233424"/>
          </a:xfrm>
        </p:spPr>
        <p:txBody>
          <a:bodyPr>
            <a:normAutofit/>
          </a:bodyPr>
          <a:lstStyle/>
          <a:p>
            <a:r>
              <a:rPr lang="en-US" sz="4400" dirty="0" smtClean="0"/>
              <a:t>God of the living</a:t>
            </a:r>
            <a:endParaRPr lang="en-US" sz="4400" dirty="0"/>
          </a:p>
        </p:txBody>
      </p:sp>
      <p:sp>
        <p:nvSpPr>
          <p:cNvPr id="3" name="Content Placeholder 2"/>
          <p:cNvSpPr>
            <a:spLocks noGrp="1"/>
          </p:cNvSpPr>
          <p:nvPr>
            <p:ph idx="1"/>
          </p:nvPr>
        </p:nvSpPr>
        <p:spPr>
          <a:xfrm>
            <a:off x="27709" y="1565564"/>
            <a:ext cx="6982692" cy="4419219"/>
          </a:xfrm>
        </p:spPr>
        <p:txBody>
          <a:bodyPr>
            <a:noAutofit/>
          </a:bodyPr>
          <a:lstStyle/>
          <a:p>
            <a:pPr marL="45720" indent="0">
              <a:buNone/>
            </a:pPr>
            <a:r>
              <a:rPr lang="en-US" sz="2800" dirty="0"/>
              <a:t>That same day the Sadducees, who say there is no resurrection, came to him with a </a:t>
            </a:r>
            <a:r>
              <a:rPr lang="en-US" sz="2800" dirty="0" smtClean="0"/>
              <a:t>question…</a:t>
            </a:r>
          </a:p>
          <a:p>
            <a:pPr marL="45720" indent="0">
              <a:buNone/>
            </a:pPr>
            <a:r>
              <a:rPr lang="en-US" sz="2800" dirty="0"/>
              <a:t>Jesus replied</a:t>
            </a:r>
            <a:r>
              <a:rPr lang="en-US" sz="2800" dirty="0" smtClean="0"/>
              <a:t>, “</a:t>
            </a:r>
            <a:r>
              <a:rPr lang="en-US" sz="2800" dirty="0"/>
              <a:t>You are in error because you do not know the Scriptures or the power of </a:t>
            </a:r>
            <a:r>
              <a:rPr lang="en-US" sz="2800" dirty="0" smtClean="0"/>
              <a:t>God… have you </a:t>
            </a:r>
            <a:r>
              <a:rPr lang="en-US" sz="2800" dirty="0"/>
              <a:t>not read what God said to you, </a:t>
            </a:r>
            <a:r>
              <a:rPr lang="en-US" sz="2800" dirty="0" smtClean="0"/>
              <a:t>‘I </a:t>
            </a:r>
            <a:r>
              <a:rPr lang="en-US" sz="2800" dirty="0"/>
              <a:t>am the God of Abraham, the God of Isaac, and the God of Jacob</a:t>
            </a:r>
            <a:r>
              <a:rPr lang="en-US" sz="2800" dirty="0" smtClean="0"/>
              <a:t>’?</a:t>
            </a:r>
            <a:r>
              <a:rPr lang="en-US" sz="2800" dirty="0"/>
              <a:t> He is not the God of the dead but of the living</a:t>
            </a:r>
            <a:r>
              <a:rPr lang="en-US" sz="2800" dirty="0" smtClean="0"/>
              <a:t>.”</a:t>
            </a:r>
          </a:p>
          <a:p>
            <a:pPr marL="45720" indent="0" algn="r">
              <a:buNone/>
            </a:pPr>
            <a:r>
              <a:rPr lang="en-US" sz="2800" dirty="0" smtClean="0"/>
              <a:t>- Matthew 22:23, 29, 31-32</a:t>
            </a:r>
          </a:p>
        </p:txBody>
      </p:sp>
      <p:pic>
        <p:nvPicPr>
          <p:cNvPr id="6146" name="Picture 2" descr="http://www.channelweb.co.uk/IMG/724/142724/plant-in-ha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925" r="12075"/>
          <a:stretch/>
        </p:blipFill>
        <p:spPr bwMode="auto">
          <a:xfrm>
            <a:off x="7391399" y="0"/>
            <a:ext cx="4800601" cy="6521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967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2800" y="34636"/>
            <a:ext cx="4343400" cy="1233424"/>
          </a:xfrm>
        </p:spPr>
        <p:txBody>
          <a:bodyPr>
            <a:normAutofit/>
          </a:bodyPr>
          <a:lstStyle/>
          <a:p>
            <a:r>
              <a:rPr lang="en-US" sz="4400" dirty="0" smtClean="0"/>
              <a:t>Swallowed Up</a:t>
            </a:r>
            <a:endParaRPr lang="en-US" sz="4400" dirty="0"/>
          </a:p>
        </p:txBody>
      </p:sp>
      <p:sp>
        <p:nvSpPr>
          <p:cNvPr id="3" name="Content Placeholder 2"/>
          <p:cNvSpPr>
            <a:spLocks noGrp="1"/>
          </p:cNvSpPr>
          <p:nvPr>
            <p:ph idx="1"/>
          </p:nvPr>
        </p:nvSpPr>
        <p:spPr>
          <a:xfrm>
            <a:off x="7162800" y="1600200"/>
            <a:ext cx="4495800" cy="4419219"/>
          </a:xfrm>
        </p:spPr>
        <p:txBody>
          <a:bodyPr>
            <a:noAutofit/>
          </a:bodyPr>
          <a:lstStyle/>
          <a:p>
            <a:pPr marL="45720" indent="0">
              <a:buNone/>
            </a:pPr>
            <a:r>
              <a:rPr lang="en-US" sz="2800" dirty="0"/>
              <a:t>On this mountain he will destroy</a:t>
            </a:r>
            <a:br>
              <a:rPr lang="en-US" sz="2800" dirty="0"/>
            </a:br>
            <a:r>
              <a:rPr lang="en-US" sz="2800" dirty="0"/>
              <a:t>    the shroud that enfolds all peoples,</a:t>
            </a:r>
            <a:br>
              <a:rPr lang="en-US" sz="2800" dirty="0"/>
            </a:br>
            <a:r>
              <a:rPr lang="en-US" sz="2800" dirty="0"/>
              <a:t>the sheet that covers all nations</a:t>
            </a:r>
            <a:r>
              <a:rPr lang="en-US" sz="2800" dirty="0" smtClean="0"/>
              <a:t>;</a:t>
            </a:r>
            <a:br>
              <a:rPr lang="en-US" sz="2800" dirty="0" smtClean="0"/>
            </a:br>
            <a:r>
              <a:rPr lang="en-US" sz="2800" b="1" baseline="30000" dirty="0"/>
              <a:t> </a:t>
            </a:r>
            <a:r>
              <a:rPr lang="en-US" sz="2800" dirty="0"/>
              <a:t>    he will swallow up death forever</a:t>
            </a:r>
            <a:r>
              <a:rPr lang="en-US" sz="2800" dirty="0" smtClean="0"/>
              <a:t>.</a:t>
            </a:r>
          </a:p>
          <a:p>
            <a:pPr marL="45720" indent="0" algn="r">
              <a:buNone/>
            </a:pPr>
            <a:r>
              <a:rPr lang="en-US" sz="2800" dirty="0" smtClean="0"/>
              <a:t>- Isaiah 25:7</a:t>
            </a:r>
          </a:p>
        </p:txBody>
      </p:sp>
      <p:pic>
        <p:nvPicPr>
          <p:cNvPr id="10242" name="Picture 2" descr="http://www.helwyssocietyforum.com/wp-content/uploads/2012/09/Crop_Book_of_Isaiah_2006-06-06.jpg"/>
          <p:cNvPicPr>
            <a:picLocks noChangeAspect="1" noChangeArrowheads="1"/>
          </p:cNvPicPr>
          <p:nvPr/>
        </p:nvPicPr>
        <p:blipFill rotWithShape="1">
          <a:blip r:embed="rId3">
            <a:extLst>
              <a:ext uri="{28A0092B-C50C-407E-A947-70E740481C1C}">
                <a14:useLocalDpi xmlns:a14="http://schemas.microsoft.com/office/drawing/2010/main" val="0"/>
              </a:ext>
            </a:extLst>
          </a:blip>
          <a:srcRect r="26502"/>
          <a:stretch/>
        </p:blipFill>
        <p:spPr bwMode="auto">
          <a:xfrm>
            <a:off x="-1" y="-6927"/>
            <a:ext cx="6854955" cy="6483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814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Awaken to Everlasting Life</a:t>
            </a:r>
            <a:endParaRPr lang="en-US" sz="4800" dirty="0"/>
          </a:p>
        </p:txBody>
      </p:sp>
      <p:sp>
        <p:nvSpPr>
          <p:cNvPr id="3" name="Content Placeholder 2"/>
          <p:cNvSpPr>
            <a:spLocks noGrp="1"/>
          </p:cNvSpPr>
          <p:nvPr>
            <p:ph idx="1"/>
          </p:nvPr>
        </p:nvSpPr>
        <p:spPr/>
        <p:txBody>
          <a:bodyPr>
            <a:normAutofit fontScale="92500"/>
          </a:bodyPr>
          <a:lstStyle/>
          <a:p>
            <a:pPr marL="45720" indent="0">
              <a:buNone/>
            </a:pPr>
            <a:r>
              <a:rPr lang="en-US" sz="4000" dirty="0"/>
              <a:t>Multitudes who sleep in the dust of the earth will awake: some to everlasting life, others to shame and everlasting contempt</a:t>
            </a:r>
            <a:r>
              <a:rPr lang="en-US" sz="4000" dirty="0" smtClean="0"/>
              <a:t>.  Those </a:t>
            </a:r>
            <a:r>
              <a:rPr lang="en-US" sz="4000" dirty="0"/>
              <a:t>who are </a:t>
            </a:r>
            <a:r>
              <a:rPr lang="en-US" sz="4000" dirty="0" smtClean="0"/>
              <a:t>wise</a:t>
            </a:r>
            <a:r>
              <a:rPr lang="en-US" sz="4000" dirty="0"/>
              <a:t> will shine like the brightness of the heavens, and those who lead many to righteousness, like the stars for ever and ever</a:t>
            </a:r>
            <a:r>
              <a:rPr lang="en-US" sz="4000" dirty="0" smtClean="0"/>
              <a:t>.</a:t>
            </a:r>
          </a:p>
          <a:p>
            <a:pPr marL="45720" indent="0" algn="r">
              <a:buNone/>
            </a:pPr>
            <a:r>
              <a:rPr lang="en-US" sz="4000" dirty="0" smtClean="0"/>
              <a:t>- Daniel 12:2-3</a:t>
            </a:r>
            <a:endParaRPr lang="en-US" sz="4000" dirty="0"/>
          </a:p>
        </p:txBody>
      </p:sp>
    </p:spTree>
    <p:extLst>
      <p:ext uri="{BB962C8B-B14F-4D97-AF65-F5344CB8AC3E}">
        <p14:creationId xmlns:p14="http://schemas.microsoft.com/office/powerpoint/2010/main" val="1550979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0" y="467360"/>
            <a:ext cx="4724400" cy="828040"/>
          </a:xfrm>
        </p:spPr>
        <p:txBody>
          <a:bodyPr>
            <a:noAutofit/>
          </a:bodyPr>
          <a:lstStyle/>
          <a:p>
            <a:pPr algn="ctr"/>
            <a:r>
              <a:rPr lang="en-US" sz="4400" dirty="0" err="1" smtClean="0"/>
              <a:t>Shemoneh</a:t>
            </a:r>
            <a:r>
              <a:rPr lang="en-US" sz="4400" dirty="0" smtClean="0"/>
              <a:t> </a:t>
            </a:r>
            <a:r>
              <a:rPr lang="en-US" sz="4400" dirty="0" err="1" smtClean="0"/>
              <a:t>Esrei</a:t>
            </a:r>
            <a:r>
              <a:rPr lang="en-US" sz="4400" dirty="0" smtClean="0"/>
              <a:t/>
            </a:r>
            <a:br>
              <a:rPr lang="en-US" sz="4400" dirty="0" smtClean="0"/>
            </a:br>
            <a:r>
              <a:rPr lang="en-US" sz="3200" dirty="0" smtClean="0"/>
              <a:t>“18 Benedictions”</a:t>
            </a:r>
            <a:endParaRPr lang="en-US" sz="3200" dirty="0"/>
          </a:p>
        </p:txBody>
      </p:sp>
      <p:sp>
        <p:nvSpPr>
          <p:cNvPr id="3" name="Content Placeholder 2"/>
          <p:cNvSpPr>
            <a:spLocks noGrp="1"/>
          </p:cNvSpPr>
          <p:nvPr>
            <p:ph idx="1"/>
          </p:nvPr>
        </p:nvSpPr>
        <p:spPr>
          <a:xfrm>
            <a:off x="7315200" y="1901952"/>
            <a:ext cx="4724400" cy="4346448"/>
          </a:xfrm>
        </p:spPr>
        <p:txBody>
          <a:bodyPr>
            <a:normAutofit/>
          </a:bodyPr>
          <a:lstStyle/>
          <a:p>
            <a:pPr marL="45720" indent="0">
              <a:buNone/>
            </a:pPr>
            <a:r>
              <a:rPr lang="en-US" sz="2800" dirty="0" smtClean="0"/>
              <a:t>You are mighty, humbling the proud… you live for evermore, and raise the dead; you make the wind to return and the dew to fall… and bring the dead to life; you bring forth salvation for using the blinking of an eye.  Blessed are you, O Lord, who bring the dead to life.</a:t>
            </a:r>
          </a:p>
        </p:txBody>
      </p:sp>
      <p:pic>
        <p:nvPicPr>
          <p:cNvPr id="11266" name="Picture 2" descr="http://1.bp.blogspot.com/_sMA1Zd6ZRqw/SwsauKFfmSI/AAAAAAAADXg/GCcpRuNK21s/s1600/davening+tal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1" y="0"/>
            <a:ext cx="7121441"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779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67360"/>
            <a:ext cx="9509760" cy="599440"/>
          </a:xfrm>
        </p:spPr>
        <p:txBody>
          <a:bodyPr>
            <a:normAutofit fontScale="90000"/>
          </a:bodyPr>
          <a:lstStyle/>
          <a:p>
            <a:r>
              <a:rPr lang="en-US" sz="4800" dirty="0" smtClean="0"/>
              <a:t>On the Third Day</a:t>
            </a:r>
            <a:endParaRPr lang="en-US" sz="4800" dirty="0"/>
          </a:p>
        </p:txBody>
      </p:sp>
      <p:sp>
        <p:nvSpPr>
          <p:cNvPr id="3" name="Content Placeholder 2"/>
          <p:cNvSpPr>
            <a:spLocks noGrp="1"/>
          </p:cNvSpPr>
          <p:nvPr>
            <p:ph idx="1"/>
          </p:nvPr>
        </p:nvSpPr>
        <p:spPr>
          <a:xfrm>
            <a:off x="1341120" y="1295400"/>
            <a:ext cx="9509760" cy="5181600"/>
          </a:xfrm>
        </p:spPr>
        <p:txBody>
          <a:bodyPr>
            <a:normAutofit fontScale="70000" lnSpcReduction="20000"/>
          </a:bodyPr>
          <a:lstStyle/>
          <a:p>
            <a:pPr marL="45720" indent="0">
              <a:buNone/>
            </a:pPr>
            <a:r>
              <a:rPr lang="en-US" sz="4000" dirty="0"/>
              <a:t>“Come, let us return to the </a:t>
            </a:r>
            <a:r>
              <a:rPr lang="en-US" sz="4000" cap="small" dirty="0"/>
              <a:t>Lord</a:t>
            </a:r>
            <a:r>
              <a:rPr lang="en-US" sz="4000" dirty="0"/>
              <a:t>.</a:t>
            </a:r>
            <a:br>
              <a:rPr lang="en-US" sz="4000" dirty="0"/>
            </a:br>
            <a:r>
              <a:rPr lang="en-US" sz="4000" dirty="0"/>
              <a:t>He has torn us to pieces</a:t>
            </a:r>
            <a:br>
              <a:rPr lang="en-US" sz="4000" dirty="0"/>
            </a:br>
            <a:r>
              <a:rPr lang="en-US" sz="4000" dirty="0"/>
              <a:t>    but he will heal us;</a:t>
            </a:r>
            <a:br>
              <a:rPr lang="en-US" sz="4000" dirty="0"/>
            </a:br>
            <a:r>
              <a:rPr lang="en-US" sz="4000" dirty="0"/>
              <a:t>he has injured us</a:t>
            </a:r>
            <a:br>
              <a:rPr lang="en-US" sz="4000" dirty="0"/>
            </a:br>
            <a:r>
              <a:rPr lang="en-US" sz="4000" dirty="0"/>
              <a:t>    but he will bind up our wounds.</a:t>
            </a:r>
            <a:br>
              <a:rPr lang="en-US" sz="4000" dirty="0"/>
            </a:br>
            <a:r>
              <a:rPr lang="en-US" sz="4000" dirty="0" smtClean="0"/>
              <a:t>After </a:t>
            </a:r>
            <a:r>
              <a:rPr lang="en-US" sz="4000" dirty="0"/>
              <a:t>two days he will revive us;</a:t>
            </a:r>
            <a:br>
              <a:rPr lang="en-US" sz="4000" dirty="0"/>
            </a:br>
            <a:r>
              <a:rPr lang="en-US" sz="4000" dirty="0"/>
              <a:t>    on the third day he will restore us,</a:t>
            </a:r>
            <a:br>
              <a:rPr lang="en-US" sz="4000" dirty="0"/>
            </a:br>
            <a:r>
              <a:rPr lang="en-US" sz="4000" dirty="0"/>
              <a:t>    that we may live in his presence.</a:t>
            </a:r>
            <a:br>
              <a:rPr lang="en-US" sz="4000" dirty="0"/>
            </a:br>
            <a:r>
              <a:rPr lang="en-US" sz="4000" dirty="0" smtClean="0"/>
              <a:t>Let </a:t>
            </a:r>
            <a:r>
              <a:rPr lang="en-US" sz="4000" dirty="0"/>
              <a:t>us acknowledge the </a:t>
            </a:r>
            <a:r>
              <a:rPr lang="en-US" sz="4000" cap="small" dirty="0"/>
              <a:t>Lord</a:t>
            </a:r>
            <a:r>
              <a:rPr lang="en-US" sz="4000" dirty="0"/>
              <a:t>;</a:t>
            </a:r>
            <a:br>
              <a:rPr lang="en-US" sz="4000" dirty="0"/>
            </a:br>
            <a:r>
              <a:rPr lang="en-US" sz="4000" dirty="0"/>
              <a:t>    let us press on to acknowledge him.</a:t>
            </a:r>
            <a:br>
              <a:rPr lang="en-US" sz="4000" dirty="0"/>
            </a:br>
            <a:r>
              <a:rPr lang="en-US" sz="4000" dirty="0"/>
              <a:t>As surely as the sun rises,</a:t>
            </a:r>
            <a:br>
              <a:rPr lang="en-US" sz="4000" dirty="0"/>
            </a:br>
            <a:r>
              <a:rPr lang="en-US" sz="4000" dirty="0"/>
              <a:t>    he will appear;</a:t>
            </a:r>
            <a:br>
              <a:rPr lang="en-US" sz="4000" dirty="0"/>
            </a:br>
            <a:r>
              <a:rPr lang="en-US" sz="4000" dirty="0"/>
              <a:t>he will come to us like the winter rains,</a:t>
            </a:r>
            <a:br>
              <a:rPr lang="en-US" sz="4000" dirty="0"/>
            </a:br>
            <a:r>
              <a:rPr lang="en-US" sz="4000" dirty="0"/>
              <a:t>    like the spring rains that water the earth</a:t>
            </a:r>
            <a:r>
              <a:rPr lang="en-US" sz="4000" dirty="0" smtClean="0"/>
              <a:t>.</a:t>
            </a:r>
          </a:p>
          <a:p>
            <a:pPr marL="45720" indent="0" algn="r">
              <a:buNone/>
            </a:pPr>
            <a:r>
              <a:rPr lang="en-US" sz="4000" dirty="0" smtClean="0"/>
              <a:t>- Hosea 6:1-3</a:t>
            </a:r>
            <a:endParaRPr lang="en-US" sz="4000" dirty="0"/>
          </a:p>
        </p:txBody>
      </p:sp>
    </p:spTree>
    <p:extLst>
      <p:ext uri="{BB962C8B-B14F-4D97-AF65-F5344CB8AC3E}">
        <p14:creationId xmlns:p14="http://schemas.microsoft.com/office/powerpoint/2010/main" val="1295470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895600"/>
            <a:ext cx="10287000" cy="914400"/>
          </a:xfrm>
        </p:spPr>
        <p:txBody>
          <a:bodyPr>
            <a:normAutofit/>
          </a:bodyPr>
          <a:lstStyle/>
          <a:p>
            <a:r>
              <a:rPr lang="en-US" dirty="0" smtClean="0"/>
              <a:t>Resurrection in the New Testament</a:t>
            </a:r>
            <a:endParaRPr lang="en-US" dirty="0"/>
          </a:p>
        </p:txBody>
      </p:sp>
      <p:sp>
        <p:nvSpPr>
          <p:cNvPr id="3" name="Content Placeholder 2"/>
          <p:cNvSpPr>
            <a:spLocks noGrp="1"/>
          </p:cNvSpPr>
          <p:nvPr>
            <p:ph type="body" idx="1"/>
          </p:nvPr>
        </p:nvSpPr>
        <p:spPr/>
        <p:txBody>
          <a:bodyPr/>
          <a:lstStyle/>
          <a:p>
            <a:pPr lvl="0"/>
            <a:endParaRPr lang="en-US" dirty="0" smtClean="0"/>
          </a:p>
        </p:txBody>
      </p:sp>
    </p:spTree>
    <p:extLst>
      <p:ext uri="{BB962C8B-B14F-4D97-AF65-F5344CB8AC3E}">
        <p14:creationId xmlns:p14="http://schemas.microsoft.com/office/powerpoint/2010/main" val="365050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09" y="0"/>
            <a:ext cx="6629400" cy="838200"/>
          </a:xfrm>
        </p:spPr>
        <p:txBody>
          <a:bodyPr>
            <a:normAutofit/>
          </a:bodyPr>
          <a:lstStyle/>
          <a:p>
            <a:r>
              <a:rPr lang="en-US" sz="4400" dirty="0" smtClean="0"/>
              <a:t>Early Christian View</a:t>
            </a:r>
            <a:endParaRPr lang="en-US" sz="4400" dirty="0"/>
          </a:p>
        </p:txBody>
      </p:sp>
      <p:sp>
        <p:nvSpPr>
          <p:cNvPr id="3" name="Content Placeholder 2"/>
          <p:cNvSpPr>
            <a:spLocks noGrp="1"/>
          </p:cNvSpPr>
          <p:nvPr>
            <p:ph idx="1"/>
          </p:nvPr>
        </p:nvSpPr>
        <p:spPr>
          <a:xfrm>
            <a:off x="27709" y="1066800"/>
            <a:ext cx="5458692" cy="4917983"/>
          </a:xfrm>
        </p:spPr>
        <p:txBody>
          <a:bodyPr>
            <a:noAutofit/>
          </a:bodyPr>
          <a:lstStyle/>
          <a:p>
            <a:pPr>
              <a:buFont typeface="Wingdings" panose="05000000000000000000" pitchFamily="2" charset="2"/>
              <a:buChar char="Ø"/>
            </a:pPr>
            <a:r>
              <a:rPr lang="en-US" sz="2800" dirty="0" smtClean="0"/>
              <a:t>The physical/material world was part of God’s good creation</a:t>
            </a:r>
          </a:p>
          <a:p>
            <a:pPr>
              <a:buFont typeface="Wingdings" panose="05000000000000000000" pitchFamily="2" charset="2"/>
              <a:buChar char="Ø"/>
            </a:pPr>
            <a:r>
              <a:rPr lang="en-US" sz="2800" dirty="0" smtClean="0"/>
              <a:t>The spiritual realm was intended to be one with the physical realm</a:t>
            </a:r>
          </a:p>
          <a:p>
            <a:pPr>
              <a:buFont typeface="Wingdings" panose="05000000000000000000" pitchFamily="2" charset="2"/>
              <a:buChar char="Ø"/>
            </a:pPr>
            <a:r>
              <a:rPr lang="en-US" sz="2800" dirty="0" smtClean="0"/>
              <a:t>Sin separated the two realms</a:t>
            </a:r>
          </a:p>
          <a:p>
            <a:pPr>
              <a:buFont typeface="Wingdings" panose="05000000000000000000" pitchFamily="2" charset="2"/>
              <a:buChar char="Ø"/>
            </a:pPr>
            <a:r>
              <a:rPr lang="en-US" sz="2800" dirty="0" smtClean="0"/>
              <a:t>Ultimately the effects of the physical and spiritual realms cannot be separated</a:t>
            </a:r>
          </a:p>
          <a:p>
            <a:pPr>
              <a:buFont typeface="Wingdings" panose="05000000000000000000" pitchFamily="2" charset="2"/>
              <a:buChar char="Ø"/>
            </a:pPr>
            <a:r>
              <a:rPr lang="en-US" sz="2800" dirty="0" smtClean="0"/>
              <a:t>The great hope was for the soul and body to be reunited and transformed </a:t>
            </a:r>
          </a:p>
        </p:txBody>
      </p:sp>
      <p:pic>
        <p:nvPicPr>
          <p:cNvPr id="7172" name="Picture 4" descr="http://jenkinsancienthistory.weebly.com/uploads/2/6/9/9/26990891/8006329.png"/>
          <p:cNvPicPr>
            <a:picLocks noChangeAspect="1" noChangeArrowheads="1"/>
          </p:cNvPicPr>
          <p:nvPr/>
        </p:nvPicPr>
        <p:blipFill rotWithShape="1">
          <a:blip r:embed="rId3">
            <a:extLst>
              <a:ext uri="{28A0092B-C50C-407E-A947-70E740481C1C}">
                <a14:useLocalDpi xmlns:a14="http://schemas.microsoft.com/office/drawing/2010/main" val="0"/>
              </a:ext>
            </a:extLst>
          </a:blip>
          <a:srcRect l="15429" r="18286"/>
          <a:stretch/>
        </p:blipFill>
        <p:spPr bwMode="auto">
          <a:xfrm>
            <a:off x="5729006" y="-13856"/>
            <a:ext cx="6462994" cy="6490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42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originals/45/a5/a8/45a5a8ad3cb397ff77070dae2f66329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15" y="467360"/>
            <a:ext cx="4112465" cy="29527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olidsprite.com/wp-content/media/2012/08/mario-timeli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3700434"/>
            <a:ext cx="6667500" cy="24384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0" descr="Image result for timeli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8" name="Picture 14" descr="https://encrypted-tbn3.gstatic.com/images?q=tbn:ANd9GcSRIdvMWKTEX0MlI88w-ytlblG4o1arGRTXRGqm1ZJTKuy-rH-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0428" y="4191000"/>
            <a:ext cx="2525816" cy="21904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www.nature.com/nrg/journal/v5/n6/images/nrg1348-i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895489"/>
            <a:ext cx="6515100" cy="3108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942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4636"/>
            <a:ext cx="9509760" cy="1233424"/>
          </a:xfrm>
        </p:spPr>
        <p:txBody>
          <a:bodyPr>
            <a:normAutofit/>
          </a:bodyPr>
          <a:lstStyle/>
          <a:p>
            <a:r>
              <a:rPr lang="en-US" sz="4800" dirty="0" smtClean="0"/>
              <a:t>Hints of Resurrection</a:t>
            </a:r>
            <a:endParaRPr lang="en-US" sz="4800" dirty="0"/>
          </a:p>
        </p:txBody>
      </p:sp>
      <p:sp>
        <p:nvSpPr>
          <p:cNvPr id="3" name="Content Placeholder 2"/>
          <p:cNvSpPr>
            <a:spLocks noGrp="1"/>
          </p:cNvSpPr>
          <p:nvPr>
            <p:ph idx="1"/>
          </p:nvPr>
        </p:nvSpPr>
        <p:spPr>
          <a:xfrm>
            <a:off x="838200" y="1524000"/>
            <a:ext cx="10012680" cy="4953000"/>
          </a:xfrm>
        </p:spPr>
        <p:txBody>
          <a:bodyPr>
            <a:normAutofit/>
          </a:bodyPr>
          <a:lstStyle/>
          <a:p>
            <a:pPr marL="45720" indent="0">
              <a:buNone/>
            </a:pPr>
            <a:r>
              <a:rPr lang="en-US" sz="4000" dirty="0" smtClean="0"/>
              <a:t>John 5:28 – “Those who have done what is good will rise to live…”</a:t>
            </a:r>
          </a:p>
          <a:p>
            <a:pPr marL="45720" indent="0">
              <a:buNone/>
            </a:pPr>
            <a:r>
              <a:rPr lang="en-US" sz="4000" dirty="0" smtClean="0"/>
              <a:t>Luke 14:13-14 – “You will be repaid at the resurrection of the righteous</a:t>
            </a:r>
          </a:p>
          <a:p>
            <a:pPr marL="45720" indent="0">
              <a:buNone/>
            </a:pPr>
            <a:r>
              <a:rPr lang="en-US" sz="4000" dirty="0" smtClean="0"/>
              <a:t>Matthew 17:23 – “They will kill him, and on the third day he will be raised to life.”</a:t>
            </a:r>
          </a:p>
          <a:p>
            <a:pPr marL="45720" indent="0" algn="r">
              <a:buNone/>
            </a:pPr>
            <a:endParaRPr lang="en-US" sz="4000" dirty="0"/>
          </a:p>
        </p:txBody>
      </p:sp>
    </p:spTree>
    <p:extLst>
      <p:ext uri="{BB962C8B-B14F-4D97-AF65-F5344CB8AC3E}">
        <p14:creationId xmlns:p14="http://schemas.microsoft.com/office/powerpoint/2010/main" val="1163021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4636"/>
            <a:ext cx="9509760" cy="1233424"/>
          </a:xfrm>
        </p:spPr>
        <p:txBody>
          <a:bodyPr>
            <a:normAutofit/>
          </a:bodyPr>
          <a:lstStyle/>
          <a:p>
            <a:r>
              <a:rPr lang="en-US" sz="4800" dirty="0" smtClean="0"/>
              <a:t>Hints of Resurrection</a:t>
            </a:r>
            <a:endParaRPr lang="en-US" sz="4800" dirty="0"/>
          </a:p>
        </p:txBody>
      </p:sp>
      <p:sp>
        <p:nvSpPr>
          <p:cNvPr id="3" name="Content Placeholder 2"/>
          <p:cNvSpPr>
            <a:spLocks noGrp="1"/>
          </p:cNvSpPr>
          <p:nvPr>
            <p:ph idx="1"/>
          </p:nvPr>
        </p:nvSpPr>
        <p:spPr>
          <a:xfrm>
            <a:off x="838200" y="1524000"/>
            <a:ext cx="10012680" cy="4953000"/>
          </a:xfrm>
        </p:spPr>
        <p:txBody>
          <a:bodyPr>
            <a:normAutofit fontScale="77500" lnSpcReduction="20000"/>
          </a:bodyPr>
          <a:lstStyle/>
          <a:p>
            <a:pPr marL="45720" indent="0">
              <a:buNone/>
            </a:pPr>
            <a:r>
              <a:rPr lang="en-US" sz="4000" b="1" baseline="30000" dirty="0"/>
              <a:t> </a:t>
            </a:r>
            <a:r>
              <a:rPr lang="en-US" sz="4000" dirty="0"/>
              <a:t>“Lord,” Martha said to Jesus, “if you had been here, my brother would not have died. </a:t>
            </a:r>
            <a:r>
              <a:rPr lang="en-US" sz="4000" b="1" baseline="30000" dirty="0"/>
              <a:t> </a:t>
            </a:r>
            <a:r>
              <a:rPr lang="en-US" sz="4000" dirty="0"/>
              <a:t>But I know that even now God will give you whatever you ask.”</a:t>
            </a:r>
          </a:p>
          <a:p>
            <a:pPr marL="45720" indent="0">
              <a:buNone/>
            </a:pPr>
            <a:r>
              <a:rPr lang="en-US" sz="4000" dirty="0" smtClean="0"/>
              <a:t>Jesus </a:t>
            </a:r>
            <a:r>
              <a:rPr lang="en-US" sz="4000" dirty="0"/>
              <a:t>said to her, “Your brother will rise again.”</a:t>
            </a:r>
          </a:p>
          <a:p>
            <a:pPr marL="45720" indent="0">
              <a:buNone/>
            </a:pPr>
            <a:r>
              <a:rPr lang="en-US" sz="4000" dirty="0" smtClean="0"/>
              <a:t>Martha </a:t>
            </a:r>
            <a:r>
              <a:rPr lang="en-US" sz="4000" dirty="0"/>
              <a:t>answered, “I know he will rise again in the resurrection at the last day.”</a:t>
            </a:r>
          </a:p>
          <a:p>
            <a:pPr marL="45720" indent="0">
              <a:buNone/>
            </a:pPr>
            <a:r>
              <a:rPr lang="en-US" sz="4000" dirty="0" smtClean="0"/>
              <a:t>Jesus </a:t>
            </a:r>
            <a:r>
              <a:rPr lang="en-US" sz="4000" dirty="0"/>
              <a:t>said to her, “I am the resurrection and the life. The one who believes in me will live, even though they die</a:t>
            </a:r>
            <a:r>
              <a:rPr lang="en-US" sz="4000" dirty="0" smtClean="0"/>
              <a:t>;</a:t>
            </a:r>
            <a:r>
              <a:rPr lang="en-US" sz="4000" b="1" baseline="30000" dirty="0"/>
              <a:t> </a:t>
            </a:r>
            <a:r>
              <a:rPr lang="en-US" sz="4000" dirty="0"/>
              <a:t>and whoever lives by believing in me will never die. Do you believe this</a:t>
            </a:r>
            <a:r>
              <a:rPr lang="en-US" sz="4000" dirty="0" smtClean="0"/>
              <a:t>?”</a:t>
            </a:r>
          </a:p>
          <a:p>
            <a:pPr marL="45720" indent="0" algn="r">
              <a:buNone/>
            </a:pPr>
            <a:r>
              <a:rPr lang="en-US" sz="4000" dirty="0" smtClean="0"/>
              <a:t>John 11:21-26</a:t>
            </a:r>
            <a:endParaRPr lang="en-US" sz="4000" dirty="0"/>
          </a:p>
          <a:p>
            <a:pPr marL="45720" indent="0" algn="r">
              <a:buNone/>
            </a:pPr>
            <a:endParaRPr lang="en-US" sz="4000" dirty="0"/>
          </a:p>
        </p:txBody>
      </p:sp>
    </p:spTree>
    <p:extLst>
      <p:ext uri="{BB962C8B-B14F-4D97-AF65-F5344CB8AC3E}">
        <p14:creationId xmlns:p14="http://schemas.microsoft.com/office/powerpoint/2010/main" val="2059265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914400"/>
          </a:xfrm>
        </p:spPr>
        <p:txBody>
          <a:bodyPr/>
          <a:lstStyle/>
          <a:p>
            <a:r>
              <a:rPr lang="en-US" sz="3200" b="1" dirty="0"/>
              <a:t>Fact 1: Jesus Died by Roman Crucifixion</a:t>
            </a:r>
          </a:p>
        </p:txBody>
      </p:sp>
      <p:graphicFrame>
        <p:nvGraphicFramePr>
          <p:cNvPr id="4" name="Table 3"/>
          <p:cNvGraphicFramePr>
            <a:graphicFrameLocks noGrp="1"/>
          </p:cNvGraphicFramePr>
          <p:nvPr/>
        </p:nvGraphicFramePr>
        <p:xfrm>
          <a:off x="2590800" y="1397000"/>
          <a:ext cx="7162800" cy="4394200"/>
        </p:xfrm>
        <a:graphic>
          <a:graphicData uri="http://schemas.openxmlformats.org/drawingml/2006/table">
            <a:tbl>
              <a:tblPr firstRow="1" bandRow="1">
                <a:tableStyleId>{5C22544A-7EE6-4342-B048-85BDC9FD1C3A}</a:tableStyleId>
              </a:tblPr>
              <a:tblGrid>
                <a:gridCol w="3581400"/>
                <a:gridCol w="3581400"/>
              </a:tblGrid>
              <a:tr h="1331576">
                <a:tc>
                  <a:txBody>
                    <a:bodyPr/>
                    <a:lstStyle/>
                    <a:p>
                      <a:r>
                        <a:rPr lang="en-US" b="1" dirty="0" smtClean="0"/>
                        <a:t>Biblical Sources: </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Four gospels; 6 other NT books</a:t>
                      </a:r>
                    </a:p>
                    <a:p>
                      <a:endParaRPr lang="en-US" dirty="0"/>
                    </a:p>
                  </a:txBody>
                  <a:tcPr/>
                </a:tc>
              </a:tr>
              <a:tr h="2130521">
                <a:tc>
                  <a:txBody>
                    <a:bodyPr/>
                    <a:lstStyle/>
                    <a:p>
                      <a:pPr lvl="0"/>
                      <a:r>
                        <a:rPr lang="en-US" b="1" dirty="0" smtClean="0"/>
                        <a:t>Non-biblical: Jewish/ Roman historian Josephus:</a:t>
                      </a:r>
                    </a:p>
                    <a:p>
                      <a:endParaRPr lang="en-US" dirty="0" smtClean="0"/>
                    </a:p>
                    <a:p>
                      <a:endParaRPr lang="en-US" dirty="0"/>
                    </a:p>
                  </a:txBody>
                  <a:tcPr/>
                </a:tc>
                <a:tc>
                  <a:txBody>
                    <a:bodyPr/>
                    <a:lstStyle/>
                    <a:p>
                      <a:r>
                        <a:rPr lang="en-US" b="1" dirty="0" smtClean="0"/>
                        <a:t>“When Pilate, upon hearing him accused by men of the highest standing amongst us, had condemned him to be crucified”</a:t>
                      </a:r>
                      <a:endParaRPr lang="en-US" dirty="0"/>
                    </a:p>
                  </a:txBody>
                  <a:tcPr/>
                </a:tc>
              </a:tr>
              <a:tr h="9321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Other non-biblical sources:</a:t>
                      </a:r>
                    </a:p>
                    <a:p>
                      <a:endParaRPr lang="en-US" dirty="0"/>
                    </a:p>
                  </a:txBody>
                  <a:tcPr/>
                </a:tc>
                <a:tc>
                  <a:txBody>
                    <a:bodyPr/>
                    <a:lstStyle/>
                    <a:p>
                      <a:r>
                        <a:rPr lang="en-US" b="1" dirty="0" smtClean="0"/>
                        <a:t>Tacitus, Lucian, Mara bar </a:t>
                      </a:r>
                      <a:r>
                        <a:rPr lang="en-US" b="1" dirty="0" err="1" smtClean="0"/>
                        <a:t>Serapion</a:t>
                      </a:r>
                      <a:r>
                        <a:rPr lang="en-US" b="1" dirty="0" smtClean="0"/>
                        <a:t>, the Jewish Talmud</a:t>
                      </a:r>
                      <a:endParaRPr lang="en-US" dirty="0"/>
                    </a:p>
                  </a:txBody>
                  <a:tcPr/>
                </a:tc>
              </a:tr>
            </a:tbl>
          </a:graphicData>
        </a:graphic>
      </p:graphicFrame>
    </p:spTree>
    <p:extLst>
      <p:ext uri="{BB962C8B-B14F-4D97-AF65-F5344CB8AC3E}">
        <p14:creationId xmlns:p14="http://schemas.microsoft.com/office/powerpoint/2010/main" val="294843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914400"/>
          </a:xfrm>
        </p:spPr>
        <p:txBody>
          <a:bodyPr/>
          <a:lstStyle/>
          <a:p>
            <a:r>
              <a:rPr lang="en-US" sz="3200" b="1" dirty="0"/>
              <a:t>Fact 2: Disciples Believed Resurrection</a:t>
            </a:r>
          </a:p>
        </p:txBody>
      </p:sp>
      <p:graphicFrame>
        <p:nvGraphicFramePr>
          <p:cNvPr id="4" name="Table 3"/>
          <p:cNvGraphicFramePr>
            <a:graphicFrameLocks noGrp="1"/>
          </p:cNvGraphicFramePr>
          <p:nvPr/>
        </p:nvGraphicFramePr>
        <p:xfrm>
          <a:off x="2590800" y="1397001"/>
          <a:ext cx="7162800" cy="4833543"/>
        </p:xfrm>
        <a:graphic>
          <a:graphicData uri="http://schemas.openxmlformats.org/drawingml/2006/table">
            <a:tbl>
              <a:tblPr firstRow="1" bandRow="1">
                <a:tableStyleId>{5C22544A-7EE6-4342-B048-85BDC9FD1C3A}</a:tableStyleId>
              </a:tblPr>
              <a:tblGrid>
                <a:gridCol w="3581400"/>
                <a:gridCol w="3581400"/>
              </a:tblGrid>
              <a:tr h="1331576">
                <a:tc>
                  <a:txBody>
                    <a:bodyPr/>
                    <a:lstStyle/>
                    <a:p>
                      <a:r>
                        <a:rPr lang="en-US" b="1" dirty="0" smtClean="0"/>
                        <a:t>They</a:t>
                      </a:r>
                      <a:r>
                        <a:rPr lang="en-US" b="1" baseline="0" dirty="0" smtClean="0"/>
                        <a:t> claimed it:</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Paul (2 Tim. 2:8): Remember Jesus Christ, raised from the dead, descended from David. This is my gospel</a:t>
                      </a:r>
                      <a:endParaRPr lang="en-US" b="1" dirty="0" smtClean="0"/>
                    </a:p>
                    <a:p>
                      <a:endParaRPr lang="en-US" dirty="0"/>
                    </a:p>
                  </a:txBody>
                  <a:tcPr/>
                </a:tc>
              </a:tr>
              <a:tr h="2130521">
                <a:tc>
                  <a:txBody>
                    <a:bodyPr/>
                    <a:lstStyle/>
                    <a:p>
                      <a:pPr lvl="0"/>
                      <a:r>
                        <a:rPr lang="en-US" b="1" dirty="0" smtClean="0"/>
                        <a:t>Early oral tradition citing eyewitnesses (1</a:t>
                      </a:r>
                      <a:r>
                        <a:rPr lang="en-US" b="1" baseline="0" dirty="0" smtClean="0"/>
                        <a:t> Cor. 15:3-7) that Paul likely received about 34-36 AD</a:t>
                      </a:r>
                      <a:endParaRPr lang="en-US" b="1" dirty="0" smtClean="0"/>
                    </a:p>
                    <a:p>
                      <a:endParaRPr lang="en-US" dirty="0" smtClean="0"/>
                    </a:p>
                    <a:p>
                      <a:endParaRPr lang="en-US" dirty="0"/>
                    </a:p>
                  </a:txBody>
                  <a:tcPr/>
                </a:tc>
                <a:tc>
                  <a:txBody>
                    <a:bodyPr/>
                    <a:lstStyle/>
                    <a:p>
                      <a:r>
                        <a:rPr lang="en-US" sz="1400" baseline="30000" dirty="0" smtClean="0"/>
                        <a:t>3</a:t>
                      </a:r>
                      <a:r>
                        <a:rPr lang="en-US" sz="1400" dirty="0" smtClean="0"/>
                        <a:t> For what I received I passed on to you as of first importance</a:t>
                      </a:r>
                      <a:r>
                        <a:rPr lang="en-US" sz="1400" baseline="30000" dirty="0" smtClean="0"/>
                        <a:t>[</a:t>
                      </a:r>
                      <a:r>
                        <a:rPr lang="en-US" sz="1400" baseline="30000" dirty="0" smtClean="0">
                          <a:hlinkClick r:id="rId2" action="ppaction://hlinkfile" tooltip="See footnote a"/>
                        </a:rPr>
                        <a:t>a</a:t>
                      </a:r>
                      <a:r>
                        <a:rPr lang="en-US" sz="1400" baseline="30000" dirty="0" smtClean="0"/>
                        <a:t>]</a:t>
                      </a:r>
                      <a:r>
                        <a:rPr lang="en-US" sz="1400" dirty="0" smtClean="0"/>
                        <a:t>: that Christ died for our sins according to the Scriptures, </a:t>
                      </a:r>
                      <a:r>
                        <a:rPr lang="en-US" sz="1400" baseline="30000" dirty="0" smtClean="0"/>
                        <a:t>4</a:t>
                      </a:r>
                      <a:r>
                        <a:rPr lang="en-US" sz="1400" dirty="0" smtClean="0"/>
                        <a:t> that he was buried, that he was raised on the third day according to the Scriptures, </a:t>
                      </a:r>
                      <a:r>
                        <a:rPr lang="en-US" sz="1400" baseline="30000" dirty="0" smtClean="0"/>
                        <a:t>5</a:t>
                      </a:r>
                      <a:r>
                        <a:rPr lang="en-US" sz="1400" dirty="0" smtClean="0"/>
                        <a:t> and that he appeared to </a:t>
                      </a:r>
                      <a:r>
                        <a:rPr lang="en-US" sz="1400" dirty="0" err="1" smtClean="0"/>
                        <a:t>Cephas</a:t>
                      </a:r>
                      <a:r>
                        <a:rPr lang="en-US" sz="1400" dirty="0" smtClean="0"/>
                        <a:t>,</a:t>
                      </a:r>
                      <a:r>
                        <a:rPr lang="en-US" sz="1400" baseline="30000" dirty="0" smtClean="0"/>
                        <a:t>[</a:t>
                      </a:r>
                      <a:r>
                        <a:rPr lang="en-US" sz="1400" baseline="30000" dirty="0" smtClean="0">
                          <a:hlinkClick r:id="rId3" action="ppaction://hlinkfile" tooltip="See footnote b"/>
                        </a:rPr>
                        <a:t>b</a:t>
                      </a:r>
                      <a:r>
                        <a:rPr lang="en-US" sz="1400" baseline="30000" dirty="0" smtClean="0"/>
                        <a:t>]</a:t>
                      </a:r>
                      <a:r>
                        <a:rPr lang="en-US" sz="1400" dirty="0" smtClean="0"/>
                        <a:t> and then to the Twelve. </a:t>
                      </a:r>
                      <a:r>
                        <a:rPr lang="en-US" sz="1400" baseline="30000" dirty="0" smtClean="0"/>
                        <a:t>6</a:t>
                      </a:r>
                      <a:r>
                        <a:rPr lang="en-US" sz="1400" dirty="0" smtClean="0"/>
                        <a:t> After that, he appeared to more than five hundred of the brothers and sisters at the same time, most of whom are still living, though some have fallen asleep. </a:t>
                      </a:r>
                      <a:r>
                        <a:rPr lang="en-US" sz="1400" baseline="30000" dirty="0" smtClean="0"/>
                        <a:t>7</a:t>
                      </a:r>
                      <a:r>
                        <a:rPr lang="en-US" sz="1400" dirty="0" smtClean="0"/>
                        <a:t> Then he appeared to James, then to all the apostles</a:t>
                      </a:r>
                      <a:endParaRPr lang="en-US" sz="1400" dirty="0"/>
                    </a:p>
                  </a:txBody>
                  <a:tcPr/>
                </a:tc>
              </a:tr>
              <a:tr h="9321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Other non-biblical sources:</a:t>
                      </a:r>
                    </a:p>
                    <a:p>
                      <a:endParaRPr lang="en-US" dirty="0"/>
                    </a:p>
                  </a:txBody>
                  <a:tcPr/>
                </a:tc>
                <a:tc>
                  <a:txBody>
                    <a:bodyPr/>
                    <a:lstStyle/>
                    <a:p>
                      <a:r>
                        <a:rPr lang="en-US" b="1" dirty="0" smtClean="0"/>
                        <a:t>Tacitus, Lucian, Mara bar </a:t>
                      </a:r>
                      <a:r>
                        <a:rPr lang="en-US" b="1" dirty="0" err="1" smtClean="0"/>
                        <a:t>Serapion</a:t>
                      </a:r>
                      <a:r>
                        <a:rPr lang="en-US" b="1" dirty="0" smtClean="0"/>
                        <a:t>, the Jewish Talmud</a:t>
                      </a:r>
                      <a:endParaRPr lang="en-US" dirty="0"/>
                    </a:p>
                  </a:txBody>
                  <a:tcPr/>
                </a:tc>
              </a:tr>
            </a:tbl>
          </a:graphicData>
        </a:graphic>
      </p:graphicFrame>
    </p:spTree>
    <p:extLst>
      <p:ext uri="{BB962C8B-B14F-4D97-AF65-F5344CB8AC3E}">
        <p14:creationId xmlns:p14="http://schemas.microsoft.com/office/powerpoint/2010/main" val="77762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914400"/>
          </a:xfrm>
        </p:spPr>
        <p:txBody>
          <a:bodyPr/>
          <a:lstStyle/>
          <a:p>
            <a:r>
              <a:rPr lang="en-US" sz="3200" b="1" dirty="0"/>
              <a:t>Fact 2: Disciples Believed Resurrection</a:t>
            </a:r>
          </a:p>
        </p:txBody>
      </p:sp>
      <p:graphicFrame>
        <p:nvGraphicFramePr>
          <p:cNvPr id="4" name="Table 3"/>
          <p:cNvGraphicFramePr>
            <a:graphicFrameLocks noGrp="1"/>
          </p:cNvGraphicFramePr>
          <p:nvPr/>
        </p:nvGraphicFramePr>
        <p:xfrm>
          <a:off x="2590800" y="1219201"/>
          <a:ext cx="7162800" cy="5140271"/>
        </p:xfrm>
        <a:graphic>
          <a:graphicData uri="http://schemas.openxmlformats.org/drawingml/2006/table">
            <a:tbl>
              <a:tblPr firstRow="1" bandRow="1">
                <a:tableStyleId>{5C22544A-7EE6-4342-B048-85BDC9FD1C3A}</a:tableStyleId>
              </a:tblPr>
              <a:tblGrid>
                <a:gridCol w="3581400"/>
                <a:gridCol w="3581400"/>
              </a:tblGrid>
              <a:tr h="2098729">
                <a:tc>
                  <a:txBody>
                    <a:bodyPr/>
                    <a:lstStyle/>
                    <a:p>
                      <a:r>
                        <a:rPr lang="en-US" b="1" dirty="0" smtClean="0"/>
                        <a:t>They</a:t>
                      </a:r>
                      <a:r>
                        <a:rPr lang="en-US" b="1" baseline="0" dirty="0" smtClean="0"/>
                        <a:t> believed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willingness of the disciples</a:t>
                      </a:r>
                      <a:r>
                        <a:rPr lang="en-US" baseline="0" dirty="0" smtClean="0"/>
                        <a:t> to boldly proclaim the resurrection and go to their own violent deaths for doing so is strongly attested to:</a:t>
                      </a:r>
                      <a:endParaRPr lang="en-US" b="1" dirty="0" smtClean="0"/>
                    </a:p>
                    <a:p>
                      <a:endParaRPr lang="en-US" dirty="0"/>
                    </a:p>
                  </a:txBody>
                  <a:tcPr/>
                </a:tc>
                <a:tc>
                  <a:txBody>
                    <a:bodyPr/>
                    <a:lstStyle/>
                    <a:p>
                      <a:r>
                        <a:rPr lang="en-US" dirty="0" smtClean="0"/>
                        <a:t>Luke (Acts 7, 12)</a:t>
                      </a:r>
                    </a:p>
                    <a:p>
                      <a:r>
                        <a:rPr lang="en-US" dirty="0" smtClean="0"/>
                        <a:t>Clement of Rome </a:t>
                      </a:r>
                      <a:endParaRPr lang="en-US" baseline="0" dirty="0" smtClean="0"/>
                    </a:p>
                    <a:p>
                      <a:r>
                        <a:rPr lang="en-US" baseline="0" dirty="0" smtClean="0"/>
                        <a:t>Ignatius </a:t>
                      </a:r>
                    </a:p>
                    <a:p>
                      <a:r>
                        <a:rPr lang="en-US" dirty="0" smtClean="0"/>
                        <a:t>Polycarp </a:t>
                      </a:r>
                    </a:p>
                    <a:p>
                      <a:r>
                        <a:rPr lang="en-US" dirty="0" smtClean="0"/>
                        <a:t>Dionysius of Corinth (cited by Eusebius)</a:t>
                      </a:r>
                    </a:p>
                    <a:p>
                      <a:r>
                        <a:rPr lang="en-US" dirty="0" smtClean="0"/>
                        <a:t>Tertullian</a:t>
                      </a:r>
                    </a:p>
                    <a:p>
                      <a:r>
                        <a:rPr lang="en-US" dirty="0" smtClean="0"/>
                        <a:t>Origen</a:t>
                      </a:r>
                      <a:endParaRPr lang="en-US" dirty="0"/>
                    </a:p>
                  </a:txBody>
                  <a:tcPr/>
                </a:tc>
              </a:tr>
              <a:tr h="2854271">
                <a:tc>
                  <a:txBody>
                    <a:bodyPr/>
                    <a:lstStyle/>
                    <a:p>
                      <a:pPr lvl="0"/>
                      <a:r>
                        <a:rPr lang="en-US" b="1" dirty="0" smtClean="0"/>
                        <a:t>Important Points</a:t>
                      </a:r>
                    </a:p>
                    <a:p>
                      <a:endParaRPr lang="en-US" dirty="0" smtClean="0"/>
                    </a:p>
                    <a:p>
                      <a:endParaRPr lang="en-US" dirty="0"/>
                    </a:p>
                  </a:txBody>
                  <a:tcPr/>
                </a:tc>
                <a:tc>
                  <a:txBody>
                    <a:bodyPr/>
                    <a:lstStyle/>
                    <a:p>
                      <a:r>
                        <a:rPr lang="en-US" sz="1800" baseline="0" dirty="0" smtClean="0"/>
                        <a:t>Their willingness to die is evidence of sincerity</a:t>
                      </a:r>
                    </a:p>
                    <a:p>
                      <a:endParaRPr lang="en-US" sz="1800" baseline="0" dirty="0" smtClean="0"/>
                    </a:p>
                    <a:p>
                      <a:r>
                        <a:rPr lang="en-US" sz="1800" baseline="0" dirty="0" smtClean="0"/>
                        <a:t>This doesn’t verify the truth of their beliefs but does confirm that they were not liars</a:t>
                      </a:r>
                    </a:p>
                    <a:p>
                      <a:endParaRPr lang="en-US" sz="1800" baseline="0" dirty="0" smtClean="0"/>
                    </a:p>
                    <a:p>
                      <a:r>
                        <a:rPr lang="en-US" sz="1800" baseline="0" dirty="0" smtClean="0"/>
                        <a:t>Legends and liars make poor martyrs </a:t>
                      </a:r>
                    </a:p>
                  </a:txBody>
                  <a:tcPr/>
                </a:tc>
              </a:tr>
            </a:tbl>
          </a:graphicData>
        </a:graphic>
      </p:graphicFrame>
    </p:spTree>
    <p:extLst>
      <p:ext uri="{BB962C8B-B14F-4D97-AF65-F5344CB8AC3E}">
        <p14:creationId xmlns:p14="http://schemas.microsoft.com/office/powerpoint/2010/main" val="50724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914400"/>
          </a:xfrm>
        </p:spPr>
        <p:txBody>
          <a:bodyPr/>
          <a:lstStyle/>
          <a:p>
            <a:r>
              <a:rPr lang="en-US" sz="3200" b="1" dirty="0"/>
              <a:t>Fact 3: The Persecutor Saul (Paul)</a:t>
            </a:r>
          </a:p>
        </p:txBody>
      </p:sp>
      <p:graphicFrame>
        <p:nvGraphicFramePr>
          <p:cNvPr id="4" name="Table 3"/>
          <p:cNvGraphicFramePr>
            <a:graphicFrameLocks noGrp="1"/>
          </p:cNvGraphicFramePr>
          <p:nvPr/>
        </p:nvGraphicFramePr>
        <p:xfrm>
          <a:off x="2590800" y="1397001"/>
          <a:ext cx="7162800" cy="4955463"/>
        </p:xfrm>
        <a:graphic>
          <a:graphicData uri="http://schemas.openxmlformats.org/drawingml/2006/table">
            <a:tbl>
              <a:tblPr firstRow="1" bandRow="1">
                <a:tableStyleId>{5C22544A-7EE6-4342-B048-85BDC9FD1C3A}</a:tableStyleId>
              </a:tblPr>
              <a:tblGrid>
                <a:gridCol w="3581400"/>
                <a:gridCol w="3581400"/>
              </a:tblGrid>
              <a:tr h="1331576">
                <a:tc>
                  <a:txBody>
                    <a:bodyPr/>
                    <a:lstStyle/>
                    <a:p>
                      <a:r>
                        <a:rPr lang="en-US" b="1" dirty="0" smtClean="0"/>
                        <a:t>His</a:t>
                      </a:r>
                      <a:r>
                        <a:rPr lang="en-US" b="1" baseline="0" dirty="0" smtClean="0"/>
                        <a:t> Conversion</a:t>
                      </a:r>
                      <a:r>
                        <a:rPr lang="en-US" b="1" dirty="0" smtClean="0"/>
                        <a:t>: </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Paul</a:t>
                      </a:r>
                      <a:r>
                        <a:rPr lang="en-US" b="1" baseline="0" dirty="0" smtClean="0"/>
                        <a:t> as a source (1 Cor. 15:9-10; Gal. 1:13-16; Phil. 3:6-7)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Luke as a source (Acts 9; 22; 26)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Early oral tradition in Judea (Gal. 1:22-23)</a:t>
                      </a:r>
                      <a:endParaRPr lang="en-US" b="1" dirty="0" smtClean="0"/>
                    </a:p>
                    <a:p>
                      <a:endParaRPr lang="en-US" dirty="0"/>
                    </a:p>
                  </a:txBody>
                  <a:tcPr/>
                </a:tc>
              </a:tr>
              <a:tr h="2130521">
                <a:tc>
                  <a:txBody>
                    <a:bodyPr/>
                    <a:lstStyle/>
                    <a:p>
                      <a:pPr lvl="0"/>
                      <a:r>
                        <a:rPr lang="en-US" b="1" dirty="0" smtClean="0"/>
                        <a:t>His suffering and martyrdom</a:t>
                      </a:r>
                    </a:p>
                    <a:p>
                      <a:endParaRPr lang="en-US" dirty="0" smtClean="0"/>
                    </a:p>
                    <a:p>
                      <a:endParaRPr lang="en-US" dirty="0"/>
                    </a:p>
                  </a:txBody>
                  <a:tcPr/>
                </a:tc>
                <a:tc>
                  <a:txBody>
                    <a:bodyPr/>
                    <a:lstStyle/>
                    <a:p>
                      <a:r>
                        <a:rPr lang="en-US" b="1" dirty="0" smtClean="0"/>
                        <a:t>Paul</a:t>
                      </a:r>
                      <a:r>
                        <a:rPr lang="en-US" b="1" baseline="0" dirty="0" smtClean="0"/>
                        <a:t> as a source (2 Cor. 11:23-28)</a:t>
                      </a:r>
                    </a:p>
                    <a:p>
                      <a:endParaRPr lang="en-US" b="1" baseline="0" dirty="0" smtClean="0"/>
                    </a:p>
                    <a:p>
                      <a:r>
                        <a:rPr lang="en-US" b="1" baseline="0" dirty="0" smtClean="0"/>
                        <a:t>Luke as a source (Acts 14; 16; 17; 18; 21; 23)</a:t>
                      </a:r>
                    </a:p>
                    <a:p>
                      <a:endParaRPr lang="en-US" b="1" baseline="0" dirty="0" smtClean="0"/>
                    </a:p>
                    <a:p>
                      <a:r>
                        <a:rPr lang="en-US" b="1" baseline="0" dirty="0" smtClean="0"/>
                        <a:t>Other Sources: Clement of Rome; Polycarp; Tertullian; Dionysius of Corinth; Origen</a:t>
                      </a:r>
                    </a:p>
                  </a:txBody>
                  <a:tcPr/>
                </a:tc>
              </a:tr>
              <a:tr h="9321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Important Note</a:t>
                      </a:r>
                    </a:p>
                    <a:p>
                      <a:endParaRPr lang="en-US" dirty="0"/>
                    </a:p>
                  </a:txBody>
                  <a:tcPr/>
                </a:tc>
                <a:tc>
                  <a:txBody>
                    <a:bodyPr/>
                    <a:lstStyle/>
                    <a:p>
                      <a:r>
                        <a:rPr lang="en-US" b="1" dirty="0" smtClean="0"/>
                        <a:t>Paul lost everything by converting and gained persecution, and death</a:t>
                      </a:r>
                      <a:endParaRPr lang="en-US" dirty="0"/>
                    </a:p>
                  </a:txBody>
                  <a:tcPr/>
                </a:tc>
              </a:tr>
            </a:tbl>
          </a:graphicData>
        </a:graphic>
      </p:graphicFrame>
    </p:spTree>
    <p:extLst>
      <p:ext uri="{BB962C8B-B14F-4D97-AF65-F5344CB8AC3E}">
        <p14:creationId xmlns:p14="http://schemas.microsoft.com/office/powerpoint/2010/main" val="111383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914400"/>
          </a:xfrm>
        </p:spPr>
        <p:txBody>
          <a:bodyPr/>
          <a:lstStyle/>
          <a:p>
            <a:r>
              <a:rPr lang="en-US" sz="3200" b="1" dirty="0"/>
              <a:t>Fact 4: The Skeptic James</a:t>
            </a:r>
          </a:p>
        </p:txBody>
      </p:sp>
      <p:graphicFrame>
        <p:nvGraphicFramePr>
          <p:cNvPr id="4" name="Table 3"/>
          <p:cNvGraphicFramePr>
            <a:graphicFrameLocks noGrp="1"/>
          </p:cNvGraphicFramePr>
          <p:nvPr/>
        </p:nvGraphicFramePr>
        <p:xfrm>
          <a:off x="2590800" y="1397000"/>
          <a:ext cx="7162800" cy="3667606"/>
        </p:xfrm>
        <a:graphic>
          <a:graphicData uri="http://schemas.openxmlformats.org/drawingml/2006/table">
            <a:tbl>
              <a:tblPr firstRow="1" bandRow="1">
                <a:tableStyleId>{5C22544A-7EE6-4342-B048-85BDC9FD1C3A}</a:tableStyleId>
              </a:tblPr>
              <a:tblGrid>
                <a:gridCol w="3581400"/>
                <a:gridCol w="3581400"/>
              </a:tblGrid>
              <a:tr h="889000">
                <a:tc>
                  <a:txBody>
                    <a:bodyPr/>
                    <a:lstStyle/>
                    <a:p>
                      <a:r>
                        <a:rPr lang="en-US" b="1" dirty="0" smtClean="0"/>
                        <a:t>His skepticism: </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John 7:4-5; Mark 3:31-32</a:t>
                      </a:r>
                      <a:r>
                        <a:rPr lang="en-US" b="1" smtClean="0"/>
                        <a:t>; 6:3-4</a:t>
                      </a:r>
                      <a:endParaRPr lang="en-US" dirty="0"/>
                    </a:p>
                  </a:txBody>
                  <a:tcPr/>
                </a:tc>
              </a:tr>
              <a:tr h="762000">
                <a:tc>
                  <a:txBody>
                    <a:bodyPr/>
                    <a:lstStyle/>
                    <a:p>
                      <a:pPr lvl="0"/>
                      <a:r>
                        <a:rPr lang="en-US" b="1" dirty="0" smtClean="0"/>
                        <a:t>Appearance</a:t>
                      </a:r>
                      <a:r>
                        <a:rPr lang="en-US" b="1" baseline="0" dirty="0" smtClean="0"/>
                        <a:t> to James of Resurrected Christ:</a:t>
                      </a:r>
                      <a:endParaRPr lang="en-US" dirty="0" smtClean="0"/>
                    </a:p>
                    <a:p>
                      <a:endParaRPr lang="en-US" dirty="0"/>
                    </a:p>
                  </a:txBody>
                  <a:tcPr/>
                </a:tc>
                <a:tc>
                  <a:txBody>
                    <a:bodyPr/>
                    <a:lstStyle/>
                    <a:p>
                      <a:r>
                        <a:rPr lang="en-US" b="1" dirty="0" smtClean="0"/>
                        <a:t>1 Corinthians 15:7</a:t>
                      </a:r>
                      <a:endParaRPr lang="en-US" dirty="0"/>
                    </a:p>
                  </a:txBody>
                  <a:tcPr/>
                </a:tc>
              </a:tr>
              <a:tr h="9321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Identified as a</a:t>
                      </a:r>
                      <a:r>
                        <a:rPr lang="en-US" b="1" baseline="0" dirty="0" smtClean="0"/>
                        <a:t> leader in the church in Jerusalem</a:t>
                      </a:r>
                      <a:r>
                        <a:rPr lang="en-US" b="1" dirty="0" smtClean="0"/>
                        <a:t>:</a:t>
                      </a:r>
                    </a:p>
                    <a:p>
                      <a:endParaRPr lang="en-US" dirty="0"/>
                    </a:p>
                  </a:txBody>
                  <a:tcPr/>
                </a:tc>
                <a:tc>
                  <a:txBody>
                    <a:bodyPr/>
                    <a:lstStyle/>
                    <a:p>
                      <a:r>
                        <a:rPr lang="en-US" b="1" dirty="0" smtClean="0"/>
                        <a:t>(Gal. 1:19; Acts 15:12-21</a:t>
                      </a:r>
                      <a:endParaRPr lang="en-US" dirty="0"/>
                    </a:p>
                  </a:txBody>
                  <a:tcPr/>
                </a:tc>
              </a:tr>
              <a:tr h="932103">
                <a:tc>
                  <a:txBody>
                    <a:bodyPr/>
                    <a:lstStyle/>
                    <a:p>
                      <a:r>
                        <a:rPr lang="en-US" b="1" dirty="0" smtClean="0"/>
                        <a:t>His suffering and martyrdom:</a:t>
                      </a:r>
                      <a:endParaRPr lang="en-US" b="1" dirty="0"/>
                    </a:p>
                  </a:txBody>
                  <a:tcPr/>
                </a:tc>
                <a:tc>
                  <a:txBody>
                    <a:bodyPr/>
                    <a:lstStyle/>
                    <a:p>
                      <a:r>
                        <a:rPr lang="en-US" b="1" dirty="0" smtClean="0"/>
                        <a:t>Josephus</a:t>
                      </a:r>
                      <a:r>
                        <a:rPr lang="en-US" b="1" baseline="0" dirty="0" smtClean="0"/>
                        <a:t> </a:t>
                      </a:r>
                    </a:p>
                    <a:p>
                      <a:r>
                        <a:rPr lang="en-US" b="1" baseline="0" dirty="0" err="1" smtClean="0"/>
                        <a:t>Hegesippus</a:t>
                      </a:r>
                      <a:endParaRPr lang="en-US" b="1" baseline="0" dirty="0" smtClean="0"/>
                    </a:p>
                    <a:p>
                      <a:r>
                        <a:rPr lang="en-US" b="1" baseline="0" dirty="0" smtClean="0"/>
                        <a:t>Clement of Alexandria</a:t>
                      </a:r>
                      <a:endParaRPr lang="en-US" b="1" dirty="0"/>
                    </a:p>
                  </a:txBody>
                  <a:tcPr/>
                </a:tc>
              </a:tr>
            </a:tbl>
          </a:graphicData>
        </a:graphic>
      </p:graphicFrame>
    </p:spTree>
    <p:extLst>
      <p:ext uri="{BB962C8B-B14F-4D97-AF65-F5344CB8AC3E}">
        <p14:creationId xmlns:p14="http://schemas.microsoft.com/office/powerpoint/2010/main" val="251200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914400"/>
          </a:xfrm>
        </p:spPr>
        <p:txBody>
          <a:bodyPr/>
          <a:lstStyle/>
          <a:p>
            <a:r>
              <a:rPr lang="en-US" sz="3200" b="1" dirty="0"/>
              <a:t>Fact 5: The Jerusalem Problem</a:t>
            </a:r>
          </a:p>
        </p:txBody>
      </p:sp>
      <p:graphicFrame>
        <p:nvGraphicFramePr>
          <p:cNvPr id="4" name="Table 3"/>
          <p:cNvGraphicFramePr>
            <a:graphicFrameLocks noGrp="1"/>
          </p:cNvGraphicFramePr>
          <p:nvPr>
            <p:extLst>
              <p:ext uri="{D42A27DB-BD31-4B8C-83A1-F6EECF244321}">
                <p14:modId xmlns:p14="http://schemas.microsoft.com/office/powerpoint/2010/main" val="1243000306"/>
              </p:ext>
            </p:extLst>
          </p:nvPr>
        </p:nvGraphicFramePr>
        <p:xfrm>
          <a:off x="2590800" y="1397001"/>
          <a:ext cx="7162800" cy="4416521"/>
        </p:xfrm>
        <a:graphic>
          <a:graphicData uri="http://schemas.openxmlformats.org/drawingml/2006/table">
            <a:tbl>
              <a:tblPr firstRow="1" bandRow="1">
                <a:tableStyleId>{5C22544A-7EE6-4342-B048-85BDC9FD1C3A}</a:tableStyleId>
              </a:tblPr>
              <a:tblGrid>
                <a:gridCol w="3581400"/>
                <a:gridCol w="3581400"/>
              </a:tblGrid>
              <a:tr h="1879600">
                <a:tc>
                  <a:txBody>
                    <a:bodyPr/>
                    <a:lstStyle/>
                    <a:p>
                      <a:r>
                        <a:rPr lang="en-US" b="1" dirty="0" smtClean="0"/>
                        <a:t>The Jerusalem Problem: </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Preaching of Resurrection in Jerusalem within months of resurrection would be impossible</a:t>
                      </a:r>
                      <a:r>
                        <a:rPr lang="en-US" b="1" baseline="0" dirty="0" smtClean="0"/>
                        <a:t> with eyewitnesses everywhere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Producing a corpse would have ended Christianity immediately</a:t>
                      </a:r>
                      <a:endParaRPr lang="en-US" b="1" dirty="0" smtClean="0"/>
                    </a:p>
                    <a:p>
                      <a:endParaRPr lang="en-US" dirty="0"/>
                    </a:p>
                  </a:txBody>
                  <a:tcPr/>
                </a:tc>
              </a:tr>
              <a:tr h="2130521">
                <a:tc>
                  <a:txBody>
                    <a:bodyPr/>
                    <a:lstStyle/>
                    <a:p>
                      <a:pPr lvl="0"/>
                      <a:r>
                        <a:rPr lang="en-US" b="1" dirty="0" smtClean="0"/>
                        <a:t>The</a:t>
                      </a:r>
                      <a:r>
                        <a:rPr lang="en-US" b="1" baseline="0" dirty="0" smtClean="0"/>
                        <a:t> Record</a:t>
                      </a:r>
                      <a:r>
                        <a:rPr lang="en-US" b="1" dirty="0" smtClean="0"/>
                        <a:t>:</a:t>
                      </a:r>
                    </a:p>
                    <a:p>
                      <a:endParaRPr lang="en-US" dirty="0" smtClean="0"/>
                    </a:p>
                    <a:p>
                      <a:endParaRPr lang="en-US" dirty="0"/>
                    </a:p>
                  </a:txBody>
                  <a:tcPr/>
                </a:tc>
                <a:tc>
                  <a:txBody>
                    <a:bodyPr/>
                    <a:lstStyle/>
                    <a:p>
                      <a:r>
                        <a:rPr lang="en-US" b="1" dirty="0" smtClean="0"/>
                        <a:t>The book of Acts </a:t>
                      </a:r>
                      <a:r>
                        <a:rPr lang="en-US" b="1" baseline="0" dirty="0" smtClean="0"/>
                        <a:t>and various secular sources attest that the gospel preaching began in Jerusalem within months of the crucifixion</a:t>
                      </a:r>
                      <a:endParaRPr lang="en-US" dirty="0"/>
                    </a:p>
                  </a:txBody>
                  <a:tcPr/>
                </a:tc>
              </a:tr>
            </a:tbl>
          </a:graphicData>
        </a:graphic>
      </p:graphicFrame>
    </p:spTree>
    <p:extLst>
      <p:ext uri="{BB962C8B-B14F-4D97-AF65-F5344CB8AC3E}">
        <p14:creationId xmlns:p14="http://schemas.microsoft.com/office/powerpoint/2010/main" val="2283582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914400"/>
          </a:xfrm>
        </p:spPr>
        <p:txBody>
          <a:bodyPr/>
          <a:lstStyle/>
          <a:p>
            <a:r>
              <a:rPr lang="en-US" sz="3200" b="1" dirty="0"/>
              <a:t>Fact 6: Testimony of Women</a:t>
            </a:r>
          </a:p>
        </p:txBody>
      </p:sp>
      <p:graphicFrame>
        <p:nvGraphicFramePr>
          <p:cNvPr id="4" name="Table 3"/>
          <p:cNvGraphicFramePr>
            <a:graphicFrameLocks noGrp="1"/>
          </p:cNvGraphicFramePr>
          <p:nvPr>
            <p:extLst>
              <p:ext uri="{D42A27DB-BD31-4B8C-83A1-F6EECF244321}">
                <p14:modId xmlns:p14="http://schemas.microsoft.com/office/powerpoint/2010/main" val="2406333870"/>
              </p:ext>
            </p:extLst>
          </p:nvPr>
        </p:nvGraphicFramePr>
        <p:xfrm>
          <a:off x="2590800" y="1219200"/>
          <a:ext cx="7162800" cy="5140960"/>
        </p:xfrm>
        <a:graphic>
          <a:graphicData uri="http://schemas.openxmlformats.org/drawingml/2006/table">
            <a:tbl>
              <a:tblPr firstRow="1" bandRow="1">
                <a:tableStyleId>{5C22544A-7EE6-4342-B048-85BDC9FD1C3A}</a:tableStyleId>
              </a:tblPr>
              <a:tblGrid>
                <a:gridCol w="3581400"/>
                <a:gridCol w="3581400"/>
              </a:tblGrid>
              <a:tr h="1879600">
                <a:tc>
                  <a:txBody>
                    <a:bodyPr/>
                    <a:lstStyle/>
                    <a:p>
                      <a:r>
                        <a:rPr lang="en-US" b="1" dirty="0" smtClean="0"/>
                        <a:t>Women are listed as the first eyewitnesses of the empty tomb: </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Luke 24:11; Josephus; The Jewish Talmud; Origen; </a:t>
                      </a:r>
                      <a:r>
                        <a:rPr lang="en-US" b="1" dirty="0" err="1" smtClean="0"/>
                        <a:t>Seutonius</a:t>
                      </a:r>
                      <a:endParaRPr lang="en-US" b="1" dirty="0" smtClean="0"/>
                    </a:p>
                    <a:p>
                      <a:endParaRPr lang="en-US" dirty="0"/>
                    </a:p>
                  </a:txBody>
                  <a:tcPr/>
                </a:tc>
              </a:tr>
              <a:tr h="2130521">
                <a:tc>
                  <a:txBody>
                    <a:bodyPr/>
                    <a:lstStyle/>
                    <a:p>
                      <a:pPr lvl="0"/>
                      <a:r>
                        <a:rPr lang="en-US" b="1" dirty="0" smtClean="0"/>
                        <a:t>The problem:</a:t>
                      </a:r>
                    </a:p>
                    <a:p>
                      <a:endParaRPr lang="en-US" dirty="0" smtClean="0"/>
                    </a:p>
                    <a:p>
                      <a:endParaRPr lang="en-US" dirty="0"/>
                    </a:p>
                  </a:txBody>
                  <a:tcPr/>
                </a:tc>
                <a:tc>
                  <a:txBody>
                    <a:bodyPr/>
                    <a:lstStyle/>
                    <a:p>
                      <a:r>
                        <a:rPr lang="en-US" sz="1600" b="1" dirty="0" smtClean="0"/>
                        <a:t>“Soon let the words of the Law be burnt than</a:t>
                      </a:r>
                      <a:r>
                        <a:rPr lang="en-US" sz="1600" b="1" baseline="0" dirty="0" smtClean="0"/>
                        <a:t> delivered to a woman (Talmud, </a:t>
                      </a:r>
                      <a:r>
                        <a:rPr lang="en-US" sz="1600" b="1" baseline="0" dirty="0" err="1" smtClean="0"/>
                        <a:t>Sotah</a:t>
                      </a:r>
                      <a:r>
                        <a:rPr lang="en-US" sz="1600" b="1" baseline="0" dirty="0" smtClean="0"/>
                        <a:t> 19a)</a:t>
                      </a:r>
                      <a:r>
                        <a:rPr lang="en-US" sz="1600" b="0" baseline="0" dirty="0" smtClean="0"/>
                        <a:t>”</a:t>
                      </a:r>
                    </a:p>
                    <a:p>
                      <a:endParaRPr lang="en-US" sz="1600" b="1" baseline="0" dirty="0" smtClean="0"/>
                    </a:p>
                    <a:p>
                      <a:r>
                        <a:rPr lang="en-US" sz="1600" b="1" baseline="0" dirty="0" smtClean="0"/>
                        <a:t>“But let not the testimony of women be admitted, on account of the levity and boldness of their sex (</a:t>
                      </a:r>
                      <a:r>
                        <a:rPr lang="en-US" sz="1600" b="1" baseline="0" dirty="0" err="1" smtClean="0"/>
                        <a:t>Joesphus</a:t>
                      </a:r>
                      <a:r>
                        <a:rPr lang="en-US" sz="1600" b="1" baseline="0" dirty="0" smtClean="0"/>
                        <a:t>, </a:t>
                      </a:r>
                      <a:r>
                        <a:rPr lang="en-US" sz="1600" b="1" i="1" baseline="0" dirty="0" smtClean="0"/>
                        <a:t>Antiquities</a:t>
                      </a:r>
                      <a:r>
                        <a:rPr lang="en-US" sz="1600" b="1" baseline="0" dirty="0" smtClean="0"/>
                        <a:t>)</a:t>
                      </a:r>
                    </a:p>
                    <a:p>
                      <a:endParaRPr lang="en-US" sz="1600" b="1" baseline="0" dirty="0" smtClean="0"/>
                    </a:p>
                    <a:p>
                      <a:r>
                        <a:rPr lang="en-US" sz="1600" b="1" baseline="0" dirty="0" smtClean="0"/>
                        <a:t>Any evidence which a woman [gives] is not valid . . . A robber is qualified to give the same evidence as a woman (Talmud , Rosh </a:t>
                      </a:r>
                      <a:r>
                        <a:rPr lang="en-US" sz="1600" b="1" baseline="0" dirty="0" err="1" smtClean="0"/>
                        <a:t>Hashannah</a:t>
                      </a:r>
                      <a:r>
                        <a:rPr lang="en-US" sz="1600" b="1" baseline="0" dirty="0" smtClean="0"/>
                        <a:t> 1.8)”</a:t>
                      </a:r>
                    </a:p>
                  </a:txBody>
                  <a:tcPr/>
                </a:tc>
              </a:tr>
            </a:tbl>
          </a:graphicData>
        </a:graphic>
      </p:graphicFrame>
    </p:spTree>
    <p:extLst>
      <p:ext uri="{BB962C8B-B14F-4D97-AF65-F5344CB8AC3E}">
        <p14:creationId xmlns:p14="http://schemas.microsoft.com/office/powerpoint/2010/main" val="1369174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914400"/>
          </a:xfrm>
        </p:spPr>
        <p:txBody>
          <a:bodyPr/>
          <a:lstStyle/>
          <a:p>
            <a:r>
              <a:rPr lang="en-US" sz="3200" b="1" dirty="0"/>
              <a:t>Fact 7: The Empty Tomb</a:t>
            </a:r>
          </a:p>
        </p:txBody>
      </p:sp>
      <p:graphicFrame>
        <p:nvGraphicFramePr>
          <p:cNvPr id="4" name="Table 3"/>
          <p:cNvGraphicFramePr>
            <a:graphicFrameLocks noGrp="1"/>
          </p:cNvGraphicFramePr>
          <p:nvPr/>
        </p:nvGraphicFramePr>
        <p:xfrm>
          <a:off x="2590800" y="1397001"/>
          <a:ext cx="7162800" cy="4010121"/>
        </p:xfrm>
        <a:graphic>
          <a:graphicData uri="http://schemas.openxmlformats.org/drawingml/2006/table">
            <a:tbl>
              <a:tblPr firstRow="1" bandRow="1">
                <a:tableStyleId>{5C22544A-7EE6-4342-B048-85BDC9FD1C3A}</a:tableStyleId>
              </a:tblPr>
              <a:tblGrid>
                <a:gridCol w="3581400"/>
                <a:gridCol w="3581400"/>
              </a:tblGrid>
              <a:tr h="1879600">
                <a:tc>
                  <a:txBody>
                    <a:bodyPr/>
                    <a:lstStyle/>
                    <a:p>
                      <a:r>
                        <a:rPr lang="en-US" b="1" dirty="0" smtClean="0"/>
                        <a:t>The Empty Tomb Problem: </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Producing a corpse would have ended Christianity immediately</a:t>
                      </a:r>
                      <a:endParaRPr lang="en-US" b="1" dirty="0" smtClean="0"/>
                    </a:p>
                    <a:p>
                      <a:endParaRPr lang="en-US" dirty="0"/>
                    </a:p>
                  </a:txBody>
                  <a:tcPr/>
                </a:tc>
              </a:tr>
              <a:tr h="2130521">
                <a:tc>
                  <a:txBody>
                    <a:bodyPr/>
                    <a:lstStyle/>
                    <a:p>
                      <a:pPr lvl="0"/>
                      <a:r>
                        <a:rPr lang="en-US" b="1" dirty="0" smtClean="0"/>
                        <a:t>Enemy attestation:</a:t>
                      </a:r>
                    </a:p>
                    <a:p>
                      <a:endParaRPr lang="en-US" dirty="0" smtClean="0"/>
                    </a:p>
                    <a:p>
                      <a:endParaRPr lang="en-US" dirty="0"/>
                    </a:p>
                  </a:txBody>
                  <a:tcPr/>
                </a:tc>
                <a:tc>
                  <a:txBody>
                    <a:bodyPr/>
                    <a:lstStyle/>
                    <a:p>
                      <a:r>
                        <a:rPr lang="en-US" b="1" dirty="0" smtClean="0"/>
                        <a:t>Matthew 28:12-13;</a:t>
                      </a:r>
                      <a:r>
                        <a:rPr lang="en-US" b="1" baseline="0" dirty="0" smtClean="0"/>
                        <a:t> Justin Martyr; Tertullian</a:t>
                      </a:r>
                    </a:p>
                    <a:p>
                      <a:endParaRPr lang="en-US" b="1" baseline="0" dirty="0" smtClean="0"/>
                    </a:p>
                    <a:p>
                      <a:r>
                        <a:rPr lang="en-US" b="1" baseline="0" dirty="0" smtClean="0"/>
                        <a:t>Claiming that the disciples stole the body is inadvertent affirmation that the tomb was empty</a:t>
                      </a:r>
                      <a:endParaRPr lang="en-US" dirty="0"/>
                    </a:p>
                  </a:txBody>
                  <a:tcPr/>
                </a:tc>
              </a:tr>
            </a:tbl>
          </a:graphicData>
        </a:graphic>
      </p:graphicFrame>
    </p:spTree>
    <p:extLst>
      <p:ext uri="{BB962C8B-B14F-4D97-AF65-F5344CB8AC3E}">
        <p14:creationId xmlns:p14="http://schemas.microsoft.com/office/powerpoint/2010/main" val="2367867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0" y="1600200"/>
            <a:ext cx="3581400" cy="4191000"/>
          </a:xfrm>
        </p:spPr>
        <p:txBody>
          <a:bodyPr>
            <a:noAutofit/>
          </a:bodyPr>
          <a:lstStyle/>
          <a:p>
            <a:pPr algn="ctr"/>
            <a:r>
              <a:rPr lang="en-US" sz="6000" b="1" dirty="0" smtClean="0"/>
              <a:t>What would you do if this was the future?</a:t>
            </a:r>
            <a:endParaRPr lang="en-US" sz="6000" b="1" dirty="0"/>
          </a:p>
        </p:txBody>
      </p:sp>
      <p:pic>
        <p:nvPicPr>
          <p:cNvPr id="2050" name="Picture 2" descr="http://d1jqu7g1y74ds1.cloudfront.net/wp-content/uploads/2008/02/18733386.jpg"/>
          <p:cNvPicPr>
            <a:picLocks noChangeAspect="1" noChangeArrowheads="1"/>
          </p:cNvPicPr>
          <p:nvPr/>
        </p:nvPicPr>
        <p:blipFill rotWithShape="1">
          <a:blip r:embed="rId3">
            <a:extLst>
              <a:ext uri="{28A0092B-C50C-407E-A947-70E740481C1C}">
                <a14:useLocalDpi xmlns:a14="http://schemas.microsoft.com/office/drawing/2010/main" val="0"/>
              </a:ext>
            </a:extLst>
          </a:blip>
          <a:srcRect l="21444"/>
          <a:stretch/>
        </p:blipFill>
        <p:spPr bwMode="auto">
          <a:xfrm>
            <a:off x="13855" y="0"/>
            <a:ext cx="6082145" cy="6565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58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838200"/>
          </a:xfrm>
        </p:spPr>
        <p:txBody>
          <a:bodyPr/>
          <a:lstStyle/>
          <a:p>
            <a:r>
              <a:rPr lang="en-US" dirty="0" smtClean="0"/>
              <a:t>The bodily resurrection of Jesus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79309"/>
              </p:ext>
            </p:extLst>
          </p:nvPr>
        </p:nvGraphicFramePr>
        <p:xfrm>
          <a:off x="1447803" y="1219201"/>
          <a:ext cx="9067794" cy="4724397"/>
        </p:xfrm>
        <a:graphic>
          <a:graphicData uri="http://schemas.openxmlformats.org/drawingml/2006/table">
            <a:tbl>
              <a:tblPr firstRow="1" bandRow="1">
                <a:tableStyleId>{5C22544A-7EE6-4342-B048-85BDC9FD1C3A}</a:tableStyleId>
              </a:tblPr>
              <a:tblGrid>
                <a:gridCol w="2797514"/>
                <a:gridCol w="783785"/>
                <a:gridCol w="783785"/>
                <a:gridCol w="783785"/>
                <a:gridCol w="783785"/>
                <a:gridCol w="783785"/>
                <a:gridCol w="783785"/>
                <a:gridCol w="783785"/>
                <a:gridCol w="783785"/>
              </a:tblGrid>
              <a:tr h="463654">
                <a:tc>
                  <a:txBody>
                    <a:bodyPr/>
                    <a:lstStyle/>
                    <a:p>
                      <a:r>
                        <a:rPr lang="en-US" b="1" baseline="0" dirty="0" smtClean="0"/>
                        <a:t>Facts</a:t>
                      </a:r>
                      <a:endParaRPr lang="en-US" dirty="0"/>
                    </a:p>
                  </a:txBody>
                  <a:tcPr/>
                </a:tc>
                <a:tc>
                  <a:txBody>
                    <a:bodyPr/>
                    <a:lstStyle/>
                    <a:p>
                      <a:pPr algn="ctr"/>
                      <a:r>
                        <a:rPr lang="en-US" sz="900" dirty="0" smtClean="0"/>
                        <a:t>Legend</a:t>
                      </a:r>
                      <a:endParaRPr lang="en-US" sz="900" dirty="0"/>
                    </a:p>
                  </a:txBody>
                  <a:tcPr/>
                </a:tc>
                <a:tc>
                  <a:txBody>
                    <a:bodyPr/>
                    <a:lstStyle/>
                    <a:p>
                      <a:pPr algn="ctr"/>
                      <a:r>
                        <a:rPr lang="en-US" sz="900" dirty="0" smtClean="0"/>
                        <a:t>Fraud</a:t>
                      </a:r>
                      <a:endParaRPr lang="en-US" sz="900" dirty="0"/>
                    </a:p>
                  </a:txBody>
                  <a:tcPr/>
                </a:tc>
                <a:tc>
                  <a:txBody>
                    <a:bodyPr/>
                    <a:lstStyle/>
                    <a:p>
                      <a:pPr algn="ctr"/>
                      <a:r>
                        <a:rPr lang="en-US" sz="900" dirty="0" smtClean="0"/>
                        <a:t>Mistake</a:t>
                      </a:r>
                      <a:endParaRPr lang="en-US" sz="900" dirty="0"/>
                    </a:p>
                  </a:txBody>
                  <a:tcPr/>
                </a:tc>
                <a:tc>
                  <a:txBody>
                    <a:bodyPr/>
                    <a:lstStyle/>
                    <a:p>
                      <a:pPr algn="ctr"/>
                      <a:r>
                        <a:rPr lang="en-US" sz="900" dirty="0" err="1" smtClean="0"/>
                        <a:t>Halluc</a:t>
                      </a:r>
                      <a:r>
                        <a:rPr lang="en-US" sz="900" dirty="0" smtClean="0"/>
                        <a:t>.</a:t>
                      </a:r>
                      <a:endParaRPr lang="en-US" sz="900" dirty="0"/>
                    </a:p>
                  </a:txBody>
                  <a:tcPr/>
                </a:tc>
                <a:tc>
                  <a:txBody>
                    <a:bodyPr/>
                    <a:lstStyle/>
                    <a:p>
                      <a:pPr algn="ctr"/>
                      <a:r>
                        <a:rPr lang="en-US" sz="900" dirty="0" smtClean="0"/>
                        <a:t>Delusion</a:t>
                      </a:r>
                      <a:endParaRPr lang="en-US" sz="900" dirty="0"/>
                    </a:p>
                  </a:txBody>
                  <a:tcPr/>
                </a:tc>
                <a:tc>
                  <a:txBody>
                    <a:bodyPr/>
                    <a:lstStyle/>
                    <a:p>
                      <a:pPr algn="ctr"/>
                      <a:r>
                        <a:rPr lang="en-US" sz="900" dirty="0" smtClean="0"/>
                        <a:t>Swoon</a:t>
                      </a:r>
                      <a:endParaRPr lang="en-US" sz="900" dirty="0"/>
                    </a:p>
                  </a:txBody>
                  <a:tcPr/>
                </a:tc>
                <a:tc>
                  <a:txBody>
                    <a:bodyPr/>
                    <a:lstStyle/>
                    <a:p>
                      <a:pPr algn="ctr"/>
                      <a:r>
                        <a:rPr lang="en-US" sz="900" dirty="0" smtClean="0"/>
                        <a:t>Spiritual Exp.</a:t>
                      </a:r>
                      <a:endParaRPr lang="en-US" sz="900" dirty="0"/>
                    </a:p>
                  </a:txBody>
                  <a:tcPr/>
                </a:tc>
                <a:tc>
                  <a:txBody>
                    <a:bodyPr/>
                    <a:lstStyle/>
                    <a:p>
                      <a:pPr algn="ctr"/>
                      <a:r>
                        <a:rPr lang="en-US" sz="1000" dirty="0" smtClean="0"/>
                        <a:t>Res.</a:t>
                      </a:r>
                      <a:r>
                        <a:rPr lang="en-US" sz="1000" baseline="0" dirty="0" smtClean="0"/>
                        <a:t> Of Jesus</a:t>
                      </a:r>
                      <a:endParaRPr lang="en-US" sz="1000" dirty="0"/>
                    </a:p>
                  </a:txBody>
                  <a:tcPr/>
                </a:tc>
              </a:tr>
              <a:tr h="606317">
                <a:tc>
                  <a:txBody>
                    <a:bodyPr/>
                    <a:lstStyle/>
                    <a:p>
                      <a:pPr lvl="0"/>
                      <a:r>
                        <a:rPr lang="en-US" sz="1400" b="1" dirty="0" smtClean="0"/>
                        <a:t>1.</a:t>
                      </a:r>
                      <a:r>
                        <a:rPr lang="en-US" sz="1400" b="1" baseline="0" dirty="0" smtClean="0"/>
                        <a:t> </a:t>
                      </a:r>
                      <a:r>
                        <a:rPr lang="en-US" sz="1400" b="1" dirty="0" smtClean="0"/>
                        <a:t>Jesus Died by Roman Crucifixion</a:t>
                      </a:r>
                      <a:endParaRPr lang="en-US" sz="1400" dirty="0"/>
                    </a:p>
                  </a:txBody>
                  <a:tcPr/>
                </a:tc>
                <a:tc>
                  <a:txBody>
                    <a:bodyPr/>
                    <a:lstStyle/>
                    <a:p>
                      <a:pPr algn="ctr"/>
                      <a:r>
                        <a:rPr lang="en-US" sz="2400" b="1" dirty="0" smtClean="0"/>
                        <a:t>X</a:t>
                      </a:r>
                      <a:endParaRPr lang="en-US" sz="2400" b="1" dirty="0"/>
                    </a:p>
                  </a:txBody>
                  <a:tcPr/>
                </a:tc>
                <a:tc>
                  <a:txBody>
                    <a:bodyPr/>
                    <a:lstStyle/>
                    <a:p>
                      <a:pPr algn="ctr"/>
                      <a:r>
                        <a:rPr lang="en-US" sz="2400" b="1" dirty="0" smtClean="0"/>
                        <a:t>X</a:t>
                      </a:r>
                      <a:endParaRPr lang="en-US" sz="2400" b="1" dirty="0"/>
                    </a:p>
                  </a:txBody>
                  <a:tcPr/>
                </a:tc>
                <a:tc>
                  <a:txBody>
                    <a:bodyPr/>
                    <a:lstStyle/>
                    <a:p>
                      <a:pPr algn="ctr"/>
                      <a:r>
                        <a:rPr lang="en-US" sz="2400" b="1" dirty="0" smtClean="0"/>
                        <a:t>X</a:t>
                      </a:r>
                      <a:endParaRPr lang="en-US" sz="2400" b="1" dirty="0"/>
                    </a:p>
                  </a:txBody>
                  <a:tcPr/>
                </a:tc>
                <a:tc>
                  <a:txBody>
                    <a:bodyPr/>
                    <a:lstStyle/>
                    <a:p>
                      <a:pPr algn="ctr"/>
                      <a:r>
                        <a:rPr lang="en-US" sz="2400" b="1" dirty="0" smtClean="0"/>
                        <a:t>X</a:t>
                      </a:r>
                      <a:endParaRPr lang="en-US" sz="2400" b="1" dirty="0"/>
                    </a:p>
                  </a:txBody>
                  <a:tcPr/>
                </a:tc>
                <a:tc>
                  <a:txBody>
                    <a:bodyPr/>
                    <a:lstStyle/>
                    <a:p>
                      <a:pPr algn="ctr"/>
                      <a:r>
                        <a:rPr lang="en-US" sz="2400" b="1" dirty="0" smtClean="0"/>
                        <a:t>X</a:t>
                      </a:r>
                      <a:endParaRPr lang="en-US" sz="2400" b="1" dirty="0"/>
                    </a:p>
                  </a:txBody>
                  <a:tcPr/>
                </a:tc>
                <a:tc>
                  <a:txBody>
                    <a:bodyPr/>
                    <a:lstStyle/>
                    <a:p>
                      <a:pPr algn="ctr"/>
                      <a:r>
                        <a:rPr lang="en-US" sz="2400" b="1" dirty="0" smtClean="0"/>
                        <a:t>X</a:t>
                      </a:r>
                      <a:endParaRPr lang="en-US" sz="2400" b="1" dirty="0"/>
                    </a:p>
                  </a:txBody>
                  <a:tcPr/>
                </a:tc>
                <a:tc>
                  <a:txBody>
                    <a:bodyPr/>
                    <a:lstStyle/>
                    <a:p>
                      <a:pPr algn="ctr"/>
                      <a:r>
                        <a:rPr lang="en-US" sz="2400" b="1" dirty="0" smtClean="0"/>
                        <a:t>X</a:t>
                      </a:r>
                      <a:endParaRPr lang="en-US" sz="2400" b="1" dirty="0"/>
                    </a:p>
                  </a:txBody>
                  <a:tcPr/>
                </a:tc>
                <a:tc>
                  <a:txBody>
                    <a:bodyPr/>
                    <a:lstStyle/>
                    <a:p>
                      <a:pPr algn="ctr"/>
                      <a:r>
                        <a:rPr lang="en-US" sz="2400" b="1" dirty="0" smtClean="0"/>
                        <a:t>X</a:t>
                      </a:r>
                      <a:endParaRPr lang="en-US" sz="2400" b="1" dirty="0"/>
                    </a:p>
                  </a:txBody>
                  <a:tcPr/>
                </a:tc>
              </a:tr>
              <a:tr h="6090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smtClean="0"/>
                        <a:t>2. The Disciples Believed It</a:t>
                      </a:r>
                      <a:endParaRPr lang="en-US" sz="1400" dirty="0"/>
                    </a:p>
                  </a:txBody>
                  <a:tcPr/>
                </a:tc>
                <a:tc>
                  <a:txBody>
                    <a:bodyPr/>
                    <a:lstStyle/>
                    <a:p>
                      <a:pPr algn="ctr"/>
                      <a:endParaRPr lang="en-US" sz="2400" b="1" dirty="0"/>
                    </a:p>
                  </a:txBody>
                  <a:tcPr/>
                </a:tc>
                <a:tc>
                  <a:txBody>
                    <a:bodyPr/>
                    <a:lstStyle/>
                    <a:p>
                      <a:pPr algn="ctr"/>
                      <a:endParaRPr lang="en-US" sz="2400" b="1" dirty="0"/>
                    </a:p>
                  </a:txBody>
                  <a:tcPr/>
                </a:tc>
                <a:tc>
                  <a:txBody>
                    <a:bodyPr/>
                    <a:lstStyle/>
                    <a:p>
                      <a:pPr algn="ctr"/>
                      <a:r>
                        <a:rPr lang="en-US" sz="2400" b="1" dirty="0" smtClean="0"/>
                        <a:t>X</a:t>
                      </a:r>
                      <a:endParaRPr lang="en-US" sz="2400" b="1" dirty="0"/>
                    </a:p>
                  </a:txBody>
                  <a:tcPr/>
                </a:tc>
                <a:tc>
                  <a:txBody>
                    <a:bodyPr/>
                    <a:lstStyle/>
                    <a:p>
                      <a:pPr algn="ctr"/>
                      <a:r>
                        <a:rPr lang="en-US" sz="2400" b="1" dirty="0" smtClean="0"/>
                        <a:t>?</a:t>
                      </a:r>
                      <a:endParaRPr lang="en-US" sz="2400" b="1" dirty="0"/>
                    </a:p>
                  </a:txBody>
                  <a:tcPr/>
                </a:tc>
                <a:tc>
                  <a:txBody>
                    <a:bodyPr/>
                    <a:lstStyle/>
                    <a:p>
                      <a:pPr algn="ctr"/>
                      <a:r>
                        <a:rPr lang="en-US" sz="2400" b="1" dirty="0" smtClean="0"/>
                        <a:t>X</a:t>
                      </a:r>
                      <a:endParaRPr lang="en-US" sz="2400" b="1" dirty="0"/>
                    </a:p>
                  </a:txBody>
                  <a:tcPr/>
                </a:tc>
                <a:tc>
                  <a:txBody>
                    <a:bodyPr/>
                    <a:lstStyle/>
                    <a:p>
                      <a:pPr algn="ctr"/>
                      <a:endParaRPr lang="en-US" sz="2400" b="1" dirty="0"/>
                    </a:p>
                  </a:txBody>
                  <a:tcPr/>
                </a:tc>
                <a:tc>
                  <a:txBody>
                    <a:bodyPr/>
                    <a:lstStyle/>
                    <a:p>
                      <a:pPr algn="ctr"/>
                      <a:endParaRPr lang="en-US" sz="2400" b="1" dirty="0"/>
                    </a:p>
                  </a:txBody>
                  <a:tcPr/>
                </a:tc>
                <a:tc>
                  <a:txBody>
                    <a:bodyPr/>
                    <a:lstStyle/>
                    <a:p>
                      <a:pPr algn="ctr"/>
                      <a:r>
                        <a:rPr lang="en-US" sz="2400" b="1" dirty="0" smtClean="0"/>
                        <a:t>X</a:t>
                      </a:r>
                      <a:endParaRPr lang="en-US" sz="2400" b="1" dirty="0"/>
                    </a:p>
                  </a:txBody>
                  <a:tcPr/>
                </a:tc>
              </a:tr>
              <a:tr h="6090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smtClean="0"/>
                        <a:t>3. Conversion of Saul</a:t>
                      </a:r>
                      <a:endParaRPr lang="en-US" sz="1400" b="1" dirty="0"/>
                    </a:p>
                  </a:txBody>
                  <a:tcPr/>
                </a:tc>
                <a:tc>
                  <a:txBody>
                    <a:bodyPr/>
                    <a:lstStyle/>
                    <a:p>
                      <a:pPr algn="ctr"/>
                      <a:endParaRPr lang="en-US" sz="2400" b="1" dirty="0"/>
                    </a:p>
                  </a:txBody>
                  <a:tcPr/>
                </a:tc>
                <a:tc>
                  <a:txBody>
                    <a:bodyPr/>
                    <a:lstStyle/>
                    <a:p>
                      <a:pPr algn="ctr"/>
                      <a:endParaRPr lang="en-US" sz="2400" b="1" dirty="0"/>
                    </a:p>
                  </a:txBody>
                  <a:tcPr/>
                </a:tc>
                <a:tc>
                  <a:txBody>
                    <a:bodyPr/>
                    <a:lstStyle/>
                    <a:p>
                      <a:pPr algn="ctr"/>
                      <a:endParaRPr lang="en-US" sz="2400" b="1" dirty="0"/>
                    </a:p>
                  </a:txBody>
                  <a:tcPr/>
                </a:tc>
                <a:tc>
                  <a:txBody>
                    <a:bodyPr/>
                    <a:lstStyle/>
                    <a:p>
                      <a:pPr algn="ctr"/>
                      <a:r>
                        <a:rPr lang="en-US" sz="2400" b="1" dirty="0" smtClean="0"/>
                        <a:t>?</a:t>
                      </a:r>
                      <a:endParaRPr lang="en-US" sz="2400" b="1" dirty="0"/>
                    </a:p>
                  </a:txBody>
                  <a:tcPr/>
                </a:tc>
                <a:tc>
                  <a:txBody>
                    <a:bodyPr/>
                    <a:lstStyle/>
                    <a:p>
                      <a:pPr algn="ctr"/>
                      <a:r>
                        <a:rPr lang="en-US" sz="2400" b="1" dirty="0" smtClean="0"/>
                        <a:t>?</a:t>
                      </a:r>
                      <a:endParaRPr lang="en-US" sz="2400" b="1" dirty="0"/>
                    </a:p>
                  </a:txBody>
                  <a:tcPr/>
                </a:tc>
                <a:tc>
                  <a:txBody>
                    <a:bodyPr/>
                    <a:lstStyle/>
                    <a:p>
                      <a:pPr algn="ctr"/>
                      <a:endParaRPr lang="en-US" sz="2400" b="1" dirty="0"/>
                    </a:p>
                  </a:txBody>
                  <a:tcPr/>
                </a:tc>
                <a:tc>
                  <a:txBody>
                    <a:bodyPr/>
                    <a:lstStyle/>
                    <a:p>
                      <a:pPr algn="ctr"/>
                      <a:endParaRPr lang="en-US" sz="2400" b="1" dirty="0"/>
                    </a:p>
                  </a:txBody>
                  <a:tcPr/>
                </a:tc>
                <a:tc>
                  <a:txBody>
                    <a:bodyPr/>
                    <a:lstStyle/>
                    <a:p>
                      <a:pPr algn="ctr"/>
                      <a:r>
                        <a:rPr lang="en-US" sz="2400" b="1" dirty="0" smtClean="0"/>
                        <a:t>X</a:t>
                      </a:r>
                      <a:endParaRPr lang="en-US" sz="2400" b="1" dirty="0"/>
                    </a:p>
                  </a:txBody>
                  <a:tcPr/>
                </a:tc>
              </a:tr>
              <a:tr h="6090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smtClean="0"/>
                        <a:t>4. Conversion of James</a:t>
                      </a:r>
                      <a:endParaRPr lang="en-US" sz="1400" b="1" dirty="0"/>
                    </a:p>
                  </a:txBody>
                  <a:tcPr/>
                </a:tc>
                <a:tc>
                  <a:txBody>
                    <a:bodyPr/>
                    <a:lstStyle/>
                    <a:p>
                      <a:pPr algn="ctr"/>
                      <a:endParaRPr lang="en-US" sz="2400" b="1" dirty="0"/>
                    </a:p>
                  </a:txBody>
                  <a:tcPr/>
                </a:tc>
                <a:tc>
                  <a:txBody>
                    <a:bodyPr/>
                    <a:lstStyle/>
                    <a:p>
                      <a:pPr algn="ctr"/>
                      <a:endParaRPr lang="en-US" sz="2400" b="1" dirty="0"/>
                    </a:p>
                  </a:txBody>
                  <a:tcPr/>
                </a:tc>
                <a:tc>
                  <a:txBody>
                    <a:bodyPr/>
                    <a:lstStyle/>
                    <a:p>
                      <a:pPr algn="ctr"/>
                      <a:endParaRPr lang="en-US" sz="2400" b="1" dirty="0"/>
                    </a:p>
                  </a:txBody>
                  <a:tcPr/>
                </a:tc>
                <a:tc>
                  <a:txBody>
                    <a:bodyPr/>
                    <a:lstStyle/>
                    <a:p>
                      <a:pPr algn="ctr"/>
                      <a:r>
                        <a:rPr lang="en-US" sz="2400" b="1" dirty="0" smtClean="0"/>
                        <a:t>?</a:t>
                      </a:r>
                      <a:endParaRPr lang="en-US" sz="2400" b="1" dirty="0"/>
                    </a:p>
                  </a:txBody>
                  <a:tcPr/>
                </a:tc>
                <a:tc>
                  <a:txBody>
                    <a:bodyPr/>
                    <a:lstStyle/>
                    <a:p>
                      <a:pPr algn="ctr"/>
                      <a:r>
                        <a:rPr lang="en-US" sz="2400" b="1" dirty="0" smtClean="0"/>
                        <a:t>?</a:t>
                      </a:r>
                      <a:endParaRPr lang="en-US" sz="2400" b="1" dirty="0"/>
                    </a:p>
                  </a:txBody>
                  <a:tcPr/>
                </a:tc>
                <a:tc>
                  <a:txBody>
                    <a:bodyPr/>
                    <a:lstStyle/>
                    <a:p>
                      <a:pPr algn="ctr"/>
                      <a:endParaRPr lang="en-US" sz="2400" b="1" dirty="0"/>
                    </a:p>
                  </a:txBody>
                  <a:tcPr/>
                </a:tc>
                <a:tc>
                  <a:txBody>
                    <a:bodyPr/>
                    <a:lstStyle/>
                    <a:p>
                      <a:pPr algn="ctr"/>
                      <a:endParaRPr lang="en-US" sz="2400" b="1" dirty="0"/>
                    </a:p>
                  </a:txBody>
                  <a:tcPr/>
                </a:tc>
                <a:tc>
                  <a:txBody>
                    <a:bodyPr/>
                    <a:lstStyle/>
                    <a:p>
                      <a:pPr algn="ctr"/>
                      <a:r>
                        <a:rPr lang="en-US" sz="2400" b="1" dirty="0" smtClean="0"/>
                        <a:t>X</a:t>
                      </a:r>
                      <a:endParaRPr lang="en-US" sz="2400" b="1" dirty="0"/>
                    </a:p>
                  </a:txBody>
                  <a:tcPr/>
                </a:tc>
              </a:tr>
              <a:tr h="6090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smtClean="0"/>
                        <a:t>5. The Jerusalem Factor</a:t>
                      </a:r>
                      <a:endParaRPr lang="en-US" sz="1400" b="1" dirty="0"/>
                    </a:p>
                  </a:txBody>
                  <a:tcPr/>
                </a:tc>
                <a:tc>
                  <a:txBody>
                    <a:bodyPr/>
                    <a:lstStyle/>
                    <a:p>
                      <a:pPr algn="ctr"/>
                      <a:endParaRPr lang="en-US" sz="2400" b="1" dirty="0"/>
                    </a:p>
                  </a:txBody>
                  <a:tcPr/>
                </a:tc>
                <a:tc>
                  <a:txBody>
                    <a:bodyPr/>
                    <a:lstStyle/>
                    <a:p>
                      <a:pPr algn="ctr"/>
                      <a:r>
                        <a:rPr lang="en-US" sz="2400" b="1" dirty="0" smtClean="0"/>
                        <a:t>X</a:t>
                      </a:r>
                      <a:endParaRPr lang="en-US" sz="2400" b="1" dirty="0"/>
                    </a:p>
                  </a:txBody>
                  <a:tcPr/>
                </a:tc>
                <a:tc>
                  <a:txBody>
                    <a:bodyPr/>
                    <a:lstStyle/>
                    <a:p>
                      <a:pPr algn="ctr"/>
                      <a:endParaRPr lang="en-US" sz="2400" b="1" dirty="0"/>
                    </a:p>
                  </a:txBody>
                  <a:tcPr/>
                </a:tc>
                <a:tc>
                  <a:txBody>
                    <a:bodyPr/>
                    <a:lstStyle/>
                    <a:p>
                      <a:pPr algn="ctr"/>
                      <a:endParaRPr lang="en-US" sz="2400" b="1" dirty="0"/>
                    </a:p>
                  </a:txBody>
                  <a:tcPr/>
                </a:tc>
                <a:tc>
                  <a:txBody>
                    <a:bodyPr/>
                    <a:lstStyle/>
                    <a:p>
                      <a:pPr algn="ctr"/>
                      <a:endParaRPr lang="en-US" sz="2400" b="1" dirty="0"/>
                    </a:p>
                  </a:txBody>
                  <a:tcPr/>
                </a:tc>
                <a:tc>
                  <a:txBody>
                    <a:bodyPr/>
                    <a:lstStyle/>
                    <a:p>
                      <a:pPr algn="ctr"/>
                      <a:endParaRPr lang="en-US" sz="2400" b="1" dirty="0"/>
                    </a:p>
                  </a:txBody>
                  <a:tcPr/>
                </a:tc>
                <a:tc>
                  <a:txBody>
                    <a:bodyPr/>
                    <a:lstStyle/>
                    <a:p>
                      <a:pPr algn="ctr"/>
                      <a:endParaRPr lang="en-US" sz="2400" b="1" dirty="0"/>
                    </a:p>
                  </a:txBody>
                  <a:tcPr/>
                </a:tc>
                <a:tc>
                  <a:txBody>
                    <a:bodyPr/>
                    <a:lstStyle/>
                    <a:p>
                      <a:pPr algn="ctr"/>
                      <a:r>
                        <a:rPr lang="en-US" sz="2400" b="1" dirty="0" smtClean="0"/>
                        <a:t>X</a:t>
                      </a:r>
                      <a:endParaRPr lang="en-US" sz="2400" b="1" dirty="0"/>
                    </a:p>
                  </a:txBody>
                  <a:tcPr/>
                </a:tc>
              </a:tr>
              <a:tr h="6090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smtClean="0"/>
                        <a:t>6. The Witness</a:t>
                      </a:r>
                      <a:r>
                        <a:rPr lang="en-US" sz="1400" b="1" baseline="0" dirty="0" smtClean="0"/>
                        <a:t> of Women</a:t>
                      </a:r>
                      <a:endParaRPr lang="en-US" sz="1400" b="1" dirty="0"/>
                    </a:p>
                  </a:txBody>
                  <a:tcPr/>
                </a:tc>
                <a:tc>
                  <a:txBody>
                    <a:bodyPr/>
                    <a:lstStyle/>
                    <a:p>
                      <a:pPr algn="ctr"/>
                      <a:endParaRPr lang="en-US" sz="2400" b="1" dirty="0"/>
                    </a:p>
                  </a:txBody>
                  <a:tcPr/>
                </a:tc>
                <a:tc>
                  <a:txBody>
                    <a:bodyPr/>
                    <a:lstStyle/>
                    <a:p>
                      <a:pPr algn="ctr"/>
                      <a:endParaRPr lang="en-US" sz="2400" b="1" dirty="0"/>
                    </a:p>
                  </a:txBody>
                  <a:tcPr/>
                </a:tc>
                <a:tc>
                  <a:txBody>
                    <a:bodyPr/>
                    <a:lstStyle/>
                    <a:p>
                      <a:pPr algn="ctr"/>
                      <a:endParaRPr lang="en-US" sz="2400" b="1" dirty="0"/>
                    </a:p>
                  </a:txBody>
                  <a:tcPr/>
                </a:tc>
                <a:tc>
                  <a:txBody>
                    <a:bodyPr/>
                    <a:lstStyle/>
                    <a:p>
                      <a:pPr algn="ctr"/>
                      <a:endParaRPr lang="en-US" sz="2400" b="1" dirty="0"/>
                    </a:p>
                  </a:txBody>
                  <a:tcPr/>
                </a:tc>
                <a:tc>
                  <a:txBody>
                    <a:bodyPr/>
                    <a:lstStyle/>
                    <a:p>
                      <a:pPr algn="ctr"/>
                      <a:endParaRPr lang="en-US" sz="2400" b="1" dirty="0"/>
                    </a:p>
                  </a:txBody>
                  <a:tcPr/>
                </a:tc>
                <a:tc>
                  <a:txBody>
                    <a:bodyPr/>
                    <a:lstStyle/>
                    <a:p>
                      <a:pPr algn="ctr"/>
                      <a:endParaRPr lang="en-US" sz="2400" b="1" dirty="0"/>
                    </a:p>
                  </a:txBody>
                  <a:tcPr/>
                </a:tc>
                <a:tc>
                  <a:txBody>
                    <a:bodyPr/>
                    <a:lstStyle/>
                    <a:p>
                      <a:pPr algn="ctr"/>
                      <a:endParaRPr lang="en-US" sz="2400" b="1" dirty="0"/>
                    </a:p>
                  </a:txBody>
                  <a:tcPr/>
                </a:tc>
                <a:tc>
                  <a:txBody>
                    <a:bodyPr/>
                    <a:lstStyle/>
                    <a:p>
                      <a:pPr algn="ctr"/>
                      <a:r>
                        <a:rPr lang="en-US" sz="2400" b="1" dirty="0" smtClean="0"/>
                        <a:t>X</a:t>
                      </a:r>
                      <a:endParaRPr lang="en-US" sz="2400" b="1" dirty="0"/>
                    </a:p>
                  </a:txBody>
                  <a:tcPr/>
                </a:tc>
              </a:tr>
              <a:tr h="6090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smtClean="0"/>
                        <a:t>7. The Empty Tomb</a:t>
                      </a:r>
                      <a:endParaRPr lang="en-US" sz="1400" b="1" dirty="0"/>
                    </a:p>
                  </a:txBody>
                  <a:tcPr/>
                </a:tc>
                <a:tc>
                  <a:txBody>
                    <a:bodyPr/>
                    <a:lstStyle/>
                    <a:p>
                      <a:pPr algn="ctr"/>
                      <a:endParaRPr lang="en-US" sz="2400" b="1" dirty="0"/>
                    </a:p>
                  </a:txBody>
                  <a:tcPr/>
                </a:tc>
                <a:tc>
                  <a:txBody>
                    <a:bodyPr/>
                    <a:lstStyle/>
                    <a:p>
                      <a:pPr algn="ctr"/>
                      <a:r>
                        <a:rPr lang="en-US" sz="2400" b="1" dirty="0" smtClean="0"/>
                        <a:t>X</a:t>
                      </a:r>
                      <a:endParaRPr lang="en-US" sz="2400" b="1" dirty="0"/>
                    </a:p>
                  </a:txBody>
                  <a:tcPr/>
                </a:tc>
                <a:tc>
                  <a:txBody>
                    <a:bodyPr/>
                    <a:lstStyle/>
                    <a:p>
                      <a:pPr algn="ctr"/>
                      <a:r>
                        <a:rPr lang="en-US" sz="2400" b="1" dirty="0" smtClean="0"/>
                        <a:t>X</a:t>
                      </a:r>
                      <a:endParaRPr lang="en-US" sz="2400" b="1" dirty="0"/>
                    </a:p>
                  </a:txBody>
                  <a:tcPr/>
                </a:tc>
                <a:tc>
                  <a:txBody>
                    <a:bodyPr/>
                    <a:lstStyle/>
                    <a:p>
                      <a:pPr algn="ctr"/>
                      <a:endParaRPr lang="en-US" sz="2400" b="1" dirty="0"/>
                    </a:p>
                  </a:txBody>
                  <a:tcPr/>
                </a:tc>
                <a:tc>
                  <a:txBody>
                    <a:bodyPr/>
                    <a:lstStyle/>
                    <a:p>
                      <a:pPr algn="ctr"/>
                      <a:endParaRPr lang="en-US" sz="2400" b="1" dirty="0"/>
                    </a:p>
                  </a:txBody>
                  <a:tcPr/>
                </a:tc>
                <a:tc>
                  <a:txBody>
                    <a:bodyPr/>
                    <a:lstStyle/>
                    <a:p>
                      <a:pPr algn="ctr"/>
                      <a:r>
                        <a:rPr lang="en-US" sz="2400" b="1" dirty="0" smtClean="0"/>
                        <a:t>X</a:t>
                      </a:r>
                      <a:endParaRPr lang="en-US" sz="2400" b="1" dirty="0"/>
                    </a:p>
                  </a:txBody>
                  <a:tcPr/>
                </a:tc>
                <a:tc>
                  <a:txBody>
                    <a:bodyPr/>
                    <a:lstStyle/>
                    <a:p>
                      <a:pPr algn="ctr"/>
                      <a:endParaRPr lang="en-US" sz="2400" b="1" dirty="0"/>
                    </a:p>
                  </a:txBody>
                  <a:tcPr/>
                </a:tc>
                <a:tc>
                  <a:txBody>
                    <a:bodyPr/>
                    <a:lstStyle/>
                    <a:p>
                      <a:pPr algn="ctr"/>
                      <a:r>
                        <a:rPr lang="en-US" sz="2400" b="1" dirty="0" smtClean="0"/>
                        <a:t>X</a:t>
                      </a:r>
                      <a:endParaRPr lang="en-US" sz="2400" b="1" dirty="0"/>
                    </a:p>
                  </a:txBody>
                  <a:tcPr/>
                </a:tc>
              </a:tr>
            </a:tbl>
          </a:graphicData>
        </a:graphic>
      </p:graphicFrame>
    </p:spTree>
    <p:extLst>
      <p:ext uri="{BB962C8B-B14F-4D97-AF65-F5344CB8AC3E}">
        <p14:creationId xmlns:p14="http://schemas.microsoft.com/office/powerpoint/2010/main" val="15599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895600"/>
            <a:ext cx="10287000" cy="914400"/>
          </a:xfrm>
        </p:spPr>
        <p:txBody>
          <a:bodyPr>
            <a:normAutofit/>
          </a:bodyPr>
          <a:lstStyle/>
          <a:p>
            <a:r>
              <a:rPr lang="en-US" dirty="0" smtClean="0"/>
              <a:t>Key Beliefs on </a:t>
            </a:r>
            <a:r>
              <a:rPr lang="en-US" smtClean="0"/>
              <a:t>the Resurrection</a:t>
            </a:r>
            <a:endParaRPr lang="en-US" dirty="0"/>
          </a:p>
        </p:txBody>
      </p:sp>
      <p:sp>
        <p:nvSpPr>
          <p:cNvPr id="3" name="Content Placeholder 2"/>
          <p:cNvSpPr>
            <a:spLocks noGrp="1"/>
          </p:cNvSpPr>
          <p:nvPr>
            <p:ph type="body" idx="1"/>
          </p:nvPr>
        </p:nvSpPr>
        <p:spPr/>
        <p:txBody>
          <a:bodyPr/>
          <a:lstStyle/>
          <a:p>
            <a:pPr lvl="0"/>
            <a:endParaRPr lang="en-US" dirty="0" smtClean="0"/>
          </a:p>
        </p:txBody>
      </p:sp>
    </p:spTree>
    <p:extLst>
      <p:ext uri="{BB962C8B-B14F-4D97-AF65-F5344CB8AC3E}">
        <p14:creationId xmlns:p14="http://schemas.microsoft.com/office/powerpoint/2010/main" val="131616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Resurrection</a:t>
            </a:r>
            <a:endParaRPr lang="en-US" sz="4400" dirty="0"/>
          </a:p>
        </p:txBody>
      </p:sp>
      <p:sp>
        <p:nvSpPr>
          <p:cNvPr id="3" name="Content Placeholder 2"/>
          <p:cNvSpPr>
            <a:spLocks noGrp="1"/>
          </p:cNvSpPr>
          <p:nvPr>
            <p:ph idx="1"/>
          </p:nvPr>
        </p:nvSpPr>
        <p:spPr/>
        <p:txBody>
          <a:bodyPr>
            <a:normAutofit/>
          </a:bodyPr>
          <a:lstStyle/>
          <a:p>
            <a:pPr marL="788670" indent="-742950">
              <a:buAutoNum type="arabicPeriod"/>
            </a:pPr>
            <a:r>
              <a:rPr lang="en-US" sz="3600" dirty="0" smtClean="0"/>
              <a:t>Jesus was the prototype</a:t>
            </a:r>
          </a:p>
        </p:txBody>
      </p:sp>
    </p:spTree>
    <p:extLst>
      <p:ext uri="{BB962C8B-B14F-4D97-AF65-F5344CB8AC3E}">
        <p14:creationId xmlns:p14="http://schemas.microsoft.com/office/powerpoint/2010/main" val="9201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67200"/>
            <a:ext cx="11353800" cy="2057400"/>
          </a:xfrm>
        </p:spPr>
        <p:txBody>
          <a:bodyPr>
            <a:noAutofit/>
          </a:bodyPr>
          <a:lstStyle/>
          <a:p>
            <a:pPr marL="45720" indent="0">
              <a:buNone/>
            </a:pPr>
            <a:r>
              <a:rPr lang="en-US" sz="3200" dirty="0"/>
              <a:t>But Christ has indeed been raised from the dead, the </a:t>
            </a:r>
            <a:r>
              <a:rPr lang="en-US" sz="3200" dirty="0" err="1"/>
              <a:t>firstfruits</a:t>
            </a:r>
            <a:r>
              <a:rPr lang="en-US" sz="3200" dirty="0"/>
              <a:t> of those who have fallen </a:t>
            </a:r>
            <a:r>
              <a:rPr lang="en-US" sz="3200" dirty="0" smtClean="0"/>
              <a:t>asleep.</a:t>
            </a:r>
            <a:r>
              <a:rPr lang="en-US" sz="3200" dirty="0"/>
              <a:t> </a:t>
            </a:r>
            <a:r>
              <a:rPr lang="en-US" sz="3200" dirty="0" smtClean="0"/>
              <a:t>. .Christ</a:t>
            </a:r>
            <a:r>
              <a:rPr lang="en-US" sz="3200" dirty="0"/>
              <a:t>, the </a:t>
            </a:r>
            <a:r>
              <a:rPr lang="en-US" sz="3200" dirty="0" err="1"/>
              <a:t>firstfruits</a:t>
            </a:r>
            <a:r>
              <a:rPr lang="en-US" sz="3200" dirty="0"/>
              <a:t>; then, when he comes, those who belong to him. </a:t>
            </a:r>
            <a:r>
              <a:rPr lang="en-US" sz="3200" dirty="0" smtClean="0"/>
              <a:t>. .</a:t>
            </a:r>
            <a:r>
              <a:rPr lang="en-US" sz="3200" dirty="0"/>
              <a:t> </a:t>
            </a:r>
            <a:r>
              <a:rPr lang="en-US" sz="3200" dirty="0" smtClean="0"/>
              <a:t>For </a:t>
            </a:r>
            <a:r>
              <a:rPr lang="en-US" sz="3200" dirty="0"/>
              <a:t>he must reign until he has put all his enemies under his feet. </a:t>
            </a:r>
            <a:r>
              <a:rPr lang="en-US" sz="3200" b="1" baseline="30000" dirty="0"/>
              <a:t> </a:t>
            </a:r>
            <a:r>
              <a:rPr lang="en-US" sz="3200" dirty="0"/>
              <a:t>The last enemy to be destroyed is death</a:t>
            </a:r>
            <a:r>
              <a:rPr lang="en-US" sz="3200" dirty="0" smtClean="0"/>
              <a:t>. – 1 Corinthians 15:20-26</a:t>
            </a:r>
            <a:endParaRPr lang="en-US" sz="3200" dirty="0"/>
          </a:p>
        </p:txBody>
      </p:sp>
      <p:pic>
        <p:nvPicPr>
          <p:cNvPr id="2050" name="Picture 2" descr="http://img.timeinc.net/time/photoessays/2008/10_kwanzaa/harvest.jpg"/>
          <p:cNvPicPr>
            <a:picLocks noChangeAspect="1" noChangeArrowheads="1"/>
          </p:cNvPicPr>
          <p:nvPr/>
        </p:nvPicPr>
        <p:blipFill rotWithShape="1">
          <a:blip r:embed="rId2">
            <a:extLst>
              <a:ext uri="{28A0092B-C50C-407E-A947-70E740481C1C}">
                <a14:useLocalDpi xmlns:a14="http://schemas.microsoft.com/office/drawing/2010/main" val="0"/>
              </a:ext>
            </a:extLst>
          </a:blip>
          <a:srcRect t="11930" b="34453"/>
          <a:stretch/>
        </p:blipFill>
        <p:spPr bwMode="auto">
          <a:xfrm>
            <a:off x="0" y="-152400"/>
            <a:ext cx="12192000" cy="42672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7696200" y="2881376"/>
            <a:ext cx="6736080" cy="1233424"/>
          </a:xfrm>
        </p:spPr>
        <p:txBody>
          <a:bodyPr>
            <a:normAutofit/>
          </a:bodyPr>
          <a:lstStyle/>
          <a:p>
            <a:r>
              <a:rPr lang="en-US" sz="8000" dirty="0" err="1" smtClean="0">
                <a:solidFill>
                  <a:srgbClr val="0070C0"/>
                </a:solidFill>
              </a:rPr>
              <a:t>Firstfruits</a:t>
            </a:r>
            <a:endParaRPr lang="en-US" sz="8000" dirty="0">
              <a:solidFill>
                <a:srgbClr val="0070C0"/>
              </a:solidFill>
            </a:endParaRPr>
          </a:p>
        </p:txBody>
      </p:sp>
    </p:spTree>
    <p:extLst>
      <p:ext uri="{BB962C8B-B14F-4D97-AF65-F5344CB8AC3E}">
        <p14:creationId xmlns:p14="http://schemas.microsoft.com/office/powerpoint/2010/main" val="3952078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09" y="0"/>
            <a:ext cx="6629400" cy="1233424"/>
          </a:xfrm>
        </p:spPr>
        <p:txBody>
          <a:bodyPr>
            <a:normAutofit/>
          </a:bodyPr>
          <a:lstStyle/>
          <a:p>
            <a:r>
              <a:rPr lang="en-US" sz="4400" dirty="0" err="1" smtClean="0"/>
              <a:t>Novatian</a:t>
            </a:r>
            <a:endParaRPr lang="en-US" sz="4400" dirty="0"/>
          </a:p>
        </p:txBody>
      </p:sp>
      <p:sp>
        <p:nvSpPr>
          <p:cNvPr id="3" name="Content Placeholder 2"/>
          <p:cNvSpPr>
            <a:spLocks noGrp="1"/>
          </p:cNvSpPr>
          <p:nvPr>
            <p:ph idx="1"/>
          </p:nvPr>
        </p:nvSpPr>
        <p:spPr>
          <a:xfrm>
            <a:off x="27709" y="1565564"/>
            <a:ext cx="5458691" cy="4419219"/>
          </a:xfrm>
        </p:spPr>
        <p:txBody>
          <a:bodyPr>
            <a:noAutofit/>
          </a:bodyPr>
          <a:lstStyle/>
          <a:p>
            <a:pPr marL="45720" indent="0">
              <a:buNone/>
            </a:pPr>
            <a:r>
              <a:rPr lang="en-US" sz="2800" i="1" dirty="0" smtClean="0"/>
              <a:t>A law of resurrection is established in that Christ raised up in the substance of the body as an example for the rest</a:t>
            </a:r>
            <a:r>
              <a:rPr lang="en-US" sz="2800" dirty="0" smtClean="0"/>
              <a:t>.</a:t>
            </a:r>
          </a:p>
          <a:p>
            <a:pPr marL="45720" indent="0" algn="r">
              <a:buNone/>
            </a:pPr>
            <a:r>
              <a:rPr lang="en-US" sz="2800" dirty="0" smtClean="0"/>
              <a:t>- c. 235</a:t>
            </a:r>
          </a:p>
        </p:txBody>
      </p:sp>
      <p:pic>
        <p:nvPicPr>
          <p:cNvPr id="3074" name="Picture 2" descr="https://novatian.files.wordpress.com/2013/10/4303188480_4d320e657a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27709"/>
            <a:ext cx="6400800" cy="6400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039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Resurrection</a:t>
            </a:r>
            <a:endParaRPr lang="en-US" sz="4400" dirty="0"/>
          </a:p>
        </p:txBody>
      </p:sp>
      <p:sp>
        <p:nvSpPr>
          <p:cNvPr id="3" name="Content Placeholder 2"/>
          <p:cNvSpPr>
            <a:spLocks noGrp="1"/>
          </p:cNvSpPr>
          <p:nvPr>
            <p:ph idx="1"/>
          </p:nvPr>
        </p:nvSpPr>
        <p:spPr/>
        <p:txBody>
          <a:bodyPr>
            <a:normAutofit/>
          </a:bodyPr>
          <a:lstStyle/>
          <a:p>
            <a:pPr marL="788670" indent="-742950">
              <a:buAutoNum type="arabicPeriod"/>
            </a:pPr>
            <a:r>
              <a:rPr lang="en-US" sz="3600" dirty="0" smtClean="0"/>
              <a:t>Jesus was the prototype</a:t>
            </a:r>
          </a:p>
          <a:p>
            <a:pPr marL="788670" indent="-742950">
              <a:buAutoNum type="arabicPeriod"/>
            </a:pPr>
            <a:r>
              <a:rPr lang="en-US" sz="3600" dirty="0" smtClean="0"/>
              <a:t>Jesus is the resurrection</a:t>
            </a:r>
          </a:p>
        </p:txBody>
      </p:sp>
    </p:spTree>
    <p:extLst>
      <p:ext uri="{BB962C8B-B14F-4D97-AF65-F5344CB8AC3E}">
        <p14:creationId xmlns:p14="http://schemas.microsoft.com/office/powerpoint/2010/main" val="201010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0" y="467360"/>
            <a:ext cx="4724400" cy="828040"/>
          </a:xfrm>
        </p:spPr>
        <p:txBody>
          <a:bodyPr>
            <a:noAutofit/>
          </a:bodyPr>
          <a:lstStyle/>
          <a:p>
            <a:r>
              <a:rPr lang="en-US" sz="4400" dirty="0" smtClean="0"/>
              <a:t>The Resurrection</a:t>
            </a:r>
            <a:endParaRPr lang="en-US" sz="4400" dirty="0"/>
          </a:p>
        </p:txBody>
      </p:sp>
      <p:sp>
        <p:nvSpPr>
          <p:cNvPr id="3" name="Content Placeholder 2"/>
          <p:cNvSpPr>
            <a:spLocks noGrp="1"/>
          </p:cNvSpPr>
          <p:nvPr>
            <p:ph idx="1"/>
          </p:nvPr>
        </p:nvSpPr>
        <p:spPr>
          <a:xfrm>
            <a:off x="7162800" y="1901952"/>
            <a:ext cx="4876800" cy="4422648"/>
          </a:xfrm>
        </p:spPr>
        <p:txBody>
          <a:bodyPr>
            <a:normAutofit lnSpcReduction="10000"/>
          </a:bodyPr>
          <a:lstStyle/>
          <a:p>
            <a:pPr marL="45720" indent="0">
              <a:buNone/>
            </a:pPr>
            <a:r>
              <a:rPr lang="en-US" sz="2800" dirty="0"/>
              <a:t>Martha answered, “I know he will rise again in the resurrection at the last day.”</a:t>
            </a:r>
          </a:p>
          <a:p>
            <a:pPr marL="45720" indent="0">
              <a:buNone/>
            </a:pPr>
            <a:r>
              <a:rPr lang="en-US" sz="2800" dirty="0" smtClean="0"/>
              <a:t>Jesus </a:t>
            </a:r>
            <a:r>
              <a:rPr lang="en-US" sz="2800" dirty="0"/>
              <a:t>said to her, “I am the resurrection and the life. The one who believes in me will live, even though they die; </a:t>
            </a:r>
            <a:r>
              <a:rPr lang="en-US" sz="2800" dirty="0" smtClean="0"/>
              <a:t>and </a:t>
            </a:r>
            <a:r>
              <a:rPr lang="en-US" sz="2800" dirty="0"/>
              <a:t>whoever lives by believing in me will never die. Do you believe this?”</a:t>
            </a:r>
          </a:p>
          <a:p>
            <a:pPr marL="45720" indent="0" algn="r">
              <a:buNone/>
            </a:pPr>
            <a:r>
              <a:rPr lang="en-US" sz="2800" dirty="0" smtClean="0"/>
              <a:t> – John 11:24-26</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1798" r="11536" b="4445"/>
          <a:stretch/>
        </p:blipFill>
        <p:spPr>
          <a:xfrm>
            <a:off x="0" y="0"/>
            <a:ext cx="7010400" cy="6553200"/>
          </a:xfrm>
          <a:prstGeom prst="rect">
            <a:avLst/>
          </a:prstGeom>
        </p:spPr>
      </p:pic>
    </p:spTree>
    <p:extLst>
      <p:ext uri="{BB962C8B-B14F-4D97-AF65-F5344CB8AC3E}">
        <p14:creationId xmlns:p14="http://schemas.microsoft.com/office/powerpoint/2010/main" val="1511145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4724400" cy="828040"/>
          </a:xfrm>
        </p:spPr>
        <p:txBody>
          <a:bodyPr>
            <a:noAutofit/>
          </a:bodyPr>
          <a:lstStyle/>
          <a:p>
            <a:r>
              <a:rPr lang="en-US" sz="4400" dirty="0" smtClean="0"/>
              <a:t>The Resurrection</a:t>
            </a:r>
            <a:endParaRPr lang="en-US" sz="4400" dirty="0"/>
          </a:p>
        </p:txBody>
      </p:sp>
      <p:sp>
        <p:nvSpPr>
          <p:cNvPr id="3" name="Content Placeholder 2"/>
          <p:cNvSpPr>
            <a:spLocks noGrp="1"/>
          </p:cNvSpPr>
          <p:nvPr>
            <p:ph idx="1"/>
          </p:nvPr>
        </p:nvSpPr>
        <p:spPr>
          <a:xfrm>
            <a:off x="152400" y="4800600"/>
            <a:ext cx="11811000" cy="1600200"/>
          </a:xfrm>
        </p:spPr>
        <p:txBody>
          <a:bodyPr>
            <a:normAutofit fontScale="92500" lnSpcReduction="10000"/>
          </a:bodyPr>
          <a:lstStyle/>
          <a:p>
            <a:pPr marL="45720" indent="0">
              <a:buNone/>
            </a:pPr>
            <a:r>
              <a:rPr lang="en-US" sz="3200" dirty="0" smtClean="0"/>
              <a:t>. . .  unless </a:t>
            </a:r>
            <a:r>
              <a:rPr lang="en-US" sz="3200" dirty="0"/>
              <a:t>a kernel of wheat falls to the ground and dies, it remains only a single seed. But if it dies, it produces many seeds. </a:t>
            </a:r>
            <a:r>
              <a:rPr lang="en-US" sz="3200" b="1" baseline="30000" dirty="0"/>
              <a:t> </a:t>
            </a:r>
            <a:r>
              <a:rPr lang="en-US" sz="3200" dirty="0"/>
              <a:t>Anyone who loves their life will lose it, while anyone who hates their life in this world will keep it for eternal life</a:t>
            </a:r>
            <a:r>
              <a:rPr lang="en-US" sz="3200" dirty="0" smtClean="0"/>
              <a:t>. </a:t>
            </a:r>
            <a:r>
              <a:rPr lang="en-US" sz="2800" dirty="0" smtClean="0"/>
              <a:t> – John 12:24-25</a:t>
            </a:r>
          </a:p>
        </p:txBody>
      </p:sp>
      <p:pic>
        <p:nvPicPr>
          <p:cNvPr id="4098" name="Picture 2" descr="http://aaihs.org/wp-content/uploads/2015/03/life-cycle-picture.jpg"/>
          <p:cNvPicPr>
            <a:picLocks noChangeAspect="1" noChangeArrowheads="1"/>
          </p:cNvPicPr>
          <p:nvPr/>
        </p:nvPicPr>
        <p:blipFill rotWithShape="1">
          <a:blip r:embed="rId2">
            <a:extLst>
              <a:ext uri="{28A0092B-C50C-407E-A947-70E740481C1C}">
                <a14:useLocalDpi xmlns:a14="http://schemas.microsoft.com/office/drawing/2010/main" val="0"/>
              </a:ext>
            </a:extLst>
          </a:blip>
          <a:srcRect t="28882" b="9325"/>
          <a:stretch/>
        </p:blipFill>
        <p:spPr bwMode="auto">
          <a:xfrm flipH="1">
            <a:off x="0" y="0"/>
            <a:ext cx="12192000" cy="458141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20782" y="0"/>
            <a:ext cx="5638800" cy="1066800"/>
          </a:xfrm>
          <a:prstGeom prst="rect">
            <a:avLst/>
          </a:prstGeom>
          <a:solidFill>
            <a:schemeClr val="tx2">
              <a:lumMod val="20000"/>
              <a:lumOff val="80000"/>
            </a:schemeClr>
          </a:solidFill>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r>
              <a:rPr lang="en-US" sz="5400" b="1" dirty="0" smtClean="0">
                <a:solidFill>
                  <a:srgbClr val="00B0F0"/>
                </a:solidFill>
              </a:rPr>
              <a:t>Death . . . </a:t>
            </a:r>
            <a:r>
              <a:rPr lang="en-US" sz="5400" b="1" dirty="0">
                <a:solidFill>
                  <a:srgbClr val="00B0F0"/>
                </a:solidFill>
              </a:rPr>
              <a:t>t</a:t>
            </a:r>
            <a:r>
              <a:rPr lang="en-US" sz="5400" b="1" dirty="0" smtClean="0">
                <a:solidFill>
                  <a:srgbClr val="00B0F0"/>
                </a:solidFill>
              </a:rPr>
              <a:t>hen life</a:t>
            </a:r>
            <a:endParaRPr lang="en-US" sz="5400" b="1" dirty="0">
              <a:solidFill>
                <a:srgbClr val="00B0F0"/>
              </a:solidFill>
            </a:endParaRPr>
          </a:p>
        </p:txBody>
      </p:sp>
    </p:spTree>
    <p:extLst>
      <p:ext uri="{BB962C8B-B14F-4D97-AF65-F5344CB8AC3E}">
        <p14:creationId xmlns:p14="http://schemas.microsoft.com/office/powerpoint/2010/main" val="37130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9509760" cy="1233424"/>
          </a:xfrm>
        </p:spPr>
        <p:txBody>
          <a:bodyPr/>
          <a:lstStyle/>
          <a:p>
            <a:r>
              <a:rPr lang="en-US" dirty="0" smtClean="0"/>
              <a:t>The Resurrection Life</a:t>
            </a:r>
            <a:endParaRPr lang="en-US" dirty="0"/>
          </a:p>
        </p:txBody>
      </p:sp>
      <p:sp>
        <p:nvSpPr>
          <p:cNvPr id="3" name="Content Placeholder 2"/>
          <p:cNvSpPr>
            <a:spLocks noGrp="1"/>
          </p:cNvSpPr>
          <p:nvPr>
            <p:ph idx="1"/>
          </p:nvPr>
        </p:nvSpPr>
        <p:spPr>
          <a:xfrm>
            <a:off x="685800" y="1295400"/>
            <a:ext cx="11049000" cy="5029200"/>
          </a:xfrm>
        </p:spPr>
        <p:txBody>
          <a:bodyPr>
            <a:normAutofit lnSpcReduction="10000"/>
          </a:bodyPr>
          <a:lstStyle/>
          <a:p>
            <a:pPr marL="45720" indent="0">
              <a:buNone/>
            </a:pPr>
            <a:r>
              <a:rPr lang="en-US" sz="2400" dirty="0"/>
              <a:t>Or don’t you know that all of us who were baptized into Christ Jesus were baptized into his death? </a:t>
            </a:r>
            <a:r>
              <a:rPr lang="en-US" sz="2400" b="1" baseline="30000" dirty="0"/>
              <a:t> </a:t>
            </a:r>
            <a:r>
              <a:rPr lang="en-US" sz="2400" dirty="0"/>
              <a:t>We were therefore buried with him through baptism into death in order that, just as Christ was raised from the </a:t>
            </a:r>
            <a:r>
              <a:rPr lang="en-US" sz="2400" dirty="0" smtClean="0"/>
              <a:t>dead through </a:t>
            </a:r>
            <a:r>
              <a:rPr lang="en-US" sz="2400" dirty="0"/>
              <a:t>the glory of the Father, we too may live a new life.</a:t>
            </a:r>
          </a:p>
          <a:p>
            <a:pPr marL="45720" indent="0">
              <a:buNone/>
            </a:pPr>
            <a:r>
              <a:rPr lang="en-US" sz="2400" dirty="0" smtClean="0"/>
              <a:t>For </a:t>
            </a:r>
            <a:r>
              <a:rPr lang="en-US" sz="2400" dirty="0"/>
              <a:t>if we have been united with him in a death like his, we will certainly also be united with him in a resurrection like his. </a:t>
            </a:r>
            <a:r>
              <a:rPr lang="en-US" sz="2400" dirty="0" smtClean="0"/>
              <a:t> For </a:t>
            </a:r>
            <a:r>
              <a:rPr lang="en-US" sz="2400" dirty="0"/>
              <a:t>we know that our old self was crucified with him so that the body ruled by sin might be done away </a:t>
            </a:r>
            <a:r>
              <a:rPr lang="en-US" sz="2400" dirty="0" smtClean="0"/>
              <a:t>with,</a:t>
            </a:r>
            <a:r>
              <a:rPr lang="en-US" sz="2400" baseline="30000" dirty="0"/>
              <a:t> </a:t>
            </a:r>
            <a:r>
              <a:rPr lang="en-US" sz="2400" dirty="0" smtClean="0"/>
              <a:t>that </a:t>
            </a:r>
            <a:r>
              <a:rPr lang="en-US" sz="2400" dirty="0"/>
              <a:t>we should no longer be slaves to sin— </a:t>
            </a:r>
            <a:r>
              <a:rPr lang="en-US" sz="2400" dirty="0" smtClean="0"/>
              <a:t>because </a:t>
            </a:r>
            <a:r>
              <a:rPr lang="en-US" sz="2400" dirty="0"/>
              <a:t>anyone who has died has been set free from sin.</a:t>
            </a:r>
          </a:p>
          <a:p>
            <a:pPr marL="45720" indent="0">
              <a:buNone/>
            </a:pPr>
            <a:r>
              <a:rPr lang="en-US" sz="2400" dirty="0" smtClean="0"/>
              <a:t>Now </a:t>
            </a:r>
            <a:r>
              <a:rPr lang="en-US" sz="2400" dirty="0"/>
              <a:t>if we died with Christ, we believe that we will also live with him</a:t>
            </a:r>
            <a:r>
              <a:rPr lang="en-US" sz="2400" dirty="0" smtClean="0"/>
              <a:t>.</a:t>
            </a:r>
            <a:r>
              <a:rPr lang="en-US" sz="2400" dirty="0"/>
              <a:t> </a:t>
            </a:r>
            <a:r>
              <a:rPr lang="en-US" sz="2400" b="1" baseline="30000" dirty="0"/>
              <a:t> </a:t>
            </a:r>
            <a:r>
              <a:rPr lang="en-US" sz="2400" dirty="0"/>
              <a:t>For we know that since Christ was raised from the dead</a:t>
            </a:r>
            <a:r>
              <a:rPr lang="en-US" sz="2400" dirty="0" smtClean="0"/>
              <a:t>, he </a:t>
            </a:r>
            <a:r>
              <a:rPr lang="en-US" sz="2400" dirty="0"/>
              <a:t>cannot die again; death no longer has mastery over him. </a:t>
            </a:r>
            <a:r>
              <a:rPr lang="en-US" sz="2400" b="1" baseline="30000" dirty="0"/>
              <a:t> </a:t>
            </a:r>
            <a:r>
              <a:rPr lang="en-US" sz="2400" dirty="0" smtClean="0"/>
              <a:t>The </a:t>
            </a:r>
            <a:r>
              <a:rPr lang="en-US" sz="2400" dirty="0"/>
              <a:t>death he died, he died to sin once for all; but the life he lives, he lives to God.</a:t>
            </a:r>
          </a:p>
          <a:p>
            <a:pPr marL="45720" indent="0" algn="r">
              <a:buNone/>
            </a:pPr>
            <a:r>
              <a:rPr lang="en-US" sz="2400" dirty="0" smtClean="0"/>
              <a:t>Romans 6:3-10</a:t>
            </a:r>
            <a:endParaRPr lang="en-US" sz="2400" dirty="0"/>
          </a:p>
        </p:txBody>
      </p:sp>
    </p:spTree>
    <p:extLst>
      <p:ext uri="{BB962C8B-B14F-4D97-AF65-F5344CB8AC3E}">
        <p14:creationId xmlns:p14="http://schemas.microsoft.com/office/powerpoint/2010/main" val="301626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Resurrection</a:t>
            </a:r>
            <a:endParaRPr lang="en-US" sz="4400" dirty="0"/>
          </a:p>
        </p:txBody>
      </p:sp>
      <p:sp>
        <p:nvSpPr>
          <p:cNvPr id="3" name="Content Placeholder 2"/>
          <p:cNvSpPr>
            <a:spLocks noGrp="1"/>
          </p:cNvSpPr>
          <p:nvPr>
            <p:ph idx="1"/>
          </p:nvPr>
        </p:nvSpPr>
        <p:spPr/>
        <p:txBody>
          <a:bodyPr>
            <a:normAutofit/>
          </a:bodyPr>
          <a:lstStyle/>
          <a:p>
            <a:pPr marL="788670" indent="-742950">
              <a:buAutoNum type="arabicPeriod"/>
            </a:pPr>
            <a:r>
              <a:rPr lang="en-US" sz="3600" dirty="0" smtClean="0"/>
              <a:t>Jesus was the prototype</a:t>
            </a:r>
          </a:p>
          <a:p>
            <a:pPr marL="788670" indent="-742950">
              <a:buAutoNum type="arabicPeriod"/>
            </a:pPr>
            <a:r>
              <a:rPr lang="en-US" sz="3600" dirty="0" smtClean="0"/>
              <a:t>Jesus is the resurrection</a:t>
            </a:r>
          </a:p>
          <a:p>
            <a:pPr marL="788670" indent="-742950">
              <a:buAutoNum type="arabicPeriod"/>
            </a:pPr>
            <a:r>
              <a:rPr lang="en-US" sz="3600" dirty="0" smtClean="0"/>
              <a:t>Resurrection is redemption of the body</a:t>
            </a:r>
          </a:p>
        </p:txBody>
      </p:sp>
    </p:spTree>
    <p:extLst>
      <p:ext uri="{BB962C8B-B14F-4D97-AF65-F5344CB8AC3E}">
        <p14:creationId xmlns:p14="http://schemas.microsoft.com/office/powerpoint/2010/main" val="239068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s.onset.freedom.com/ocregister/np10nm-b88419060z.120150527135040000gp39uvf2.10.jpg"/>
          <p:cNvPicPr>
            <a:picLocks noChangeAspect="1" noChangeArrowheads="1"/>
          </p:cNvPicPr>
          <p:nvPr/>
        </p:nvPicPr>
        <p:blipFill rotWithShape="1">
          <a:blip r:embed="rId2">
            <a:extLst>
              <a:ext uri="{28A0092B-C50C-407E-A947-70E740481C1C}">
                <a14:useLocalDpi xmlns:a14="http://schemas.microsoft.com/office/drawing/2010/main" val="0"/>
              </a:ext>
            </a:extLst>
          </a:blip>
          <a:srcRect l="12883" r="9140"/>
          <a:stretch/>
        </p:blipFill>
        <p:spPr bwMode="auto">
          <a:xfrm>
            <a:off x="5677597" y="1295401"/>
            <a:ext cx="6514403" cy="5562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latimes-graphics-media.s3.amazonaws.com/assets/img/san-andreas-movie/running.jpg"/>
          <p:cNvPicPr>
            <a:picLocks noChangeAspect="1" noChangeArrowheads="1"/>
          </p:cNvPicPr>
          <p:nvPr/>
        </p:nvPicPr>
        <p:blipFill rotWithShape="1">
          <a:blip r:embed="rId3">
            <a:extLst>
              <a:ext uri="{28A0092B-C50C-407E-A947-70E740481C1C}">
                <a14:useLocalDpi xmlns:a14="http://schemas.microsoft.com/office/drawing/2010/main" val="0"/>
              </a:ext>
            </a:extLst>
          </a:blip>
          <a:srcRect r="33348"/>
          <a:stretch/>
        </p:blipFill>
        <p:spPr bwMode="auto">
          <a:xfrm>
            <a:off x="13855" y="0"/>
            <a:ext cx="6199402"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28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4724400" cy="828040"/>
          </a:xfrm>
        </p:spPr>
        <p:txBody>
          <a:bodyPr>
            <a:noAutofit/>
          </a:bodyPr>
          <a:lstStyle/>
          <a:p>
            <a:r>
              <a:rPr lang="en-US" sz="4400" dirty="0" smtClean="0"/>
              <a:t>An Empty Tomb</a:t>
            </a:r>
            <a:endParaRPr lang="en-US" sz="4400" dirty="0"/>
          </a:p>
        </p:txBody>
      </p:sp>
      <p:sp>
        <p:nvSpPr>
          <p:cNvPr id="3" name="Content Placeholder 2"/>
          <p:cNvSpPr>
            <a:spLocks noGrp="1"/>
          </p:cNvSpPr>
          <p:nvPr>
            <p:ph idx="1"/>
          </p:nvPr>
        </p:nvSpPr>
        <p:spPr>
          <a:xfrm>
            <a:off x="304800" y="1295400"/>
            <a:ext cx="3688080" cy="4800219"/>
          </a:xfrm>
        </p:spPr>
        <p:txBody>
          <a:bodyPr>
            <a:normAutofit fontScale="92500" lnSpcReduction="10000"/>
          </a:bodyPr>
          <a:lstStyle/>
          <a:p>
            <a:pPr marL="45720" indent="0">
              <a:buNone/>
            </a:pPr>
            <a:r>
              <a:rPr lang="en-US" sz="2800" dirty="0"/>
              <a:t>When the perishable has been clothed with the imperishable, and the mortal with immortality, then the saying that is written will come true: “Death has been swallowed up in victory</a:t>
            </a:r>
            <a:r>
              <a:rPr lang="en-US" sz="2800" dirty="0" smtClean="0"/>
              <a:t>.”</a:t>
            </a:r>
            <a:endParaRPr lang="en-US" sz="2800" dirty="0"/>
          </a:p>
          <a:p>
            <a:pPr marL="45720" indent="0">
              <a:buNone/>
            </a:pPr>
            <a:r>
              <a:rPr lang="en-US" sz="2800" dirty="0" smtClean="0"/>
              <a:t>“Where</a:t>
            </a:r>
            <a:r>
              <a:rPr lang="en-US" sz="2800" dirty="0"/>
              <a:t>, O death, is your victory?</a:t>
            </a:r>
            <a:br>
              <a:rPr lang="en-US" sz="2800" dirty="0"/>
            </a:br>
            <a:r>
              <a:rPr lang="en-US" sz="2800" dirty="0"/>
              <a:t>    Where, O death, is your sting?”</a:t>
            </a:r>
          </a:p>
          <a:p>
            <a:pPr marL="45720" indent="0" algn="r">
              <a:buNone/>
            </a:pPr>
            <a:r>
              <a:rPr lang="en-US" sz="2800" dirty="0" smtClean="0"/>
              <a:t> – 1 Corinthians 15:53-55</a:t>
            </a:r>
          </a:p>
        </p:txBody>
      </p:sp>
      <p:pic>
        <p:nvPicPr>
          <p:cNvPr id="5122" name="Picture 2" descr="http://images.christianpost.com/blog/full/17630/resurrection-tomb.jpg?w=312&amp;h=2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7710"/>
            <a:ext cx="7422024" cy="6504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17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9509760" cy="1233424"/>
          </a:xfrm>
        </p:spPr>
        <p:txBody>
          <a:bodyPr>
            <a:normAutofit/>
          </a:bodyPr>
          <a:lstStyle/>
          <a:p>
            <a:r>
              <a:rPr lang="en-US" sz="4400" dirty="0" smtClean="0"/>
              <a:t>The Redemption of Our Bodies</a:t>
            </a:r>
            <a:endParaRPr lang="en-US" sz="4400" dirty="0"/>
          </a:p>
        </p:txBody>
      </p:sp>
      <p:sp>
        <p:nvSpPr>
          <p:cNvPr id="3" name="Content Placeholder 2"/>
          <p:cNvSpPr>
            <a:spLocks noGrp="1"/>
          </p:cNvSpPr>
          <p:nvPr>
            <p:ph idx="1"/>
          </p:nvPr>
        </p:nvSpPr>
        <p:spPr>
          <a:xfrm>
            <a:off x="685800" y="1295400"/>
            <a:ext cx="11049000" cy="5029200"/>
          </a:xfrm>
        </p:spPr>
        <p:txBody>
          <a:bodyPr>
            <a:normAutofit/>
          </a:bodyPr>
          <a:lstStyle/>
          <a:p>
            <a:pPr marL="45720" indent="0">
              <a:buNone/>
            </a:pPr>
            <a:r>
              <a:rPr lang="en-US" sz="4000" dirty="0"/>
              <a:t>Not only so, but we ourselves, who have the </a:t>
            </a:r>
            <a:r>
              <a:rPr lang="en-US" sz="4000" dirty="0" err="1"/>
              <a:t>firstfruits</a:t>
            </a:r>
            <a:r>
              <a:rPr lang="en-US" sz="4000" dirty="0"/>
              <a:t> of the Spirit, groan inwardly as we wait eagerly for our adoption to </a:t>
            </a:r>
            <a:r>
              <a:rPr lang="en-US" sz="4000" dirty="0" err="1"/>
              <a:t>sonship</a:t>
            </a:r>
            <a:r>
              <a:rPr lang="en-US" sz="4000" dirty="0"/>
              <a:t>, the redemption of our bodies</a:t>
            </a:r>
            <a:r>
              <a:rPr lang="en-US" sz="4000" dirty="0" smtClean="0"/>
              <a:t>.</a:t>
            </a:r>
          </a:p>
          <a:p>
            <a:pPr marL="45720" indent="0" algn="r">
              <a:buNone/>
            </a:pPr>
            <a:r>
              <a:rPr lang="en-US" sz="4000" dirty="0" smtClean="0"/>
              <a:t>- Romans 8:23</a:t>
            </a:r>
            <a:endParaRPr lang="en-US" sz="4000" dirty="0"/>
          </a:p>
        </p:txBody>
      </p:sp>
    </p:spTree>
    <p:extLst>
      <p:ext uri="{BB962C8B-B14F-4D97-AF65-F5344CB8AC3E}">
        <p14:creationId xmlns:p14="http://schemas.microsoft.com/office/powerpoint/2010/main" val="1085341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0" y="304800"/>
            <a:ext cx="7315200" cy="828040"/>
          </a:xfrm>
        </p:spPr>
        <p:txBody>
          <a:bodyPr>
            <a:noAutofit/>
          </a:bodyPr>
          <a:lstStyle/>
          <a:p>
            <a:r>
              <a:rPr lang="en-US" sz="4400" dirty="0" smtClean="0"/>
              <a:t>Polycarp</a:t>
            </a:r>
            <a:endParaRPr lang="en-US" sz="4400" dirty="0"/>
          </a:p>
        </p:txBody>
      </p:sp>
      <p:sp>
        <p:nvSpPr>
          <p:cNvPr id="3" name="Content Placeholder 2"/>
          <p:cNvSpPr>
            <a:spLocks noGrp="1"/>
          </p:cNvSpPr>
          <p:nvPr>
            <p:ph idx="1"/>
          </p:nvPr>
        </p:nvSpPr>
        <p:spPr>
          <a:xfrm>
            <a:off x="4876800" y="1295400"/>
            <a:ext cx="6278880" cy="4800219"/>
          </a:xfrm>
        </p:spPr>
        <p:txBody>
          <a:bodyPr>
            <a:normAutofit/>
          </a:bodyPr>
          <a:lstStyle/>
          <a:p>
            <a:pPr marL="45720" indent="0">
              <a:buNone/>
            </a:pPr>
            <a:r>
              <a:rPr lang="en-US" sz="3600" i="1" dirty="0" smtClean="0"/>
              <a:t>I give thanks . . . that I can have a part . . . in the resurrection of eternal life, both of soul and body.</a:t>
            </a:r>
            <a:endParaRPr lang="en-US" sz="3600" i="1" dirty="0"/>
          </a:p>
          <a:p>
            <a:pPr marL="45720" indent="0" algn="r">
              <a:buNone/>
            </a:pPr>
            <a:r>
              <a:rPr lang="en-US" sz="2800" dirty="0" smtClean="0"/>
              <a:t> – c. 160</a:t>
            </a:r>
          </a:p>
        </p:txBody>
      </p:sp>
      <p:pic>
        <p:nvPicPr>
          <p:cNvPr id="5" name="Picture 2" descr="http://orthodoxwiki.org/images/4/41/Polycar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95800" cy="6518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90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0" y="881380"/>
            <a:ext cx="8382000" cy="828040"/>
          </a:xfrm>
        </p:spPr>
        <p:txBody>
          <a:bodyPr>
            <a:noAutofit/>
          </a:bodyPr>
          <a:lstStyle/>
          <a:p>
            <a:r>
              <a:rPr lang="en-US" sz="4400" dirty="0" err="1" smtClean="0"/>
              <a:t>Tatian</a:t>
            </a:r>
            <a:endParaRPr lang="en-US" sz="4400" dirty="0"/>
          </a:p>
        </p:txBody>
      </p:sp>
      <p:sp>
        <p:nvSpPr>
          <p:cNvPr id="3" name="Content Placeholder 2"/>
          <p:cNvSpPr>
            <a:spLocks noGrp="1"/>
          </p:cNvSpPr>
          <p:nvPr>
            <p:ph idx="1"/>
          </p:nvPr>
        </p:nvSpPr>
        <p:spPr>
          <a:xfrm>
            <a:off x="3810000" y="1905000"/>
            <a:ext cx="7345680" cy="4190619"/>
          </a:xfrm>
        </p:spPr>
        <p:txBody>
          <a:bodyPr>
            <a:normAutofit/>
          </a:bodyPr>
          <a:lstStyle/>
          <a:p>
            <a:pPr marL="45720" indent="0">
              <a:buNone/>
            </a:pPr>
            <a:r>
              <a:rPr lang="en-US" sz="3600" i="1" dirty="0" smtClean="0"/>
              <a:t>We believe that there will be a resurrection of bodies after the consummation of all things.</a:t>
            </a:r>
            <a:endParaRPr lang="en-US" sz="3600" i="1" dirty="0"/>
          </a:p>
          <a:p>
            <a:pPr marL="45720" indent="0" algn="r">
              <a:buNone/>
            </a:pPr>
            <a:r>
              <a:rPr lang="en-US" sz="2800" dirty="0" smtClean="0"/>
              <a:t> – c. 160</a:t>
            </a:r>
          </a:p>
        </p:txBody>
      </p:sp>
      <p:pic>
        <p:nvPicPr>
          <p:cNvPr id="7172" name="Picture 4" descr="http://www.forerunner.com/churchfathers/images/tatian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36" y="0"/>
            <a:ext cx="3470564" cy="6559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540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0" y="304800"/>
            <a:ext cx="7315200" cy="828040"/>
          </a:xfrm>
        </p:spPr>
        <p:txBody>
          <a:bodyPr>
            <a:noAutofit/>
          </a:bodyPr>
          <a:lstStyle/>
          <a:p>
            <a:r>
              <a:rPr lang="en-US" sz="4400" dirty="0" smtClean="0"/>
              <a:t>Irenaeus</a:t>
            </a:r>
            <a:endParaRPr lang="en-US" sz="4400" dirty="0"/>
          </a:p>
        </p:txBody>
      </p:sp>
      <p:sp>
        <p:nvSpPr>
          <p:cNvPr id="3" name="Content Placeholder 2"/>
          <p:cNvSpPr>
            <a:spLocks noGrp="1"/>
          </p:cNvSpPr>
          <p:nvPr>
            <p:ph idx="1"/>
          </p:nvPr>
        </p:nvSpPr>
        <p:spPr>
          <a:xfrm>
            <a:off x="4876800" y="1295400"/>
            <a:ext cx="6278880" cy="4800219"/>
          </a:xfrm>
        </p:spPr>
        <p:txBody>
          <a:bodyPr>
            <a:normAutofit/>
          </a:bodyPr>
          <a:lstStyle/>
          <a:p>
            <a:pPr marL="45720" indent="0">
              <a:buNone/>
            </a:pPr>
            <a:r>
              <a:rPr lang="en-US" sz="3600" i="1" dirty="0" smtClean="0"/>
              <a:t>When [the body] is re-cast, it will not be as this corruptible body.  Rather, it will be pure, and no longer subject to decay.  To each body, its own soul will be restored.</a:t>
            </a:r>
            <a:endParaRPr lang="en-US" sz="3600" i="1" dirty="0"/>
          </a:p>
          <a:p>
            <a:pPr marL="45720" indent="0" algn="r">
              <a:buNone/>
            </a:pPr>
            <a:r>
              <a:rPr lang="en-US" sz="2800" dirty="0" smtClean="0"/>
              <a:t> – c. 180</a:t>
            </a:r>
          </a:p>
        </p:txBody>
      </p:sp>
      <p:pic>
        <p:nvPicPr>
          <p:cNvPr id="9218" name="Picture 2" descr="http://christsunofrighteousness.files.wordpress.com/2011/07/irenae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709"/>
            <a:ext cx="4648200" cy="6460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982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0" y="304800"/>
            <a:ext cx="7315200" cy="828040"/>
          </a:xfrm>
        </p:spPr>
        <p:txBody>
          <a:bodyPr>
            <a:noAutofit/>
          </a:bodyPr>
          <a:lstStyle/>
          <a:p>
            <a:r>
              <a:rPr lang="en-US" sz="4400" dirty="0" smtClean="0"/>
              <a:t>Tertullian</a:t>
            </a:r>
            <a:endParaRPr lang="en-US" sz="4400" dirty="0"/>
          </a:p>
        </p:txBody>
      </p:sp>
      <p:sp>
        <p:nvSpPr>
          <p:cNvPr id="3" name="Content Placeholder 2"/>
          <p:cNvSpPr>
            <a:spLocks noGrp="1"/>
          </p:cNvSpPr>
          <p:nvPr>
            <p:ph idx="1"/>
          </p:nvPr>
        </p:nvSpPr>
        <p:spPr>
          <a:xfrm>
            <a:off x="4876800" y="1295400"/>
            <a:ext cx="6278880" cy="4800219"/>
          </a:xfrm>
        </p:spPr>
        <p:txBody>
          <a:bodyPr>
            <a:normAutofit/>
          </a:bodyPr>
          <a:lstStyle/>
          <a:p>
            <a:pPr marL="45720" indent="0">
              <a:buNone/>
            </a:pPr>
            <a:r>
              <a:rPr lang="en-US" sz="3600" i="1" dirty="0" smtClean="0"/>
              <a:t>If the resurrection of the flesh is denied, a prime article of the faith is shaken . . . . He therefore, will not be a Christian who will deny this doctrine.  For it is confessed by Christians.</a:t>
            </a:r>
            <a:endParaRPr lang="en-US" sz="3600" i="1" dirty="0"/>
          </a:p>
          <a:p>
            <a:pPr marL="45720" indent="0" algn="r">
              <a:buNone/>
            </a:pPr>
            <a:r>
              <a:rPr lang="en-US" sz="2800" dirty="0" smtClean="0"/>
              <a:t> – c. 210</a:t>
            </a:r>
          </a:p>
        </p:txBody>
      </p:sp>
      <p:pic>
        <p:nvPicPr>
          <p:cNvPr id="8194" name="Picture 2" descr="https://www.crossroadsinitiative.com/pics/content_img.2207.im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495800" cy="6433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889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Resurrection</a:t>
            </a:r>
            <a:endParaRPr lang="en-US" sz="4400" dirty="0"/>
          </a:p>
        </p:txBody>
      </p:sp>
      <p:sp>
        <p:nvSpPr>
          <p:cNvPr id="3" name="Content Placeholder 2"/>
          <p:cNvSpPr>
            <a:spLocks noGrp="1"/>
          </p:cNvSpPr>
          <p:nvPr>
            <p:ph idx="1"/>
          </p:nvPr>
        </p:nvSpPr>
        <p:spPr/>
        <p:txBody>
          <a:bodyPr>
            <a:normAutofit/>
          </a:bodyPr>
          <a:lstStyle/>
          <a:p>
            <a:pPr marL="788670" indent="-742950">
              <a:buAutoNum type="arabicPeriod"/>
            </a:pPr>
            <a:r>
              <a:rPr lang="en-US" sz="3600" dirty="0" smtClean="0"/>
              <a:t>Jesus was the prototype</a:t>
            </a:r>
          </a:p>
          <a:p>
            <a:pPr marL="788670" indent="-742950">
              <a:buAutoNum type="arabicPeriod"/>
            </a:pPr>
            <a:r>
              <a:rPr lang="en-US" sz="3600" dirty="0" smtClean="0"/>
              <a:t>Jesus is the resurrection</a:t>
            </a:r>
          </a:p>
          <a:p>
            <a:pPr marL="788670" indent="-742950">
              <a:buAutoNum type="arabicPeriod"/>
            </a:pPr>
            <a:r>
              <a:rPr lang="en-US" sz="3600" dirty="0" smtClean="0"/>
              <a:t>It includes redemption of the body</a:t>
            </a:r>
          </a:p>
          <a:p>
            <a:pPr marL="788670" indent="-742950">
              <a:buAutoNum type="arabicPeriod"/>
            </a:pPr>
            <a:r>
              <a:rPr lang="en-US" sz="3600" dirty="0" smtClean="0"/>
              <a:t>It is transformational</a:t>
            </a:r>
          </a:p>
        </p:txBody>
      </p:sp>
    </p:spTree>
    <p:extLst>
      <p:ext uri="{BB962C8B-B14F-4D97-AF65-F5344CB8AC3E}">
        <p14:creationId xmlns:p14="http://schemas.microsoft.com/office/powerpoint/2010/main" val="1516051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782" y="5029200"/>
            <a:ext cx="7315200" cy="828040"/>
          </a:xfrm>
        </p:spPr>
        <p:txBody>
          <a:bodyPr>
            <a:noAutofit/>
          </a:bodyPr>
          <a:lstStyle/>
          <a:p>
            <a:r>
              <a:rPr lang="en-US" sz="4800" dirty="0" smtClean="0"/>
              <a:t>1 Corinthians 15:42-44</a:t>
            </a:r>
            <a:endParaRPr lang="en-US" sz="4800" dirty="0"/>
          </a:p>
        </p:txBody>
      </p:sp>
      <p:sp>
        <p:nvSpPr>
          <p:cNvPr id="3" name="Content Placeholder 2"/>
          <p:cNvSpPr>
            <a:spLocks noGrp="1"/>
          </p:cNvSpPr>
          <p:nvPr>
            <p:ph idx="1"/>
          </p:nvPr>
        </p:nvSpPr>
        <p:spPr>
          <a:xfrm>
            <a:off x="8077200" y="33336"/>
            <a:ext cx="3916680" cy="6629399"/>
          </a:xfrm>
        </p:spPr>
        <p:txBody>
          <a:bodyPr>
            <a:normAutofit/>
          </a:bodyPr>
          <a:lstStyle/>
          <a:p>
            <a:pPr marL="45720" indent="0">
              <a:buNone/>
            </a:pPr>
            <a:r>
              <a:rPr lang="en-US" sz="3000" dirty="0"/>
              <a:t>So will it be with the resurrection of the dead. The body that is sown is perishable, it is raised imperishable</a:t>
            </a:r>
            <a:r>
              <a:rPr lang="en-US" sz="3000" dirty="0" smtClean="0"/>
              <a:t>;</a:t>
            </a:r>
            <a:r>
              <a:rPr lang="en-US" sz="3000" b="1" baseline="30000" dirty="0"/>
              <a:t> </a:t>
            </a:r>
            <a:r>
              <a:rPr lang="en-US" sz="3000" dirty="0"/>
              <a:t>it is sown in dishonor, it is raised in glory; it is sown in weakness, it is raised in power</a:t>
            </a:r>
            <a:r>
              <a:rPr lang="en-US" sz="3000" dirty="0" smtClean="0"/>
              <a:t>;</a:t>
            </a:r>
            <a:r>
              <a:rPr lang="en-US" sz="3000" b="1" baseline="30000" dirty="0"/>
              <a:t> </a:t>
            </a:r>
            <a:r>
              <a:rPr lang="en-US" sz="3000" dirty="0"/>
              <a:t>it is sown a natural body, it is raised a spiritual body.</a:t>
            </a:r>
          </a:p>
          <a:p>
            <a:pPr marL="45720" indent="0">
              <a:buNone/>
            </a:pPr>
            <a:r>
              <a:rPr lang="en-US" sz="3000" dirty="0"/>
              <a:t>If there is a natural body, there is also a spiritual body</a:t>
            </a:r>
            <a:r>
              <a:rPr lang="en-US" sz="3000" dirty="0" smtClean="0"/>
              <a:t>.</a:t>
            </a:r>
            <a:endParaRPr lang="en-US" sz="3000" dirty="0"/>
          </a:p>
        </p:txBody>
      </p:sp>
      <p:pic>
        <p:nvPicPr>
          <p:cNvPr id="11266" name="Picture 2" descr="http://www.thepacificexchange.net/wp-content/uploads/2013/08/transform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3336"/>
            <a:ext cx="7932771" cy="4310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9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455920" y="228600"/>
            <a:ext cx="6736080" cy="4279935"/>
          </a:xfrm>
        </p:spPr>
        <p:txBody>
          <a:bodyPr>
            <a:noAutofit/>
          </a:bodyPr>
          <a:lstStyle/>
          <a:p>
            <a:pPr indent="-274320">
              <a:buNone/>
              <a:defRPr/>
            </a:pPr>
            <a:r>
              <a:rPr lang="en-US" sz="2800" i="1" dirty="0" smtClean="0"/>
              <a:t>“Unfortunately, many translations get him radically wrong at this point, leading to the widespread supposition that for Paul the new body would be a spiritual body in the sense of a nonmaterial body, a body that in Jesus’ case wouldn’t have left an empty tomb behind it.  It can be demonstrated in great detail, philologically and exegetically, that this is precisely not what Paul meant.  The contrast he is making is not between what we would mean by a present physical body and what we would mean by a future spiritual one, but between a present body animated by the normal human soul and a future body animated by God’s Spirit.”</a:t>
            </a:r>
            <a:endParaRPr lang="en-US" sz="2800" i="1" dirty="0"/>
          </a:p>
        </p:txBody>
      </p:sp>
      <p:sp>
        <p:nvSpPr>
          <p:cNvPr id="3" name="Title 2"/>
          <p:cNvSpPr>
            <a:spLocks noGrp="1"/>
          </p:cNvSpPr>
          <p:nvPr>
            <p:ph type="title"/>
          </p:nvPr>
        </p:nvSpPr>
        <p:spPr>
          <a:xfrm>
            <a:off x="8077200" y="5316383"/>
            <a:ext cx="8869680" cy="1233424"/>
          </a:xfrm>
        </p:spPr>
        <p:txBody>
          <a:bodyPr>
            <a:normAutofit/>
          </a:bodyPr>
          <a:lstStyle/>
          <a:p>
            <a:pPr>
              <a:defRPr/>
            </a:pPr>
            <a:r>
              <a:rPr sz="3000" i="1" dirty="0" smtClean="0"/>
              <a:t>Surprised by Hope</a:t>
            </a:r>
            <a:r>
              <a:rPr sz="3000" dirty="0" smtClean="0"/>
              <a:t>, p. 44</a:t>
            </a:r>
            <a:endParaRPr sz="3000" dirty="0"/>
          </a:p>
        </p:txBody>
      </p:sp>
      <p:pic>
        <p:nvPicPr>
          <p:cNvPr id="13314" name="Picture 2" descr="http://jonathanmerritt.religionnews.com/files/2013/11/Wright.jpg"/>
          <p:cNvPicPr>
            <a:picLocks noChangeAspect="1" noChangeArrowheads="1"/>
          </p:cNvPicPr>
          <p:nvPr/>
        </p:nvPicPr>
        <p:blipFill rotWithShape="1">
          <a:blip r:embed="rId3">
            <a:extLst>
              <a:ext uri="{28A0092B-C50C-407E-A947-70E740481C1C}">
                <a14:useLocalDpi xmlns:a14="http://schemas.microsoft.com/office/drawing/2010/main" val="0"/>
              </a:ext>
            </a:extLst>
          </a:blip>
          <a:srcRect l="24393" r="31986"/>
          <a:stretch/>
        </p:blipFill>
        <p:spPr bwMode="auto">
          <a:xfrm>
            <a:off x="0" y="0"/>
            <a:ext cx="5181600" cy="6522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130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1 Corinthians 15:50</a:t>
            </a:r>
            <a:endParaRPr lang="en-US" sz="4800" dirty="0"/>
          </a:p>
        </p:txBody>
      </p:sp>
      <p:sp>
        <p:nvSpPr>
          <p:cNvPr id="3" name="Content Placeholder 2"/>
          <p:cNvSpPr>
            <a:spLocks noGrp="1"/>
          </p:cNvSpPr>
          <p:nvPr>
            <p:ph idx="1"/>
          </p:nvPr>
        </p:nvSpPr>
        <p:spPr/>
        <p:txBody>
          <a:bodyPr>
            <a:normAutofit/>
          </a:bodyPr>
          <a:lstStyle/>
          <a:p>
            <a:pPr marL="45720" indent="0">
              <a:buNone/>
            </a:pPr>
            <a:r>
              <a:rPr lang="en-US" sz="4000" dirty="0" smtClean="0"/>
              <a:t>. . . </a:t>
            </a:r>
            <a:r>
              <a:rPr lang="en-US" sz="4000" dirty="0"/>
              <a:t>f</a:t>
            </a:r>
            <a:r>
              <a:rPr lang="en-US" sz="4000" dirty="0" smtClean="0"/>
              <a:t>lesh and blood cannot inherit the kingdom of God. . . </a:t>
            </a:r>
          </a:p>
          <a:p>
            <a:pPr marL="45720" indent="0">
              <a:buNone/>
            </a:pPr>
            <a:endParaRPr lang="en-US" sz="4000" dirty="0"/>
          </a:p>
          <a:p>
            <a:pPr marL="45720" indent="0">
              <a:buNone/>
            </a:pPr>
            <a:endParaRPr lang="en-US" sz="4000" dirty="0"/>
          </a:p>
        </p:txBody>
      </p:sp>
    </p:spTree>
    <p:extLst>
      <p:ext uri="{BB962C8B-B14F-4D97-AF65-F5344CB8AC3E}">
        <p14:creationId xmlns:p14="http://schemas.microsoft.com/office/powerpoint/2010/main" val="268892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895600"/>
            <a:ext cx="10287000" cy="914400"/>
          </a:xfrm>
        </p:spPr>
        <p:txBody>
          <a:bodyPr/>
          <a:lstStyle/>
          <a:p>
            <a:r>
              <a:rPr lang="en-US" dirty="0" smtClean="0"/>
              <a:t>Resurrection in the Ancient World</a:t>
            </a:r>
            <a:endParaRPr lang="en-US" dirty="0"/>
          </a:p>
        </p:txBody>
      </p:sp>
      <p:sp>
        <p:nvSpPr>
          <p:cNvPr id="3" name="Content Placeholder 2"/>
          <p:cNvSpPr>
            <a:spLocks noGrp="1"/>
          </p:cNvSpPr>
          <p:nvPr>
            <p:ph type="body" idx="1"/>
          </p:nvPr>
        </p:nvSpPr>
        <p:spPr/>
        <p:txBody>
          <a:bodyPr/>
          <a:lstStyle/>
          <a:p>
            <a:pPr lvl="0"/>
            <a:endParaRPr lang="en-US" dirty="0" smtClean="0"/>
          </a:p>
        </p:txBody>
      </p:sp>
    </p:spTree>
    <p:extLst>
      <p:ext uri="{BB962C8B-B14F-4D97-AF65-F5344CB8AC3E}">
        <p14:creationId xmlns:p14="http://schemas.microsoft.com/office/powerpoint/2010/main" val="333281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10546080" cy="1066800"/>
          </a:xfrm>
        </p:spPr>
        <p:txBody>
          <a:bodyPr>
            <a:normAutofit/>
          </a:bodyPr>
          <a:lstStyle/>
          <a:p>
            <a:r>
              <a:rPr lang="en-US" sz="4800" dirty="0" smtClean="0"/>
              <a:t>Irenaeus</a:t>
            </a:r>
            <a:endParaRPr lang="en-US" sz="4800" dirty="0"/>
          </a:p>
        </p:txBody>
      </p:sp>
      <p:sp>
        <p:nvSpPr>
          <p:cNvPr id="3" name="Content Placeholder 2"/>
          <p:cNvSpPr>
            <a:spLocks noGrp="1"/>
          </p:cNvSpPr>
          <p:nvPr>
            <p:ph idx="1"/>
          </p:nvPr>
        </p:nvSpPr>
        <p:spPr>
          <a:xfrm>
            <a:off x="304800" y="1295400"/>
            <a:ext cx="11430000" cy="5105400"/>
          </a:xfrm>
        </p:spPr>
        <p:txBody>
          <a:bodyPr>
            <a:normAutofit fontScale="92500" lnSpcReduction="20000"/>
          </a:bodyPr>
          <a:lstStyle/>
          <a:p>
            <a:pPr marL="45720" indent="0">
              <a:buNone/>
            </a:pPr>
            <a:r>
              <a:rPr lang="en-US" sz="4000" i="1" dirty="0">
                <a:latin typeface="Calibri" panose="020F0502020204030204" pitchFamily="34" charset="0"/>
              </a:rPr>
              <a:t>‘Flesh and blood cannot inherit the kingdom of God.’ This is put forward by all the heretics in support of their folly [i.e., their denial of the resurrection of the body]. They do this to try to annoy us and to point out that the handiwork of God [i.e., the flesh] is not saved. . . . However, by ‘flesh and blood,’ Paul refers to all of those (as many as there are) who do not have that which saves and forms us into life. These are the ones who do not have the Spirit of God in themselves. For that reason, men of this mold are spoken of by the Lord as ‘dead.’ For He says, ‘Let the dead bury their dead.’</a:t>
            </a:r>
          </a:p>
          <a:p>
            <a:pPr marL="45720" indent="0" algn="r">
              <a:buNone/>
            </a:pPr>
            <a:r>
              <a:rPr lang="en-US" sz="4000" dirty="0" smtClean="0"/>
              <a:t>- c. 180</a:t>
            </a:r>
            <a:endParaRPr lang="en-US" sz="4000" dirty="0"/>
          </a:p>
        </p:txBody>
      </p:sp>
    </p:spTree>
    <p:extLst>
      <p:ext uri="{BB962C8B-B14F-4D97-AF65-F5344CB8AC3E}">
        <p14:creationId xmlns:p14="http://schemas.microsoft.com/office/powerpoint/2010/main" val="311259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4724400" cy="828040"/>
          </a:xfrm>
        </p:spPr>
        <p:txBody>
          <a:bodyPr>
            <a:noAutofit/>
          </a:bodyPr>
          <a:lstStyle/>
          <a:p>
            <a:r>
              <a:rPr lang="en-US" sz="4400" dirty="0" smtClean="0"/>
              <a:t>Resurrected Body</a:t>
            </a:r>
            <a:endParaRPr lang="en-US" sz="4400" dirty="0"/>
          </a:p>
        </p:txBody>
      </p:sp>
      <p:sp>
        <p:nvSpPr>
          <p:cNvPr id="3" name="Content Placeholder 2"/>
          <p:cNvSpPr>
            <a:spLocks noGrp="1"/>
          </p:cNvSpPr>
          <p:nvPr>
            <p:ph idx="1"/>
          </p:nvPr>
        </p:nvSpPr>
        <p:spPr>
          <a:xfrm>
            <a:off x="304800" y="1295400"/>
            <a:ext cx="3688080" cy="4800219"/>
          </a:xfrm>
        </p:spPr>
        <p:txBody>
          <a:bodyPr>
            <a:normAutofit/>
          </a:bodyPr>
          <a:lstStyle/>
          <a:p>
            <a:pPr marL="45720" indent="0">
              <a:buNone/>
            </a:pPr>
            <a:r>
              <a:rPr lang="en-US" sz="3200" dirty="0"/>
              <a:t>Look at my hands and my feet. It is I myself! Touch me and see; a ghost does not have flesh and bones, as you see I have.”</a:t>
            </a:r>
            <a:r>
              <a:rPr lang="en-US" sz="3200" dirty="0" smtClean="0"/>
              <a:t> </a:t>
            </a:r>
          </a:p>
          <a:p>
            <a:pPr marL="45720" indent="0" algn="r">
              <a:buNone/>
            </a:pPr>
            <a:r>
              <a:rPr lang="en-US" sz="3200" dirty="0" smtClean="0"/>
              <a:t>– Luke 24:37</a:t>
            </a:r>
          </a:p>
        </p:txBody>
      </p:sp>
      <p:pic>
        <p:nvPicPr>
          <p:cNvPr id="9218" name="Picture 2" descr="http://media.salemwebnetwork.com/cms/CW/faith/12351-Jesus_Hands_Resurrected.1200w.tn.jpg"/>
          <p:cNvPicPr>
            <a:picLocks noChangeAspect="1" noChangeArrowheads="1"/>
          </p:cNvPicPr>
          <p:nvPr/>
        </p:nvPicPr>
        <p:blipFill rotWithShape="1">
          <a:blip r:embed="rId2">
            <a:extLst>
              <a:ext uri="{28A0092B-C50C-407E-A947-70E740481C1C}">
                <a14:useLocalDpi xmlns:a14="http://schemas.microsoft.com/office/drawing/2010/main" val="0"/>
              </a:ext>
            </a:extLst>
          </a:blip>
          <a:srcRect l="12909" r="14425"/>
          <a:stretch/>
        </p:blipFill>
        <p:spPr bwMode="auto">
          <a:xfrm>
            <a:off x="4648199" y="0"/>
            <a:ext cx="7536873"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66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10546080" cy="1066800"/>
          </a:xfrm>
        </p:spPr>
        <p:txBody>
          <a:bodyPr>
            <a:normAutofit/>
          </a:bodyPr>
          <a:lstStyle/>
          <a:p>
            <a:r>
              <a:rPr lang="en-US" sz="4800" dirty="0" smtClean="0"/>
              <a:t>The Problem</a:t>
            </a:r>
            <a:endParaRPr lang="en-US" sz="4800" dirty="0"/>
          </a:p>
        </p:txBody>
      </p:sp>
      <p:sp>
        <p:nvSpPr>
          <p:cNvPr id="3" name="Content Placeholder 2"/>
          <p:cNvSpPr>
            <a:spLocks noGrp="1"/>
          </p:cNvSpPr>
          <p:nvPr>
            <p:ph idx="1"/>
          </p:nvPr>
        </p:nvSpPr>
        <p:spPr>
          <a:xfrm>
            <a:off x="304800" y="1295400"/>
            <a:ext cx="4267200" cy="5105400"/>
          </a:xfrm>
        </p:spPr>
        <p:txBody>
          <a:bodyPr>
            <a:normAutofit lnSpcReduction="10000"/>
          </a:bodyPr>
          <a:lstStyle/>
          <a:p>
            <a:pPr marL="45720" indent="0">
              <a:buNone/>
            </a:pPr>
            <a:r>
              <a:rPr lang="en-US" sz="4000" dirty="0" smtClean="0">
                <a:latin typeface="Calibri" panose="020F0502020204030204" pitchFamily="34" charset="0"/>
              </a:rPr>
              <a:t>The problem for humanity is not that we have skin but that we are sinners.</a:t>
            </a:r>
          </a:p>
          <a:p>
            <a:pPr marL="45720" indent="0">
              <a:buNone/>
            </a:pPr>
            <a:endParaRPr lang="en-US" sz="4000" dirty="0">
              <a:latin typeface="Calibri" panose="020F0502020204030204" pitchFamily="34" charset="0"/>
            </a:endParaRPr>
          </a:p>
          <a:p>
            <a:pPr marL="45720" indent="0">
              <a:buNone/>
            </a:pPr>
            <a:r>
              <a:rPr lang="en-US" sz="4000" dirty="0" smtClean="0">
                <a:latin typeface="Calibri" panose="020F0502020204030204" pitchFamily="34" charset="0"/>
              </a:rPr>
              <a:t>Our final enemy is not death or the body but sin.</a:t>
            </a:r>
            <a:endParaRPr lang="en-US" sz="4000" dirty="0">
              <a:latin typeface="Calibri" panose="020F0502020204030204" pitchFamily="34" charset="0"/>
            </a:endParaRPr>
          </a:p>
        </p:txBody>
      </p:sp>
      <p:pic>
        <p:nvPicPr>
          <p:cNvPr id="4098" name="Picture 2" descr="http://static.comicvine.com/uploads/original/10/109662/2685111-an_angry_mo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6926"/>
            <a:ext cx="7620000" cy="643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58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1400" y="228600"/>
            <a:ext cx="4038600" cy="762000"/>
          </a:xfrm>
        </p:spPr>
        <p:txBody>
          <a:bodyPr>
            <a:noAutofit/>
          </a:bodyPr>
          <a:lstStyle/>
          <a:p>
            <a:r>
              <a:rPr lang="en-US" sz="4400" dirty="0" smtClean="0"/>
              <a:t>Transformed</a:t>
            </a:r>
            <a:endParaRPr lang="en-US" sz="4400" dirty="0"/>
          </a:p>
        </p:txBody>
      </p:sp>
      <p:sp>
        <p:nvSpPr>
          <p:cNvPr id="5" name="TextBox 4"/>
          <p:cNvSpPr txBox="1"/>
          <p:nvPr/>
        </p:nvSpPr>
        <p:spPr>
          <a:xfrm>
            <a:off x="7391400" y="1295400"/>
            <a:ext cx="4419600" cy="4708981"/>
          </a:xfrm>
          <a:prstGeom prst="rect">
            <a:avLst/>
          </a:prstGeom>
          <a:noFill/>
        </p:spPr>
        <p:txBody>
          <a:bodyPr wrap="square" rtlCol="0">
            <a:spAutoFit/>
          </a:bodyPr>
          <a:lstStyle/>
          <a:p>
            <a:r>
              <a:rPr lang="en-US" sz="3000" dirty="0"/>
              <a:t>And we eagerly await a Savior from there, the Lord Jesus Christ</a:t>
            </a:r>
            <a:r>
              <a:rPr lang="en-US" sz="3000" dirty="0" smtClean="0"/>
              <a:t>,</a:t>
            </a:r>
            <a:r>
              <a:rPr lang="en-US" sz="3000" b="1" baseline="30000" dirty="0"/>
              <a:t> </a:t>
            </a:r>
            <a:r>
              <a:rPr lang="en-US" sz="3000" dirty="0"/>
              <a:t>who, by the power that enables him to bring everything under his control, will transform our lowly </a:t>
            </a:r>
            <a:r>
              <a:rPr lang="en-US" sz="3000" dirty="0" smtClean="0"/>
              <a:t>bodies so </a:t>
            </a:r>
            <a:r>
              <a:rPr lang="en-US" sz="3000" dirty="0"/>
              <a:t>that they will be like his glorious body</a:t>
            </a:r>
            <a:r>
              <a:rPr lang="en-US" sz="3000" dirty="0" smtClean="0"/>
              <a:t>.</a:t>
            </a:r>
          </a:p>
          <a:p>
            <a:pPr algn="r"/>
            <a:r>
              <a:rPr lang="en-US" sz="3000" dirty="0" smtClean="0"/>
              <a:t>- Philippians 3:20-21</a:t>
            </a:r>
            <a:endParaRPr lang="en-US" sz="3000" dirty="0"/>
          </a:p>
        </p:txBody>
      </p:sp>
      <p:pic>
        <p:nvPicPr>
          <p:cNvPr id="14338" name="Picture 2" descr="http://resultsincoaching.com/wp-content/uploads/2015/05/Transform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7086600" cy="6105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05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Resurrection</a:t>
            </a:r>
            <a:endParaRPr lang="en-US" sz="4400" dirty="0"/>
          </a:p>
        </p:txBody>
      </p:sp>
      <p:sp>
        <p:nvSpPr>
          <p:cNvPr id="3" name="Content Placeholder 2"/>
          <p:cNvSpPr>
            <a:spLocks noGrp="1"/>
          </p:cNvSpPr>
          <p:nvPr>
            <p:ph idx="1"/>
          </p:nvPr>
        </p:nvSpPr>
        <p:spPr/>
        <p:txBody>
          <a:bodyPr>
            <a:normAutofit/>
          </a:bodyPr>
          <a:lstStyle/>
          <a:p>
            <a:pPr marL="788670" indent="-742950">
              <a:buAutoNum type="arabicPeriod"/>
            </a:pPr>
            <a:r>
              <a:rPr lang="en-US" sz="3600" dirty="0" smtClean="0"/>
              <a:t>Jesus was the prototype</a:t>
            </a:r>
          </a:p>
          <a:p>
            <a:pPr marL="788670" indent="-742950">
              <a:buAutoNum type="arabicPeriod"/>
            </a:pPr>
            <a:r>
              <a:rPr lang="en-US" sz="3600" dirty="0" smtClean="0"/>
              <a:t>Jesus is the resurrection</a:t>
            </a:r>
          </a:p>
          <a:p>
            <a:pPr marL="788670" indent="-742950">
              <a:buAutoNum type="arabicPeriod"/>
            </a:pPr>
            <a:r>
              <a:rPr lang="en-US" sz="3600" dirty="0" smtClean="0"/>
              <a:t>It includes redemption of the body</a:t>
            </a:r>
          </a:p>
          <a:p>
            <a:pPr marL="788670" indent="-742950">
              <a:buAutoNum type="arabicPeriod"/>
            </a:pPr>
            <a:r>
              <a:rPr lang="en-US" sz="3600" dirty="0" smtClean="0"/>
              <a:t>It is transformational</a:t>
            </a:r>
          </a:p>
          <a:p>
            <a:pPr marL="788670" indent="-742950">
              <a:buAutoNum type="arabicPeriod"/>
            </a:pPr>
            <a:r>
              <a:rPr lang="en-US" sz="3600" dirty="0" smtClean="0"/>
              <a:t>It will restore the whole creation</a:t>
            </a:r>
          </a:p>
        </p:txBody>
      </p:sp>
    </p:spTree>
    <p:extLst>
      <p:ext uri="{BB962C8B-B14F-4D97-AF65-F5344CB8AC3E}">
        <p14:creationId xmlns:p14="http://schemas.microsoft.com/office/powerpoint/2010/main" val="311312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4724400" cy="828040"/>
          </a:xfrm>
        </p:spPr>
        <p:txBody>
          <a:bodyPr>
            <a:noAutofit/>
          </a:bodyPr>
          <a:lstStyle/>
          <a:p>
            <a:r>
              <a:rPr lang="en-US" sz="4400" dirty="0" smtClean="0"/>
              <a:t>Creation Restored</a:t>
            </a:r>
            <a:endParaRPr lang="en-US" sz="4400" dirty="0"/>
          </a:p>
        </p:txBody>
      </p:sp>
      <p:sp>
        <p:nvSpPr>
          <p:cNvPr id="3" name="Content Placeholder 2"/>
          <p:cNvSpPr>
            <a:spLocks noGrp="1"/>
          </p:cNvSpPr>
          <p:nvPr>
            <p:ph idx="1"/>
          </p:nvPr>
        </p:nvSpPr>
        <p:spPr>
          <a:xfrm>
            <a:off x="304800" y="1295400"/>
            <a:ext cx="4114800" cy="5181600"/>
          </a:xfrm>
        </p:spPr>
        <p:txBody>
          <a:bodyPr>
            <a:normAutofit fontScale="85000" lnSpcReduction="20000"/>
          </a:bodyPr>
          <a:lstStyle/>
          <a:p>
            <a:pPr marL="45720" indent="0">
              <a:buNone/>
            </a:pPr>
            <a:r>
              <a:rPr lang="en-US" sz="2800" dirty="0" smtClean="0"/>
              <a:t>For </a:t>
            </a:r>
            <a:r>
              <a:rPr lang="en-US" sz="2800" dirty="0"/>
              <a:t>the creation waits in eager expectation for the children of God to be revealed. </a:t>
            </a:r>
            <a:r>
              <a:rPr lang="en-US" sz="2800" b="1" baseline="30000" dirty="0"/>
              <a:t>20 </a:t>
            </a:r>
            <a:r>
              <a:rPr lang="en-US" sz="2800" dirty="0"/>
              <a:t>For the creation was subjected to frustration, not by its own choice, but by the will of the one who subjected it, in hope </a:t>
            </a:r>
            <a:r>
              <a:rPr lang="en-US" sz="2800" b="1" baseline="30000" dirty="0"/>
              <a:t>21 </a:t>
            </a:r>
            <a:r>
              <a:rPr lang="en-US" sz="2800" dirty="0" smtClean="0"/>
              <a:t>that</a:t>
            </a:r>
            <a:r>
              <a:rPr lang="en-US" sz="2800" dirty="0"/>
              <a:t> the creation itself will be liberated from its bondage to decay and brought into the freedom and glory of the children of God.</a:t>
            </a:r>
          </a:p>
          <a:p>
            <a:pPr marL="45720" indent="0">
              <a:buNone/>
            </a:pPr>
            <a:r>
              <a:rPr lang="en-US" sz="2800" dirty="0" smtClean="0"/>
              <a:t>We </a:t>
            </a:r>
            <a:r>
              <a:rPr lang="en-US" sz="2800" dirty="0"/>
              <a:t>know that the whole creation has been groaning as in the pains of childbirth right up to the present </a:t>
            </a:r>
            <a:r>
              <a:rPr lang="en-US" sz="2800" dirty="0" smtClean="0"/>
              <a:t>time.</a:t>
            </a:r>
            <a:endParaRPr lang="en-US" sz="2800" dirty="0"/>
          </a:p>
          <a:p>
            <a:pPr marL="45720" indent="0" algn="r">
              <a:buNone/>
            </a:pPr>
            <a:r>
              <a:rPr lang="en-US" sz="2800" dirty="0" smtClean="0"/>
              <a:t> - Romans 8:19-23</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3318" y="-28758"/>
            <a:ext cx="7438682" cy="6429558"/>
          </a:xfrm>
          <a:prstGeom prst="rect">
            <a:avLst/>
          </a:prstGeom>
        </p:spPr>
      </p:pic>
    </p:spTree>
    <p:extLst>
      <p:ext uri="{BB962C8B-B14F-4D97-AF65-F5344CB8AC3E}">
        <p14:creationId xmlns:p14="http://schemas.microsoft.com/office/powerpoint/2010/main" val="824386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5181600"/>
            <a:ext cx="11353800" cy="1295400"/>
          </a:xfrm>
        </p:spPr>
        <p:txBody>
          <a:bodyPr>
            <a:normAutofit/>
          </a:bodyPr>
          <a:lstStyle/>
          <a:p>
            <a:pPr marL="45720" indent="0">
              <a:buNone/>
            </a:pPr>
            <a:r>
              <a:rPr lang="en-US" sz="2400" dirty="0"/>
              <a:t>Jesus said to them, “Truly I tell you, at the renewal of all things, when the Son of Man sits on his glorious throne, you who have followed me will also sit on twelve thrones, judging the twelve tribes of Israel.</a:t>
            </a:r>
            <a:r>
              <a:rPr lang="en-US" sz="2400" dirty="0" smtClean="0"/>
              <a:t> – Matthew 19:28</a:t>
            </a:r>
          </a:p>
        </p:txBody>
      </p:sp>
      <p:pic>
        <p:nvPicPr>
          <p:cNvPr id="2050" name="Picture 2" descr="http://ecx.images-amazon.com/images/I/31KzsrUzmQL._SY344_BO1,204,203,200_.jpg"/>
          <p:cNvPicPr>
            <a:picLocks noChangeAspect="1" noChangeArrowheads="1"/>
          </p:cNvPicPr>
          <p:nvPr/>
        </p:nvPicPr>
        <p:blipFill rotWithShape="1">
          <a:blip r:embed="rId2">
            <a:extLst>
              <a:ext uri="{28A0092B-C50C-407E-A947-70E740481C1C}">
                <a14:useLocalDpi xmlns:a14="http://schemas.microsoft.com/office/drawing/2010/main" val="0"/>
              </a:ext>
            </a:extLst>
          </a:blip>
          <a:srcRect t="61705"/>
          <a:stretch/>
        </p:blipFill>
        <p:spPr bwMode="auto">
          <a:xfrm>
            <a:off x="-39965" y="27709"/>
            <a:ext cx="12231965" cy="4953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589617" y="3733800"/>
            <a:ext cx="5486400" cy="828040"/>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r>
              <a:rPr lang="en-US" sz="4400" dirty="0" smtClean="0"/>
              <a:t>Renewal of all things</a:t>
            </a:r>
            <a:endParaRPr lang="en-US" sz="4400" dirty="0"/>
          </a:p>
        </p:txBody>
      </p:sp>
    </p:spTree>
    <p:extLst>
      <p:ext uri="{BB962C8B-B14F-4D97-AF65-F5344CB8AC3E}">
        <p14:creationId xmlns:p14="http://schemas.microsoft.com/office/powerpoint/2010/main" val="303790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98978"/>
            <a:ext cx="4724400" cy="828040"/>
          </a:xfrm>
        </p:spPr>
        <p:txBody>
          <a:bodyPr>
            <a:noAutofit/>
          </a:bodyPr>
          <a:lstStyle/>
          <a:p>
            <a:r>
              <a:rPr lang="en-US" sz="4400" dirty="0" smtClean="0"/>
              <a:t>The Earth</a:t>
            </a:r>
            <a:endParaRPr lang="en-US" sz="4400" dirty="0"/>
          </a:p>
        </p:txBody>
      </p:sp>
      <p:sp>
        <p:nvSpPr>
          <p:cNvPr id="3" name="Content Placeholder 2"/>
          <p:cNvSpPr>
            <a:spLocks noGrp="1"/>
          </p:cNvSpPr>
          <p:nvPr>
            <p:ph idx="1"/>
          </p:nvPr>
        </p:nvSpPr>
        <p:spPr>
          <a:xfrm>
            <a:off x="304800" y="1600200"/>
            <a:ext cx="4114800" cy="4876800"/>
          </a:xfrm>
        </p:spPr>
        <p:txBody>
          <a:bodyPr>
            <a:normAutofit/>
          </a:bodyPr>
          <a:lstStyle/>
          <a:p>
            <a:pPr marL="45720" indent="0">
              <a:buNone/>
            </a:pPr>
            <a:r>
              <a:rPr lang="en-US" sz="2800" dirty="0"/>
              <a:t>Blessed are the meek,</a:t>
            </a:r>
            <a:br>
              <a:rPr lang="en-US" sz="2800" dirty="0"/>
            </a:br>
            <a:r>
              <a:rPr lang="en-US" sz="2800" dirty="0"/>
              <a:t>    for they will inherit the earth.</a:t>
            </a:r>
            <a:r>
              <a:rPr lang="en-US" sz="2800" dirty="0" smtClean="0"/>
              <a:t> </a:t>
            </a:r>
          </a:p>
          <a:p>
            <a:pPr marL="45720" indent="0" algn="r">
              <a:buNone/>
            </a:pPr>
            <a:r>
              <a:rPr lang="en-US" sz="2800" dirty="0" smtClean="0"/>
              <a:t>- Matthew 5:5</a:t>
            </a:r>
          </a:p>
        </p:txBody>
      </p:sp>
      <p:pic>
        <p:nvPicPr>
          <p:cNvPr id="3076" name="Picture 4" descr="http://www.nasa.gov/centers/goddard/images/content/638831main_globe_east_204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28324" y="0"/>
            <a:ext cx="6477000"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22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0" y="304800"/>
            <a:ext cx="4724400" cy="828040"/>
          </a:xfrm>
        </p:spPr>
        <p:txBody>
          <a:bodyPr>
            <a:noAutofit/>
          </a:bodyPr>
          <a:lstStyle/>
          <a:p>
            <a:r>
              <a:rPr lang="en-US" sz="4400" dirty="0" smtClean="0"/>
              <a:t>Restoration</a:t>
            </a:r>
            <a:endParaRPr lang="en-US" sz="4400" dirty="0"/>
          </a:p>
        </p:txBody>
      </p:sp>
      <p:sp>
        <p:nvSpPr>
          <p:cNvPr id="3" name="Content Placeholder 2"/>
          <p:cNvSpPr>
            <a:spLocks noGrp="1"/>
          </p:cNvSpPr>
          <p:nvPr>
            <p:ph idx="1"/>
          </p:nvPr>
        </p:nvSpPr>
        <p:spPr>
          <a:xfrm>
            <a:off x="7239000" y="1306022"/>
            <a:ext cx="4114800" cy="4876800"/>
          </a:xfrm>
        </p:spPr>
        <p:txBody>
          <a:bodyPr>
            <a:normAutofit/>
          </a:bodyPr>
          <a:lstStyle/>
          <a:p>
            <a:pPr marL="45720" indent="0">
              <a:buNone/>
            </a:pPr>
            <a:r>
              <a:rPr lang="en-US" sz="3600" dirty="0" smtClean="0"/>
              <a:t>Heaven must receive [Jesus] until the time comes for God to restore everything, as he promised long ago through his holy prophets.</a:t>
            </a:r>
          </a:p>
          <a:p>
            <a:pPr marL="45720" indent="0" algn="r">
              <a:buNone/>
            </a:pPr>
            <a:r>
              <a:rPr lang="en-US" sz="3600" dirty="0" smtClean="0"/>
              <a:t>- Acts 3:21</a:t>
            </a:r>
          </a:p>
        </p:txBody>
      </p:sp>
      <p:pic>
        <p:nvPicPr>
          <p:cNvPr id="3076" name="Picture 4" descr="http://www.nasa.gov/centers/goddard/images/content/638831main_globe_east_204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82" y="0"/>
            <a:ext cx="6477000"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692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0" y="304800"/>
            <a:ext cx="4724400" cy="828040"/>
          </a:xfrm>
        </p:spPr>
        <p:txBody>
          <a:bodyPr>
            <a:noAutofit/>
          </a:bodyPr>
          <a:lstStyle/>
          <a:p>
            <a:r>
              <a:rPr lang="en-US" sz="4400" dirty="0" smtClean="0"/>
              <a:t>Restoration</a:t>
            </a:r>
            <a:endParaRPr lang="en-US" sz="4400" dirty="0"/>
          </a:p>
        </p:txBody>
      </p:sp>
      <p:sp>
        <p:nvSpPr>
          <p:cNvPr id="3" name="Content Placeholder 2"/>
          <p:cNvSpPr>
            <a:spLocks noGrp="1"/>
          </p:cNvSpPr>
          <p:nvPr>
            <p:ph idx="1"/>
          </p:nvPr>
        </p:nvSpPr>
        <p:spPr>
          <a:xfrm>
            <a:off x="7239000" y="1306022"/>
            <a:ext cx="4114800" cy="4876800"/>
          </a:xfrm>
        </p:spPr>
        <p:txBody>
          <a:bodyPr>
            <a:normAutofit/>
          </a:bodyPr>
          <a:lstStyle/>
          <a:p>
            <a:pPr marL="45720" indent="0">
              <a:buNone/>
            </a:pPr>
            <a:r>
              <a:rPr lang="en-US" sz="3600" dirty="0" smtClean="0"/>
              <a:t>He who was seated on the throne said, “I am making everything new!”</a:t>
            </a:r>
          </a:p>
          <a:p>
            <a:pPr marL="45720" indent="0" algn="r">
              <a:buNone/>
            </a:pPr>
            <a:r>
              <a:rPr lang="en-US" sz="3600" dirty="0" smtClean="0"/>
              <a:t>- Revelation 21:5</a:t>
            </a:r>
          </a:p>
        </p:txBody>
      </p:sp>
      <p:pic>
        <p:nvPicPr>
          <p:cNvPr id="3076" name="Picture 4" descr="http://www.nasa.gov/centers/goddard/images/content/638831main_globe_east_204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82" y="0"/>
            <a:ext cx="6477000"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559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3429000" cy="675640"/>
          </a:xfrm>
        </p:spPr>
        <p:txBody>
          <a:bodyPr>
            <a:normAutofit fontScale="90000"/>
          </a:bodyPr>
          <a:lstStyle/>
          <a:p>
            <a:r>
              <a:rPr lang="en-US" sz="4400" dirty="0" err="1" smtClean="0"/>
              <a:t>Illiad</a:t>
            </a:r>
            <a:endParaRPr lang="en-US" sz="4400" dirty="0"/>
          </a:p>
        </p:txBody>
      </p:sp>
      <p:sp>
        <p:nvSpPr>
          <p:cNvPr id="3" name="Content Placeholder 2"/>
          <p:cNvSpPr>
            <a:spLocks noGrp="1"/>
          </p:cNvSpPr>
          <p:nvPr>
            <p:ph idx="1"/>
          </p:nvPr>
        </p:nvSpPr>
        <p:spPr>
          <a:xfrm>
            <a:off x="457200" y="1524000"/>
            <a:ext cx="4495800" cy="4505579"/>
          </a:xfrm>
        </p:spPr>
        <p:txBody>
          <a:bodyPr>
            <a:noAutofit/>
          </a:bodyPr>
          <a:lstStyle/>
          <a:p>
            <a:pPr marL="45720" indent="0">
              <a:buNone/>
            </a:pPr>
            <a:r>
              <a:rPr lang="en-US" sz="2800" dirty="0" smtClean="0"/>
              <a:t>“Achilles held out his arms to clasp the spirit, but in vain.  It vanished like a  wisp of smoke and went gibbering underground.  Achilles. . . Cried, ‘Ah then, it is true that something of us does survive even in the Halls of Hades but with no intellect at all, only the ghost and semblance of a man.”</a:t>
            </a:r>
          </a:p>
        </p:txBody>
      </p:sp>
      <p:pic>
        <p:nvPicPr>
          <p:cNvPr id="1026" name="Picture 2" descr="http://s3.amazonaws.com/rapgenius/1370445471_DPChka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4805" y="-38100"/>
            <a:ext cx="6921021" cy="666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00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10546080" cy="1066800"/>
          </a:xfrm>
        </p:spPr>
        <p:txBody>
          <a:bodyPr>
            <a:normAutofit/>
          </a:bodyPr>
          <a:lstStyle/>
          <a:p>
            <a:r>
              <a:rPr lang="en-US" sz="4800" dirty="0" smtClean="0"/>
              <a:t>2 Peter 3:10-11</a:t>
            </a:r>
            <a:endParaRPr lang="en-US" sz="4800" dirty="0"/>
          </a:p>
        </p:txBody>
      </p:sp>
      <p:sp>
        <p:nvSpPr>
          <p:cNvPr id="3" name="Content Placeholder 2"/>
          <p:cNvSpPr>
            <a:spLocks noGrp="1"/>
          </p:cNvSpPr>
          <p:nvPr>
            <p:ph idx="1"/>
          </p:nvPr>
        </p:nvSpPr>
        <p:spPr>
          <a:xfrm>
            <a:off x="304800" y="1295400"/>
            <a:ext cx="11430000" cy="5105400"/>
          </a:xfrm>
        </p:spPr>
        <p:txBody>
          <a:bodyPr>
            <a:normAutofit/>
          </a:bodyPr>
          <a:lstStyle/>
          <a:p>
            <a:pPr marL="45720" indent="0">
              <a:buNone/>
            </a:pPr>
            <a:r>
              <a:rPr lang="en-US" sz="4000" dirty="0"/>
              <a:t>But the day of the Lord will come like a thief. The heavens will disappear with a roar; the elements will be destroyed by fire, and the earth and everything done in it will be laid bare</a:t>
            </a:r>
            <a:r>
              <a:rPr lang="en-US" sz="4000" dirty="0" smtClean="0"/>
              <a:t>.</a:t>
            </a:r>
            <a:endParaRPr lang="en-US" sz="4000" dirty="0"/>
          </a:p>
          <a:p>
            <a:pPr marL="45720" indent="0">
              <a:buNone/>
            </a:pPr>
            <a:r>
              <a:rPr lang="en-US" sz="4000" dirty="0" smtClean="0"/>
              <a:t>Since </a:t>
            </a:r>
            <a:r>
              <a:rPr lang="en-US" sz="4000" dirty="0"/>
              <a:t>everything will be destroyed in this way, what kind of people ought you to be? You ought to live holy and godly </a:t>
            </a:r>
            <a:r>
              <a:rPr lang="en-US" sz="4000" dirty="0" smtClean="0"/>
              <a:t>lives</a:t>
            </a:r>
            <a:endParaRPr lang="en-US" sz="4000" dirty="0"/>
          </a:p>
        </p:txBody>
      </p:sp>
    </p:spTree>
    <p:extLst>
      <p:ext uri="{BB962C8B-B14F-4D97-AF65-F5344CB8AC3E}">
        <p14:creationId xmlns:p14="http://schemas.microsoft.com/office/powerpoint/2010/main" val="215303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10546080" cy="1066800"/>
          </a:xfrm>
        </p:spPr>
        <p:txBody>
          <a:bodyPr>
            <a:normAutofit/>
          </a:bodyPr>
          <a:lstStyle/>
          <a:p>
            <a:r>
              <a:rPr lang="en-US" sz="4800" dirty="0" smtClean="0"/>
              <a:t>2 Peter 3:10</a:t>
            </a:r>
            <a:endParaRPr lang="en-US" sz="4800" dirty="0"/>
          </a:p>
        </p:txBody>
      </p:sp>
      <p:sp>
        <p:nvSpPr>
          <p:cNvPr id="3" name="Content Placeholder 2"/>
          <p:cNvSpPr>
            <a:spLocks noGrp="1"/>
          </p:cNvSpPr>
          <p:nvPr>
            <p:ph idx="1"/>
          </p:nvPr>
        </p:nvSpPr>
        <p:spPr>
          <a:xfrm>
            <a:off x="304800" y="1295400"/>
            <a:ext cx="11430000" cy="5105400"/>
          </a:xfrm>
        </p:spPr>
        <p:txBody>
          <a:bodyPr>
            <a:normAutofit/>
          </a:bodyPr>
          <a:lstStyle/>
          <a:p>
            <a:pPr marL="45720" indent="0" algn="ctr">
              <a:buNone/>
            </a:pPr>
            <a:r>
              <a:rPr lang="en-US" sz="4000" b="1" dirty="0" smtClean="0"/>
              <a:t>The heavens will disappear </a:t>
            </a:r>
          </a:p>
          <a:p>
            <a:pPr marL="45720" indent="0" algn="ctr">
              <a:buNone/>
            </a:pPr>
            <a:r>
              <a:rPr lang="en-US" sz="4000" dirty="0" smtClean="0"/>
              <a:t>(move forward)</a:t>
            </a:r>
          </a:p>
        </p:txBody>
      </p:sp>
    </p:spTree>
    <p:extLst>
      <p:ext uri="{BB962C8B-B14F-4D97-AF65-F5344CB8AC3E}">
        <p14:creationId xmlns:p14="http://schemas.microsoft.com/office/powerpoint/2010/main" val="3460963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10546080" cy="1066800"/>
          </a:xfrm>
        </p:spPr>
        <p:txBody>
          <a:bodyPr>
            <a:normAutofit/>
          </a:bodyPr>
          <a:lstStyle/>
          <a:p>
            <a:r>
              <a:rPr lang="en-US" sz="4800" dirty="0" smtClean="0"/>
              <a:t>2 Peter 3:10</a:t>
            </a:r>
            <a:endParaRPr lang="en-US" sz="4800" dirty="0"/>
          </a:p>
        </p:txBody>
      </p:sp>
      <p:sp>
        <p:nvSpPr>
          <p:cNvPr id="3" name="Content Placeholder 2"/>
          <p:cNvSpPr>
            <a:spLocks noGrp="1"/>
          </p:cNvSpPr>
          <p:nvPr>
            <p:ph idx="1"/>
          </p:nvPr>
        </p:nvSpPr>
        <p:spPr>
          <a:xfrm>
            <a:off x="304800" y="1295400"/>
            <a:ext cx="11430000" cy="5105400"/>
          </a:xfrm>
        </p:spPr>
        <p:txBody>
          <a:bodyPr>
            <a:normAutofit/>
          </a:bodyPr>
          <a:lstStyle/>
          <a:p>
            <a:pPr marL="45720" indent="0" algn="ctr">
              <a:buNone/>
            </a:pPr>
            <a:r>
              <a:rPr lang="en-US" sz="4000" b="1" dirty="0" smtClean="0"/>
              <a:t>the elements</a:t>
            </a:r>
          </a:p>
          <a:p>
            <a:pPr marL="45720" indent="0" algn="ctr">
              <a:buNone/>
            </a:pPr>
            <a:r>
              <a:rPr lang="en-US" sz="4000" dirty="0" smtClean="0"/>
              <a:t>Colossians 2:8 – See to it that no one takes you captive through hollow and deceptive philosophy . . . And the </a:t>
            </a:r>
            <a:r>
              <a:rPr lang="en-US" sz="4000" b="1" dirty="0" smtClean="0"/>
              <a:t>elemental spiritual forces </a:t>
            </a:r>
            <a:r>
              <a:rPr lang="en-US" sz="4000" dirty="0" smtClean="0"/>
              <a:t>of this world rather than on Christ.</a:t>
            </a:r>
          </a:p>
          <a:p>
            <a:pPr marL="45720" indent="0" algn="ctr">
              <a:buNone/>
            </a:pPr>
            <a:r>
              <a:rPr lang="en-US" sz="4000" dirty="0" smtClean="0"/>
              <a:t> [See also Col. 2:20; Gal. 4:3, 9; Heb. 5:12)</a:t>
            </a:r>
            <a:endParaRPr lang="en-US" sz="4000" dirty="0"/>
          </a:p>
        </p:txBody>
      </p:sp>
    </p:spTree>
    <p:extLst>
      <p:ext uri="{BB962C8B-B14F-4D97-AF65-F5344CB8AC3E}">
        <p14:creationId xmlns:p14="http://schemas.microsoft.com/office/powerpoint/2010/main" val="1375930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10546080" cy="1066800"/>
          </a:xfrm>
        </p:spPr>
        <p:txBody>
          <a:bodyPr>
            <a:normAutofit/>
          </a:bodyPr>
          <a:lstStyle/>
          <a:p>
            <a:r>
              <a:rPr lang="en-US" sz="4800" dirty="0" smtClean="0"/>
              <a:t>2 Peter 3:10</a:t>
            </a:r>
            <a:endParaRPr lang="en-US" sz="4800" dirty="0"/>
          </a:p>
        </p:txBody>
      </p:sp>
      <p:sp>
        <p:nvSpPr>
          <p:cNvPr id="3" name="Content Placeholder 2"/>
          <p:cNvSpPr>
            <a:spLocks noGrp="1"/>
          </p:cNvSpPr>
          <p:nvPr>
            <p:ph idx="1"/>
          </p:nvPr>
        </p:nvSpPr>
        <p:spPr>
          <a:xfrm>
            <a:off x="304800" y="1295400"/>
            <a:ext cx="11430000" cy="5105400"/>
          </a:xfrm>
        </p:spPr>
        <p:txBody>
          <a:bodyPr>
            <a:normAutofit/>
          </a:bodyPr>
          <a:lstStyle/>
          <a:p>
            <a:pPr marL="45720" indent="0" algn="ctr">
              <a:buNone/>
            </a:pPr>
            <a:r>
              <a:rPr lang="en-US" sz="4000" b="1" dirty="0"/>
              <a:t>w</a:t>
            </a:r>
            <a:r>
              <a:rPr lang="en-US" sz="4000" b="1" dirty="0" smtClean="0"/>
              <a:t>ill be destroyed</a:t>
            </a:r>
          </a:p>
          <a:p>
            <a:pPr marL="45720" indent="0" algn="ctr">
              <a:buNone/>
            </a:pPr>
            <a:r>
              <a:rPr lang="en-US" sz="4000" dirty="0" smtClean="0"/>
              <a:t> By these waters also the world of the that time was deluged and destroyed – 2 Peter 3:6</a:t>
            </a:r>
          </a:p>
          <a:p>
            <a:pPr marL="45720" indent="0" algn="ctr">
              <a:buNone/>
            </a:pPr>
            <a:r>
              <a:rPr lang="en-US" sz="4000" dirty="0" smtClean="0"/>
              <a:t>“Destroyed” = Cleansed or Purged</a:t>
            </a:r>
            <a:endParaRPr lang="en-US" sz="4000" dirty="0"/>
          </a:p>
        </p:txBody>
      </p:sp>
    </p:spTree>
    <p:extLst>
      <p:ext uri="{BB962C8B-B14F-4D97-AF65-F5344CB8AC3E}">
        <p14:creationId xmlns:p14="http://schemas.microsoft.com/office/powerpoint/2010/main" val="2941910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10546080" cy="1066800"/>
          </a:xfrm>
        </p:spPr>
        <p:txBody>
          <a:bodyPr>
            <a:normAutofit/>
          </a:bodyPr>
          <a:lstStyle/>
          <a:p>
            <a:r>
              <a:rPr lang="en-US" sz="4800" dirty="0" smtClean="0"/>
              <a:t>2 Peter 3:10</a:t>
            </a:r>
            <a:endParaRPr lang="en-US" sz="4800" dirty="0"/>
          </a:p>
        </p:txBody>
      </p:sp>
      <p:sp>
        <p:nvSpPr>
          <p:cNvPr id="3" name="Content Placeholder 2"/>
          <p:cNvSpPr>
            <a:spLocks noGrp="1"/>
          </p:cNvSpPr>
          <p:nvPr>
            <p:ph idx="1"/>
          </p:nvPr>
        </p:nvSpPr>
        <p:spPr>
          <a:xfrm>
            <a:off x="304800" y="1295400"/>
            <a:ext cx="11430000" cy="5105400"/>
          </a:xfrm>
        </p:spPr>
        <p:txBody>
          <a:bodyPr>
            <a:normAutofit/>
          </a:bodyPr>
          <a:lstStyle/>
          <a:p>
            <a:pPr marL="45720" indent="0" algn="ctr">
              <a:buNone/>
            </a:pPr>
            <a:r>
              <a:rPr lang="en-US" sz="4000" b="1" dirty="0"/>
              <a:t>b</a:t>
            </a:r>
            <a:r>
              <a:rPr lang="en-US" sz="4000" b="1" dirty="0" smtClean="0"/>
              <a:t>y fire</a:t>
            </a:r>
          </a:p>
          <a:p>
            <a:pPr marL="45720" indent="0" algn="ctr">
              <a:buNone/>
            </a:pPr>
            <a:r>
              <a:rPr lang="en-US" sz="4000" dirty="0" smtClean="0"/>
              <a:t> To the Israelites the glory of the L</a:t>
            </a:r>
            <a:r>
              <a:rPr lang="en-US" sz="2800" dirty="0" smtClean="0"/>
              <a:t>ORD</a:t>
            </a:r>
            <a:r>
              <a:rPr lang="en-US" sz="4000" dirty="0" smtClean="0"/>
              <a:t> looked like a consuming fire on tope of the Mountain. – Ex. 24:17</a:t>
            </a:r>
          </a:p>
          <a:p>
            <a:pPr marL="45720" indent="0" algn="ctr">
              <a:buNone/>
            </a:pPr>
            <a:r>
              <a:rPr lang="en-US" sz="4000" dirty="0" smtClean="0"/>
              <a:t>[See also Deut. 4:24; Heb. 12:29]</a:t>
            </a:r>
            <a:endParaRPr lang="en-US" sz="4000" dirty="0"/>
          </a:p>
        </p:txBody>
      </p:sp>
    </p:spTree>
    <p:extLst>
      <p:ext uri="{BB962C8B-B14F-4D97-AF65-F5344CB8AC3E}">
        <p14:creationId xmlns:p14="http://schemas.microsoft.com/office/powerpoint/2010/main" val="1460265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10546080" cy="1066800"/>
          </a:xfrm>
        </p:spPr>
        <p:txBody>
          <a:bodyPr>
            <a:normAutofit/>
          </a:bodyPr>
          <a:lstStyle/>
          <a:p>
            <a:r>
              <a:rPr lang="en-US" sz="4800" dirty="0" smtClean="0"/>
              <a:t>2 Peter 3:10</a:t>
            </a:r>
            <a:endParaRPr lang="en-US" sz="4800" dirty="0"/>
          </a:p>
        </p:txBody>
      </p:sp>
      <p:sp>
        <p:nvSpPr>
          <p:cNvPr id="3" name="Content Placeholder 2"/>
          <p:cNvSpPr>
            <a:spLocks noGrp="1"/>
          </p:cNvSpPr>
          <p:nvPr>
            <p:ph idx="1"/>
          </p:nvPr>
        </p:nvSpPr>
        <p:spPr>
          <a:xfrm>
            <a:off x="304800" y="1295400"/>
            <a:ext cx="11430000" cy="5105400"/>
          </a:xfrm>
        </p:spPr>
        <p:txBody>
          <a:bodyPr>
            <a:normAutofit/>
          </a:bodyPr>
          <a:lstStyle/>
          <a:p>
            <a:pPr marL="45720" indent="0" algn="ctr">
              <a:buNone/>
            </a:pPr>
            <a:r>
              <a:rPr lang="en-US" sz="4000" b="1" dirty="0"/>
              <a:t>a</a:t>
            </a:r>
            <a:r>
              <a:rPr lang="en-US" sz="4000" b="1" dirty="0" smtClean="0"/>
              <a:t>nd the earth and everything done in it will be laid bare.</a:t>
            </a:r>
          </a:p>
          <a:p>
            <a:pPr marL="45720" indent="0" algn="ctr">
              <a:buNone/>
            </a:pPr>
            <a:r>
              <a:rPr lang="en-US" sz="4000" dirty="0" smtClean="0"/>
              <a:t> As in “disclosed” or “found out”</a:t>
            </a:r>
            <a:endParaRPr lang="en-US" sz="4000" dirty="0"/>
          </a:p>
        </p:txBody>
      </p:sp>
    </p:spTree>
    <p:extLst>
      <p:ext uri="{BB962C8B-B14F-4D97-AF65-F5344CB8AC3E}">
        <p14:creationId xmlns:p14="http://schemas.microsoft.com/office/powerpoint/2010/main" val="10808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10546080" cy="1066800"/>
          </a:xfrm>
        </p:spPr>
        <p:txBody>
          <a:bodyPr>
            <a:normAutofit/>
          </a:bodyPr>
          <a:lstStyle/>
          <a:p>
            <a:r>
              <a:rPr lang="en-US" sz="4800" dirty="0" smtClean="0"/>
              <a:t>2 Peter 3:10-11</a:t>
            </a:r>
            <a:endParaRPr lang="en-US" sz="4800" dirty="0"/>
          </a:p>
        </p:txBody>
      </p:sp>
      <p:sp>
        <p:nvSpPr>
          <p:cNvPr id="3" name="Content Placeholder 2"/>
          <p:cNvSpPr>
            <a:spLocks noGrp="1"/>
          </p:cNvSpPr>
          <p:nvPr>
            <p:ph idx="1"/>
          </p:nvPr>
        </p:nvSpPr>
        <p:spPr>
          <a:xfrm>
            <a:off x="304800" y="1295400"/>
            <a:ext cx="11430000" cy="5105400"/>
          </a:xfrm>
        </p:spPr>
        <p:txBody>
          <a:bodyPr>
            <a:normAutofit/>
          </a:bodyPr>
          <a:lstStyle/>
          <a:p>
            <a:pPr marL="45720" indent="0" algn="ctr">
              <a:buNone/>
            </a:pPr>
            <a:r>
              <a:rPr lang="en-US" sz="4000" b="1" dirty="0" smtClean="0"/>
              <a:t>The heavens will move forward with a roar; the principles of the world will be purged by the consuming fire and the earth and everything done in it will be found out.</a:t>
            </a:r>
          </a:p>
          <a:p>
            <a:pPr marL="45720" indent="0" algn="ctr">
              <a:buNone/>
            </a:pPr>
            <a:r>
              <a:rPr lang="en-US" sz="4000" b="1" dirty="0" smtClean="0"/>
              <a:t>Since everything will be purged in this way, what kind of people ought you to be?  You ought to live holy and godly lives as you look forward to the day of God and speed its coming.</a:t>
            </a:r>
            <a:endParaRPr lang="en-US" sz="4000" dirty="0"/>
          </a:p>
        </p:txBody>
      </p:sp>
    </p:spTree>
    <p:extLst>
      <p:ext uri="{BB962C8B-B14F-4D97-AF65-F5344CB8AC3E}">
        <p14:creationId xmlns:p14="http://schemas.microsoft.com/office/powerpoint/2010/main" val="231922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10546080" cy="1066800"/>
          </a:xfrm>
        </p:spPr>
        <p:txBody>
          <a:bodyPr>
            <a:normAutofit/>
          </a:bodyPr>
          <a:lstStyle/>
          <a:p>
            <a:r>
              <a:rPr lang="en-US" sz="4800" dirty="0" smtClean="0"/>
              <a:t>2 Peter 3:15-16</a:t>
            </a:r>
            <a:endParaRPr lang="en-US" sz="4800" dirty="0"/>
          </a:p>
        </p:txBody>
      </p:sp>
      <p:sp>
        <p:nvSpPr>
          <p:cNvPr id="3" name="Content Placeholder 2"/>
          <p:cNvSpPr>
            <a:spLocks noGrp="1"/>
          </p:cNvSpPr>
          <p:nvPr>
            <p:ph idx="1"/>
          </p:nvPr>
        </p:nvSpPr>
        <p:spPr>
          <a:xfrm>
            <a:off x="304800" y="1295400"/>
            <a:ext cx="11430000" cy="5105400"/>
          </a:xfrm>
        </p:spPr>
        <p:txBody>
          <a:bodyPr>
            <a:normAutofit/>
          </a:bodyPr>
          <a:lstStyle/>
          <a:p>
            <a:pPr marL="45720" indent="0" algn="ctr">
              <a:buNone/>
            </a:pPr>
            <a:r>
              <a:rPr lang="en-US" sz="4000" dirty="0" smtClean="0"/>
              <a:t>Bear in mind that our Lord’s patience means salvation, just as our dear brother Paul also wrote you with the wisdom that God gave him.  He writes the same way in all his letters,</a:t>
            </a:r>
          </a:p>
          <a:p>
            <a:pPr marL="45720" indent="0" algn="ctr">
              <a:buNone/>
            </a:pPr>
            <a:r>
              <a:rPr lang="en-US" sz="4000" dirty="0" smtClean="0"/>
              <a:t> </a:t>
            </a:r>
            <a:r>
              <a:rPr lang="en-US" sz="4000" b="1" dirty="0" smtClean="0"/>
              <a:t>speaking in them of these matters.</a:t>
            </a:r>
            <a:endParaRPr lang="en-US" sz="4000" dirty="0"/>
          </a:p>
        </p:txBody>
      </p:sp>
    </p:spTree>
    <p:extLst>
      <p:ext uri="{BB962C8B-B14F-4D97-AF65-F5344CB8AC3E}">
        <p14:creationId xmlns:p14="http://schemas.microsoft.com/office/powerpoint/2010/main" val="3371657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Resurrection</a:t>
            </a:r>
            <a:endParaRPr lang="en-US" sz="4400" dirty="0"/>
          </a:p>
        </p:txBody>
      </p:sp>
      <p:sp>
        <p:nvSpPr>
          <p:cNvPr id="3" name="Content Placeholder 2"/>
          <p:cNvSpPr>
            <a:spLocks noGrp="1"/>
          </p:cNvSpPr>
          <p:nvPr>
            <p:ph idx="1"/>
          </p:nvPr>
        </p:nvSpPr>
        <p:spPr/>
        <p:txBody>
          <a:bodyPr>
            <a:normAutofit lnSpcReduction="10000"/>
          </a:bodyPr>
          <a:lstStyle/>
          <a:p>
            <a:pPr marL="788670" indent="-742950">
              <a:buAutoNum type="arabicPeriod"/>
            </a:pPr>
            <a:r>
              <a:rPr lang="en-US" sz="3600" dirty="0" smtClean="0"/>
              <a:t>Jesus was the prototype</a:t>
            </a:r>
          </a:p>
          <a:p>
            <a:pPr marL="788670" indent="-742950">
              <a:buAutoNum type="arabicPeriod"/>
            </a:pPr>
            <a:r>
              <a:rPr lang="en-US" sz="3600" dirty="0" smtClean="0"/>
              <a:t>Jesus is the resurrection</a:t>
            </a:r>
          </a:p>
          <a:p>
            <a:pPr marL="788670" indent="-742950">
              <a:buAutoNum type="arabicPeriod"/>
            </a:pPr>
            <a:r>
              <a:rPr lang="en-US" sz="3600" dirty="0" smtClean="0"/>
              <a:t>It includes redemption of the body</a:t>
            </a:r>
          </a:p>
          <a:p>
            <a:pPr marL="788670" indent="-742950">
              <a:buAutoNum type="arabicPeriod"/>
            </a:pPr>
            <a:r>
              <a:rPr lang="en-US" sz="3600" dirty="0" smtClean="0"/>
              <a:t>It is transformational</a:t>
            </a:r>
          </a:p>
          <a:p>
            <a:pPr marL="788670" indent="-742950">
              <a:buAutoNum type="arabicPeriod"/>
            </a:pPr>
            <a:r>
              <a:rPr lang="en-US" sz="3600" dirty="0" smtClean="0"/>
              <a:t>It will restore the whole creation</a:t>
            </a:r>
          </a:p>
          <a:p>
            <a:pPr marL="788670" indent="-742950">
              <a:buAutoNum type="arabicPeriod"/>
            </a:pPr>
            <a:r>
              <a:rPr lang="en-US" sz="3600" dirty="0" smtClean="0"/>
              <a:t>Anticipate resurrection</a:t>
            </a:r>
          </a:p>
        </p:txBody>
      </p:sp>
    </p:spTree>
    <p:extLst>
      <p:ext uri="{BB962C8B-B14F-4D97-AF65-F5344CB8AC3E}">
        <p14:creationId xmlns:p14="http://schemas.microsoft.com/office/powerpoint/2010/main" val="55088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0" y="304800"/>
            <a:ext cx="4724400" cy="828040"/>
          </a:xfrm>
        </p:spPr>
        <p:txBody>
          <a:bodyPr>
            <a:noAutofit/>
          </a:bodyPr>
          <a:lstStyle/>
          <a:p>
            <a:r>
              <a:rPr lang="en-US" sz="4400" dirty="0" smtClean="0"/>
              <a:t>Waiting</a:t>
            </a:r>
            <a:endParaRPr lang="en-US" sz="4400" dirty="0"/>
          </a:p>
        </p:txBody>
      </p:sp>
      <p:sp>
        <p:nvSpPr>
          <p:cNvPr id="3" name="Content Placeholder 2"/>
          <p:cNvSpPr>
            <a:spLocks noGrp="1"/>
          </p:cNvSpPr>
          <p:nvPr>
            <p:ph idx="1"/>
          </p:nvPr>
        </p:nvSpPr>
        <p:spPr>
          <a:xfrm>
            <a:off x="7239000" y="1306022"/>
            <a:ext cx="4114800" cy="4876800"/>
          </a:xfrm>
        </p:spPr>
        <p:txBody>
          <a:bodyPr>
            <a:normAutofit/>
          </a:bodyPr>
          <a:lstStyle/>
          <a:p>
            <a:pPr marL="45720" indent="0">
              <a:buNone/>
            </a:pPr>
            <a:r>
              <a:rPr lang="en-US" sz="3600" dirty="0" smtClean="0"/>
              <a:t>But our citizenship is in heaven. And we eagerly await a Savior from there, the Lord Jesus Christ.</a:t>
            </a:r>
          </a:p>
          <a:p>
            <a:pPr marL="45720" indent="0" algn="r">
              <a:buNone/>
            </a:pPr>
            <a:r>
              <a:rPr lang="en-US" sz="3600" dirty="0" smtClean="0"/>
              <a:t>- Philippians 3:20</a:t>
            </a:r>
          </a:p>
        </p:txBody>
      </p:sp>
      <p:pic>
        <p:nvPicPr>
          <p:cNvPr id="5122" name="Picture 2" descr="https://c1.staticflickr.com/1/208/490412950_27a4035171.jpg"/>
          <p:cNvPicPr>
            <a:picLocks noChangeAspect="1" noChangeArrowheads="1"/>
          </p:cNvPicPr>
          <p:nvPr/>
        </p:nvPicPr>
        <p:blipFill rotWithShape="1">
          <a:blip r:embed="rId2">
            <a:extLst>
              <a:ext uri="{28A0092B-C50C-407E-A947-70E740481C1C}">
                <a14:useLocalDpi xmlns:a14="http://schemas.microsoft.com/office/drawing/2010/main" val="0"/>
              </a:ext>
            </a:extLst>
          </a:blip>
          <a:srcRect l="4023" r="25163"/>
          <a:stretch/>
        </p:blipFill>
        <p:spPr bwMode="auto">
          <a:xfrm>
            <a:off x="27709" y="0"/>
            <a:ext cx="6705600"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67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4343400" cy="751840"/>
          </a:xfrm>
        </p:spPr>
        <p:txBody>
          <a:bodyPr>
            <a:normAutofit/>
          </a:bodyPr>
          <a:lstStyle/>
          <a:p>
            <a:r>
              <a:rPr lang="en-US" sz="4400" dirty="0" err="1" smtClean="0"/>
              <a:t>Eumenides</a:t>
            </a:r>
            <a:r>
              <a:rPr lang="en-US" sz="4400" dirty="0" smtClean="0"/>
              <a:t> </a:t>
            </a:r>
            <a:r>
              <a:rPr lang="en-US" sz="1800" dirty="0" smtClean="0"/>
              <a:t>by Aeschylus</a:t>
            </a:r>
            <a:endParaRPr lang="en-US" sz="4400" dirty="0"/>
          </a:p>
        </p:txBody>
      </p:sp>
      <p:sp>
        <p:nvSpPr>
          <p:cNvPr id="3" name="Content Placeholder 2"/>
          <p:cNvSpPr>
            <a:spLocks noGrp="1"/>
          </p:cNvSpPr>
          <p:nvPr>
            <p:ph idx="1"/>
          </p:nvPr>
        </p:nvSpPr>
        <p:spPr>
          <a:xfrm>
            <a:off x="457200" y="1524000"/>
            <a:ext cx="4495800" cy="4505579"/>
          </a:xfrm>
        </p:spPr>
        <p:txBody>
          <a:bodyPr>
            <a:noAutofit/>
          </a:bodyPr>
          <a:lstStyle/>
          <a:p>
            <a:pPr marL="45720" indent="0">
              <a:buNone/>
            </a:pPr>
            <a:r>
              <a:rPr lang="en-US" sz="4000" dirty="0" smtClean="0"/>
              <a:t>“Once a man has died, and the dust has soaked up his blood, there is no resurrection.” </a:t>
            </a:r>
          </a:p>
          <a:p>
            <a:pPr marL="45720" indent="0" algn="r">
              <a:buNone/>
            </a:pPr>
            <a:r>
              <a:rPr lang="en-US" sz="4000" dirty="0" smtClean="0"/>
              <a:t>- Apollo</a:t>
            </a:r>
          </a:p>
        </p:txBody>
      </p:sp>
      <p:pic>
        <p:nvPicPr>
          <p:cNvPr id="3074" name="Picture 2" descr="http://upload.wikimedia.org/wikipedia/commons/3/30/Acropolis_from_Areopagus.jpg"/>
          <p:cNvPicPr>
            <a:picLocks noChangeAspect="1" noChangeArrowheads="1"/>
          </p:cNvPicPr>
          <p:nvPr/>
        </p:nvPicPr>
        <p:blipFill rotWithShape="1">
          <a:blip r:embed="rId3">
            <a:extLst>
              <a:ext uri="{28A0092B-C50C-407E-A947-70E740481C1C}">
                <a14:useLocalDpi xmlns:a14="http://schemas.microsoft.com/office/drawing/2010/main" val="0"/>
              </a:ext>
            </a:extLst>
          </a:blip>
          <a:srcRect l="5754" r="9436"/>
          <a:stretch/>
        </p:blipFill>
        <p:spPr bwMode="auto">
          <a:xfrm>
            <a:off x="5408379" y="0"/>
            <a:ext cx="6818257"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0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4724400" cy="828040"/>
          </a:xfrm>
        </p:spPr>
        <p:txBody>
          <a:bodyPr>
            <a:noAutofit/>
          </a:bodyPr>
          <a:lstStyle/>
          <a:p>
            <a:r>
              <a:rPr lang="en-US" sz="4400" dirty="0" smtClean="0"/>
              <a:t>It’s coming</a:t>
            </a:r>
            <a:endParaRPr lang="en-US" sz="4400" dirty="0"/>
          </a:p>
        </p:txBody>
      </p:sp>
      <p:sp>
        <p:nvSpPr>
          <p:cNvPr id="3" name="Content Placeholder 2"/>
          <p:cNvSpPr>
            <a:spLocks noGrp="1"/>
          </p:cNvSpPr>
          <p:nvPr>
            <p:ph idx="1"/>
          </p:nvPr>
        </p:nvSpPr>
        <p:spPr>
          <a:xfrm>
            <a:off x="381000" y="1458422"/>
            <a:ext cx="6096000" cy="5018578"/>
          </a:xfrm>
        </p:spPr>
        <p:txBody>
          <a:bodyPr>
            <a:normAutofit fontScale="85000" lnSpcReduction="20000"/>
          </a:bodyPr>
          <a:lstStyle/>
          <a:p>
            <a:pPr marL="45720" indent="0">
              <a:buNone/>
            </a:pPr>
            <a:r>
              <a:rPr lang="en-US" sz="3600" dirty="0"/>
              <a:t>Praise be to the God and Father of our Lord Jesus Christ! In his great mercy he has given us new birth into a living hope through the resurrection of Jesus Christ from the dead, </a:t>
            </a:r>
            <a:r>
              <a:rPr lang="en-US" sz="3600" dirty="0" smtClean="0"/>
              <a:t>and </a:t>
            </a:r>
            <a:r>
              <a:rPr lang="en-US" sz="3600" dirty="0"/>
              <a:t>into an inheritance that can never perish, spoil or fade. This inheritance is kept in heaven for you, </a:t>
            </a:r>
            <a:r>
              <a:rPr lang="en-US" sz="3600" dirty="0" smtClean="0"/>
              <a:t>who </a:t>
            </a:r>
            <a:r>
              <a:rPr lang="en-US" sz="3600" dirty="0"/>
              <a:t>through faith are shielded by God’s </a:t>
            </a:r>
            <a:r>
              <a:rPr lang="en-US" sz="3600" dirty="0" smtClean="0"/>
              <a:t>power until </a:t>
            </a:r>
            <a:r>
              <a:rPr lang="en-US" sz="3600" dirty="0"/>
              <a:t>the coming of the salvation that is ready to be revealed in the last time</a:t>
            </a:r>
            <a:r>
              <a:rPr lang="en-US" sz="3600" dirty="0" smtClean="0"/>
              <a:t>.</a:t>
            </a:r>
          </a:p>
          <a:p>
            <a:pPr marL="45720" indent="0" algn="r">
              <a:buNone/>
            </a:pPr>
            <a:r>
              <a:rPr lang="en-US" sz="3600" dirty="0" smtClean="0"/>
              <a:t>- 1 Peter 1:3-5</a:t>
            </a:r>
          </a:p>
        </p:txBody>
      </p:sp>
      <p:pic>
        <p:nvPicPr>
          <p:cNvPr id="8194" name="Picture 2" descr="https://pbs.twimg.com/profile_images/1266133706/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850438"/>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440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10546080" cy="1066800"/>
          </a:xfrm>
        </p:spPr>
        <p:txBody>
          <a:bodyPr>
            <a:normAutofit/>
          </a:bodyPr>
          <a:lstStyle/>
          <a:p>
            <a:r>
              <a:rPr lang="en-US" sz="4800" dirty="0" smtClean="0"/>
              <a:t>1 Thessalonians 4:17</a:t>
            </a:r>
            <a:endParaRPr lang="en-US" sz="4800" dirty="0"/>
          </a:p>
        </p:txBody>
      </p:sp>
      <p:sp>
        <p:nvSpPr>
          <p:cNvPr id="3" name="Content Placeholder 2"/>
          <p:cNvSpPr>
            <a:spLocks noGrp="1"/>
          </p:cNvSpPr>
          <p:nvPr>
            <p:ph idx="1"/>
          </p:nvPr>
        </p:nvSpPr>
        <p:spPr>
          <a:xfrm>
            <a:off x="304800" y="1295400"/>
            <a:ext cx="11430000" cy="5105400"/>
          </a:xfrm>
        </p:spPr>
        <p:txBody>
          <a:bodyPr>
            <a:normAutofit/>
          </a:bodyPr>
          <a:lstStyle/>
          <a:p>
            <a:pPr marL="45720" indent="0" algn="ctr">
              <a:buNone/>
            </a:pPr>
            <a:r>
              <a:rPr lang="en-US" sz="4000" dirty="0"/>
              <a:t>After that, we who are still alive and are left will be caught up together with them in the </a:t>
            </a:r>
            <a:r>
              <a:rPr lang="en-US" sz="4000" dirty="0" smtClean="0"/>
              <a:t>clouds to </a:t>
            </a:r>
            <a:r>
              <a:rPr lang="en-US" sz="4000" dirty="0"/>
              <a:t>meet the Lord in the air. And so we will be with the Lord </a:t>
            </a:r>
            <a:r>
              <a:rPr lang="en-US" sz="4000" dirty="0" smtClean="0"/>
              <a:t>forever.</a:t>
            </a:r>
            <a:endParaRPr lang="en-US" sz="4000" dirty="0"/>
          </a:p>
        </p:txBody>
      </p:sp>
    </p:spTree>
    <p:extLst>
      <p:ext uri="{BB962C8B-B14F-4D97-AF65-F5344CB8AC3E}">
        <p14:creationId xmlns:p14="http://schemas.microsoft.com/office/powerpoint/2010/main" val="93979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10546080" cy="1066800"/>
          </a:xfrm>
        </p:spPr>
        <p:txBody>
          <a:bodyPr>
            <a:normAutofit/>
          </a:bodyPr>
          <a:lstStyle/>
          <a:p>
            <a:r>
              <a:rPr lang="en-US" sz="4800" dirty="0" smtClean="0"/>
              <a:t>1 Thessalonians 4:17</a:t>
            </a:r>
            <a:endParaRPr lang="en-US" sz="4800" dirty="0"/>
          </a:p>
        </p:txBody>
      </p:sp>
      <p:sp>
        <p:nvSpPr>
          <p:cNvPr id="3" name="Content Placeholder 2"/>
          <p:cNvSpPr>
            <a:spLocks noGrp="1"/>
          </p:cNvSpPr>
          <p:nvPr>
            <p:ph idx="1"/>
          </p:nvPr>
        </p:nvSpPr>
        <p:spPr>
          <a:xfrm>
            <a:off x="304800" y="1295400"/>
            <a:ext cx="11430000" cy="5105400"/>
          </a:xfrm>
        </p:spPr>
        <p:txBody>
          <a:bodyPr>
            <a:normAutofit/>
          </a:bodyPr>
          <a:lstStyle/>
          <a:p>
            <a:pPr marL="45720" indent="0" algn="ctr">
              <a:buNone/>
            </a:pPr>
            <a:r>
              <a:rPr lang="en-US" sz="4000" b="1" dirty="0">
                <a:latin typeface="Calibri" panose="020F0502020204030204" pitchFamily="34" charset="0"/>
              </a:rPr>
              <a:t>Clouds</a:t>
            </a:r>
            <a:r>
              <a:rPr lang="en-US" sz="4000" dirty="0">
                <a:latin typeface="Calibri" panose="020F0502020204030204" pitchFamily="34" charset="0"/>
              </a:rPr>
              <a:t> </a:t>
            </a:r>
            <a:endParaRPr lang="en-US" sz="4000" dirty="0" smtClean="0">
              <a:latin typeface="Calibri" panose="020F0502020204030204" pitchFamily="34" charset="0"/>
            </a:endParaRPr>
          </a:p>
          <a:p>
            <a:pPr marL="45720" indent="0" algn="ctr">
              <a:buNone/>
            </a:pPr>
            <a:r>
              <a:rPr lang="en-US" sz="4000" dirty="0" smtClean="0">
                <a:latin typeface="Calibri" panose="020F0502020204030204" pitchFamily="34" charset="0"/>
              </a:rPr>
              <a:t>I </a:t>
            </a:r>
            <a:r>
              <a:rPr lang="en-US" sz="4000" dirty="0">
                <a:latin typeface="Calibri" panose="020F0502020204030204" pitchFamily="34" charset="0"/>
              </a:rPr>
              <a:t>am going to come to you in a dense cloud - Exodus 19:9 </a:t>
            </a:r>
            <a:endParaRPr lang="en-US" sz="4000" dirty="0" smtClean="0">
              <a:latin typeface="Calibri" panose="020F0502020204030204" pitchFamily="34" charset="0"/>
            </a:endParaRPr>
          </a:p>
          <a:p>
            <a:pPr marL="45720" indent="0" algn="ctr">
              <a:buNone/>
            </a:pPr>
            <a:r>
              <a:rPr lang="en-US" sz="4000" dirty="0" smtClean="0">
                <a:latin typeface="Calibri" panose="020F0502020204030204" pitchFamily="34" charset="0"/>
              </a:rPr>
              <a:t>the </a:t>
            </a:r>
            <a:r>
              <a:rPr lang="en-US" sz="4000" dirty="0">
                <a:latin typeface="Calibri" panose="020F0502020204030204" pitchFamily="34" charset="0"/>
              </a:rPr>
              <a:t>glory of the Lord settled on Mount Sinai. For six days the cloud covered the mountain, and on the seventh day the Lord called to Moses from within the cloud. - Exodus 24:16</a:t>
            </a:r>
          </a:p>
        </p:txBody>
      </p:sp>
    </p:spTree>
    <p:extLst>
      <p:ext uri="{BB962C8B-B14F-4D97-AF65-F5344CB8AC3E}">
        <p14:creationId xmlns:p14="http://schemas.microsoft.com/office/powerpoint/2010/main" val="845854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10546080" cy="1066800"/>
          </a:xfrm>
        </p:spPr>
        <p:txBody>
          <a:bodyPr>
            <a:normAutofit/>
          </a:bodyPr>
          <a:lstStyle/>
          <a:p>
            <a:r>
              <a:rPr lang="en-US" sz="4800" dirty="0" smtClean="0"/>
              <a:t>1 Thessalonians 4:17</a:t>
            </a:r>
            <a:endParaRPr lang="en-US" sz="4800" dirty="0"/>
          </a:p>
        </p:txBody>
      </p:sp>
      <p:sp>
        <p:nvSpPr>
          <p:cNvPr id="3" name="Content Placeholder 2"/>
          <p:cNvSpPr>
            <a:spLocks noGrp="1"/>
          </p:cNvSpPr>
          <p:nvPr>
            <p:ph idx="1"/>
          </p:nvPr>
        </p:nvSpPr>
        <p:spPr>
          <a:xfrm>
            <a:off x="304800" y="1295400"/>
            <a:ext cx="11430000" cy="5105400"/>
          </a:xfrm>
        </p:spPr>
        <p:txBody>
          <a:bodyPr>
            <a:normAutofit fontScale="85000" lnSpcReduction="20000"/>
          </a:bodyPr>
          <a:lstStyle/>
          <a:p>
            <a:pPr marL="45720" indent="0" algn="ctr">
              <a:buNone/>
            </a:pPr>
            <a:r>
              <a:rPr lang="en-US" sz="4000" b="1" dirty="0">
                <a:latin typeface="Calibri" panose="020F0502020204030204" pitchFamily="34" charset="0"/>
              </a:rPr>
              <a:t>Meet the Lord </a:t>
            </a:r>
            <a:endParaRPr lang="en-US" sz="4000" b="1" dirty="0" smtClean="0">
              <a:latin typeface="Calibri" panose="020F0502020204030204" pitchFamily="34" charset="0"/>
            </a:endParaRPr>
          </a:p>
          <a:p>
            <a:pPr marL="45720" indent="0" algn="ctr">
              <a:buNone/>
            </a:pPr>
            <a:r>
              <a:rPr lang="en-US" sz="4000" dirty="0" smtClean="0">
                <a:latin typeface="Calibri" panose="020F0502020204030204" pitchFamily="34" charset="0"/>
              </a:rPr>
              <a:t>At </a:t>
            </a:r>
            <a:r>
              <a:rPr lang="en-US" sz="4000" dirty="0">
                <a:latin typeface="Calibri" panose="020F0502020204030204" pitchFamily="34" charset="0"/>
              </a:rPr>
              <a:t>midnight the cry rang out: ‘Here’s the bridegroom! Come out to meet (</a:t>
            </a:r>
            <a:r>
              <a:rPr lang="en-US" sz="4000" i="1" dirty="0" err="1">
                <a:latin typeface="Calibri" panose="020F0502020204030204" pitchFamily="34" charset="0"/>
              </a:rPr>
              <a:t>apantesis</a:t>
            </a:r>
            <a:r>
              <a:rPr lang="en-US" sz="4000" dirty="0">
                <a:latin typeface="Calibri" panose="020F0502020204030204" pitchFamily="34" charset="0"/>
              </a:rPr>
              <a:t>) him!’ … The virgins who were ready went in with him to the wedding banquet. And the door was shut. – Matthew 25:6, 10 </a:t>
            </a:r>
            <a:endParaRPr lang="en-US" sz="4000" dirty="0" smtClean="0">
              <a:latin typeface="Calibri" panose="020F0502020204030204" pitchFamily="34" charset="0"/>
            </a:endParaRPr>
          </a:p>
          <a:p>
            <a:pPr marL="45720" indent="0" algn="ctr">
              <a:buNone/>
            </a:pPr>
            <a:r>
              <a:rPr lang="en-US" sz="4000" dirty="0" smtClean="0">
                <a:latin typeface="Calibri" panose="020F0502020204030204" pitchFamily="34" charset="0"/>
              </a:rPr>
              <a:t>And </a:t>
            </a:r>
            <a:r>
              <a:rPr lang="en-US" sz="4000" dirty="0">
                <a:latin typeface="Calibri" panose="020F0502020204030204" pitchFamily="34" charset="0"/>
              </a:rPr>
              <a:t>so we came to Rome. The brothers and sisters there had heard that we were coming, and they traveled as far as the Forum of Appius and the Three Taverns to meet (</a:t>
            </a:r>
            <a:r>
              <a:rPr lang="en-US" sz="4000" i="1" dirty="0" err="1">
                <a:latin typeface="Calibri" panose="020F0502020204030204" pitchFamily="34" charset="0"/>
              </a:rPr>
              <a:t>apantesis</a:t>
            </a:r>
            <a:r>
              <a:rPr lang="en-US" sz="4000" dirty="0">
                <a:latin typeface="Calibri" panose="020F0502020204030204" pitchFamily="34" charset="0"/>
              </a:rPr>
              <a:t>) us. At the sight of these people Paul thanked God and was encouraged. When we got to Rome, Paul was allowed to live by himself, with a soldier to guard him. – Acts 28:14-16</a:t>
            </a:r>
          </a:p>
        </p:txBody>
      </p:sp>
    </p:spTree>
    <p:extLst>
      <p:ext uri="{BB962C8B-B14F-4D97-AF65-F5344CB8AC3E}">
        <p14:creationId xmlns:p14="http://schemas.microsoft.com/office/powerpoint/2010/main" val="465768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10546080" cy="1066800"/>
          </a:xfrm>
        </p:spPr>
        <p:txBody>
          <a:bodyPr>
            <a:normAutofit/>
          </a:bodyPr>
          <a:lstStyle/>
          <a:p>
            <a:r>
              <a:rPr lang="en-US" sz="4800" dirty="0" smtClean="0"/>
              <a:t>1 Thessalonians 4:17</a:t>
            </a:r>
            <a:endParaRPr lang="en-US" sz="4800" dirty="0"/>
          </a:p>
        </p:txBody>
      </p:sp>
      <p:sp>
        <p:nvSpPr>
          <p:cNvPr id="3" name="Content Placeholder 2"/>
          <p:cNvSpPr>
            <a:spLocks noGrp="1"/>
          </p:cNvSpPr>
          <p:nvPr>
            <p:ph idx="1"/>
          </p:nvPr>
        </p:nvSpPr>
        <p:spPr>
          <a:xfrm>
            <a:off x="304800" y="1295400"/>
            <a:ext cx="11430000" cy="5105400"/>
          </a:xfrm>
        </p:spPr>
        <p:txBody>
          <a:bodyPr>
            <a:normAutofit lnSpcReduction="10000"/>
          </a:bodyPr>
          <a:lstStyle/>
          <a:p>
            <a:pPr marL="45720" indent="0" algn="ctr">
              <a:buNone/>
            </a:pPr>
            <a:r>
              <a:rPr lang="en-US" sz="4000" b="1" dirty="0"/>
              <a:t>In the Air </a:t>
            </a:r>
            <a:endParaRPr lang="en-US" sz="4000" b="1" dirty="0" smtClean="0"/>
          </a:p>
          <a:p>
            <a:pPr marL="45720" indent="0" algn="ctr">
              <a:buNone/>
            </a:pPr>
            <a:r>
              <a:rPr lang="en-US" sz="4000" dirty="0" smtClean="0"/>
              <a:t>The </a:t>
            </a:r>
            <a:r>
              <a:rPr lang="en-US" sz="4000" dirty="0"/>
              <a:t>lower surface atmosphere as opposes to the higher air in the sky they were shouting and throwing off their cloaks and flinging dust into the air – Acts 22:23 </a:t>
            </a:r>
            <a:endParaRPr lang="en-US" sz="4000" dirty="0" smtClean="0"/>
          </a:p>
          <a:p>
            <a:pPr marL="45720" indent="0" algn="ctr">
              <a:buNone/>
            </a:pPr>
            <a:r>
              <a:rPr lang="en-US" sz="4000" dirty="0" smtClean="0"/>
              <a:t>I </a:t>
            </a:r>
            <a:r>
              <a:rPr lang="en-US" sz="4000" dirty="0"/>
              <a:t>do not fight like a boxer beating the air. – 1 Corinthians 9:26 </a:t>
            </a:r>
            <a:endParaRPr lang="en-US" sz="4000" dirty="0" smtClean="0"/>
          </a:p>
          <a:p>
            <a:pPr marL="45720" indent="0" algn="ctr">
              <a:buNone/>
            </a:pPr>
            <a:r>
              <a:rPr lang="en-US" sz="4000" dirty="0" smtClean="0"/>
              <a:t>[See </a:t>
            </a:r>
            <a:r>
              <a:rPr lang="en-US" sz="4000" dirty="0"/>
              <a:t>also 1Cor. 14:9; Ephesians </a:t>
            </a:r>
            <a:r>
              <a:rPr lang="en-US" sz="4000" dirty="0" smtClean="0"/>
              <a:t>2:2]</a:t>
            </a:r>
            <a:endParaRPr lang="en-US" sz="4000" dirty="0"/>
          </a:p>
        </p:txBody>
      </p:sp>
    </p:spTree>
    <p:extLst>
      <p:ext uri="{BB962C8B-B14F-4D97-AF65-F5344CB8AC3E}">
        <p14:creationId xmlns:p14="http://schemas.microsoft.com/office/powerpoint/2010/main" val="826182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10546080" cy="1066800"/>
          </a:xfrm>
        </p:spPr>
        <p:txBody>
          <a:bodyPr>
            <a:normAutofit/>
          </a:bodyPr>
          <a:lstStyle/>
          <a:p>
            <a:r>
              <a:rPr lang="en-US" sz="4800" dirty="0" smtClean="0"/>
              <a:t>1 Thessalonians 4:17</a:t>
            </a:r>
            <a:endParaRPr lang="en-US" sz="4800" dirty="0"/>
          </a:p>
        </p:txBody>
      </p:sp>
      <p:sp>
        <p:nvSpPr>
          <p:cNvPr id="3" name="Content Placeholder 2"/>
          <p:cNvSpPr>
            <a:spLocks noGrp="1"/>
          </p:cNvSpPr>
          <p:nvPr>
            <p:ph idx="1"/>
          </p:nvPr>
        </p:nvSpPr>
        <p:spPr>
          <a:xfrm>
            <a:off x="304800" y="1447800"/>
            <a:ext cx="11430000" cy="4953000"/>
          </a:xfrm>
        </p:spPr>
        <p:txBody>
          <a:bodyPr>
            <a:normAutofit/>
          </a:bodyPr>
          <a:lstStyle/>
          <a:p>
            <a:pPr marL="45720" indent="0" algn="ctr">
              <a:buNone/>
            </a:pPr>
            <a:r>
              <a:rPr lang="en-US" sz="4000" dirty="0"/>
              <a:t>After that, we who are still alive and are left will be caught up together with </a:t>
            </a:r>
            <a:r>
              <a:rPr lang="en-US" sz="4000" dirty="0" smtClean="0"/>
              <a:t>them in God’s presence to meet and escort the Lord into our space.  And so we will be with the Lord forever.</a:t>
            </a:r>
            <a:endParaRPr lang="en-US" sz="4000" dirty="0"/>
          </a:p>
        </p:txBody>
      </p:sp>
    </p:spTree>
    <p:extLst>
      <p:ext uri="{BB962C8B-B14F-4D97-AF65-F5344CB8AC3E}">
        <p14:creationId xmlns:p14="http://schemas.microsoft.com/office/powerpoint/2010/main" val="149446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10546080" cy="1066800"/>
          </a:xfrm>
        </p:spPr>
        <p:txBody>
          <a:bodyPr>
            <a:normAutofit/>
          </a:bodyPr>
          <a:lstStyle/>
          <a:p>
            <a:r>
              <a:rPr lang="en-US" sz="4800" dirty="0" smtClean="0"/>
              <a:t>Ephesians 1:8-10</a:t>
            </a:r>
            <a:endParaRPr lang="en-US" sz="4800" dirty="0"/>
          </a:p>
        </p:txBody>
      </p:sp>
      <p:sp>
        <p:nvSpPr>
          <p:cNvPr id="3" name="Content Placeholder 2"/>
          <p:cNvSpPr>
            <a:spLocks noGrp="1"/>
          </p:cNvSpPr>
          <p:nvPr>
            <p:ph idx="1"/>
          </p:nvPr>
        </p:nvSpPr>
        <p:spPr>
          <a:xfrm>
            <a:off x="304800" y="1295400"/>
            <a:ext cx="11430000" cy="5105400"/>
          </a:xfrm>
        </p:spPr>
        <p:txBody>
          <a:bodyPr>
            <a:normAutofit/>
          </a:bodyPr>
          <a:lstStyle/>
          <a:p>
            <a:pPr marL="45720" indent="0" algn="ctr">
              <a:buNone/>
            </a:pPr>
            <a:r>
              <a:rPr lang="en-US" sz="4000" dirty="0"/>
              <a:t>With all wisdom and understanding, </a:t>
            </a:r>
            <a:r>
              <a:rPr lang="en-US" sz="4000" dirty="0" smtClean="0"/>
              <a:t>he</a:t>
            </a:r>
            <a:r>
              <a:rPr lang="en-US" sz="4000" dirty="0"/>
              <a:t> made known to us the mystery of his will according to his good pleasure, which he purposed in Christ</a:t>
            </a:r>
            <a:r>
              <a:rPr lang="en-US" sz="4000" dirty="0" smtClean="0"/>
              <a:t>,</a:t>
            </a:r>
            <a:r>
              <a:rPr lang="en-US" sz="4000" b="1" baseline="30000" dirty="0"/>
              <a:t> </a:t>
            </a:r>
            <a:r>
              <a:rPr lang="en-US" sz="4000" dirty="0"/>
              <a:t>to be put into effect when the times reach their fulfillment—to bring unity to all things in heaven and on earth under Christ.</a:t>
            </a:r>
          </a:p>
        </p:txBody>
      </p:sp>
    </p:spTree>
    <p:extLst>
      <p:ext uri="{BB962C8B-B14F-4D97-AF65-F5344CB8AC3E}">
        <p14:creationId xmlns:p14="http://schemas.microsoft.com/office/powerpoint/2010/main" val="70315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5" y="6927"/>
            <a:ext cx="10546080" cy="1066800"/>
          </a:xfrm>
        </p:spPr>
        <p:txBody>
          <a:bodyPr>
            <a:normAutofit/>
          </a:bodyPr>
          <a:lstStyle/>
          <a:p>
            <a:r>
              <a:rPr lang="en-US" sz="4800" dirty="0" smtClean="0"/>
              <a:t>2 Corinthians 5:1-5</a:t>
            </a:r>
            <a:endParaRPr lang="en-US" sz="4800" dirty="0"/>
          </a:p>
        </p:txBody>
      </p:sp>
      <p:sp>
        <p:nvSpPr>
          <p:cNvPr id="3" name="Content Placeholder 2"/>
          <p:cNvSpPr>
            <a:spLocks noGrp="1"/>
          </p:cNvSpPr>
          <p:nvPr>
            <p:ph idx="1"/>
          </p:nvPr>
        </p:nvSpPr>
        <p:spPr>
          <a:xfrm>
            <a:off x="0" y="1397660"/>
            <a:ext cx="9220200" cy="5105400"/>
          </a:xfrm>
        </p:spPr>
        <p:txBody>
          <a:bodyPr>
            <a:normAutofit fontScale="92500"/>
          </a:bodyPr>
          <a:lstStyle/>
          <a:p>
            <a:pPr marL="45720" indent="0">
              <a:buNone/>
            </a:pPr>
            <a:r>
              <a:rPr lang="en-US" sz="4000" dirty="0">
                <a:latin typeface="Calibri" panose="020F0502020204030204" pitchFamily="34" charset="0"/>
              </a:rPr>
              <a:t>…if the earthly tent we live in is destroyed, </a:t>
            </a:r>
            <a:endParaRPr lang="en-US" sz="4000" dirty="0" smtClean="0">
              <a:latin typeface="Calibri" panose="020F0502020204030204" pitchFamily="34" charset="0"/>
            </a:endParaRPr>
          </a:p>
          <a:p>
            <a:pPr marL="45720" indent="0">
              <a:buNone/>
            </a:pPr>
            <a:r>
              <a:rPr lang="en-US" sz="4000" dirty="0" smtClean="0">
                <a:solidFill>
                  <a:srgbClr val="0066FF"/>
                </a:solidFill>
                <a:latin typeface="Calibri" panose="020F0502020204030204" pitchFamily="34" charset="0"/>
              </a:rPr>
              <a:t>we </a:t>
            </a:r>
            <a:r>
              <a:rPr lang="en-US" sz="4000" dirty="0">
                <a:solidFill>
                  <a:srgbClr val="0066FF"/>
                </a:solidFill>
                <a:latin typeface="Calibri" panose="020F0502020204030204" pitchFamily="34" charset="0"/>
              </a:rPr>
              <a:t>have a building from God, an eternal house in heaven, not built by human hands. </a:t>
            </a:r>
            <a:endParaRPr lang="en-US" sz="4000" dirty="0" smtClean="0">
              <a:solidFill>
                <a:srgbClr val="0066FF"/>
              </a:solidFill>
              <a:latin typeface="Calibri" panose="020F0502020204030204" pitchFamily="34" charset="0"/>
            </a:endParaRPr>
          </a:p>
          <a:p>
            <a:pPr marL="45720" indent="0">
              <a:buNone/>
            </a:pPr>
            <a:r>
              <a:rPr lang="en-US" sz="4000" dirty="0" smtClean="0">
                <a:solidFill>
                  <a:schemeClr val="tx1"/>
                </a:solidFill>
                <a:latin typeface="Calibri" panose="020F0502020204030204" pitchFamily="34" charset="0"/>
              </a:rPr>
              <a:t>Meanwhile </a:t>
            </a:r>
            <a:r>
              <a:rPr lang="en-US" sz="4000" dirty="0">
                <a:solidFill>
                  <a:schemeClr val="tx1"/>
                </a:solidFill>
                <a:latin typeface="Calibri" panose="020F0502020204030204" pitchFamily="34" charset="0"/>
              </a:rPr>
              <a:t>we groan, longing to be clothed </a:t>
            </a:r>
            <a:r>
              <a:rPr lang="en-US" sz="4000" dirty="0">
                <a:solidFill>
                  <a:srgbClr val="0066FF"/>
                </a:solidFill>
                <a:latin typeface="Calibri" panose="020F0502020204030204" pitchFamily="34" charset="0"/>
              </a:rPr>
              <a:t>with our heavenly dwelling, because when we are clothed, </a:t>
            </a:r>
            <a:r>
              <a:rPr lang="en-US" sz="4000" dirty="0">
                <a:solidFill>
                  <a:srgbClr val="FF0000"/>
                </a:solidFill>
                <a:latin typeface="Calibri" panose="020F0502020204030204" pitchFamily="34" charset="0"/>
              </a:rPr>
              <a:t>we will not be found naked. </a:t>
            </a:r>
            <a:endParaRPr lang="en-US" sz="4000" dirty="0" smtClean="0">
              <a:solidFill>
                <a:srgbClr val="FF0000"/>
              </a:solidFill>
              <a:latin typeface="Calibri" panose="020F0502020204030204" pitchFamily="34" charset="0"/>
            </a:endParaRPr>
          </a:p>
          <a:p>
            <a:pPr marL="45720" indent="0">
              <a:buNone/>
            </a:pPr>
            <a:r>
              <a:rPr lang="en-US" sz="4000" dirty="0" smtClean="0">
                <a:latin typeface="Calibri" panose="020F0502020204030204" pitchFamily="34" charset="0"/>
              </a:rPr>
              <a:t>For </a:t>
            </a:r>
            <a:r>
              <a:rPr lang="en-US" sz="4000" dirty="0">
                <a:latin typeface="Calibri" panose="020F0502020204030204" pitchFamily="34" charset="0"/>
              </a:rPr>
              <a:t>while we are in this tent, we groan and are burdened, </a:t>
            </a:r>
            <a:endParaRPr lang="en-US" sz="4000" dirty="0" smtClean="0">
              <a:latin typeface="Calibri" panose="020F0502020204030204" pitchFamily="34" charset="0"/>
            </a:endParaRPr>
          </a:p>
        </p:txBody>
      </p:sp>
      <p:sp>
        <p:nvSpPr>
          <p:cNvPr id="4" name="TextBox 3"/>
          <p:cNvSpPr txBox="1"/>
          <p:nvPr/>
        </p:nvSpPr>
        <p:spPr>
          <a:xfrm>
            <a:off x="9677400" y="1949812"/>
            <a:ext cx="2514600" cy="3247043"/>
          </a:xfrm>
          <a:prstGeom prst="rect">
            <a:avLst/>
          </a:prstGeom>
          <a:noFill/>
        </p:spPr>
        <p:txBody>
          <a:bodyPr wrap="square" rtlCol="0">
            <a:spAutoFit/>
          </a:bodyPr>
          <a:lstStyle/>
          <a:p>
            <a:r>
              <a:rPr lang="en-US" sz="2800" i="1" dirty="0" smtClean="0">
                <a:latin typeface="Calibri" panose="020F0502020204030204" pitchFamily="34" charset="0"/>
              </a:rPr>
              <a:t>Present age</a:t>
            </a:r>
          </a:p>
          <a:p>
            <a:endParaRPr lang="en-US" sz="2800" i="1" dirty="0">
              <a:latin typeface="Calibri" panose="020F0502020204030204" pitchFamily="34" charset="0"/>
            </a:endParaRPr>
          </a:p>
          <a:p>
            <a:r>
              <a:rPr lang="en-US" sz="2800" i="1" dirty="0" smtClean="0">
                <a:solidFill>
                  <a:srgbClr val="FF0000"/>
                </a:solidFill>
                <a:latin typeface="Calibri" panose="020F0502020204030204" pitchFamily="34" charset="0"/>
              </a:rPr>
              <a:t>Waiting in heaven</a:t>
            </a:r>
          </a:p>
          <a:p>
            <a:endParaRPr lang="en-US" sz="2800" i="1" dirty="0">
              <a:solidFill>
                <a:srgbClr val="FF0000"/>
              </a:solidFill>
              <a:latin typeface="Calibri" panose="020F0502020204030204" pitchFamily="34" charset="0"/>
            </a:endParaRPr>
          </a:p>
          <a:p>
            <a:r>
              <a:rPr lang="en-US" sz="2800" i="1" dirty="0">
                <a:solidFill>
                  <a:srgbClr val="0066FF"/>
                </a:solidFill>
                <a:latin typeface="Calibri" panose="020F0502020204030204" pitchFamily="34" charset="0"/>
              </a:rPr>
              <a:t>Age to come</a:t>
            </a:r>
          </a:p>
          <a:p>
            <a:endParaRPr lang="en-US" sz="3700" i="1" dirty="0">
              <a:solidFill>
                <a:srgbClr val="FF0000"/>
              </a:solidFill>
              <a:latin typeface="Calibri" panose="020F0502020204030204" pitchFamily="34" charset="0"/>
            </a:endParaRPr>
          </a:p>
        </p:txBody>
      </p:sp>
    </p:spTree>
    <p:extLst>
      <p:ext uri="{BB962C8B-B14F-4D97-AF65-F5344CB8AC3E}">
        <p14:creationId xmlns:p14="http://schemas.microsoft.com/office/powerpoint/2010/main" val="65388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10546080" cy="1066800"/>
          </a:xfrm>
        </p:spPr>
        <p:txBody>
          <a:bodyPr>
            <a:normAutofit/>
          </a:bodyPr>
          <a:lstStyle/>
          <a:p>
            <a:r>
              <a:rPr lang="en-US" sz="4800" dirty="0" smtClean="0"/>
              <a:t>2 Corinthians 5:1-5</a:t>
            </a:r>
            <a:endParaRPr lang="en-US" sz="4800" dirty="0"/>
          </a:p>
        </p:txBody>
      </p:sp>
      <p:sp>
        <p:nvSpPr>
          <p:cNvPr id="3" name="Content Placeholder 2"/>
          <p:cNvSpPr>
            <a:spLocks noGrp="1"/>
          </p:cNvSpPr>
          <p:nvPr>
            <p:ph idx="1"/>
          </p:nvPr>
        </p:nvSpPr>
        <p:spPr>
          <a:xfrm>
            <a:off x="304800" y="1295400"/>
            <a:ext cx="9525000" cy="5105400"/>
          </a:xfrm>
        </p:spPr>
        <p:txBody>
          <a:bodyPr>
            <a:normAutofit/>
          </a:bodyPr>
          <a:lstStyle/>
          <a:p>
            <a:pPr marL="45720" indent="0">
              <a:buNone/>
            </a:pPr>
            <a:r>
              <a:rPr lang="en-US" sz="4000" dirty="0" smtClean="0">
                <a:solidFill>
                  <a:srgbClr val="FF0000"/>
                </a:solidFill>
                <a:latin typeface="Calibri" panose="020F0502020204030204" pitchFamily="34" charset="0"/>
              </a:rPr>
              <a:t>because </a:t>
            </a:r>
            <a:r>
              <a:rPr lang="en-US" sz="4000" dirty="0">
                <a:solidFill>
                  <a:srgbClr val="FF0000"/>
                </a:solidFill>
                <a:latin typeface="Calibri" panose="020F0502020204030204" pitchFamily="34" charset="0"/>
              </a:rPr>
              <a:t>we do not wish to be unclothed </a:t>
            </a:r>
            <a:endParaRPr lang="en-US" sz="4000" dirty="0" smtClean="0">
              <a:solidFill>
                <a:srgbClr val="FF0000"/>
              </a:solidFill>
              <a:latin typeface="Calibri" panose="020F0502020204030204" pitchFamily="34" charset="0"/>
            </a:endParaRPr>
          </a:p>
          <a:p>
            <a:pPr marL="45720" indent="0">
              <a:buNone/>
            </a:pPr>
            <a:r>
              <a:rPr lang="en-US" sz="4000" dirty="0" smtClean="0">
                <a:solidFill>
                  <a:srgbClr val="0066FF"/>
                </a:solidFill>
                <a:latin typeface="Calibri" panose="020F0502020204030204" pitchFamily="34" charset="0"/>
              </a:rPr>
              <a:t>but </a:t>
            </a:r>
            <a:r>
              <a:rPr lang="en-US" sz="4000" dirty="0">
                <a:solidFill>
                  <a:srgbClr val="0066FF"/>
                </a:solidFill>
                <a:latin typeface="Calibri" panose="020F0502020204030204" pitchFamily="34" charset="0"/>
              </a:rPr>
              <a:t>to be clothed with our heavenly dwelling, so that what is mortal may be swallowed up by life. </a:t>
            </a:r>
            <a:endParaRPr lang="en-US" sz="4000" dirty="0" smtClean="0">
              <a:solidFill>
                <a:srgbClr val="0066FF"/>
              </a:solidFill>
              <a:latin typeface="Calibri" panose="020F0502020204030204" pitchFamily="34" charset="0"/>
            </a:endParaRPr>
          </a:p>
          <a:p>
            <a:pPr marL="45720" indent="0">
              <a:buNone/>
            </a:pPr>
            <a:r>
              <a:rPr lang="en-US" sz="4000" dirty="0" smtClean="0">
                <a:latin typeface="Calibri" panose="020F0502020204030204" pitchFamily="34" charset="0"/>
              </a:rPr>
              <a:t>Now </a:t>
            </a:r>
            <a:r>
              <a:rPr lang="en-US" sz="4000" dirty="0">
                <a:latin typeface="Calibri" panose="020F0502020204030204" pitchFamily="34" charset="0"/>
              </a:rPr>
              <a:t>the one who has fashioned us for this very purpose is God, who has given us the Spirit as a deposit, guaranteeing what is to come. </a:t>
            </a:r>
          </a:p>
        </p:txBody>
      </p:sp>
      <p:sp>
        <p:nvSpPr>
          <p:cNvPr id="5" name="TextBox 4"/>
          <p:cNvSpPr txBox="1"/>
          <p:nvPr/>
        </p:nvSpPr>
        <p:spPr>
          <a:xfrm>
            <a:off x="9677400" y="1949812"/>
            <a:ext cx="2514600" cy="3247043"/>
          </a:xfrm>
          <a:prstGeom prst="rect">
            <a:avLst/>
          </a:prstGeom>
          <a:noFill/>
        </p:spPr>
        <p:txBody>
          <a:bodyPr wrap="square" rtlCol="0">
            <a:spAutoFit/>
          </a:bodyPr>
          <a:lstStyle/>
          <a:p>
            <a:r>
              <a:rPr lang="en-US" sz="2800" i="1" dirty="0" smtClean="0">
                <a:latin typeface="Calibri" panose="020F0502020204030204" pitchFamily="34" charset="0"/>
              </a:rPr>
              <a:t>Present age</a:t>
            </a:r>
          </a:p>
          <a:p>
            <a:endParaRPr lang="en-US" sz="2800" i="1" dirty="0">
              <a:latin typeface="Calibri" panose="020F0502020204030204" pitchFamily="34" charset="0"/>
            </a:endParaRPr>
          </a:p>
          <a:p>
            <a:r>
              <a:rPr lang="en-US" sz="2800" i="1" dirty="0" smtClean="0">
                <a:solidFill>
                  <a:srgbClr val="FF0000"/>
                </a:solidFill>
                <a:latin typeface="Calibri" panose="020F0502020204030204" pitchFamily="34" charset="0"/>
              </a:rPr>
              <a:t>Waiting in heaven</a:t>
            </a:r>
          </a:p>
          <a:p>
            <a:endParaRPr lang="en-US" sz="2800" i="1" dirty="0">
              <a:solidFill>
                <a:srgbClr val="FF0000"/>
              </a:solidFill>
              <a:latin typeface="Calibri" panose="020F0502020204030204" pitchFamily="34" charset="0"/>
            </a:endParaRPr>
          </a:p>
          <a:p>
            <a:r>
              <a:rPr lang="en-US" sz="2800" i="1" dirty="0">
                <a:solidFill>
                  <a:srgbClr val="0066FF"/>
                </a:solidFill>
                <a:latin typeface="Calibri" panose="020F0502020204030204" pitchFamily="34" charset="0"/>
              </a:rPr>
              <a:t>Age to come</a:t>
            </a:r>
          </a:p>
          <a:p>
            <a:endParaRPr lang="en-US" sz="3700" i="1" dirty="0">
              <a:solidFill>
                <a:srgbClr val="FF0000"/>
              </a:solidFill>
              <a:latin typeface="Calibri" panose="020F0502020204030204" pitchFamily="34" charset="0"/>
            </a:endParaRPr>
          </a:p>
        </p:txBody>
      </p:sp>
    </p:spTree>
    <p:extLst>
      <p:ext uri="{BB962C8B-B14F-4D97-AF65-F5344CB8AC3E}">
        <p14:creationId xmlns:p14="http://schemas.microsoft.com/office/powerpoint/2010/main" val="3014508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10546080" cy="1066800"/>
          </a:xfrm>
        </p:spPr>
        <p:txBody>
          <a:bodyPr>
            <a:normAutofit/>
          </a:bodyPr>
          <a:lstStyle/>
          <a:p>
            <a:r>
              <a:rPr lang="en-US" sz="4800" dirty="0" smtClean="0"/>
              <a:t>2 Corinthians 5:6-8</a:t>
            </a:r>
            <a:endParaRPr lang="en-US" sz="4800" dirty="0"/>
          </a:p>
        </p:txBody>
      </p:sp>
      <p:sp>
        <p:nvSpPr>
          <p:cNvPr id="3" name="Content Placeholder 2"/>
          <p:cNvSpPr>
            <a:spLocks noGrp="1"/>
          </p:cNvSpPr>
          <p:nvPr>
            <p:ph idx="1"/>
          </p:nvPr>
        </p:nvSpPr>
        <p:spPr>
          <a:xfrm>
            <a:off x="304800" y="1295400"/>
            <a:ext cx="11430000" cy="5105400"/>
          </a:xfrm>
        </p:spPr>
        <p:txBody>
          <a:bodyPr>
            <a:normAutofit fontScale="85000" lnSpcReduction="20000"/>
          </a:bodyPr>
          <a:lstStyle/>
          <a:p>
            <a:pPr marL="45720" indent="0" algn="ctr">
              <a:spcBef>
                <a:spcPts val="0"/>
              </a:spcBef>
              <a:buNone/>
            </a:pPr>
            <a:r>
              <a:rPr lang="en-US" sz="4000" dirty="0"/>
              <a:t>Therefore we are always confident and know that as long as we are at home in the body we are away from the Lord. </a:t>
            </a:r>
            <a:endParaRPr lang="en-US" sz="4000" dirty="0" smtClean="0"/>
          </a:p>
          <a:p>
            <a:pPr marL="45720" indent="0" algn="ctr">
              <a:spcBef>
                <a:spcPts val="0"/>
              </a:spcBef>
              <a:buNone/>
            </a:pPr>
            <a:r>
              <a:rPr lang="en-US" sz="4000" dirty="0" smtClean="0">
                <a:solidFill>
                  <a:schemeClr val="accent2">
                    <a:lumMod val="50000"/>
                  </a:schemeClr>
                </a:solidFill>
              </a:rPr>
              <a:t>{</a:t>
            </a:r>
            <a:r>
              <a:rPr lang="en-US" sz="4000" dirty="0">
                <a:solidFill>
                  <a:schemeClr val="accent2">
                    <a:lumMod val="50000"/>
                  </a:schemeClr>
                </a:solidFill>
              </a:rPr>
              <a:t>While in the present age we are not with the Lord} </a:t>
            </a:r>
            <a:endParaRPr lang="en-US" sz="4000" dirty="0" smtClean="0">
              <a:solidFill>
                <a:schemeClr val="accent2">
                  <a:lumMod val="50000"/>
                </a:schemeClr>
              </a:solidFill>
            </a:endParaRPr>
          </a:p>
          <a:p>
            <a:pPr marL="45720" indent="0" algn="ctr">
              <a:spcBef>
                <a:spcPts val="0"/>
              </a:spcBef>
              <a:buNone/>
            </a:pPr>
            <a:endParaRPr lang="en-US" sz="4000" dirty="0">
              <a:solidFill>
                <a:schemeClr val="accent2">
                  <a:lumMod val="50000"/>
                </a:schemeClr>
              </a:solidFill>
            </a:endParaRPr>
          </a:p>
          <a:p>
            <a:pPr marL="45720" indent="0" algn="ctr">
              <a:spcBef>
                <a:spcPts val="0"/>
              </a:spcBef>
              <a:buNone/>
            </a:pPr>
            <a:r>
              <a:rPr lang="en-US" sz="4000" dirty="0" smtClean="0"/>
              <a:t>For </a:t>
            </a:r>
            <a:r>
              <a:rPr lang="en-US" sz="4000" dirty="0"/>
              <a:t>we live by faith, not by sight. </a:t>
            </a:r>
            <a:endParaRPr lang="en-US" sz="4000" dirty="0" smtClean="0"/>
          </a:p>
          <a:p>
            <a:pPr marL="45720" indent="0" algn="ctr">
              <a:spcBef>
                <a:spcPts val="0"/>
              </a:spcBef>
              <a:buNone/>
            </a:pPr>
            <a:r>
              <a:rPr lang="en-US" sz="4000" dirty="0" smtClean="0">
                <a:solidFill>
                  <a:schemeClr val="accent2">
                    <a:lumMod val="50000"/>
                  </a:schemeClr>
                </a:solidFill>
              </a:rPr>
              <a:t>{</a:t>
            </a:r>
            <a:r>
              <a:rPr lang="en-US" sz="4000" dirty="0">
                <a:solidFill>
                  <a:schemeClr val="accent2">
                    <a:lumMod val="50000"/>
                  </a:schemeClr>
                </a:solidFill>
              </a:rPr>
              <a:t>We live as though we really believe that we will be resurrected} </a:t>
            </a:r>
            <a:endParaRPr lang="en-US" sz="4000" dirty="0" smtClean="0">
              <a:solidFill>
                <a:schemeClr val="accent2">
                  <a:lumMod val="50000"/>
                </a:schemeClr>
              </a:solidFill>
            </a:endParaRPr>
          </a:p>
          <a:p>
            <a:pPr marL="45720" indent="0" algn="ctr">
              <a:spcBef>
                <a:spcPts val="0"/>
              </a:spcBef>
              <a:buNone/>
            </a:pPr>
            <a:endParaRPr lang="en-US" sz="4000" dirty="0"/>
          </a:p>
          <a:p>
            <a:pPr marL="45720" indent="0" algn="ctr">
              <a:spcBef>
                <a:spcPts val="0"/>
              </a:spcBef>
              <a:buNone/>
            </a:pPr>
            <a:r>
              <a:rPr lang="en-US" sz="4000" dirty="0" smtClean="0"/>
              <a:t>We </a:t>
            </a:r>
            <a:r>
              <a:rPr lang="en-US" sz="4000" dirty="0"/>
              <a:t>are confident, I say, and would prefer to be away from the body and at home with the Lord</a:t>
            </a:r>
            <a:r>
              <a:rPr lang="en-US" sz="4000" dirty="0" smtClean="0"/>
              <a:t>.</a:t>
            </a:r>
          </a:p>
          <a:p>
            <a:pPr marL="45720" indent="0" algn="ctr">
              <a:spcBef>
                <a:spcPts val="0"/>
              </a:spcBef>
              <a:buNone/>
            </a:pPr>
            <a:r>
              <a:rPr lang="en-US" sz="4000" dirty="0" smtClean="0">
                <a:solidFill>
                  <a:srgbClr val="C00000"/>
                </a:solidFill>
              </a:rPr>
              <a:t> </a:t>
            </a:r>
            <a:r>
              <a:rPr lang="en-US" sz="4000" dirty="0">
                <a:solidFill>
                  <a:schemeClr val="accent2">
                    <a:lumMod val="50000"/>
                  </a:schemeClr>
                </a:solidFill>
              </a:rPr>
              <a:t>{Don’t </a:t>
            </a:r>
            <a:r>
              <a:rPr lang="en-US" sz="4000" dirty="0" smtClean="0">
                <a:solidFill>
                  <a:schemeClr val="accent2">
                    <a:lumMod val="50000"/>
                  </a:schemeClr>
                </a:solidFill>
              </a:rPr>
              <a:t>misunderstand </a:t>
            </a:r>
            <a:r>
              <a:rPr lang="en-US" sz="4000" dirty="0">
                <a:solidFill>
                  <a:schemeClr val="accent2">
                    <a:lumMod val="50000"/>
                  </a:schemeClr>
                </a:solidFill>
              </a:rPr>
              <a:t>the earlier point about desiring to not be naked; phase 2 is still desirable compared to phase 1—it’s just not the final hope}</a:t>
            </a:r>
          </a:p>
        </p:txBody>
      </p:sp>
    </p:spTree>
    <p:extLst>
      <p:ext uri="{BB962C8B-B14F-4D97-AF65-F5344CB8AC3E}">
        <p14:creationId xmlns:p14="http://schemas.microsoft.com/office/powerpoint/2010/main" val="354395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303" y="457200"/>
            <a:ext cx="2971800" cy="1233424"/>
          </a:xfrm>
        </p:spPr>
        <p:txBody>
          <a:bodyPr>
            <a:normAutofit/>
          </a:bodyPr>
          <a:lstStyle/>
          <a:p>
            <a:r>
              <a:rPr lang="en-US" sz="4400" dirty="0" smtClean="0"/>
              <a:t>Iliad</a:t>
            </a:r>
            <a:endParaRPr lang="en-US" sz="4400" dirty="0"/>
          </a:p>
        </p:txBody>
      </p:sp>
      <p:sp>
        <p:nvSpPr>
          <p:cNvPr id="3" name="Content Placeholder 2"/>
          <p:cNvSpPr>
            <a:spLocks noGrp="1"/>
          </p:cNvSpPr>
          <p:nvPr>
            <p:ph idx="1"/>
          </p:nvPr>
        </p:nvSpPr>
        <p:spPr>
          <a:xfrm>
            <a:off x="609600" y="1901952"/>
            <a:ext cx="4419600" cy="4127627"/>
          </a:xfrm>
        </p:spPr>
        <p:txBody>
          <a:bodyPr>
            <a:noAutofit/>
          </a:bodyPr>
          <a:lstStyle/>
          <a:p>
            <a:pPr marL="45720" indent="0">
              <a:buNone/>
            </a:pPr>
            <a:r>
              <a:rPr lang="en-US" sz="2800" dirty="0" smtClean="0"/>
              <a:t>Achilles’ wrath:</a:t>
            </a:r>
          </a:p>
          <a:p>
            <a:pPr marL="45720" indent="0">
              <a:buNone/>
            </a:pPr>
            <a:r>
              <a:rPr lang="en-US" sz="2800" dirty="0" smtClean="0"/>
              <a:t>“sent down to Hades many valiant souls of warriors, and made the men themselves to be spoil for dogs and birds of every kind, for so were the counsels of Jove. “</a:t>
            </a:r>
          </a:p>
        </p:txBody>
      </p:sp>
      <p:pic>
        <p:nvPicPr>
          <p:cNvPr id="5" name="Picture 2" descr="http://s3.amazonaws.com/rapgenius/1370445471_DPChka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4805" y="-38100"/>
            <a:ext cx="6921021" cy="666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03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04800"/>
            <a:ext cx="11201400" cy="6096000"/>
          </a:xfrm>
        </p:spPr>
        <p:txBody>
          <a:bodyPr>
            <a:normAutofit/>
          </a:bodyPr>
          <a:lstStyle/>
          <a:p>
            <a:pPr marL="45720" indent="0" algn="ctr">
              <a:spcBef>
                <a:spcPts val="0"/>
              </a:spcBef>
              <a:buNone/>
            </a:pPr>
            <a:r>
              <a:rPr lang="en-US" sz="2400" dirty="0" smtClean="0"/>
              <a:t>Stage 1 – The Present Age</a:t>
            </a:r>
          </a:p>
          <a:p>
            <a:pPr algn="ctr">
              <a:spcBef>
                <a:spcPts val="0"/>
              </a:spcBef>
              <a:buFontTx/>
              <a:buChar char="-"/>
            </a:pPr>
            <a:r>
              <a:rPr lang="en-US" sz="2400" dirty="0" smtClean="0"/>
              <a:t>If the earthly tent we live in is destroyed</a:t>
            </a:r>
          </a:p>
          <a:p>
            <a:pPr algn="ctr">
              <a:spcBef>
                <a:spcPts val="0"/>
              </a:spcBef>
              <a:buFontTx/>
              <a:buChar char="-"/>
            </a:pPr>
            <a:r>
              <a:rPr lang="en-US" sz="2400" dirty="0" smtClean="0"/>
              <a:t>- While we groan in this tent we are burdened</a:t>
            </a:r>
          </a:p>
          <a:p>
            <a:pPr algn="ctr">
              <a:spcBef>
                <a:spcPts val="0"/>
              </a:spcBef>
              <a:buFontTx/>
              <a:buChar char="-"/>
            </a:pPr>
            <a:r>
              <a:rPr lang="en-US" sz="2400" dirty="0" smtClean="0"/>
              <a:t>We long to be clothed</a:t>
            </a:r>
          </a:p>
          <a:p>
            <a:pPr algn="ctr">
              <a:spcBef>
                <a:spcPts val="0"/>
              </a:spcBef>
              <a:buFontTx/>
              <a:buChar char="-"/>
            </a:pPr>
            <a:r>
              <a:rPr lang="en-US" sz="2400" dirty="0" smtClean="0"/>
              <a:t>We are given the Spirit guaranteeing the next two phases</a:t>
            </a:r>
          </a:p>
          <a:p>
            <a:pPr algn="ctr">
              <a:spcBef>
                <a:spcPts val="0"/>
              </a:spcBef>
              <a:buFontTx/>
              <a:buChar char="-"/>
            </a:pPr>
            <a:r>
              <a:rPr lang="en-US" sz="2400" dirty="0" smtClean="0"/>
              <a:t>While in the body in this age we are away from the Lord</a:t>
            </a:r>
          </a:p>
          <a:p>
            <a:pPr algn="ctr">
              <a:spcBef>
                <a:spcPts val="0"/>
              </a:spcBef>
              <a:buFontTx/>
              <a:buChar char="-"/>
            </a:pPr>
            <a:r>
              <a:rPr lang="en-US" sz="2400" dirty="0" smtClean="0"/>
              <a:t>We live by faith and not by sight</a:t>
            </a:r>
          </a:p>
          <a:p>
            <a:pPr marL="45720" indent="0" algn="ctr">
              <a:spcBef>
                <a:spcPts val="0"/>
              </a:spcBef>
              <a:buNone/>
            </a:pPr>
            <a:endParaRPr lang="en-US" sz="2400" dirty="0" smtClean="0">
              <a:solidFill>
                <a:srgbClr val="C00000"/>
              </a:solidFill>
            </a:endParaRPr>
          </a:p>
          <a:p>
            <a:pPr marL="45720" indent="0" algn="ctr">
              <a:spcBef>
                <a:spcPts val="0"/>
              </a:spcBef>
              <a:buNone/>
            </a:pPr>
            <a:r>
              <a:rPr lang="en-US" sz="2400" dirty="0" smtClean="0">
                <a:solidFill>
                  <a:srgbClr val="C00000"/>
                </a:solidFill>
              </a:rPr>
              <a:t>Stage 2 – The Intermediate Phase</a:t>
            </a:r>
          </a:p>
          <a:p>
            <a:pPr algn="ctr">
              <a:spcBef>
                <a:spcPts val="0"/>
              </a:spcBef>
              <a:buFontTx/>
              <a:buChar char="-"/>
            </a:pPr>
            <a:r>
              <a:rPr lang="en-US" sz="2400" dirty="0" smtClean="0">
                <a:solidFill>
                  <a:srgbClr val="C00000"/>
                </a:solidFill>
              </a:rPr>
              <a:t>We wait for resurrection so as to not be found naked</a:t>
            </a:r>
          </a:p>
          <a:p>
            <a:pPr algn="ctr">
              <a:spcBef>
                <a:spcPts val="0"/>
              </a:spcBef>
              <a:buFontTx/>
              <a:buChar char="-"/>
            </a:pPr>
            <a:r>
              <a:rPr lang="en-US" sz="2400" dirty="0" smtClean="0">
                <a:solidFill>
                  <a:srgbClr val="C00000"/>
                </a:solidFill>
              </a:rPr>
              <a:t>We do not wish to be unclothed [as our final state]</a:t>
            </a:r>
          </a:p>
          <a:p>
            <a:pPr algn="ctr">
              <a:spcBef>
                <a:spcPts val="0"/>
              </a:spcBef>
              <a:buFontTx/>
              <a:buChar char="-"/>
            </a:pPr>
            <a:r>
              <a:rPr lang="en-US" sz="2400" dirty="0" smtClean="0">
                <a:solidFill>
                  <a:srgbClr val="C00000"/>
                </a:solidFill>
              </a:rPr>
              <a:t>This phase is still preferable to the present age, but is not the final hope</a:t>
            </a:r>
          </a:p>
          <a:p>
            <a:pPr marL="45720" indent="0" algn="ctr">
              <a:spcBef>
                <a:spcPts val="0"/>
              </a:spcBef>
              <a:buNone/>
            </a:pPr>
            <a:endParaRPr lang="en-US" sz="2400" dirty="0" smtClean="0">
              <a:solidFill>
                <a:srgbClr val="0066FF"/>
              </a:solidFill>
            </a:endParaRPr>
          </a:p>
          <a:p>
            <a:pPr marL="45720" indent="0" algn="ctr">
              <a:spcBef>
                <a:spcPts val="0"/>
              </a:spcBef>
              <a:buNone/>
            </a:pPr>
            <a:r>
              <a:rPr lang="en-US" sz="2400" dirty="0" smtClean="0">
                <a:solidFill>
                  <a:srgbClr val="0066FF"/>
                </a:solidFill>
              </a:rPr>
              <a:t>Stage 3 – The Resurrection Age</a:t>
            </a:r>
          </a:p>
          <a:p>
            <a:pPr marL="45720" indent="0" algn="ctr">
              <a:spcBef>
                <a:spcPts val="0"/>
              </a:spcBef>
              <a:buNone/>
            </a:pPr>
            <a:r>
              <a:rPr lang="en-US" sz="2400" dirty="0" smtClean="0">
                <a:solidFill>
                  <a:srgbClr val="0066FF"/>
                </a:solidFill>
                <a:latin typeface="Calibri" panose="020F0502020204030204" pitchFamily="34" charset="0"/>
              </a:rPr>
              <a:t>- We </a:t>
            </a:r>
            <a:r>
              <a:rPr lang="en-US" sz="2400" dirty="0">
                <a:solidFill>
                  <a:srgbClr val="0066FF"/>
                </a:solidFill>
                <a:latin typeface="Calibri" panose="020F0502020204030204" pitchFamily="34" charset="0"/>
              </a:rPr>
              <a:t>have a building from God, an eternal house in heaven, not built by human hands. </a:t>
            </a:r>
          </a:p>
          <a:p>
            <a:pPr algn="ctr">
              <a:spcBef>
                <a:spcPts val="0"/>
              </a:spcBef>
              <a:buFontTx/>
              <a:buChar char="-"/>
            </a:pPr>
            <a:r>
              <a:rPr lang="en-US" sz="2400" dirty="0" smtClean="0">
                <a:solidFill>
                  <a:srgbClr val="0066FF"/>
                </a:solidFill>
                <a:latin typeface="Calibri" panose="020F0502020204030204" pitchFamily="34" charset="0"/>
              </a:rPr>
              <a:t>Will not be naked</a:t>
            </a:r>
          </a:p>
          <a:p>
            <a:pPr algn="ctr">
              <a:spcBef>
                <a:spcPts val="0"/>
              </a:spcBef>
              <a:buFontTx/>
              <a:buChar char="-"/>
            </a:pPr>
            <a:r>
              <a:rPr lang="en-US" sz="2400" dirty="0" smtClean="0">
                <a:solidFill>
                  <a:srgbClr val="0066FF"/>
                </a:solidFill>
                <a:latin typeface="Calibri" panose="020F0502020204030204" pitchFamily="34" charset="0"/>
              </a:rPr>
              <a:t>Wish </a:t>
            </a:r>
            <a:r>
              <a:rPr lang="en-US" sz="2400" dirty="0">
                <a:solidFill>
                  <a:srgbClr val="0066FF"/>
                </a:solidFill>
                <a:latin typeface="Calibri" panose="020F0502020204030204" pitchFamily="34" charset="0"/>
              </a:rPr>
              <a:t>to be clothed with our heavenly dwelling, so that what is mortal may be swallowed up by life. </a:t>
            </a:r>
          </a:p>
          <a:p>
            <a:pPr algn="ctr">
              <a:spcBef>
                <a:spcPts val="0"/>
              </a:spcBef>
              <a:buFontTx/>
              <a:buChar char="-"/>
            </a:pPr>
            <a:endParaRPr lang="en-US" dirty="0"/>
          </a:p>
        </p:txBody>
      </p:sp>
    </p:spTree>
    <p:extLst>
      <p:ext uri="{BB962C8B-B14F-4D97-AF65-F5344CB8AC3E}">
        <p14:creationId xmlns:p14="http://schemas.microsoft.com/office/powerpoint/2010/main" val="418456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Implications of a Resurrection Worldview</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6388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4800" y="685800"/>
            <a:ext cx="4038600" cy="751840"/>
          </a:xfrm>
        </p:spPr>
        <p:txBody>
          <a:bodyPr>
            <a:noAutofit/>
          </a:bodyPr>
          <a:lstStyle/>
          <a:p>
            <a:r>
              <a:rPr lang="en-US" sz="4000" dirty="0" smtClean="0"/>
              <a:t>Resurrection Worldview</a:t>
            </a:r>
            <a:endParaRPr lang="en-US" sz="4000"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0588"/>
          <a:stretch/>
        </p:blipFill>
        <p:spPr>
          <a:xfrm>
            <a:off x="0" y="0"/>
            <a:ext cx="7721599" cy="6477000"/>
          </a:xfrm>
        </p:spPr>
      </p:pic>
      <p:sp>
        <p:nvSpPr>
          <p:cNvPr id="5" name="TextBox 4"/>
          <p:cNvSpPr txBox="1"/>
          <p:nvPr/>
        </p:nvSpPr>
        <p:spPr>
          <a:xfrm>
            <a:off x="7924800" y="1437640"/>
            <a:ext cx="4038600" cy="4401205"/>
          </a:xfrm>
          <a:prstGeom prst="rect">
            <a:avLst/>
          </a:prstGeom>
          <a:noFill/>
        </p:spPr>
        <p:txBody>
          <a:bodyPr wrap="square" rtlCol="0">
            <a:spAutoFit/>
          </a:bodyPr>
          <a:lstStyle/>
          <a:p>
            <a:pPr marL="514350" indent="-514350">
              <a:buAutoNum type="arabicPeriod"/>
            </a:pPr>
            <a:r>
              <a:rPr lang="en-US" sz="3600" dirty="0" smtClean="0"/>
              <a:t>It better informs how we live now.</a:t>
            </a:r>
          </a:p>
          <a:p>
            <a:pPr marL="971550" lvl="1" indent="-514350">
              <a:buFont typeface="Wingdings" panose="05000000000000000000" pitchFamily="2" charset="2"/>
              <a:buChar char="Ø"/>
            </a:pPr>
            <a:r>
              <a:rPr lang="en-US" sz="3600" dirty="0" smtClean="0"/>
              <a:t>1 Cor. 15:58</a:t>
            </a:r>
          </a:p>
          <a:p>
            <a:pPr marL="971550" lvl="1" indent="-514350">
              <a:buFont typeface="Wingdings" panose="05000000000000000000" pitchFamily="2" charset="2"/>
              <a:buChar char="Ø"/>
            </a:pPr>
            <a:r>
              <a:rPr lang="en-US" sz="3600" dirty="0" smtClean="0"/>
              <a:t>Romans 13:11-14</a:t>
            </a:r>
          </a:p>
          <a:p>
            <a:pPr marL="971550" lvl="1" indent="-514350">
              <a:buFont typeface="Wingdings" panose="05000000000000000000" pitchFamily="2" charset="2"/>
              <a:buChar char="Ø"/>
            </a:pPr>
            <a:r>
              <a:rPr lang="en-US" sz="3600" dirty="0" smtClean="0"/>
              <a:t>It demands death</a:t>
            </a:r>
          </a:p>
          <a:p>
            <a:pPr algn="r"/>
            <a:endParaRPr lang="en-US" sz="2800" dirty="0" smtClean="0"/>
          </a:p>
        </p:txBody>
      </p:sp>
    </p:spTree>
    <p:extLst>
      <p:ext uri="{BB962C8B-B14F-4D97-AF65-F5344CB8AC3E}">
        <p14:creationId xmlns:p14="http://schemas.microsoft.com/office/powerpoint/2010/main" val="2380198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0" y="1600200"/>
            <a:ext cx="3581400" cy="4191000"/>
          </a:xfrm>
        </p:spPr>
        <p:txBody>
          <a:bodyPr>
            <a:noAutofit/>
          </a:bodyPr>
          <a:lstStyle/>
          <a:p>
            <a:pPr algn="ctr"/>
            <a:r>
              <a:rPr lang="en-US" sz="4800" b="1" dirty="0" smtClean="0"/>
              <a:t>What would you do if this was the future?  </a:t>
            </a:r>
            <a:br>
              <a:rPr lang="en-US" sz="4800" b="1" dirty="0" smtClean="0"/>
            </a:br>
            <a:r>
              <a:rPr lang="en-US" sz="4800" b="1" dirty="0"/>
              <a:t/>
            </a:r>
            <a:br>
              <a:rPr lang="en-US" sz="4800" b="1" dirty="0"/>
            </a:br>
            <a:r>
              <a:rPr lang="en-US" sz="4800" b="1" dirty="0" smtClean="0"/>
              <a:t>Start living as though it really was!</a:t>
            </a:r>
            <a:endParaRPr lang="en-US" sz="4800" b="1" dirty="0"/>
          </a:p>
        </p:txBody>
      </p:sp>
      <p:pic>
        <p:nvPicPr>
          <p:cNvPr id="2050" name="Picture 2" descr="http://d1jqu7g1y74ds1.cloudfront.net/wp-content/uploads/2008/02/18733386.jpg"/>
          <p:cNvPicPr>
            <a:picLocks noChangeAspect="1" noChangeArrowheads="1"/>
          </p:cNvPicPr>
          <p:nvPr/>
        </p:nvPicPr>
        <p:blipFill rotWithShape="1">
          <a:blip r:embed="rId3">
            <a:extLst>
              <a:ext uri="{28A0092B-C50C-407E-A947-70E740481C1C}">
                <a14:useLocalDpi xmlns:a14="http://schemas.microsoft.com/office/drawing/2010/main" val="0"/>
              </a:ext>
            </a:extLst>
          </a:blip>
          <a:srcRect l="21444"/>
          <a:stretch/>
        </p:blipFill>
        <p:spPr bwMode="auto">
          <a:xfrm>
            <a:off x="13855" y="0"/>
            <a:ext cx="6082145" cy="6565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593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4800" y="685800"/>
            <a:ext cx="4038600" cy="751840"/>
          </a:xfrm>
        </p:spPr>
        <p:txBody>
          <a:bodyPr>
            <a:noAutofit/>
          </a:bodyPr>
          <a:lstStyle/>
          <a:p>
            <a:r>
              <a:rPr lang="en-US" sz="4000" dirty="0" smtClean="0"/>
              <a:t>Resurrection Worldview</a:t>
            </a:r>
            <a:endParaRPr lang="en-US" sz="4000"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0588"/>
          <a:stretch/>
        </p:blipFill>
        <p:spPr>
          <a:xfrm>
            <a:off x="0" y="0"/>
            <a:ext cx="7721599" cy="6477000"/>
          </a:xfrm>
        </p:spPr>
      </p:pic>
      <p:sp>
        <p:nvSpPr>
          <p:cNvPr id="5" name="TextBox 4"/>
          <p:cNvSpPr txBox="1"/>
          <p:nvPr/>
        </p:nvSpPr>
        <p:spPr>
          <a:xfrm>
            <a:off x="7924800" y="1437640"/>
            <a:ext cx="4038600" cy="3847207"/>
          </a:xfrm>
          <a:prstGeom prst="rect">
            <a:avLst/>
          </a:prstGeom>
          <a:noFill/>
        </p:spPr>
        <p:txBody>
          <a:bodyPr wrap="square" rtlCol="0">
            <a:spAutoFit/>
          </a:bodyPr>
          <a:lstStyle/>
          <a:p>
            <a:pPr marL="742950" indent="-742950">
              <a:buAutoNum type="arabicPeriod" startAt="2"/>
            </a:pPr>
            <a:r>
              <a:rPr lang="en-US" sz="3600" dirty="0" smtClean="0"/>
              <a:t>It removes the fear of death and persecution</a:t>
            </a:r>
          </a:p>
          <a:p>
            <a:endParaRPr lang="en-US" sz="3600" dirty="0" smtClean="0"/>
          </a:p>
          <a:p>
            <a:endParaRPr lang="en-US" sz="3600" dirty="0" smtClean="0"/>
          </a:p>
          <a:p>
            <a:endParaRPr lang="en-US" sz="3600" dirty="0" smtClean="0"/>
          </a:p>
          <a:p>
            <a:pPr algn="r"/>
            <a:endParaRPr lang="en-US" sz="2800" dirty="0" smtClean="0"/>
          </a:p>
        </p:txBody>
      </p:sp>
    </p:spTree>
    <p:extLst>
      <p:ext uri="{BB962C8B-B14F-4D97-AF65-F5344CB8AC3E}">
        <p14:creationId xmlns:p14="http://schemas.microsoft.com/office/powerpoint/2010/main" val="3687619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36" y="457200"/>
            <a:ext cx="9509760" cy="751840"/>
          </a:xfrm>
        </p:spPr>
        <p:txBody>
          <a:bodyPr/>
          <a:lstStyle/>
          <a:p>
            <a:r>
              <a:rPr lang="en-US" dirty="0" smtClean="0"/>
              <a:t>Different View of Death</a:t>
            </a:r>
            <a:endParaRPr lang="en-US" dirty="0"/>
          </a:p>
        </p:txBody>
      </p:sp>
      <p:sp>
        <p:nvSpPr>
          <p:cNvPr id="3" name="Content Placeholder 2"/>
          <p:cNvSpPr>
            <a:spLocks noGrp="1"/>
          </p:cNvSpPr>
          <p:nvPr>
            <p:ph idx="1"/>
          </p:nvPr>
        </p:nvSpPr>
        <p:spPr>
          <a:xfrm>
            <a:off x="381000" y="1371600"/>
            <a:ext cx="11125200" cy="4657979"/>
          </a:xfrm>
        </p:spPr>
        <p:txBody>
          <a:bodyPr>
            <a:normAutofit lnSpcReduction="10000"/>
          </a:bodyPr>
          <a:lstStyle/>
          <a:p>
            <a:r>
              <a:rPr lang="en-US" sz="3200" dirty="0"/>
              <a:t>Since the children have flesh and blood, he too shared in their humanity so that by his death he might break the power of him who holds the power of death—that is, the </a:t>
            </a:r>
            <a:r>
              <a:rPr lang="en-US" sz="3200" dirty="0" smtClean="0"/>
              <a:t>devil—and </a:t>
            </a:r>
            <a:r>
              <a:rPr lang="en-US" sz="3200" dirty="0"/>
              <a:t>free those who all their lives were held in slavery by their fear of death</a:t>
            </a:r>
            <a:r>
              <a:rPr lang="en-US" sz="3200" dirty="0" smtClean="0"/>
              <a:t>. – Hebrews 2:14-15</a:t>
            </a:r>
          </a:p>
          <a:p>
            <a:r>
              <a:rPr lang="en-US" altLang="en-US" sz="3200" i="1" dirty="0"/>
              <a:t>Since then, there is certainty as to the resurrection of the dead, grief for death is needless. . . For why should you grieve, if you believe that your loved one has not perished? . . . We wound Christ when we do not accept with equanimity the summoning out of this world of anyone by Him, as if they were to be pitied</a:t>
            </a:r>
            <a:r>
              <a:rPr lang="en-US" altLang="en-US" sz="3200" i="1" dirty="0" smtClean="0"/>
              <a:t>.”</a:t>
            </a:r>
            <a:r>
              <a:rPr lang="en-US" altLang="en-US" sz="3200" dirty="0" smtClean="0"/>
              <a:t> – Tertullian, c. 210</a:t>
            </a:r>
            <a:endParaRPr lang="en-US" altLang="en-US" sz="3200" i="1" dirty="0"/>
          </a:p>
        </p:txBody>
      </p:sp>
    </p:spTree>
    <p:extLst>
      <p:ext uri="{BB962C8B-B14F-4D97-AF65-F5344CB8AC3E}">
        <p14:creationId xmlns:p14="http://schemas.microsoft.com/office/powerpoint/2010/main" val="318265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4800" y="685800"/>
            <a:ext cx="4038600" cy="751840"/>
          </a:xfrm>
        </p:spPr>
        <p:txBody>
          <a:bodyPr>
            <a:noAutofit/>
          </a:bodyPr>
          <a:lstStyle/>
          <a:p>
            <a:r>
              <a:rPr lang="en-US" sz="4000" dirty="0" smtClean="0"/>
              <a:t>Resurrection Worldview</a:t>
            </a:r>
            <a:endParaRPr lang="en-US" sz="4000"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0588"/>
          <a:stretch/>
        </p:blipFill>
        <p:spPr>
          <a:xfrm>
            <a:off x="0" y="0"/>
            <a:ext cx="7721599" cy="6477000"/>
          </a:xfrm>
        </p:spPr>
      </p:pic>
      <p:sp>
        <p:nvSpPr>
          <p:cNvPr id="5" name="TextBox 4"/>
          <p:cNvSpPr txBox="1"/>
          <p:nvPr/>
        </p:nvSpPr>
        <p:spPr>
          <a:xfrm>
            <a:off x="7924800" y="1437640"/>
            <a:ext cx="4038600" cy="2739211"/>
          </a:xfrm>
          <a:prstGeom prst="rect">
            <a:avLst/>
          </a:prstGeom>
          <a:noFill/>
        </p:spPr>
        <p:txBody>
          <a:bodyPr wrap="square" rtlCol="0">
            <a:spAutoFit/>
          </a:bodyPr>
          <a:lstStyle/>
          <a:p>
            <a:pPr marL="742950" indent="-742950">
              <a:buAutoNum type="arabicPeriod" startAt="3"/>
            </a:pPr>
            <a:r>
              <a:rPr lang="en-US" sz="3600" dirty="0" smtClean="0"/>
              <a:t>It is the evidence of our faith</a:t>
            </a:r>
          </a:p>
          <a:p>
            <a:pPr marL="1200150" lvl="1" indent="-742950">
              <a:buFont typeface="Wingdings" panose="05000000000000000000" pitchFamily="2" charset="2"/>
              <a:buChar char="Ø"/>
            </a:pPr>
            <a:r>
              <a:rPr lang="en-US" sz="3600" dirty="0" smtClean="0"/>
              <a:t>Hebrews 11:1</a:t>
            </a:r>
          </a:p>
          <a:p>
            <a:pPr algn="r"/>
            <a:endParaRPr lang="en-US" sz="2800" dirty="0" smtClean="0"/>
          </a:p>
        </p:txBody>
      </p:sp>
    </p:spTree>
    <p:extLst>
      <p:ext uri="{BB962C8B-B14F-4D97-AF65-F5344CB8AC3E}">
        <p14:creationId xmlns:p14="http://schemas.microsoft.com/office/powerpoint/2010/main" val="729132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4800" y="685800"/>
            <a:ext cx="4038600" cy="751840"/>
          </a:xfrm>
        </p:spPr>
        <p:txBody>
          <a:bodyPr>
            <a:noAutofit/>
          </a:bodyPr>
          <a:lstStyle/>
          <a:p>
            <a:r>
              <a:rPr lang="en-US" sz="4000" dirty="0" smtClean="0"/>
              <a:t>Resurrection Worldview</a:t>
            </a:r>
            <a:endParaRPr lang="en-US" sz="4000"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0588"/>
          <a:stretch/>
        </p:blipFill>
        <p:spPr>
          <a:xfrm>
            <a:off x="0" y="0"/>
            <a:ext cx="7721599" cy="6477000"/>
          </a:xfrm>
        </p:spPr>
      </p:pic>
      <p:sp>
        <p:nvSpPr>
          <p:cNvPr id="5" name="TextBox 4"/>
          <p:cNvSpPr txBox="1"/>
          <p:nvPr/>
        </p:nvSpPr>
        <p:spPr>
          <a:xfrm>
            <a:off x="7924800" y="1437640"/>
            <a:ext cx="4038600" cy="3293209"/>
          </a:xfrm>
          <a:prstGeom prst="rect">
            <a:avLst/>
          </a:prstGeom>
          <a:noFill/>
        </p:spPr>
        <p:txBody>
          <a:bodyPr wrap="square" rtlCol="0">
            <a:spAutoFit/>
          </a:bodyPr>
          <a:lstStyle/>
          <a:p>
            <a:pPr marL="742950" indent="-742950">
              <a:buAutoNum type="arabicPeriod" startAt="4"/>
            </a:pPr>
            <a:r>
              <a:rPr lang="en-US" sz="3600" dirty="0" smtClean="0"/>
              <a:t>It makes even more sense of baptism</a:t>
            </a:r>
          </a:p>
          <a:p>
            <a:endParaRPr lang="en-US" sz="3600" dirty="0" smtClean="0"/>
          </a:p>
          <a:p>
            <a:endParaRPr lang="en-US" sz="3600" dirty="0" smtClean="0"/>
          </a:p>
          <a:p>
            <a:pPr algn="r"/>
            <a:endParaRPr lang="en-US" sz="2800" dirty="0" smtClean="0"/>
          </a:p>
        </p:txBody>
      </p:sp>
    </p:spTree>
    <p:extLst>
      <p:ext uri="{BB962C8B-B14F-4D97-AF65-F5344CB8AC3E}">
        <p14:creationId xmlns:p14="http://schemas.microsoft.com/office/powerpoint/2010/main" val="3958438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10588"/>
          <a:stretch/>
        </p:blipFill>
        <p:spPr>
          <a:xfrm>
            <a:off x="4477328" y="-6927"/>
            <a:ext cx="7721599" cy="6477000"/>
          </a:xfrm>
        </p:spPr>
      </p:pic>
      <p:sp>
        <p:nvSpPr>
          <p:cNvPr id="6" name="Title 1"/>
          <p:cNvSpPr>
            <a:spLocks noGrp="1"/>
          </p:cNvSpPr>
          <p:nvPr>
            <p:ph type="title"/>
          </p:nvPr>
        </p:nvSpPr>
        <p:spPr>
          <a:xfrm>
            <a:off x="152400" y="1000760"/>
            <a:ext cx="4038600" cy="751840"/>
          </a:xfrm>
        </p:spPr>
        <p:txBody>
          <a:bodyPr>
            <a:noAutofit/>
          </a:bodyPr>
          <a:lstStyle/>
          <a:p>
            <a:r>
              <a:rPr lang="en-US" sz="4000" dirty="0" smtClean="0"/>
              <a:t>Resurrection Worldview</a:t>
            </a:r>
            <a:endParaRPr lang="en-US" sz="4000" dirty="0"/>
          </a:p>
        </p:txBody>
      </p:sp>
      <p:sp>
        <p:nvSpPr>
          <p:cNvPr id="7" name="TextBox 6"/>
          <p:cNvSpPr txBox="1"/>
          <p:nvPr/>
        </p:nvSpPr>
        <p:spPr>
          <a:xfrm>
            <a:off x="152400" y="1752600"/>
            <a:ext cx="4038600" cy="3847207"/>
          </a:xfrm>
          <a:prstGeom prst="rect">
            <a:avLst/>
          </a:prstGeom>
          <a:noFill/>
        </p:spPr>
        <p:txBody>
          <a:bodyPr wrap="square" rtlCol="0">
            <a:spAutoFit/>
          </a:bodyPr>
          <a:lstStyle/>
          <a:p>
            <a:pPr marL="742950" indent="-742950">
              <a:buAutoNum type="arabicPeriod" startAt="5"/>
            </a:pPr>
            <a:r>
              <a:rPr lang="en-US" sz="3600" dirty="0" smtClean="0"/>
              <a:t>It combats the “wonderful plan for your life” theology</a:t>
            </a:r>
          </a:p>
          <a:p>
            <a:pPr marL="742950" indent="-742950">
              <a:buAutoNum type="arabicPeriod" startAt="5"/>
            </a:pPr>
            <a:endParaRPr lang="en-US" sz="3600" dirty="0" smtClean="0"/>
          </a:p>
          <a:p>
            <a:pPr lvl="1"/>
            <a:endParaRPr lang="en-US" sz="3600" dirty="0" smtClean="0"/>
          </a:p>
          <a:p>
            <a:pPr algn="r"/>
            <a:endParaRPr lang="en-US" sz="2800" dirty="0" smtClean="0"/>
          </a:p>
        </p:txBody>
      </p:sp>
    </p:spTree>
    <p:extLst>
      <p:ext uri="{BB962C8B-B14F-4D97-AF65-F5344CB8AC3E}">
        <p14:creationId xmlns:p14="http://schemas.microsoft.com/office/powerpoint/2010/main" val="414963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0588"/>
          <a:stretch/>
        </p:blipFill>
        <p:spPr>
          <a:xfrm>
            <a:off x="4477328" y="-6927"/>
            <a:ext cx="7721599" cy="6477000"/>
          </a:xfrm>
        </p:spPr>
      </p:pic>
      <p:sp>
        <p:nvSpPr>
          <p:cNvPr id="6" name="Title 1"/>
          <p:cNvSpPr>
            <a:spLocks noGrp="1"/>
          </p:cNvSpPr>
          <p:nvPr>
            <p:ph type="title"/>
          </p:nvPr>
        </p:nvSpPr>
        <p:spPr>
          <a:xfrm>
            <a:off x="152400" y="1000760"/>
            <a:ext cx="4038600" cy="751840"/>
          </a:xfrm>
        </p:spPr>
        <p:txBody>
          <a:bodyPr>
            <a:noAutofit/>
          </a:bodyPr>
          <a:lstStyle/>
          <a:p>
            <a:r>
              <a:rPr lang="en-US" sz="4000" dirty="0" smtClean="0"/>
              <a:t>Resurrection Worldview</a:t>
            </a:r>
            <a:endParaRPr lang="en-US" sz="4000" dirty="0"/>
          </a:p>
        </p:txBody>
      </p:sp>
      <p:sp>
        <p:nvSpPr>
          <p:cNvPr id="7" name="TextBox 6"/>
          <p:cNvSpPr txBox="1"/>
          <p:nvPr/>
        </p:nvSpPr>
        <p:spPr>
          <a:xfrm>
            <a:off x="152400" y="1752600"/>
            <a:ext cx="4038600" cy="5509200"/>
          </a:xfrm>
          <a:prstGeom prst="rect">
            <a:avLst/>
          </a:prstGeom>
          <a:noFill/>
        </p:spPr>
        <p:txBody>
          <a:bodyPr wrap="square" rtlCol="0">
            <a:spAutoFit/>
          </a:bodyPr>
          <a:lstStyle/>
          <a:p>
            <a:pPr marL="742950" indent="-742950">
              <a:buAutoNum type="arabicPeriod" startAt="6"/>
            </a:pPr>
            <a:r>
              <a:rPr lang="en-US" sz="3600" dirty="0" smtClean="0"/>
              <a:t>It brings clarity to we view political, environmental, and social issues</a:t>
            </a:r>
          </a:p>
          <a:p>
            <a:pPr marL="742950" indent="-742950">
              <a:buAutoNum type="arabicPeriod" startAt="6"/>
            </a:pPr>
            <a:endParaRPr lang="en-US" sz="3600" dirty="0" smtClean="0"/>
          </a:p>
          <a:p>
            <a:endParaRPr lang="en-US" sz="3600" dirty="0" smtClean="0"/>
          </a:p>
          <a:p>
            <a:pPr marL="742950" indent="-742950">
              <a:buAutoNum type="arabicPeriod" startAt="5"/>
            </a:pPr>
            <a:endParaRPr lang="en-US" sz="3600" dirty="0" smtClean="0"/>
          </a:p>
          <a:p>
            <a:pPr lvl="1"/>
            <a:endParaRPr lang="en-US" sz="3600" dirty="0" smtClean="0"/>
          </a:p>
          <a:p>
            <a:pPr algn="r"/>
            <a:endParaRPr lang="en-US" sz="2800" dirty="0" smtClean="0"/>
          </a:p>
        </p:txBody>
      </p:sp>
    </p:spTree>
    <p:extLst>
      <p:ext uri="{BB962C8B-B14F-4D97-AF65-F5344CB8AC3E}">
        <p14:creationId xmlns:p14="http://schemas.microsoft.com/office/powerpoint/2010/main" val="3966240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67360"/>
            <a:ext cx="8610600" cy="1233424"/>
          </a:xfrm>
        </p:spPr>
        <p:txBody>
          <a:bodyPr>
            <a:normAutofit/>
          </a:bodyPr>
          <a:lstStyle/>
          <a:p>
            <a:r>
              <a:rPr lang="en-US" sz="4400" dirty="0" smtClean="0"/>
              <a:t>Greco-Roman belief on Resurrection </a:t>
            </a:r>
            <a:endParaRPr lang="en-US" sz="4400" dirty="0"/>
          </a:p>
        </p:txBody>
      </p:sp>
      <p:sp>
        <p:nvSpPr>
          <p:cNvPr id="3" name="Content Placeholder 2"/>
          <p:cNvSpPr>
            <a:spLocks noGrp="1"/>
          </p:cNvSpPr>
          <p:nvPr>
            <p:ph idx="1"/>
          </p:nvPr>
        </p:nvSpPr>
        <p:spPr>
          <a:xfrm>
            <a:off x="914400" y="1901952"/>
            <a:ext cx="9829800" cy="4127627"/>
          </a:xfrm>
        </p:spPr>
        <p:txBody>
          <a:bodyPr>
            <a:noAutofit/>
          </a:bodyPr>
          <a:lstStyle/>
          <a:p>
            <a:pPr>
              <a:buFont typeface="Wingdings" panose="05000000000000000000" pitchFamily="2" charset="2"/>
              <a:buChar char="Ø"/>
            </a:pPr>
            <a:r>
              <a:rPr lang="en-US" sz="2800" dirty="0" smtClean="0"/>
              <a:t>Multi-faceted beliefs </a:t>
            </a:r>
          </a:p>
          <a:p>
            <a:pPr>
              <a:buFont typeface="Wingdings" panose="05000000000000000000" pitchFamily="2" charset="2"/>
              <a:buChar char="Ø"/>
            </a:pPr>
            <a:r>
              <a:rPr lang="en-US" sz="2800" dirty="0" smtClean="0"/>
              <a:t>Tended to fall into 2 categories</a:t>
            </a:r>
          </a:p>
          <a:p>
            <a:pPr lvl="1"/>
            <a:r>
              <a:rPr lang="en-US" sz="2600" dirty="0" smtClean="0"/>
              <a:t>Those who wished for resuscitation or resurrection of some type, but who knew those sorts of things only happened in the world of myth</a:t>
            </a:r>
          </a:p>
          <a:p>
            <a:pPr lvl="1"/>
            <a:r>
              <a:rPr lang="en-US" sz="2600" dirty="0" smtClean="0"/>
              <a:t>Those who knew it was simply impossible</a:t>
            </a:r>
          </a:p>
        </p:txBody>
      </p:sp>
    </p:spTree>
    <p:extLst>
      <p:ext uri="{BB962C8B-B14F-4D97-AF65-F5344CB8AC3E}">
        <p14:creationId xmlns:p14="http://schemas.microsoft.com/office/powerpoint/2010/main" val="144571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10588"/>
          <a:stretch/>
        </p:blipFill>
        <p:spPr>
          <a:xfrm>
            <a:off x="4477328" y="-6927"/>
            <a:ext cx="7721599" cy="6477000"/>
          </a:xfrm>
        </p:spPr>
      </p:pic>
      <p:sp>
        <p:nvSpPr>
          <p:cNvPr id="6" name="Title 1"/>
          <p:cNvSpPr>
            <a:spLocks noGrp="1"/>
          </p:cNvSpPr>
          <p:nvPr>
            <p:ph type="title"/>
          </p:nvPr>
        </p:nvSpPr>
        <p:spPr>
          <a:xfrm>
            <a:off x="152400" y="609600"/>
            <a:ext cx="4038600" cy="751840"/>
          </a:xfrm>
        </p:spPr>
        <p:txBody>
          <a:bodyPr>
            <a:noAutofit/>
          </a:bodyPr>
          <a:lstStyle/>
          <a:p>
            <a:r>
              <a:rPr lang="en-US" sz="4000" dirty="0" smtClean="0"/>
              <a:t>Resurrection Worldview</a:t>
            </a:r>
            <a:endParaRPr lang="en-US" sz="4000" dirty="0"/>
          </a:p>
        </p:txBody>
      </p:sp>
      <p:sp>
        <p:nvSpPr>
          <p:cNvPr id="7" name="TextBox 6"/>
          <p:cNvSpPr txBox="1"/>
          <p:nvPr/>
        </p:nvSpPr>
        <p:spPr>
          <a:xfrm>
            <a:off x="152400" y="1389149"/>
            <a:ext cx="4038600" cy="7786747"/>
          </a:xfrm>
          <a:prstGeom prst="rect">
            <a:avLst/>
          </a:prstGeom>
          <a:noFill/>
        </p:spPr>
        <p:txBody>
          <a:bodyPr wrap="square" rtlCol="0">
            <a:spAutoFit/>
          </a:bodyPr>
          <a:lstStyle/>
          <a:p>
            <a:r>
              <a:rPr lang="en-US" sz="3200" dirty="0" smtClean="0"/>
              <a:t>7. It addresses post modern concerns</a:t>
            </a:r>
          </a:p>
          <a:p>
            <a:pPr marL="1200150" lvl="1" indent="-742950">
              <a:buFont typeface="Wingdings" panose="05000000000000000000" pitchFamily="2" charset="2"/>
              <a:buChar char="Ø"/>
            </a:pPr>
            <a:r>
              <a:rPr lang="en-US" sz="3200" dirty="0" smtClean="0"/>
              <a:t>It combats the escapist mentality</a:t>
            </a:r>
          </a:p>
          <a:p>
            <a:pPr marL="1200150" lvl="1" indent="-742950">
              <a:buFont typeface="Wingdings" panose="05000000000000000000" pitchFamily="2" charset="2"/>
              <a:buChar char="Ø"/>
            </a:pPr>
            <a:r>
              <a:rPr lang="en-US" sz="3200" dirty="0" smtClean="0"/>
              <a:t> and Casper the friendly ghost worldview</a:t>
            </a:r>
          </a:p>
          <a:p>
            <a:pPr marL="742950" indent="-742950">
              <a:buAutoNum type="arabicPeriod" startAt="8"/>
            </a:pPr>
            <a:endParaRPr lang="en-US" sz="3600" dirty="0" smtClean="0"/>
          </a:p>
          <a:p>
            <a:endParaRPr lang="en-US" sz="3600" dirty="0" smtClean="0"/>
          </a:p>
          <a:p>
            <a:pPr marL="742950" indent="-742950">
              <a:buAutoNum type="arabicPeriod" startAt="6"/>
            </a:pPr>
            <a:endParaRPr lang="en-US" sz="3600" dirty="0" smtClean="0"/>
          </a:p>
          <a:p>
            <a:endParaRPr lang="en-US" sz="3600" dirty="0" smtClean="0"/>
          </a:p>
          <a:p>
            <a:pPr marL="742950" indent="-742950">
              <a:buAutoNum type="arabicPeriod" startAt="5"/>
            </a:pPr>
            <a:endParaRPr lang="en-US" sz="3600" dirty="0" smtClean="0"/>
          </a:p>
          <a:p>
            <a:pPr lvl="1"/>
            <a:endParaRPr lang="en-US" sz="3600" dirty="0" smtClean="0"/>
          </a:p>
          <a:p>
            <a:pPr algn="r"/>
            <a:endParaRPr lang="en-US" sz="2800" dirty="0" smtClean="0"/>
          </a:p>
        </p:txBody>
      </p:sp>
    </p:spTree>
    <p:extLst>
      <p:ext uri="{BB962C8B-B14F-4D97-AF65-F5344CB8AC3E}">
        <p14:creationId xmlns:p14="http://schemas.microsoft.com/office/powerpoint/2010/main" val="138768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10588"/>
          <a:stretch/>
        </p:blipFill>
        <p:spPr>
          <a:xfrm>
            <a:off x="4477328" y="-6927"/>
            <a:ext cx="7721599" cy="6477000"/>
          </a:xfrm>
        </p:spPr>
      </p:pic>
      <p:sp>
        <p:nvSpPr>
          <p:cNvPr id="6" name="Title 1"/>
          <p:cNvSpPr>
            <a:spLocks noGrp="1"/>
          </p:cNvSpPr>
          <p:nvPr>
            <p:ph type="title"/>
          </p:nvPr>
        </p:nvSpPr>
        <p:spPr>
          <a:xfrm>
            <a:off x="152400" y="609600"/>
            <a:ext cx="4038600" cy="751840"/>
          </a:xfrm>
        </p:spPr>
        <p:txBody>
          <a:bodyPr>
            <a:noAutofit/>
          </a:bodyPr>
          <a:lstStyle/>
          <a:p>
            <a:r>
              <a:rPr lang="en-US" sz="4000" dirty="0" smtClean="0"/>
              <a:t>Resurrection Worldview</a:t>
            </a:r>
            <a:endParaRPr lang="en-US" sz="4000" dirty="0"/>
          </a:p>
        </p:txBody>
      </p:sp>
      <p:sp>
        <p:nvSpPr>
          <p:cNvPr id="7" name="TextBox 6"/>
          <p:cNvSpPr txBox="1"/>
          <p:nvPr/>
        </p:nvSpPr>
        <p:spPr>
          <a:xfrm>
            <a:off x="152400" y="1389149"/>
            <a:ext cx="4038600" cy="5816977"/>
          </a:xfrm>
          <a:prstGeom prst="rect">
            <a:avLst/>
          </a:prstGeom>
          <a:noFill/>
        </p:spPr>
        <p:txBody>
          <a:bodyPr wrap="square" rtlCol="0">
            <a:spAutoFit/>
          </a:bodyPr>
          <a:lstStyle/>
          <a:p>
            <a:r>
              <a:rPr lang="en-US" sz="3200" dirty="0" smtClean="0"/>
              <a:t>8. Gives meaning to evil, struggle, and trial</a:t>
            </a:r>
          </a:p>
          <a:p>
            <a:endParaRPr lang="en-US" sz="3200" dirty="0" smtClean="0"/>
          </a:p>
          <a:p>
            <a:endParaRPr lang="en-US" sz="3200" dirty="0" smtClean="0"/>
          </a:p>
          <a:p>
            <a:pPr marL="742950" indent="-742950">
              <a:buAutoNum type="arabicPeriod" startAt="8"/>
            </a:pPr>
            <a:endParaRPr lang="en-US" sz="3600" dirty="0" smtClean="0"/>
          </a:p>
          <a:p>
            <a:endParaRPr lang="en-US" sz="3600" dirty="0" smtClean="0"/>
          </a:p>
          <a:p>
            <a:pPr marL="742950" indent="-742950">
              <a:buAutoNum type="arabicPeriod" startAt="6"/>
            </a:pPr>
            <a:endParaRPr lang="en-US" sz="3600" dirty="0" smtClean="0"/>
          </a:p>
          <a:p>
            <a:endParaRPr lang="en-US" sz="3600" dirty="0" smtClean="0"/>
          </a:p>
          <a:p>
            <a:pPr marL="742950" indent="-742950">
              <a:buAutoNum type="arabicPeriod" startAt="5"/>
            </a:pPr>
            <a:endParaRPr lang="en-US" sz="3600" dirty="0" smtClean="0"/>
          </a:p>
          <a:p>
            <a:pPr lvl="1"/>
            <a:endParaRPr lang="en-US" sz="3600" dirty="0" smtClean="0"/>
          </a:p>
          <a:p>
            <a:pPr algn="r"/>
            <a:endParaRPr lang="en-US" sz="2800" dirty="0" smtClean="0"/>
          </a:p>
        </p:txBody>
      </p:sp>
    </p:spTree>
    <p:extLst>
      <p:ext uri="{BB962C8B-B14F-4D97-AF65-F5344CB8AC3E}">
        <p14:creationId xmlns:p14="http://schemas.microsoft.com/office/powerpoint/2010/main" val="398361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10588"/>
          <a:stretch/>
        </p:blipFill>
        <p:spPr>
          <a:xfrm>
            <a:off x="4477328" y="-6927"/>
            <a:ext cx="7721599" cy="6477000"/>
          </a:xfrm>
        </p:spPr>
      </p:pic>
      <p:sp>
        <p:nvSpPr>
          <p:cNvPr id="6" name="Title 1"/>
          <p:cNvSpPr>
            <a:spLocks noGrp="1"/>
          </p:cNvSpPr>
          <p:nvPr>
            <p:ph type="title"/>
          </p:nvPr>
        </p:nvSpPr>
        <p:spPr>
          <a:xfrm>
            <a:off x="152400" y="609600"/>
            <a:ext cx="4038600" cy="751840"/>
          </a:xfrm>
        </p:spPr>
        <p:txBody>
          <a:bodyPr>
            <a:noAutofit/>
          </a:bodyPr>
          <a:lstStyle/>
          <a:p>
            <a:r>
              <a:rPr lang="en-US" sz="4000" dirty="0" smtClean="0"/>
              <a:t>Resurrection Worldview</a:t>
            </a:r>
            <a:endParaRPr lang="en-US" sz="4000" dirty="0"/>
          </a:p>
        </p:txBody>
      </p:sp>
      <p:sp>
        <p:nvSpPr>
          <p:cNvPr id="7" name="TextBox 6"/>
          <p:cNvSpPr txBox="1"/>
          <p:nvPr/>
        </p:nvSpPr>
        <p:spPr>
          <a:xfrm>
            <a:off x="152400" y="1389149"/>
            <a:ext cx="4038600" cy="6801862"/>
          </a:xfrm>
          <a:prstGeom prst="rect">
            <a:avLst/>
          </a:prstGeom>
          <a:noFill/>
        </p:spPr>
        <p:txBody>
          <a:bodyPr wrap="square" rtlCol="0">
            <a:spAutoFit/>
          </a:bodyPr>
          <a:lstStyle/>
          <a:p>
            <a:r>
              <a:rPr lang="en-US" sz="3200" dirty="0" smtClean="0"/>
              <a:t>9.  It changes the  </a:t>
            </a:r>
          </a:p>
          <a:p>
            <a:r>
              <a:rPr lang="en-US" sz="3200" dirty="0"/>
              <a:t> </a:t>
            </a:r>
            <a:r>
              <a:rPr lang="en-US" sz="3200" dirty="0" smtClean="0"/>
              <a:t>        world, now!</a:t>
            </a:r>
          </a:p>
          <a:p>
            <a:endParaRPr lang="en-US" sz="3200" dirty="0" smtClean="0"/>
          </a:p>
          <a:p>
            <a:endParaRPr lang="en-US" sz="3200" dirty="0" smtClean="0"/>
          </a:p>
          <a:p>
            <a:endParaRPr lang="en-US" sz="3200" dirty="0" smtClean="0"/>
          </a:p>
          <a:p>
            <a:endParaRPr lang="en-US" sz="3200" dirty="0" smtClean="0"/>
          </a:p>
          <a:p>
            <a:pPr marL="742950" indent="-742950">
              <a:buAutoNum type="arabicPeriod" startAt="8"/>
            </a:pPr>
            <a:endParaRPr lang="en-US" sz="3600" dirty="0" smtClean="0"/>
          </a:p>
          <a:p>
            <a:endParaRPr lang="en-US" sz="3600" dirty="0" smtClean="0"/>
          </a:p>
          <a:p>
            <a:pPr marL="742950" indent="-742950">
              <a:buAutoNum type="arabicPeriod" startAt="6"/>
            </a:pPr>
            <a:endParaRPr lang="en-US" sz="3600" dirty="0" smtClean="0"/>
          </a:p>
          <a:p>
            <a:endParaRPr lang="en-US" sz="3600" dirty="0" smtClean="0"/>
          </a:p>
          <a:p>
            <a:pPr marL="742950" indent="-742950">
              <a:buAutoNum type="arabicPeriod" startAt="5"/>
            </a:pPr>
            <a:endParaRPr lang="en-US" sz="3600" dirty="0" smtClean="0"/>
          </a:p>
          <a:p>
            <a:pPr lvl="1"/>
            <a:endParaRPr lang="en-US" sz="3600" dirty="0" smtClean="0"/>
          </a:p>
          <a:p>
            <a:pPr algn="r"/>
            <a:endParaRPr lang="en-US" sz="2800" dirty="0" smtClean="0"/>
          </a:p>
        </p:txBody>
      </p:sp>
    </p:spTree>
    <p:extLst>
      <p:ext uri="{BB962C8B-B14F-4D97-AF65-F5344CB8AC3E}">
        <p14:creationId xmlns:p14="http://schemas.microsoft.com/office/powerpoint/2010/main" val="355165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Banded Design Blue 16x9">
  <a:themeElements>
    <a:clrScheme name="Banded_Design_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a:gsLst>
            <a:gs pos="0">
              <a:schemeClr val="phClr">
                <a:lumMod val="0"/>
                <a:lumOff val="100000"/>
              </a:schemeClr>
            </a:gs>
            <a:gs pos="72000">
              <a:schemeClr val="phClr"/>
            </a:gs>
            <a:gs pos="100000">
              <a:schemeClr val="phClr">
                <a:lumMod val="90000"/>
              </a:schemeClr>
            </a:gs>
          </a:gsLst>
          <a:lin ang="5400000" scaled="1"/>
        </a:gradFill>
        <a:gradFill flip="none" rotWithShape="1">
          <a:gsLst>
            <a:gs pos="32000">
              <a:schemeClr val="phClr"/>
            </a:gs>
            <a:gs pos="100000">
              <a:schemeClr val="phClr">
                <a:lumMod val="75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Office Theme">
  <a:themeElements>
    <a:clrScheme name="Banded_Design_Teal">
      <a:dk1>
        <a:srgbClr val="363D3D"/>
      </a:dk1>
      <a:lt1>
        <a:sysClr val="window" lastClr="FFFFFF"/>
      </a:lt1>
      <a:dk2>
        <a:srgbClr val="000000"/>
      </a:dk2>
      <a:lt2>
        <a:srgbClr val="E5E8E8"/>
      </a:lt2>
      <a:accent1>
        <a:srgbClr val="3AAFB2"/>
      </a:accent1>
      <a:accent2>
        <a:srgbClr val="6ABD45"/>
      </a:accent2>
      <a:accent3>
        <a:srgbClr val="EBCA21"/>
      </a:accent3>
      <a:accent4>
        <a:srgbClr val="EB8D21"/>
      </a:accent4>
      <a:accent5>
        <a:srgbClr val="EB5638"/>
      </a:accent5>
      <a:accent6>
        <a:srgbClr val="5172B1"/>
      </a:accent6>
      <a:hlink>
        <a:srgbClr val="3A9CDB"/>
      </a:hlink>
      <a:folHlink>
        <a:srgbClr val="5172B1"/>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Banded_Design_Teal">
      <a:dk1>
        <a:srgbClr val="363D3D"/>
      </a:dk1>
      <a:lt1>
        <a:sysClr val="window" lastClr="FFFFFF"/>
      </a:lt1>
      <a:dk2>
        <a:srgbClr val="000000"/>
      </a:dk2>
      <a:lt2>
        <a:srgbClr val="E5E8E8"/>
      </a:lt2>
      <a:accent1>
        <a:srgbClr val="3AAFB2"/>
      </a:accent1>
      <a:accent2>
        <a:srgbClr val="6ABD45"/>
      </a:accent2>
      <a:accent3>
        <a:srgbClr val="EBCA21"/>
      </a:accent3>
      <a:accent4>
        <a:srgbClr val="EB8D21"/>
      </a:accent4>
      <a:accent5>
        <a:srgbClr val="EB5638"/>
      </a:accent5>
      <a:accent6>
        <a:srgbClr val="5172B1"/>
      </a:accent6>
      <a:hlink>
        <a:srgbClr val="3A9CDB"/>
      </a:hlink>
      <a:folHlink>
        <a:srgbClr val="5172B1"/>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3149403-D037-43A9-A21D-FD77B990766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Business project plan presentation (widescreen)</Template>
  <TotalTime>0</TotalTime>
  <Words>3647</Words>
  <Application>Microsoft Office PowerPoint</Application>
  <PresentationFormat>Custom</PresentationFormat>
  <Paragraphs>476</Paragraphs>
  <Slides>92</Slides>
  <Notes>22</Notes>
  <HiddenSlides>0</HiddenSlides>
  <MMClips>0</MMClips>
  <ScaleCrop>false</ScaleCrop>
  <HeadingPairs>
    <vt:vector size="4" baseType="variant">
      <vt:variant>
        <vt:lpstr>Theme</vt:lpstr>
      </vt:variant>
      <vt:variant>
        <vt:i4>1</vt:i4>
      </vt:variant>
      <vt:variant>
        <vt:lpstr>Slide Titles</vt:lpstr>
      </vt:variant>
      <vt:variant>
        <vt:i4>92</vt:i4>
      </vt:variant>
    </vt:vector>
  </HeadingPairs>
  <TitlesOfParts>
    <vt:vector size="93" baseType="lpstr">
      <vt:lpstr>Banded Design Blue 16x9</vt:lpstr>
      <vt:lpstr>Resurrection Worldview</vt:lpstr>
      <vt:lpstr>PowerPoint Presentation</vt:lpstr>
      <vt:lpstr>What would you do if this was the future?</vt:lpstr>
      <vt:lpstr>PowerPoint Presentation</vt:lpstr>
      <vt:lpstr>Resurrection in the Ancient World</vt:lpstr>
      <vt:lpstr>Illiad</vt:lpstr>
      <vt:lpstr>Eumenides by Aeschylus</vt:lpstr>
      <vt:lpstr>Iliad</vt:lpstr>
      <vt:lpstr>Greco-Roman belief on Resurrection </vt:lpstr>
      <vt:lpstr>Plato – Changes in thinking</vt:lpstr>
      <vt:lpstr>Plato – Changes in thinking</vt:lpstr>
      <vt:lpstr>Platonic Worldview</vt:lpstr>
      <vt:lpstr>God of the living</vt:lpstr>
      <vt:lpstr>Swallowed Up</vt:lpstr>
      <vt:lpstr>Awaken to Everlasting Life</vt:lpstr>
      <vt:lpstr>Shemoneh Esrei “18 Benedictions”</vt:lpstr>
      <vt:lpstr>On the Third Day</vt:lpstr>
      <vt:lpstr>Resurrection in the New Testament</vt:lpstr>
      <vt:lpstr>Early Christian View</vt:lpstr>
      <vt:lpstr>Hints of Resurrection</vt:lpstr>
      <vt:lpstr>Hints of Resurrection</vt:lpstr>
      <vt:lpstr>Fact 1: Jesus Died by Roman Crucifixion</vt:lpstr>
      <vt:lpstr>Fact 2: Disciples Believed Resurrection</vt:lpstr>
      <vt:lpstr>Fact 2: Disciples Believed Resurrection</vt:lpstr>
      <vt:lpstr>Fact 3: The Persecutor Saul (Paul)</vt:lpstr>
      <vt:lpstr>Fact 4: The Skeptic James</vt:lpstr>
      <vt:lpstr>Fact 5: The Jerusalem Problem</vt:lpstr>
      <vt:lpstr>Fact 6: Testimony of Women</vt:lpstr>
      <vt:lpstr>Fact 7: The Empty Tomb</vt:lpstr>
      <vt:lpstr>The bodily resurrection of Jesus</vt:lpstr>
      <vt:lpstr>Key Beliefs on the Resurrection</vt:lpstr>
      <vt:lpstr>Resurrection</vt:lpstr>
      <vt:lpstr>Firstfruits</vt:lpstr>
      <vt:lpstr>Novatian</vt:lpstr>
      <vt:lpstr>Resurrection</vt:lpstr>
      <vt:lpstr>The Resurrection</vt:lpstr>
      <vt:lpstr>The Resurrection</vt:lpstr>
      <vt:lpstr>The Resurrection Life</vt:lpstr>
      <vt:lpstr>Resurrection</vt:lpstr>
      <vt:lpstr>An Empty Tomb</vt:lpstr>
      <vt:lpstr>The Redemption of Our Bodies</vt:lpstr>
      <vt:lpstr>Polycarp</vt:lpstr>
      <vt:lpstr>Tatian</vt:lpstr>
      <vt:lpstr>Irenaeus</vt:lpstr>
      <vt:lpstr>Tertullian</vt:lpstr>
      <vt:lpstr>Resurrection</vt:lpstr>
      <vt:lpstr>1 Corinthians 15:42-44</vt:lpstr>
      <vt:lpstr>Surprised by Hope, p. 44</vt:lpstr>
      <vt:lpstr>1 Corinthians 15:50</vt:lpstr>
      <vt:lpstr>Irenaeus</vt:lpstr>
      <vt:lpstr>Resurrected Body</vt:lpstr>
      <vt:lpstr>The Problem</vt:lpstr>
      <vt:lpstr>Transformed</vt:lpstr>
      <vt:lpstr>Resurrection</vt:lpstr>
      <vt:lpstr>Creation Restored</vt:lpstr>
      <vt:lpstr>PowerPoint Presentation</vt:lpstr>
      <vt:lpstr>The Earth</vt:lpstr>
      <vt:lpstr>Restoration</vt:lpstr>
      <vt:lpstr>Restoration</vt:lpstr>
      <vt:lpstr>2 Peter 3:10-11</vt:lpstr>
      <vt:lpstr>2 Peter 3:10</vt:lpstr>
      <vt:lpstr>2 Peter 3:10</vt:lpstr>
      <vt:lpstr>2 Peter 3:10</vt:lpstr>
      <vt:lpstr>2 Peter 3:10</vt:lpstr>
      <vt:lpstr>2 Peter 3:10</vt:lpstr>
      <vt:lpstr>2 Peter 3:10-11</vt:lpstr>
      <vt:lpstr>2 Peter 3:15-16</vt:lpstr>
      <vt:lpstr>Resurrection</vt:lpstr>
      <vt:lpstr>Waiting</vt:lpstr>
      <vt:lpstr>It’s coming</vt:lpstr>
      <vt:lpstr>1 Thessalonians 4:17</vt:lpstr>
      <vt:lpstr>1 Thessalonians 4:17</vt:lpstr>
      <vt:lpstr>1 Thessalonians 4:17</vt:lpstr>
      <vt:lpstr>1 Thessalonians 4:17</vt:lpstr>
      <vt:lpstr>1 Thessalonians 4:17</vt:lpstr>
      <vt:lpstr>Ephesians 1:8-10</vt:lpstr>
      <vt:lpstr>2 Corinthians 5:1-5</vt:lpstr>
      <vt:lpstr>2 Corinthians 5:1-5</vt:lpstr>
      <vt:lpstr>2 Corinthians 5:6-8</vt:lpstr>
      <vt:lpstr>PowerPoint Presentation</vt:lpstr>
      <vt:lpstr>The Implications of a Resurrection Worldview</vt:lpstr>
      <vt:lpstr>Resurrection Worldview</vt:lpstr>
      <vt:lpstr>What would you do if this was the future?    Start living as though it really was!</vt:lpstr>
      <vt:lpstr>Resurrection Worldview</vt:lpstr>
      <vt:lpstr>Different View of Death</vt:lpstr>
      <vt:lpstr>Resurrection Worldview</vt:lpstr>
      <vt:lpstr>Resurrection Worldview</vt:lpstr>
      <vt:lpstr>Resurrection Worldview</vt:lpstr>
      <vt:lpstr>Resurrection Worldview</vt:lpstr>
      <vt:lpstr>Resurrection Worldview</vt:lpstr>
      <vt:lpstr>Resurrection Worldview</vt:lpstr>
      <vt:lpstr>Resurrection Worldview</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2014-12-08T13:14:08Z</dcterms:created>
  <dcterms:modified xsi:type="dcterms:W3CDTF">2015-06-22T21:09:00Z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TC034172719991</vt:lpwstr>
  </property>
</Properties>
</file>