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800355F-2D1B-4DD5-8BC3-CE3385A1FDAD}"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5393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00243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0429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46714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Tree>
    <p:extLst>
      <p:ext uri="{BB962C8B-B14F-4D97-AF65-F5344CB8AC3E}">
        <p14:creationId xmlns:p14="http://schemas.microsoft.com/office/powerpoint/2010/main" val="133334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43839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5349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03046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2" name="Date Placeholder 1"/>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51537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5638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12/5/2015</a:t>
            </a:fld>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632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770A36D-EE8A-4D7C-9C9F-E5E9C6BED234}" type="datetimeFigureOut">
              <a:rPr lang="en-US" smtClean="0">
                <a:solidFill>
                  <a:srgbClr val="564B3C"/>
                </a:solidFill>
                <a:sym typeface="Calibri"/>
              </a:rPr>
              <a:pPr/>
              <a:t>12/5/2015</a:t>
            </a:fld>
            <a:endParaRPr lang="en-US">
              <a:solidFill>
                <a:srgbClr val="564B3C"/>
              </a:solidFill>
              <a:sym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64B3C"/>
              </a:solidFill>
              <a:sym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800355F-2D1B-4DD5-8BC3-CE3385A1FDAD}" type="slidenum">
              <a:rPr lang="en-US" smtClean="0">
                <a:solidFill>
                  <a:srgbClr val="564B3C"/>
                </a:solidFill>
                <a:sym typeface="Calibri"/>
              </a:rPr>
              <a:pPr/>
              <a:t>‹#›</a:t>
            </a:fld>
            <a:endParaRPr lang="en-US">
              <a:solidFill>
                <a:srgbClr val="564B3C"/>
              </a:solidFill>
              <a:sym typeface="Calibri"/>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Calibri"/>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05808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Malachi:  God’s Messenger</a:t>
            </a:r>
            <a:endParaRPr lang="en-US"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5936" y="1639049"/>
            <a:ext cx="6855064" cy="5107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62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Unfaithful priests</a:t>
            </a:r>
            <a:endParaRPr lang="en-US" sz="3600" b="1" dirty="0"/>
          </a:p>
        </p:txBody>
      </p:sp>
      <p:sp>
        <p:nvSpPr>
          <p:cNvPr id="3" name="Content Placeholder 2"/>
          <p:cNvSpPr>
            <a:spLocks noGrp="1"/>
          </p:cNvSpPr>
          <p:nvPr>
            <p:ph idx="1"/>
          </p:nvPr>
        </p:nvSpPr>
        <p:spPr>
          <a:xfrm>
            <a:off x="457200" y="1752600"/>
            <a:ext cx="8229600" cy="4373563"/>
          </a:xfrm>
        </p:spPr>
        <p:txBody>
          <a:bodyPr>
            <a:normAutofit/>
          </a:bodyPr>
          <a:lstStyle/>
          <a:p>
            <a:pPr marL="114300" indent="0">
              <a:buNone/>
            </a:pPr>
            <a:endParaRPr lang="en-US" sz="1200" b="1" dirty="0"/>
          </a:p>
          <a:p>
            <a:pPr marL="114300" indent="0">
              <a:buNone/>
            </a:pPr>
            <a:r>
              <a:rPr lang="en-US" b="1" dirty="0" smtClean="0"/>
              <a:t>Q:   Is it better to give $5 or $0?</a:t>
            </a:r>
          </a:p>
          <a:p>
            <a:pPr marL="114300" indent="0">
              <a:buNone/>
            </a:pPr>
            <a:endParaRPr lang="en-US" sz="1200" b="1" dirty="0"/>
          </a:p>
          <a:p>
            <a:pPr marL="114300" indent="0">
              <a:buNone/>
            </a:pPr>
            <a:r>
              <a:rPr lang="en-US" b="1" dirty="0" smtClean="0"/>
              <a:t>Malachi 1:10-11  God: Do me a favor.  Leave your leftovers at home.   Giving nothing at all is better than publicly disrespecting me.</a:t>
            </a:r>
          </a:p>
          <a:p>
            <a:pPr marL="114300" indent="0">
              <a:buNone/>
            </a:pPr>
            <a:endParaRPr lang="en-US" sz="1200" b="1" dirty="0"/>
          </a:p>
          <a:p>
            <a:pPr marL="114300" indent="0">
              <a:buNone/>
            </a:pPr>
            <a:r>
              <a:rPr lang="en-US" b="1" dirty="0" smtClean="0"/>
              <a:t>My name will be great!!!!!</a:t>
            </a:r>
            <a:endParaRPr lang="en-US" b="1" dirty="0"/>
          </a:p>
          <a:p>
            <a:pPr marL="114300" indent="0">
              <a:buNone/>
            </a:pPr>
            <a:endParaRPr lang="en-US" sz="9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520" y="3657600"/>
            <a:ext cx="384048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92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Unfaithful priests</a:t>
            </a:r>
            <a:endParaRPr lang="en-US" sz="3600" b="1" dirty="0"/>
          </a:p>
        </p:txBody>
      </p:sp>
      <p:sp>
        <p:nvSpPr>
          <p:cNvPr id="3" name="Content Placeholder 2"/>
          <p:cNvSpPr>
            <a:spLocks noGrp="1"/>
          </p:cNvSpPr>
          <p:nvPr>
            <p:ph idx="1"/>
          </p:nvPr>
        </p:nvSpPr>
        <p:spPr>
          <a:xfrm>
            <a:off x="533400" y="1752600"/>
            <a:ext cx="8153400" cy="4876800"/>
          </a:xfrm>
        </p:spPr>
        <p:txBody>
          <a:bodyPr>
            <a:normAutofit/>
          </a:bodyPr>
          <a:lstStyle/>
          <a:p>
            <a:pPr marL="114300" indent="0">
              <a:buNone/>
            </a:pPr>
            <a:r>
              <a:rPr lang="en-US" b="1" dirty="0" smtClean="0"/>
              <a:t>Malachi 1:12-14  The key point:</a:t>
            </a:r>
          </a:p>
          <a:p>
            <a:pPr marL="114300" indent="0">
              <a:buNone/>
            </a:pPr>
            <a:endParaRPr lang="en-US" sz="800" b="1" dirty="0"/>
          </a:p>
          <a:p>
            <a:pPr marL="114300" indent="0">
              <a:buNone/>
            </a:pPr>
            <a:r>
              <a:rPr lang="en-US" b="1" dirty="0" smtClean="0"/>
              <a:t>Malachi </a:t>
            </a:r>
            <a:r>
              <a:rPr lang="en-US" b="1" dirty="0"/>
              <a:t>1:12   Have you “sniffed contemptuously” to God?     People:  How?   </a:t>
            </a:r>
            <a:endParaRPr lang="en-US" b="1" dirty="0" smtClean="0"/>
          </a:p>
          <a:p>
            <a:pPr marL="114300" indent="0">
              <a:buNone/>
            </a:pPr>
            <a:endParaRPr lang="en-US" b="1" dirty="0"/>
          </a:p>
          <a:p>
            <a:pPr marL="114300" indent="0">
              <a:buNone/>
            </a:pPr>
            <a:r>
              <a:rPr lang="en-US" b="1" dirty="0" smtClean="0"/>
              <a:t>Malachi 1:13a “What </a:t>
            </a:r>
          </a:p>
          <a:p>
            <a:pPr marL="114300" indent="0">
              <a:buNone/>
            </a:pPr>
            <a:r>
              <a:rPr lang="en-US" b="1" dirty="0" smtClean="0"/>
              <a:t>a </a:t>
            </a:r>
            <a:r>
              <a:rPr lang="en-US" b="1" dirty="0"/>
              <a:t>burden</a:t>
            </a:r>
            <a:r>
              <a:rPr lang="en-US" b="1" dirty="0" smtClean="0"/>
              <a:t>.”    </a:t>
            </a:r>
          </a:p>
          <a:p>
            <a:pPr marL="114300" indent="0">
              <a:buNone/>
            </a:pPr>
            <a:endParaRPr lang="en-US" b="1" dirty="0"/>
          </a:p>
          <a:p>
            <a:pPr marL="114300" indent="0">
              <a:buNone/>
            </a:pPr>
            <a:r>
              <a:rPr lang="en-US" b="1" dirty="0" err="1" smtClean="0"/>
              <a:t>Zech</a:t>
            </a:r>
            <a:r>
              <a:rPr lang="en-US" b="1" dirty="0" smtClean="0"/>
              <a:t> 7:2-3</a:t>
            </a:r>
          </a:p>
          <a:p>
            <a:pPr marL="114300" indent="0">
              <a:buNone/>
            </a:pP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00400"/>
            <a:ext cx="470845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76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Unfaithful priests</a:t>
            </a:r>
            <a:endParaRPr lang="en-US" b="1" dirty="0"/>
          </a:p>
        </p:txBody>
      </p:sp>
      <p:sp>
        <p:nvSpPr>
          <p:cNvPr id="3" name="Content Placeholder 2"/>
          <p:cNvSpPr>
            <a:spLocks noGrp="1"/>
          </p:cNvSpPr>
          <p:nvPr>
            <p:ph idx="1"/>
          </p:nvPr>
        </p:nvSpPr>
        <p:spPr/>
        <p:txBody>
          <a:bodyPr/>
          <a:lstStyle/>
          <a:p>
            <a:pPr marL="114300" indent="0">
              <a:buNone/>
            </a:pPr>
            <a:r>
              <a:rPr lang="en-US" b="1" dirty="0"/>
              <a:t>Malachi 1:14 If you give your second best, God calls you a “cheat.”</a:t>
            </a:r>
          </a:p>
          <a:p>
            <a:pPr marL="114300" indent="0">
              <a:buNone/>
            </a:pPr>
            <a:endParaRPr lang="en-US" b="1" dirty="0"/>
          </a:p>
          <a:p>
            <a:pPr marL="114300" indent="0">
              <a:buNone/>
            </a:pPr>
            <a:r>
              <a:rPr lang="en-US" b="1" dirty="0"/>
              <a:t>God:  I am a king and I expect to be treated as one.</a:t>
            </a:r>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276902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Malachi 2:1-9  Warnings for priests</a:t>
            </a:r>
            <a:endParaRPr lang="en-US" sz="3200" b="1" dirty="0"/>
          </a:p>
        </p:txBody>
      </p:sp>
      <p:sp>
        <p:nvSpPr>
          <p:cNvPr id="3" name="Content Placeholder 2"/>
          <p:cNvSpPr>
            <a:spLocks noGrp="1"/>
          </p:cNvSpPr>
          <p:nvPr>
            <p:ph idx="1"/>
          </p:nvPr>
        </p:nvSpPr>
        <p:spPr/>
        <p:txBody>
          <a:bodyPr/>
          <a:lstStyle/>
          <a:p>
            <a:pPr marL="114300" indent="0">
              <a:buNone/>
            </a:pPr>
            <a:r>
              <a:rPr lang="en-US" b="1" dirty="0" smtClean="0"/>
              <a:t>A.  Malachi 2:1-4  If you give me the leftovers—if you do not honor me, I will smear your faces with your sacrifices.    Wow!</a:t>
            </a:r>
          </a:p>
          <a:p>
            <a:pPr marL="114300" indent="0">
              <a:buNone/>
            </a:pPr>
            <a:endParaRPr lang="en-US" b="1" dirty="0"/>
          </a:p>
          <a:p>
            <a:pPr marL="114300" indent="0">
              <a:buNone/>
            </a:pPr>
            <a:r>
              <a:rPr lang="en-US" b="1" dirty="0" smtClean="0"/>
              <a:t>Q:  Is God being harsh here?</a:t>
            </a:r>
          </a:p>
          <a:p>
            <a:pPr marL="114300" indent="0">
              <a:buNone/>
            </a:pPr>
            <a:endParaRPr lang="en-US" b="1" dirty="0"/>
          </a:p>
          <a:p>
            <a:pPr marL="114300" indent="0">
              <a:buNone/>
            </a:pPr>
            <a:r>
              <a:rPr lang="en-US" b="1" dirty="0" smtClean="0"/>
              <a:t>v. 4  It is about my covenant.  God has been faithful to his covenant.</a:t>
            </a:r>
          </a:p>
          <a:p>
            <a:pPr marL="114300" indent="0">
              <a:buNone/>
            </a:pPr>
            <a:endParaRPr lang="en-US" b="1" dirty="0"/>
          </a:p>
          <a:p>
            <a:pPr marL="114300" indent="0">
              <a:buNone/>
            </a:pPr>
            <a:r>
              <a:rPr lang="en-US" b="1" dirty="0" smtClean="0"/>
              <a:t>… this calls for reverence. </a:t>
            </a:r>
            <a:endParaRPr lang="en-US" b="1" dirty="0"/>
          </a:p>
        </p:txBody>
      </p:sp>
    </p:spTree>
    <p:extLst>
      <p:ext uri="{BB962C8B-B14F-4D97-AF65-F5344CB8AC3E}">
        <p14:creationId xmlns:p14="http://schemas.microsoft.com/office/powerpoint/2010/main" val="111351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Malachi 2:1-9  Warnings for priests</a:t>
            </a:r>
            <a:endParaRPr lang="en-US" sz="3200" b="1" dirty="0"/>
          </a:p>
        </p:txBody>
      </p:sp>
      <p:sp>
        <p:nvSpPr>
          <p:cNvPr id="3" name="Content Placeholder 2"/>
          <p:cNvSpPr>
            <a:spLocks noGrp="1"/>
          </p:cNvSpPr>
          <p:nvPr>
            <p:ph idx="1"/>
          </p:nvPr>
        </p:nvSpPr>
        <p:spPr>
          <a:xfrm>
            <a:off x="457200" y="1752600"/>
            <a:ext cx="8229600" cy="4876800"/>
          </a:xfrm>
        </p:spPr>
        <p:txBody>
          <a:bodyPr>
            <a:normAutofit lnSpcReduction="10000"/>
          </a:bodyPr>
          <a:lstStyle/>
          <a:p>
            <a:pPr marL="571500" indent="-457200">
              <a:buAutoNum type="alphaUcPeriod" startAt="2"/>
            </a:pPr>
            <a:r>
              <a:rPr lang="en-US" b="1" dirty="0" smtClean="0"/>
              <a:t>Malachi 2:5-9.  My priests have not taught my Word.</a:t>
            </a:r>
          </a:p>
          <a:p>
            <a:pPr marL="114300" indent="0">
              <a:buNone/>
            </a:pPr>
            <a:endParaRPr lang="en-US" sz="800" b="1" dirty="0"/>
          </a:p>
          <a:p>
            <a:pPr marL="114300" indent="0">
              <a:buNone/>
            </a:pPr>
            <a:r>
              <a:rPr lang="en-US" b="1" dirty="0" smtClean="0"/>
              <a:t>v. 6 true instruction</a:t>
            </a:r>
          </a:p>
          <a:p>
            <a:pPr marL="114300" indent="0">
              <a:buNone/>
            </a:pPr>
            <a:endParaRPr lang="en-US" sz="800" b="1" dirty="0"/>
          </a:p>
          <a:p>
            <a:pPr marL="114300" indent="0">
              <a:buNone/>
            </a:pPr>
            <a:r>
              <a:rPr lang="en-US" b="1" dirty="0" smtClean="0"/>
              <a:t>v. 7 preserve knowledge</a:t>
            </a:r>
          </a:p>
          <a:p>
            <a:pPr marL="114300" indent="0">
              <a:buNone/>
            </a:pPr>
            <a:endParaRPr lang="en-US" b="1" dirty="0" smtClean="0"/>
          </a:p>
          <a:p>
            <a:pPr marL="114300" indent="0">
              <a:buNone/>
            </a:pPr>
            <a:endParaRPr lang="en-US" b="1" dirty="0"/>
          </a:p>
          <a:p>
            <a:pPr marL="114300" indent="0">
              <a:buNone/>
            </a:pPr>
            <a:r>
              <a:rPr lang="en-US" b="1" dirty="0"/>
              <a:t>Quoting Tyndale commentary:  “Right behavior on the part of the people of Israel in covenant relationship with Jehovah was dependent on sound priestly instruction in the Torah and the virtuous example of the priests as covenant-keepers themselves.</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209800"/>
            <a:ext cx="3581400" cy="214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48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II. Malachi 2:10-3:18</a:t>
            </a:r>
            <a:br>
              <a:rPr lang="en-US" sz="2800" b="1" dirty="0" smtClean="0"/>
            </a:br>
            <a:r>
              <a:rPr lang="en-US" sz="2800" b="1" dirty="0" smtClean="0"/>
              <a:t>The people have been unfaithful</a:t>
            </a:r>
            <a:endParaRPr lang="en-US" sz="2800" b="1" dirty="0"/>
          </a:p>
        </p:txBody>
      </p:sp>
      <p:sp>
        <p:nvSpPr>
          <p:cNvPr id="3" name="Content Placeholder 2"/>
          <p:cNvSpPr>
            <a:spLocks noGrp="1"/>
          </p:cNvSpPr>
          <p:nvPr>
            <p:ph idx="1"/>
          </p:nvPr>
        </p:nvSpPr>
        <p:spPr/>
        <p:txBody>
          <a:bodyPr/>
          <a:lstStyle/>
          <a:p>
            <a:pPr marL="114300" indent="0">
              <a:buNone/>
            </a:pPr>
            <a:r>
              <a:rPr lang="en-US" b="1" dirty="0" smtClean="0"/>
              <a:t>A. Malachi 2:10-16 Divorce as a sin and as a metaphor for unfaithfulness.</a:t>
            </a:r>
          </a:p>
          <a:p>
            <a:pPr marL="114300" indent="0">
              <a:buNone/>
            </a:pPr>
            <a:endParaRPr lang="en-US" sz="1200" b="1" dirty="0"/>
          </a:p>
          <a:p>
            <a:pPr marL="114300" indent="0">
              <a:buNone/>
            </a:pPr>
            <a:r>
              <a:rPr lang="en-US" b="1" dirty="0" smtClean="0"/>
              <a:t>2:10  “Breaking faith” –unfaithful to one another is unfaithful to God.</a:t>
            </a:r>
          </a:p>
          <a:p>
            <a:pPr marL="114300" indent="0">
              <a:buNone/>
            </a:pPr>
            <a:endParaRPr lang="en-US" sz="1200" b="1" dirty="0"/>
          </a:p>
          <a:p>
            <a:pPr marL="114300" indent="0">
              <a:buNone/>
            </a:pPr>
            <a:r>
              <a:rPr lang="en-US" b="1" dirty="0" smtClean="0"/>
              <a:t>2:14  You have “broken faith.”   It is about covenant.</a:t>
            </a:r>
          </a:p>
          <a:p>
            <a:pPr marL="114300" indent="0">
              <a:buNone/>
            </a:pPr>
            <a:endParaRPr lang="en-US" sz="1200" b="1" dirty="0"/>
          </a:p>
          <a:p>
            <a:pPr marL="114300" indent="0">
              <a:buNone/>
            </a:pPr>
            <a:r>
              <a:rPr lang="en-US" b="1" dirty="0" smtClean="0"/>
              <a:t>2:16  “I hate divorce.”  God sees divorce as a kind of social violence against the wife and the people.</a:t>
            </a:r>
            <a:endParaRPr lang="en-US" b="1" dirty="0"/>
          </a:p>
        </p:txBody>
      </p:sp>
    </p:spTree>
    <p:extLst>
      <p:ext uri="{BB962C8B-B14F-4D97-AF65-F5344CB8AC3E}">
        <p14:creationId xmlns:p14="http://schemas.microsoft.com/office/powerpoint/2010/main" val="58412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II. Malachi 2:10-3:18</a:t>
            </a:r>
            <a:br>
              <a:rPr lang="en-US" b="1" dirty="0"/>
            </a:br>
            <a:r>
              <a:rPr lang="en-US" b="1" dirty="0"/>
              <a:t>The people have been unfaithful</a:t>
            </a:r>
          </a:p>
        </p:txBody>
      </p:sp>
      <p:sp>
        <p:nvSpPr>
          <p:cNvPr id="3" name="Content Placeholder 2"/>
          <p:cNvSpPr>
            <a:spLocks noGrp="1"/>
          </p:cNvSpPr>
          <p:nvPr>
            <p:ph idx="1"/>
          </p:nvPr>
        </p:nvSpPr>
        <p:spPr/>
        <p:txBody>
          <a:bodyPr/>
          <a:lstStyle/>
          <a:p>
            <a:pPr marL="114300" indent="0">
              <a:buNone/>
            </a:pPr>
            <a:r>
              <a:rPr lang="en-US" b="1" dirty="0" smtClean="0"/>
              <a:t>B. Malachi 2:17   The people have stopped trusting in God’s love.</a:t>
            </a:r>
          </a:p>
          <a:p>
            <a:pPr marL="114300" indent="0">
              <a:buNone/>
            </a:pPr>
            <a:endParaRPr lang="en-US" b="1" dirty="0"/>
          </a:p>
          <a:p>
            <a:pPr marL="114300" indent="0">
              <a:buNone/>
            </a:pPr>
            <a:r>
              <a:rPr lang="en-US" b="1" dirty="0" smtClean="0"/>
              <a:t>The people are accusing God of not living up to his side of the covenant.  They do not trust God’s justice.</a:t>
            </a:r>
            <a:endParaRPr lang="en-US" b="1" dirty="0"/>
          </a:p>
        </p:txBody>
      </p:sp>
    </p:spTree>
    <p:extLst>
      <p:ext uri="{BB962C8B-B14F-4D97-AF65-F5344CB8AC3E}">
        <p14:creationId xmlns:p14="http://schemas.microsoft.com/office/powerpoint/2010/main" val="410387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Malachi 3:1-5  The Day of the Lord Part I</a:t>
            </a:r>
            <a:endParaRPr lang="en-US" sz="3200" b="1" dirty="0"/>
          </a:p>
        </p:txBody>
      </p:sp>
      <p:sp>
        <p:nvSpPr>
          <p:cNvPr id="3" name="Content Placeholder 2"/>
          <p:cNvSpPr>
            <a:spLocks noGrp="1"/>
          </p:cNvSpPr>
          <p:nvPr>
            <p:ph idx="1"/>
          </p:nvPr>
        </p:nvSpPr>
        <p:spPr/>
        <p:txBody>
          <a:bodyPr/>
          <a:lstStyle/>
          <a:p>
            <a:pPr marL="114300" indent="0">
              <a:buNone/>
            </a:pPr>
            <a:r>
              <a:rPr lang="en-US" b="1" dirty="0" smtClean="0"/>
              <a:t>Malachi 3:1 I will send my messenger (Malachi).</a:t>
            </a:r>
          </a:p>
          <a:p>
            <a:pPr marL="114300" indent="0">
              <a:buNone/>
            </a:pPr>
            <a:r>
              <a:rPr lang="en-US" b="1" dirty="0" smtClean="0"/>
              <a:t>John </a:t>
            </a:r>
            <a:r>
              <a:rPr lang="en-US" b="1" dirty="0"/>
              <a:t>the Baptist (Matthew 11:3, 10, 14</a:t>
            </a:r>
            <a:r>
              <a:rPr lang="en-US" b="1" dirty="0" smtClean="0"/>
              <a:t>)</a:t>
            </a:r>
          </a:p>
          <a:p>
            <a:pPr marL="114300" indent="0">
              <a:buNone/>
            </a:pPr>
            <a:endParaRPr lang="en-US" sz="800" b="1" dirty="0" smtClean="0"/>
          </a:p>
          <a:p>
            <a:pPr marL="114300" indent="0">
              <a:buNone/>
            </a:pPr>
            <a:r>
              <a:rPr lang="en-US" b="1" dirty="0" smtClean="0"/>
              <a:t>The Lord you are seeking will come to his temple.</a:t>
            </a:r>
            <a:endParaRPr lang="en-US" b="1" dirty="0"/>
          </a:p>
          <a:p>
            <a:pPr marL="114300" indent="0">
              <a:buNone/>
            </a:pPr>
            <a:r>
              <a:rPr lang="en-US" b="1" dirty="0" smtClean="0"/>
              <a:t>The messenger of the covenant whom you desire = The Messiah.</a:t>
            </a:r>
          </a:p>
          <a:p>
            <a:pPr marL="114300" indent="0">
              <a:buNone/>
            </a:pPr>
            <a:endParaRPr lang="en-US" sz="800" b="1" dirty="0"/>
          </a:p>
          <a:p>
            <a:pPr marL="114300" indent="0">
              <a:buNone/>
            </a:pPr>
            <a:r>
              <a:rPr lang="en-US" b="1" dirty="0" smtClean="0"/>
              <a:t>Malachi 3:2-5  Are you sure you want God to come?</a:t>
            </a:r>
          </a:p>
          <a:p>
            <a:pPr marL="114300" indent="0">
              <a:buNone/>
            </a:pPr>
            <a:r>
              <a:rPr lang="en-US" b="1" dirty="0" smtClean="0"/>
              <a:t>The people will get what they are asking for (God to come) but not what they want (a free ride without judgment).</a:t>
            </a:r>
            <a:endParaRPr lang="en-US" b="1" dirty="0"/>
          </a:p>
        </p:txBody>
      </p:sp>
    </p:spTree>
    <p:extLst>
      <p:ext uri="{BB962C8B-B14F-4D97-AF65-F5344CB8AC3E}">
        <p14:creationId xmlns:p14="http://schemas.microsoft.com/office/powerpoint/2010/main" val="398324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Malachi 3:6-15</a:t>
            </a:r>
            <a:br>
              <a:rPr lang="en-US" b="1" dirty="0" smtClean="0"/>
            </a:br>
            <a:r>
              <a:rPr lang="en-US" b="1" dirty="0" smtClean="0"/>
              <a:t>The People have been unfaithful</a:t>
            </a:r>
            <a:endParaRPr lang="en-US" b="1" dirty="0"/>
          </a:p>
        </p:txBody>
      </p:sp>
      <p:sp>
        <p:nvSpPr>
          <p:cNvPr id="3" name="Content Placeholder 2"/>
          <p:cNvSpPr>
            <a:spLocks noGrp="1"/>
          </p:cNvSpPr>
          <p:nvPr>
            <p:ph idx="1"/>
          </p:nvPr>
        </p:nvSpPr>
        <p:spPr/>
        <p:txBody>
          <a:bodyPr/>
          <a:lstStyle/>
          <a:p>
            <a:pPr marL="114300" indent="0">
              <a:buNone/>
            </a:pPr>
            <a:r>
              <a:rPr lang="en-US" b="1" dirty="0" smtClean="0"/>
              <a:t>Malachi 3:6-7   God: Return to me and I will return to you.</a:t>
            </a:r>
          </a:p>
          <a:p>
            <a:pPr marL="114300" indent="0">
              <a:buNone/>
            </a:pPr>
            <a:endParaRPr lang="en-US" b="1" dirty="0"/>
          </a:p>
          <a:p>
            <a:pPr marL="114300" indent="0">
              <a:buNone/>
            </a:pPr>
            <a:r>
              <a:rPr lang="en-US" b="1" dirty="0" smtClean="0"/>
              <a:t>People:  Who, me?   I never left!!</a:t>
            </a:r>
          </a:p>
          <a:p>
            <a:pPr marL="114300" indent="0">
              <a:buNone/>
            </a:pPr>
            <a:endParaRPr lang="en-US" b="1" dirty="0"/>
          </a:p>
          <a:p>
            <a:pPr marL="114300" indent="0">
              <a:buNone/>
            </a:pPr>
            <a:r>
              <a:rPr lang="en-US" b="1" dirty="0" smtClean="0"/>
              <a:t>Q: Can you leave God while still </a:t>
            </a:r>
          </a:p>
          <a:p>
            <a:pPr marL="114300" indent="0">
              <a:buNone/>
            </a:pPr>
            <a:r>
              <a:rPr lang="en-US" b="1" dirty="0" smtClean="0"/>
              <a:t>attending church?</a:t>
            </a:r>
            <a:endParaRPr lang="en-US" b="1" dirty="0"/>
          </a:p>
        </p:txBody>
      </p:sp>
    </p:spTree>
    <p:extLst>
      <p:ext uri="{BB962C8B-B14F-4D97-AF65-F5344CB8AC3E}">
        <p14:creationId xmlns:p14="http://schemas.microsoft.com/office/powerpoint/2010/main" val="400908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Malachi 3:6-15</a:t>
            </a:r>
            <a:br>
              <a:rPr lang="en-US" b="1" dirty="0" smtClean="0"/>
            </a:br>
            <a:r>
              <a:rPr lang="en-US" b="1" dirty="0" smtClean="0"/>
              <a:t>The People have been unfaithful</a:t>
            </a:r>
            <a:endParaRPr lang="en-US" b="1" dirty="0"/>
          </a:p>
        </p:txBody>
      </p:sp>
      <p:sp>
        <p:nvSpPr>
          <p:cNvPr id="3" name="Content Placeholder 2"/>
          <p:cNvSpPr>
            <a:spLocks noGrp="1"/>
          </p:cNvSpPr>
          <p:nvPr>
            <p:ph idx="1"/>
          </p:nvPr>
        </p:nvSpPr>
        <p:spPr>
          <a:xfrm>
            <a:off x="457200" y="1752600"/>
            <a:ext cx="4572000" cy="4724400"/>
          </a:xfrm>
        </p:spPr>
        <p:txBody>
          <a:bodyPr>
            <a:normAutofit fontScale="92500" lnSpcReduction="10000"/>
          </a:bodyPr>
          <a:lstStyle/>
          <a:p>
            <a:pPr marL="114300" indent="0">
              <a:buNone/>
            </a:pPr>
            <a:r>
              <a:rPr lang="en-US" b="1" dirty="0" smtClean="0"/>
              <a:t>Malachi 3:8   God:  You have robbed me!</a:t>
            </a:r>
          </a:p>
          <a:p>
            <a:pPr marL="114300" indent="0">
              <a:buNone/>
            </a:pPr>
            <a:endParaRPr lang="en-US" b="1" dirty="0"/>
          </a:p>
          <a:p>
            <a:pPr marL="114300" indent="0">
              <a:buNone/>
            </a:pPr>
            <a:r>
              <a:rPr lang="en-US" b="1" dirty="0" smtClean="0"/>
              <a:t>People:  Who…  Me?</a:t>
            </a:r>
          </a:p>
          <a:p>
            <a:pPr marL="114300" indent="0">
              <a:buNone/>
            </a:pPr>
            <a:endParaRPr lang="en-US" b="1" dirty="0"/>
          </a:p>
          <a:p>
            <a:pPr marL="114300" indent="0">
              <a:buNone/>
            </a:pPr>
            <a:r>
              <a:rPr lang="en-US" b="1" dirty="0" smtClean="0"/>
              <a:t>v. 9 God:  Yes, you.   In tithes and offerings.</a:t>
            </a:r>
          </a:p>
          <a:p>
            <a:pPr marL="114300" indent="0">
              <a:buNone/>
            </a:pPr>
            <a:endParaRPr lang="en-US" b="1" dirty="0"/>
          </a:p>
          <a:p>
            <a:pPr marL="114300" indent="0">
              <a:buNone/>
            </a:pPr>
            <a:r>
              <a:rPr lang="en-US" b="1" dirty="0" smtClean="0"/>
              <a:t>v. 10 Trust me in this….</a:t>
            </a:r>
          </a:p>
          <a:p>
            <a:pPr marL="114300" indent="0">
              <a:buNone/>
            </a:pPr>
            <a:endParaRPr lang="en-US" b="1" dirty="0"/>
          </a:p>
          <a:p>
            <a:pPr marL="114300" indent="0">
              <a:buNone/>
            </a:pPr>
            <a:r>
              <a:rPr lang="en-US" b="1" dirty="0" smtClean="0">
                <a:solidFill>
                  <a:srgbClr val="FF0000"/>
                </a:solidFill>
              </a:rPr>
              <a:t>It is not about money</a:t>
            </a:r>
            <a:r>
              <a:rPr lang="en-US" b="1" dirty="0" smtClean="0"/>
              <a:t>, it is about trusting God.  It is about covenant</a:t>
            </a:r>
            <a:endParaRPr lang="en-US" b="1" dirty="0"/>
          </a:p>
        </p:txBody>
      </p:sp>
      <p:sp>
        <p:nvSpPr>
          <p:cNvPr id="4" name="TextBox 3"/>
          <p:cNvSpPr txBox="1"/>
          <p:nvPr/>
        </p:nvSpPr>
        <p:spPr>
          <a:xfrm>
            <a:off x="5715000" y="5606603"/>
            <a:ext cx="2971800" cy="523220"/>
          </a:xfrm>
          <a:prstGeom prst="rect">
            <a:avLst/>
          </a:prstGeom>
          <a:noFill/>
        </p:spPr>
        <p:txBody>
          <a:bodyPr wrap="square" rtlCol="0">
            <a:spAutoFit/>
          </a:bodyPr>
          <a:lstStyle/>
          <a:p>
            <a:r>
              <a:rPr lang="en-US" sz="2800" b="1" kern="0" dirty="0">
                <a:solidFill>
                  <a:sysClr val="windowText" lastClr="000000"/>
                </a:solidFill>
                <a:latin typeface="Calibri"/>
                <a:sym typeface="Calibri"/>
              </a:rPr>
              <a:t>You are Stingy</a:t>
            </a:r>
            <a:endParaRPr lang="en-US" sz="2800" b="1" kern="0" dirty="0">
              <a:solidFill>
                <a:sysClr val="windowText" lastClr="000000"/>
              </a:solidFill>
              <a:latin typeface="Calibri"/>
              <a:sym typeface="Calibri"/>
            </a:endParaRPr>
          </a:p>
        </p:txBody>
      </p:sp>
    </p:spTree>
    <p:extLst>
      <p:ext uri="{BB962C8B-B14F-4D97-AF65-F5344CB8AC3E}">
        <p14:creationId xmlns:p14="http://schemas.microsoft.com/office/powerpoint/2010/main" val="164215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Malachi:  God’s Messenger</a:t>
            </a:r>
            <a:endParaRPr lang="en-US" sz="3200" b="1" dirty="0"/>
          </a:p>
        </p:txBody>
      </p:sp>
      <p:sp>
        <p:nvSpPr>
          <p:cNvPr id="3" name="Content Placeholder 2"/>
          <p:cNvSpPr>
            <a:spLocks noGrp="1"/>
          </p:cNvSpPr>
          <p:nvPr>
            <p:ph idx="1"/>
          </p:nvPr>
        </p:nvSpPr>
        <p:spPr>
          <a:xfrm>
            <a:off x="457200" y="1752600"/>
            <a:ext cx="8229600" cy="4648200"/>
          </a:xfrm>
        </p:spPr>
        <p:txBody>
          <a:bodyPr>
            <a:normAutofit/>
          </a:bodyPr>
          <a:lstStyle/>
          <a:p>
            <a:pPr marL="114300" indent="0">
              <a:buNone/>
            </a:pPr>
            <a:r>
              <a:rPr lang="en-US" b="1" dirty="0" smtClean="0"/>
              <a:t>Message:  Faithful to God vs. Faith in God</a:t>
            </a:r>
          </a:p>
          <a:p>
            <a:pPr marL="114300" indent="0">
              <a:buNone/>
            </a:pPr>
            <a:endParaRPr lang="en-US" sz="1500" b="1" dirty="0"/>
          </a:p>
          <a:p>
            <a:pPr marL="114300" indent="0">
              <a:buNone/>
            </a:pPr>
            <a:r>
              <a:rPr lang="en-US" b="1" dirty="0" smtClean="0"/>
              <a:t>Malachi = my messenger</a:t>
            </a:r>
          </a:p>
          <a:p>
            <a:pPr marL="114300" indent="0">
              <a:buNone/>
            </a:pPr>
            <a:endParaRPr lang="en-US" sz="1400" b="1" dirty="0"/>
          </a:p>
          <a:p>
            <a:pPr marL="114300" indent="0">
              <a:buNone/>
            </a:pPr>
            <a:r>
              <a:rPr lang="en-US" b="1" dirty="0" smtClean="0"/>
              <a:t>Date of writing 458-432 BC</a:t>
            </a:r>
          </a:p>
          <a:p>
            <a:pPr marL="114300" indent="0">
              <a:buNone/>
            </a:pPr>
            <a:endParaRPr lang="en-US" b="1" dirty="0"/>
          </a:p>
          <a:p>
            <a:pPr marL="114300" indent="0">
              <a:buNone/>
            </a:pPr>
            <a:r>
              <a:rPr lang="en-US" b="1" dirty="0" smtClean="0"/>
              <a:t>Malachi is God’s last word to the Jews.  It is a capstone to the message of the Old Testament and a final preparation for the ministry of John the Baptist and of Jesus.  The next word from God will be “Repent for the kingdom of heaven is near” (John the Baptist)</a:t>
            </a:r>
          </a:p>
          <a:p>
            <a:pPr marL="114300" indent="0">
              <a:buNone/>
            </a:pPr>
            <a:endParaRPr lang="en-US" sz="1400" b="1" dirty="0"/>
          </a:p>
        </p:txBody>
      </p:sp>
    </p:spTree>
    <p:extLst>
      <p:ext uri="{BB962C8B-B14F-4D97-AF65-F5344CB8AC3E}">
        <p14:creationId xmlns:p14="http://schemas.microsoft.com/office/powerpoint/2010/main" val="3130041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key question</a:t>
            </a:r>
            <a:endParaRPr lang="en-US" b="1" dirty="0"/>
          </a:p>
        </p:txBody>
      </p:sp>
      <p:sp>
        <p:nvSpPr>
          <p:cNvPr id="3" name="Content Placeholder 2"/>
          <p:cNvSpPr>
            <a:spLocks noGrp="1"/>
          </p:cNvSpPr>
          <p:nvPr>
            <p:ph idx="1"/>
          </p:nvPr>
        </p:nvSpPr>
        <p:spPr/>
        <p:txBody>
          <a:bodyPr/>
          <a:lstStyle/>
          <a:p>
            <a:pPr marL="114300" indent="0">
              <a:buNone/>
            </a:pPr>
            <a:r>
              <a:rPr lang="en-US" b="1" dirty="0" smtClean="0"/>
              <a:t>Here is the key question of Malachi:</a:t>
            </a:r>
          </a:p>
          <a:p>
            <a:pPr marL="114300" indent="0">
              <a:buNone/>
            </a:pPr>
            <a:endParaRPr lang="en-US" b="1" dirty="0"/>
          </a:p>
          <a:p>
            <a:pPr marL="114300" indent="0">
              <a:buNone/>
            </a:pPr>
            <a:r>
              <a:rPr lang="en-US" b="1" dirty="0" smtClean="0"/>
              <a:t>Do you really, in your heart of hearts, believe that if you put all your trust in God, that he will take care of you.</a:t>
            </a:r>
          </a:p>
          <a:p>
            <a:pPr marL="114300" indent="0">
              <a:buNone/>
            </a:pPr>
            <a:endParaRPr lang="en-US" b="1" dirty="0"/>
          </a:p>
          <a:p>
            <a:pPr marL="114300" indent="0">
              <a:buNone/>
            </a:pPr>
            <a:r>
              <a:rPr lang="en-US" b="1" dirty="0" smtClean="0"/>
              <a:t>Do you feel that what God has for you is enough?</a:t>
            </a:r>
          </a:p>
          <a:p>
            <a:pPr marL="114300" indent="0">
              <a:buNone/>
            </a:pPr>
            <a:endParaRPr lang="en-US" b="1" dirty="0"/>
          </a:p>
          <a:p>
            <a:pPr marL="114300" indent="0">
              <a:buNone/>
            </a:pPr>
            <a:r>
              <a:rPr lang="en-US" b="1" dirty="0" smtClean="0"/>
              <a:t>If so, then you will be faithful to God.</a:t>
            </a:r>
            <a:endParaRPr lang="en-US" b="1" dirty="0"/>
          </a:p>
        </p:txBody>
      </p:sp>
    </p:spTree>
    <p:extLst>
      <p:ext uri="{BB962C8B-B14F-4D97-AF65-F5344CB8AC3E}">
        <p14:creationId xmlns:p14="http://schemas.microsoft.com/office/powerpoint/2010/main" val="227415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Malachi 3:6-15        The people </a:t>
            </a:r>
            <a:br>
              <a:rPr lang="en-US" b="1" dirty="0" smtClean="0"/>
            </a:br>
            <a:r>
              <a:rPr lang="en-US" b="1" dirty="0" smtClean="0"/>
              <a:t>have been unfaithful</a:t>
            </a:r>
            <a:endParaRPr lang="en-US" b="1" dirty="0"/>
          </a:p>
        </p:txBody>
      </p:sp>
      <p:sp>
        <p:nvSpPr>
          <p:cNvPr id="3" name="Content Placeholder 2"/>
          <p:cNvSpPr>
            <a:spLocks noGrp="1"/>
          </p:cNvSpPr>
          <p:nvPr>
            <p:ph idx="1"/>
          </p:nvPr>
        </p:nvSpPr>
        <p:spPr>
          <a:xfrm>
            <a:off x="457200" y="1905000"/>
            <a:ext cx="8229600" cy="4572000"/>
          </a:xfrm>
        </p:spPr>
        <p:txBody>
          <a:bodyPr/>
          <a:lstStyle/>
          <a:p>
            <a:pPr marL="114300" indent="0">
              <a:buNone/>
            </a:pPr>
            <a:r>
              <a:rPr lang="en-US" b="1" dirty="0" smtClean="0"/>
              <a:t>Malachi 3:13    </a:t>
            </a:r>
          </a:p>
          <a:p>
            <a:pPr marL="114300" indent="0">
              <a:buNone/>
            </a:pPr>
            <a:r>
              <a:rPr lang="en-US" b="1" dirty="0" smtClean="0"/>
              <a:t>God:  You have said harsh things      against me.</a:t>
            </a:r>
          </a:p>
          <a:p>
            <a:pPr marL="114300" indent="0">
              <a:buNone/>
            </a:pPr>
            <a:endParaRPr lang="en-US" sz="800" b="1" dirty="0"/>
          </a:p>
          <a:p>
            <a:pPr marL="114300" indent="0">
              <a:buNone/>
            </a:pPr>
            <a:r>
              <a:rPr lang="en-US" b="1" dirty="0" smtClean="0"/>
              <a:t>People:  I have????</a:t>
            </a:r>
          </a:p>
          <a:p>
            <a:pPr marL="114300" indent="0">
              <a:buNone/>
            </a:pPr>
            <a:endParaRPr lang="en-US" sz="800" b="1" dirty="0"/>
          </a:p>
          <a:p>
            <a:pPr marL="114300" indent="0">
              <a:buNone/>
            </a:pPr>
            <a:r>
              <a:rPr lang="en-US" b="1" dirty="0" smtClean="0"/>
              <a:t>God:  Yes!!!  When you said “it is futile to serve God.”</a:t>
            </a:r>
          </a:p>
          <a:p>
            <a:pPr marL="114300" indent="0">
              <a:buNone/>
            </a:pPr>
            <a:endParaRPr lang="en-US" sz="800" b="1" dirty="0" smtClean="0"/>
          </a:p>
          <a:p>
            <a:pPr marL="114300" indent="0">
              <a:buNone/>
            </a:pPr>
            <a:r>
              <a:rPr lang="en-US" b="1" dirty="0" smtClean="0"/>
              <a:t>What am I getting out of this?</a:t>
            </a:r>
          </a:p>
          <a:p>
            <a:pPr marL="114300" indent="0">
              <a:buNone/>
            </a:pPr>
            <a:endParaRPr lang="en-US" sz="800" b="1" dirty="0"/>
          </a:p>
          <a:p>
            <a:pPr marL="114300" indent="0">
              <a:buNone/>
            </a:pPr>
            <a:r>
              <a:rPr lang="en-US" b="1" dirty="0" smtClean="0"/>
              <a:t>You have said that you do not believe that God will take care of you.</a:t>
            </a:r>
          </a:p>
          <a:p>
            <a:pPr marL="114300" indent="0">
              <a:buNone/>
            </a:pPr>
            <a:endParaRPr lang="en-US" sz="1000" b="1" dirty="0" smtClean="0"/>
          </a:p>
          <a:p>
            <a:pPr marL="114300" indent="0">
              <a:buNone/>
            </a:pPr>
            <a:r>
              <a:rPr lang="en-US" b="1" dirty="0" smtClean="0"/>
              <a:t>1 Timothy 6:6-10</a:t>
            </a:r>
            <a:endParaRPr lang="en-US" b="1" dirty="0"/>
          </a:p>
        </p:txBody>
      </p:sp>
    </p:spTree>
    <p:extLst>
      <p:ext uri="{BB962C8B-B14F-4D97-AF65-F5344CB8AC3E}">
        <p14:creationId xmlns:p14="http://schemas.microsoft.com/office/powerpoint/2010/main" val="3718443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III. The Day of the Lord </a:t>
            </a:r>
            <a:br>
              <a:rPr lang="en-US" sz="3200" b="1" dirty="0" smtClean="0"/>
            </a:br>
            <a:r>
              <a:rPr lang="en-US" sz="3200" b="1" dirty="0" smtClean="0"/>
              <a:t>Malachi 3:16-4:6</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b="1" dirty="0" smtClean="0"/>
              <a:t>The Day of the Lord is a Day when God comes.</a:t>
            </a:r>
          </a:p>
          <a:p>
            <a:pPr marL="114300" indent="0">
              <a:buNone/>
            </a:pPr>
            <a:endParaRPr lang="en-US" sz="2000" b="1" dirty="0"/>
          </a:p>
          <a:p>
            <a:pPr marL="114300" indent="0">
              <a:buNone/>
            </a:pPr>
            <a:r>
              <a:rPr lang="en-US" b="1" dirty="0" smtClean="0"/>
              <a:t>This is principally about end times, but it is also about the coming of John the Baptist and of Jesus.</a:t>
            </a:r>
          </a:p>
          <a:p>
            <a:pPr marL="114300" indent="0">
              <a:buNone/>
            </a:pPr>
            <a:endParaRPr lang="en-US" sz="2000" b="1" dirty="0"/>
          </a:p>
          <a:p>
            <a:pPr marL="114300" indent="0">
              <a:buNone/>
            </a:pPr>
            <a:r>
              <a:rPr lang="en-US" b="1" dirty="0" smtClean="0"/>
              <a:t>3:16  A scroll of remembrance  Rev 20:15  The book of life.    v. 17  They will be mine. </a:t>
            </a:r>
          </a:p>
          <a:p>
            <a:pPr marL="114300" indent="0">
              <a:buNone/>
            </a:pPr>
            <a:endParaRPr lang="en-US" sz="2000" b="1" dirty="0" smtClean="0"/>
          </a:p>
          <a:p>
            <a:pPr marL="114300" indent="0">
              <a:buNone/>
            </a:pPr>
            <a:r>
              <a:rPr lang="en-US" b="1" dirty="0" smtClean="0"/>
              <a:t>v. 18  righteous vs evil will be clear.</a:t>
            </a:r>
          </a:p>
          <a:p>
            <a:pPr marL="114300" indent="0">
              <a:buNone/>
            </a:pPr>
            <a:endParaRPr lang="en-US" sz="800" b="1" dirty="0"/>
          </a:p>
        </p:txBody>
      </p:sp>
    </p:spTree>
    <p:extLst>
      <p:ext uri="{BB962C8B-B14F-4D97-AF65-F5344CB8AC3E}">
        <p14:creationId xmlns:p14="http://schemas.microsoft.com/office/powerpoint/2010/main" val="145656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Malachi 4  The Day of the Lord</a:t>
            </a:r>
            <a:endParaRPr lang="en-US" b="1" dirty="0"/>
          </a:p>
        </p:txBody>
      </p:sp>
      <p:sp>
        <p:nvSpPr>
          <p:cNvPr id="3" name="Content Placeholder 2"/>
          <p:cNvSpPr>
            <a:spLocks noGrp="1"/>
          </p:cNvSpPr>
          <p:nvPr>
            <p:ph idx="1"/>
          </p:nvPr>
        </p:nvSpPr>
        <p:spPr/>
        <p:txBody>
          <a:bodyPr/>
          <a:lstStyle/>
          <a:p>
            <a:pPr marL="114300" indent="0">
              <a:buNone/>
            </a:pPr>
            <a:r>
              <a:rPr lang="en-US" b="1" dirty="0"/>
              <a:t>The Day of the Lord will be either disaster or deliverance</a:t>
            </a:r>
            <a:r>
              <a:rPr lang="en-US" b="1" dirty="0" smtClean="0"/>
              <a:t>.</a:t>
            </a:r>
          </a:p>
          <a:p>
            <a:pPr marL="114300" indent="0">
              <a:buNone/>
            </a:pPr>
            <a:endParaRPr lang="en-US" b="1" dirty="0"/>
          </a:p>
          <a:p>
            <a:pPr marL="114300" indent="0">
              <a:buNone/>
            </a:pPr>
            <a:r>
              <a:rPr lang="en-US" b="1" dirty="0"/>
              <a:t>4:1 Disaster. stubble…  root and branch</a:t>
            </a:r>
            <a:r>
              <a:rPr lang="en-US" b="1" dirty="0" smtClean="0"/>
              <a:t>…</a:t>
            </a:r>
          </a:p>
          <a:p>
            <a:pPr marL="114300" indent="0">
              <a:buNone/>
            </a:pPr>
            <a:endParaRPr lang="en-US" b="1" dirty="0"/>
          </a:p>
          <a:p>
            <a:pPr marL="114300" indent="0">
              <a:buNone/>
            </a:pPr>
            <a:r>
              <a:rPr lang="en-US" b="1" dirty="0" smtClean="0"/>
              <a:t>4:2 Deliverance by the sun of righteousness </a:t>
            </a:r>
          </a:p>
          <a:p>
            <a:pPr marL="114300" indent="0">
              <a:buNone/>
            </a:pPr>
            <a:r>
              <a:rPr lang="en-US" b="1" dirty="0"/>
              <a:t>	</a:t>
            </a:r>
            <a:r>
              <a:rPr lang="en-US" b="1" dirty="0" smtClean="0"/>
              <a:t>	Jesus Christ.</a:t>
            </a:r>
            <a:endParaRPr lang="en-US" b="1" dirty="0"/>
          </a:p>
          <a:p>
            <a:pPr marL="114300" indent="0">
              <a:buNone/>
            </a:pPr>
            <a:endParaRPr lang="en-US" dirty="0"/>
          </a:p>
        </p:txBody>
      </p:sp>
    </p:spTree>
    <p:extLst>
      <p:ext uri="{BB962C8B-B14F-4D97-AF65-F5344CB8AC3E}">
        <p14:creationId xmlns:p14="http://schemas.microsoft.com/office/powerpoint/2010/main" val="359733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Malachi 4:4-6</a:t>
            </a:r>
            <a:br>
              <a:rPr lang="en-US" sz="3200" b="1" dirty="0" smtClean="0"/>
            </a:br>
            <a:r>
              <a:rPr lang="en-US" sz="3200" b="1" dirty="0" smtClean="0"/>
              <a:t>God’s final word to his people</a:t>
            </a:r>
            <a:endParaRPr lang="en-US" sz="3200" b="1" dirty="0"/>
          </a:p>
        </p:txBody>
      </p:sp>
      <p:sp>
        <p:nvSpPr>
          <p:cNvPr id="3" name="Content Placeholder 2"/>
          <p:cNvSpPr>
            <a:spLocks noGrp="1"/>
          </p:cNvSpPr>
          <p:nvPr>
            <p:ph idx="1"/>
          </p:nvPr>
        </p:nvSpPr>
        <p:spPr/>
        <p:txBody>
          <a:bodyPr>
            <a:normAutofit/>
          </a:bodyPr>
          <a:lstStyle/>
          <a:p>
            <a:pPr marL="114300" indent="0">
              <a:buNone/>
            </a:pPr>
            <a:r>
              <a:rPr lang="en-US" b="1" dirty="0"/>
              <a:t>1.  Remember my law—remember Moses (v 4)</a:t>
            </a:r>
          </a:p>
          <a:p>
            <a:pPr marL="114300" indent="0">
              <a:buNone/>
            </a:pPr>
            <a:endParaRPr lang="en-US" sz="1800" b="1" dirty="0"/>
          </a:p>
          <a:p>
            <a:pPr marL="114300" indent="0">
              <a:buNone/>
            </a:pPr>
            <a:r>
              <a:rPr lang="en-US" b="1" dirty="0" smtClean="0"/>
              <a:t>2.  Be </a:t>
            </a:r>
            <a:r>
              <a:rPr lang="en-US" b="1" dirty="0"/>
              <a:t>ready.  I will send Elijah before that day. </a:t>
            </a:r>
            <a:r>
              <a:rPr lang="en-US" b="1" dirty="0" smtClean="0"/>
              <a:t>  John the Baptist.    </a:t>
            </a:r>
          </a:p>
          <a:p>
            <a:pPr marL="114300" indent="0">
              <a:buNone/>
            </a:pPr>
            <a:endParaRPr lang="en-US" sz="1800" b="1" dirty="0" smtClean="0"/>
          </a:p>
          <a:p>
            <a:pPr marL="114300" indent="0">
              <a:buNone/>
            </a:pPr>
            <a:r>
              <a:rPr lang="en-US" b="1" dirty="0" smtClean="0"/>
              <a:t>Matthew 17:11  “To be sure, Elijah comes and will restore all things.”     Then the disciples understood that he was talking to them about John the Baptist.</a:t>
            </a:r>
          </a:p>
          <a:p>
            <a:pPr marL="114300" indent="0">
              <a:buNone/>
            </a:pPr>
            <a:endParaRPr lang="en-US" sz="1800" b="1" dirty="0"/>
          </a:p>
          <a:p>
            <a:pPr marL="114300" indent="0">
              <a:buNone/>
            </a:pPr>
            <a:r>
              <a:rPr lang="en-US" b="1" dirty="0" smtClean="0"/>
              <a:t>Repent, Return, Restore, Rebuild    All this is fulfilled in Jesus of Nazareth.</a:t>
            </a:r>
            <a:endParaRPr lang="en-US" b="1" dirty="0"/>
          </a:p>
        </p:txBody>
      </p:sp>
    </p:spTree>
    <p:extLst>
      <p:ext uri="{BB962C8B-B14F-4D97-AF65-F5344CB8AC3E}">
        <p14:creationId xmlns:p14="http://schemas.microsoft.com/office/powerpoint/2010/main" val="15135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to Malachi</a:t>
            </a:r>
            <a:endParaRPr lang="en-US" b="1" dirty="0"/>
          </a:p>
        </p:txBody>
      </p:sp>
      <p:sp>
        <p:nvSpPr>
          <p:cNvPr id="3" name="Content Placeholder 2"/>
          <p:cNvSpPr>
            <a:spLocks noGrp="1"/>
          </p:cNvSpPr>
          <p:nvPr>
            <p:ph idx="1"/>
          </p:nvPr>
        </p:nvSpPr>
        <p:spPr/>
        <p:txBody>
          <a:bodyPr/>
          <a:lstStyle/>
          <a:p>
            <a:pPr marL="114300" indent="0">
              <a:buNone/>
            </a:pPr>
            <a:r>
              <a:rPr lang="en-US" b="1" dirty="0" smtClean="0"/>
              <a:t>The </a:t>
            </a:r>
            <a:r>
              <a:rPr lang="en-US" b="1" dirty="0"/>
              <a:t>earlier generation had repented, returned been restored and rebuilt.  The new generation are becoming cynical and questioning that God has fulfilled his promise to restore and rebuild.   They need personal repentance and restoration.  Will they have faith in God or will they be faithful to God</a:t>
            </a:r>
            <a:r>
              <a:rPr lang="en-US" b="1" dirty="0" smtClean="0"/>
              <a:t>?</a:t>
            </a:r>
          </a:p>
          <a:p>
            <a:pPr marL="114300" indent="0">
              <a:buNone/>
            </a:pPr>
            <a:endParaRPr lang="en-US" sz="800" b="1" dirty="0"/>
          </a:p>
          <a:p>
            <a:pPr marL="114300" indent="0">
              <a:buNone/>
            </a:pPr>
            <a:r>
              <a:rPr lang="en-US" b="1" dirty="0" smtClean="0"/>
              <a:t>Socratic Style</a:t>
            </a:r>
          </a:p>
          <a:p>
            <a:pPr marL="114300" indent="0">
              <a:buNone/>
            </a:pPr>
            <a:r>
              <a:rPr lang="en-US" b="1" dirty="0" smtClean="0"/>
              <a:t>God: You have robbed me.</a:t>
            </a:r>
          </a:p>
          <a:p>
            <a:pPr marL="114300" indent="0">
              <a:buNone/>
            </a:pPr>
            <a:r>
              <a:rPr lang="en-US" b="1" dirty="0" smtClean="0"/>
              <a:t>People: How have we robbed you?</a:t>
            </a:r>
          </a:p>
          <a:p>
            <a:pPr marL="114300" indent="0">
              <a:buNone/>
            </a:pPr>
            <a:r>
              <a:rPr lang="en-US" b="1" dirty="0" smtClean="0"/>
              <a:t>God: In tithes and offerings.</a:t>
            </a:r>
            <a:endParaRPr lang="en-US" b="1" dirty="0"/>
          </a:p>
          <a:p>
            <a:pPr marL="114300" indent="0">
              <a:buNone/>
            </a:pPr>
            <a:endParaRPr lang="en-US" b="1" dirty="0"/>
          </a:p>
        </p:txBody>
      </p:sp>
    </p:spTree>
    <p:extLst>
      <p:ext uri="{BB962C8B-B14F-4D97-AF65-F5344CB8AC3E}">
        <p14:creationId xmlns:p14="http://schemas.microsoft.com/office/powerpoint/2010/main" val="190037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of Malachi</a:t>
            </a:r>
            <a:endParaRPr lang="en-US" b="1" dirty="0"/>
          </a:p>
        </p:txBody>
      </p:sp>
      <p:sp>
        <p:nvSpPr>
          <p:cNvPr id="3" name="Content Placeholder 2"/>
          <p:cNvSpPr>
            <a:spLocks noGrp="1"/>
          </p:cNvSpPr>
          <p:nvPr>
            <p:ph idx="1"/>
          </p:nvPr>
        </p:nvSpPr>
        <p:spPr/>
        <p:txBody>
          <a:bodyPr/>
          <a:lstStyle/>
          <a:p>
            <a:pPr marL="114300" indent="0">
              <a:buNone/>
            </a:pPr>
            <a:r>
              <a:rPr lang="en-US" b="1" dirty="0"/>
              <a:t>Introduction:  God still loves Israel. God has been faithful to Israel. 1:1-5  </a:t>
            </a:r>
          </a:p>
          <a:p>
            <a:pPr marL="114300" indent="0">
              <a:buNone/>
            </a:pPr>
            <a:endParaRPr lang="en-US" b="1" dirty="0"/>
          </a:p>
          <a:p>
            <a:pPr marL="114300" indent="0">
              <a:buNone/>
            </a:pPr>
            <a:r>
              <a:rPr lang="en-US" b="1" dirty="0"/>
              <a:t>I  The Priests have been unfaithful  1:6-2:9</a:t>
            </a:r>
          </a:p>
          <a:p>
            <a:pPr marL="114300" indent="0">
              <a:buNone/>
            </a:pPr>
            <a:endParaRPr lang="en-US" b="1" dirty="0"/>
          </a:p>
          <a:p>
            <a:pPr marL="114300" indent="0">
              <a:buNone/>
            </a:pPr>
            <a:r>
              <a:rPr lang="en-US" b="1" dirty="0"/>
              <a:t>II  The People have been unfaithful </a:t>
            </a:r>
            <a:r>
              <a:rPr lang="en-US" b="1" dirty="0" smtClean="0"/>
              <a:t>2:10-3:15</a:t>
            </a:r>
            <a:endParaRPr lang="en-US" b="1" dirty="0"/>
          </a:p>
          <a:p>
            <a:pPr marL="114300" indent="0">
              <a:buNone/>
            </a:pPr>
            <a:endParaRPr lang="en-US" b="1" dirty="0"/>
          </a:p>
          <a:p>
            <a:pPr marL="114300" indent="0">
              <a:buNone/>
            </a:pPr>
            <a:r>
              <a:rPr lang="en-US" b="1" dirty="0"/>
              <a:t>III  The Day of the Lord  is coming   </a:t>
            </a:r>
            <a:r>
              <a:rPr lang="en-US" b="1" dirty="0" smtClean="0"/>
              <a:t>Malachi 3:16-4:6</a:t>
            </a:r>
            <a:endParaRPr lang="en-US" b="1" dirty="0"/>
          </a:p>
          <a:p>
            <a:pPr marL="114300" indent="0">
              <a:buNone/>
            </a:pPr>
            <a:endParaRPr lang="en-US" b="1" dirty="0"/>
          </a:p>
        </p:txBody>
      </p:sp>
    </p:spTree>
    <p:extLst>
      <p:ext uri="{BB962C8B-B14F-4D97-AF65-F5344CB8AC3E}">
        <p14:creationId xmlns:p14="http://schemas.microsoft.com/office/powerpoint/2010/main" val="227669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Malachi 1:1-5</a:t>
            </a:r>
            <a:endParaRPr lang="en-US" b="1"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God:  I still love you.   I have kept my covenant with you.  I have been faithful to you.</a:t>
            </a:r>
          </a:p>
          <a:p>
            <a:pPr marL="114300" indent="0">
              <a:buNone/>
            </a:pPr>
            <a:endParaRPr lang="en-US" sz="800" b="1" dirty="0"/>
          </a:p>
          <a:p>
            <a:pPr marL="114300" indent="0">
              <a:buNone/>
            </a:pPr>
            <a:r>
              <a:rPr lang="en-US" b="1" dirty="0" smtClean="0"/>
              <a:t>God:  I have loved you.</a:t>
            </a:r>
          </a:p>
          <a:p>
            <a:pPr marL="114300" indent="0">
              <a:buNone/>
            </a:pPr>
            <a:endParaRPr lang="en-US" sz="800" b="1" dirty="0"/>
          </a:p>
          <a:p>
            <a:pPr marL="114300" indent="0">
              <a:buNone/>
            </a:pPr>
            <a:r>
              <a:rPr lang="en-US" b="1" dirty="0" smtClean="0"/>
              <a:t>People:  How have you loved us?  Cynical.  Do not feel that God has been faithful.  God has not loved them the way they expected to be loved.</a:t>
            </a:r>
          </a:p>
          <a:p>
            <a:pPr marL="114300" indent="0">
              <a:buNone/>
            </a:pPr>
            <a:endParaRPr lang="en-US" sz="800" b="1" dirty="0"/>
          </a:p>
          <a:p>
            <a:pPr marL="114300" indent="0">
              <a:buNone/>
            </a:pPr>
            <a:r>
              <a:rPr lang="en-US" b="1" dirty="0" smtClean="0"/>
              <a:t>Jacob have I loved, Esau I have hated….</a:t>
            </a:r>
          </a:p>
          <a:p>
            <a:pPr marL="114300" indent="0">
              <a:buNone/>
            </a:pPr>
            <a:endParaRPr lang="en-US" sz="900" b="1" dirty="0"/>
          </a:p>
          <a:p>
            <a:pPr marL="114300" indent="0">
              <a:buNone/>
            </a:pPr>
            <a:r>
              <a:rPr lang="en-US" b="1" dirty="0" smtClean="0"/>
              <a:t>This sets the tone for the book.  I have been faithful to you, will you be faithful to me (or will you merely have faith in me)?</a:t>
            </a:r>
            <a:endParaRPr lang="en-US" b="1" dirty="0"/>
          </a:p>
        </p:txBody>
      </p:sp>
    </p:spTree>
    <p:extLst>
      <p:ext uri="{BB962C8B-B14F-4D97-AF65-F5344CB8AC3E}">
        <p14:creationId xmlns:p14="http://schemas.microsoft.com/office/powerpoint/2010/main" val="376872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I.  The Priests have been unfaithful</a:t>
            </a:r>
            <a:endParaRPr lang="en-US" sz="3200" b="1" dirty="0"/>
          </a:p>
        </p:txBody>
      </p:sp>
      <p:sp>
        <p:nvSpPr>
          <p:cNvPr id="3" name="Content Placeholder 2"/>
          <p:cNvSpPr>
            <a:spLocks noGrp="1"/>
          </p:cNvSpPr>
          <p:nvPr>
            <p:ph idx="1"/>
          </p:nvPr>
        </p:nvSpPr>
        <p:spPr>
          <a:xfrm>
            <a:off x="457200" y="1905000"/>
            <a:ext cx="8229600" cy="4221163"/>
          </a:xfrm>
        </p:spPr>
        <p:txBody>
          <a:bodyPr>
            <a:normAutofit/>
          </a:bodyPr>
          <a:lstStyle/>
          <a:p>
            <a:pPr marL="114300" indent="0">
              <a:buNone/>
            </a:pPr>
            <a:r>
              <a:rPr lang="en-US" b="1" dirty="0" smtClean="0"/>
              <a:t>It is you, O priests, who show contempt for my name.</a:t>
            </a:r>
          </a:p>
          <a:p>
            <a:pPr marL="114300" indent="0">
              <a:buNone/>
            </a:pPr>
            <a:endParaRPr lang="en-US" sz="1400" b="1" dirty="0"/>
          </a:p>
          <a:p>
            <a:pPr marL="114300" indent="0">
              <a:buNone/>
            </a:pPr>
            <a:r>
              <a:rPr lang="en-US" b="1" dirty="0" smtClean="0"/>
              <a:t>Priests:   Who,…   Us?</a:t>
            </a:r>
          </a:p>
          <a:p>
            <a:pPr marL="114300" indent="0">
              <a:buNone/>
            </a:pPr>
            <a:endParaRPr lang="en-US" sz="1400" b="1" dirty="0"/>
          </a:p>
          <a:p>
            <a:pPr marL="114300" indent="0">
              <a:buNone/>
            </a:pPr>
            <a:r>
              <a:rPr lang="en-US" b="1" dirty="0" smtClean="0"/>
              <a:t>How have we shown contempt?</a:t>
            </a:r>
          </a:p>
          <a:p>
            <a:pPr marL="114300" indent="0">
              <a:buNone/>
            </a:pPr>
            <a:endParaRPr lang="en-US" sz="1400" b="1" dirty="0"/>
          </a:p>
          <a:p>
            <a:pPr marL="114300" indent="0">
              <a:buNone/>
            </a:pPr>
            <a:r>
              <a:rPr lang="en-US" b="1" dirty="0" smtClean="0"/>
              <a:t>Remember:  We are the priests!</a:t>
            </a:r>
          </a:p>
          <a:p>
            <a:pPr marL="114300" indent="0">
              <a:buNone/>
            </a:pPr>
            <a:endParaRPr lang="en-US" sz="800" b="1" dirty="0" smtClean="0"/>
          </a:p>
          <a:p>
            <a:pPr marL="114300" indent="0">
              <a:buNone/>
            </a:pPr>
            <a:r>
              <a:rPr lang="en-US" b="1" dirty="0"/>
              <a:t>1 Pet </a:t>
            </a:r>
            <a:r>
              <a:rPr lang="en-US" b="1" dirty="0" smtClean="0"/>
              <a:t>2:5,9  </a:t>
            </a:r>
            <a:r>
              <a:rPr lang="en-US" b="1" dirty="0"/>
              <a:t>a royal  priesthood</a:t>
            </a:r>
          </a:p>
          <a:p>
            <a:pPr marL="114300" indent="0">
              <a:buNone/>
            </a:pPr>
            <a:r>
              <a:rPr lang="en-US" b="1" dirty="0"/>
              <a:t>Exodus 19:6  A kingdom of priests.</a:t>
            </a:r>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219253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Unfaithful  priests</a:t>
            </a:r>
            <a:endParaRPr lang="en-US" sz="3200" b="1" dirty="0"/>
          </a:p>
        </p:txBody>
      </p:sp>
      <p:sp>
        <p:nvSpPr>
          <p:cNvPr id="3" name="Content Placeholder 2"/>
          <p:cNvSpPr>
            <a:spLocks noGrp="1"/>
          </p:cNvSpPr>
          <p:nvPr>
            <p:ph idx="1"/>
          </p:nvPr>
        </p:nvSpPr>
        <p:spPr>
          <a:xfrm>
            <a:off x="457200" y="1752600"/>
            <a:ext cx="8229600" cy="4724400"/>
          </a:xfrm>
        </p:spPr>
        <p:txBody>
          <a:bodyPr>
            <a:normAutofit lnSpcReduction="10000"/>
          </a:bodyPr>
          <a:lstStyle/>
          <a:p>
            <a:pPr marL="114300" indent="0">
              <a:buNone/>
            </a:pPr>
            <a:r>
              <a:rPr lang="en-US" b="1" dirty="0" smtClean="0"/>
              <a:t>People:  How have we shown contempt?</a:t>
            </a:r>
          </a:p>
          <a:p>
            <a:pPr marL="114300" indent="0">
              <a:buNone/>
            </a:pPr>
            <a:endParaRPr lang="en-US" sz="800" b="1" dirty="0"/>
          </a:p>
          <a:p>
            <a:pPr marL="114300" indent="0">
              <a:buNone/>
            </a:pPr>
            <a:r>
              <a:rPr lang="en-US" b="1" dirty="0" smtClean="0"/>
              <a:t>God:  You place defiled food on my altar.</a:t>
            </a:r>
          </a:p>
          <a:p>
            <a:pPr marL="114300" indent="0">
              <a:buNone/>
            </a:pPr>
            <a:endParaRPr lang="en-US" sz="800" b="1" dirty="0"/>
          </a:p>
          <a:p>
            <a:pPr marL="114300" indent="0">
              <a:buNone/>
            </a:pPr>
            <a:r>
              <a:rPr lang="en-US" b="1" dirty="0" smtClean="0"/>
              <a:t>People:  Who, us?</a:t>
            </a:r>
          </a:p>
          <a:p>
            <a:pPr marL="114300" indent="0">
              <a:buNone/>
            </a:pPr>
            <a:endParaRPr lang="en-US" sz="800" b="1" dirty="0"/>
          </a:p>
          <a:p>
            <a:pPr marL="114300" indent="0">
              <a:buNone/>
            </a:pPr>
            <a:r>
              <a:rPr lang="en-US" b="1" dirty="0" smtClean="0"/>
              <a:t>God:  Yes, you.    You have not show me the respect I deserve.</a:t>
            </a:r>
          </a:p>
          <a:p>
            <a:pPr marL="114300" indent="0">
              <a:buNone/>
            </a:pPr>
            <a:endParaRPr lang="en-US" sz="900" b="1" dirty="0"/>
          </a:p>
          <a:p>
            <a:pPr marL="114300" indent="0">
              <a:buNone/>
            </a:pPr>
            <a:r>
              <a:rPr lang="en-US" b="1" dirty="0" smtClean="0"/>
              <a:t>People:  Who us?  How? </a:t>
            </a:r>
          </a:p>
          <a:p>
            <a:pPr marL="114300" indent="0">
              <a:buNone/>
            </a:pPr>
            <a:endParaRPr lang="en-US" sz="900" b="1" dirty="0"/>
          </a:p>
          <a:p>
            <a:pPr marL="114300" indent="0">
              <a:buNone/>
            </a:pPr>
            <a:r>
              <a:rPr lang="en-US" b="1" dirty="0" smtClean="0"/>
              <a:t>God:  You gave me your second best.</a:t>
            </a:r>
          </a:p>
          <a:p>
            <a:pPr marL="114300" indent="0">
              <a:buNone/>
            </a:pPr>
            <a:endParaRPr lang="en-US" sz="900" b="1" dirty="0"/>
          </a:p>
          <a:p>
            <a:pPr marL="114300" indent="0">
              <a:buNone/>
            </a:pPr>
            <a:r>
              <a:rPr lang="en-US" b="1" dirty="0" smtClean="0"/>
              <a:t>People:  Oh……</a:t>
            </a:r>
          </a:p>
          <a:p>
            <a:pPr marL="114300" indent="0">
              <a:buNone/>
            </a:pPr>
            <a:endParaRPr lang="en-US" sz="900" b="1" dirty="0" smtClean="0"/>
          </a:p>
          <a:p>
            <a:pPr marL="114300" indent="0">
              <a:buNone/>
            </a:pPr>
            <a:r>
              <a:rPr lang="en-US" b="1" dirty="0" smtClean="0"/>
              <a:t>God:  Try offering that to your boss. </a:t>
            </a:r>
          </a:p>
          <a:p>
            <a:pPr marL="114300" indent="0">
              <a:buNone/>
            </a:pPr>
            <a:endParaRPr lang="en-US" sz="800" b="1" dirty="0"/>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85418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Unfaithful priests</a:t>
            </a:r>
            <a:endParaRPr lang="en-US" b="1" dirty="0"/>
          </a:p>
        </p:txBody>
      </p:sp>
      <p:sp>
        <p:nvSpPr>
          <p:cNvPr id="3" name="Content Placeholder 2"/>
          <p:cNvSpPr>
            <a:spLocks noGrp="1"/>
          </p:cNvSpPr>
          <p:nvPr>
            <p:ph idx="1"/>
          </p:nvPr>
        </p:nvSpPr>
        <p:spPr/>
        <p:txBody>
          <a:bodyPr/>
          <a:lstStyle/>
          <a:p>
            <a:pPr marL="114300" indent="0">
              <a:buNone/>
            </a:pPr>
            <a:r>
              <a:rPr lang="en-US" b="1" dirty="0"/>
              <a:t>Message:  We can be religious,  yet show complete contempt for God by giving Him our second best</a:t>
            </a:r>
            <a:r>
              <a:rPr lang="en-US" b="1" dirty="0" smtClean="0"/>
              <a:t>.</a:t>
            </a:r>
          </a:p>
          <a:p>
            <a:pPr marL="114300" indent="0">
              <a:buNone/>
            </a:pPr>
            <a:endParaRPr lang="en-US" sz="800" b="1" dirty="0"/>
          </a:p>
          <a:p>
            <a:pPr marL="114300" indent="0">
              <a:buNone/>
            </a:pPr>
            <a:r>
              <a:rPr lang="en-US" b="1" dirty="0" smtClean="0"/>
              <a:t>Faith:  Giving something to God.</a:t>
            </a:r>
          </a:p>
          <a:p>
            <a:pPr marL="114300" indent="0">
              <a:buNone/>
            </a:pPr>
            <a:endParaRPr lang="en-US" sz="800" b="1" dirty="0"/>
          </a:p>
          <a:p>
            <a:pPr marL="114300" indent="0">
              <a:buNone/>
            </a:pPr>
            <a:r>
              <a:rPr lang="en-US" b="1" dirty="0" smtClean="0"/>
              <a:t>Faithful:  Giving your very best to God.</a:t>
            </a:r>
          </a:p>
          <a:p>
            <a:pPr marL="114300" indent="0">
              <a:buNone/>
            </a:pPr>
            <a:endParaRPr lang="en-US" sz="800" b="1" dirty="0"/>
          </a:p>
          <a:p>
            <a:pPr marL="114300" indent="0">
              <a:buNone/>
            </a:pPr>
            <a:r>
              <a:rPr lang="en-US" b="1" dirty="0" smtClean="0"/>
              <a:t>Q:  Do you give God your</a:t>
            </a:r>
          </a:p>
          <a:p>
            <a:pPr marL="114300" indent="0">
              <a:buNone/>
            </a:pPr>
            <a:r>
              <a:rPr lang="en-US" b="1" dirty="0" smtClean="0"/>
              <a:t> left-overs?</a:t>
            </a:r>
            <a:endParaRPr lang="en-US" b="1" dirty="0"/>
          </a:p>
          <a:p>
            <a:pPr marL="114300" indent="0">
              <a:buNone/>
            </a:pP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149" y="3886200"/>
            <a:ext cx="3738360" cy="28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46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Does God get your leftovers?</a:t>
            </a:r>
            <a:endParaRPr lang="en-US"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3401910" cy="34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590800"/>
            <a:ext cx="4114800" cy="1815882"/>
          </a:xfrm>
          <a:prstGeom prst="rect">
            <a:avLst/>
          </a:prstGeom>
          <a:noFill/>
        </p:spPr>
        <p:txBody>
          <a:bodyPr wrap="square" rtlCol="0">
            <a:spAutoFit/>
          </a:bodyPr>
          <a:lstStyle/>
          <a:p>
            <a:r>
              <a:rPr lang="en-US" sz="2800" b="1" kern="0" dirty="0">
                <a:solidFill>
                  <a:sysClr val="windowText" lastClr="000000"/>
                </a:solidFill>
                <a:latin typeface="Calibri"/>
                <a:sym typeface="Calibri"/>
              </a:rPr>
              <a:t>Malachi 1:9   Let’s reason together.  Do you really feel that God should accept the second </a:t>
            </a:r>
            <a:r>
              <a:rPr lang="en-US" sz="2800" b="1" kern="0" dirty="0">
                <a:solidFill>
                  <a:sysClr val="windowText" lastClr="000000"/>
                </a:solidFill>
                <a:latin typeface="Calibri"/>
                <a:sym typeface="Calibri"/>
              </a:rPr>
              <a:t>best?</a:t>
            </a:r>
            <a:endParaRPr lang="en-US" sz="2800" b="1" kern="0" dirty="0">
              <a:solidFill>
                <a:sysClr val="windowText" lastClr="000000"/>
              </a:solidFill>
              <a:latin typeface="Calibri"/>
              <a:sym typeface="Calibri"/>
            </a:endParaRPr>
          </a:p>
        </p:txBody>
      </p:sp>
    </p:spTree>
    <p:extLst>
      <p:ext uri="{BB962C8B-B14F-4D97-AF65-F5344CB8AC3E}">
        <p14:creationId xmlns:p14="http://schemas.microsoft.com/office/powerpoint/2010/main" val="1011944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1348</Words>
  <Application>Microsoft Office PowerPoint</Application>
  <PresentationFormat>On-screen Show (4:3)</PresentationFormat>
  <Paragraphs>193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Apothecary</vt:lpstr>
      <vt:lpstr>Malachi:  God’s Messenger</vt:lpstr>
      <vt:lpstr>Malachi:  God’s Messenger</vt:lpstr>
      <vt:lpstr>Background to Malachi</vt:lpstr>
      <vt:lpstr>Outline of Malachi</vt:lpstr>
      <vt:lpstr>Introduction: Malachi 1:1-5</vt:lpstr>
      <vt:lpstr>I.  The Priests have been unfaithful</vt:lpstr>
      <vt:lpstr>Unfaithful  priests</vt:lpstr>
      <vt:lpstr>Unfaithful priests</vt:lpstr>
      <vt:lpstr>Does God get your leftovers?</vt:lpstr>
      <vt:lpstr>Unfaithful priests</vt:lpstr>
      <vt:lpstr>Unfaithful priests</vt:lpstr>
      <vt:lpstr>Unfaithful priests</vt:lpstr>
      <vt:lpstr>Malachi 2:1-9  Warnings for priests</vt:lpstr>
      <vt:lpstr>Malachi 2:1-9  Warnings for priests</vt:lpstr>
      <vt:lpstr>II. Malachi 2:10-3:18 The people have been unfaithful</vt:lpstr>
      <vt:lpstr>II. Malachi 2:10-3:18 The people have been unfaithful</vt:lpstr>
      <vt:lpstr>Malachi 3:1-5  The Day of the Lord Part I</vt:lpstr>
      <vt:lpstr>Malachi 3:6-15 The People have been unfaithful</vt:lpstr>
      <vt:lpstr>Malachi 3:6-15 The People have been unfaithful</vt:lpstr>
      <vt:lpstr>The key question</vt:lpstr>
      <vt:lpstr>Malachi 3:6-15        The people  have been unfaithful</vt:lpstr>
      <vt:lpstr>III. The Day of the Lord  Malachi 3:16-4:6</vt:lpstr>
      <vt:lpstr>Malachi 4  The Day of the Lord</vt:lpstr>
      <vt:lpstr>Malachi 4:4-6 God’s final word to his people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Malachi:  God’s Messenger</dc:title>
  <dc:creator>John Oakes</dc:creator>
  <cp:lastModifiedBy>John Oakes</cp:lastModifiedBy>
  <cp:revision>1</cp:revision>
  <dcterms:created xsi:type="dcterms:W3CDTF">2015-12-05T21:03:11Z</dcterms:created>
  <dcterms:modified xsi:type="dcterms:W3CDTF">2015-12-05T21:04:56Z</dcterms:modified>
</cp:coreProperties>
</file>