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63" r:id="rId3"/>
    <p:sldId id="265" r:id="rId4"/>
    <p:sldId id="267" r:id="rId5"/>
    <p:sldId id="261" r:id="rId6"/>
    <p:sldId id="262" r:id="rId7"/>
    <p:sldId id="260" r:id="rId8"/>
    <p:sldId id="268" r:id="rId9"/>
    <p:sldId id="269" r:id="rId10"/>
    <p:sldId id="270" r:id="rId11"/>
    <p:sldId id="271" r:id="rId12"/>
    <p:sldId id="279" r:id="rId13"/>
    <p:sldId id="278" r:id="rId14"/>
    <p:sldId id="283" r:id="rId15"/>
    <p:sldId id="272" r:id="rId16"/>
    <p:sldId id="284" r:id="rId17"/>
    <p:sldId id="285" r:id="rId18"/>
    <p:sldId id="273" r:id="rId19"/>
    <p:sldId id="286" r:id="rId20"/>
    <p:sldId id="287" r:id="rId21"/>
    <p:sldId id="280" r:id="rId22"/>
    <p:sldId id="281" r:id="rId23"/>
    <p:sldId id="282" r:id="rId24"/>
    <p:sldId id="274" r:id="rId25"/>
    <p:sldId id="276" r:id="rId26"/>
    <p:sldId id="288" r:id="rId27"/>
    <p:sldId id="275" r:id="rId28"/>
    <p:sldId id="289" r:id="rId29"/>
    <p:sldId id="259" r:id="rId30"/>
    <p:sldId id="258" r:id="rId31"/>
    <p:sldId id="257" r:id="rId32"/>
    <p:sldId id="277"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p:scale>
          <a:sx n="83" d="100"/>
          <a:sy n="83"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530B3-1FF4-4440-8EC4-BEE77C250AB7}"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D7075-08F5-4E52-AE92-07C850F93472}" type="slidenum">
              <a:rPr lang="en-US" smtClean="0"/>
              <a:t>‹#›</a:t>
            </a:fld>
            <a:endParaRPr lang="en-US"/>
          </a:p>
        </p:txBody>
      </p:sp>
    </p:spTree>
    <p:extLst>
      <p:ext uri="{BB962C8B-B14F-4D97-AF65-F5344CB8AC3E}">
        <p14:creationId xmlns:p14="http://schemas.microsoft.com/office/powerpoint/2010/main" val="167120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732B7-CA21-4346-8A2D-C29EF8483640}" type="slidenum">
              <a:rPr lang="en-US" smtClean="0"/>
              <a:t>30</a:t>
            </a:fld>
            <a:endParaRPr lang="en-US"/>
          </a:p>
        </p:txBody>
      </p:sp>
    </p:spTree>
    <p:extLst>
      <p:ext uri="{BB962C8B-B14F-4D97-AF65-F5344CB8AC3E}">
        <p14:creationId xmlns:p14="http://schemas.microsoft.com/office/powerpoint/2010/main" val="81791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203923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293687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E7CD7F-813B-4282-96F3-EA954CCD511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415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37552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E7CD7F-813B-4282-96F3-EA954CCD511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99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35602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41871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289385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14141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5D323-913F-4FB2-9AEF-31448776D479}"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29400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40955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65D323-913F-4FB2-9AEF-31448776D479}"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204282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65D323-913F-4FB2-9AEF-31448776D479}"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378734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5D323-913F-4FB2-9AEF-31448776D479}"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101091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195662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5D323-913F-4FB2-9AEF-31448776D479}"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EE7CD7F-813B-4282-96F3-EA954CCD5114}" type="slidenum">
              <a:rPr lang="en-US" smtClean="0"/>
              <a:t>‹#›</a:t>
            </a:fld>
            <a:endParaRPr lang="en-US"/>
          </a:p>
        </p:txBody>
      </p:sp>
    </p:spTree>
    <p:extLst>
      <p:ext uri="{BB962C8B-B14F-4D97-AF65-F5344CB8AC3E}">
        <p14:creationId xmlns:p14="http://schemas.microsoft.com/office/powerpoint/2010/main" val="317696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65D323-913F-4FB2-9AEF-31448776D479}" type="datetimeFigureOut">
              <a:rPr lang="en-US" smtClean="0"/>
              <a:t>11/14/2016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EE7CD7F-813B-4282-96F3-EA954CCD5114}" type="slidenum">
              <a:rPr lang="en-US" smtClean="0"/>
              <a:t>‹#›</a:t>
            </a:fld>
            <a:endParaRPr lang="en-US"/>
          </a:p>
        </p:txBody>
      </p:sp>
    </p:spTree>
    <p:extLst>
      <p:ext uri="{BB962C8B-B14F-4D97-AF65-F5344CB8AC3E}">
        <p14:creationId xmlns:p14="http://schemas.microsoft.com/office/powerpoint/2010/main" val="3964856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351"/>
            <a:ext cx="9144000" cy="1478943"/>
          </a:xfrm>
        </p:spPr>
        <p:txBody>
          <a:bodyPr>
            <a:normAutofit/>
          </a:bodyPr>
          <a:lstStyle/>
          <a:p>
            <a:r>
              <a:rPr lang="en-US" sz="2000" dirty="0" smtClean="0"/>
              <a:t>Apologetics Research Society Annual Conference</a:t>
            </a:r>
            <a:br>
              <a:rPr lang="en-US" sz="2000" dirty="0" smtClean="0"/>
            </a:br>
            <a:r>
              <a:rPr lang="en-US" sz="2000" dirty="0" smtClean="0"/>
              <a:t>York College, York, NE</a:t>
            </a:r>
            <a:br>
              <a:rPr lang="en-US" sz="2000" dirty="0" smtClean="0"/>
            </a:br>
            <a:r>
              <a:rPr lang="en-US" sz="2000" dirty="0" smtClean="0"/>
              <a:t>November 11-13, 2016</a:t>
            </a:r>
            <a:endParaRPr lang="en-US" sz="2000" dirty="0"/>
          </a:p>
        </p:txBody>
      </p:sp>
      <p:sp>
        <p:nvSpPr>
          <p:cNvPr id="3" name="Subtitle 2"/>
          <p:cNvSpPr>
            <a:spLocks noGrp="1"/>
          </p:cNvSpPr>
          <p:nvPr>
            <p:ph type="subTitle" idx="1"/>
          </p:nvPr>
        </p:nvSpPr>
        <p:spPr>
          <a:xfrm>
            <a:off x="1310515" y="2505732"/>
            <a:ext cx="9144000" cy="3347402"/>
          </a:xfrm>
        </p:spPr>
        <p:txBody>
          <a:bodyPr>
            <a:normAutofit/>
          </a:bodyPr>
          <a:lstStyle/>
          <a:p>
            <a:r>
              <a:rPr lang="en-US" sz="2800" b="1" dirty="0" smtClean="0"/>
              <a:t>“A </a:t>
            </a:r>
            <a:r>
              <a:rPr lang="en-US" sz="2800" b="1" i="1" dirty="0" smtClean="0"/>
              <a:t>Postmodern </a:t>
            </a:r>
            <a:r>
              <a:rPr lang="en-US" sz="2800" b="1" dirty="0" smtClean="0"/>
              <a:t>Approach to Affirming the Historicity of the Resurrection”</a:t>
            </a:r>
          </a:p>
          <a:p>
            <a:endParaRPr lang="en-US" dirty="0" smtClean="0"/>
          </a:p>
          <a:p>
            <a:endParaRPr lang="en-US" dirty="0"/>
          </a:p>
          <a:p>
            <a:r>
              <a:rPr lang="en-US" dirty="0" smtClean="0"/>
              <a:t>     Dr. Robert C. Kurka</a:t>
            </a:r>
          </a:p>
          <a:p>
            <a:r>
              <a:rPr lang="en-US" dirty="0" smtClean="0"/>
              <a:t>     Professor of Theology and Church in Culture</a:t>
            </a:r>
          </a:p>
          <a:p>
            <a:r>
              <a:rPr lang="en-US" dirty="0" smtClean="0"/>
              <a:t>     Lincoln Christian University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638" y="3741088"/>
            <a:ext cx="4627659" cy="3188474"/>
          </a:xfrm>
          <a:prstGeom prst="rect">
            <a:avLst/>
          </a:prstGeom>
        </p:spPr>
      </p:pic>
      <p:sp>
        <p:nvSpPr>
          <p:cNvPr id="5" name="Rectangle 4"/>
          <p:cNvSpPr/>
          <p:nvPr/>
        </p:nvSpPr>
        <p:spPr>
          <a:xfrm>
            <a:off x="5767224"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77960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Two Key Concerns: </a:t>
            </a:r>
            <a:br>
              <a:rPr lang="en-US" sz="3200" dirty="0" smtClean="0"/>
            </a:br>
            <a:r>
              <a:rPr lang="en-US" sz="3200" dirty="0" smtClean="0"/>
              <a:t>1. Emergence of a New, Distinctive, </a:t>
            </a:r>
            <a:r>
              <a:rPr lang="en-US" sz="3200" b="1" dirty="0" smtClean="0"/>
              <a:t>Christian</a:t>
            </a:r>
            <a:r>
              <a:rPr lang="en-US" sz="3200" dirty="0" smtClean="0"/>
              <a:t> Movement</a:t>
            </a:r>
            <a:endParaRPr lang="en-US" sz="3200" dirty="0"/>
          </a:p>
        </p:txBody>
      </p:sp>
      <p:sp>
        <p:nvSpPr>
          <p:cNvPr id="3" name="Content Placeholder 2"/>
          <p:cNvSpPr>
            <a:spLocks noGrp="1"/>
          </p:cNvSpPr>
          <p:nvPr>
            <p:ph idx="1"/>
          </p:nvPr>
        </p:nvSpPr>
        <p:spPr/>
        <p:txBody>
          <a:bodyPr/>
          <a:lstStyle/>
          <a:p>
            <a:pPr marL="0" indent="0">
              <a:buNone/>
            </a:pPr>
            <a:r>
              <a:rPr lang="en-US" dirty="0" smtClean="0"/>
              <a:t>1. A diverse, inclusive community of “Equals” in a very class-oriented world (cf. Gal. 3:28)</a:t>
            </a:r>
            <a:endParaRPr lang="en-US" dirty="0"/>
          </a:p>
          <a:p>
            <a:pPr marL="0" indent="0">
              <a:buNone/>
            </a:pPr>
            <a:r>
              <a:rPr lang="en-US" dirty="0" smtClean="0"/>
              <a:t>2. Distinctive sacraments: Baptism and the Lord’s Supper (focused in Christ’s death and resurrection [</a:t>
            </a:r>
            <a:r>
              <a:rPr lang="en-US" i="1" dirty="0" smtClean="0"/>
              <a:t>Parousia</a:t>
            </a:r>
            <a:r>
              <a:rPr lang="en-US" dirty="0" smtClean="0"/>
              <a:t>])</a:t>
            </a:r>
          </a:p>
          <a:p>
            <a:pPr marL="0" indent="0">
              <a:buNone/>
            </a:pPr>
            <a:r>
              <a:rPr lang="en-US" dirty="0" smtClean="0"/>
              <a:t>3. Distinctive day of corporate assembly and worship; i.e., </a:t>
            </a:r>
            <a:r>
              <a:rPr lang="en-US" i="1" dirty="0" smtClean="0"/>
              <a:t>First day </a:t>
            </a:r>
            <a:r>
              <a:rPr lang="en-US" dirty="0" smtClean="0"/>
              <a:t>of the week</a:t>
            </a:r>
          </a:p>
          <a:p>
            <a:pPr marL="0" indent="0">
              <a:buNone/>
            </a:pPr>
            <a:r>
              <a:rPr lang="en-US" dirty="0" smtClean="0"/>
              <a:t>4. “New” Biblical interpretation: Old Testament is now understood Christologically</a:t>
            </a:r>
          </a:p>
          <a:p>
            <a:pPr marL="0" indent="0">
              <a:buNone/>
            </a:pPr>
            <a:r>
              <a:rPr lang="en-US" dirty="0" smtClean="0"/>
              <a:t>5. Growing corpus of an additional authoritative Scripture; i.e., New Testament (cf. 2 Pet. 3:16)</a:t>
            </a:r>
          </a:p>
          <a:p>
            <a:pPr marL="0" indent="0">
              <a:buNone/>
            </a:pPr>
            <a:r>
              <a:rPr lang="en-US" dirty="0"/>
              <a:t>5</a:t>
            </a:r>
            <a:r>
              <a:rPr lang="en-US" dirty="0" smtClean="0"/>
              <a:t>. Concept of a “suffering/dying” Messiah</a:t>
            </a:r>
            <a:endParaRPr lang="en-US" dirty="0"/>
          </a:p>
        </p:txBody>
      </p:sp>
    </p:spTree>
    <p:extLst>
      <p:ext uri="{BB962C8B-B14F-4D97-AF65-F5344CB8AC3E}">
        <p14:creationId xmlns:p14="http://schemas.microsoft.com/office/powerpoint/2010/main" val="414896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…largely due to a new, distinctive doctrine of </a:t>
            </a:r>
            <a:r>
              <a:rPr lang="en-US" b="1" dirty="0" smtClean="0"/>
              <a:t>DEATH</a:t>
            </a:r>
            <a:endParaRPr lang="en-US" b="1" dirty="0"/>
          </a:p>
        </p:txBody>
      </p:sp>
      <p:sp>
        <p:nvSpPr>
          <p:cNvPr id="3" name="Content Placeholder 2"/>
          <p:cNvSpPr>
            <a:spLocks noGrp="1"/>
          </p:cNvSpPr>
          <p:nvPr>
            <p:ph idx="1"/>
          </p:nvPr>
        </p:nvSpPr>
        <p:spPr/>
        <p:txBody>
          <a:bodyPr/>
          <a:lstStyle/>
          <a:p>
            <a:r>
              <a:rPr lang="en-US" b="1" i="1" dirty="0" smtClean="0"/>
              <a:t>The belief in Christ’s resurrection does not have parallels in antiquity…</a:t>
            </a:r>
          </a:p>
          <a:p>
            <a:pPr marL="0" indent="0">
              <a:buNone/>
            </a:pPr>
            <a:r>
              <a:rPr lang="en-US" dirty="0"/>
              <a:t> </a:t>
            </a:r>
            <a:r>
              <a:rPr lang="en-US" dirty="0" smtClean="0"/>
              <a:t> </a:t>
            </a:r>
            <a:r>
              <a:rPr lang="en-US" b="1" dirty="0" smtClean="0"/>
              <a:t>1. Ancient Paganism (Greek)</a:t>
            </a:r>
          </a:p>
          <a:p>
            <a:pPr marL="0" indent="0">
              <a:buNone/>
            </a:pPr>
            <a:r>
              <a:rPr lang="en-US" dirty="0"/>
              <a:t> </a:t>
            </a:r>
            <a:r>
              <a:rPr lang="en-US" dirty="0" smtClean="0"/>
              <a:t>   a. Dead were beings that were once embodied human beings but are now souls, shades, or </a:t>
            </a:r>
            <a:r>
              <a:rPr lang="en-US" i="1" dirty="0" smtClean="0"/>
              <a:t>eidola</a:t>
            </a:r>
          </a:p>
          <a:p>
            <a:pPr marL="0" indent="0">
              <a:buNone/>
            </a:pPr>
            <a:r>
              <a:rPr lang="en-US" dirty="0"/>
              <a:t> </a:t>
            </a:r>
            <a:r>
              <a:rPr lang="en-US" dirty="0" smtClean="0"/>
              <a:t>   b. They existed mostly in Hades, but also in the Isle of the Blessed or Tartarus—essentially they lived in a different world</a:t>
            </a:r>
          </a:p>
          <a:p>
            <a:pPr marL="0" indent="0">
              <a:buNone/>
            </a:pPr>
            <a:r>
              <a:rPr lang="en-US" dirty="0"/>
              <a:t> </a:t>
            </a:r>
            <a:r>
              <a:rPr lang="en-US" dirty="0" smtClean="0"/>
              <a:t>   c. For the Greek </a:t>
            </a:r>
            <a:r>
              <a:rPr lang="en-US" b="1" dirty="0" smtClean="0"/>
              <a:t>philosopher</a:t>
            </a:r>
            <a:r>
              <a:rPr lang="en-US" dirty="0" smtClean="0"/>
              <a:t>s (e.g., Platonists, Stoics), death was the welcome release of the soul from the body</a:t>
            </a:r>
          </a:p>
          <a:p>
            <a:pPr marL="0" indent="0">
              <a:buNone/>
            </a:pPr>
            <a:r>
              <a:rPr lang="en-US" dirty="0"/>
              <a:t> </a:t>
            </a:r>
            <a:r>
              <a:rPr lang="en-US" dirty="0" smtClean="0"/>
              <a:t>   d. For the </a:t>
            </a:r>
            <a:r>
              <a:rPr lang="en-US" b="1" dirty="0" smtClean="0"/>
              <a:t>Greek populace</a:t>
            </a:r>
            <a:r>
              <a:rPr lang="en-US" dirty="0" smtClean="0"/>
              <a:t>, though, death was seen as an all-powerful and frightening end to human existence</a:t>
            </a:r>
            <a:endParaRPr lang="en-US" dirty="0"/>
          </a:p>
        </p:txBody>
      </p:sp>
    </p:spTree>
    <p:extLst>
      <p:ext uri="{BB962C8B-B14F-4D97-AF65-F5344CB8AC3E}">
        <p14:creationId xmlns:p14="http://schemas.microsoft.com/office/powerpoint/2010/main" val="355506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Ancient Greece</a:t>
            </a:r>
            <a:endParaRPr lang="en-US" b="1" dirty="0"/>
          </a:p>
        </p:txBody>
      </p:sp>
      <p:sp>
        <p:nvSpPr>
          <p:cNvPr id="3" name="Content Placeholder 2"/>
          <p:cNvSpPr>
            <a:spLocks noGrp="1"/>
          </p:cNvSpPr>
          <p:nvPr>
            <p:ph idx="1"/>
          </p:nvPr>
        </p:nvSpPr>
        <p:spPr/>
        <p:txBody>
          <a:bodyPr/>
          <a:lstStyle/>
          <a:p>
            <a:r>
              <a:rPr lang="en-US" sz="2000" dirty="0" smtClean="0"/>
              <a:t>“The soul is immortal, and ’tis no possession of thine own; but of Providence; And after the body is wasted away, like a swift horse freed from its traces, It lightly leaps forward and mingles itself with the light air, Loathing the spell of harsh and painful servitude which it has endured. But for thee, what use is there in this? Some day when thou art no more thou shalt believe it. So why, as long as thou art living beings, does thou explore these mysteries?”</a:t>
            </a:r>
          </a:p>
          <a:p>
            <a:pPr marL="0" indent="0">
              <a:buNone/>
            </a:pPr>
            <a:r>
              <a:rPr lang="en-US"/>
              <a:t> </a:t>
            </a:r>
            <a:r>
              <a:rPr lang="en-US" smtClean="0"/>
              <a:t>                                       </a:t>
            </a:r>
            <a:r>
              <a:rPr lang="en-US" dirty="0" smtClean="0"/>
              <a:t>--</a:t>
            </a:r>
            <a:r>
              <a:rPr lang="en-US" dirty="0" err="1" smtClean="0"/>
              <a:t>Philostratus</a:t>
            </a:r>
            <a:r>
              <a:rPr lang="en-US" dirty="0" smtClean="0"/>
              <a:t>, </a:t>
            </a:r>
            <a:r>
              <a:rPr lang="en-US" i="1" dirty="0" smtClean="0"/>
              <a:t>Apollonius</a:t>
            </a:r>
            <a:r>
              <a:rPr lang="en-US" dirty="0" smtClean="0"/>
              <a:t> 8.30 [cited in Wright, 75]</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11" y="3932208"/>
            <a:ext cx="2151212" cy="3048000"/>
          </a:xfrm>
          <a:prstGeom prst="rect">
            <a:avLst/>
          </a:prstGeom>
        </p:spPr>
      </p:pic>
    </p:spTree>
    <p:extLst>
      <p:ext uri="{BB962C8B-B14F-4D97-AF65-F5344CB8AC3E}">
        <p14:creationId xmlns:p14="http://schemas.microsoft.com/office/powerpoint/2010/main" val="424331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Ancient Egypt</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smtClean="0"/>
              <a:t>a. More positive view of death than the Greeks (and ancient cultures, in general) but primarily as a “progression” to a more fulfilling bodily existence in which the person would be identified with Osiris, god of the dead. After death, one would continue in a many-sided form of life</a:t>
            </a:r>
          </a:p>
          <a:p>
            <a:pPr marL="0" indent="0">
              <a:buNone/>
            </a:pPr>
            <a:r>
              <a:rPr lang="en-US" dirty="0"/>
              <a:t> </a:t>
            </a:r>
            <a:r>
              <a:rPr lang="en-US" dirty="0" smtClean="0"/>
              <a:t> b. The only thing to be feared in this view was a “second death” </a:t>
            </a:r>
          </a:p>
          <a:p>
            <a:pPr marL="0" indent="0">
              <a:buNone/>
            </a:pPr>
            <a:r>
              <a:rPr lang="en-US" dirty="0"/>
              <a:t> </a:t>
            </a:r>
            <a:r>
              <a:rPr lang="en-US" dirty="0" smtClean="0"/>
              <a:t> c. “Mummy” exhibited this belief that death was some continuation of the embodied life</a:t>
            </a:r>
          </a:p>
          <a:p>
            <a:pPr marL="0" indent="0">
              <a:buNone/>
            </a:pPr>
            <a:r>
              <a:rPr lang="en-US" dirty="0"/>
              <a:t> </a:t>
            </a:r>
            <a:r>
              <a:rPr lang="en-US" dirty="0" smtClean="0"/>
              <a:t> d. “There was no eschatology, no apocalypse, no collective cataclysm, because there was crisis. Death was life.” (J. Davies, </a:t>
            </a:r>
            <a:r>
              <a:rPr lang="en-US" i="1" dirty="0" smtClean="0"/>
              <a:t>Death, Burial and Rebirth in the Religions of Antiquity; </a:t>
            </a:r>
            <a:r>
              <a:rPr lang="en-US" dirty="0" smtClean="0"/>
              <a:t>cited by Wright)</a:t>
            </a:r>
            <a:endParaRPr lang="en-US" dirty="0"/>
          </a:p>
        </p:txBody>
      </p:sp>
    </p:spTree>
    <p:extLst>
      <p:ext uri="{BB962C8B-B14F-4D97-AF65-F5344CB8AC3E}">
        <p14:creationId xmlns:p14="http://schemas.microsoft.com/office/powerpoint/2010/main" val="48615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2254370"/>
            <a:ext cx="8915400" cy="3777622"/>
          </a:xfrm>
        </p:spPr>
        <p:txBody>
          <a:bodyPr>
            <a:normAutofit fontScale="62500" lnSpcReduction="20000"/>
          </a:bodyPr>
          <a:lstStyle/>
          <a:p>
            <a:endParaRPr lang="en-US" sz="2800" dirty="0" smtClean="0"/>
          </a:p>
          <a:p>
            <a:r>
              <a:rPr lang="en-US" sz="3200" dirty="0" smtClean="0"/>
              <a:t>“This land which has no opponent—All our kinfolk rest in in it since the first day of time. They who are to be, for millions of millions, will all come to it. There exists none who may tarry in the land of Egypt; there is not one who fails to reach your place. As for the duration of what is done on earth, it is a kind of dream; (but) they say: ‘Welcome, safe and sound!’ To him who reaches the West.”</a:t>
            </a:r>
          </a:p>
          <a:p>
            <a:pPr marL="0" indent="0">
              <a:buNone/>
            </a:pPr>
            <a:r>
              <a:rPr lang="en-US" sz="3200" dirty="0"/>
              <a:t> </a:t>
            </a:r>
            <a:r>
              <a:rPr lang="en-US" sz="3200" dirty="0" smtClean="0"/>
              <a:t> </a:t>
            </a:r>
          </a:p>
          <a:p>
            <a:pPr marL="0" indent="0">
              <a:buNone/>
            </a:pPr>
            <a:r>
              <a:rPr lang="en-US" sz="3200" dirty="0" smtClean="0"/>
              <a:t>  </a:t>
            </a:r>
            <a:r>
              <a:rPr lang="en-US" sz="2600" dirty="0" smtClean="0"/>
              <a:t>-- “The Good Fortune of the Dead,” in James A. Pritchard, </a:t>
            </a:r>
            <a:r>
              <a:rPr lang="en-US" sz="2600" i="1" dirty="0" smtClean="0"/>
              <a:t>Ancient Near  Eastern Texts</a:t>
            </a:r>
            <a:r>
              <a:rPr lang="en-US" sz="2600" dirty="0" smtClean="0"/>
              <a:t>, 33-34</a:t>
            </a:r>
            <a:br>
              <a:rPr lang="en-US" sz="2600" dirty="0" smtClean="0"/>
            </a:br>
            <a:endParaRPr lang="en-US" sz="2600" dirty="0" smtClean="0"/>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509" y="0"/>
            <a:ext cx="3970668" cy="2254370"/>
          </a:xfrm>
          <a:prstGeom prst="rect">
            <a:avLst/>
          </a:prstGeom>
        </p:spPr>
      </p:pic>
    </p:spTree>
    <p:extLst>
      <p:ext uri="{BB962C8B-B14F-4D97-AF65-F5344CB8AC3E}">
        <p14:creationId xmlns:p14="http://schemas.microsoft.com/office/powerpoint/2010/main" val="1965096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Old Testament</a:t>
            </a:r>
            <a:br>
              <a:rPr lang="en-US" b="1" dirty="0"/>
            </a:br>
            <a:endParaRPr lang="en-US" dirty="0"/>
          </a:p>
        </p:txBody>
      </p:sp>
      <p:sp>
        <p:nvSpPr>
          <p:cNvPr id="3" name="Content Placeholder 2"/>
          <p:cNvSpPr>
            <a:spLocks noGrp="1"/>
          </p:cNvSpPr>
          <p:nvPr>
            <p:ph idx="1"/>
          </p:nvPr>
        </p:nvSpPr>
        <p:spPr>
          <a:xfrm>
            <a:off x="2551080" y="1656272"/>
            <a:ext cx="8915400" cy="4994694"/>
          </a:xfrm>
        </p:spPr>
        <p:txBody>
          <a:bodyPr>
            <a:normAutofit lnSpcReduction="10000"/>
          </a:bodyPr>
          <a:lstStyle/>
          <a:p>
            <a:pPr marL="0" indent="0">
              <a:buNone/>
            </a:pPr>
            <a:r>
              <a:rPr lang="en-US" dirty="0" smtClean="0"/>
              <a:t>a. OT portrays a God who “breathes life” and is faithful to his Creation intentions and promises (Gen 3:15; 12:1-3). At the end of time, there will be a new heavens and earth (Isa. 65:17-25) – a reversal of the “Curse” (often in spite of Israel’s disobedience)</a:t>
            </a:r>
          </a:p>
          <a:p>
            <a:pPr marL="0" indent="0">
              <a:buNone/>
            </a:pPr>
            <a:r>
              <a:rPr lang="en-US" dirty="0" smtClean="0"/>
              <a:t>  b. Unlike cultures around her which saw death as an “underworld” version of present human existence (e.g., Egypt), The OT viewed death as a temporal “sleep”(cf.  “Then David rested with his ancestors…”—1 Kings 2:10) and/or an impermanent abode of the dead (</a:t>
            </a:r>
            <a:r>
              <a:rPr lang="en-US" i="1" dirty="0" err="1" smtClean="0"/>
              <a:t>Sheol</a:t>
            </a:r>
            <a:r>
              <a:rPr lang="en-US" dirty="0" smtClean="0"/>
              <a:t>). Death was not the final chapter of individual human life…or that of the Nation Israel. Resurrection would play that eschatological role</a:t>
            </a:r>
          </a:p>
          <a:p>
            <a:pPr marL="0" indent="0">
              <a:buNone/>
            </a:pPr>
            <a:r>
              <a:rPr lang="en-US" dirty="0"/>
              <a:t> </a:t>
            </a:r>
            <a:r>
              <a:rPr lang="en-US" dirty="0" smtClean="0"/>
              <a:t> </a:t>
            </a:r>
            <a:r>
              <a:rPr lang="en-US" b="1" dirty="0" smtClean="0"/>
              <a:t>c. Two key ideas emerge in the OT concerning the future of the post-</a:t>
            </a:r>
            <a:r>
              <a:rPr lang="en-US" b="1" dirty="0" err="1" smtClean="0"/>
              <a:t>mordem</a:t>
            </a:r>
            <a:r>
              <a:rPr lang="en-US" b="1" dirty="0" smtClean="0"/>
              <a:t> state (“resurrection”):</a:t>
            </a:r>
            <a:br>
              <a:rPr lang="en-US" b="1" dirty="0" smtClean="0"/>
            </a:br>
            <a:r>
              <a:rPr lang="en-US" b="1" dirty="0" smtClean="0"/>
              <a:t>      1) Metaphorical: Corporate Israel would be raised from her Exilic skeletal state (Ezek. 37)</a:t>
            </a:r>
          </a:p>
          <a:p>
            <a:pPr marL="0" indent="0">
              <a:buNone/>
            </a:pPr>
            <a:r>
              <a:rPr lang="en-US" b="1" dirty="0"/>
              <a:t> </a:t>
            </a:r>
            <a:r>
              <a:rPr lang="en-US" b="1" dirty="0" smtClean="0"/>
              <a:t>     2) Literal: Individual human beings that are “awakened” from the state of death to a new bodily existence at the cosmic judgment( Dan. 12:2-3; cf. Isa. 24-27; 52-53)</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54" y="1410419"/>
            <a:ext cx="1968260" cy="2178169"/>
          </a:xfrm>
          <a:prstGeom prst="rect">
            <a:avLst/>
          </a:prstGeom>
        </p:spPr>
      </p:pic>
    </p:spTree>
    <p:extLst>
      <p:ext uri="{BB962C8B-B14F-4D97-AF65-F5344CB8AC3E}">
        <p14:creationId xmlns:p14="http://schemas.microsoft.com/office/powerpoint/2010/main" val="449873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“The he said to me: ‘Son of man, these bones are the people of Israel. They say: Our bones are dried up and our hope is gone; we are cut off.’ Therefore, prophesy: I am going to open your graves and bring you up from them; I will bring you back to the land y and say to them: ‘This is what the Sovereign LORD say: My people, I am going to open your graves and will bring you up from them; I will bring you back to the land of Israel.’’</a:t>
            </a:r>
          </a:p>
          <a:p>
            <a:pPr marL="0" indent="0">
              <a:buNone/>
            </a:pPr>
            <a:r>
              <a:rPr lang="en-US" dirty="0" smtClean="0"/>
              <a:t>                                                                               --Ezek. 37:11-12 [NIV]</a:t>
            </a:r>
            <a:endParaRPr lang="en-US" dirty="0"/>
          </a:p>
        </p:txBody>
      </p:sp>
    </p:spTree>
    <p:extLst>
      <p:ext uri="{BB962C8B-B14F-4D97-AF65-F5344CB8AC3E}">
        <p14:creationId xmlns:p14="http://schemas.microsoft.com/office/powerpoint/2010/main" val="428377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“But at that time your people—everyone whose name is found written in the book—will be delivered. Multitudes who sleep in the dust of the earth will awake some to everlasting life, others to shame and everlasting contempt.”</a:t>
            </a:r>
          </a:p>
          <a:p>
            <a:pPr marL="0" indent="0">
              <a:buNone/>
            </a:pPr>
            <a:r>
              <a:rPr lang="en-US" sz="2800" dirty="0" smtClean="0"/>
              <a:t>                                                                  </a:t>
            </a:r>
            <a:r>
              <a:rPr lang="en-US" dirty="0" smtClean="0"/>
              <a:t>--Dan. 12:1b-2 [NIV]</a:t>
            </a:r>
            <a:endParaRPr lang="en-US" dirty="0"/>
          </a:p>
        </p:txBody>
      </p:sp>
    </p:spTree>
    <p:extLst>
      <p:ext uri="{BB962C8B-B14F-4D97-AF65-F5344CB8AC3E}">
        <p14:creationId xmlns:p14="http://schemas.microsoft.com/office/powerpoint/2010/main" val="1652745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dirty="0"/>
              <a:t>Post-Biblical </a:t>
            </a:r>
            <a:r>
              <a:rPr lang="en-US" b="1" dirty="0" smtClean="0"/>
              <a:t>Judaism</a:t>
            </a:r>
            <a:endParaRPr lang="en-US" dirty="0"/>
          </a:p>
        </p:txBody>
      </p:sp>
      <p:sp>
        <p:nvSpPr>
          <p:cNvPr id="3" name="Content Placeholder 2"/>
          <p:cNvSpPr>
            <a:spLocks noGrp="1"/>
          </p:cNvSpPr>
          <p:nvPr>
            <p:ph idx="1"/>
          </p:nvPr>
        </p:nvSpPr>
        <p:spPr>
          <a:xfrm>
            <a:off x="2589212" y="1509623"/>
            <a:ext cx="8915400" cy="5227607"/>
          </a:xfrm>
        </p:spPr>
        <p:txBody>
          <a:bodyPr>
            <a:normAutofit fontScale="85000" lnSpcReduction="20000"/>
          </a:bodyPr>
          <a:lstStyle/>
          <a:p>
            <a:pPr marL="0" indent="0">
              <a:buNone/>
            </a:pPr>
            <a:endParaRPr lang="en-US" b="1" dirty="0" smtClean="0"/>
          </a:p>
          <a:p>
            <a:pPr marL="0" indent="0">
              <a:buNone/>
            </a:pPr>
            <a:r>
              <a:rPr lang="en-US" b="1" i="1" dirty="0" smtClean="0"/>
              <a:t>  </a:t>
            </a:r>
            <a:r>
              <a:rPr lang="en-US" sz="1900" i="1" dirty="0" smtClean="0"/>
              <a:t>…contra popular belief, Judaism did not have an entirely unified view concerning what happened to a person at death. However, there are some general observations we can:</a:t>
            </a:r>
          </a:p>
          <a:p>
            <a:pPr marL="0" indent="0">
              <a:buNone/>
            </a:pPr>
            <a:r>
              <a:rPr lang="en-US" sz="1900" dirty="0"/>
              <a:t> </a:t>
            </a:r>
            <a:r>
              <a:rPr lang="en-US" sz="1900" dirty="0" smtClean="0"/>
              <a:t> a. In Second Temple Judaism: Sadducees rejected the idea of a coming resurrection</a:t>
            </a:r>
          </a:p>
          <a:p>
            <a:pPr marL="0" indent="0">
              <a:buNone/>
            </a:pPr>
            <a:r>
              <a:rPr lang="en-US" sz="1900" dirty="0"/>
              <a:t> </a:t>
            </a:r>
            <a:r>
              <a:rPr lang="en-US" sz="1900" dirty="0" smtClean="0"/>
              <a:t> b. Yet a strong resurrection belief was developing—not as some life after death but a reversal or defeat of death</a:t>
            </a:r>
          </a:p>
          <a:p>
            <a:pPr marL="0" indent="0">
              <a:buNone/>
            </a:pPr>
            <a:r>
              <a:rPr lang="en-US" sz="1900" dirty="0"/>
              <a:t> </a:t>
            </a:r>
            <a:r>
              <a:rPr lang="en-US" sz="1900" dirty="0" smtClean="0"/>
              <a:t> c. Certainly, the metaphorical definition of the OT was embraced—but increasingly, due to the deaths of Jewish martyrs, but as a reaffirmation of the ancient belief in the created goodness of the body. One day, after the nation’s “resurrection,” the bodies of the faithful would be restored</a:t>
            </a:r>
          </a:p>
          <a:p>
            <a:pPr marL="0" indent="0">
              <a:buNone/>
            </a:pPr>
            <a:r>
              <a:rPr lang="en-US" sz="1900" dirty="0"/>
              <a:t> </a:t>
            </a:r>
            <a:r>
              <a:rPr lang="en-US" sz="1900" dirty="0" smtClean="0"/>
              <a:t>d. There was considerable debate over the nature of the “intermediate state” of individuals (some adopted Platonic notions of the “soul”) but there was a growing embrace of a </a:t>
            </a:r>
            <a:r>
              <a:rPr lang="en-US" sz="1900" b="1" dirty="0" smtClean="0"/>
              <a:t>physical resurrection </a:t>
            </a:r>
            <a:r>
              <a:rPr lang="en-US" sz="1900" dirty="0" smtClean="0"/>
              <a:t>(especially of the martyrs) since God was a faithful and just Creator</a:t>
            </a:r>
          </a:p>
          <a:p>
            <a:pPr marL="0" indent="0">
              <a:buNone/>
            </a:pPr>
            <a:r>
              <a:rPr lang="en-US" sz="1900" dirty="0" smtClean="0"/>
              <a:t>  e. “Resurrection” was not applied to the exaltations of Enoch or Elijah—or any other prophet</a:t>
            </a:r>
          </a:p>
          <a:p>
            <a:pPr marL="0" indent="0">
              <a:buNone/>
            </a:pPr>
            <a:r>
              <a:rPr lang="en-US" sz="1900" dirty="0"/>
              <a:t> </a:t>
            </a:r>
            <a:r>
              <a:rPr lang="en-US" sz="1900" dirty="0" smtClean="0"/>
              <a:t> f. No traditions that the Messiah would be raised to life</a:t>
            </a:r>
          </a:p>
          <a:p>
            <a:pPr marL="0" indent="0">
              <a:buNone/>
            </a:pPr>
            <a:r>
              <a:rPr lang="en-US" sz="1900" smtClean="0"/>
              <a:t>  </a:t>
            </a:r>
            <a:r>
              <a:rPr lang="en-US" sz="1900" dirty="0" smtClean="0"/>
              <a:t>g. No belief in a resurrection of anyone prior to the Last Day</a:t>
            </a:r>
            <a:endParaRPr lang="en-US" sz="1900" dirty="0"/>
          </a:p>
        </p:txBody>
      </p:sp>
    </p:spTree>
    <p:extLst>
      <p:ext uri="{BB962C8B-B14F-4D97-AF65-F5344CB8AC3E}">
        <p14:creationId xmlns:p14="http://schemas.microsoft.com/office/powerpoint/2010/main" val="1529665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2925" y="1544129"/>
            <a:ext cx="8915400" cy="4917056"/>
          </a:xfrm>
        </p:spPr>
        <p:txBody>
          <a:bodyPr>
            <a:normAutofit fontScale="77500" lnSpcReduction="20000"/>
          </a:bodyPr>
          <a:lstStyle/>
          <a:p>
            <a:r>
              <a:rPr lang="en-US" sz="2600" dirty="0" smtClean="0"/>
              <a:t>2 Macc. 7:8-9: “Therefore he in turn underwent tortures as the first brother had done. And when he was at his last breath, he said, ‘You accursed wretch, you dismiss us from this present life, but the King of the universe will raise us up to an everlasting renewal of life, because we have died for his laws.’”</a:t>
            </a:r>
          </a:p>
          <a:p>
            <a:pPr marL="0" indent="0">
              <a:buNone/>
            </a:pPr>
            <a:endParaRPr lang="en-US" sz="2600" dirty="0" smtClean="0"/>
          </a:p>
          <a:p>
            <a:r>
              <a:rPr lang="en-US" sz="2600" i="1" dirty="0" smtClean="0"/>
              <a:t>Testament of Benjamin </a:t>
            </a:r>
            <a:r>
              <a:rPr lang="en-US" sz="2600" dirty="0" smtClean="0"/>
              <a:t>10:5-8:“‘…Keep God’s commandments until the Lord reveals his salvation to all the nations.’ And then you will see Enoch and Seth and Abraham and Isaac and Jacob being raised up to the right hand in great joy. Then shall we also be raised, each one of us over our tribe, and we shall prostrate ourselves before the heavenly king. Then all shall be changed…’”</a:t>
            </a:r>
          </a:p>
          <a:p>
            <a:endParaRPr lang="en-US" sz="2600" dirty="0"/>
          </a:p>
          <a:p>
            <a:pPr marL="0" indent="0">
              <a:buNone/>
            </a:pPr>
            <a:endParaRPr lang="en-US" sz="2600" dirty="0" smtClean="0"/>
          </a:p>
          <a:p>
            <a:endParaRPr lang="en-US" dirty="0"/>
          </a:p>
          <a:p>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28" y="3732363"/>
            <a:ext cx="2564921" cy="3048000"/>
          </a:xfrm>
          <a:prstGeom prst="rect">
            <a:avLst/>
          </a:prstGeom>
        </p:spPr>
      </p:pic>
    </p:spTree>
    <p:extLst>
      <p:ext uri="{BB962C8B-B14F-4D97-AF65-F5344CB8AC3E}">
        <p14:creationId xmlns:p14="http://schemas.microsoft.com/office/powerpoint/2010/main" val="637360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many years, Christian apologists have argued for the historicity of Jesus’ Resurrection upon the evidence of </a:t>
            </a:r>
            <a:r>
              <a:rPr lang="en-US" sz="2400" b="1" dirty="0" smtClean="0"/>
              <a:t>THREE “INDESPUTABLE” FACTS</a:t>
            </a:r>
            <a:endParaRPr lang="en-US" sz="2400" b="1" dirty="0"/>
          </a:p>
        </p:txBody>
      </p:sp>
      <p:sp>
        <p:nvSpPr>
          <p:cNvPr id="3" name="Content Placeholder 2"/>
          <p:cNvSpPr>
            <a:spLocks noGrp="1"/>
          </p:cNvSpPr>
          <p:nvPr>
            <p:ph idx="1"/>
          </p:nvPr>
        </p:nvSpPr>
        <p:spPr>
          <a:xfrm>
            <a:off x="2589212" y="2133600"/>
            <a:ext cx="8915400" cy="4810664"/>
          </a:xfrm>
        </p:spPr>
        <p:txBody>
          <a:bodyPr/>
          <a:lstStyle/>
          <a:p>
            <a:r>
              <a:rPr lang="en-US" b="1" dirty="0" smtClean="0"/>
              <a:t>Empty Tomb</a:t>
            </a:r>
          </a:p>
          <a:p>
            <a:pPr marL="0" indent="0">
              <a:buNone/>
            </a:pPr>
            <a:endParaRPr lang="en-US" b="1" dirty="0" smtClean="0"/>
          </a:p>
          <a:p>
            <a:r>
              <a:rPr lang="en-US" b="1" dirty="0" smtClean="0"/>
              <a:t>Post-Resurrection Appearances</a:t>
            </a:r>
          </a:p>
          <a:p>
            <a:pPr marL="0" indent="0">
              <a:buNone/>
            </a:pPr>
            <a:endParaRPr lang="en-US" b="1" dirty="0" smtClean="0"/>
          </a:p>
          <a:p>
            <a:r>
              <a:rPr lang="en-US" b="1" dirty="0" smtClean="0"/>
              <a:t>Origin of the Christian Church</a:t>
            </a:r>
          </a:p>
          <a:p>
            <a:endParaRPr lang="en-US" b="1" dirty="0"/>
          </a:p>
          <a:p>
            <a:pPr marL="0" indent="0">
              <a:buNone/>
            </a:pPr>
            <a:r>
              <a:rPr lang="en-US" dirty="0" smtClean="0"/>
              <a:t>“If these three facts can be established and no plausible natural explanation can account for them, then one is justified in inferring Jesus’ resurrection as the most plausible explanation of the data.”</a:t>
            </a:r>
          </a:p>
          <a:p>
            <a:pPr marL="0" indent="0">
              <a:buNone/>
            </a:pPr>
            <a:r>
              <a:rPr lang="en-US" dirty="0" smtClean="0"/>
              <a:t>            --William Lane Craig, </a:t>
            </a:r>
            <a:r>
              <a:rPr lang="en-US" i="1" dirty="0" smtClean="0"/>
              <a:t>Reasonable Faith </a:t>
            </a:r>
            <a:r>
              <a:rPr lang="en-US" dirty="0" smtClean="0"/>
              <a:t>[1994],272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0172" y="2029004"/>
            <a:ext cx="1771202" cy="2247900"/>
          </a:xfrm>
          <a:prstGeom prst="rect">
            <a:avLst/>
          </a:prstGeom>
        </p:spPr>
      </p:pic>
    </p:spTree>
    <p:extLst>
      <p:ext uri="{BB962C8B-B14F-4D97-AF65-F5344CB8AC3E}">
        <p14:creationId xmlns:p14="http://schemas.microsoft.com/office/powerpoint/2010/main" val="1610559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t>But something remarkable emerges in the early –middle First Century…a profoundly distinct resurrection theology appears in the preaching and writings of Jews who have become “Christian”…</a:t>
            </a:r>
            <a:br>
              <a:rPr lang="en-US" sz="2400" i="1"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en-US" sz="2400" dirty="0"/>
          </a:p>
        </p:txBody>
      </p:sp>
      <p:sp>
        <p:nvSpPr>
          <p:cNvPr id="3" name="Content Placeholder 2"/>
          <p:cNvSpPr>
            <a:spLocks noGrp="1"/>
          </p:cNvSpPr>
          <p:nvPr>
            <p:ph idx="1"/>
          </p:nvPr>
        </p:nvSpPr>
        <p:spPr>
          <a:xfrm>
            <a:off x="2063001" y="2323381"/>
            <a:ext cx="8915400" cy="377762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0" indent="0">
              <a:buNone/>
            </a:pPr>
            <a:r>
              <a:rPr lang="en-US" sz="2000" dirty="0" smtClean="0"/>
              <a:t>Resurrection </a:t>
            </a:r>
            <a:r>
              <a:rPr lang="en-US" sz="2000" b="1" dirty="0" smtClean="0"/>
              <a:t>#1</a:t>
            </a:r>
            <a:r>
              <a:rPr lang="en-US" sz="2000" dirty="0" smtClean="0"/>
              <a:t>: Messiah-----------------------------</a:t>
            </a:r>
            <a:r>
              <a:rPr lang="en-US" sz="2000" dirty="0" smtClean="0">
                <a:sym typeface="Wingdings" panose="05000000000000000000" pitchFamily="2" charset="2"/>
              </a:rPr>
              <a:t></a:t>
            </a:r>
          </a:p>
          <a:p>
            <a:pPr marL="0" indent="0">
              <a:buNone/>
            </a:pPr>
            <a:r>
              <a:rPr lang="en-US" sz="2000" dirty="0" smtClean="0">
                <a:sym typeface="Wingdings" panose="05000000000000000000" pitchFamily="2" charset="2"/>
              </a:rPr>
              <a:t>Resurrection </a:t>
            </a:r>
            <a:r>
              <a:rPr lang="en-US" sz="2000" b="1" dirty="0" smtClean="0">
                <a:sym typeface="Wingdings" panose="05000000000000000000" pitchFamily="2" charset="2"/>
              </a:rPr>
              <a:t>#2</a:t>
            </a:r>
            <a:r>
              <a:rPr lang="en-US" sz="2000" dirty="0" smtClean="0">
                <a:sym typeface="Wingdings" panose="05000000000000000000" pitchFamily="2" charset="2"/>
              </a:rPr>
              <a:t>: General Resurrection</a:t>
            </a:r>
            <a:endParaRPr lang="en-US" sz="2000" dirty="0" smtClean="0"/>
          </a:p>
          <a:p>
            <a:pPr marL="0" indent="0">
              <a:buNone/>
            </a:pPr>
            <a:endParaRPr lang="en-US" sz="2600" dirty="0" smtClean="0"/>
          </a:p>
          <a:p>
            <a:r>
              <a:rPr lang="en-US" sz="2600" dirty="0" smtClean="0"/>
              <a:t>“But Christ has indeed been raised from the dead, the </a:t>
            </a:r>
            <a:r>
              <a:rPr lang="en-US" sz="2600" b="1" dirty="0" smtClean="0"/>
              <a:t>first-fruits</a:t>
            </a:r>
            <a:r>
              <a:rPr lang="en-US" sz="2600" dirty="0" smtClean="0"/>
              <a:t> of those who have fallen asleep.”</a:t>
            </a:r>
          </a:p>
          <a:p>
            <a:pPr marL="0" indent="0">
              <a:buNone/>
            </a:pPr>
            <a:r>
              <a:rPr lang="en-US" sz="2600" dirty="0" smtClean="0"/>
              <a:t>                                                              </a:t>
            </a:r>
            <a:r>
              <a:rPr lang="en-US" dirty="0" smtClean="0"/>
              <a:t>-- 1 Cor. 15:20 [NIV]</a:t>
            </a:r>
            <a:endParaRPr lang="en-US" dirty="0"/>
          </a:p>
        </p:txBody>
      </p:sp>
    </p:spTree>
    <p:extLst>
      <p:ext uri="{BB962C8B-B14F-4D97-AF65-F5344CB8AC3E}">
        <p14:creationId xmlns:p14="http://schemas.microsoft.com/office/powerpoint/2010/main" val="2436271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Earliest New Testament Writings</a:t>
            </a:r>
            <a:endParaRPr lang="en-US" b="1" dirty="0"/>
          </a:p>
        </p:txBody>
      </p:sp>
      <p:sp>
        <p:nvSpPr>
          <p:cNvPr id="3" name="Content Placeholder 2"/>
          <p:cNvSpPr>
            <a:spLocks noGrp="1"/>
          </p:cNvSpPr>
          <p:nvPr>
            <p:ph idx="1"/>
          </p:nvPr>
        </p:nvSpPr>
        <p:spPr/>
        <p:txBody>
          <a:bodyPr/>
          <a:lstStyle/>
          <a:p>
            <a:r>
              <a:rPr lang="en-US" dirty="0" smtClean="0"/>
              <a:t>What caused this “mutation” of resurrection theology that is at once, so </a:t>
            </a:r>
            <a:r>
              <a:rPr lang="en-US" b="1" dirty="0" smtClean="0"/>
              <a:t>continuous </a:t>
            </a:r>
            <a:r>
              <a:rPr lang="en-US" dirty="0" smtClean="0"/>
              <a:t>with Jewish thought—and yet so very </a:t>
            </a:r>
            <a:r>
              <a:rPr lang="en-US" b="1" dirty="0" smtClean="0"/>
              <a:t>discontinuous</a:t>
            </a:r>
            <a:r>
              <a:rPr lang="en-US" dirty="0" smtClean="0"/>
              <a:t>?</a:t>
            </a:r>
          </a:p>
          <a:p>
            <a:pPr marL="0" indent="0">
              <a:buNone/>
            </a:pPr>
            <a:endParaRPr lang="en-US" dirty="0" smtClean="0"/>
          </a:p>
          <a:p>
            <a:endParaRPr lang="en-US" dirty="0" smtClean="0"/>
          </a:p>
          <a:p>
            <a:endParaRPr lang="en-US" dirty="0"/>
          </a:p>
          <a:p>
            <a:r>
              <a:rPr lang="en-US" dirty="0" smtClean="0"/>
              <a:t>From the </a:t>
            </a:r>
            <a:r>
              <a:rPr lang="en-US" sz="2400" b="1" dirty="0" smtClean="0"/>
              <a:t>Pauline letters </a:t>
            </a:r>
            <a:r>
              <a:rPr lang="en-US" dirty="0" smtClean="0"/>
              <a:t>it is clear that </a:t>
            </a:r>
            <a:r>
              <a:rPr lang="en-US" b="1" dirty="0" smtClean="0"/>
              <a:t>Jesus’ own resurrection </a:t>
            </a:r>
            <a:r>
              <a:rPr lang="en-US" dirty="0" smtClean="0"/>
              <a:t>from the dead is the source of this “novel” belief (although the Christian theologian Paul sees such as the fulfillment of the OT Scripture (“…that he was raised on the third day according to the Scriptures”—1 Cor. 15:4)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13" y="2780581"/>
            <a:ext cx="2671134" cy="4152900"/>
          </a:xfrm>
          <a:prstGeom prst="rect">
            <a:avLst/>
          </a:prstGeom>
        </p:spPr>
      </p:pic>
    </p:spTree>
    <p:extLst>
      <p:ext uri="{BB962C8B-B14F-4D97-AF65-F5344CB8AC3E}">
        <p14:creationId xmlns:p14="http://schemas.microsoft.com/office/powerpoint/2010/main" val="1522715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1 Corinthians 15</a:t>
            </a:r>
            <a:r>
              <a:rPr lang="en-US" sz="2800" dirty="0" smtClean="0"/>
              <a:t>: Jewish Understandings of Death/Resurrection are </a:t>
            </a:r>
            <a:r>
              <a:rPr lang="en-US" sz="2800" i="1" dirty="0" smtClean="0"/>
              <a:t>Met</a:t>
            </a:r>
            <a:r>
              <a:rPr lang="en-US" sz="2800" dirty="0" smtClean="0"/>
              <a:t>…and (radically) </a:t>
            </a:r>
            <a:r>
              <a:rPr lang="en-US" sz="2800" i="1" dirty="0" smtClean="0"/>
              <a:t>Modified </a:t>
            </a:r>
            <a:r>
              <a:rPr lang="en-US" sz="2800" dirty="0" smtClean="0"/>
              <a:t>by Christ’s Resurrection</a:t>
            </a:r>
            <a:endParaRPr lang="en-US" sz="2800" dirty="0"/>
          </a:p>
        </p:txBody>
      </p:sp>
      <p:sp>
        <p:nvSpPr>
          <p:cNvPr id="3" name="Content Placeholder 2"/>
          <p:cNvSpPr>
            <a:spLocks noGrp="1"/>
          </p:cNvSpPr>
          <p:nvPr>
            <p:ph idx="1"/>
          </p:nvPr>
        </p:nvSpPr>
        <p:spPr>
          <a:xfrm>
            <a:off x="2270034" y="2078966"/>
            <a:ext cx="8915400" cy="4013409"/>
          </a:xfrm>
        </p:spPr>
        <p:txBody>
          <a:bodyPr>
            <a:normAutofit fontScale="92500" lnSpcReduction="20000"/>
          </a:bodyPr>
          <a:lstStyle/>
          <a:p>
            <a:r>
              <a:rPr lang="en-US" b="1" i="1" dirty="0" smtClean="0"/>
              <a:t>Unique Event that re-shapes Jewish theology</a:t>
            </a:r>
            <a:r>
              <a:rPr lang="en-US" dirty="0" smtClean="0"/>
              <a:t>: “For what I received I passed on to you as of first importance: that Christ died for our sins according to the Scriptures, that he was buried, that he was raised on the third day according to the Scriptures, that he appeared to Cephas, and then to the Twelve. After that, he appeared to more than five hundred of the brothers and sisters at the same time, most of whom are still living, though some have fallen asleep. Then he appeared to James, then to all the apostles, and last of all he appeared to me also, as to one abnormally born...” vv. 3-8</a:t>
            </a:r>
          </a:p>
          <a:p>
            <a:r>
              <a:rPr lang="en-US" b="1" i="1" dirty="0" smtClean="0"/>
              <a:t>Jewish theology</a:t>
            </a:r>
            <a:r>
              <a:rPr lang="en-US" dirty="0" smtClean="0"/>
              <a:t>: “If there is no resurrection from the dead, than Christ has not been raised either…” v.13</a:t>
            </a:r>
          </a:p>
          <a:p>
            <a:r>
              <a:rPr lang="en-US" b="1" i="1" dirty="0" smtClean="0"/>
              <a:t>Jewish theology of creation, fall, death, resurrection modified to Christ’s “First fruits</a:t>
            </a:r>
            <a:r>
              <a:rPr lang="en-US" dirty="0" smtClean="0"/>
              <a:t>: “Now indeed Christ has been raised from the dead, the first fruits of those who have fallen asleep. For since death came through a man, the resurrection of the dead comes also through a man. For in Adam all die, so in Christ all will be made alive. But each in turn: Christ, the first fruits; then those who belong to him….For he must reign until he has put all his enemies under his feet. The last enemy to be destroyed is death.” vv. 20-26</a:t>
            </a:r>
          </a:p>
          <a:p>
            <a:endParaRPr lang="en-US" dirty="0"/>
          </a:p>
        </p:txBody>
      </p:sp>
    </p:spTree>
    <p:extLst>
      <p:ext uri="{BB962C8B-B14F-4D97-AF65-F5344CB8AC3E}">
        <p14:creationId xmlns:p14="http://schemas.microsoft.com/office/powerpoint/2010/main" val="81426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559" y="520593"/>
            <a:ext cx="9175480" cy="1280890"/>
          </a:xfrm>
        </p:spPr>
        <p:txBody>
          <a:bodyPr>
            <a:normAutofit fontScale="90000"/>
          </a:bodyPr>
          <a:lstStyle/>
          <a:p>
            <a:r>
              <a:rPr lang="en-US" b="1" dirty="0" smtClean="0"/>
              <a:t>Romans 6-8</a:t>
            </a:r>
            <a:r>
              <a:rPr lang="en-US" dirty="0" smtClean="0"/>
              <a:t>: </a:t>
            </a:r>
            <a:r>
              <a:rPr lang="en-US" sz="3100" b="1" dirty="0" smtClean="0"/>
              <a:t>Resurrection as a “Transformational” Event and an Everyday Christian Experience…</a:t>
            </a:r>
            <a:endParaRPr lang="en-US" sz="3100" b="1" dirty="0"/>
          </a:p>
        </p:txBody>
      </p:sp>
      <p:sp>
        <p:nvSpPr>
          <p:cNvPr id="3" name="Content Placeholder 2"/>
          <p:cNvSpPr>
            <a:spLocks noGrp="1"/>
          </p:cNvSpPr>
          <p:nvPr>
            <p:ph idx="1"/>
          </p:nvPr>
        </p:nvSpPr>
        <p:spPr/>
        <p:txBody>
          <a:bodyPr>
            <a:noAutofit/>
          </a:bodyPr>
          <a:lstStyle/>
          <a:p>
            <a:r>
              <a:rPr lang="en-US" sz="2400" dirty="0" smtClean="0"/>
              <a:t>“We were therefore buried with him through baptism into death in order that, just as Christ was raised from the dead through the glory of the Father, we too may live a new life. For if we have been united in a death like his, we will certainly also be united with him in a resurrection like his. For we know that our old self was crucified with him so that the body ruled by sin might be done away with, that we should no longer be slaves to sin…” vv. 4-6 [NIV]</a:t>
            </a:r>
          </a:p>
          <a:p>
            <a:r>
              <a:rPr lang="en-US" sz="2400" dirty="0" smtClean="0"/>
              <a:t>“In the same way, count yourselves dead to sin but alive to God in Christ Jesus.” v. 11 [NIV]</a:t>
            </a:r>
            <a:endParaRPr lang="en-US" sz="2400" dirty="0"/>
          </a:p>
        </p:txBody>
      </p:sp>
    </p:spTree>
    <p:extLst>
      <p:ext uri="{BB962C8B-B14F-4D97-AF65-F5344CB8AC3E}">
        <p14:creationId xmlns:p14="http://schemas.microsoft.com/office/powerpoint/2010/main" val="3039633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Paul on the Resurrection: A Summary…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Paul’s understanding of death clearly falls into a Jewish understanding—a future bodily resurrection of all the genuine people of God accomplished by the Spirit (akin to the, Pharisees and many of the </a:t>
            </a:r>
            <a:r>
              <a:rPr lang="en-US" dirty="0" err="1" smtClean="0"/>
              <a:t>apocalypticists</a:t>
            </a:r>
            <a:r>
              <a:rPr lang="en-US" dirty="0" smtClean="0"/>
              <a:t>)</a:t>
            </a:r>
          </a:p>
          <a:p>
            <a:pPr marL="0" indent="0">
              <a:buNone/>
            </a:pPr>
            <a:r>
              <a:rPr lang="en-US" dirty="0"/>
              <a:t> </a:t>
            </a:r>
            <a:r>
              <a:rPr lang="en-US" dirty="0" smtClean="0"/>
              <a:t> b. However, Paul deviates from this view in two significant ways(Wright-- “mutations within the Jewish worldview”):</a:t>
            </a:r>
          </a:p>
          <a:p>
            <a:pPr marL="0" indent="0">
              <a:buNone/>
            </a:pPr>
            <a:r>
              <a:rPr lang="en-US" dirty="0"/>
              <a:t> </a:t>
            </a:r>
            <a:r>
              <a:rPr lang="en-US" dirty="0" smtClean="0"/>
              <a:t>   1) Resurrection has been divided into </a:t>
            </a:r>
            <a:r>
              <a:rPr lang="en-US" b="1" dirty="0" smtClean="0"/>
              <a:t>two</a:t>
            </a:r>
            <a:r>
              <a:rPr lang="en-US" dirty="0" smtClean="0"/>
              <a:t>: a. Messiah b. all people at his future Parousia</a:t>
            </a:r>
          </a:p>
          <a:p>
            <a:pPr marL="0" indent="0">
              <a:buNone/>
            </a:pPr>
            <a:r>
              <a:rPr lang="en-US" dirty="0"/>
              <a:t> </a:t>
            </a:r>
            <a:r>
              <a:rPr lang="en-US" dirty="0" smtClean="0"/>
              <a:t>   2) Resurrection (which would not have been understood in anything but a bodily sense) is associated with </a:t>
            </a:r>
            <a:r>
              <a:rPr lang="en-US" b="1" dirty="0" smtClean="0"/>
              <a:t>Transformation</a:t>
            </a:r>
            <a:r>
              <a:rPr lang="en-US" dirty="0" smtClean="0"/>
              <a:t>—both the future general resurrection of believers but also in the present sanctifying work of the Holy Spirit (Romans 6 and 8 may be more important in our apologetic presentation than 1 Cor. 15!)</a:t>
            </a:r>
            <a:endParaRPr lang="en-US" dirty="0"/>
          </a:p>
        </p:txBody>
      </p:sp>
    </p:spTree>
    <p:extLst>
      <p:ext uri="{BB962C8B-B14F-4D97-AF65-F5344CB8AC3E}">
        <p14:creationId xmlns:p14="http://schemas.microsoft.com/office/powerpoint/2010/main" val="404874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3600" b="1" dirty="0" smtClean="0"/>
              <a:t>6.</a:t>
            </a:r>
            <a:r>
              <a:rPr lang="en-US" sz="2400" b="1" dirty="0" smtClean="0"/>
              <a:t> </a:t>
            </a:r>
            <a:r>
              <a:rPr lang="en-US" sz="3600" b="1" dirty="0" smtClean="0"/>
              <a:t>Non-Pauline New Testament Literature: </a:t>
            </a:r>
            <a:r>
              <a:rPr lang="en-US" sz="3300" dirty="0" smtClean="0"/>
              <a:t>(cf. Wright, 477-78)</a:t>
            </a:r>
          </a:p>
          <a:p>
            <a:pPr marL="0" indent="0">
              <a:buNone/>
            </a:pPr>
            <a:r>
              <a:rPr lang="en-US" sz="2400" b="1" dirty="0"/>
              <a:t> </a:t>
            </a:r>
            <a:r>
              <a:rPr lang="en-US" sz="2900" dirty="0" smtClean="0"/>
              <a:t>1. While resurrection was taught in Judaism, it was not a central concern. In Christianity, it became </a:t>
            </a:r>
            <a:r>
              <a:rPr lang="en-US" sz="2900" b="1" dirty="0" smtClean="0"/>
              <a:t>central</a:t>
            </a:r>
          </a:p>
          <a:p>
            <a:pPr marL="0" indent="0">
              <a:buNone/>
            </a:pPr>
            <a:r>
              <a:rPr lang="en-US" sz="2900" dirty="0"/>
              <a:t> </a:t>
            </a:r>
            <a:r>
              <a:rPr lang="en-US" sz="2900" dirty="0" smtClean="0"/>
              <a:t>2. While the early Christians came from many different backgrounds in Judaism and paganism, they had an uniform view of the resurrection (there was not a spectrum of beliefs)</a:t>
            </a:r>
          </a:p>
          <a:p>
            <a:pPr marL="0" indent="0">
              <a:buNone/>
            </a:pPr>
            <a:r>
              <a:rPr lang="en-US" sz="2900" dirty="0" smtClean="0"/>
              <a:t>3. Christian view of resurrection modified that of the Pharisees in two significant areas: 1) Its eschatological fulfillment occurs into events—Jesus’ and at his return, his people; and 2) Resurrection body was physical but also significantly different from the present one—an “incorruptible or imperishable body” (cf. 1 Cor. 15:42)</a:t>
            </a:r>
          </a:p>
          <a:p>
            <a:pPr marL="0" indent="0">
              <a:buNone/>
            </a:pPr>
            <a:r>
              <a:rPr lang="en-US" sz="2900" dirty="0" smtClean="0"/>
              <a:t>4. While the NT clearly attributes its concept to OT Scriptures (e.g., Acts 2:25-28/Psalm 16:8-11), it avoids passages like Dan. 12:2-3 which would have been “easy proof texts”</a:t>
            </a:r>
          </a:p>
          <a:p>
            <a:pPr marL="0" indent="0">
              <a:buNone/>
            </a:pPr>
            <a:r>
              <a:rPr lang="en-US" sz="2900" dirty="0" smtClean="0"/>
              <a:t>5. NT replaces the metaphorical understanding of resurrection in Judaism with present, concrete Christian experiences: baptism, bodily holiness, and the witness to the gospel</a:t>
            </a:r>
          </a:p>
          <a:p>
            <a:pPr marL="0" indent="0">
              <a:buNone/>
            </a:pPr>
            <a:endParaRPr lang="en-US" sz="2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888521"/>
            <a:ext cx="2398143" cy="4080293"/>
          </a:xfrm>
          <a:prstGeom prst="rect">
            <a:avLst/>
          </a:prstGeom>
        </p:spPr>
      </p:pic>
    </p:spTree>
    <p:extLst>
      <p:ext uri="{BB962C8B-B14F-4D97-AF65-F5344CB8AC3E}">
        <p14:creationId xmlns:p14="http://schemas.microsoft.com/office/powerpoint/2010/main" val="640270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70035" y="2099094"/>
            <a:ext cx="8915400" cy="3777622"/>
          </a:xfrm>
        </p:spPr>
        <p:txBody>
          <a:bodyPr>
            <a:normAutofit lnSpcReduction="10000"/>
          </a:bodyPr>
          <a:lstStyle/>
          <a:p>
            <a:r>
              <a:rPr lang="en-US" sz="2600" dirty="0" smtClean="0"/>
              <a:t>“After being made alive, he (Christ) went and made proclamation to the imprisoned spirits…and this water symbolizes baptism that now saves you also—not the removal of dirt from the body but the pledge of a clear conscience toward God. It saves you by the resurrection of Jesus Christ…”</a:t>
            </a:r>
          </a:p>
          <a:p>
            <a:pPr marL="0" indent="0">
              <a:buNone/>
            </a:pPr>
            <a:r>
              <a:rPr lang="en-US" dirty="0"/>
              <a:t> </a:t>
            </a:r>
            <a:r>
              <a:rPr lang="en-US" dirty="0" smtClean="0"/>
              <a:t>                                                              --1 Pet. 3:19,21[NIV]</a:t>
            </a:r>
          </a:p>
          <a:p>
            <a:pPr marL="0" indent="0">
              <a:buNone/>
            </a:pPr>
            <a:r>
              <a:rPr lang="en-US" b="1" dirty="0" smtClean="0"/>
              <a:t>* </a:t>
            </a:r>
            <a:r>
              <a:rPr lang="en-US" b="1" i="1" dirty="0" smtClean="0"/>
              <a:t>In this “postmodern” approach, the “Resurrection Narratives” in the Gospels attain there historical veracity because of the “Resurrection </a:t>
            </a:r>
            <a:r>
              <a:rPr lang="en-US" b="1" i="1" u="sng" dirty="0" smtClean="0"/>
              <a:t>Message”</a:t>
            </a:r>
            <a:r>
              <a:rPr lang="en-US" b="1" i="1" dirty="0" smtClean="0"/>
              <a:t> of these earlier epistles </a:t>
            </a:r>
            <a:endParaRPr lang="en-US" b="1" i="1" dirty="0"/>
          </a:p>
        </p:txBody>
      </p:sp>
    </p:spTree>
    <p:extLst>
      <p:ext uri="{BB962C8B-B14F-4D97-AF65-F5344CB8AC3E}">
        <p14:creationId xmlns:p14="http://schemas.microsoft.com/office/powerpoint/2010/main" val="246930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89212" y="1112808"/>
            <a:ext cx="8915400" cy="5529532"/>
          </a:xfrm>
        </p:spPr>
        <p:txBody>
          <a:bodyPr>
            <a:normAutofit fontScale="62500" lnSpcReduction="20000"/>
          </a:bodyPr>
          <a:lstStyle/>
          <a:p>
            <a:pPr marL="0" indent="0">
              <a:buNone/>
            </a:pPr>
            <a:r>
              <a:rPr lang="en-US" sz="2400" b="1" dirty="0"/>
              <a:t> </a:t>
            </a:r>
            <a:r>
              <a:rPr lang="en-US" sz="2800" b="1" dirty="0" smtClean="0"/>
              <a:t>7.</a:t>
            </a:r>
            <a:r>
              <a:rPr lang="en-US" sz="2800" dirty="0" smtClean="0"/>
              <a:t> </a:t>
            </a:r>
            <a:r>
              <a:rPr lang="en-US" sz="2800" b="1" dirty="0" smtClean="0"/>
              <a:t>Non-Canonical Early Christian Literature: Some Summary Conclusions</a:t>
            </a:r>
          </a:p>
          <a:p>
            <a:pPr marL="0" indent="0">
              <a:buNone/>
            </a:pPr>
            <a:r>
              <a:rPr lang="en-US" sz="2400" b="1" dirty="0"/>
              <a:t> </a:t>
            </a:r>
          </a:p>
          <a:p>
            <a:pPr marL="0" indent="0">
              <a:buNone/>
            </a:pPr>
            <a:r>
              <a:rPr lang="en-US" sz="2400" b="1" dirty="0" smtClean="0"/>
              <a:t>a. “Gnostic Gospel” differs from the message of the NT writers and early orthodox Christians (e.g., Tertullian) in three significant ways:</a:t>
            </a:r>
          </a:p>
          <a:p>
            <a:pPr marL="0" indent="0">
              <a:buNone/>
            </a:pPr>
            <a:r>
              <a:rPr lang="en-US" sz="2400" dirty="0"/>
              <a:t> </a:t>
            </a:r>
            <a:r>
              <a:rPr lang="en-US" sz="2400" dirty="0" smtClean="0"/>
              <a:t> 1) Absence of the affirmation of the goodness of God’s creation order and his intention to remake it</a:t>
            </a:r>
          </a:p>
          <a:p>
            <a:pPr marL="0" indent="0">
              <a:buNone/>
            </a:pPr>
            <a:r>
              <a:rPr lang="en-US" sz="2400" dirty="0"/>
              <a:t> </a:t>
            </a:r>
            <a:r>
              <a:rPr lang="en-US" sz="2400" dirty="0" smtClean="0"/>
              <a:t> 2)No emphasis on a future judgment making resurrection a “necessity” if it is truly just</a:t>
            </a:r>
          </a:p>
          <a:p>
            <a:pPr marL="0" indent="0">
              <a:buNone/>
            </a:pPr>
            <a:r>
              <a:rPr lang="en-US" sz="2400" dirty="0"/>
              <a:t> </a:t>
            </a:r>
            <a:r>
              <a:rPr lang="en-US" sz="2400" dirty="0" smtClean="0"/>
              <a:t> 3) Little evidence that resurrection challenges the present world—as a transformed, kingdom lifestyle and as a confidence about the future in light of persecution and/or death</a:t>
            </a:r>
          </a:p>
          <a:p>
            <a:pPr marL="0" indent="0">
              <a:buNone/>
            </a:pPr>
            <a:r>
              <a:rPr lang="en-US" sz="2400" b="1" dirty="0"/>
              <a:t> </a:t>
            </a:r>
            <a:r>
              <a:rPr lang="en-US" sz="2400" b="1" dirty="0" smtClean="0"/>
              <a:t>b. “Orthodox gospel” affirmed (with the NT writers) that</a:t>
            </a:r>
            <a:r>
              <a:rPr lang="en-US" sz="2400" dirty="0" smtClean="0"/>
              <a:t>:</a:t>
            </a:r>
          </a:p>
          <a:p>
            <a:pPr marL="0" indent="0">
              <a:buNone/>
            </a:pPr>
            <a:r>
              <a:rPr lang="en-US" sz="2400" dirty="0"/>
              <a:t> </a:t>
            </a:r>
            <a:r>
              <a:rPr lang="en-US" sz="2400" dirty="0" smtClean="0"/>
              <a:t>  1) Future bodily resurrection of God’s People –and all people whether righteous or not</a:t>
            </a:r>
          </a:p>
          <a:p>
            <a:pPr marL="0" indent="0">
              <a:buNone/>
            </a:pPr>
            <a:r>
              <a:rPr lang="en-US" sz="2400" dirty="0"/>
              <a:t> </a:t>
            </a:r>
            <a:r>
              <a:rPr lang="en-US" sz="2400" dirty="0" smtClean="0"/>
              <a:t>  2) Resurrection involved going through death and into an incorruptible body</a:t>
            </a:r>
          </a:p>
          <a:p>
            <a:pPr marL="0" indent="0">
              <a:buNone/>
            </a:pPr>
            <a:r>
              <a:rPr lang="en-US" sz="2400" dirty="0"/>
              <a:t> </a:t>
            </a:r>
            <a:r>
              <a:rPr lang="en-US" sz="2400" dirty="0" smtClean="0"/>
              <a:t>  3) It involved the raising of one Man—Jesus—who went ahead of everyone else</a:t>
            </a:r>
          </a:p>
          <a:p>
            <a:pPr marL="0" indent="0">
              <a:buNone/>
            </a:pPr>
            <a:r>
              <a:rPr lang="en-US" sz="2400" dirty="0"/>
              <a:t> </a:t>
            </a:r>
            <a:r>
              <a:rPr lang="en-US" sz="2400" dirty="0" smtClean="0"/>
              <a:t>  4) There was an “intermediate state” in which the deceased believer could be described as “being with the Lord” prior to the general resurrection</a:t>
            </a:r>
          </a:p>
          <a:p>
            <a:pPr marL="0" indent="0">
              <a:buNone/>
            </a:pPr>
            <a:r>
              <a:rPr lang="en-US" sz="2400" dirty="0"/>
              <a:t> </a:t>
            </a:r>
            <a:r>
              <a:rPr lang="en-US" sz="2400" dirty="0" smtClean="0"/>
              <a:t>  5) Bodily resurrection of the body was an affirmation of the goodness of God’s creation</a:t>
            </a:r>
          </a:p>
          <a:p>
            <a:pPr marL="0" indent="0">
              <a:buNone/>
            </a:pPr>
            <a:r>
              <a:rPr lang="en-US" sz="2400" dirty="0"/>
              <a:t> </a:t>
            </a:r>
            <a:r>
              <a:rPr lang="en-US" sz="2400" dirty="0" smtClean="0"/>
              <a:t>  6) When used metaphorically, it did not refer to a future restoration of a nation but of the Christian’s conversion and present holiness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93" y="1905000"/>
            <a:ext cx="2428875" cy="3417498"/>
          </a:xfrm>
          <a:prstGeom prst="rect">
            <a:avLst/>
          </a:prstGeom>
        </p:spPr>
      </p:pic>
    </p:spTree>
    <p:extLst>
      <p:ext uri="{BB962C8B-B14F-4D97-AF65-F5344CB8AC3E}">
        <p14:creationId xmlns:p14="http://schemas.microsoft.com/office/powerpoint/2010/main" val="3394010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more typical—and </a:t>
            </a:r>
            <a:r>
              <a:rPr lang="en-US" sz="2800" i="1" dirty="0" smtClean="0"/>
              <a:t>orthodox</a:t>
            </a:r>
            <a:r>
              <a:rPr lang="en-US" sz="2800" dirty="0" smtClean="0"/>
              <a:t>—confession</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102" y="1388853"/>
            <a:ext cx="6891855" cy="5273012"/>
          </a:xfrm>
          <a:prstGeom prst="rect">
            <a:avLst/>
          </a:prstGeom>
        </p:spPr>
      </p:pic>
    </p:spTree>
    <p:extLst>
      <p:ext uri="{BB962C8B-B14F-4D97-AF65-F5344CB8AC3E}">
        <p14:creationId xmlns:p14="http://schemas.microsoft.com/office/powerpoint/2010/main" val="2757403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534400" cy="1295400"/>
          </a:xfrm>
        </p:spPr>
        <p:txBody>
          <a:bodyPr>
            <a:normAutofit fontScale="90000"/>
          </a:bodyPr>
          <a:lstStyle/>
          <a:p>
            <a:r>
              <a:rPr lang="en-US" sz="3100" dirty="0" smtClean="0"/>
              <a:t>…In summary: The Early Church and the Doctrine of the Resurrection </a:t>
            </a:r>
            <a:br>
              <a:rPr lang="en-US" sz="3100" dirty="0" smtClean="0"/>
            </a:br>
            <a:r>
              <a:rPr lang="en-US" sz="3100" dirty="0"/>
              <a:t> </a:t>
            </a:r>
            <a:r>
              <a:rPr lang="en-US" sz="3100" dirty="0" smtClean="0"/>
              <a:t>                      </a:t>
            </a:r>
            <a:r>
              <a:rPr lang="en-US" sz="2000" dirty="0" smtClean="0"/>
              <a:t>Source</a:t>
            </a:r>
            <a:r>
              <a:rPr lang="en-US" sz="2000" dirty="0"/>
              <a:t>: N.T. Wright, </a:t>
            </a:r>
            <a:r>
              <a:rPr lang="en-US" sz="2000" i="1" dirty="0"/>
              <a:t>The Resurrection of the Son of </a:t>
            </a:r>
            <a:r>
              <a:rPr lang="en-US" sz="2000" i="1" dirty="0" smtClean="0"/>
              <a:t>God</a:t>
            </a:r>
            <a:endParaRPr lang="en-US" sz="2700" dirty="0"/>
          </a:p>
        </p:txBody>
      </p:sp>
      <p:sp>
        <p:nvSpPr>
          <p:cNvPr id="3" name="Content Placeholder 2"/>
          <p:cNvSpPr>
            <a:spLocks noGrp="1"/>
          </p:cNvSpPr>
          <p:nvPr>
            <p:ph sz="quarter" idx="1"/>
          </p:nvPr>
        </p:nvSpPr>
        <p:spPr/>
        <p:txBody>
          <a:bodyPr>
            <a:normAutofit/>
          </a:bodyPr>
          <a:lstStyle/>
          <a:p>
            <a:pPr>
              <a:buNone/>
            </a:pPr>
            <a:r>
              <a:rPr lang="en-US" dirty="0" smtClean="0"/>
              <a:t> </a:t>
            </a:r>
          </a:p>
          <a:p>
            <a:pPr>
              <a:buNone/>
            </a:pPr>
            <a:r>
              <a:rPr lang="en-US" dirty="0" smtClean="0"/>
              <a:t> 1. Unlike classic Judaism, the Early Christians believed ONE MAN (Jesus) had been raised from the dead before the rest of God’s People.</a:t>
            </a:r>
          </a:p>
          <a:p>
            <a:pPr>
              <a:buNone/>
            </a:pPr>
            <a:endParaRPr lang="en-US" dirty="0" smtClean="0"/>
          </a:p>
          <a:p>
            <a:pPr>
              <a:buNone/>
            </a:pPr>
            <a:r>
              <a:rPr lang="en-US" dirty="0" smtClean="0"/>
              <a:t>  2. The Early Christians believed that the resurrection would involve the </a:t>
            </a:r>
            <a:r>
              <a:rPr lang="en-US" i="1" dirty="0" smtClean="0"/>
              <a:t>transformation</a:t>
            </a:r>
            <a:r>
              <a:rPr lang="en-US" dirty="0" smtClean="0"/>
              <a:t> of the physical body. Jews who believed in the resurrection, understood it in two ways: 1) we would receive a body just like the one we have; or 2) we would receive a luminous body shining like a star. The Christian view is neither: A new physicality that is definitely bodily but one that no longer experiences pain, suffering, or death.</a:t>
            </a:r>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2048"/>
            <a:ext cx="2686726" cy="2865120"/>
          </a:xfrm>
          <a:prstGeom prst="rect">
            <a:avLst/>
          </a:prstGeom>
        </p:spPr>
      </p:pic>
    </p:spTree>
    <p:extLst>
      <p:ext uri="{BB962C8B-B14F-4D97-AF65-F5344CB8AC3E}">
        <p14:creationId xmlns:p14="http://schemas.microsoft.com/office/powerpoint/2010/main" val="340036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sz="2800" dirty="0" smtClean="0"/>
              <a:t>Arguments that go something like this…</a:t>
            </a:r>
          </a:p>
        </p:txBody>
      </p:sp>
      <p:sp>
        <p:nvSpPr>
          <p:cNvPr id="3" name="Content Placeholder 2"/>
          <p:cNvSpPr>
            <a:spLocks noGrp="1"/>
          </p:cNvSpPr>
          <p:nvPr>
            <p:ph sz="quarter" idx="1"/>
          </p:nvPr>
        </p:nvSpPr>
        <p:spPr>
          <a:xfrm>
            <a:off x="1828800" y="1086928"/>
            <a:ext cx="8229600" cy="5495027"/>
          </a:xfrm>
        </p:spPr>
        <p:txBody>
          <a:bodyPr>
            <a:normAutofit/>
          </a:bodyPr>
          <a:lstStyle/>
          <a:p>
            <a:endParaRPr lang="en-US" dirty="0" smtClean="0"/>
          </a:p>
          <a:p>
            <a:r>
              <a:rPr lang="en-US" sz="2400" b="1" dirty="0" smtClean="0"/>
              <a:t>Empty Tomb</a:t>
            </a:r>
          </a:p>
          <a:p>
            <a:pPr>
              <a:buNone/>
            </a:pPr>
            <a:r>
              <a:rPr lang="en-US" sz="2000" dirty="0"/>
              <a:t>     1. Joseph of Arimathea’s association with Jesus’ burial</a:t>
            </a:r>
          </a:p>
          <a:p>
            <a:pPr>
              <a:buNone/>
            </a:pPr>
            <a:r>
              <a:rPr lang="en-US" sz="2000" dirty="0"/>
              <a:t>     2. Paul’s “50’s Testimony”—1 Cor. 15:3-5 </a:t>
            </a:r>
          </a:p>
          <a:p>
            <a:pPr>
              <a:buNone/>
            </a:pPr>
            <a:r>
              <a:rPr lang="en-US" sz="2000" dirty="0"/>
              <a:t>     3. Mark’s “Source Material”</a:t>
            </a:r>
          </a:p>
          <a:p>
            <a:pPr>
              <a:buNone/>
            </a:pPr>
            <a:r>
              <a:rPr lang="en-US" sz="2000" dirty="0"/>
              <a:t>     4. Discovery by WOMEN  (in the Gospels not in the Pauline </a:t>
            </a:r>
            <a:r>
              <a:rPr lang="en-US" sz="2000" i="1" dirty="0"/>
              <a:t>kerygma</a:t>
            </a:r>
            <a:r>
              <a:rPr lang="en-US" sz="2000" dirty="0"/>
              <a:t>)</a:t>
            </a:r>
          </a:p>
          <a:p>
            <a:pPr>
              <a:buNone/>
            </a:pPr>
            <a:r>
              <a:rPr lang="en-US" sz="2000" dirty="0"/>
              <a:t>     5. Disciples preached the resurrection in </a:t>
            </a:r>
            <a:r>
              <a:rPr lang="en-US" sz="2000" i="1" dirty="0"/>
              <a:t>Jerusalem </a:t>
            </a:r>
            <a:r>
              <a:rPr lang="en-US" sz="2000" dirty="0"/>
              <a:t>(Acts 2:32; 3:15)—place of tomb</a:t>
            </a:r>
          </a:p>
          <a:p>
            <a:pPr>
              <a:buNone/>
            </a:pPr>
            <a:r>
              <a:rPr lang="en-US" sz="2000" dirty="0"/>
              <a:t>     6. Early Jewish propaganda (cf. Matt. 28:11-15)</a:t>
            </a:r>
          </a:p>
          <a:p>
            <a:pPr>
              <a:buNone/>
            </a:pPr>
            <a:endParaRPr lang="en-US" dirty="0" smtClean="0"/>
          </a:p>
        </p:txBody>
      </p:sp>
    </p:spTree>
    <p:extLst>
      <p:ext uri="{BB962C8B-B14F-4D97-AF65-F5344CB8AC3E}">
        <p14:creationId xmlns:p14="http://schemas.microsoft.com/office/powerpoint/2010/main" val="3608740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buNone/>
            </a:pPr>
            <a:r>
              <a:rPr lang="en-US" dirty="0" smtClean="0"/>
              <a:t>  3. They believed that the MESSIAH himself had been raised from the dead…something no Second Temple Jew believed (since they did not believe that the Messiah would be killed).</a:t>
            </a:r>
          </a:p>
          <a:p>
            <a:pPr>
              <a:buNone/>
            </a:pPr>
            <a:endParaRPr lang="en-US" dirty="0" smtClean="0"/>
          </a:p>
          <a:p>
            <a:pPr>
              <a:buNone/>
            </a:pPr>
            <a:r>
              <a:rPr lang="en-US" dirty="0" smtClean="0"/>
              <a:t>  4. Early Christians used the idea of “resurrection” in new ways—in connection with baptism, holiness, and other aspects of Christian living. In Judaism, it was often used as a metaphor for “return from the exile” (cf. Ezek. 37).</a:t>
            </a:r>
          </a:p>
          <a:p>
            <a:pPr>
              <a:buNone/>
            </a:pPr>
            <a:endParaRPr lang="en-US" dirty="0" smtClean="0"/>
          </a:p>
          <a:p>
            <a:pPr>
              <a:buNone/>
            </a:pPr>
            <a:r>
              <a:rPr lang="en-US" dirty="0" smtClean="0"/>
              <a:t>  5. For the earliest Christians, resurrection comes to be associated with something that God’s People contribute to; i.e., working together with God to implement the “New Age” that had been inaugurated at Easter. This “new order” would in turn, anticipate the complete renewal that would come at the </a:t>
            </a:r>
            <a:r>
              <a:rPr lang="en-US" i="1" dirty="0" err="1" smtClean="0"/>
              <a:t>eschaton</a:t>
            </a:r>
            <a:r>
              <a:rPr lang="en-US" i="1" dirty="0" smtClean="0"/>
              <a:t>. </a:t>
            </a:r>
            <a:endParaRPr lang="en-US" i="1" dirty="0"/>
          </a:p>
        </p:txBody>
      </p:sp>
    </p:spTree>
    <p:extLst>
      <p:ext uri="{BB962C8B-B14F-4D97-AF65-F5344CB8AC3E}">
        <p14:creationId xmlns:p14="http://schemas.microsoft.com/office/powerpoint/2010/main" val="422415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6. The Christian doctrine of the resurrection is not simply one doctrine among many others as it is in Judaism) but rather the </a:t>
            </a:r>
            <a:r>
              <a:rPr lang="en-US" b="1" i="1" dirty="0" smtClean="0"/>
              <a:t>center of everything</a:t>
            </a:r>
            <a:r>
              <a:rPr lang="en-US" dirty="0" smtClean="0"/>
              <a:t>. Eliminate it from Paul’s letters, the General Epistles, Revelation, or the second-century Patristics, and there is </a:t>
            </a:r>
            <a:r>
              <a:rPr lang="en-US" i="1" dirty="0" smtClean="0"/>
              <a:t>no Christian Faith</a:t>
            </a:r>
            <a:r>
              <a:rPr lang="en-US" dirty="0" smtClean="0"/>
              <a:t>.</a:t>
            </a:r>
          </a:p>
          <a:p>
            <a:pPr>
              <a:buNone/>
            </a:pPr>
            <a:endParaRPr lang="en-US" dirty="0" smtClean="0"/>
          </a:p>
          <a:p>
            <a:pPr>
              <a:buNone/>
            </a:pPr>
            <a:r>
              <a:rPr lang="en-US" dirty="0" smtClean="0"/>
              <a:t>  7. In early Christianity there is virtually </a:t>
            </a:r>
            <a:r>
              <a:rPr lang="en-US" i="1" dirty="0" smtClean="0"/>
              <a:t>no spectrum </a:t>
            </a:r>
            <a:r>
              <a:rPr lang="en-US" dirty="0" smtClean="0"/>
              <a:t>of belief about what happens after death. In both Judaism and pagan religions, </a:t>
            </a:r>
            <a:r>
              <a:rPr lang="en-US" i="1" dirty="0" smtClean="0"/>
              <a:t>there were several different views </a:t>
            </a:r>
            <a:r>
              <a:rPr lang="en-US" dirty="0" smtClean="0"/>
              <a:t>at to what happens after death; in Christianity only one: resurrection. While the early Christians had their share of disagreements, they showed remarkable unanimity about the resurrection—what it is and how it works.</a:t>
            </a:r>
          </a:p>
          <a:p>
            <a:pPr>
              <a:buNone/>
            </a:pPr>
            <a:r>
              <a:rPr lang="en-US" dirty="0" smtClean="0"/>
              <a:t>   </a:t>
            </a:r>
            <a:endParaRPr lang="en-US" dirty="0"/>
          </a:p>
        </p:txBody>
      </p:sp>
    </p:spTree>
    <p:extLst>
      <p:ext uri="{BB962C8B-B14F-4D97-AF65-F5344CB8AC3E}">
        <p14:creationId xmlns:p14="http://schemas.microsoft.com/office/powerpoint/2010/main" val="1240546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While our “Church-first” approach to Resurrection maybe a bit new, in actuality it mirrors Paul’s well-known argument… </a:t>
            </a:r>
            <a:endParaRPr lang="en-US" sz="2800" dirty="0"/>
          </a:p>
        </p:txBody>
      </p:sp>
      <p:sp>
        <p:nvSpPr>
          <p:cNvPr id="3" name="Content Placeholder 2"/>
          <p:cNvSpPr>
            <a:spLocks noGrp="1"/>
          </p:cNvSpPr>
          <p:nvPr>
            <p:ph idx="1"/>
          </p:nvPr>
        </p:nvSpPr>
        <p:spPr/>
        <p:txBody>
          <a:bodyPr/>
          <a:lstStyle/>
          <a:p>
            <a:pPr marL="0" indent="0">
              <a:buNone/>
            </a:pPr>
            <a:r>
              <a:rPr lang="en-US" dirty="0" smtClean="0"/>
              <a:t>“And if Christ has not been raised, our preaching is futile and so is your faith” –1 Cor. 15:14 (AD 55)</a:t>
            </a:r>
          </a:p>
          <a:p>
            <a:pPr marL="0" indent="0">
              <a:buNone/>
            </a:pPr>
            <a:endParaRPr lang="en-US" dirty="0" smtClean="0"/>
          </a:p>
          <a:p>
            <a:r>
              <a:rPr lang="en-US" dirty="0" smtClean="0"/>
              <a:t>What could possibly account for this distinctive doctrine/message  of the Christian Faith? Answer: Only something like the bodily resurrection of Jesus Christ. This is not a proof (a modernistic claim) but the most probable conclusion that can be drawn from the First Century emergence of a new </a:t>
            </a:r>
            <a:r>
              <a:rPr lang="en-US" sz="1600" dirty="0" smtClean="0"/>
              <a:t>phenomenon—</a:t>
            </a:r>
            <a:r>
              <a:rPr lang="en-US" sz="2800" b="1" dirty="0" smtClean="0"/>
              <a:t>the Church</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 y="2493034"/>
            <a:ext cx="2913739" cy="4364966"/>
          </a:xfrm>
          <a:prstGeom prst="rect">
            <a:avLst/>
          </a:prstGeom>
        </p:spPr>
      </p:pic>
    </p:spTree>
    <p:extLst>
      <p:ext uri="{BB962C8B-B14F-4D97-AF65-F5344CB8AC3E}">
        <p14:creationId xmlns:p14="http://schemas.microsoft.com/office/powerpoint/2010/main" val="1321882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 looks like this!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053751" y="776377"/>
            <a:ext cx="5244860" cy="6349041"/>
          </a:xfrm>
        </p:spPr>
      </p:pic>
    </p:spTree>
    <p:extLst>
      <p:ext uri="{BB962C8B-B14F-4D97-AF65-F5344CB8AC3E}">
        <p14:creationId xmlns:p14="http://schemas.microsoft.com/office/powerpoint/2010/main" val="102391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2589212" y="1613141"/>
            <a:ext cx="8915400" cy="4942934"/>
          </a:xfrm>
        </p:spPr>
        <p:txBody>
          <a:bodyPr>
            <a:normAutofit/>
          </a:bodyPr>
          <a:lstStyle/>
          <a:p>
            <a:r>
              <a:rPr lang="en-US" sz="2400" b="1" dirty="0" smtClean="0"/>
              <a:t>Post-Resurrection Appearances</a:t>
            </a:r>
          </a:p>
          <a:p>
            <a:pPr>
              <a:buNone/>
            </a:pPr>
            <a:r>
              <a:rPr lang="en-US" dirty="0"/>
              <a:t> </a:t>
            </a:r>
            <a:r>
              <a:rPr lang="en-US" dirty="0" smtClean="0"/>
              <a:t>    </a:t>
            </a:r>
            <a:r>
              <a:rPr lang="en-US" sz="2000" dirty="0"/>
              <a:t>1. 1 Cor. 15:3-8—Resurrected Jesus’ multiple appearances…notably “James”</a:t>
            </a:r>
          </a:p>
          <a:p>
            <a:pPr>
              <a:buNone/>
            </a:pPr>
            <a:r>
              <a:rPr lang="en-US" sz="2000" dirty="0"/>
              <a:t>        2. The “Post-Resurrection Appearances” are part of the Christian confession some twenty-five years after Jesus’ death—too short a period for </a:t>
            </a:r>
            <a:r>
              <a:rPr lang="en-US" sz="2000" i="1" dirty="0"/>
              <a:t>legend </a:t>
            </a:r>
            <a:r>
              <a:rPr lang="en-US" sz="2000" dirty="0"/>
              <a:t>to arise</a:t>
            </a:r>
          </a:p>
          <a:p>
            <a:pPr>
              <a:buNone/>
            </a:pPr>
            <a:r>
              <a:rPr lang="en-US" sz="2000" dirty="0"/>
              <a:t>        3.  Physicality of these appearances—what accounts for these? Jewish Tradition? Culture? </a:t>
            </a:r>
          </a:p>
          <a:p>
            <a:r>
              <a:rPr lang="en-US" sz="2400" b="1" dirty="0" smtClean="0"/>
              <a:t>Origin of the Christian Church</a:t>
            </a:r>
          </a:p>
          <a:p>
            <a:pPr>
              <a:buNone/>
            </a:pPr>
            <a:r>
              <a:rPr lang="en-US" dirty="0"/>
              <a:t> </a:t>
            </a:r>
            <a:r>
              <a:rPr lang="en-US" dirty="0" smtClean="0"/>
              <a:t>    </a:t>
            </a:r>
            <a:r>
              <a:rPr lang="en-US" sz="2000" dirty="0"/>
              <a:t>1. Origin of Church’s existence: Proclamation that “Jesus Christ is risen from the dead!” –Where did they get this message from?</a:t>
            </a:r>
          </a:p>
          <a:p>
            <a:pPr>
              <a:buNone/>
            </a:pPr>
            <a:r>
              <a:rPr lang="en-US" sz="2000" dirty="0"/>
              <a:t>       2. Religious and cultural nonsense…unless something like this really occurred</a:t>
            </a:r>
          </a:p>
          <a:p>
            <a:pPr>
              <a:buNone/>
            </a:pPr>
            <a:endParaRPr lang="en-US" dirty="0"/>
          </a:p>
        </p:txBody>
      </p:sp>
    </p:spTree>
    <p:extLst>
      <p:ext uri="{BB962C8B-B14F-4D97-AF65-F5344CB8AC3E}">
        <p14:creationId xmlns:p14="http://schemas.microsoft.com/office/powerpoint/2010/main" val="55113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However, a </a:t>
            </a:r>
            <a:r>
              <a:rPr lang="en-US" b="1" dirty="0" smtClean="0"/>
              <a:t>Postmodernist</a:t>
            </a:r>
            <a:r>
              <a:rPr lang="en-US" dirty="0" smtClean="0"/>
              <a:t> </a:t>
            </a:r>
            <a:r>
              <a:rPr lang="en-US" b="1" dirty="0" smtClean="0"/>
              <a:t>Historiography</a:t>
            </a:r>
            <a:r>
              <a:rPr lang="en-US" dirty="0" smtClean="0"/>
              <a:t> has changed the apologetic playing field..</a:t>
            </a:r>
            <a:endParaRPr lang="en-US" dirty="0"/>
          </a:p>
        </p:txBody>
      </p:sp>
      <p:sp>
        <p:nvSpPr>
          <p:cNvPr id="3" name="Content Placeholder 2"/>
          <p:cNvSpPr>
            <a:spLocks noGrp="1"/>
          </p:cNvSpPr>
          <p:nvPr>
            <p:ph idx="1"/>
          </p:nvPr>
        </p:nvSpPr>
        <p:spPr/>
        <p:txBody>
          <a:bodyPr/>
          <a:lstStyle/>
          <a:p>
            <a:r>
              <a:rPr lang="en-US" dirty="0" smtClean="0"/>
              <a:t>“History is a shifting problematic discourse, ostensibly about an aspect of the world, the past, that is produced by a group of present-minded workers…who go about their work  in mutually recognizable ways that are epistemologically, methodologically, ideologically and practically positioned and whose products once in circulation, are subject to a series of uses and abuses that are logically infinite but which in actuality generally correspond to a range of power bases that exist at any given moment and which structure and distribute the meanings of histories along a dominant-marginal spectrum.”</a:t>
            </a:r>
          </a:p>
          <a:p>
            <a:pPr marL="0" indent="0">
              <a:buNone/>
            </a:pPr>
            <a:r>
              <a:rPr lang="en-US" dirty="0"/>
              <a:t> </a:t>
            </a:r>
            <a:r>
              <a:rPr lang="en-US" dirty="0" smtClean="0"/>
              <a:t>                                                       --Keith Jenkins, </a:t>
            </a:r>
            <a:r>
              <a:rPr lang="en-US" i="1" dirty="0" smtClean="0"/>
              <a:t>Re-thinking History [1991],70</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4574"/>
            <a:ext cx="2881223" cy="4201064"/>
          </a:xfrm>
          <a:prstGeom prst="rect">
            <a:avLst/>
          </a:prstGeom>
        </p:spPr>
      </p:pic>
    </p:spTree>
    <p:extLst>
      <p:ext uri="{BB962C8B-B14F-4D97-AF65-F5344CB8AC3E}">
        <p14:creationId xmlns:p14="http://schemas.microsoft.com/office/powerpoint/2010/main" val="228523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3305" y="491706"/>
            <a:ext cx="8798944" cy="5747948"/>
          </a:xfrm>
        </p:spPr>
      </p:pic>
    </p:spTree>
    <p:extLst>
      <p:ext uri="{BB962C8B-B14F-4D97-AF65-F5344CB8AC3E}">
        <p14:creationId xmlns:p14="http://schemas.microsoft.com/office/powerpoint/2010/main" val="71774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Which in turn produces the “Dominant Paradigm” for understanding Jesus’ Resurrection</a:t>
            </a:r>
            <a:br>
              <a:rPr lang="en-US" sz="2800" dirty="0" smtClean="0"/>
            </a:br>
            <a:r>
              <a:rPr lang="en-US" sz="2800" dirty="0" smtClean="0"/>
              <a:t>                           </a:t>
            </a:r>
            <a:r>
              <a:rPr lang="en-US" sz="1800" dirty="0" smtClean="0"/>
              <a:t>Source: N.T. Wright, </a:t>
            </a:r>
            <a:r>
              <a:rPr lang="en-US" sz="1800" i="1" dirty="0" smtClean="0"/>
              <a:t>The Resurrection of the Son of God [2003]</a:t>
            </a:r>
            <a:r>
              <a:rPr lang="en-US" sz="1800" dirty="0" smtClean="0"/>
              <a:t>, 7</a:t>
            </a:r>
            <a:endParaRPr lang="en-US" sz="1800" dirty="0"/>
          </a:p>
        </p:txBody>
      </p:sp>
      <p:sp>
        <p:nvSpPr>
          <p:cNvPr id="3" name="Content Placeholder 2"/>
          <p:cNvSpPr>
            <a:spLocks noGrp="1"/>
          </p:cNvSpPr>
          <p:nvPr>
            <p:ph idx="1"/>
          </p:nvPr>
        </p:nvSpPr>
        <p:spPr>
          <a:xfrm>
            <a:off x="2589212" y="2009955"/>
            <a:ext cx="8915400" cy="4692770"/>
          </a:xfrm>
        </p:spPr>
        <p:txBody>
          <a:bodyPr>
            <a:normAutofit lnSpcReduction="10000"/>
          </a:bodyPr>
          <a:lstStyle/>
          <a:p>
            <a:r>
              <a:rPr lang="en-US" dirty="0" smtClean="0"/>
              <a:t>Jewish context provides only a fuzzy setting in which “resurrection” can mean a variety of different things</a:t>
            </a:r>
          </a:p>
          <a:p>
            <a:r>
              <a:rPr lang="en-US" dirty="0" smtClean="0"/>
              <a:t>Earliest Christian writer, Paul, did not believe in a bodily resurrection but a  more “spiritual” one</a:t>
            </a:r>
          </a:p>
          <a:p>
            <a:r>
              <a:rPr lang="en-US" dirty="0" smtClean="0"/>
              <a:t>Earliest Christians did not believe in Jesus’ bodily resurrection but rather in his exaltation/ascension—a “going to heaven” in some capacity that was called a “resurrection”</a:t>
            </a:r>
          </a:p>
          <a:p>
            <a:r>
              <a:rPr lang="en-US" dirty="0" smtClean="0"/>
              <a:t>Resurrection narratives in the gospels are late inventions designed to bolster a second-stage belief</a:t>
            </a:r>
          </a:p>
          <a:p>
            <a:r>
              <a:rPr lang="en-US" dirty="0" smtClean="0"/>
              <a:t>Sightings of the resurrected Jesus are best explained in terms of a Paul-like conversion experience, internal to the subject and not a real external reality</a:t>
            </a:r>
          </a:p>
          <a:p>
            <a:r>
              <a:rPr lang="en-US" dirty="0" smtClean="0"/>
              <a:t>Whatever happened to Jesus’ body (and some critics doubt if it even was buried), it certainly was not “resuscitated” or resurrected as a face value reading of the gospels would demand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36" y="1246632"/>
            <a:ext cx="1699404" cy="22125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84" y="3832915"/>
            <a:ext cx="2012352" cy="2974765"/>
          </a:xfrm>
          <a:prstGeom prst="rect">
            <a:avLst/>
          </a:prstGeom>
        </p:spPr>
      </p:pic>
    </p:spTree>
    <p:extLst>
      <p:ext uri="{BB962C8B-B14F-4D97-AF65-F5344CB8AC3E}">
        <p14:creationId xmlns:p14="http://schemas.microsoft.com/office/powerpoint/2010/main" val="74391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short, the first two lines of “Resurrection Evidence” have been set aside…</a:t>
            </a:r>
            <a:endParaRPr lang="en-US" sz="2800" dirty="0"/>
          </a:p>
        </p:txBody>
      </p:sp>
      <p:sp>
        <p:nvSpPr>
          <p:cNvPr id="3" name="Content Placeholder 2"/>
          <p:cNvSpPr>
            <a:spLocks noGrp="1"/>
          </p:cNvSpPr>
          <p:nvPr>
            <p:ph idx="1"/>
          </p:nvPr>
        </p:nvSpPr>
        <p:spPr/>
        <p:txBody>
          <a:bodyPr>
            <a:normAutofit fontScale="92500" lnSpcReduction="10000"/>
          </a:bodyPr>
          <a:lstStyle/>
          <a:p>
            <a:r>
              <a:rPr lang="en-US" sz="2400" dirty="0" smtClean="0"/>
              <a:t>Empty tomb is the invention of Christian leaders who have the “power” to establish the story which will support their religious faith</a:t>
            </a:r>
          </a:p>
          <a:p>
            <a:r>
              <a:rPr lang="en-US" sz="2400" dirty="0" smtClean="0"/>
              <a:t>Post-Resurrection Appearances of Jesus are merely spiritual visions and mystical experiences</a:t>
            </a:r>
          </a:p>
          <a:p>
            <a:endParaRPr lang="en-US" sz="2400" dirty="0"/>
          </a:p>
          <a:p>
            <a:pPr marL="0" indent="0">
              <a:buNone/>
            </a:pPr>
            <a:endParaRPr lang="en-US" sz="2400" dirty="0" smtClean="0"/>
          </a:p>
          <a:p>
            <a:pPr marL="0" indent="0">
              <a:buNone/>
            </a:pPr>
            <a:r>
              <a:rPr lang="en-US" sz="2400" dirty="0" smtClean="0"/>
              <a:t>* </a:t>
            </a:r>
            <a:r>
              <a:rPr lang="en-US" sz="2200" dirty="0" smtClean="0"/>
              <a:t>Of course, beneath these two rejections is generally an anti-supernatural worldview that prohibits anything like a straight-forward reading of the biblical text</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31" y="438689"/>
            <a:ext cx="1905000" cy="2495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90" y="3758989"/>
            <a:ext cx="2082081" cy="2986867"/>
          </a:xfrm>
          <a:prstGeom prst="rect">
            <a:avLst/>
          </a:prstGeom>
        </p:spPr>
      </p:pic>
    </p:spTree>
    <p:extLst>
      <p:ext uri="{BB962C8B-B14F-4D97-AF65-F5344CB8AC3E}">
        <p14:creationId xmlns:p14="http://schemas.microsoft.com/office/powerpoint/2010/main" val="2167686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that still leaves critics to explain the </a:t>
            </a:r>
            <a:r>
              <a:rPr lang="en-US" b="1" dirty="0" smtClean="0"/>
              <a:t>origin </a:t>
            </a:r>
            <a:r>
              <a:rPr lang="en-US" dirty="0" smtClean="0"/>
              <a:t>and </a:t>
            </a:r>
            <a:r>
              <a:rPr lang="en-US" b="1" dirty="0" smtClean="0"/>
              <a:t>theology</a:t>
            </a:r>
            <a:r>
              <a:rPr lang="en-US" dirty="0" smtClean="0"/>
              <a:t> of the Christian Church</a:t>
            </a:r>
            <a:endParaRPr lang="en-US" dirty="0"/>
          </a:p>
        </p:txBody>
      </p:sp>
      <p:sp>
        <p:nvSpPr>
          <p:cNvPr id="3" name="Content Placeholder 2"/>
          <p:cNvSpPr>
            <a:spLocks noGrp="1"/>
          </p:cNvSpPr>
          <p:nvPr>
            <p:ph idx="1"/>
          </p:nvPr>
        </p:nvSpPr>
        <p:spPr>
          <a:xfrm>
            <a:off x="2589212" y="2090468"/>
            <a:ext cx="8915400" cy="4525992"/>
          </a:xfrm>
        </p:spPr>
        <p:txBody>
          <a:bodyPr/>
          <a:lstStyle/>
          <a:p>
            <a:r>
              <a:rPr lang="en-US" dirty="0" smtClean="0"/>
              <a:t>This third “fact,” then, becomes the new point of departure in addressing a postmodernist challenge</a:t>
            </a:r>
          </a:p>
          <a:p>
            <a:r>
              <a:rPr lang="en-US" dirty="0" smtClean="0"/>
              <a:t>Origin and theology of Early Christianity becomes the chief “evidence” that in turn, that demands that critics revisit the empty tomb and post-resurrection appearances of Jesus and seriously consider their </a:t>
            </a:r>
            <a:r>
              <a:rPr lang="en-US" b="1" dirty="0" smtClean="0"/>
              <a:t>plausibility</a:t>
            </a:r>
          </a:p>
          <a:p>
            <a:pPr marL="0" indent="0">
              <a:buNone/>
            </a:pPr>
            <a:endParaRPr lang="en-US" b="1" dirty="0" smtClean="0"/>
          </a:p>
          <a:p>
            <a:pPr marL="0" indent="0">
              <a:buNone/>
            </a:pPr>
            <a:r>
              <a:rPr lang="en-US" b="1" u="sng" dirty="0" smtClean="0"/>
              <a:t>Traditional </a:t>
            </a:r>
            <a:r>
              <a:rPr lang="en-US" b="1" i="1" u="sng" dirty="0" smtClean="0"/>
              <a:t>Modern Model</a:t>
            </a:r>
            <a:r>
              <a:rPr lang="en-US" b="1" u="sng" dirty="0" smtClean="0"/>
              <a:t>:  </a:t>
            </a:r>
          </a:p>
          <a:p>
            <a:pPr marL="0" indent="0">
              <a:buNone/>
            </a:pPr>
            <a:r>
              <a:rPr lang="en-US" b="1" dirty="0" smtClean="0"/>
              <a:t>Empty Tomb</a:t>
            </a:r>
            <a:r>
              <a:rPr lang="en-US" b="1" dirty="0" smtClean="0">
                <a:sym typeface="Wingdings" panose="05000000000000000000" pitchFamily="2" charset="2"/>
              </a:rPr>
              <a:t> Post-Resurrection appearances Christian Church</a:t>
            </a:r>
          </a:p>
          <a:p>
            <a:pPr marL="0" indent="0">
              <a:buNone/>
            </a:pPr>
            <a:endParaRPr lang="en-US" b="1" dirty="0" smtClean="0">
              <a:solidFill>
                <a:srgbClr val="FF0000"/>
              </a:solidFill>
              <a:sym typeface="Wingdings" panose="05000000000000000000" pitchFamily="2" charset="2"/>
            </a:endParaRPr>
          </a:p>
          <a:p>
            <a:pPr marL="0" indent="0">
              <a:buNone/>
            </a:pPr>
            <a:r>
              <a:rPr lang="en-US" b="1" u="sng" dirty="0" smtClean="0">
                <a:solidFill>
                  <a:srgbClr val="FF0000"/>
                </a:solidFill>
                <a:sym typeface="Wingdings" panose="05000000000000000000" pitchFamily="2" charset="2"/>
              </a:rPr>
              <a:t>“New,” </a:t>
            </a:r>
            <a:r>
              <a:rPr lang="en-US" b="1" i="1" u="sng" dirty="0" smtClean="0">
                <a:solidFill>
                  <a:srgbClr val="FF0000"/>
                </a:solidFill>
                <a:sym typeface="Wingdings" panose="05000000000000000000" pitchFamily="2" charset="2"/>
              </a:rPr>
              <a:t>Postmodern</a:t>
            </a:r>
            <a:r>
              <a:rPr lang="en-US" b="1" u="sng" dirty="0" smtClean="0">
                <a:solidFill>
                  <a:srgbClr val="FF0000"/>
                </a:solidFill>
                <a:sym typeface="Wingdings" panose="05000000000000000000" pitchFamily="2" charset="2"/>
              </a:rPr>
              <a:t> Model:</a:t>
            </a:r>
          </a:p>
          <a:p>
            <a:pPr marL="0" indent="0">
              <a:buNone/>
            </a:pPr>
            <a:r>
              <a:rPr lang="en-US" sz="2000" b="1" dirty="0" smtClean="0">
                <a:solidFill>
                  <a:srgbClr val="FF0000"/>
                </a:solidFill>
                <a:sym typeface="Wingdings" panose="05000000000000000000" pitchFamily="2" charset="2"/>
              </a:rPr>
              <a:t>Christian Church  Post-Resurrection appearances Empty Tomb</a:t>
            </a:r>
            <a:endParaRPr lang="en-US" sz="2000" b="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189082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1141</TotalTime>
  <Words>3860</Words>
  <Application>Microsoft Office PowerPoint</Application>
  <PresentationFormat>Custom</PresentationFormat>
  <Paragraphs>178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Apologetics Research Society Annual Conference York College, York, NE November 11-13, 2016</vt:lpstr>
      <vt:lpstr>For many years, Christian apologists have argued for the historicity of Jesus’ Resurrection upon the evidence of THREE “INDESPUTABLE” FACTS</vt:lpstr>
      <vt:lpstr>Arguments that go something like this…</vt:lpstr>
      <vt:lpstr>PowerPoint Presentation</vt:lpstr>
      <vt:lpstr>However, a Postmodernist Historiography has changed the apologetic playing field..</vt:lpstr>
      <vt:lpstr>PowerPoint Presentation</vt:lpstr>
      <vt:lpstr>Which in turn produces the “Dominant Paradigm” for understanding Jesus’ Resurrection                            Source: N.T. Wright, The Resurrection of the Son of God [2003], 7</vt:lpstr>
      <vt:lpstr>In short, the first two lines of “Resurrection Evidence” have been set aside…</vt:lpstr>
      <vt:lpstr>…but that still leaves critics to explain the origin and theology of the Christian Church</vt:lpstr>
      <vt:lpstr>Two Key Concerns:  1. Emergence of a New, Distinctive, Christian Movement</vt:lpstr>
      <vt:lpstr>2. …largely due to a new, distinctive doctrine of DEATH</vt:lpstr>
      <vt:lpstr>1. Ancient Greece</vt:lpstr>
      <vt:lpstr>2. Ancient Egypt </vt:lpstr>
      <vt:lpstr>PowerPoint Presentation</vt:lpstr>
      <vt:lpstr>3. Old Testament </vt:lpstr>
      <vt:lpstr>PowerPoint Presentation</vt:lpstr>
      <vt:lpstr>PowerPoint Presentation</vt:lpstr>
      <vt:lpstr>4. Post-Biblical Judaism</vt:lpstr>
      <vt:lpstr>PowerPoint Presentation</vt:lpstr>
      <vt:lpstr>But something remarkable emerges in the early –middle First Century…a profoundly distinct resurrection theology appears in the preaching and writings of Jews who have become “Christian”…      </vt:lpstr>
      <vt:lpstr>5. Earliest New Testament Writings</vt:lpstr>
      <vt:lpstr>1 Corinthians 15: Jewish Understandings of Death/Resurrection are Met…and (radically) Modified by Christ’s Resurrection</vt:lpstr>
      <vt:lpstr>Romans 6-8: Resurrection as a “Transformational” Event and an Everyday Christian Experience…</vt:lpstr>
      <vt:lpstr>Paul on the Resurrection: A Summary…</vt:lpstr>
      <vt:lpstr>PowerPoint Presentation</vt:lpstr>
      <vt:lpstr>PowerPoint Presentation</vt:lpstr>
      <vt:lpstr>PowerPoint Presentation</vt:lpstr>
      <vt:lpstr>A more typical—and orthodox—confession..</vt:lpstr>
      <vt:lpstr>…In summary: The Early Church and the Doctrine of the Resurrection                         Source: N.T. Wright, The Resurrection of the Son of God</vt:lpstr>
      <vt:lpstr>PowerPoint Presentation</vt:lpstr>
      <vt:lpstr>PowerPoint Presentation</vt:lpstr>
      <vt:lpstr>While our “Church-first” approach to Resurrection maybe a bit new, in actuality it mirrors Paul’s well-known argument… </vt:lpstr>
      <vt:lpstr>Resurrection looks like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Research Society York College November 11-13, 2016</dc:title>
  <dc:creator>Dr. Robert Kurka</dc:creator>
  <cp:lastModifiedBy>John Oakes</cp:lastModifiedBy>
  <cp:revision>97</cp:revision>
  <dcterms:created xsi:type="dcterms:W3CDTF">2016-09-06T19:51:33Z</dcterms:created>
  <dcterms:modified xsi:type="dcterms:W3CDTF">2016-11-15T04:07:30Z</dcterms:modified>
</cp:coreProperties>
</file>