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308" r:id="rId3"/>
    <p:sldId id="312" r:id="rId4"/>
    <p:sldId id="314" r:id="rId5"/>
    <p:sldId id="315" r:id="rId6"/>
    <p:sldId id="316" r:id="rId7"/>
    <p:sldId id="320" r:id="rId8"/>
    <p:sldId id="257" r:id="rId9"/>
    <p:sldId id="258" r:id="rId10"/>
    <p:sldId id="259" r:id="rId11"/>
    <p:sldId id="260" r:id="rId12"/>
    <p:sldId id="263" r:id="rId13"/>
    <p:sldId id="264" r:id="rId14"/>
    <p:sldId id="268" r:id="rId15"/>
    <p:sldId id="321" r:id="rId16"/>
    <p:sldId id="269" r:id="rId17"/>
    <p:sldId id="270" r:id="rId18"/>
    <p:sldId id="272" r:id="rId19"/>
    <p:sldId id="273" r:id="rId20"/>
    <p:sldId id="274" r:id="rId21"/>
    <p:sldId id="275" r:id="rId22"/>
    <p:sldId id="281" r:id="rId23"/>
    <p:sldId id="276" r:id="rId24"/>
    <p:sldId id="282" r:id="rId25"/>
    <p:sldId id="278" r:id="rId26"/>
    <p:sldId id="286" r:id="rId27"/>
    <p:sldId id="279" r:id="rId28"/>
    <p:sldId id="284" r:id="rId29"/>
    <p:sldId id="287" r:id="rId30"/>
    <p:sldId id="288" r:id="rId31"/>
    <p:sldId id="289" r:id="rId32"/>
    <p:sldId id="290" r:id="rId33"/>
    <p:sldId id="291" r:id="rId34"/>
    <p:sldId id="292" r:id="rId35"/>
    <p:sldId id="293" r:id="rId36"/>
    <p:sldId id="294" r:id="rId37"/>
    <p:sldId id="295" r:id="rId38"/>
    <p:sldId id="296" r:id="rId39"/>
    <p:sldId id="299" r:id="rId40"/>
    <p:sldId id="317" r:id="rId41"/>
    <p:sldId id="31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65E57-EB0D-4728-9300-32B4EFA68F2E}" type="datetimeFigureOut">
              <a:rPr lang="en-US" smtClean="0"/>
              <a:t>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574E2-EFD2-4871-B434-DFA83DC19F54}" type="slidenum">
              <a:rPr lang="en-US" smtClean="0"/>
              <a:t>‹#›</a:t>
            </a:fld>
            <a:endParaRPr lang="en-US"/>
          </a:p>
        </p:txBody>
      </p:sp>
    </p:spTree>
    <p:extLst>
      <p:ext uri="{BB962C8B-B14F-4D97-AF65-F5344CB8AC3E}">
        <p14:creationId xmlns:p14="http://schemas.microsoft.com/office/powerpoint/2010/main" val="263569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a:t>
            </a:fld>
            <a:endParaRPr lang="en-US"/>
          </a:p>
        </p:txBody>
      </p:sp>
    </p:spTree>
    <p:extLst>
      <p:ext uri="{BB962C8B-B14F-4D97-AF65-F5344CB8AC3E}">
        <p14:creationId xmlns:p14="http://schemas.microsoft.com/office/powerpoint/2010/main" val="394086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13</a:t>
            </a:fld>
            <a:endParaRPr lang="en-US"/>
          </a:p>
        </p:txBody>
      </p:sp>
    </p:spTree>
    <p:extLst>
      <p:ext uri="{BB962C8B-B14F-4D97-AF65-F5344CB8AC3E}">
        <p14:creationId xmlns:p14="http://schemas.microsoft.com/office/powerpoint/2010/main" val="387046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14</a:t>
            </a:fld>
            <a:endParaRPr lang="en-US"/>
          </a:p>
        </p:txBody>
      </p:sp>
    </p:spTree>
    <p:extLst>
      <p:ext uri="{BB962C8B-B14F-4D97-AF65-F5344CB8AC3E}">
        <p14:creationId xmlns:p14="http://schemas.microsoft.com/office/powerpoint/2010/main" val="376051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16</a:t>
            </a:fld>
            <a:endParaRPr lang="en-US"/>
          </a:p>
        </p:txBody>
      </p:sp>
    </p:spTree>
    <p:extLst>
      <p:ext uri="{BB962C8B-B14F-4D97-AF65-F5344CB8AC3E}">
        <p14:creationId xmlns:p14="http://schemas.microsoft.com/office/powerpoint/2010/main" val="407889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17</a:t>
            </a:fld>
            <a:endParaRPr lang="en-US"/>
          </a:p>
        </p:txBody>
      </p:sp>
    </p:spTree>
    <p:extLst>
      <p:ext uri="{BB962C8B-B14F-4D97-AF65-F5344CB8AC3E}">
        <p14:creationId xmlns:p14="http://schemas.microsoft.com/office/powerpoint/2010/main" val="365046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18</a:t>
            </a:fld>
            <a:endParaRPr lang="en-US"/>
          </a:p>
        </p:txBody>
      </p:sp>
    </p:spTree>
    <p:extLst>
      <p:ext uri="{BB962C8B-B14F-4D97-AF65-F5344CB8AC3E}">
        <p14:creationId xmlns:p14="http://schemas.microsoft.com/office/powerpoint/2010/main" val="412978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19</a:t>
            </a:fld>
            <a:endParaRPr lang="en-US"/>
          </a:p>
        </p:txBody>
      </p:sp>
    </p:spTree>
    <p:extLst>
      <p:ext uri="{BB962C8B-B14F-4D97-AF65-F5344CB8AC3E}">
        <p14:creationId xmlns:p14="http://schemas.microsoft.com/office/powerpoint/2010/main" val="428867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20</a:t>
            </a:fld>
            <a:endParaRPr lang="en-US"/>
          </a:p>
        </p:txBody>
      </p:sp>
    </p:spTree>
    <p:extLst>
      <p:ext uri="{BB962C8B-B14F-4D97-AF65-F5344CB8AC3E}">
        <p14:creationId xmlns:p14="http://schemas.microsoft.com/office/powerpoint/2010/main" val="311997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21</a:t>
            </a:fld>
            <a:endParaRPr lang="en-US"/>
          </a:p>
        </p:txBody>
      </p:sp>
    </p:spTree>
    <p:extLst>
      <p:ext uri="{BB962C8B-B14F-4D97-AF65-F5344CB8AC3E}">
        <p14:creationId xmlns:p14="http://schemas.microsoft.com/office/powerpoint/2010/main" val="309575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22</a:t>
            </a:fld>
            <a:endParaRPr lang="en-US"/>
          </a:p>
        </p:txBody>
      </p:sp>
    </p:spTree>
    <p:extLst>
      <p:ext uri="{BB962C8B-B14F-4D97-AF65-F5344CB8AC3E}">
        <p14:creationId xmlns:p14="http://schemas.microsoft.com/office/powerpoint/2010/main" val="3031886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23</a:t>
            </a:fld>
            <a:endParaRPr lang="en-US"/>
          </a:p>
        </p:txBody>
      </p:sp>
    </p:spTree>
    <p:extLst>
      <p:ext uri="{BB962C8B-B14F-4D97-AF65-F5344CB8AC3E}">
        <p14:creationId xmlns:p14="http://schemas.microsoft.com/office/powerpoint/2010/main" val="248252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a:t>
            </a:fld>
            <a:endParaRPr lang="en-US"/>
          </a:p>
        </p:txBody>
      </p:sp>
    </p:spTree>
    <p:extLst>
      <p:ext uri="{BB962C8B-B14F-4D97-AF65-F5344CB8AC3E}">
        <p14:creationId xmlns:p14="http://schemas.microsoft.com/office/powerpoint/2010/main" val="283437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24</a:t>
            </a:fld>
            <a:endParaRPr lang="en-US"/>
          </a:p>
        </p:txBody>
      </p:sp>
    </p:spTree>
    <p:extLst>
      <p:ext uri="{BB962C8B-B14F-4D97-AF65-F5344CB8AC3E}">
        <p14:creationId xmlns:p14="http://schemas.microsoft.com/office/powerpoint/2010/main" val="267153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25</a:t>
            </a:fld>
            <a:endParaRPr lang="en-US"/>
          </a:p>
        </p:txBody>
      </p:sp>
    </p:spTree>
    <p:extLst>
      <p:ext uri="{BB962C8B-B14F-4D97-AF65-F5344CB8AC3E}">
        <p14:creationId xmlns:p14="http://schemas.microsoft.com/office/powerpoint/2010/main" val="1259101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26</a:t>
            </a:fld>
            <a:endParaRPr lang="en-US"/>
          </a:p>
        </p:txBody>
      </p:sp>
    </p:spTree>
    <p:extLst>
      <p:ext uri="{BB962C8B-B14F-4D97-AF65-F5344CB8AC3E}">
        <p14:creationId xmlns:p14="http://schemas.microsoft.com/office/powerpoint/2010/main" val="76349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27</a:t>
            </a:fld>
            <a:endParaRPr lang="en-US"/>
          </a:p>
        </p:txBody>
      </p:sp>
    </p:spTree>
    <p:extLst>
      <p:ext uri="{BB962C8B-B14F-4D97-AF65-F5344CB8AC3E}">
        <p14:creationId xmlns:p14="http://schemas.microsoft.com/office/powerpoint/2010/main" val="220039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574E2-EFD2-4871-B434-DFA83DC19F54}" type="slidenum">
              <a:rPr lang="en-US" smtClean="0"/>
              <a:t>28</a:t>
            </a:fld>
            <a:endParaRPr lang="en-US"/>
          </a:p>
        </p:txBody>
      </p:sp>
    </p:spTree>
    <p:extLst>
      <p:ext uri="{BB962C8B-B14F-4D97-AF65-F5344CB8AC3E}">
        <p14:creationId xmlns:p14="http://schemas.microsoft.com/office/powerpoint/2010/main" val="2312540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29</a:t>
            </a:fld>
            <a:endParaRPr lang="en-US"/>
          </a:p>
        </p:txBody>
      </p:sp>
    </p:spTree>
    <p:extLst>
      <p:ext uri="{BB962C8B-B14F-4D97-AF65-F5344CB8AC3E}">
        <p14:creationId xmlns:p14="http://schemas.microsoft.com/office/powerpoint/2010/main" val="844020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30</a:t>
            </a:fld>
            <a:endParaRPr lang="en-US"/>
          </a:p>
        </p:txBody>
      </p:sp>
    </p:spTree>
    <p:extLst>
      <p:ext uri="{BB962C8B-B14F-4D97-AF65-F5344CB8AC3E}">
        <p14:creationId xmlns:p14="http://schemas.microsoft.com/office/powerpoint/2010/main" val="1970146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31</a:t>
            </a:fld>
            <a:endParaRPr lang="en-US"/>
          </a:p>
        </p:txBody>
      </p:sp>
    </p:spTree>
    <p:extLst>
      <p:ext uri="{BB962C8B-B14F-4D97-AF65-F5344CB8AC3E}">
        <p14:creationId xmlns:p14="http://schemas.microsoft.com/office/powerpoint/2010/main" val="3446936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32</a:t>
            </a:fld>
            <a:endParaRPr lang="en-US"/>
          </a:p>
        </p:txBody>
      </p:sp>
    </p:spTree>
    <p:extLst>
      <p:ext uri="{BB962C8B-B14F-4D97-AF65-F5344CB8AC3E}">
        <p14:creationId xmlns:p14="http://schemas.microsoft.com/office/powerpoint/2010/main" val="1375784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33</a:t>
            </a:fld>
            <a:endParaRPr lang="en-US"/>
          </a:p>
        </p:txBody>
      </p:sp>
    </p:spTree>
    <p:extLst>
      <p:ext uri="{BB962C8B-B14F-4D97-AF65-F5344CB8AC3E}">
        <p14:creationId xmlns:p14="http://schemas.microsoft.com/office/powerpoint/2010/main" val="101550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a:t>
            </a:fld>
            <a:endParaRPr lang="en-US"/>
          </a:p>
        </p:txBody>
      </p:sp>
    </p:spTree>
    <p:extLst>
      <p:ext uri="{BB962C8B-B14F-4D97-AF65-F5344CB8AC3E}">
        <p14:creationId xmlns:p14="http://schemas.microsoft.com/office/powerpoint/2010/main" val="3600892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34</a:t>
            </a:fld>
            <a:endParaRPr lang="en-US"/>
          </a:p>
        </p:txBody>
      </p:sp>
    </p:spTree>
    <p:extLst>
      <p:ext uri="{BB962C8B-B14F-4D97-AF65-F5344CB8AC3E}">
        <p14:creationId xmlns:p14="http://schemas.microsoft.com/office/powerpoint/2010/main" val="4223639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35</a:t>
            </a:fld>
            <a:endParaRPr lang="en-US"/>
          </a:p>
        </p:txBody>
      </p:sp>
    </p:spTree>
    <p:extLst>
      <p:ext uri="{BB962C8B-B14F-4D97-AF65-F5344CB8AC3E}">
        <p14:creationId xmlns:p14="http://schemas.microsoft.com/office/powerpoint/2010/main" val="127953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36</a:t>
            </a:fld>
            <a:endParaRPr lang="en-US"/>
          </a:p>
        </p:txBody>
      </p:sp>
    </p:spTree>
    <p:extLst>
      <p:ext uri="{BB962C8B-B14F-4D97-AF65-F5344CB8AC3E}">
        <p14:creationId xmlns:p14="http://schemas.microsoft.com/office/powerpoint/2010/main" val="4176693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37</a:t>
            </a:fld>
            <a:endParaRPr lang="en-US"/>
          </a:p>
        </p:txBody>
      </p:sp>
    </p:spTree>
    <p:extLst>
      <p:ext uri="{BB962C8B-B14F-4D97-AF65-F5344CB8AC3E}">
        <p14:creationId xmlns:p14="http://schemas.microsoft.com/office/powerpoint/2010/main" val="2895089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38</a:t>
            </a:fld>
            <a:endParaRPr lang="en-US"/>
          </a:p>
        </p:txBody>
      </p:sp>
    </p:spTree>
    <p:extLst>
      <p:ext uri="{BB962C8B-B14F-4D97-AF65-F5344CB8AC3E}">
        <p14:creationId xmlns:p14="http://schemas.microsoft.com/office/powerpoint/2010/main" val="3220011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39</a:t>
            </a:fld>
            <a:endParaRPr lang="en-US"/>
          </a:p>
        </p:txBody>
      </p:sp>
    </p:spTree>
    <p:extLst>
      <p:ext uri="{BB962C8B-B14F-4D97-AF65-F5344CB8AC3E}">
        <p14:creationId xmlns:p14="http://schemas.microsoft.com/office/powerpoint/2010/main" val="127277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a:t>
            </a:fld>
            <a:endParaRPr lang="en-US"/>
          </a:p>
        </p:txBody>
      </p:sp>
    </p:spTree>
    <p:extLst>
      <p:ext uri="{BB962C8B-B14F-4D97-AF65-F5344CB8AC3E}">
        <p14:creationId xmlns:p14="http://schemas.microsoft.com/office/powerpoint/2010/main" val="123900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8</a:t>
            </a:fld>
            <a:endParaRPr lang="en-US"/>
          </a:p>
        </p:txBody>
      </p:sp>
    </p:spTree>
    <p:extLst>
      <p:ext uri="{BB962C8B-B14F-4D97-AF65-F5344CB8AC3E}">
        <p14:creationId xmlns:p14="http://schemas.microsoft.com/office/powerpoint/2010/main" val="70380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9</a:t>
            </a:fld>
            <a:endParaRPr lang="en-US"/>
          </a:p>
        </p:txBody>
      </p:sp>
    </p:spTree>
    <p:extLst>
      <p:ext uri="{BB962C8B-B14F-4D97-AF65-F5344CB8AC3E}">
        <p14:creationId xmlns:p14="http://schemas.microsoft.com/office/powerpoint/2010/main" val="300099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10</a:t>
            </a:fld>
            <a:endParaRPr lang="en-US"/>
          </a:p>
        </p:txBody>
      </p:sp>
    </p:spTree>
    <p:extLst>
      <p:ext uri="{BB962C8B-B14F-4D97-AF65-F5344CB8AC3E}">
        <p14:creationId xmlns:p14="http://schemas.microsoft.com/office/powerpoint/2010/main" val="385685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11</a:t>
            </a:fld>
            <a:endParaRPr lang="en-US"/>
          </a:p>
        </p:txBody>
      </p:sp>
    </p:spTree>
    <p:extLst>
      <p:ext uri="{BB962C8B-B14F-4D97-AF65-F5344CB8AC3E}">
        <p14:creationId xmlns:p14="http://schemas.microsoft.com/office/powerpoint/2010/main" val="121520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12</a:t>
            </a:fld>
            <a:endParaRPr lang="en-US"/>
          </a:p>
        </p:txBody>
      </p:sp>
    </p:spTree>
    <p:extLst>
      <p:ext uri="{BB962C8B-B14F-4D97-AF65-F5344CB8AC3E}">
        <p14:creationId xmlns:p14="http://schemas.microsoft.com/office/powerpoint/2010/main" val="121301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7B83FAA-897B-455B-BF6B-FA45948F92B0}" type="datetimeFigureOut">
              <a:rPr lang="en-US" smtClean="0"/>
              <a:t>2/24/2018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45D33C-30A8-415D-B9A5-7A314FAF7EE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B83FAA-897B-455B-BF6B-FA45948F92B0}"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F45D33C-30A8-415D-B9A5-7A314FAF7E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B83FAA-897B-455B-BF6B-FA45948F92B0}"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B83FAA-897B-455B-BF6B-FA45948F92B0}"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83FAA-897B-455B-BF6B-FA45948F92B0}"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B83FAA-897B-455B-BF6B-FA45948F92B0}"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B83FAA-897B-455B-BF6B-FA45948F92B0}" type="datetimeFigureOut">
              <a:rPr lang="en-US" smtClean="0"/>
              <a:t>2/24/2018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F45D33C-30A8-415D-B9A5-7A314FAF7E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270630" cy="1219200"/>
          </a:xfrm>
        </p:spPr>
        <p:txBody>
          <a:bodyPr>
            <a:normAutofit/>
          </a:bodyPr>
          <a:lstStyle/>
          <a:p>
            <a:r>
              <a:rPr lang="en-US" sz="4000" dirty="0" smtClean="0"/>
              <a:t>The Gospel of John And Jewish Festivals</a:t>
            </a:r>
            <a:endParaRPr lang="en-US" sz="4000" dirty="0"/>
          </a:p>
        </p:txBody>
      </p:sp>
      <p:sp>
        <p:nvSpPr>
          <p:cNvPr id="3" name="Subtitle 2"/>
          <p:cNvSpPr>
            <a:spLocks noGrp="1"/>
          </p:cNvSpPr>
          <p:nvPr>
            <p:ph type="subTitle" idx="1"/>
          </p:nvPr>
        </p:nvSpPr>
        <p:spPr/>
        <p:txBody>
          <a:bodyPr/>
          <a:lstStyle/>
          <a:p>
            <a:pPr algn="r"/>
            <a:r>
              <a:rPr lang="en-US" b="1" dirty="0" smtClean="0">
                <a:solidFill>
                  <a:srgbClr val="FFFF00"/>
                </a:solidFill>
              </a:rPr>
              <a:t>John Oakes</a:t>
            </a:r>
          </a:p>
          <a:p>
            <a:pPr algn="r"/>
            <a:r>
              <a:rPr lang="en-US" b="1" dirty="0" smtClean="0">
                <a:solidFill>
                  <a:srgbClr val="FFFF00"/>
                </a:solidFill>
              </a:rPr>
              <a:t>LASMM</a:t>
            </a:r>
          </a:p>
          <a:p>
            <a:pPr algn="r"/>
            <a:r>
              <a:rPr lang="en-US" b="1" dirty="0" smtClean="0">
                <a:solidFill>
                  <a:srgbClr val="FFFF00"/>
                </a:solidFill>
              </a:rPr>
              <a:t>2/23/18</a:t>
            </a:r>
            <a:endParaRPr lang="en-US" b="1" dirty="0">
              <a:solidFill>
                <a:srgbClr val="FFFF00"/>
              </a:solidFill>
            </a:endParaRPr>
          </a:p>
        </p:txBody>
      </p:sp>
      <p:pic>
        <p:nvPicPr>
          <p:cNvPr id="1026" name="Picture 2" descr="http://www.milligan.edu/administrative/mmatson/john-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1"/>
            <a:ext cx="3691366" cy="471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Book of Signs  1:19-12:50</a:t>
            </a:r>
            <a:endParaRPr lang="en-US" sz="3600" dirty="0"/>
          </a:p>
        </p:txBody>
      </p:sp>
      <p:sp>
        <p:nvSpPr>
          <p:cNvPr id="3" name="Content Placeholder 2"/>
          <p:cNvSpPr>
            <a:spLocks noGrp="1"/>
          </p:cNvSpPr>
          <p:nvPr>
            <p:ph idx="1"/>
          </p:nvPr>
        </p:nvSpPr>
        <p:spPr>
          <a:xfrm>
            <a:off x="457200" y="1600200"/>
            <a:ext cx="6934200" cy="4709160"/>
          </a:xfrm>
        </p:spPr>
        <p:txBody>
          <a:bodyPr>
            <a:normAutofit/>
          </a:bodyPr>
          <a:lstStyle/>
          <a:p>
            <a:r>
              <a:rPr lang="en-US" b="1" dirty="0">
                <a:solidFill>
                  <a:srgbClr val="FFFF00"/>
                </a:solidFill>
              </a:rPr>
              <a:t>[knew </a:t>
            </a:r>
            <a:r>
              <a:rPr lang="en-US" b="1" dirty="0" err="1" smtClean="0">
                <a:solidFill>
                  <a:srgbClr val="FFFF00"/>
                </a:solidFill>
              </a:rPr>
              <a:t>thoughs</a:t>
            </a:r>
            <a:r>
              <a:rPr lang="en-US" b="1" dirty="0" smtClean="0">
                <a:solidFill>
                  <a:srgbClr val="FFFF00"/>
                </a:solidFill>
              </a:rPr>
              <a:t> </a:t>
            </a:r>
            <a:r>
              <a:rPr lang="en-US" b="1" dirty="0">
                <a:solidFill>
                  <a:srgbClr val="FFFF00"/>
                </a:solidFill>
              </a:rPr>
              <a:t>of Nathanael  1:43-50]</a:t>
            </a:r>
          </a:p>
          <a:p>
            <a:r>
              <a:rPr lang="en-US" b="1" dirty="0">
                <a:solidFill>
                  <a:srgbClr val="FFFF00"/>
                </a:solidFill>
              </a:rPr>
              <a:t>water to wine  2:1-11</a:t>
            </a:r>
          </a:p>
          <a:p>
            <a:r>
              <a:rPr lang="en-US" b="1" dirty="0">
                <a:solidFill>
                  <a:srgbClr val="FFFF00"/>
                </a:solidFill>
              </a:rPr>
              <a:t>healing of official’s son  4:43-54</a:t>
            </a:r>
          </a:p>
          <a:p>
            <a:r>
              <a:rPr lang="en-US" b="1" dirty="0">
                <a:solidFill>
                  <a:srgbClr val="FFFF00"/>
                </a:solidFill>
              </a:rPr>
              <a:t>healing at pool of Bethesda  5:1-5</a:t>
            </a:r>
          </a:p>
          <a:p>
            <a:r>
              <a:rPr lang="en-US" b="1" dirty="0">
                <a:solidFill>
                  <a:srgbClr val="FFFF00"/>
                </a:solidFill>
              </a:rPr>
              <a:t>feeding of 5000  6:1-14</a:t>
            </a:r>
          </a:p>
          <a:p>
            <a:r>
              <a:rPr lang="en-US" b="1" dirty="0">
                <a:solidFill>
                  <a:srgbClr val="FFFF00"/>
                </a:solidFill>
              </a:rPr>
              <a:t>walking on water  6:16-21</a:t>
            </a:r>
          </a:p>
          <a:p>
            <a:r>
              <a:rPr lang="en-US" b="1" dirty="0">
                <a:solidFill>
                  <a:srgbClr val="FFFF00"/>
                </a:solidFill>
              </a:rPr>
              <a:t>man born blind  9:1-12</a:t>
            </a:r>
          </a:p>
          <a:p>
            <a:r>
              <a:rPr lang="en-US" b="1" dirty="0">
                <a:solidFill>
                  <a:srgbClr val="FFFF00"/>
                </a:solidFill>
              </a:rPr>
              <a:t>resurrection of Lazarus  11:1-44</a:t>
            </a:r>
          </a:p>
          <a:p>
            <a:r>
              <a:rPr lang="en-US" b="1" dirty="0">
                <a:solidFill>
                  <a:srgbClr val="FFFF00"/>
                </a:solidFill>
              </a:rPr>
              <a:t>[miraculous catch of fish John 21:1-13]</a:t>
            </a:r>
          </a:p>
          <a:p>
            <a:endParaRPr lang="en-US" dirty="0"/>
          </a:p>
        </p:txBody>
      </p:sp>
      <p:sp>
        <p:nvSpPr>
          <p:cNvPr id="4" name="TextBox 3"/>
          <p:cNvSpPr txBox="1"/>
          <p:nvPr/>
        </p:nvSpPr>
        <p:spPr>
          <a:xfrm>
            <a:off x="7391400" y="2895600"/>
            <a:ext cx="1371600" cy="954107"/>
          </a:xfrm>
          <a:prstGeom prst="rect">
            <a:avLst/>
          </a:prstGeom>
          <a:noFill/>
        </p:spPr>
        <p:txBody>
          <a:bodyPr wrap="square" rtlCol="0">
            <a:spAutoFit/>
          </a:bodyPr>
          <a:lstStyle/>
          <a:p>
            <a:r>
              <a:rPr lang="en-US" sz="2800" b="1" dirty="0" smtClean="0"/>
              <a:t>Seven Signs</a:t>
            </a:r>
            <a:endParaRPr lang="en-US" sz="2800" b="1" dirty="0"/>
          </a:p>
        </p:txBody>
      </p:sp>
    </p:spTree>
    <p:extLst>
      <p:ext uri="{BB962C8B-B14F-4D97-AF65-F5344CB8AC3E}">
        <p14:creationId xmlns:p14="http://schemas.microsoft.com/office/powerpoint/2010/main" val="250181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Purpose of the Signs of Jesus</a:t>
            </a:r>
            <a:endParaRPr lang="en-US" sz="3600" dirty="0"/>
          </a:p>
        </p:txBody>
      </p:sp>
      <p:sp>
        <p:nvSpPr>
          <p:cNvPr id="3" name="Content Placeholder 2"/>
          <p:cNvSpPr>
            <a:spLocks noGrp="1"/>
          </p:cNvSpPr>
          <p:nvPr>
            <p:ph idx="1"/>
          </p:nvPr>
        </p:nvSpPr>
        <p:spPr>
          <a:xfrm>
            <a:off x="304800" y="1447800"/>
            <a:ext cx="4343400" cy="4861560"/>
          </a:xfrm>
        </p:spPr>
        <p:txBody>
          <a:bodyPr>
            <a:normAutofit/>
          </a:bodyPr>
          <a:lstStyle/>
          <a:p>
            <a:pPr marL="137160" indent="0">
              <a:buNone/>
            </a:pPr>
            <a:r>
              <a:rPr lang="en-US" sz="3200" b="1" dirty="0" smtClean="0">
                <a:solidFill>
                  <a:srgbClr val="FFFF00"/>
                </a:solidFill>
              </a:rPr>
              <a:t>Cause people to have faith in God</a:t>
            </a:r>
          </a:p>
          <a:p>
            <a:endParaRPr lang="en-US" sz="1000" b="1" dirty="0">
              <a:solidFill>
                <a:srgbClr val="FFFF00"/>
              </a:solidFill>
            </a:endParaRPr>
          </a:p>
          <a:p>
            <a:pPr marL="137160" indent="0">
              <a:buNone/>
            </a:pPr>
            <a:r>
              <a:rPr lang="en-US" sz="3200" b="1" dirty="0" smtClean="0">
                <a:solidFill>
                  <a:srgbClr val="FFFF00"/>
                </a:solidFill>
              </a:rPr>
              <a:t>Cause people to give glory to God</a:t>
            </a:r>
          </a:p>
          <a:p>
            <a:pPr marL="137160" indent="0">
              <a:buNone/>
            </a:pPr>
            <a:endParaRPr lang="en-US" sz="1000" b="1" dirty="0">
              <a:solidFill>
                <a:srgbClr val="FFFF00"/>
              </a:solidFill>
            </a:endParaRPr>
          </a:p>
          <a:p>
            <a:pPr marL="137160" indent="0">
              <a:buNone/>
            </a:pPr>
            <a:r>
              <a:rPr lang="en-US" sz="3200" b="1" dirty="0" smtClean="0">
                <a:solidFill>
                  <a:srgbClr val="FFFF00"/>
                </a:solidFill>
              </a:rPr>
              <a:t>Fulfill festival </a:t>
            </a:r>
            <a:r>
              <a:rPr lang="en-US" sz="3200" b="1" dirty="0" smtClean="0">
                <a:solidFill>
                  <a:srgbClr val="FFFF00"/>
                </a:solidFill>
              </a:rPr>
              <a:t>prefigures</a:t>
            </a:r>
          </a:p>
          <a:p>
            <a:pPr marL="137160" indent="0">
              <a:buNone/>
            </a:pPr>
            <a:endParaRPr lang="en-US" sz="1000" b="1" dirty="0">
              <a:solidFill>
                <a:srgbClr val="FFFF00"/>
              </a:solidFill>
            </a:endParaRPr>
          </a:p>
          <a:p>
            <a:pPr marL="137160" indent="0">
              <a:buNone/>
            </a:pPr>
            <a:r>
              <a:rPr lang="en-US" sz="3200" b="1" dirty="0" smtClean="0">
                <a:solidFill>
                  <a:srgbClr val="FFFF00"/>
                </a:solidFill>
              </a:rPr>
              <a:t>Show he is the new Moses.</a:t>
            </a:r>
            <a:endParaRPr lang="en-US" sz="3200" b="1" dirty="0">
              <a:solidFill>
                <a:srgbClr val="FFFF00"/>
              </a:solidFill>
            </a:endParaRPr>
          </a:p>
        </p:txBody>
      </p:sp>
      <p:pic>
        <p:nvPicPr>
          <p:cNvPr id="2050" name="Picture 2" descr="http://listverse.files.wordpress.com/2010/05/walking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6480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5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Water to Wine:</a:t>
            </a:r>
            <a:br>
              <a:rPr lang="en-US" dirty="0" smtClean="0"/>
            </a:br>
            <a:r>
              <a:rPr lang="en-US" dirty="0" smtClean="0"/>
              <a:t>The “first sign” of Jesus</a:t>
            </a:r>
            <a:endParaRPr lang="en-US" dirty="0"/>
          </a:p>
        </p:txBody>
      </p:sp>
      <p:sp>
        <p:nvSpPr>
          <p:cNvPr id="3" name="Content Placeholder 2"/>
          <p:cNvSpPr>
            <a:spLocks noGrp="1"/>
          </p:cNvSpPr>
          <p:nvPr>
            <p:ph idx="1"/>
          </p:nvPr>
        </p:nvSpPr>
        <p:spPr>
          <a:xfrm>
            <a:off x="457200" y="1828800"/>
            <a:ext cx="8229600" cy="4480560"/>
          </a:xfrm>
        </p:spPr>
        <p:txBody>
          <a:bodyPr>
            <a:normAutofit/>
          </a:bodyPr>
          <a:lstStyle/>
          <a:p>
            <a:pPr marL="137160" indent="0">
              <a:buNone/>
            </a:pPr>
            <a:r>
              <a:rPr lang="en-US" b="1" dirty="0" smtClean="0">
                <a:solidFill>
                  <a:srgbClr val="FFFF00"/>
                </a:solidFill>
              </a:rPr>
              <a:t>Water to wine is the antitype of Moses turning water to blood—his first miracle of many which led to the freeing of God’s people from captivity.</a:t>
            </a:r>
          </a:p>
          <a:p>
            <a:pPr marL="137160" indent="0">
              <a:buNone/>
            </a:pPr>
            <a:endParaRPr lang="en-US" sz="800" b="1" dirty="0" smtClean="0">
              <a:solidFill>
                <a:srgbClr val="FFFF00"/>
              </a:solidFill>
            </a:endParaRPr>
          </a:p>
          <a:p>
            <a:pPr marL="137160" indent="0">
              <a:buNone/>
            </a:pPr>
            <a:endParaRPr lang="en-US" sz="1000" b="1" dirty="0" smtClean="0">
              <a:solidFill>
                <a:srgbClr val="FFFF00"/>
              </a:solidFill>
            </a:endParaRPr>
          </a:p>
          <a:p>
            <a:pPr marL="137160" indent="0">
              <a:buNone/>
            </a:pPr>
            <a:r>
              <a:rPr lang="en-US" b="1" dirty="0" smtClean="0">
                <a:solidFill>
                  <a:srgbClr val="FFFF00"/>
                </a:solidFill>
              </a:rPr>
              <a:t>empty jars = Jewish ritual wine = New Covenant</a:t>
            </a:r>
          </a:p>
          <a:p>
            <a:pPr marL="137160" indent="0">
              <a:buNone/>
            </a:pPr>
            <a:endParaRPr lang="en-US" sz="1100" b="1" dirty="0" smtClean="0">
              <a:solidFill>
                <a:srgbClr val="FFFF00"/>
              </a:solidFill>
            </a:endParaRPr>
          </a:p>
          <a:p>
            <a:pPr marL="137160" indent="0">
              <a:buNone/>
            </a:pPr>
            <a:r>
              <a:rPr lang="en-US" b="1" dirty="0" smtClean="0">
                <a:solidFill>
                  <a:srgbClr val="FFFF00"/>
                </a:solidFill>
              </a:rPr>
              <a:t>Result:  </a:t>
            </a:r>
            <a:r>
              <a:rPr lang="en-US" b="1" dirty="0">
                <a:solidFill>
                  <a:srgbClr val="FFFF00"/>
                </a:solidFill>
              </a:rPr>
              <a:t>2:11  God’s glory i</a:t>
            </a:r>
            <a:r>
              <a:rPr lang="en-US" b="1" dirty="0" smtClean="0">
                <a:solidFill>
                  <a:srgbClr val="FFFF00"/>
                </a:solidFill>
              </a:rPr>
              <a:t>s </a:t>
            </a:r>
            <a:r>
              <a:rPr lang="en-US" b="1" dirty="0">
                <a:solidFill>
                  <a:srgbClr val="FFFF00"/>
                </a:solidFill>
              </a:rPr>
              <a:t>revealed and people (the disciples in this case) put their faith in Jesus.</a:t>
            </a:r>
          </a:p>
          <a:p>
            <a:pPr marL="137160" indent="0">
              <a:buNone/>
            </a:pPr>
            <a:endParaRPr lang="en-US" b="1" dirty="0" smtClean="0">
              <a:solidFill>
                <a:srgbClr val="FFFF00"/>
              </a:solidFill>
            </a:endParaRPr>
          </a:p>
          <a:p>
            <a:endParaRPr lang="en-US" dirty="0"/>
          </a:p>
        </p:txBody>
      </p:sp>
    </p:spTree>
    <p:extLst>
      <p:ext uri="{BB962C8B-B14F-4D97-AF65-F5344CB8AC3E}">
        <p14:creationId xmlns:p14="http://schemas.microsoft.com/office/powerpoint/2010/main" val="111660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Jesus Clears the Temple</a:t>
            </a:r>
            <a:br>
              <a:rPr lang="en-US" dirty="0" smtClean="0"/>
            </a:br>
            <a:r>
              <a:rPr lang="en-US" dirty="0" smtClean="0"/>
              <a:t>Another “sign”</a:t>
            </a:r>
            <a:endParaRPr lang="en-US" dirty="0"/>
          </a:p>
        </p:txBody>
      </p:sp>
      <p:sp>
        <p:nvSpPr>
          <p:cNvPr id="3" name="Content Placeholder 2"/>
          <p:cNvSpPr>
            <a:spLocks noGrp="1"/>
          </p:cNvSpPr>
          <p:nvPr>
            <p:ph idx="1"/>
          </p:nvPr>
        </p:nvSpPr>
        <p:spPr>
          <a:xfrm>
            <a:off x="457200" y="1905000"/>
            <a:ext cx="8229600" cy="4404360"/>
          </a:xfrm>
        </p:spPr>
        <p:txBody>
          <a:bodyPr>
            <a:normAutofit/>
          </a:bodyPr>
          <a:lstStyle/>
          <a:p>
            <a:pPr marL="137160" indent="0">
              <a:buNone/>
            </a:pPr>
            <a:r>
              <a:rPr lang="en-US" b="1" dirty="0" smtClean="0">
                <a:solidFill>
                  <a:srgbClr val="FFFF00"/>
                </a:solidFill>
              </a:rPr>
              <a:t>Jesus </a:t>
            </a:r>
            <a:r>
              <a:rPr lang="en-US" b="1" dirty="0">
                <a:solidFill>
                  <a:srgbClr val="FFFF00"/>
                </a:solidFill>
              </a:rPr>
              <a:t>clears the temple  </a:t>
            </a:r>
            <a:r>
              <a:rPr lang="en-US" b="1" dirty="0" smtClean="0">
                <a:solidFill>
                  <a:srgbClr val="FFFF00"/>
                </a:solidFill>
              </a:rPr>
              <a:t>John 2:12-17  a “sign”</a:t>
            </a:r>
          </a:p>
          <a:p>
            <a:pPr marL="137160" indent="0">
              <a:buNone/>
            </a:pPr>
            <a:endParaRPr lang="en-US" sz="1300" b="1" dirty="0">
              <a:solidFill>
                <a:srgbClr val="FFFF00"/>
              </a:solidFill>
            </a:endParaRPr>
          </a:p>
          <a:p>
            <a:pPr marL="137160" indent="0">
              <a:buNone/>
            </a:pPr>
            <a:r>
              <a:rPr lang="en-US" b="1" dirty="0" smtClean="0">
                <a:solidFill>
                  <a:srgbClr val="FFFF00"/>
                </a:solidFill>
              </a:rPr>
              <a:t>2:13 at </a:t>
            </a:r>
            <a:r>
              <a:rPr lang="en-US" b="1" dirty="0" err="1" smtClean="0">
                <a:solidFill>
                  <a:srgbClr val="FFFF00"/>
                </a:solidFill>
              </a:rPr>
              <a:t>thePassover</a:t>
            </a:r>
            <a:r>
              <a:rPr lang="en-US" b="1" dirty="0" smtClean="0">
                <a:solidFill>
                  <a:srgbClr val="FFFF00"/>
                </a:solidFill>
              </a:rPr>
              <a:t>.</a:t>
            </a:r>
            <a:endParaRPr lang="en-US" sz="1300" b="1" dirty="0">
              <a:solidFill>
                <a:srgbClr val="FFFF00"/>
              </a:solidFill>
            </a:endParaRPr>
          </a:p>
          <a:p>
            <a:pPr marL="137160" indent="0">
              <a:buNone/>
            </a:pPr>
            <a:endParaRPr lang="en-US" sz="1600" b="1" dirty="0">
              <a:solidFill>
                <a:srgbClr val="FFFF00"/>
              </a:solidFill>
            </a:endParaRPr>
          </a:p>
          <a:p>
            <a:pPr marL="137160" indent="0">
              <a:buNone/>
            </a:pPr>
            <a:r>
              <a:rPr lang="en-US" b="1" dirty="0" smtClean="0">
                <a:solidFill>
                  <a:srgbClr val="FFFF00"/>
                </a:solidFill>
              </a:rPr>
              <a:t>Jesus cleanses the temple as this is his house as one does before the Passover.</a:t>
            </a:r>
          </a:p>
          <a:p>
            <a:pPr marL="137160" indent="0">
              <a:buNone/>
            </a:pPr>
            <a:endParaRPr lang="en-US" sz="1600" b="1" dirty="0">
              <a:solidFill>
                <a:srgbClr val="FFFF00"/>
              </a:solidFill>
            </a:endParaRPr>
          </a:p>
          <a:p>
            <a:pPr marL="137160" indent="0">
              <a:buNone/>
            </a:pPr>
            <a:r>
              <a:rPr lang="en-US" b="1" dirty="0" smtClean="0">
                <a:solidFill>
                  <a:srgbClr val="FFFF00"/>
                </a:solidFill>
              </a:rPr>
              <a:t>Jesus’ authority over the temple.  The temple of God is my body!</a:t>
            </a:r>
          </a:p>
          <a:p>
            <a:pPr marL="137160" indent="0">
              <a:buNone/>
            </a:pPr>
            <a:endParaRPr lang="en-US" sz="1300" b="1" dirty="0">
              <a:solidFill>
                <a:srgbClr val="FFFF00"/>
              </a:solidFill>
            </a:endParaRPr>
          </a:p>
          <a:p>
            <a:pPr marL="137160" indent="0">
              <a:buNone/>
            </a:pPr>
            <a:endParaRPr lang="en-US" dirty="0"/>
          </a:p>
        </p:txBody>
      </p:sp>
    </p:spTree>
    <p:extLst>
      <p:ext uri="{BB962C8B-B14F-4D97-AF65-F5344CB8AC3E}">
        <p14:creationId xmlns:p14="http://schemas.microsoft.com/office/powerpoint/2010/main" val="24442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Jesus Clears the Temple</a:t>
            </a:r>
            <a:endParaRPr lang="en-US" sz="3600" dirty="0"/>
          </a:p>
        </p:txBody>
      </p:sp>
      <p:sp>
        <p:nvSpPr>
          <p:cNvPr id="3" name="Content Placeholder 2"/>
          <p:cNvSpPr>
            <a:spLocks noGrp="1"/>
          </p:cNvSpPr>
          <p:nvPr>
            <p:ph idx="1"/>
          </p:nvPr>
        </p:nvSpPr>
        <p:spPr>
          <a:xfrm>
            <a:off x="228600" y="2286000"/>
            <a:ext cx="4343400" cy="4023360"/>
          </a:xfrm>
        </p:spPr>
        <p:txBody>
          <a:bodyPr/>
          <a:lstStyle/>
          <a:p>
            <a:pPr marL="137160" indent="0">
              <a:buNone/>
            </a:pPr>
            <a:r>
              <a:rPr lang="en-US" b="1" dirty="0" smtClean="0">
                <a:solidFill>
                  <a:srgbClr val="FFFF00"/>
                </a:solidFill>
              </a:rPr>
              <a:t>John </a:t>
            </a:r>
            <a:r>
              <a:rPr lang="en-US" b="1" dirty="0">
                <a:solidFill>
                  <a:srgbClr val="FFFF00"/>
                </a:solidFill>
              </a:rPr>
              <a:t>2:18-19.  What is the sign of Jesus?—the sign proving my right to be greater than the temple?  I will be raised from the dead on the third day.</a:t>
            </a:r>
          </a:p>
          <a:p>
            <a:endParaRPr lang="en-US" dirty="0"/>
          </a:p>
        </p:txBody>
      </p:sp>
      <p:pic>
        <p:nvPicPr>
          <p:cNvPr id="2050" name="Picture 2" descr="Image result for jesus clears the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91847"/>
            <a:ext cx="4089399" cy="30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41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Greater than Moses</a:t>
            </a:r>
            <a:endParaRPr lang="en-US" dirty="0"/>
          </a:p>
        </p:txBody>
      </p:sp>
      <p:sp>
        <p:nvSpPr>
          <p:cNvPr id="3" name="Content Placeholder 2"/>
          <p:cNvSpPr>
            <a:spLocks noGrp="1"/>
          </p:cNvSpPr>
          <p:nvPr>
            <p:ph idx="1"/>
          </p:nvPr>
        </p:nvSpPr>
        <p:spPr>
          <a:xfrm>
            <a:off x="4343400" y="1600200"/>
            <a:ext cx="4343400" cy="4709160"/>
          </a:xfrm>
        </p:spPr>
        <p:txBody>
          <a:bodyPr/>
          <a:lstStyle/>
          <a:p>
            <a:pPr marL="137160" indent="0">
              <a:buNone/>
            </a:pPr>
            <a:r>
              <a:rPr lang="en-US" b="1" dirty="0" smtClean="0"/>
              <a:t>John 3:14 I am the fulfillment of Moses.  Just as Moses lifted up the snake in the wilderness, so the Son of Man must be lifted up, that everyone who believes may have eternal life.</a:t>
            </a:r>
            <a:endParaRPr lang="en-US" b="1" dirty="0"/>
          </a:p>
        </p:txBody>
      </p:sp>
      <p:pic>
        <p:nvPicPr>
          <p:cNvPr id="3074" name="Picture 2" descr="Image result for moses lifted sn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621299"/>
            <a:ext cx="3680079" cy="439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71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IV. Sign #2  The Official’s Son</a:t>
            </a:r>
            <a:endParaRPr lang="en-US" sz="3200" dirty="0"/>
          </a:p>
        </p:txBody>
      </p:sp>
      <p:sp>
        <p:nvSpPr>
          <p:cNvPr id="3" name="Content Placeholder 2"/>
          <p:cNvSpPr>
            <a:spLocks noGrp="1"/>
          </p:cNvSpPr>
          <p:nvPr>
            <p:ph idx="1"/>
          </p:nvPr>
        </p:nvSpPr>
        <p:spPr>
          <a:xfrm>
            <a:off x="457200" y="1676400"/>
            <a:ext cx="8229600" cy="4632960"/>
          </a:xfrm>
        </p:spPr>
        <p:txBody>
          <a:bodyPr>
            <a:normAutofit/>
          </a:bodyPr>
          <a:lstStyle/>
          <a:p>
            <a:pPr marL="137160" indent="0">
              <a:buNone/>
            </a:pPr>
            <a:r>
              <a:rPr lang="en-US" b="1" dirty="0" smtClean="0">
                <a:solidFill>
                  <a:srgbClr val="FFFF00"/>
                </a:solidFill>
              </a:rPr>
              <a:t>Jesus </a:t>
            </a:r>
            <a:r>
              <a:rPr lang="en-US" b="1" dirty="0">
                <a:solidFill>
                  <a:srgbClr val="FFFF00"/>
                </a:solidFill>
              </a:rPr>
              <a:t>heals official’s Son 4:43-54  (parallels Matt 8:5-13, Luke 7:1-10)  </a:t>
            </a:r>
            <a:endParaRPr lang="en-US" b="1" dirty="0" smtClean="0">
              <a:solidFill>
                <a:srgbClr val="FFFF00"/>
              </a:solidFill>
            </a:endParaRPr>
          </a:p>
          <a:p>
            <a:pPr marL="137160" indent="0">
              <a:buNone/>
            </a:pPr>
            <a:endParaRPr lang="en-US" sz="1000" b="1" dirty="0">
              <a:solidFill>
                <a:srgbClr val="FFFF00"/>
              </a:solidFill>
            </a:endParaRPr>
          </a:p>
          <a:p>
            <a:pPr marL="137160" indent="0">
              <a:buNone/>
            </a:pPr>
            <a:r>
              <a:rPr lang="en-US" b="1" dirty="0">
                <a:solidFill>
                  <a:srgbClr val="FFFF00"/>
                </a:solidFill>
              </a:rPr>
              <a:t>Healing for Gentiles too</a:t>
            </a:r>
            <a:r>
              <a:rPr lang="en-US" b="1" dirty="0" smtClean="0">
                <a:solidFill>
                  <a:srgbClr val="FFFF00"/>
                </a:solidFill>
              </a:rPr>
              <a:t>.</a:t>
            </a:r>
          </a:p>
          <a:p>
            <a:pPr marL="137160" indent="0">
              <a:buNone/>
            </a:pPr>
            <a:endParaRPr lang="en-US" sz="1000" b="1" dirty="0">
              <a:solidFill>
                <a:srgbClr val="FFFF00"/>
              </a:solidFill>
            </a:endParaRPr>
          </a:p>
          <a:p>
            <a:pPr marL="137160" indent="0">
              <a:buNone/>
            </a:pPr>
            <a:r>
              <a:rPr lang="en-US" b="1" dirty="0">
                <a:solidFill>
                  <a:srgbClr val="FFFF00"/>
                </a:solidFill>
              </a:rPr>
              <a:t>Healing from a distance</a:t>
            </a:r>
            <a:r>
              <a:rPr lang="en-US" b="1" dirty="0" smtClean="0">
                <a:solidFill>
                  <a:srgbClr val="FFFF00"/>
                </a:solidFill>
              </a:rPr>
              <a:t>.</a:t>
            </a:r>
          </a:p>
          <a:p>
            <a:pPr marL="137160" indent="0">
              <a:buNone/>
            </a:pPr>
            <a:endParaRPr lang="en-US" sz="1000" b="1" dirty="0">
              <a:solidFill>
                <a:srgbClr val="FFFF00"/>
              </a:solidFill>
            </a:endParaRPr>
          </a:p>
          <a:p>
            <a:pPr marL="137160" indent="0">
              <a:buNone/>
            </a:pPr>
            <a:endParaRPr lang="en-US" sz="1000" b="1" dirty="0">
              <a:solidFill>
                <a:srgbClr val="FFFF00"/>
              </a:solidFill>
            </a:endParaRPr>
          </a:p>
          <a:p>
            <a:pPr marL="137160" indent="0">
              <a:buNone/>
            </a:pPr>
            <a:r>
              <a:rPr lang="en-US" b="1" dirty="0" smtClean="0">
                <a:solidFill>
                  <a:srgbClr val="FFFF00"/>
                </a:solidFill>
              </a:rPr>
              <a:t>Context: The Feast of Dedication:  about rededication and life from the dead.</a:t>
            </a:r>
            <a:endParaRPr lang="en-US" b="1" dirty="0">
              <a:solidFill>
                <a:srgbClr val="FFFF00"/>
              </a:solidFill>
            </a:endParaRPr>
          </a:p>
          <a:p>
            <a:pPr marL="137160" indent="0">
              <a:buNone/>
            </a:pPr>
            <a:endParaRPr lang="en-US" b="1" dirty="0">
              <a:solidFill>
                <a:srgbClr val="FFFF00"/>
              </a:solidFill>
            </a:endParaRPr>
          </a:p>
        </p:txBody>
      </p:sp>
    </p:spTree>
    <p:extLst>
      <p:ext uri="{BB962C8B-B14F-4D97-AF65-F5344CB8AC3E}">
        <p14:creationId xmlns:p14="http://schemas.microsoft.com/office/powerpoint/2010/main" val="416027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 Sign #3 Healing at Bethesda</a:t>
            </a:r>
            <a:endParaRPr lang="en-US" sz="3200" dirty="0"/>
          </a:p>
        </p:txBody>
      </p:sp>
      <p:sp>
        <p:nvSpPr>
          <p:cNvPr id="3" name="Content Placeholder 2"/>
          <p:cNvSpPr>
            <a:spLocks noGrp="1"/>
          </p:cNvSpPr>
          <p:nvPr>
            <p:ph idx="1"/>
          </p:nvPr>
        </p:nvSpPr>
        <p:spPr/>
        <p:txBody>
          <a:bodyPr>
            <a:normAutofit/>
          </a:bodyPr>
          <a:lstStyle/>
          <a:p>
            <a:pPr marL="137160" indent="0">
              <a:buNone/>
            </a:pPr>
            <a:r>
              <a:rPr lang="en-US" b="1" dirty="0" smtClean="0">
                <a:solidFill>
                  <a:srgbClr val="FFFF00"/>
                </a:solidFill>
              </a:rPr>
              <a:t>John 5:1-9  Jesus: the Lord of the Sabbath.</a:t>
            </a:r>
          </a:p>
          <a:p>
            <a:pPr marL="137160" indent="0">
              <a:buNone/>
            </a:pPr>
            <a:endParaRPr lang="en-US" b="1" dirty="0">
              <a:solidFill>
                <a:srgbClr val="FFFF00"/>
              </a:solidFill>
            </a:endParaRPr>
          </a:p>
          <a:p>
            <a:pPr marL="137160" indent="0">
              <a:buNone/>
            </a:pPr>
            <a:r>
              <a:rPr lang="en-US" b="1" dirty="0">
                <a:solidFill>
                  <a:srgbClr val="FFFF00"/>
                </a:solidFill>
              </a:rPr>
              <a:t>“My father is always at work </a:t>
            </a:r>
            <a:r>
              <a:rPr lang="en-US" b="1" dirty="0" smtClean="0">
                <a:solidFill>
                  <a:srgbClr val="FFFF00"/>
                </a:solidFill>
              </a:rPr>
              <a:t>to this very day and </a:t>
            </a:r>
            <a:r>
              <a:rPr lang="en-US" b="1" dirty="0">
                <a:solidFill>
                  <a:srgbClr val="FFFF00"/>
                </a:solidFill>
              </a:rPr>
              <a:t>I, too, am working” (v17)</a:t>
            </a:r>
          </a:p>
          <a:p>
            <a:pPr marL="137160" indent="0">
              <a:buNone/>
            </a:pPr>
            <a:endParaRPr lang="en-US" b="1" dirty="0">
              <a:solidFill>
                <a:srgbClr val="FFFF00"/>
              </a:solidFill>
            </a:endParaRPr>
          </a:p>
          <a:p>
            <a:pPr marL="137160" indent="0">
              <a:buNone/>
            </a:pPr>
            <a:r>
              <a:rPr lang="en-US" b="1" dirty="0" smtClean="0">
                <a:solidFill>
                  <a:srgbClr val="FFFF00"/>
                </a:solidFill>
              </a:rPr>
              <a:t>5:18  </a:t>
            </a:r>
            <a:r>
              <a:rPr lang="en-US" b="1" dirty="0">
                <a:solidFill>
                  <a:srgbClr val="FFFF00"/>
                </a:solidFill>
              </a:rPr>
              <a:t>Result:  The Jews tried even harder to kill him.  Why?  He claims to be equal to God.</a:t>
            </a:r>
          </a:p>
          <a:p>
            <a:pPr marL="137160" indent="0">
              <a:buNone/>
            </a:pPr>
            <a:endParaRPr lang="en-US" b="1" dirty="0">
              <a:solidFill>
                <a:srgbClr val="FFFF00"/>
              </a:solidFill>
            </a:endParaRPr>
          </a:p>
        </p:txBody>
      </p:sp>
    </p:spTree>
    <p:extLst>
      <p:ext uri="{BB962C8B-B14F-4D97-AF65-F5344CB8AC3E}">
        <p14:creationId xmlns:p14="http://schemas.microsoft.com/office/powerpoint/2010/main" val="293098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Theme:  Jesus Replacing/Greater than the Jewish Festivals</a:t>
            </a:r>
            <a:endParaRPr lang="en-US" sz="3200" dirty="0"/>
          </a:p>
        </p:txBody>
      </p:sp>
      <p:sp>
        <p:nvSpPr>
          <p:cNvPr id="3" name="Content Placeholder 2"/>
          <p:cNvSpPr>
            <a:spLocks noGrp="1"/>
          </p:cNvSpPr>
          <p:nvPr>
            <p:ph idx="1"/>
          </p:nvPr>
        </p:nvSpPr>
        <p:spPr>
          <a:xfrm>
            <a:off x="152400" y="1600200"/>
            <a:ext cx="8763000" cy="4709160"/>
          </a:xfrm>
        </p:spPr>
        <p:txBody>
          <a:bodyPr>
            <a:normAutofit/>
          </a:bodyPr>
          <a:lstStyle/>
          <a:p>
            <a:pPr marL="137160" indent="0">
              <a:buNone/>
            </a:pPr>
            <a:r>
              <a:rPr lang="en-US" dirty="0"/>
              <a:t> </a:t>
            </a:r>
          </a:p>
          <a:p>
            <a:pPr marL="137160" indent="0">
              <a:buNone/>
            </a:pPr>
            <a:r>
              <a:rPr lang="en-US" b="1" dirty="0" smtClean="0">
                <a:solidFill>
                  <a:srgbClr val="FFFF00"/>
                </a:solidFill>
              </a:rPr>
              <a:t>1. Jesus </a:t>
            </a:r>
            <a:r>
              <a:rPr lang="en-US" b="1" dirty="0">
                <a:solidFill>
                  <a:srgbClr val="FFFF00"/>
                </a:solidFill>
              </a:rPr>
              <a:t>greater than the </a:t>
            </a:r>
            <a:r>
              <a:rPr lang="en-US" b="1" dirty="0" smtClean="0">
                <a:solidFill>
                  <a:srgbClr val="FFFF00"/>
                </a:solidFill>
              </a:rPr>
              <a:t>Sabbath (and the Feast of </a:t>
            </a:r>
          </a:p>
          <a:p>
            <a:pPr marL="137160" indent="0">
              <a:buNone/>
            </a:pPr>
            <a:r>
              <a:rPr lang="en-US" b="1" dirty="0" smtClean="0">
                <a:solidFill>
                  <a:srgbClr val="FFFF00"/>
                </a:solidFill>
              </a:rPr>
              <a:t>    Dedication)  </a:t>
            </a:r>
            <a:r>
              <a:rPr lang="en-US" b="1" dirty="0" err="1">
                <a:solidFill>
                  <a:srgbClr val="FFFF00"/>
                </a:solidFill>
              </a:rPr>
              <a:t>Jn</a:t>
            </a:r>
            <a:r>
              <a:rPr lang="en-US" b="1" dirty="0">
                <a:solidFill>
                  <a:srgbClr val="FFFF00"/>
                </a:solidFill>
              </a:rPr>
              <a:t> </a:t>
            </a:r>
            <a:r>
              <a:rPr lang="en-US" b="1" dirty="0" smtClean="0">
                <a:solidFill>
                  <a:srgbClr val="FFFF00"/>
                </a:solidFill>
              </a:rPr>
              <a:t>5:1-18</a:t>
            </a:r>
          </a:p>
          <a:p>
            <a:pPr marL="137160" indent="0">
              <a:buNone/>
            </a:pPr>
            <a:endParaRPr lang="en-US" sz="1000" b="1" dirty="0">
              <a:solidFill>
                <a:srgbClr val="FFFF00"/>
              </a:solidFill>
            </a:endParaRPr>
          </a:p>
          <a:p>
            <a:pPr marL="137160" indent="0">
              <a:buNone/>
            </a:pPr>
            <a:r>
              <a:rPr lang="en-US" b="1" dirty="0">
                <a:solidFill>
                  <a:srgbClr val="FFFF00"/>
                </a:solidFill>
              </a:rPr>
              <a:t>2. Jesus greater than Passover  </a:t>
            </a:r>
            <a:r>
              <a:rPr lang="en-US" b="1" dirty="0" err="1">
                <a:solidFill>
                  <a:srgbClr val="FFFF00"/>
                </a:solidFill>
              </a:rPr>
              <a:t>Jn</a:t>
            </a:r>
            <a:r>
              <a:rPr lang="en-US" b="1" dirty="0">
                <a:solidFill>
                  <a:srgbClr val="FFFF00"/>
                </a:solidFill>
              </a:rPr>
              <a:t> </a:t>
            </a:r>
            <a:r>
              <a:rPr lang="en-US" b="1" dirty="0" smtClean="0">
                <a:solidFill>
                  <a:srgbClr val="FFFF00"/>
                </a:solidFill>
              </a:rPr>
              <a:t>6:1-70</a:t>
            </a:r>
          </a:p>
          <a:p>
            <a:pPr marL="137160" indent="0">
              <a:buNone/>
            </a:pPr>
            <a:endParaRPr lang="en-US" sz="1000" b="1" dirty="0">
              <a:solidFill>
                <a:srgbClr val="FFFF00"/>
              </a:solidFill>
            </a:endParaRPr>
          </a:p>
          <a:p>
            <a:pPr marL="137160" indent="0">
              <a:buNone/>
            </a:pPr>
            <a:r>
              <a:rPr lang="en-US" b="1" dirty="0">
                <a:solidFill>
                  <a:srgbClr val="FFFF00"/>
                </a:solidFill>
              </a:rPr>
              <a:t>3. Jesus greater than Booths/Tabernacles  </a:t>
            </a:r>
            <a:r>
              <a:rPr lang="en-US" b="1" dirty="0" err="1">
                <a:solidFill>
                  <a:srgbClr val="FFFF00"/>
                </a:solidFill>
              </a:rPr>
              <a:t>Jn</a:t>
            </a:r>
            <a:r>
              <a:rPr lang="en-US" b="1" dirty="0">
                <a:solidFill>
                  <a:srgbClr val="FFFF00"/>
                </a:solidFill>
              </a:rPr>
              <a:t> </a:t>
            </a:r>
            <a:r>
              <a:rPr lang="en-US" b="1" dirty="0" smtClean="0">
                <a:solidFill>
                  <a:srgbClr val="FFFF00"/>
                </a:solidFill>
              </a:rPr>
              <a:t>7:1-9:41</a:t>
            </a:r>
          </a:p>
          <a:p>
            <a:pPr marL="137160" indent="0">
              <a:buNone/>
            </a:pPr>
            <a:endParaRPr lang="en-US" sz="1000" b="1" dirty="0">
              <a:solidFill>
                <a:srgbClr val="FFFF00"/>
              </a:solidFill>
            </a:endParaRPr>
          </a:p>
          <a:p>
            <a:pPr marL="137160" indent="0">
              <a:buNone/>
            </a:pPr>
            <a:r>
              <a:rPr lang="en-US" b="1" dirty="0">
                <a:solidFill>
                  <a:srgbClr val="FFFF00"/>
                </a:solidFill>
              </a:rPr>
              <a:t>4. Jesus greater than Festival of Lights (</a:t>
            </a:r>
            <a:r>
              <a:rPr lang="en-US" b="1" dirty="0" err="1">
                <a:solidFill>
                  <a:srgbClr val="FFFF00"/>
                </a:solidFill>
              </a:rPr>
              <a:t>Chanukkah</a:t>
            </a:r>
            <a:r>
              <a:rPr lang="en-US" b="1" dirty="0" smtClean="0">
                <a:solidFill>
                  <a:srgbClr val="FFFF00"/>
                </a:solidFill>
              </a:rPr>
              <a:t>)</a:t>
            </a:r>
          </a:p>
          <a:p>
            <a:pPr marL="137160" indent="0">
              <a:buNone/>
            </a:pPr>
            <a:r>
              <a:rPr lang="en-US" b="1" dirty="0" smtClean="0">
                <a:solidFill>
                  <a:srgbClr val="FFFF00"/>
                </a:solidFill>
              </a:rPr>
              <a:t>    </a:t>
            </a:r>
            <a:r>
              <a:rPr lang="en-US" b="1" dirty="0" err="1" smtClean="0">
                <a:solidFill>
                  <a:srgbClr val="FFFF00"/>
                </a:solidFill>
              </a:rPr>
              <a:t>Jn</a:t>
            </a:r>
            <a:r>
              <a:rPr lang="en-US" b="1" dirty="0" smtClean="0">
                <a:solidFill>
                  <a:srgbClr val="FFFF00"/>
                </a:solidFill>
              </a:rPr>
              <a:t> </a:t>
            </a:r>
            <a:r>
              <a:rPr lang="en-US" b="1" dirty="0">
                <a:solidFill>
                  <a:srgbClr val="FFFF00"/>
                </a:solidFill>
              </a:rPr>
              <a:t>10</a:t>
            </a:r>
          </a:p>
          <a:p>
            <a:pPr marL="137160" indent="0">
              <a:buNone/>
            </a:pPr>
            <a:endParaRPr lang="en-US" dirty="0"/>
          </a:p>
        </p:txBody>
      </p:sp>
    </p:spTree>
    <p:extLst>
      <p:ext uri="{BB962C8B-B14F-4D97-AF65-F5344CB8AC3E}">
        <p14:creationId xmlns:p14="http://schemas.microsoft.com/office/powerpoint/2010/main" val="1981677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Testimonies of Jesus  John 5:31-40</a:t>
            </a:r>
            <a:endParaRPr lang="en-US" sz="3600" dirty="0"/>
          </a:p>
        </p:txBody>
      </p:sp>
      <p:sp>
        <p:nvSpPr>
          <p:cNvPr id="3" name="Content Placeholder 2"/>
          <p:cNvSpPr>
            <a:spLocks noGrp="1"/>
          </p:cNvSpPr>
          <p:nvPr>
            <p:ph idx="1"/>
          </p:nvPr>
        </p:nvSpPr>
        <p:spPr>
          <a:xfrm>
            <a:off x="457200" y="1676400"/>
            <a:ext cx="8305800" cy="4953000"/>
          </a:xfrm>
        </p:spPr>
        <p:txBody>
          <a:bodyPr>
            <a:normAutofit/>
          </a:bodyPr>
          <a:lstStyle/>
          <a:p>
            <a:pPr marL="137160" indent="0">
              <a:buNone/>
            </a:pPr>
            <a:r>
              <a:rPr lang="en-US" b="1" dirty="0">
                <a:solidFill>
                  <a:srgbClr val="FFFF00"/>
                </a:solidFill>
              </a:rPr>
              <a:t>Jesus:  There are three things which testify about me</a:t>
            </a:r>
            <a:r>
              <a:rPr lang="en-US" b="1" dirty="0" smtClean="0">
                <a:solidFill>
                  <a:srgbClr val="FFFF00"/>
                </a:solidFill>
              </a:rPr>
              <a:t>:</a:t>
            </a:r>
          </a:p>
          <a:p>
            <a:pPr marL="137160" indent="0">
              <a:buNone/>
            </a:pPr>
            <a:endParaRPr lang="en-US" sz="1200" b="1" dirty="0">
              <a:solidFill>
                <a:srgbClr val="FFFF00"/>
              </a:solidFill>
            </a:endParaRPr>
          </a:p>
          <a:p>
            <a:pPr marL="137160" indent="0">
              <a:buNone/>
            </a:pPr>
            <a:r>
              <a:rPr lang="en-US" b="1" dirty="0" smtClean="0">
                <a:solidFill>
                  <a:srgbClr val="FFFF00"/>
                </a:solidFill>
              </a:rPr>
              <a:t>a. John </a:t>
            </a:r>
            <a:r>
              <a:rPr lang="en-US" b="1" dirty="0">
                <a:solidFill>
                  <a:srgbClr val="FFFF00"/>
                </a:solidFill>
              </a:rPr>
              <a:t>the </a:t>
            </a:r>
            <a:r>
              <a:rPr lang="en-US" b="1" dirty="0" smtClean="0">
                <a:solidFill>
                  <a:srgbClr val="FFFF00"/>
                </a:solidFill>
              </a:rPr>
              <a:t>Baptist</a:t>
            </a:r>
          </a:p>
          <a:p>
            <a:pPr marL="137160" indent="0">
              <a:buNone/>
            </a:pPr>
            <a:endParaRPr lang="en-US" sz="1200" b="1" dirty="0">
              <a:solidFill>
                <a:srgbClr val="FFFF00"/>
              </a:solidFill>
            </a:endParaRPr>
          </a:p>
          <a:p>
            <a:pPr marL="137160" indent="0">
              <a:buNone/>
            </a:pPr>
            <a:r>
              <a:rPr lang="en-US" b="1" dirty="0">
                <a:solidFill>
                  <a:srgbClr val="FFFF00"/>
                </a:solidFill>
              </a:rPr>
              <a:t>b. The </a:t>
            </a:r>
            <a:r>
              <a:rPr lang="en-US" b="1" dirty="0" smtClean="0">
                <a:solidFill>
                  <a:srgbClr val="FFFF00"/>
                </a:solidFill>
              </a:rPr>
              <a:t>miracles</a:t>
            </a:r>
          </a:p>
          <a:p>
            <a:pPr marL="137160" indent="0">
              <a:buNone/>
            </a:pPr>
            <a:endParaRPr lang="en-US" sz="1200" b="1" dirty="0">
              <a:solidFill>
                <a:srgbClr val="FFFF00"/>
              </a:solidFill>
            </a:endParaRPr>
          </a:p>
          <a:p>
            <a:pPr marL="137160" indent="0">
              <a:buNone/>
            </a:pPr>
            <a:r>
              <a:rPr lang="en-US" b="1" dirty="0">
                <a:solidFill>
                  <a:srgbClr val="FFFF00"/>
                </a:solidFill>
              </a:rPr>
              <a:t>c. </a:t>
            </a:r>
            <a:r>
              <a:rPr lang="en-US" b="1" dirty="0" smtClean="0">
                <a:solidFill>
                  <a:srgbClr val="FFFF00"/>
                </a:solidFill>
              </a:rPr>
              <a:t>Prophecy/Scripture</a:t>
            </a:r>
          </a:p>
          <a:p>
            <a:pPr marL="137160" indent="0">
              <a:buNone/>
            </a:pPr>
            <a:endParaRPr lang="en-US" sz="1200" b="1" dirty="0" smtClean="0">
              <a:solidFill>
                <a:srgbClr val="FFFF00"/>
              </a:solidFill>
            </a:endParaRPr>
          </a:p>
          <a:p>
            <a:pPr marL="137160" indent="0">
              <a:buNone/>
            </a:pPr>
            <a:r>
              <a:rPr lang="en-US" b="1" dirty="0" smtClean="0">
                <a:solidFill>
                  <a:srgbClr val="FFFF00"/>
                </a:solidFill>
              </a:rPr>
              <a:t>John 5:45-47  I am Greater than Moses</a:t>
            </a:r>
            <a:r>
              <a:rPr lang="en-US" b="1" dirty="0" smtClean="0">
                <a:solidFill>
                  <a:srgbClr val="FFFF00"/>
                </a:solidFill>
              </a:rPr>
              <a:t>.</a:t>
            </a:r>
          </a:p>
          <a:p>
            <a:pPr marL="137160" indent="0">
              <a:buNone/>
            </a:pPr>
            <a:r>
              <a:rPr lang="en-US" b="1" dirty="0">
                <a:solidFill>
                  <a:srgbClr val="FFFF00"/>
                </a:solidFill>
              </a:rPr>
              <a:t> </a:t>
            </a:r>
            <a:r>
              <a:rPr lang="en-US" b="1" dirty="0" smtClean="0">
                <a:solidFill>
                  <a:srgbClr val="FFFF00"/>
                </a:solidFill>
              </a:rPr>
              <a:t>    (note: this is right after 5:39 the Scripture is about me)</a:t>
            </a:r>
            <a:endParaRPr lang="en-US" b="1" dirty="0">
              <a:solidFill>
                <a:srgbClr val="FFFF00"/>
              </a:solidFill>
            </a:endParaRPr>
          </a:p>
          <a:p>
            <a:endParaRPr lang="en-US" dirty="0"/>
          </a:p>
        </p:txBody>
      </p:sp>
    </p:spTree>
    <p:extLst>
      <p:ext uri="{BB962C8B-B14F-4D97-AF65-F5344CB8AC3E}">
        <p14:creationId xmlns:p14="http://schemas.microsoft.com/office/powerpoint/2010/main" val="177561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767939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  Sign #4  Feeding the 5000</a:t>
            </a:r>
            <a:endParaRPr lang="en-US" sz="3600" dirty="0"/>
          </a:p>
        </p:txBody>
      </p:sp>
      <p:sp>
        <p:nvSpPr>
          <p:cNvPr id="3" name="Content Placeholder 2"/>
          <p:cNvSpPr>
            <a:spLocks noGrp="1"/>
          </p:cNvSpPr>
          <p:nvPr>
            <p:ph idx="1"/>
          </p:nvPr>
        </p:nvSpPr>
        <p:spPr>
          <a:xfrm>
            <a:off x="152400" y="1371600"/>
            <a:ext cx="5029200" cy="4937760"/>
          </a:xfrm>
        </p:spPr>
        <p:txBody>
          <a:bodyPr>
            <a:normAutofit/>
          </a:bodyPr>
          <a:lstStyle/>
          <a:p>
            <a:pPr marL="137160" indent="0">
              <a:buNone/>
            </a:pPr>
            <a:r>
              <a:rPr lang="en-US" b="1" dirty="0">
                <a:solidFill>
                  <a:srgbClr val="FFFF00"/>
                </a:solidFill>
              </a:rPr>
              <a:t>Theme:  Jesus will replace Moses and will replace the Passover.</a:t>
            </a:r>
          </a:p>
          <a:p>
            <a:pPr marL="137160" indent="0">
              <a:buNone/>
            </a:pPr>
            <a:r>
              <a:rPr lang="en-US" b="1" dirty="0">
                <a:solidFill>
                  <a:srgbClr val="FFFF00"/>
                </a:solidFill>
              </a:rPr>
              <a:t>Type:  Marriage feast with </a:t>
            </a:r>
            <a:r>
              <a:rPr lang="en-US" b="1" dirty="0" smtClean="0">
                <a:solidFill>
                  <a:srgbClr val="FFFF00"/>
                </a:solidFill>
              </a:rPr>
              <a:t>God</a:t>
            </a:r>
          </a:p>
          <a:p>
            <a:pPr marL="137160" indent="0">
              <a:buNone/>
            </a:pPr>
            <a:endParaRPr lang="en-US" sz="900" b="1" dirty="0">
              <a:solidFill>
                <a:srgbClr val="FFFF00"/>
              </a:solidFill>
            </a:endParaRPr>
          </a:p>
          <a:p>
            <a:pPr marL="137160" indent="0">
              <a:buNone/>
            </a:pPr>
            <a:r>
              <a:rPr lang="en-US" b="1" dirty="0">
                <a:solidFill>
                  <a:srgbClr val="FFFF00"/>
                </a:solidFill>
              </a:rPr>
              <a:t>Jesus gives bread (like the manna</a:t>
            </a:r>
            <a:r>
              <a:rPr lang="en-US" b="1" dirty="0" smtClean="0">
                <a:solidFill>
                  <a:srgbClr val="FFFF00"/>
                </a:solidFill>
              </a:rPr>
              <a:t>)</a:t>
            </a:r>
          </a:p>
          <a:p>
            <a:pPr marL="137160" indent="0">
              <a:buNone/>
            </a:pPr>
            <a:endParaRPr lang="en-US" sz="800" b="1" dirty="0">
              <a:solidFill>
                <a:srgbClr val="FFFF00"/>
              </a:solidFill>
            </a:endParaRPr>
          </a:p>
          <a:p>
            <a:pPr marL="137160" indent="0">
              <a:buNone/>
            </a:pPr>
            <a:r>
              <a:rPr lang="en-US" b="1" dirty="0" smtClean="0">
                <a:solidFill>
                  <a:srgbClr val="FFFF00"/>
                </a:solidFill>
              </a:rPr>
              <a:t>People’s </a:t>
            </a:r>
            <a:r>
              <a:rPr lang="en-US" b="1" dirty="0">
                <a:solidFill>
                  <a:srgbClr val="FFFF00"/>
                </a:solidFill>
              </a:rPr>
              <a:t>response:  6:14 “Surely this is the </a:t>
            </a:r>
            <a:r>
              <a:rPr lang="en-US" b="1" dirty="0" smtClean="0">
                <a:solidFill>
                  <a:srgbClr val="FFFF00"/>
                </a:solidFill>
              </a:rPr>
              <a:t>Prophet</a:t>
            </a:r>
            <a:r>
              <a:rPr lang="en-US" b="1" dirty="0">
                <a:solidFill>
                  <a:srgbClr val="FFFF00"/>
                </a:solidFill>
              </a:rPr>
              <a:t>” </a:t>
            </a:r>
            <a:r>
              <a:rPr lang="en-US" b="1" dirty="0" smtClean="0">
                <a:solidFill>
                  <a:srgbClr val="FFFF00"/>
                </a:solidFill>
              </a:rPr>
              <a:t>(Deuteronomy 18:17-19)</a:t>
            </a:r>
            <a:endParaRPr lang="en-US" b="1" dirty="0">
              <a:solidFill>
                <a:srgbClr val="FFFF00"/>
              </a:solidFill>
            </a:endParaRPr>
          </a:p>
          <a:p>
            <a:pPr marL="137160" indent="0">
              <a:buNone/>
            </a:pPr>
            <a:endParaRPr lang="en-US" dirty="0"/>
          </a:p>
        </p:txBody>
      </p:sp>
      <p:pic>
        <p:nvPicPr>
          <p:cNvPr id="1026" name="Picture 2" descr="http://www.bible-basics-layers-of-understanding.com/images/feeding5000breadfishes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810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rtoonstock.com/lowres/jlo0174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92880"/>
            <a:ext cx="3295650" cy="263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38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VII.  Sign #5 Walking on Water</a:t>
            </a:r>
            <a:endParaRPr lang="en-US" sz="3600" dirty="0"/>
          </a:p>
        </p:txBody>
      </p:sp>
      <p:sp>
        <p:nvSpPr>
          <p:cNvPr id="3" name="Content Placeholder 2"/>
          <p:cNvSpPr>
            <a:spLocks noGrp="1"/>
          </p:cNvSpPr>
          <p:nvPr>
            <p:ph idx="1"/>
          </p:nvPr>
        </p:nvSpPr>
        <p:spPr>
          <a:xfrm>
            <a:off x="4419600" y="1524000"/>
            <a:ext cx="4419600" cy="4785360"/>
          </a:xfrm>
        </p:spPr>
        <p:txBody>
          <a:bodyPr>
            <a:normAutofit fontScale="85000" lnSpcReduction="10000"/>
          </a:bodyPr>
          <a:lstStyle/>
          <a:p>
            <a:pPr marL="137160" indent="0">
              <a:buNone/>
            </a:pPr>
            <a:r>
              <a:rPr lang="en-US" b="1" dirty="0" err="1">
                <a:solidFill>
                  <a:srgbClr val="FFFF00"/>
                </a:solidFill>
              </a:rPr>
              <a:t>Jn</a:t>
            </a:r>
            <a:r>
              <a:rPr lang="en-US" b="1" dirty="0">
                <a:solidFill>
                  <a:srgbClr val="FFFF00"/>
                </a:solidFill>
              </a:rPr>
              <a:t> </a:t>
            </a:r>
            <a:r>
              <a:rPr lang="en-US" b="1" dirty="0" smtClean="0">
                <a:solidFill>
                  <a:srgbClr val="FFFF00"/>
                </a:solidFill>
              </a:rPr>
              <a:t>6:16-24  </a:t>
            </a:r>
            <a:r>
              <a:rPr lang="en-US" b="1" dirty="0">
                <a:solidFill>
                  <a:srgbClr val="FFFF00"/>
                </a:solidFill>
              </a:rPr>
              <a:t>(Matt14:22-33, Mark </a:t>
            </a:r>
            <a:r>
              <a:rPr lang="en-US" b="1" dirty="0" smtClean="0">
                <a:solidFill>
                  <a:srgbClr val="FFFF00"/>
                </a:solidFill>
              </a:rPr>
              <a:t>6:47-51)</a:t>
            </a:r>
            <a:endParaRPr lang="en-US" b="1" dirty="0">
              <a:solidFill>
                <a:srgbClr val="FFFF00"/>
              </a:solidFill>
            </a:endParaRPr>
          </a:p>
          <a:p>
            <a:pPr marL="137160" indent="0">
              <a:buNone/>
            </a:pPr>
            <a:r>
              <a:rPr lang="en-US" b="1" dirty="0">
                <a:solidFill>
                  <a:srgbClr val="FFFF00"/>
                </a:solidFill>
              </a:rPr>
              <a:t> </a:t>
            </a:r>
          </a:p>
          <a:p>
            <a:pPr marL="137160" indent="0">
              <a:buNone/>
            </a:pPr>
            <a:r>
              <a:rPr lang="en-US" b="1" dirty="0">
                <a:solidFill>
                  <a:srgbClr val="FFFF00"/>
                </a:solidFill>
              </a:rPr>
              <a:t>John’s emphasis:  </a:t>
            </a:r>
            <a:r>
              <a:rPr lang="en-US" b="1" dirty="0" smtClean="0">
                <a:solidFill>
                  <a:srgbClr val="FFFF00"/>
                </a:solidFill>
              </a:rPr>
              <a:t>A parallel </a:t>
            </a:r>
            <a:r>
              <a:rPr lang="en-US" b="1" dirty="0">
                <a:solidFill>
                  <a:srgbClr val="FFFF00"/>
                </a:solidFill>
              </a:rPr>
              <a:t>to Moses parting the water.  An Exodus/Passover scene.</a:t>
            </a:r>
          </a:p>
          <a:p>
            <a:pPr marL="137160" indent="0">
              <a:buNone/>
            </a:pPr>
            <a:r>
              <a:rPr lang="en-US" b="1" dirty="0">
                <a:solidFill>
                  <a:srgbClr val="FFFF00"/>
                </a:solidFill>
              </a:rPr>
              <a:t> </a:t>
            </a:r>
          </a:p>
          <a:p>
            <a:pPr marL="137160" indent="0">
              <a:buNone/>
            </a:pPr>
            <a:r>
              <a:rPr lang="en-US" b="1" dirty="0">
                <a:solidFill>
                  <a:srgbClr val="FFFF00"/>
                </a:solidFill>
              </a:rPr>
              <a:t>“It is I”  (I AM that I AM  </a:t>
            </a:r>
            <a:r>
              <a:rPr lang="en-US" b="1" i="1" dirty="0">
                <a:solidFill>
                  <a:srgbClr val="FFFF00"/>
                </a:solidFill>
              </a:rPr>
              <a:t>ego </a:t>
            </a:r>
            <a:r>
              <a:rPr lang="en-US" b="1" i="1" dirty="0" err="1" smtClean="0">
                <a:solidFill>
                  <a:srgbClr val="FFFF00"/>
                </a:solidFill>
              </a:rPr>
              <a:t>eimi</a:t>
            </a:r>
            <a:r>
              <a:rPr lang="en-US" b="1" i="1" dirty="0" smtClean="0">
                <a:solidFill>
                  <a:srgbClr val="FFFF00"/>
                </a:solidFill>
              </a:rPr>
              <a:t>  </a:t>
            </a:r>
            <a:r>
              <a:rPr lang="en-US" b="1" dirty="0" smtClean="0">
                <a:solidFill>
                  <a:srgbClr val="FFFF00"/>
                </a:solidFill>
              </a:rPr>
              <a:t>Exodus 3:14)  </a:t>
            </a:r>
            <a:r>
              <a:rPr lang="en-US" b="1" dirty="0">
                <a:solidFill>
                  <a:srgbClr val="FFFF00"/>
                </a:solidFill>
              </a:rPr>
              <a:t>Do not be afraid.   </a:t>
            </a:r>
            <a:r>
              <a:rPr lang="en-US" b="1" dirty="0"/>
              <a:t>Suddenly</a:t>
            </a:r>
            <a:r>
              <a:rPr lang="en-US" b="1" dirty="0">
                <a:solidFill>
                  <a:srgbClr val="FFFF00"/>
                </a:solidFill>
              </a:rPr>
              <a:t> they are on the other side (recalling the crossing of the Red Sea)</a:t>
            </a:r>
          </a:p>
          <a:p>
            <a:pPr marL="137160" indent="0">
              <a:buNone/>
            </a:pPr>
            <a:endParaRPr lang="en-US" dirty="0"/>
          </a:p>
        </p:txBody>
      </p:sp>
      <p:pic>
        <p:nvPicPr>
          <p:cNvPr id="4" name="Picture 2" descr="http://listverse.files.wordpress.com/2010/05/walking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6480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44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ilk.net/RelEd/clipart/SeaGal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1"/>
            <a:ext cx="5029200" cy="647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52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VIII.  John 6:25-70  I AM The Bread of Life</a:t>
            </a:r>
            <a:br>
              <a:rPr lang="en-US" sz="3200" dirty="0" smtClean="0"/>
            </a:br>
            <a:r>
              <a:rPr lang="en-US" sz="3200" dirty="0" smtClean="0"/>
              <a:t>subtext:  I am greater than Moses</a:t>
            </a:r>
            <a:endParaRPr lang="en-US" sz="3200" dirty="0"/>
          </a:p>
        </p:txBody>
      </p:sp>
      <p:sp>
        <p:nvSpPr>
          <p:cNvPr id="3" name="Content Placeholder 2"/>
          <p:cNvSpPr>
            <a:spLocks noGrp="1"/>
          </p:cNvSpPr>
          <p:nvPr>
            <p:ph idx="1"/>
          </p:nvPr>
        </p:nvSpPr>
        <p:spPr>
          <a:xfrm>
            <a:off x="228600" y="1600200"/>
            <a:ext cx="8610600" cy="4709160"/>
          </a:xfrm>
        </p:spPr>
        <p:txBody>
          <a:bodyPr>
            <a:normAutofit fontScale="92500" lnSpcReduction="10000"/>
          </a:bodyPr>
          <a:lstStyle/>
          <a:p>
            <a:pPr marL="137160" indent="0">
              <a:buNone/>
            </a:pPr>
            <a:r>
              <a:rPr lang="en-US" b="1" dirty="0">
                <a:solidFill>
                  <a:srgbClr val="FFFF00"/>
                </a:solidFill>
              </a:rPr>
              <a:t>v. 25-27  Seek spiritual </a:t>
            </a:r>
            <a:r>
              <a:rPr lang="en-US" b="1" dirty="0" smtClean="0">
                <a:solidFill>
                  <a:srgbClr val="FFFF00"/>
                </a:solidFill>
              </a:rPr>
              <a:t>not </a:t>
            </a:r>
            <a:r>
              <a:rPr lang="en-US" b="1" dirty="0">
                <a:solidFill>
                  <a:srgbClr val="FFFF00"/>
                </a:solidFill>
              </a:rPr>
              <a:t>physical food </a:t>
            </a:r>
            <a:endParaRPr lang="en-US" b="1" dirty="0" smtClean="0">
              <a:solidFill>
                <a:srgbClr val="FFFF00"/>
              </a:solidFill>
            </a:endParaRPr>
          </a:p>
          <a:p>
            <a:pPr marL="137160" indent="0">
              <a:buNone/>
            </a:pPr>
            <a:r>
              <a:rPr lang="en-US" b="1" dirty="0">
                <a:solidFill>
                  <a:srgbClr val="FFFF00"/>
                </a:solidFill>
              </a:rPr>
              <a:t>	</a:t>
            </a:r>
            <a:r>
              <a:rPr lang="en-US" b="1" dirty="0" smtClean="0">
                <a:solidFill>
                  <a:srgbClr val="FFFF00"/>
                </a:solidFill>
              </a:rPr>
              <a:t>“</a:t>
            </a:r>
            <a:r>
              <a:rPr lang="en-US" b="1" dirty="0">
                <a:solidFill>
                  <a:srgbClr val="FFFF00"/>
                </a:solidFill>
              </a:rPr>
              <a:t>Work” for spiritual food.   </a:t>
            </a:r>
            <a:endParaRPr lang="en-US" b="1" dirty="0" smtClean="0">
              <a:solidFill>
                <a:srgbClr val="FFFF00"/>
              </a:solidFill>
            </a:endParaRPr>
          </a:p>
          <a:p>
            <a:pPr marL="137160" indent="0">
              <a:buNone/>
            </a:pPr>
            <a:endParaRPr lang="en-US" sz="900" b="1" dirty="0">
              <a:solidFill>
                <a:srgbClr val="FFFF00"/>
              </a:solidFill>
            </a:endParaRPr>
          </a:p>
          <a:p>
            <a:pPr marL="137160" indent="0">
              <a:buNone/>
            </a:pPr>
            <a:r>
              <a:rPr lang="en-US" b="1" dirty="0" smtClean="0">
                <a:solidFill>
                  <a:srgbClr val="FFFF00"/>
                </a:solidFill>
              </a:rPr>
              <a:t>v</a:t>
            </a:r>
            <a:r>
              <a:rPr lang="en-US" b="1" dirty="0">
                <a:solidFill>
                  <a:srgbClr val="FFFF00"/>
                </a:solidFill>
              </a:rPr>
              <a:t>. 28-29  What is the work of God?   </a:t>
            </a:r>
            <a:r>
              <a:rPr lang="en-US" b="1" dirty="0" smtClean="0">
                <a:solidFill>
                  <a:srgbClr val="FFFF00"/>
                </a:solidFill>
              </a:rPr>
              <a:t>Believe in the one he sent.   Irony</a:t>
            </a:r>
            <a:r>
              <a:rPr lang="en-US" b="1" dirty="0">
                <a:solidFill>
                  <a:srgbClr val="FFFF00"/>
                </a:solidFill>
              </a:rPr>
              <a:t> </a:t>
            </a:r>
            <a:endParaRPr lang="en-US" b="1" dirty="0" smtClean="0">
              <a:solidFill>
                <a:srgbClr val="FFFF00"/>
              </a:solidFill>
            </a:endParaRPr>
          </a:p>
          <a:p>
            <a:pPr marL="137160" indent="0">
              <a:buNone/>
            </a:pPr>
            <a:endParaRPr lang="en-US" sz="900" b="1" dirty="0" smtClean="0">
              <a:solidFill>
                <a:srgbClr val="FFFF00"/>
              </a:solidFill>
            </a:endParaRPr>
          </a:p>
          <a:p>
            <a:pPr marL="137160" indent="0">
              <a:buNone/>
            </a:pPr>
            <a:r>
              <a:rPr lang="en-US" b="1" dirty="0" smtClean="0">
                <a:solidFill>
                  <a:srgbClr val="FFFF00"/>
                </a:solidFill>
              </a:rPr>
              <a:t>v</a:t>
            </a:r>
            <a:r>
              <a:rPr lang="en-US" b="1" dirty="0">
                <a:solidFill>
                  <a:srgbClr val="FFFF00"/>
                </a:solidFill>
              </a:rPr>
              <a:t>. 30  Jews demand a sign again  (recall clearing the temple</a:t>
            </a:r>
            <a:r>
              <a:rPr lang="en-US" b="1" dirty="0" smtClean="0">
                <a:solidFill>
                  <a:srgbClr val="FFFF00"/>
                </a:solidFill>
              </a:rPr>
              <a:t>)</a:t>
            </a:r>
            <a:r>
              <a:rPr lang="en-US" b="1" dirty="0">
                <a:solidFill>
                  <a:srgbClr val="FFFF00"/>
                </a:solidFill>
              </a:rPr>
              <a:t> </a:t>
            </a:r>
            <a:endParaRPr lang="en-US" b="1" dirty="0" smtClean="0">
              <a:solidFill>
                <a:srgbClr val="FFFF00"/>
              </a:solidFill>
            </a:endParaRPr>
          </a:p>
          <a:p>
            <a:pPr marL="137160" indent="0">
              <a:buNone/>
            </a:pPr>
            <a:endParaRPr lang="en-US" sz="900" b="1" dirty="0">
              <a:solidFill>
                <a:srgbClr val="FFFF00"/>
              </a:solidFill>
            </a:endParaRPr>
          </a:p>
          <a:p>
            <a:pPr marL="137160" indent="0">
              <a:buNone/>
            </a:pPr>
            <a:r>
              <a:rPr lang="en-US" b="1" dirty="0">
                <a:solidFill>
                  <a:srgbClr val="FFFF00"/>
                </a:solidFill>
              </a:rPr>
              <a:t>Jesus:  I gave you bread.  I am greater than Moses.   Isn’t that testimony enough</a:t>
            </a:r>
            <a:r>
              <a:rPr lang="en-US" b="1" dirty="0" smtClean="0">
                <a:solidFill>
                  <a:srgbClr val="FFFF00"/>
                </a:solidFill>
              </a:rPr>
              <a:t>?</a:t>
            </a:r>
          </a:p>
          <a:p>
            <a:pPr marL="137160" indent="0">
              <a:buNone/>
            </a:pPr>
            <a:endParaRPr lang="en-US" sz="900" b="1" dirty="0">
              <a:solidFill>
                <a:srgbClr val="FFFF00"/>
              </a:solidFill>
            </a:endParaRPr>
          </a:p>
          <a:p>
            <a:pPr marL="137160" indent="0">
              <a:buNone/>
            </a:pPr>
            <a:r>
              <a:rPr lang="en-US" b="1" dirty="0" smtClean="0">
                <a:solidFill>
                  <a:srgbClr val="FFFF00"/>
                </a:solidFill>
              </a:rPr>
              <a:t>In </a:t>
            </a:r>
            <a:r>
              <a:rPr lang="en-US" b="1" dirty="0">
                <a:solidFill>
                  <a:srgbClr val="FFFF00"/>
                </a:solidFill>
              </a:rPr>
              <a:t>fact:   I AM the bread of life</a:t>
            </a:r>
            <a:r>
              <a:rPr lang="en-US" b="1" dirty="0" smtClean="0">
                <a:solidFill>
                  <a:srgbClr val="FFFF00"/>
                </a:solidFill>
              </a:rPr>
              <a:t>.  physically  </a:t>
            </a:r>
            <a:r>
              <a:rPr lang="en-US" b="1" dirty="0">
                <a:solidFill>
                  <a:srgbClr val="FFFF00"/>
                </a:solidFill>
              </a:rPr>
              <a:t>v. 35   and eternally  v. 47-51.</a:t>
            </a:r>
          </a:p>
          <a:p>
            <a:pPr marL="137160" indent="0">
              <a:buNone/>
            </a:pPr>
            <a:endParaRPr lang="en-US" dirty="0"/>
          </a:p>
        </p:txBody>
      </p:sp>
    </p:spTree>
    <p:extLst>
      <p:ext uri="{BB962C8B-B14F-4D97-AF65-F5344CB8AC3E}">
        <p14:creationId xmlns:p14="http://schemas.microsoft.com/office/powerpoint/2010/main" val="1510826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Practical Question</a:t>
            </a:r>
            <a:endParaRPr lang="en-US" sz="3200" dirty="0"/>
          </a:p>
        </p:txBody>
      </p:sp>
      <p:sp>
        <p:nvSpPr>
          <p:cNvPr id="3" name="Content Placeholder 2"/>
          <p:cNvSpPr>
            <a:spLocks noGrp="1"/>
          </p:cNvSpPr>
          <p:nvPr>
            <p:ph idx="1"/>
          </p:nvPr>
        </p:nvSpPr>
        <p:spPr>
          <a:xfrm>
            <a:off x="685800" y="1752600"/>
            <a:ext cx="8001000" cy="4556760"/>
          </a:xfrm>
        </p:spPr>
        <p:txBody>
          <a:bodyPr/>
          <a:lstStyle/>
          <a:p>
            <a:pPr marL="137160" indent="0">
              <a:buNone/>
            </a:pPr>
            <a:r>
              <a:rPr lang="en-US" b="1" dirty="0" smtClean="0">
                <a:solidFill>
                  <a:srgbClr val="FFFF00"/>
                </a:solidFill>
              </a:rPr>
              <a:t>6:35b What is “bread” for you?  What do you hunger for?</a:t>
            </a:r>
          </a:p>
          <a:p>
            <a:endParaRPr lang="en-US" b="1" dirty="0">
              <a:solidFill>
                <a:srgbClr val="FFFF00"/>
              </a:solidFill>
            </a:endParaRPr>
          </a:p>
          <a:p>
            <a:pPr marL="137160" indent="0">
              <a:buNone/>
            </a:pPr>
            <a:r>
              <a:rPr lang="en-US" b="1" dirty="0" smtClean="0">
                <a:solidFill>
                  <a:srgbClr val="FFFF00"/>
                </a:solidFill>
              </a:rPr>
              <a:t>6:35c What is “water” for you?  What do you thirst for?</a:t>
            </a:r>
          </a:p>
          <a:p>
            <a:endParaRPr lang="en-US" b="1" dirty="0">
              <a:solidFill>
                <a:srgbClr val="FFFF00"/>
              </a:solidFill>
            </a:endParaRPr>
          </a:p>
          <a:p>
            <a:pPr marL="137160" indent="0">
              <a:buNone/>
            </a:pPr>
            <a:r>
              <a:rPr lang="en-US" b="1" dirty="0" smtClean="0">
                <a:solidFill>
                  <a:srgbClr val="FFFF00"/>
                </a:solidFill>
              </a:rPr>
              <a:t>The people:  Please give us this bread!</a:t>
            </a:r>
            <a:endParaRPr lang="en-US" b="1" dirty="0">
              <a:solidFill>
                <a:srgbClr val="FFFF00"/>
              </a:solidFill>
            </a:endParaRPr>
          </a:p>
        </p:txBody>
      </p:sp>
    </p:spTree>
    <p:extLst>
      <p:ext uri="{BB962C8B-B14F-4D97-AF65-F5344CB8AC3E}">
        <p14:creationId xmlns:p14="http://schemas.microsoft.com/office/powerpoint/2010/main" val="2833557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IX.  John 7:1-9:41  Tabernacles Discourses</a:t>
            </a:r>
            <a:endParaRPr lang="en-US" sz="3200" dirty="0"/>
          </a:p>
        </p:txBody>
      </p:sp>
      <p:sp>
        <p:nvSpPr>
          <p:cNvPr id="3" name="Content Placeholder 2"/>
          <p:cNvSpPr>
            <a:spLocks noGrp="1"/>
          </p:cNvSpPr>
          <p:nvPr>
            <p:ph idx="1"/>
          </p:nvPr>
        </p:nvSpPr>
        <p:spPr>
          <a:xfrm>
            <a:off x="228600" y="1524000"/>
            <a:ext cx="3845334" cy="4785360"/>
          </a:xfrm>
        </p:spPr>
        <p:txBody>
          <a:bodyPr>
            <a:normAutofit/>
          </a:bodyPr>
          <a:lstStyle/>
          <a:p>
            <a:r>
              <a:rPr lang="en-US" sz="2400" b="1" dirty="0" smtClean="0">
                <a:solidFill>
                  <a:srgbClr val="FFFF00"/>
                </a:solidFill>
              </a:rPr>
              <a:t>Tabernacles (Sukkot)</a:t>
            </a:r>
          </a:p>
          <a:p>
            <a:endParaRPr lang="en-US" sz="2400" b="1" dirty="0">
              <a:solidFill>
                <a:srgbClr val="FFFF00"/>
              </a:solidFill>
            </a:endParaRPr>
          </a:p>
          <a:p>
            <a:r>
              <a:rPr lang="en-US" sz="2400" b="1" dirty="0" smtClean="0">
                <a:solidFill>
                  <a:srgbClr val="FFFF00"/>
                </a:solidFill>
              </a:rPr>
              <a:t>Harvest Festival</a:t>
            </a:r>
          </a:p>
          <a:p>
            <a:endParaRPr lang="en-US" sz="2400" b="1" dirty="0">
              <a:solidFill>
                <a:srgbClr val="FFFF00"/>
              </a:solidFill>
            </a:endParaRPr>
          </a:p>
          <a:p>
            <a:r>
              <a:rPr lang="en-US" sz="2400" b="1" dirty="0" smtClean="0">
                <a:solidFill>
                  <a:srgbClr val="FFFF00"/>
                </a:solidFill>
              </a:rPr>
              <a:t>Remembrance of  Wandering in the Wilderness = living by faith in a </a:t>
            </a:r>
            <a:r>
              <a:rPr lang="en-US" sz="2400" b="1" dirty="0" err="1" smtClean="0">
                <a:solidFill>
                  <a:srgbClr val="FFFF00"/>
                </a:solidFill>
              </a:rPr>
              <a:t>relationshiip</a:t>
            </a:r>
            <a:r>
              <a:rPr lang="en-US" sz="2400" b="1" dirty="0" smtClean="0">
                <a:solidFill>
                  <a:srgbClr val="FFFF00"/>
                </a:solidFill>
              </a:rPr>
              <a:t> with God</a:t>
            </a:r>
          </a:p>
          <a:p>
            <a:r>
              <a:rPr lang="en-US" sz="2400" b="1" dirty="0" smtClean="0">
                <a:solidFill>
                  <a:srgbClr val="FFFF00"/>
                </a:solidFill>
              </a:rPr>
              <a:t>John 1:14</a:t>
            </a:r>
            <a:endParaRPr lang="en-US" sz="2400" b="1" dirty="0">
              <a:solidFill>
                <a:srgbClr val="FFFF00"/>
              </a:solidFill>
            </a:endParaRPr>
          </a:p>
        </p:txBody>
      </p:sp>
      <p:pic>
        <p:nvPicPr>
          <p:cNvPr id="2050" name="Picture 2" descr="http://www.friendsofart.net/static/images/art2/marc-chagall-the-feast-of-the-taberna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934" y="1981200"/>
            <a:ext cx="5031966"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40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dirty="0"/>
              <a:t>John 7-8  Many Claims</a:t>
            </a:r>
          </a:p>
        </p:txBody>
      </p:sp>
      <p:sp>
        <p:nvSpPr>
          <p:cNvPr id="3" name="Content Placeholder 2"/>
          <p:cNvSpPr>
            <a:spLocks noGrp="1"/>
          </p:cNvSpPr>
          <p:nvPr>
            <p:ph idx="1"/>
          </p:nvPr>
        </p:nvSpPr>
        <p:spPr>
          <a:xfrm>
            <a:off x="457200" y="1066800"/>
            <a:ext cx="8229600" cy="5715000"/>
          </a:xfrm>
        </p:spPr>
        <p:txBody>
          <a:bodyPr>
            <a:normAutofit lnSpcReduction="10000"/>
          </a:bodyPr>
          <a:lstStyle/>
          <a:p>
            <a:r>
              <a:rPr lang="en-US" sz="2400" b="1" dirty="0" smtClean="0">
                <a:solidFill>
                  <a:srgbClr val="FFFF00"/>
                </a:solidFill>
              </a:rPr>
              <a:t>7:16-My teaching is from God.  If anyone chooses to do God’s will….</a:t>
            </a:r>
          </a:p>
          <a:p>
            <a:pPr lvl="1"/>
            <a:r>
              <a:rPr lang="en-US" sz="2000" b="1" dirty="0" smtClean="0">
                <a:solidFill>
                  <a:srgbClr val="FFFF00"/>
                </a:solidFill>
              </a:rPr>
              <a:t>Response:  You are demon-possessed.</a:t>
            </a:r>
          </a:p>
          <a:p>
            <a:r>
              <a:rPr lang="en-US" sz="2400" b="1" dirty="0" smtClean="0">
                <a:solidFill>
                  <a:srgbClr val="FFFF00"/>
                </a:solidFill>
              </a:rPr>
              <a:t>7:37-38  I am the source of living water.</a:t>
            </a:r>
          </a:p>
          <a:p>
            <a:pPr lvl="1"/>
            <a:r>
              <a:rPr lang="en-US" sz="2000" b="1" dirty="0" smtClean="0">
                <a:solidFill>
                  <a:srgbClr val="FFFF00"/>
                </a:solidFill>
              </a:rPr>
              <a:t>Response: He is the Prophet.  He is the Christ. Tried to seize him</a:t>
            </a:r>
          </a:p>
          <a:p>
            <a:r>
              <a:rPr lang="en-US" sz="2400" b="1" dirty="0" smtClean="0">
                <a:solidFill>
                  <a:srgbClr val="FFFF00"/>
                </a:solidFill>
              </a:rPr>
              <a:t>8:12  I AM the light of the world.</a:t>
            </a:r>
          </a:p>
          <a:p>
            <a:pPr lvl="1"/>
            <a:r>
              <a:rPr lang="en-US" sz="2000" b="1" dirty="0" smtClean="0">
                <a:solidFill>
                  <a:srgbClr val="FFFF00"/>
                </a:solidFill>
              </a:rPr>
              <a:t>Response:  Many put their faith in him.</a:t>
            </a:r>
          </a:p>
          <a:p>
            <a:r>
              <a:rPr lang="en-US" sz="2400" b="1" dirty="0" smtClean="0">
                <a:solidFill>
                  <a:srgbClr val="FFFF00"/>
                </a:solidFill>
              </a:rPr>
              <a:t>8:46 Sinless</a:t>
            </a:r>
          </a:p>
          <a:p>
            <a:pPr lvl="1"/>
            <a:r>
              <a:rPr lang="en-US" sz="2000" b="1" dirty="0" smtClean="0">
                <a:solidFill>
                  <a:srgbClr val="FFFF00"/>
                </a:solidFill>
              </a:rPr>
              <a:t>Response:  A Samaritan and Demon-possessed.</a:t>
            </a:r>
          </a:p>
          <a:p>
            <a:r>
              <a:rPr lang="en-US" sz="2400" b="1" dirty="0" smtClean="0">
                <a:solidFill>
                  <a:srgbClr val="FFFF00"/>
                </a:solidFill>
              </a:rPr>
              <a:t>8:51  If anyone keeps my word, he will never see death. (I am greater than Abraham)</a:t>
            </a:r>
          </a:p>
          <a:p>
            <a:pPr lvl="1"/>
            <a:r>
              <a:rPr lang="en-US" sz="2000" b="1" dirty="0" smtClean="0">
                <a:solidFill>
                  <a:srgbClr val="FFFF00"/>
                </a:solidFill>
              </a:rPr>
              <a:t>Response:  You are demon-possessed</a:t>
            </a:r>
          </a:p>
          <a:p>
            <a:r>
              <a:rPr lang="en-US" sz="2400" b="1" dirty="0" smtClean="0">
                <a:solidFill>
                  <a:srgbClr val="FFFF00"/>
                </a:solidFill>
              </a:rPr>
              <a:t>8:58 Before Abraham was born, I AM. (claims to be God)</a:t>
            </a:r>
          </a:p>
          <a:p>
            <a:pPr lvl="1"/>
            <a:r>
              <a:rPr lang="en-US" sz="2000" b="1" dirty="0" smtClean="0">
                <a:solidFill>
                  <a:srgbClr val="FFFF00"/>
                </a:solidFill>
              </a:rPr>
              <a:t>Response:  Picked up stones to stone him.</a:t>
            </a:r>
            <a:endParaRPr lang="en-US" sz="2000" b="1" dirty="0">
              <a:solidFill>
                <a:srgbClr val="FFFF00"/>
              </a:solidFill>
            </a:endParaRPr>
          </a:p>
        </p:txBody>
      </p:sp>
    </p:spTree>
    <p:extLst>
      <p:ext uri="{BB962C8B-B14F-4D97-AF65-F5344CB8AC3E}">
        <p14:creationId xmlns:p14="http://schemas.microsoft.com/office/powerpoint/2010/main" val="1867950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Sukkot in a City</a:t>
            </a:r>
            <a:endParaRPr lang="en-US" dirty="0"/>
          </a:p>
        </p:txBody>
      </p:sp>
      <p:pic>
        <p:nvPicPr>
          <p:cNvPr id="3074" name="Picture 2" descr="http://ofb.net/~epstein/sl/20031016-3-sukk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6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Tabernacles/Booths/Sukkot</a:t>
            </a:r>
            <a:endParaRPr lang="en-US" sz="3200" dirty="0"/>
          </a:p>
        </p:txBody>
      </p:sp>
      <p:sp>
        <p:nvSpPr>
          <p:cNvPr id="3" name="Content Placeholder 2"/>
          <p:cNvSpPr>
            <a:spLocks noGrp="1"/>
          </p:cNvSpPr>
          <p:nvPr>
            <p:ph idx="1"/>
          </p:nvPr>
        </p:nvSpPr>
        <p:spPr/>
        <p:txBody>
          <a:bodyPr>
            <a:normAutofit/>
          </a:bodyPr>
          <a:lstStyle/>
          <a:p>
            <a:endParaRPr lang="en-US" b="1" dirty="0">
              <a:solidFill>
                <a:srgbClr val="FFFF00"/>
              </a:solidFill>
            </a:endParaRPr>
          </a:p>
          <a:p>
            <a:r>
              <a:rPr lang="en-US" b="1" dirty="0" smtClean="0">
                <a:solidFill>
                  <a:srgbClr val="FFFF00"/>
                </a:solidFill>
              </a:rPr>
              <a:t>A Celebration of Wandering in the Wilderness: Living in Close Fellowship with God (John 1:14 Jesus </a:t>
            </a:r>
            <a:r>
              <a:rPr lang="en-US" b="1" dirty="0" err="1" smtClean="0">
                <a:solidFill>
                  <a:srgbClr val="FFFF00"/>
                </a:solidFill>
              </a:rPr>
              <a:t>tabernacled</a:t>
            </a:r>
            <a:r>
              <a:rPr lang="en-US" b="1" dirty="0" smtClean="0">
                <a:solidFill>
                  <a:srgbClr val="FFFF00"/>
                </a:solidFill>
              </a:rPr>
              <a:t> with us)</a:t>
            </a:r>
          </a:p>
          <a:p>
            <a:endParaRPr lang="en-US" b="1" dirty="0">
              <a:solidFill>
                <a:srgbClr val="FFFF00"/>
              </a:solidFill>
            </a:endParaRPr>
          </a:p>
          <a:p>
            <a:r>
              <a:rPr lang="en-US" b="1" dirty="0" smtClean="0">
                <a:solidFill>
                  <a:srgbClr val="FFFF00"/>
                </a:solidFill>
              </a:rPr>
              <a:t>Water Motif:  Water Pouring Ceremony</a:t>
            </a:r>
          </a:p>
          <a:p>
            <a:endParaRPr lang="en-US" b="1" dirty="0">
              <a:solidFill>
                <a:srgbClr val="FFFF00"/>
              </a:solidFill>
            </a:endParaRPr>
          </a:p>
          <a:p>
            <a:r>
              <a:rPr lang="en-US" b="1" dirty="0" smtClean="0">
                <a:solidFill>
                  <a:srgbClr val="FFFF00"/>
                </a:solidFill>
              </a:rPr>
              <a:t>Light Motif:  The Illumination of the Temple</a:t>
            </a:r>
            <a:endParaRPr lang="en-US" b="1" dirty="0">
              <a:solidFill>
                <a:srgbClr val="FFFF00"/>
              </a:solidFill>
            </a:endParaRPr>
          </a:p>
        </p:txBody>
      </p:sp>
    </p:spTree>
    <p:extLst>
      <p:ext uri="{BB962C8B-B14F-4D97-AF65-F5344CB8AC3E}">
        <p14:creationId xmlns:p14="http://schemas.microsoft.com/office/powerpoint/2010/main" val="1153775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7:37 Living Water</a:t>
            </a:r>
            <a:endParaRPr lang="en-US" sz="3200" dirty="0"/>
          </a:p>
        </p:txBody>
      </p:sp>
      <p:sp>
        <p:nvSpPr>
          <p:cNvPr id="3" name="Content Placeholder 2"/>
          <p:cNvSpPr>
            <a:spLocks noGrp="1"/>
          </p:cNvSpPr>
          <p:nvPr>
            <p:ph idx="1"/>
          </p:nvPr>
        </p:nvSpPr>
        <p:spPr>
          <a:xfrm>
            <a:off x="4800600" y="1447800"/>
            <a:ext cx="3886200" cy="4861560"/>
          </a:xfrm>
        </p:spPr>
        <p:txBody>
          <a:bodyPr>
            <a:normAutofit/>
          </a:bodyPr>
          <a:lstStyle/>
          <a:p>
            <a:r>
              <a:rPr lang="en-US" sz="2400" b="1" dirty="0" smtClean="0"/>
              <a:t>If anyone is thirsty, let him come and drink.  Whoever believes in me, as the Scripture has said, streams of living water will flow from within him</a:t>
            </a:r>
          </a:p>
          <a:p>
            <a:endParaRPr lang="en-US" sz="2400" b="1" dirty="0"/>
          </a:p>
          <a:p>
            <a:r>
              <a:rPr lang="en-US" sz="2400" b="1" dirty="0" smtClean="0"/>
              <a:t>Isaiah 12:3</a:t>
            </a:r>
          </a:p>
          <a:p>
            <a:r>
              <a:rPr lang="en-US" sz="2400" b="1" dirty="0" err="1" smtClean="0"/>
              <a:t>Zech</a:t>
            </a:r>
            <a:r>
              <a:rPr lang="en-US" sz="2400" b="1" dirty="0" smtClean="0"/>
              <a:t> 14:8,16</a:t>
            </a:r>
          </a:p>
          <a:p>
            <a:r>
              <a:rPr lang="en-US" sz="2400" b="1" dirty="0" smtClean="0"/>
              <a:t>Joel 3:18</a:t>
            </a:r>
            <a:endParaRPr lang="en-US" sz="2400" b="1" dirty="0"/>
          </a:p>
        </p:txBody>
      </p:sp>
      <p:pic>
        <p:nvPicPr>
          <p:cNvPr id="2050" name="Picture 2" descr="http://www.turnbacktogod.com/wp-content/uploads/2010/12/Rivers-of-Living-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1708403"/>
            <a:ext cx="4667658" cy="438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64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905000"/>
            <a:ext cx="69151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609600"/>
            <a:ext cx="5791200" cy="646331"/>
          </a:xfrm>
          <a:prstGeom prst="rect">
            <a:avLst/>
          </a:prstGeom>
          <a:noFill/>
        </p:spPr>
        <p:txBody>
          <a:bodyPr wrap="square" rtlCol="0">
            <a:spAutoFit/>
          </a:bodyPr>
          <a:lstStyle/>
          <a:p>
            <a:pPr algn="ctr"/>
            <a:r>
              <a:rPr lang="en-US" sz="3600" b="1" dirty="0" smtClean="0">
                <a:solidFill>
                  <a:srgbClr val="FFFF00"/>
                </a:solidFill>
              </a:rPr>
              <a:t>Uniqueness of John</a:t>
            </a:r>
            <a:endParaRPr lang="en-US" sz="3600" b="1" dirty="0">
              <a:solidFill>
                <a:srgbClr val="FFFF00"/>
              </a:solidFill>
            </a:endParaRPr>
          </a:p>
        </p:txBody>
      </p:sp>
    </p:spTree>
    <p:extLst>
      <p:ext uri="{BB962C8B-B14F-4D97-AF65-F5344CB8AC3E}">
        <p14:creationId xmlns:p14="http://schemas.microsoft.com/office/powerpoint/2010/main" val="2924565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Water-Pouring Ceremony</a:t>
            </a:r>
            <a:endParaRPr lang="en-US" sz="3200" dirty="0"/>
          </a:p>
        </p:txBody>
      </p:sp>
      <p:sp>
        <p:nvSpPr>
          <p:cNvPr id="3" name="Content Placeholder 2"/>
          <p:cNvSpPr>
            <a:spLocks noGrp="1"/>
          </p:cNvSpPr>
          <p:nvPr>
            <p:ph idx="1"/>
          </p:nvPr>
        </p:nvSpPr>
        <p:spPr/>
        <p:txBody>
          <a:bodyPr>
            <a:normAutofit/>
          </a:bodyPr>
          <a:lstStyle/>
          <a:p>
            <a:r>
              <a:rPr lang="en-US" sz="2400" b="1" dirty="0" smtClean="0">
                <a:solidFill>
                  <a:srgbClr val="FFFF00"/>
                </a:solidFill>
              </a:rPr>
              <a:t>Every Day of the Feast</a:t>
            </a:r>
          </a:p>
          <a:p>
            <a:r>
              <a:rPr lang="en-US" sz="2400" b="1" dirty="0" smtClean="0">
                <a:solidFill>
                  <a:srgbClr val="FFFF00"/>
                </a:solidFill>
              </a:rPr>
              <a:t>Procession from the Temple to the Pool of Siloam</a:t>
            </a:r>
          </a:p>
          <a:p>
            <a:r>
              <a:rPr lang="en-US" sz="2400" b="1" dirty="0" smtClean="0">
                <a:solidFill>
                  <a:srgbClr val="FFFF00"/>
                </a:solidFill>
              </a:rPr>
              <a:t>Priest fills a golden pitcher with water from Siloam (“living” water, by the way)</a:t>
            </a:r>
          </a:p>
          <a:p>
            <a:r>
              <a:rPr lang="en-US" sz="2400" b="1" dirty="0" smtClean="0">
                <a:solidFill>
                  <a:srgbClr val="FFFF00"/>
                </a:solidFill>
              </a:rPr>
              <a:t>Recite Isaiah 12:3</a:t>
            </a:r>
          </a:p>
          <a:p>
            <a:r>
              <a:rPr lang="en-US" sz="2400" b="1" dirty="0" smtClean="0">
                <a:solidFill>
                  <a:srgbClr val="FFFF00"/>
                </a:solidFill>
              </a:rPr>
              <a:t>Back through the Water Gate to the Temple</a:t>
            </a:r>
          </a:p>
          <a:p>
            <a:r>
              <a:rPr lang="en-US" sz="2400" b="1" dirty="0" smtClean="0">
                <a:solidFill>
                  <a:srgbClr val="FFFF00"/>
                </a:solidFill>
              </a:rPr>
              <a:t>Pour the water out over the altar of sacrifice</a:t>
            </a:r>
          </a:p>
          <a:p>
            <a:r>
              <a:rPr lang="en-US" sz="2400" b="1" dirty="0" smtClean="0">
                <a:solidFill>
                  <a:srgbClr val="FFFF00"/>
                </a:solidFill>
              </a:rPr>
              <a:t>A symbol of the Holy Spirit and of salvation.</a:t>
            </a:r>
          </a:p>
          <a:p>
            <a:r>
              <a:rPr lang="en-US" sz="2400" b="1" dirty="0" smtClean="0">
                <a:solidFill>
                  <a:srgbClr val="FFFF00"/>
                </a:solidFill>
              </a:rPr>
              <a:t>Isaiah 12:3,  Zechariah 14:8,16,  Joel 3:18, </a:t>
            </a:r>
            <a:r>
              <a:rPr lang="en-US" sz="2400" b="1" dirty="0" err="1" smtClean="0">
                <a:solidFill>
                  <a:srgbClr val="FFFF00"/>
                </a:solidFill>
              </a:rPr>
              <a:t>Ezek</a:t>
            </a:r>
            <a:r>
              <a:rPr lang="en-US" sz="2400" b="1" dirty="0" smtClean="0">
                <a:solidFill>
                  <a:srgbClr val="FFFF00"/>
                </a:solidFill>
              </a:rPr>
              <a:t> 45:25 41:1-11</a:t>
            </a:r>
          </a:p>
          <a:p>
            <a:r>
              <a:rPr lang="en-US" sz="2400" b="1" dirty="0" smtClean="0">
                <a:solidFill>
                  <a:srgbClr val="FFFF00"/>
                </a:solidFill>
              </a:rPr>
              <a:t>Jesus:  The Messianic Age has come.</a:t>
            </a:r>
          </a:p>
          <a:p>
            <a:endParaRPr lang="en-US" sz="2400" b="1" dirty="0">
              <a:solidFill>
                <a:srgbClr val="FFFF00"/>
              </a:solidFill>
            </a:endParaRPr>
          </a:p>
        </p:txBody>
      </p:sp>
    </p:spTree>
    <p:extLst>
      <p:ext uri="{BB962C8B-B14F-4D97-AF65-F5344CB8AC3E}">
        <p14:creationId xmlns:p14="http://schemas.microsoft.com/office/powerpoint/2010/main" val="239763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200" dirty="0" smtClean="0"/>
              <a:t>John 8:12  I Am The Light of the World</a:t>
            </a:r>
            <a:endParaRPr lang="en-US" sz="3200" dirty="0"/>
          </a:p>
        </p:txBody>
      </p:sp>
      <p:sp>
        <p:nvSpPr>
          <p:cNvPr id="3" name="Content Placeholder 2"/>
          <p:cNvSpPr>
            <a:spLocks noGrp="1"/>
          </p:cNvSpPr>
          <p:nvPr>
            <p:ph idx="1"/>
          </p:nvPr>
        </p:nvSpPr>
        <p:spPr>
          <a:xfrm>
            <a:off x="4572000" y="1600200"/>
            <a:ext cx="4267200" cy="4709160"/>
          </a:xfrm>
        </p:spPr>
        <p:txBody>
          <a:bodyPr>
            <a:normAutofit lnSpcReduction="10000"/>
          </a:bodyPr>
          <a:lstStyle/>
          <a:p>
            <a:r>
              <a:rPr lang="en-US" sz="2400" b="1" dirty="0" smtClean="0">
                <a:solidFill>
                  <a:srgbClr val="FFFF00"/>
                </a:solidFill>
              </a:rPr>
              <a:t>John 8:12 I AM the light of the world.</a:t>
            </a:r>
          </a:p>
          <a:p>
            <a:endParaRPr lang="en-US" sz="2400" b="1" dirty="0">
              <a:solidFill>
                <a:srgbClr val="FFFF00"/>
              </a:solidFill>
            </a:endParaRPr>
          </a:p>
          <a:p>
            <a:r>
              <a:rPr lang="en-US" sz="2400" b="1" dirty="0" smtClean="0">
                <a:solidFill>
                  <a:srgbClr val="FFFF00"/>
                </a:solidFill>
              </a:rPr>
              <a:t>John 9:5 While I am in the world, I AM the light of the world.</a:t>
            </a:r>
          </a:p>
          <a:p>
            <a:endParaRPr lang="en-US" sz="2400" b="1" dirty="0">
              <a:solidFill>
                <a:srgbClr val="FFFF00"/>
              </a:solidFill>
            </a:endParaRPr>
          </a:p>
          <a:p>
            <a:r>
              <a:rPr lang="en-US" sz="2400" b="1" dirty="0" smtClean="0">
                <a:solidFill>
                  <a:srgbClr val="FFFF00"/>
                </a:solidFill>
              </a:rPr>
              <a:t>John 12:46 I have come into the world as a light, so that no one who believes in me should stay in darkness.</a:t>
            </a:r>
            <a:endParaRPr lang="en-US" sz="2400" b="1" dirty="0">
              <a:solidFill>
                <a:srgbClr val="FFFF00"/>
              </a:solidFill>
            </a:endParaRPr>
          </a:p>
        </p:txBody>
      </p:sp>
      <p:pic>
        <p:nvPicPr>
          <p:cNvPr id="3074" name="Picture 2" descr="http://www.greatdreams.com/sacred/light-of-the-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3778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68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Illumination of the Temple</a:t>
            </a:r>
            <a:endParaRPr lang="en-US" sz="3200" dirty="0"/>
          </a:p>
        </p:txBody>
      </p:sp>
      <p:sp>
        <p:nvSpPr>
          <p:cNvPr id="3" name="Content Placeholder 2"/>
          <p:cNvSpPr>
            <a:spLocks noGrp="1"/>
          </p:cNvSpPr>
          <p:nvPr>
            <p:ph idx="1"/>
          </p:nvPr>
        </p:nvSpPr>
        <p:spPr/>
        <p:txBody>
          <a:bodyPr/>
          <a:lstStyle/>
          <a:p>
            <a:r>
              <a:rPr lang="en-US" b="1" dirty="0" smtClean="0">
                <a:solidFill>
                  <a:srgbClr val="FFFF00"/>
                </a:solidFill>
              </a:rPr>
              <a:t>Every night during Tabernacles.</a:t>
            </a:r>
          </a:p>
          <a:p>
            <a:r>
              <a:rPr lang="en-US" b="1" dirty="0" smtClean="0">
                <a:solidFill>
                  <a:srgbClr val="FFFF00"/>
                </a:solidFill>
              </a:rPr>
              <a:t>Entire Temple lit up with lamps.</a:t>
            </a:r>
          </a:p>
          <a:p>
            <a:r>
              <a:rPr lang="en-US" b="1" dirty="0" smtClean="0">
                <a:solidFill>
                  <a:srgbClr val="FFFF00"/>
                </a:solidFill>
              </a:rPr>
              <a:t>Celebration in the Court of Women.</a:t>
            </a:r>
          </a:p>
          <a:p>
            <a:r>
              <a:rPr lang="en-US" b="1" dirty="0" smtClean="0">
                <a:solidFill>
                  <a:srgbClr val="FFFF00"/>
                </a:solidFill>
              </a:rPr>
              <a:t>A symbol of the shekinah—God’s glory which was in and above the Tabernacle.</a:t>
            </a:r>
          </a:p>
          <a:p>
            <a:r>
              <a:rPr lang="en-US" b="1" dirty="0" smtClean="0">
                <a:solidFill>
                  <a:srgbClr val="FFFF00"/>
                </a:solidFill>
              </a:rPr>
              <a:t>Jesus:  I am the shekinah of God.</a:t>
            </a:r>
          </a:p>
          <a:p>
            <a:r>
              <a:rPr lang="en-US" b="1" dirty="0" smtClean="0">
                <a:solidFill>
                  <a:srgbClr val="FFFF00"/>
                </a:solidFill>
              </a:rPr>
              <a:t>John 12:36  Through Jesus we can become sons of light, and no longer walk in darkness.</a:t>
            </a:r>
          </a:p>
          <a:p>
            <a:r>
              <a:rPr lang="en-US" b="1" dirty="0" smtClean="0">
                <a:solidFill>
                  <a:srgbClr val="FFFF00"/>
                </a:solidFill>
              </a:rPr>
              <a:t>Jesus:  I am the fulfillment of Tabernacles.</a:t>
            </a:r>
            <a:endParaRPr lang="en-US" b="1" dirty="0">
              <a:solidFill>
                <a:srgbClr val="FFFF00"/>
              </a:solidFill>
            </a:endParaRPr>
          </a:p>
        </p:txBody>
      </p:sp>
    </p:spTree>
    <p:extLst>
      <p:ext uri="{BB962C8B-B14F-4D97-AF65-F5344CB8AC3E}">
        <p14:creationId xmlns:p14="http://schemas.microsoft.com/office/powerpoint/2010/main" val="1534726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3000" dirty="0" smtClean="0"/>
              <a:t>John 8:48-58  The Greatest Claim of Jesus</a:t>
            </a:r>
            <a:endParaRPr lang="en-US" sz="3000" dirty="0"/>
          </a:p>
        </p:txBody>
      </p:sp>
      <p:sp>
        <p:nvSpPr>
          <p:cNvPr id="3" name="Content Placeholder 2"/>
          <p:cNvSpPr>
            <a:spLocks noGrp="1"/>
          </p:cNvSpPr>
          <p:nvPr>
            <p:ph idx="1"/>
          </p:nvPr>
        </p:nvSpPr>
        <p:spPr/>
        <p:txBody>
          <a:bodyPr>
            <a:normAutofit/>
          </a:bodyPr>
          <a:lstStyle/>
          <a:p>
            <a:r>
              <a:rPr lang="en-US" b="1" dirty="0" smtClean="0">
                <a:solidFill>
                  <a:srgbClr val="FFFF00"/>
                </a:solidFill>
              </a:rPr>
              <a:t>8:51 If anyone keeps my word, he will never see death.</a:t>
            </a:r>
          </a:p>
          <a:p>
            <a:pPr lvl="1"/>
            <a:r>
              <a:rPr lang="en-US" b="1" dirty="0" smtClean="0">
                <a:solidFill>
                  <a:srgbClr val="FFFF00"/>
                </a:solidFill>
              </a:rPr>
              <a:t>Now we know you are demon-possessed!</a:t>
            </a:r>
          </a:p>
          <a:p>
            <a:endParaRPr lang="en-US" b="1" dirty="0">
              <a:solidFill>
                <a:srgbClr val="FFFF00"/>
              </a:solidFill>
            </a:endParaRPr>
          </a:p>
          <a:p>
            <a:r>
              <a:rPr lang="en-US" b="1" dirty="0" smtClean="0">
                <a:solidFill>
                  <a:srgbClr val="FFFF00"/>
                </a:solidFill>
              </a:rPr>
              <a:t>Before Abraham was born: I AM.</a:t>
            </a:r>
          </a:p>
          <a:p>
            <a:pPr lvl="1"/>
            <a:r>
              <a:rPr lang="en-US" b="1" dirty="0" smtClean="0">
                <a:solidFill>
                  <a:srgbClr val="FFFF00"/>
                </a:solidFill>
              </a:rPr>
              <a:t>They picked up stones to stone him.</a:t>
            </a:r>
            <a:endParaRPr lang="en-US" b="1" dirty="0">
              <a:solidFill>
                <a:srgbClr val="FFFF00"/>
              </a:solidFill>
            </a:endParaRPr>
          </a:p>
        </p:txBody>
      </p:sp>
    </p:spTree>
    <p:extLst>
      <p:ext uri="{BB962C8B-B14F-4D97-AF65-F5344CB8AC3E}">
        <p14:creationId xmlns:p14="http://schemas.microsoft.com/office/powerpoint/2010/main" val="4252729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X  Sign # 6  Jesus proves he is the light of the world</a:t>
            </a:r>
            <a:endParaRPr lang="en-US" sz="3000"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137160" indent="0">
              <a:buNone/>
            </a:pPr>
            <a:r>
              <a:rPr lang="en-US" sz="2400" b="1" dirty="0" smtClean="0">
                <a:solidFill>
                  <a:srgbClr val="FFFF00"/>
                </a:solidFill>
              </a:rPr>
              <a:t>9:5   I AM the light of the world.</a:t>
            </a:r>
          </a:p>
          <a:p>
            <a:endParaRPr lang="en-US" sz="1200" b="1" dirty="0">
              <a:solidFill>
                <a:srgbClr val="FFFF00"/>
              </a:solidFill>
            </a:endParaRPr>
          </a:p>
          <a:p>
            <a:pPr marL="137160" indent="0">
              <a:buNone/>
            </a:pPr>
            <a:r>
              <a:rPr lang="en-US" sz="2400" b="1" dirty="0" smtClean="0">
                <a:solidFill>
                  <a:srgbClr val="FFFF00"/>
                </a:solidFill>
              </a:rPr>
              <a:t>This miracle involves both water and light.</a:t>
            </a:r>
          </a:p>
          <a:p>
            <a:pPr marL="137160" indent="0">
              <a:buNone/>
            </a:pPr>
            <a:endParaRPr lang="en-US" sz="1200" b="1" dirty="0">
              <a:solidFill>
                <a:srgbClr val="FFFF00"/>
              </a:solidFill>
            </a:endParaRPr>
          </a:p>
          <a:p>
            <a:pPr marL="137160" indent="0">
              <a:buNone/>
            </a:pPr>
            <a:r>
              <a:rPr lang="en-US" sz="2400" b="1" dirty="0" smtClean="0">
                <a:solidFill>
                  <a:srgbClr val="FFFF00"/>
                </a:solidFill>
              </a:rPr>
              <a:t>Note:  Wash in the Pool of Siloam.</a:t>
            </a:r>
          </a:p>
          <a:p>
            <a:pPr marL="137160" indent="0">
              <a:buNone/>
            </a:pPr>
            <a:endParaRPr lang="en-US" sz="1200" b="1" dirty="0">
              <a:solidFill>
                <a:srgbClr val="FFFF00"/>
              </a:solidFill>
            </a:endParaRPr>
          </a:p>
          <a:p>
            <a:pPr marL="137160" indent="0">
              <a:buNone/>
            </a:pPr>
            <a:r>
              <a:rPr lang="en-US" sz="2400" b="1" dirty="0" smtClean="0">
                <a:solidFill>
                  <a:srgbClr val="FFFF00"/>
                </a:solidFill>
              </a:rPr>
              <a:t>The man grows in his faith.</a:t>
            </a:r>
          </a:p>
          <a:p>
            <a:pPr marL="137160" indent="0">
              <a:buNone/>
            </a:pPr>
            <a:r>
              <a:rPr lang="en-US" sz="2400" b="1" dirty="0">
                <a:solidFill>
                  <a:srgbClr val="FFFF00"/>
                </a:solidFill>
              </a:rPr>
              <a:t>	</a:t>
            </a:r>
            <a:r>
              <a:rPr lang="en-US" sz="2400" b="1" dirty="0" smtClean="0">
                <a:solidFill>
                  <a:srgbClr val="FFFF00"/>
                </a:solidFill>
              </a:rPr>
              <a:t>v. 11 “the man Jesus”</a:t>
            </a:r>
          </a:p>
          <a:p>
            <a:pPr marL="137160" indent="0">
              <a:buNone/>
            </a:pPr>
            <a:r>
              <a:rPr lang="en-US" sz="2400" b="1" dirty="0">
                <a:solidFill>
                  <a:srgbClr val="FFFF00"/>
                </a:solidFill>
              </a:rPr>
              <a:t>	</a:t>
            </a:r>
            <a:r>
              <a:rPr lang="en-US" sz="2400" b="1" dirty="0" smtClean="0">
                <a:solidFill>
                  <a:srgbClr val="FFFF00"/>
                </a:solidFill>
              </a:rPr>
              <a:t>v. 17 “the Prophet”</a:t>
            </a:r>
          </a:p>
          <a:p>
            <a:pPr marL="137160" indent="0">
              <a:buNone/>
            </a:pPr>
            <a:r>
              <a:rPr lang="en-US" sz="2400" b="1" dirty="0">
                <a:solidFill>
                  <a:srgbClr val="FFFF00"/>
                </a:solidFill>
              </a:rPr>
              <a:t>	</a:t>
            </a:r>
            <a:r>
              <a:rPr lang="en-US" sz="2400" b="1" dirty="0" smtClean="0">
                <a:solidFill>
                  <a:srgbClr val="FFFF00"/>
                </a:solidFill>
              </a:rPr>
              <a:t>v. 31 from God</a:t>
            </a:r>
          </a:p>
          <a:p>
            <a:pPr marL="137160" indent="0">
              <a:buNone/>
            </a:pPr>
            <a:r>
              <a:rPr lang="en-US" sz="2400" b="1" dirty="0">
                <a:solidFill>
                  <a:srgbClr val="FFFF00"/>
                </a:solidFill>
              </a:rPr>
              <a:t>	</a:t>
            </a:r>
            <a:r>
              <a:rPr lang="en-US" sz="2400" b="1" dirty="0" smtClean="0">
                <a:solidFill>
                  <a:srgbClr val="FFFF00"/>
                </a:solidFill>
              </a:rPr>
              <a:t>v. 38  Lord, I believe!</a:t>
            </a:r>
          </a:p>
          <a:p>
            <a:pPr marL="137160" indent="0">
              <a:buNone/>
            </a:pPr>
            <a:endParaRPr lang="en-US" sz="1300" b="1" dirty="0">
              <a:solidFill>
                <a:srgbClr val="FFFF00"/>
              </a:solidFill>
            </a:endParaRPr>
          </a:p>
          <a:p>
            <a:pPr marL="137160" indent="0">
              <a:buNone/>
            </a:pPr>
            <a:r>
              <a:rPr lang="en-US" sz="2400" b="1" dirty="0" smtClean="0">
                <a:solidFill>
                  <a:srgbClr val="FFFF00"/>
                </a:solidFill>
              </a:rPr>
              <a:t>The parents and the Pharisees become more blind than they were at the beginning.</a:t>
            </a:r>
            <a:endParaRPr lang="en-US" sz="2400" b="1" dirty="0">
              <a:solidFill>
                <a:srgbClr val="FFFF00"/>
              </a:solidFill>
            </a:endParaRPr>
          </a:p>
        </p:txBody>
      </p:sp>
    </p:spTree>
    <p:extLst>
      <p:ext uri="{BB962C8B-B14F-4D97-AF65-F5344CB8AC3E}">
        <p14:creationId xmlns:p14="http://schemas.microsoft.com/office/powerpoint/2010/main" val="2224858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rmAutofit/>
          </a:bodyPr>
          <a:lstStyle/>
          <a:p>
            <a:r>
              <a:rPr lang="en-US" sz="3200" dirty="0" smtClean="0"/>
              <a:t>XI. John 10 More claims and testimonies</a:t>
            </a:r>
            <a:endParaRPr lang="en-US" sz="3200" dirty="0"/>
          </a:p>
        </p:txBody>
      </p:sp>
      <p:sp>
        <p:nvSpPr>
          <p:cNvPr id="3" name="Content Placeholder 2"/>
          <p:cNvSpPr>
            <a:spLocks noGrp="1"/>
          </p:cNvSpPr>
          <p:nvPr>
            <p:ph idx="1"/>
          </p:nvPr>
        </p:nvSpPr>
        <p:spPr>
          <a:xfrm>
            <a:off x="457200" y="1219200"/>
            <a:ext cx="8229600" cy="5410200"/>
          </a:xfrm>
        </p:spPr>
        <p:txBody>
          <a:bodyPr>
            <a:normAutofit/>
          </a:bodyPr>
          <a:lstStyle/>
          <a:p>
            <a:pPr marL="137160" indent="0">
              <a:buNone/>
            </a:pPr>
            <a:r>
              <a:rPr lang="en-US" sz="2400" b="1" dirty="0" smtClean="0">
                <a:solidFill>
                  <a:srgbClr val="FFFF00"/>
                </a:solidFill>
              </a:rPr>
              <a:t>The Context:  The Feast of Dedication  (</a:t>
            </a:r>
            <a:r>
              <a:rPr lang="en-US" sz="2400" b="1" dirty="0" err="1" smtClean="0">
                <a:solidFill>
                  <a:srgbClr val="FFFF00"/>
                </a:solidFill>
              </a:rPr>
              <a:t>Hannukuh</a:t>
            </a:r>
            <a:r>
              <a:rPr lang="en-US" sz="2400" b="1" dirty="0" smtClean="0">
                <a:solidFill>
                  <a:srgbClr val="FFFF00"/>
                </a:solidFill>
              </a:rPr>
              <a:t>) John 10:22</a:t>
            </a:r>
          </a:p>
          <a:p>
            <a:pPr marL="137160" indent="0">
              <a:buNone/>
            </a:pPr>
            <a:endParaRPr lang="en-US" sz="1500" b="1" dirty="0">
              <a:solidFill>
                <a:srgbClr val="FFFF00"/>
              </a:solidFill>
            </a:endParaRPr>
          </a:p>
          <a:p>
            <a:pPr marL="137160" indent="0">
              <a:buNone/>
            </a:pPr>
            <a:r>
              <a:rPr lang="en-US" sz="2400" b="1" dirty="0" smtClean="0">
                <a:solidFill>
                  <a:srgbClr val="FFFF00"/>
                </a:solidFill>
              </a:rPr>
              <a:t>John 10:7  I AM the gate.  (John 14:6)</a:t>
            </a:r>
          </a:p>
          <a:p>
            <a:pPr marL="137160" indent="0">
              <a:buNone/>
            </a:pPr>
            <a:endParaRPr lang="en-US" sz="1400" b="1" dirty="0">
              <a:solidFill>
                <a:srgbClr val="FFFF00"/>
              </a:solidFill>
            </a:endParaRPr>
          </a:p>
          <a:p>
            <a:pPr marL="137160" indent="0">
              <a:buNone/>
            </a:pPr>
            <a:r>
              <a:rPr lang="en-US" sz="2400" b="1" dirty="0" smtClean="0">
                <a:solidFill>
                  <a:srgbClr val="FFFF00"/>
                </a:solidFill>
              </a:rPr>
              <a:t>John 10:11,14  I AM the good shepherd.</a:t>
            </a:r>
          </a:p>
          <a:p>
            <a:pPr marL="137160" indent="0">
              <a:buNone/>
            </a:pPr>
            <a:r>
              <a:rPr lang="en-US" sz="2400" b="1" dirty="0">
                <a:solidFill>
                  <a:srgbClr val="FFFF00"/>
                </a:solidFill>
              </a:rPr>
              <a:t>	</a:t>
            </a:r>
            <a:r>
              <a:rPr lang="en-US" sz="2400" b="1" dirty="0" smtClean="0">
                <a:solidFill>
                  <a:srgbClr val="FFFF00"/>
                </a:solidFill>
              </a:rPr>
              <a:t>The </a:t>
            </a:r>
            <a:r>
              <a:rPr lang="en-US" sz="2400" b="1" dirty="0">
                <a:solidFill>
                  <a:srgbClr val="FFFF00"/>
                </a:solidFill>
              </a:rPr>
              <a:t>Shepherd Discourse Ezekiel 34:2-10 </a:t>
            </a:r>
            <a:endParaRPr lang="en-US" sz="2400" b="1" dirty="0" smtClean="0">
              <a:solidFill>
                <a:srgbClr val="FFFF00"/>
              </a:solidFill>
            </a:endParaRPr>
          </a:p>
          <a:p>
            <a:pPr marL="137160" indent="0">
              <a:buNone/>
            </a:pPr>
            <a:r>
              <a:rPr lang="en-US" sz="2400" b="1" dirty="0">
                <a:solidFill>
                  <a:srgbClr val="FFFF00"/>
                </a:solidFill>
              </a:rPr>
              <a:t>	</a:t>
            </a:r>
            <a:r>
              <a:rPr lang="en-US" sz="2400" b="1" dirty="0" smtClean="0">
                <a:solidFill>
                  <a:srgbClr val="FFFF00"/>
                </a:solidFill>
              </a:rPr>
              <a:t>1</a:t>
            </a:r>
            <a:r>
              <a:rPr lang="en-US" sz="2400" b="1" baseline="30000" dirty="0" smtClean="0">
                <a:solidFill>
                  <a:srgbClr val="FFFF00"/>
                </a:solidFill>
              </a:rPr>
              <a:t>st</a:t>
            </a:r>
            <a:r>
              <a:rPr lang="en-US" sz="2400" b="1" dirty="0" smtClean="0">
                <a:solidFill>
                  <a:srgbClr val="FFFF00"/>
                </a:solidFill>
              </a:rPr>
              <a:t> </a:t>
            </a:r>
            <a:r>
              <a:rPr lang="en-US" sz="2400" b="1" dirty="0" err="1" smtClean="0">
                <a:solidFill>
                  <a:srgbClr val="FFFF00"/>
                </a:solidFill>
              </a:rPr>
              <a:t>Macabbees</a:t>
            </a:r>
            <a:r>
              <a:rPr lang="en-US" sz="2400" b="1" dirty="0" smtClean="0">
                <a:solidFill>
                  <a:srgbClr val="FFFF00"/>
                </a:solidFill>
              </a:rPr>
              <a:t>:  false shepherds</a:t>
            </a:r>
          </a:p>
          <a:p>
            <a:pPr marL="137160" indent="0">
              <a:buNone/>
            </a:pPr>
            <a:r>
              <a:rPr lang="en-US" sz="2400" b="1" dirty="0">
                <a:solidFill>
                  <a:srgbClr val="FFFF00"/>
                </a:solidFill>
              </a:rPr>
              <a:t>	</a:t>
            </a:r>
            <a:r>
              <a:rPr lang="en-US" sz="2400" b="1" dirty="0" smtClean="0">
                <a:solidFill>
                  <a:srgbClr val="FFFF00"/>
                </a:solidFill>
              </a:rPr>
              <a:t>1 Samuel 17:34</a:t>
            </a:r>
          </a:p>
          <a:p>
            <a:pPr marL="137160" indent="0">
              <a:buNone/>
            </a:pPr>
            <a:r>
              <a:rPr lang="en-US" sz="2400" b="1" dirty="0">
                <a:solidFill>
                  <a:srgbClr val="FFFF00"/>
                </a:solidFill>
              </a:rPr>
              <a:t>	</a:t>
            </a:r>
            <a:r>
              <a:rPr lang="en-US" sz="2400" b="1" dirty="0" smtClean="0">
                <a:solidFill>
                  <a:srgbClr val="FFFF00"/>
                </a:solidFill>
              </a:rPr>
              <a:t>Response:  Division. You are demon-possessed!</a:t>
            </a:r>
          </a:p>
          <a:p>
            <a:pPr marL="137160" indent="0">
              <a:buNone/>
            </a:pPr>
            <a:r>
              <a:rPr lang="en-US" sz="2400" b="1" dirty="0">
                <a:solidFill>
                  <a:srgbClr val="FFFF00"/>
                </a:solidFill>
              </a:rPr>
              <a:t>	</a:t>
            </a:r>
            <a:r>
              <a:rPr lang="en-US" sz="2400" b="1" dirty="0" smtClean="0">
                <a:solidFill>
                  <a:srgbClr val="FFFF00"/>
                </a:solidFill>
              </a:rPr>
              <a:t>                      Could a demon give sight to the blind?</a:t>
            </a:r>
          </a:p>
          <a:p>
            <a:pPr marL="137160" indent="0">
              <a:buNone/>
            </a:pPr>
            <a:endParaRPr lang="en-US" sz="900" b="1" dirty="0">
              <a:solidFill>
                <a:srgbClr val="FFFF00"/>
              </a:solidFill>
            </a:endParaRPr>
          </a:p>
          <a:p>
            <a:pPr marL="137160" indent="0">
              <a:buNone/>
            </a:pPr>
            <a:r>
              <a:rPr lang="en-US" sz="2400" b="1" dirty="0" smtClean="0">
                <a:solidFill>
                  <a:srgbClr val="FFFF00"/>
                </a:solidFill>
              </a:rPr>
              <a:t>John 10:25,32,38   My miracles testify to the things I say</a:t>
            </a:r>
          </a:p>
          <a:p>
            <a:pPr marL="137160" indent="0">
              <a:buNone/>
            </a:pPr>
            <a:endParaRPr lang="en-US" sz="2400" b="1" dirty="0">
              <a:solidFill>
                <a:srgbClr val="FFFF00"/>
              </a:solidFill>
            </a:endParaRPr>
          </a:p>
        </p:txBody>
      </p:sp>
    </p:spTree>
    <p:extLst>
      <p:ext uri="{BB962C8B-B14F-4D97-AF65-F5344CB8AC3E}">
        <p14:creationId xmlns:p14="http://schemas.microsoft.com/office/powerpoint/2010/main" val="1423108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Jesus:  I AM God</a:t>
            </a:r>
            <a:endParaRPr lang="en-US" sz="3200" dirty="0"/>
          </a:p>
        </p:txBody>
      </p:sp>
      <p:sp>
        <p:nvSpPr>
          <p:cNvPr id="3" name="Content Placeholder 2"/>
          <p:cNvSpPr>
            <a:spLocks noGrp="1"/>
          </p:cNvSpPr>
          <p:nvPr>
            <p:ph idx="1"/>
          </p:nvPr>
        </p:nvSpPr>
        <p:spPr>
          <a:xfrm>
            <a:off x="457200" y="1905000"/>
            <a:ext cx="8229600" cy="4404360"/>
          </a:xfrm>
        </p:spPr>
        <p:txBody>
          <a:bodyPr/>
          <a:lstStyle/>
          <a:p>
            <a:r>
              <a:rPr lang="en-US" b="1" dirty="0" smtClean="0">
                <a:solidFill>
                  <a:srgbClr val="FFFF00"/>
                </a:solidFill>
              </a:rPr>
              <a:t>John 10:30  I and the father are one.</a:t>
            </a:r>
          </a:p>
          <a:p>
            <a:endParaRPr lang="en-US" b="1" dirty="0">
              <a:solidFill>
                <a:srgbClr val="FFFF00"/>
              </a:solidFill>
            </a:endParaRPr>
          </a:p>
          <a:p>
            <a:r>
              <a:rPr lang="en-US" b="1" dirty="0" smtClean="0">
                <a:solidFill>
                  <a:srgbClr val="FFFF00"/>
                </a:solidFill>
              </a:rPr>
              <a:t>Response:  John 10:31  They picked up stones to stone him.</a:t>
            </a:r>
          </a:p>
          <a:p>
            <a:endParaRPr lang="en-US" b="1" dirty="0">
              <a:solidFill>
                <a:srgbClr val="FFFF00"/>
              </a:solidFill>
            </a:endParaRPr>
          </a:p>
          <a:p>
            <a:r>
              <a:rPr lang="en-US" b="1" dirty="0" smtClean="0">
                <a:solidFill>
                  <a:srgbClr val="FFFF00"/>
                </a:solidFill>
              </a:rPr>
              <a:t>You, a mere man, claim to be God.</a:t>
            </a:r>
            <a:endParaRPr lang="en-US" b="1" dirty="0">
              <a:solidFill>
                <a:srgbClr val="FFFF00"/>
              </a:solidFill>
            </a:endParaRPr>
          </a:p>
        </p:txBody>
      </p:sp>
    </p:spTree>
    <p:extLst>
      <p:ext uri="{BB962C8B-B14F-4D97-AF65-F5344CB8AC3E}">
        <p14:creationId xmlns:p14="http://schemas.microsoft.com/office/powerpoint/2010/main" val="2195116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XII.  Sign #7  The Raising of Lazarus</a:t>
            </a:r>
            <a:endParaRPr lang="en-US" sz="3200" dirty="0"/>
          </a:p>
        </p:txBody>
      </p:sp>
      <p:sp>
        <p:nvSpPr>
          <p:cNvPr id="3" name="Content Placeholder 2"/>
          <p:cNvSpPr>
            <a:spLocks noGrp="1"/>
          </p:cNvSpPr>
          <p:nvPr>
            <p:ph idx="1"/>
          </p:nvPr>
        </p:nvSpPr>
        <p:spPr/>
        <p:txBody>
          <a:bodyPr>
            <a:normAutofit/>
          </a:bodyPr>
          <a:lstStyle/>
          <a:p>
            <a:pPr marL="137160" indent="0">
              <a:buNone/>
            </a:pPr>
            <a:r>
              <a:rPr lang="en-US" sz="2400" b="1" dirty="0" smtClean="0">
                <a:solidFill>
                  <a:srgbClr val="FFFF00"/>
                </a:solidFill>
              </a:rPr>
              <a:t>For John:  The greatest of Jesus’ signs.</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11:4  This sickness will not end in death (irony)</a:t>
            </a:r>
          </a:p>
          <a:p>
            <a:pPr marL="137160" indent="0">
              <a:buNone/>
            </a:pPr>
            <a:endParaRPr lang="en-US" sz="2400" b="1" dirty="0">
              <a:solidFill>
                <a:srgbClr val="FFFF00"/>
              </a:solidFill>
            </a:endParaRPr>
          </a:p>
          <a:p>
            <a:pPr marL="137160" indent="0">
              <a:buNone/>
            </a:pPr>
            <a:r>
              <a:rPr lang="en-US" sz="2400" b="1" dirty="0" smtClean="0">
                <a:solidFill>
                  <a:srgbClr val="FFFF00"/>
                </a:solidFill>
              </a:rPr>
              <a:t>Purpose:  To give glory to God (and to his son)</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11:23-26  I AM the resurrection and the life!  He who believes in me will live, even though he dies.</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to the reader:   Do you believe this?</a:t>
            </a:r>
            <a:endParaRPr lang="en-US" sz="2400" b="1" dirty="0">
              <a:solidFill>
                <a:srgbClr val="FFFF00"/>
              </a:solidFill>
            </a:endParaRPr>
          </a:p>
        </p:txBody>
      </p:sp>
    </p:spTree>
    <p:extLst>
      <p:ext uri="{BB962C8B-B14F-4D97-AF65-F5344CB8AC3E}">
        <p14:creationId xmlns:p14="http://schemas.microsoft.com/office/powerpoint/2010/main" val="2632208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3733800" cy="4709160"/>
          </a:xfrm>
        </p:spPr>
        <p:txBody>
          <a:bodyPr>
            <a:normAutofit/>
          </a:bodyPr>
          <a:lstStyle/>
          <a:p>
            <a:r>
              <a:rPr lang="en-US" sz="2400" b="1" dirty="0" smtClean="0">
                <a:solidFill>
                  <a:srgbClr val="FFFF00"/>
                </a:solidFill>
              </a:rPr>
              <a:t>Jesus proves he is the resurrection and the life.</a:t>
            </a:r>
          </a:p>
          <a:p>
            <a:endParaRPr lang="en-US" sz="2400" b="1" dirty="0">
              <a:solidFill>
                <a:srgbClr val="FFFF00"/>
              </a:solidFill>
            </a:endParaRPr>
          </a:p>
          <a:p>
            <a:r>
              <a:rPr lang="en-US" sz="2400" b="1" dirty="0" smtClean="0">
                <a:solidFill>
                  <a:srgbClr val="FFFF00"/>
                </a:solidFill>
              </a:rPr>
              <a:t>“Lazarus: Come out!”</a:t>
            </a:r>
          </a:p>
          <a:p>
            <a:endParaRPr lang="en-US" sz="2400" b="1" dirty="0">
              <a:solidFill>
                <a:srgbClr val="FFFF00"/>
              </a:solidFill>
            </a:endParaRPr>
          </a:p>
          <a:p>
            <a:r>
              <a:rPr lang="en-US" sz="2400" b="1" dirty="0" smtClean="0">
                <a:solidFill>
                  <a:srgbClr val="FFFF00"/>
                </a:solidFill>
              </a:rPr>
              <a:t>John 11:45-51  Believe or murder Jesus.  A stark choice.</a:t>
            </a:r>
          </a:p>
          <a:p>
            <a:endParaRPr lang="en-US" sz="2400" b="1" dirty="0">
              <a:solidFill>
                <a:srgbClr val="FFFF00"/>
              </a:solidFill>
            </a:endParaRPr>
          </a:p>
          <a:p>
            <a:r>
              <a:rPr lang="en-US" sz="2400" b="1" dirty="0" smtClean="0">
                <a:solidFill>
                  <a:srgbClr val="FFFF00"/>
                </a:solidFill>
              </a:rPr>
              <a:t>What about you?</a:t>
            </a:r>
          </a:p>
        </p:txBody>
      </p:sp>
      <p:pic>
        <p:nvPicPr>
          <p:cNvPr id="4" name="Picture 5" descr="http://upload.wikimedia.org/wikipedia/commons/c/c2/Duccio_di_Buoninsegna_-_Resurrection_of_Lazarus_-_WGA06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776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621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3600" dirty="0"/>
              <a:t>John 12:12  The Passion Story Begins</a:t>
            </a:r>
            <a:r>
              <a:rPr lang="en-US" sz="3600" dirty="0" smtClean="0"/>
              <a:t>…</a:t>
            </a:r>
            <a:r>
              <a:rPr lang="en-US" sz="4400" dirty="0"/>
              <a:t/>
            </a:r>
            <a:br>
              <a:rPr lang="en-US" sz="4400" dirty="0"/>
            </a:br>
            <a:endParaRPr lang="en-US" dirty="0"/>
          </a:p>
        </p:txBody>
      </p:sp>
      <p:sp>
        <p:nvSpPr>
          <p:cNvPr id="3" name="Content Placeholder 2"/>
          <p:cNvSpPr>
            <a:spLocks noGrp="1"/>
          </p:cNvSpPr>
          <p:nvPr>
            <p:ph idx="1"/>
          </p:nvPr>
        </p:nvSpPr>
        <p:spPr>
          <a:xfrm>
            <a:off x="76200" y="1676400"/>
            <a:ext cx="3694898" cy="4572000"/>
          </a:xfrm>
        </p:spPr>
        <p:txBody>
          <a:bodyPr>
            <a:normAutofit/>
          </a:bodyPr>
          <a:lstStyle/>
          <a:p>
            <a:pPr marL="137160" indent="0">
              <a:buNone/>
            </a:pPr>
            <a:r>
              <a:rPr lang="en-US" sz="2400" b="1" dirty="0" smtClean="0"/>
              <a:t>I Maccabees 13:21 </a:t>
            </a:r>
          </a:p>
          <a:p>
            <a:pPr marL="137160" indent="0">
              <a:buNone/>
            </a:pPr>
            <a:r>
              <a:rPr lang="en-US" sz="2400" b="1" dirty="0"/>
              <a:t> </a:t>
            </a:r>
            <a:r>
              <a:rPr lang="en-US" sz="2400" b="1" dirty="0" smtClean="0"/>
              <a:t>      (Simon Maccabeus)</a:t>
            </a:r>
          </a:p>
          <a:p>
            <a:pPr marL="137160" indent="0">
              <a:buNone/>
            </a:pPr>
            <a:endParaRPr lang="en-US" sz="1200" b="1" dirty="0"/>
          </a:p>
          <a:p>
            <a:pPr marL="137160" indent="0">
              <a:buNone/>
            </a:pPr>
            <a:r>
              <a:rPr lang="en-US" sz="2400" b="1" dirty="0" err="1" smtClean="0"/>
              <a:t>Hosannah</a:t>
            </a:r>
            <a:r>
              <a:rPr lang="en-US" sz="2400" b="1" dirty="0" smtClean="0"/>
              <a:t>! Ps 118:25-26</a:t>
            </a:r>
          </a:p>
          <a:p>
            <a:pPr marL="137160" indent="0">
              <a:buNone/>
            </a:pPr>
            <a:endParaRPr lang="en-US" sz="1400" b="1" dirty="0"/>
          </a:p>
          <a:p>
            <a:pPr marL="137160" indent="0">
              <a:buNone/>
            </a:pPr>
            <a:r>
              <a:rPr lang="en-US" sz="2400" b="1" dirty="0" smtClean="0"/>
              <a:t>Jesus hailed as King  and Messiah.</a:t>
            </a:r>
          </a:p>
          <a:p>
            <a:pPr marL="137160" indent="0">
              <a:buNone/>
            </a:pPr>
            <a:endParaRPr lang="en-US" sz="1400" b="1" dirty="0"/>
          </a:p>
          <a:p>
            <a:pPr marL="137160" indent="0">
              <a:buNone/>
            </a:pPr>
            <a:r>
              <a:rPr lang="en-US" sz="2400" b="1" dirty="0" smtClean="0"/>
              <a:t>King of Peace (donkey)</a:t>
            </a:r>
          </a:p>
          <a:p>
            <a:pPr marL="137160" indent="0">
              <a:buNone/>
            </a:pPr>
            <a:endParaRPr lang="en-US" sz="1600" b="1" dirty="0"/>
          </a:p>
          <a:p>
            <a:pPr marL="137160" indent="0">
              <a:buNone/>
            </a:pPr>
            <a:r>
              <a:rPr lang="en-US" sz="2400" b="1" dirty="0" smtClean="0"/>
              <a:t>Zechariah 9:9</a:t>
            </a:r>
            <a:endParaRPr lang="en-US" sz="2400" b="1" dirty="0"/>
          </a:p>
        </p:txBody>
      </p:sp>
      <p:pic>
        <p:nvPicPr>
          <p:cNvPr id="1026" name="Picture 2" descr="http://parishableitems.files.wordpress.com/2011/07/jesus-rides-into-jerusalem-on-a-donkey.jpg?w=450&amp;h=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98" y="1948958"/>
            <a:ext cx="5372901" cy="382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69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839200" cy="5816977"/>
          </a:xfrm>
          <a:prstGeom prst="rect">
            <a:avLst/>
          </a:prstGeom>
        </p:spPr>
        <p:txBody>
          <a:bodyPr wrap="square">
            <a:spAutoFit/>
          </a:bodyPr>
          <a:lstStyle/>
          <a:p>
            <a:r>
              <a:rPr lang="en-US" sz="6000" dirty="0">
                <a:solidFill>
                  <a:srgbClr val="2F1A14"/>
                </a:solidFill>
                <a:latin typeface="Papyrus"/>
              </a:rPr>
              <a:t>John </a:t>
            </a:r>
            <a:r>
              <a:rPr lang="en-US" sz="6000" dirty="0" smtClean="0">
                <a:solidFill>
                  <a:srgbClr val="2F1A14"/>
                </a:solidFill>
                <a:latin typeface="Papyrus"/>
              </a:rPr>
              <a:t>the solo  Gospel</a:t>
            </a:r>
            <a:endParaRPr lang="en-US" sz="6000" dirty="0">
              <a:solidFill>
                <a:srgbClr val="2F1A14"/>
              </a:solidFill>
              <a:latin typeface="Papyrus"/>
            </a:endParaRPr>
          </a:p>
          <a:p>
            <a:endParaRPr lang="en-US" sz="2400" b="1" dirty="0" smtClean="0">
              <a:solidFill>
                <a:srgbClr val="FFFF00"/>
              </a:solidFill>
              <a:latin typeface="RomanAntique"/>
            </a:endParaRPr>
          </a:p>
          <a:p>
            <a:r>
              <a:rPr lang="en-US" sz="2400" b="1" dirty="0" smtClean="0">
                <a:solidFill>
                  <a:srgbClr val="FFFF00"/>
                </a:solidFill>
                <a:latin typeface="RomanAntique"/>
              </a:rPr>
              <a:t>Geographical setting:</a:t>
            </a:r>
            <a:endParaRPr lang="en-US" sz="2400" b="1" dirty="0">
              <a:solidFill>
                <a:srgbClr val="FFFF00"/>
              </a:solidFill>
              <a:latin typeface="RomanAntique"/>
            </a:endParaRPr>
          </a:p>
          <a:p>
            <a:r>
              <a:rPr lang="en-US" sz="2400" b="1" dirty="0" err="1" smtClean="0">
                <a:solidFill>
                  <a:srgbClr val="FFFF00"/>
                </a:solidFill>
                <a:latin typeface="RomanAntique"/>
              </a:rPr>
              <a:t>Synoptics</a:t>
            </a:r>
            <a:r>
              <a:rPr lang="en-US" sz="2400" b="1" dirty="0" smtClean="0">
                <a:solidFill>
                  <a:srgbClr val="FFFF00"/>
                </a:solidFill>
                <a:latin typeface="RomanAntique"/>
              </a:rPr>
              <a:t>: Jesus’ </a:t>
            </a:r>
            <a:r>
              <a:rPr lang="en-US" sz="2400" b="1" dirty="0">
                <a:solidFill>
                  <a:srgbClr val="FFFF00"/>
                </a:solidFill>
                <a:latin typeface="RomanAntique"/>
              </a:rPr>
              <a:t>ministry is in </a:t>
            </a:r>
            <a:r>
              <a:rPr lang="en-US" sz="2400" b="1" dirty="0" smtClean="0">
                <a:solidFill>
                  <a:srgbClr val="FFFF00"/>
                </a:solidFill>
                <a:latin typeface="RomanAntique"/>
              </a:rPr>
              <a:t>Galilee. He goes </a:t>
            </a:r>
            <a:r>
              <a:rPr lang="en-US" sz="2400" b="1" dirty="0">
                <a:solidFill>
                  <a:srgbClr val="FFFF00"/>
                </a:solidFill>
                <a:latin typeface="RomanAntique"/>
              </a:rPr>
              <a:t>to Jerusalem once near </a:t>
            </a:r>
            <a:r>
              <a:rPr lang="en-US" sz="2400" b="1" dirty="0" smtClean="0">
                <a:solidFill>
                  <a:srgbClr val="FFFF00"/>
                </a:solidFill>
                <a:latin typeface="RomanAntique"/>
              </a:rPr>
              <a:t>end of his ministry</a:t>
            </a:r>
          </a:p>
          <a:p>
            <a:endParaRPr lang="en-US" sz="2400" b="1" dirty="0">
              <a:solidFill>
                <a:srgbClr val="FFFF00"/>
              </a:solidFill>
              <a:latin typeface="RomanAntique"/>
            </a:endParaRPr>
          </a:p>
          <a:p>
            <a:r>
              <a:rPr lang="en-US" sz="2400" b="1" dirty="0" smtClean="0">
                <a:solidFill>
                  <a:srgbClr val="FFFF00"/>
                </a:solidFill>
                <a:latin typeface="RomanAntique"/>
              </a:rPr>
              <a:t>John: Jesus visits Jerusalem often. Majority of the gospel takes place there.</a:t>
            </a:r>
            <a:endParaRPr lang="en-US" sz="2400" b="1" dirty="0">
              <a:solidFill>
                <a:srgbClr val="FFFF00"/>
              </a:solidFill>
              <a:latin typeface="RomanAntique"/>
            </a:endParaRPr>
          </a:p>
          <a:p>
            <a:endParaRPr lang="en-US" sz="2400" b="1" dirty="0" smtClean="0">
              <a:solidFill>
                <a:srgbClr val="FFFF00"/>
              </a:solidFill>
              <a:latin typeface="RomanAntique"/>
            </a:endParaRPr>
          </a:p>
          <a:p>
            <a:r>
              <a:rPr lang="en-US" sz="2400" b="1" dirty="0" smtClean="0">
                <a:solidFill>
                  <a:srgbClr val="FFFF00"/>
                </a:solidFill>
                <a:latin typeface="RomanAntique"/>
              </a:rPr>
              <a:t>Duration of his ministry:</a:t>
            </a:r>
          </a:p>
          <a:p>
            <a:r>
              <a:rPr lang="en-US" sz="2400" b="1" dirty="0" err="1" smtClean="0">
                <a:solidFill>
                  <a:srgbClr val="FFFF00"/>
                </a:solidFill>
                <a:latin typeface="RomanAntique"/>
              </a:rPr>
              <a:t>Synoptics</a:t>
            </a:r>
            <a:r>
              <a:rPr lang="en-US" sz="2400" b="1" dirty="0" smtClean="0">
                <a:solidFill>
                  <a:srgbClr val="FFFF00"/>
                </a:solidFill>
                <a:latin typeface="RomanAntique"/>
              </a:rPr>
              <a:t>: Could all conceivably have happened within one year.</a:t>
            </a:r>
          </a:p>
          <a:p>
            <a:endParaRPr lang="en-US" sz="2400" b="1" dirty="0">
              <a:solidFill>
                <a:srgbClr val="FFFF00"/>
              </a:solidFill>
              <a:latin typeface="RomanAntique"/>
            </a:endParaRPr>
          </a:p>
          <a:p>
            <a:r>
              <a:rPr lang="en-US" sz="2400" b="1" dirty="0" smtClean="0">
                <a:solidFill>
                  <a:srgbClr val="FFFF00"/>
                </a:solidFill>
                <a:latin typeface="RomanAntique"/>
              </a:rPr>
              <a:t>John: Based on Passovers </a:t>
            </a:r>
            <a:r>
              <a:rPr lang="en-US" sz="2400" b="1" dirty="0" smtClean="0">
                <a:solidFill>
                  <a:srgbClr val="FFFF00"/>
                </a:solidFill>
                <a:latin typeface="RomanAntique"/>
              </a:rPr>
              <a:t>mentions </a:t>
            </a:r>
            <a:r>
              <a:rPr lang="en-US" sz="2400" b="1" dirty="0" smtClean="0">
                <a:solidFill>
                  <a:srgbClr val="FFFF00"/>
                </a:solidFill>
                <a:latin typeface="RomanAntique"/>
              </a:rPr>
              <a:t>three years.</a:t>
            </a:r>
          </a:p>
        </p:txBody>
      </p:sp>
    </p:spTree>
    <p:extLst>
      <p:ext uri="{BB962C8B-B14F-4D97-AF65-F5344CB8AC3E}">
        <p14:creationId xmlns:p14="http://schemas.microsoft.com/office/powerpoint/2010/main" val="207389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Ultimate Passover Miracle</a:t>
            </a:r>
            <a:endParaRPr lang="en-US" sz="3200" dirty="0"/>
          </a:p>
        </p:txBody>
      </p:sp>
      <p:sp>
        <p:nvSpPr>
          <p:cNvPr id="3" name="Content Placeholder 2"/>
          <p:cNvSpPr>
            <a:spLocks noGrp="1"/>
          </p:cNvSpPr>
          <p:nvPr>
            <p:ph idx="1"/>
          </p:nvPr>
        </p:nvSpPr>
        <p:spPr>
          <a:xfrm>
            <a:off x="228600" y="1600200"/>
            <a:ext cx="4572000" cy="5257800"/>
          </a:xfrm>
        </p:spPr>
        <p:txBody>
          <a:bodyPr>
            <a:normAutofit/>
          </a:bodyPr>
          <a:lstStyle/>
          <a:p>
            <a:pPr marL="137160" indent="0">
              <a:buNone/>
            </a:pPr>
            <a:r>
              <a:rPr lang="en-US" sz="2400" b="1" dirty="0" smtClean="0"/>
              <a:t>Jesus a perfect Passover Lamb.</a:t>
            </a:r>
          </a:p>
          <a:p>
            <a:pPr marL="137160" indent="0">
              <a:buNone/>
            </a:pPr>
            <a:endParaRPr lang="en-US" sz="800" b="1" dirty="0"/>
          </a:p>
          <a:p>
            <a:pPr marL="137160" indent="0">
              <a:buNone/>
            </a:pPr>
            <a:r>
              <a:rPr lang="en-US" sz="2400" b="1" dirty="0" smtClean="0"/>
              <a:t>His blood on a wooden beam.</a:t>
            </a:r>
          </a:p>
          <a:p>
            <a:pPr marL="137160" indent="0">
              <a:buNone/>
            </a:pPr>
            <a:endParaRPr lang="en-US" sz="800" b="1" dirty="0"/>
          </a:p>
          <a:p>
            <a:pPr marL="137160" indent="0">
              <a:buNone/>
            </a:pPr>
            <a:r>
              <a:rPr lang="en-US" sz="2400" b="1" dirty="0" smtClean="0"/>
              <a:t>Offered on the eve of the Passover.</a:t>
            </a:r>
          </a:p>
          <a:p>
            <a:pPr marL="137160" indent="0">
              <a:buNone/>
            </a:pPr>
            <a:endParaRPr lang="en-US" sz="800" b="1" dirty="0"/>
          </a:p>
          <a:p>
            <a:pPr marL="137160" indent="0">
              <a:buNone/>
            </a:pPr>
            <a:r>
              <a:rPr lang="en-US" sz="2400" b="1" dirty="0" smtClean="0"/>
              <a:t>The Last Supper is the last Seder.</a:t>
            </a:r>
          </a:p>
          <a:p>
            <a:pPr marL="137160" indent="0">
              <a:buNone/>
            </a:pPr>
            <a:endParaRPr lang="en-US" sz="800" b="1" dirty="0"/>
          </a:p>
          <a:p>
            <a:pPr marL="137160" indent="0">
              <a:buNone/>
            </a:pPr>
            <a:r>
              <a:rPr lang="en-US" sz="2400" b="1" dirty="0" smtClean="0"/>
              <a:t>None of his bones were broken.</a:t>
            </a:r>
          </a:p>
          <a:p>
            <a:pPr marL="137160" indent="0">
              <a:buNone/>
            </a:pPr>
            <a:endParaRPr lang="en-US" sz="800" b="1" dirty="0"/>
          </a:p>
          <a:p>
            <a:pPr marL="137160" indent="0">
              <a:buNone/>
            </a:pPr>
            <a:r>
              <a:rPr lang="en-US" sz="2400" b="1" dirty="0" smtClean="0"/>
              <a:t>Jesus is the bread without leaven.</a:t>
            </a: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33600"/>
            <a:ext cx="43434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127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Jesus Fulfills the Feast of </a:t>
            </a:r>
            <a:r>
              <a:rPr lang="en-US" sz="3600" dirty="0" err="1" smtClean="0"/>
              <a:t>Firstfruits</a:t>
            </a:r>
            <a:endParaRPr lang="en-US" sz="3600" dirty="0"/>
          </a:p>
        </p:txBody>
      </p:sp>
      <p:sp>
        <p:nvSpPr>
          <p:cNvPr id="3" name="Content Placeholder 2"/>
          <p:cNvSpPr>
            <a:spLocks noGrp="1"/>
          </p:cNvSpPr>
          <p:nvPr>
            <p:ph idx="1"/>
          </p:nvPr>
        </p:nvSpPr>
        <p:spPr>
          <a:xfrm>
            <a:off x="4038600" y="1600200"/>
            <a:ext cx="4648200" cy="4709160"/>
          </a:xfrm>
        </p:spPr>
        <p:txBody>
          <a:bodyPr>
            <a:normAutofit/>
          </a:bodyPr>
          <a:lstStyle/>
          <a:p>
            <a:pPr marL="137160" indent="0">
              <a:buNone/>
            </a:pPr>
            <a:r>
              <a:rPr lang="en-US" b="1" dirty="0" smtClean="0"/>
              <a:t>Feast of </a:t>
            </a:r>
            <a:r>
              <a:rPr lang="en-US" b="1" dirty="0" err="1" smtClean="0"/>
              <a:t>Firstfruits</a:t>
            </a:r>
            <a:r>
              <a:rPr lang="en-US" b="1" dirty="0" smtClean="0"/>
              <a:t> 15 Nisan.</a:t>
            </a:r>
          </a:p>
          <a:p>
            <a:pPr marL="137160" indent="0">
              <a:buNone/>
            </a:pPr>
            <a:endParaRPr lang="en-US" sz="900" b="1" dirty="0"/>
          </a:p>
          <a:p>
            <a:pPr marL="137160" indent="0">
              <a:buNone/>
            </a:pPr>
            <a:r>
              <a:rPr lang="en-US" b="1" dirty="0" smtClean="0"/>
              <a:t>Celebrating the harvest when there is not yet a harvest.</a:t>
            </a:r>
          </a:p>
          <a:p>
            <a:pPr marL="137160" indent="0">
              <a:buNone/>
            </a:pPr>
            <a:endParaRPr lang="en-US" sz="900" b="1" dirty="0"/>
          </a:p>
          <a:p>
            <a:pPr marL="137160" indent="0">
              <a:buNone/>
            </a:pPr>
            <a:r>
              <a:rPr lang="en-US" b="1" dirty="0" smtClean="0"/>
              <a:t>A foreshadow of our resurrection.</a:t>
            </a:r>
          </a:p>
          <a:p>
            <a:pPr marL="137160" indent="0">
              <a:buNone/>
            </a:pPr>
            <a:endParaRPr lang="en-US" sz="800" b="1" dirty="0"/>
          </a:p>
          <a:p>
            <a:pPr marL="137160" indent="0">
              <a:buNone/>
            </a:pPr>
            <a:r>
              <a:rPr lang="en-US" b="1" dirty="0" smtClean="0"/>
              <a:t>Jesus is the </a:t>
            </a:r>
            <a:r>
              <a:rPr lang="en-US" b="1" dirty="0" err="1" smtClean="0"/>
              <a:t>firstfruit</a:t>
            </a:r>
            <a:r>
              <a:rPr lang="en-US" b="1" dirty="0" smtClean="0"/>
              <a:t> from the dead.</a:t>
            </a:r>
            <a:endParaRPr lang="en-US" b="1"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73019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132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 of John</a:t>
            </a:r>
            <a:endParaRPr lang="en-US" dirty="0"/>
          </a:p>
        </p:txBody>
      </p:sp>
      <p:sp>
        <p:nvSpPr>
          <p:cNvPr id="3" name="Content Placeholder 2"/>
          <p:cNvSpPr>
            <a:spLocks noGrp="1"/>
          </p:cNvSpPr>
          <p:nvPr>
            <p:ph idx="1"/>
          </p:nvPr>
        </p:nvSpPr>
        <p:spPr>
          <a:xfrm>
            <a:off x="533400" y="2133600"/>
            <a:ext cx="6324600" cy="4175760"/>
          </a:xfrm>
        </p:spPr>
        <p:txBody>
          <a:bodyPr/>
          <a:lstStyle/>
          <a:p>
            <a:pPr marL="137160" indent="0">
              <a:buNone/>
            </a:pPr>
            <a:r>
              <a:rPr lang="en-US" b="1" dirty="0" smtClean="0"/>
              <a:t>John is the most Jewish of the gospels.  (</a:t>
            </a:r>
            <a:r>
              <a:rPr lang="en-US" b="1" dirty="0" smtClean="0"/>
              <a:t>Many </a:t>
            </a:r>
            <a:r>
              <a:rPr lang="en-US" b="1" dirty="0" smtClean="0"/>
              <a:t>scholars will say that Matthew is the most Jewish)</a:t>
            </a:r>
            <a:endParaRPr lang="en-US" b="1" dirty="0"/>
          </a:p>
        </p:txBody>
      </p:sp>
    </p:spTree>
    <p:extLst>
      <p:ext uri="{BB962C8B-B14F-4D97-AF65-F5344CB8AC3E}">
        <p14:creationId xmlns:p14="http://schemas.microsoft.com/office/powerpoint/2010/main" val="549570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John Fit In?</a:t>
            </a:r>
            <a:endParaRPr lang="en-US" dirty="0"/>
          </a:p>
        </p:txBody>
      </p:sp>
      <p:sp>
        <p:nvSpPr>
          <p:cNvPr id="3" name="Content Placeholder 2"/>
          <p:cNvSpPr>
            <a:spLocks noGrp="1"/>
          </p:cNvSpPr>
          <p:nvPr>
            <p:ph idx="1"/>
          </p:nvPr>
        </p:nvSpPr>
        <p:spPr/>
        <p:txBody>
          <a:bodyPr>
            <a:normAutofit lnSpcReduction="10000"/>
          </a:bodyPr>
          <a:lstStyle/>
          <a:p>
            <a:pPr marL="137160" indent="0">
              <a:buNone/>
            </a:pPr>
            <a:r>
              <a:rPr lang="en-US" sz="2400" b="1" dirty="0"/>
              <a:t>Matthew:  Jesus is revealed for who he is through the fulfillment of prophecy and the Jewish messianic expectation</a:t>
            </a:r>
            <a:r>
              <a:rPr lang="en-US" sz="2400" b="1" dirty="0" smtClean="0"/>
              <a:t>.  Matthew 5:17</a:t>
            </a:r>
            <a:endParaRPr lang="en-US" sz="2400" b="1" dirty="0"/>
          </a:p>
          <a:p>
            <a:pPr marL="137160" indent="0">
              <a:buNone/>
            </a:pPr>
            <a:endParaRPr lang="en-US" sz="2400" b="1" dirty="0"/>
          </a:p>
          <a:p>
            <a:pPr marL="137160" indent="0">
              <a:buNone/>
            </a:pPr>
            <a:r>
              <a:rPr lang="en-US" sz="2400" b="1" dirty="0"/>
              <a:t>Luke:  Jesus is revealed for who he is through his </a:t>
            </a:r>
            <a:r>
              <a:rPr lang="en-US" sz="2400" b="1" dirty="0" smtClean="0"/>
              <a:t>ministry to the poor, women, Gentiles and outcasts in general. Luke </a:t>
            </a:r>
            <a:r>
              <a:rPr lang="en-US" sz="2400" b="1" dirty="0"/>
              <a:t>4:18-21 </a:t>
            </a:r>
          </a:p>
          <a:p>
            <a:pPr marL="137160" indent="0">
              <a:buNone/>
            </a:pPr>
            <a:endParaRPr lang="en-US" sz="2400" b="1" dirty="0"/>
          </a:p>
          <a:p>
            <a:pPr marL="137160" indent="0">
              <a:buNone/>
            </a:pPr>
            <a:r>
              <a:rPr lang="en-US" sz="2400" b="1" dirty="0"/>
              <a:t>John:  Jesus is revealed through his statements about himself and through his miracles and….</a:t>
            </a:r>
          </a:p>
          <a:p>
            <a:pPr marL="137160" indent="0">
              <a:buNone/>
            </a:pPr>
            <a:r>
              <a:rPr lang="en-US" sz="2400" b="1" dirty="0"/>
              <a:t>   Through his fulfillment of the messianic expectation through the Jewish festivals.</a:t>
            </a:r>
          </a:p>
          <a:p>
            <a:pPr marL="137160" indent="0">
              <a:buNone/>
            </a:pPr>
            <a:endParaRPr lang="en-US" sz="2400" b="1" dirty="0"/>
          </a:p>
        </p:txBody>
      </p:sp>
    </p:spTree>
    <p:extLst>
      <p:ext uri="{BB962C8B-B14F-4D97-AF65-F5344CB8AC3E}">
        <p14:creationId xmlns:p14="http://schemas.microsoft.com/office/powerpoint/2010/main" val="1835397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Jesus is the Second Moses</a:t>
            </a:r>
            <a:endParaRPr lang="en-US" dirty="0"/>
          </a:p>
        </p:txBody>
      </p:sp>
      <p:sp>
        <p:nvSpPr>
          <p:cNvPr id="3" name="Content Placeholder 2"/>
          <p:cNvSpPr>
            <a:spLocks noGrp="1"/>
          </p:cNvSpPr>
          <p:nvPr>
            <p:ph idx="1"/>
          </p:nvPr>
        </p:nvSpPr>
        <p:spPr/>
        <p:txBody>
          <a:bodyPr>
            <a:normAutofit/>
          </a:bodyPr>
          <a:lstStyle/>
          <a:p>
            <a:pPr marL="137160" indent="0">
              <a:buNone/>
            </a:pPr>
            <a:r>
              <a:rPr lang="en-US" sz="2400" b="1" dirty="0" smtClean="0"/>
              <a:t>John 1:17 For the law was given through Moses; grace and truth came through Jesus Christ.</a:t>
            </a:r>
          </a:p>
          <a:p>
            <a:pPr marL="137160" indent="0">
              <a:buNone/>
            </a:pPr>
            <a:endParaRPr lang="en-US" sz="2400" b="1" dirty="0"/>
          </a:p>
          <a:p>
            <a:pPr marL="137160" indent="0">
              <a:buNone/>
            </a:pPr>
            <a:r>
              <a:rPr lang="en-US" sz="2400" b="1" dirty="0" smtClean="0"/>
              <a:t>Bill R. Day:  Jewish messianic expectations, “instead of looking for only a few specific verbal predictions to be fulfilled in the life and times of the Messiah, they were looking for a reenactment of the entire salvation history of Israel. The Jews of Jesus’ day were looking for the events and miracles of their divine history to be repeated in the Messianic age.”</a:t>
            </a:r>
            <a:endParaRPr lang="en-US" sz="2400" b="1" dirty="0"/>
          </a:p>
        </p:txBody>
      </p:sp>
    </p:spTree>
    <p:extLst>
      <p:ext uri="{BB962C8B-B14F-4D97-AF65-F5344CB8AC3E}">
        <p14:creationId xmlns:p14="http://schemas.microsoft.com/office/powerpoint/2010/main" val="199794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John</a:t>
            </a:r>
            <a:endParaRPr lang="en-US" dirty="0"/>
          </a:p>
        </p:txBody>
      </p:sp>
      <p:sp>
        <p:nvSpPr>
          <p:cNvPr id="3" name="Content Placeholder 2"/>
          <p:cNvSpPr>
            <a:spLocks noGrp="1"/>
          </p:cNvSpPr>
          <p:nvPr>
            <p:ph idx="1"/>
          </p:nvPr>
        </p:nvSpPr>
        <p:spPr/>
        <p:txBody>
          <a:bodyPr/>
          <a:lstStyle/>
          <a:p>
            <a:pPr marL="137160" indent="0">
              <a:buNone/>
            </a:pPr>
            <a:r>
              <a:rPr lang="en-US" b="1" dirty="0" smtClean="0">
                <a:solidFill>
                  <a:srgbClr val="FFFF00"/>
                </a:solidFill>
              </a:rPr>
              <a:t>I</a:t>
            </a:r>
            <a:r>
              <a:rPr lang="en-US" b="1" dirty="0">
                <a:solidFill>
                  <a:srgbClr val="FFFF00"/>
                </a:solidFill>
              </a:rPr>
              <a:t>. Prologue 1:1-1:18</a:t>
            </a:r>
          </a:p>
          <a:p>
            <a:pPr marL="137160" indent="0">
              <a:buNone/>
            </a:pPr>
            <a:r>
              <a:rPr lang="en-US" b="1" dirty="0">
                <a:solidFill>
                  <a:srgbClr val="FFFF00"/>
                </a:solidFill>
              </a:rPr>
              <a:t>II. Book of Signs 1:19-12:50</a:t>
            </a:r>
          </a:p>
          <a:p>
            <a:pPr marL="137160" indent="0">
              <a:buNone/>
            </a:pPr>
            <a:r>
              <a:rPr lang="en-US" b="1" dirty="0">
                <a:solidFill>
                  <a:srgbClr val="FFFF00"/>
                </a:solidFill>
              </a:rPr>
              <a:t>III. Book of Glory  Passion Story 13:1-20:31</a:t>
            </a:r>
          </a:p>
          <a:p>
            <a:pPr marL="137160" indent="0">
              <a:buNone/>
            </a:pPr>
            <a:r>
              <a:rPr lang="en-US" b="1" dirty="0">
                <a:solidFill>
                  <a:srgbClr val="FFFF00"/>
                </a:solidFill>
              </a:rPr>
              <a:t>IV. Epilogue 21:1-21:25</a:t>
            </a:r>
          </a:p>
          <a:p>
            <a:endParaRPr lang="en-US" b="1" dirty="0">
              <a:solidFill>
                <a:srgbClr val="FFFF00"/>
              </a:solidFill>
            </a:endParaRPr>
          </a:p>
          <a:p>
            <a:pPr marL="137160" indent="0">
              <a:buNone/>
            </a:pPr>
            <a:r>
              <a:rPr lang="en-US" b="1" dirty="0">
                <a:solidFill>
                  <a:srgbClr val="FFFF00"/>
                </a:solidFill>
              </a:rPr>
              <a:t>Theme:  The Son of who reveals God’s glory</a:t>
            </a:r>
            <a:r>
              <a:rPr lang="en-US" b="1" dirty="0" smtClean="0">
                <a:solidFill>
                  <a:srgbClr val="FFFF00"/>
                </a:solidFill>
              </a:rPr>
              <a:t>.</a:t>
            </a:r>
          </a:p>
          <a:p>
            <a:pPr marL="137160" indent="0">
              <a:buNone/>
            </a:pPr>
            <a:r>
              <a:rPr lang="en-US" b="1" dirty="0">
                <a:solidFill>
                  <a:srgbClr val="FFFF00"/>
                </a:solidFill>
              </a:rPr>
              <a:t>Theme verses  1:14, 1:18, 3:16 20:30-31</a:t>
            </a:r>
          </a:p>
          <a:p>
            <a:endParaRPr lang="en-US" b="1" dirty="0">
              <a:solidFill>
                <a:srgbClr val="FFFF00"/>
              </a:solidFill>
            </a:endParaRPr>
          </a:p>
          <a:p>
            <a:endParaRPr lang="en-US" b="1" dirty="0">
              <a:solidFill>
                <a:srgbClr val="FFFF00"/>
              </a:solidFill>
            </a:endParaRPr>
          </a:p>
        </p:txBody>
      </p:sp>
    </p:spTree>
    <p:extLst>
      <p:ext uri="{BB962C8B-B14F-4D97-AF65-F5344CB8AC3E}">
        <p14:creationId xmlns:p14="http://schemas.microsoft.com/office/powerpoint/2010/main" val="4085906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dirty="0" smtClean="0"/>
              <a:t>Seven I Am Statements</a:t>
            </a:r>
            <a:endParaRPr lang="en-US" dirty="0"/>
          </a:p>
        </p:txBody>
      </p:sp>
      <p:sp>
        <p:nvSpPr>
          <p:cNvPr id="3" name="Content Placeholder 2"/>
          <p:cNvSpPr>
            <a:spLocks noGrp="1"/>
          </p:cNvSpPr>
          <p:nvPr>
            <p:ph idx="1"/>
          </p:nvPr>
        </p:nvSpPr>
        <p:spPr>
          <a:xfrm>
            <a:off x="457200" y="1447800"/>
            <a:ext cx="8229600" cy="4861560"/>
          </a:xfrm>
        </p:spPr>
        <p:txBody>
          <a:bodyPr>
            <a:normAutofit fontScale="92500" lnSpcReduction="10000"/>
          </a:bodyPr>
          <a:lstStyle/>
          <a:p>
            <a:pPr marL="137160" indent="0">
              <a:buNone/>
            </a:pPr>
            <a:endParaRPr lang="en-US" sz="900" b="1" dirty="0">
              <a:solidFill>
                <a:srgbClr val="FFFF00"/>
              </a:solidFill>
            </a:endParaRPr>
          </a:p>
          <a:p>
            <a:r>
              <a:rPr lang="en-US" b="1" dirty="0">
                <a:solidFill>
                  <a:srgbClr val="FFFF00"/>
                </a:solidFill>
              </a:rPr>
              <a:t>I AM the bread of life  </a:t>
            </a:r>
            <a:r>
              <a:rPr lang="en-US" b="1" dirty="0" smtClean="0">
                <a:solidFill>
                  <a:srgbClr val="FFFF00"/>
                </a:solidFill>
              </a:rPr>
              <a:t>6:35</a:t>
            </a:r>
          </a:p>
          <a:p>
            <a:endParaRPr lang="en-US" sz="900" b="1" dirty="0">
              <a:solidFill>
                <a:srgbClr val="FFFF00"/>
              </a:solidFill>
            </a:endParaRPr>
          </a:p>
          <a:p>
            <a:r>
              <a:rPr lang="en-US" b="1" dirty="0">
                <a:solidFill>
                  <a:srgbClr val="FFFF00"/>
                </a:solidFill>
              </a:rPr>
              <a:t>I AM the light of the world  </a:t>
            </a:r>
            <a:r>
              <a:rPr lang="en-US" b="1" dirty="0" smtClean="0">
                <a:solidFill>
                  <a:srgbClr val="FFFF00"/>
                </a:solidFill>
              </a:rPr>
              <a:t>8:12,9:5</a:t>
            </a:r>
          </a:p>
          <a:p>
            <a:endParaRPr lang="en-US" sz="900" b="1" dirty="0">
              <a:solidFill>
                <a:srgbClr val="FFFF00"/>
              </a:solidFill>
            </a:endParaRPr>
          </a:p>
          <a:p>
            <a:r>
              <a:rPr lang="en-US" b="1" dirty="0">
                <a:solidFill>
                  <a:srgbClr val="FFFF00"/>
                </a:solidFill>
              </a:rPr>
              <a:t>I AM the door (and the gate)  </a:t>
            </a:r>
            <a:r>
              <a:rPr lang="en-US" b="1" dirty="0" smtClean="0">
                <a:solidFill>
                  <a:srgbClr val="FFFF00"/>
                </a:solidFill>
              </a:rPr>
              <a:t>10:7</a:t>
            </a:r>
          </a:p>
          <a:p>
            <a:endParaRPr lang="en-US" sz="900" b="1" dirty="0">
              <a:solidFill>
                <a:srgbClr val="FFFF00"/>
              </a:solidFill>
            </a:endParaRPr>
          </a:p>
          <a:p>
            <a:r>
              <a:rPr lang="en-US" b="1" dirty="0">
                <a:solidFill>
                  <a:srgbClr val="FFFF00"/>
                </a:solidFill>
              </a:rPr>
              <a:t>I AM the good shepherd  </a:t>
            </a:r>
            <a:r>
              <a:rPr lang="en-US" b="1" dirty="0" smtClean="0">
                <a:solidFill>
                  <a:srgbClr val="FFFF00"/>
                </a:solidFill>
              </a:rPr>
              <a:t>10:1,14</a:t>
            </a:r>
          </a:p>
          <a:p>
            <a:endParaRPr lang="en-US" sz="900" b="1" dirty="0">
              <a:solidFill>
                <a:srgbClr val="FFFF00"/>
              </a:solidFill>
            </a:endParaRPr>
          </a:p>
          <a:p>
            <a:r>
              <a:rPr lang="en-US" b="1" dirty="0">
                <a:solidFill>
                  <a:srgbClr val="FFFF00"/>
                </a:solidFill>
              </a:rPr>
              <a:t>I AM the resurrection and the life  </a:t>
            </a:r>
            <a:r>
              <a:rPr lang="en-US" b="1" dirty="0" smtClean="0">
                <a:solidFill>
                  <a:srgbClr val="FFFF00"/>
                </a:solidFill>
              </a:rPr>
              <a:t>11:25</a:t>
            </a:r>
          </a:p>
          <a:p>
            <a:endParaRPr lang="en-US" sz="900" b="1" dirty="0">
              <a:solidFill>
                <a:srgbClr val="FFFF00"/>
              </a:solidFill>
            </a:endParaRPr>
          </a:p>
          <a:p>
            <a:r>
              <a:rPr lang="en-US" b="1" dirty="0">
                <a:solidFill>
                  <a:srgbClr val="FFFF00"/>
                </a:solidFill>
              </a:rPr>
              <a:t>I AM the Way the Truth and the Life  </a:t>
            </a:r>
            <a:r>
              <a:rPr lang="en-US" b="1" dirty="0" smtClean="0">
                <a:solidFill>
                  <a:srgbClr val="FFFF00"/>
                </a:solidFill>
              </a:rPr>
              <a:t>14:6</a:t>
            </a:r>
          </a:p>
          <a:p>
            <a:endParaRPr lang="en-US" sz="900" b="1" dirty="0">
              <a:solidFill>
                <a:srgbClr val="FFFF00"/>
              </a:solidFill>
            </a:endParaRPr>
          </a:p>
          <a:p>
            <a:r>
              <a:rPr lang="en-US" b="1" dirty="0">
                <a:solidFill>
                  <a:srgbClr val="FFFF00"/>
                </a:solidFill>
              </a:rPr>
              <a:t>I AM the true vine  15:1</a:t>
            </a:r>
          </a:p>
          <a:p>
            <a:pPr marL="137160" indent="0">
              <a:buNone/>
            </a:pPr>
            <a:endParaRPr lang="en-US" sz="900" dirty="0"/>
          </a:p>
          <a:p>
            <a:r>
              <a:rPr lang="en-US" b="1" dirty="0"/>
              <a:t>All are metaphors</a:t>
            </a:r>
          </a:p>
          <a:p>
            <a:endParaRPr lang="en-US" dirty="0"/>
          </a:p>
        </p:txBody>
      </p:sp>
    </p:spTree>
    <p:extLst>
      <p:ext uri="{BB962C8B-B14F-4D97-AF65-F5344CB8AC3E}">
        <p14:creationId xmlns:p14="http://schemas.microsoft.com/office/powerpoint/2010/main" val="1387586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4221</TotalTime>
  <Words>1815</Words>
  <Application>Microsoft Office PowerPoint</Application>
  <PresentationFormat>On-screen Show (4:3)</PresentationFormat>
  <Paragraphs>339</Paragraphs>
  <Slides>41</Slides>
  <Notes>35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Apex</vt:lpstr>
      <vt:lpstr>The Gospel of John And Jewish Festivals</vt:lpstr>
      <vt:lpstr>PowerPoint Presentation</vt:lpstr>
      <vt:lpstr>PowerPoint Presentation</vt:lpstr>
      <vt:lpstr>PowerPoint Presentation</vt:lpstr>
      <vt:lpstr>Uniqueness of John</vt:lpstr>
      <vt:lpstr>Where Does John Fit In?</vt:lpstr>
      <vt:lpstr>John: Jesus is the Second Moses</vt:lpstr>
      <vt:lpstr>Outline of John</vt:lpstr>
      <vt:lpstr>Seven I Am Statements</vt:lpstr>
      <vt:lpstr>Book of Signs  1:19-12:50</vt:lpstr>
      <vt:lpstr>Purpose of the Signs of Jesus</vt:lpstr>
      <vt:lpstr>II. Water to Wine: The “first sign” of Jesus</vt:lpstr>
      <vt:lpstr>III. Jesus Clears the Temple Another “sign”</vt:lpstr>
      <vt:lpstr>Jesus Clears the Temple</vt:lpstr>
      <vt:lpstr>Jesus Greater than Moses</vt:lpstr>
      <vt:lpstr>IV. Sign #2  The Official’s Son</vt:lpstr>
      <vt:lpstr>V. Sign #3 Healing at Bethesda</vt:lpstr>
      <vt:lpstr>Theme:  Jesus Replacing/Greater than the Jewish Festivals</vt:lpstr>
      <vt:lpstr>Testimonies of Jesus  John 5:31-40</vt:lpstr>
      <vt:lpstr>VI.  Sign #4  Feeding the 5000</vt:lpstr>
      <vt:lpstr>VII.  Sign #5 Walking on Water</vt:lpstr>
      <vt:lpstr>PowerPoint Presentation</vt:lpstr>
      <vt:lpstr>VIII.  John 6:25-70  I AM The Bread of Life subtext:  I am greater than Moses</vt:lpstr>
      <vt:lpstr>A Practical Question</vt:lpstr>
      <vt:lpstr>IX.  John 7:1-9:41  Tabernacles Discourses</vt:lpstr>
      <vt:lpstr>John 7-8  Many Claims</vt:lpstr>
      <vt:lpstr>Sukkot in a City</vt:lpstr>
      <vt:lpstr>Tabernacles/Booths/Sukkot</vt:lpstr>
      <vt:lpstr>John 7:37 Living Water</vt:lpstr>
      <vt:lpstr>The Water-Pouring Ceremony</vt:lpstr>
      <vt:lpstr>John 8:12  I Am The Light of the World</vt:lpstr>
      <vt:lpstr>The Illumination of the Temple</vt:lpstr>
      <vt:lpstr>John 8:48-58  The Greatest Claim of Jesus</vt:lpstr>
      <vt:lpstr>X  Sign # 6  Jesus proves he is the light of the world</vt:lpstr>
      <vt:lpstr>XI. John 10 More claims and testimonies</vt:lpstr>
      <vt:lpstr>Jesus:  I AM God</vt:lpstr>
      <vt:lpstr>XII.  Sign #7  The Raising of Lazarus</vt:lpstr>
      <vt:lpstr>PowerPoint Presentation</vt:lpstr>
      <vt:lpstr>John 12:12  The Passion Story Begins… </vt:lpstr>
      <vt:lpstr>The Ultimate Passover Miracle</vt:lpstr>
      <vt:lpstr>Jesus Fulfills the Feast of Firstfruits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John</dc:title>
  <dc:creator>John Oakes</dc:creator>
  <cp:lastModifiedBy>John Oakes</cp:lastModifiedBy>
  <cp:revision>78</cp:revision>
  <dcterms:created xsi:type="dcterms:W3CDTF">2012-10-13T05:38:23Z</dcterms:created>
  <dcterms:modified xsi:type="dcterms:W3CDTF">2018-02-24T23:17:10Z</dcterms:modified>
</cp:coreProperties>
</file>