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84" r:id="rId2"/>
    <p:sldMasterId id="2147483997" r:id="rId3"/>
    <p:sldMasterId id="2147484010" r:id="rId4"/>
  </p:sldMasterIdLst>
  <p:notesMasterIdLst>
    <p:notesMasterId r:id="rId20"/>
  </p:notesMasterIdLst>
  <p:sldIdLst>
    <p:sldId id="282" r:id="rId5"/>
    <p:sldId id="270" r:id="rId6"/>
    <p:sldId id="267" r:id="rId7"/>
    <p:sldId id="283" r:id="rId8"/>
    <p:sldId id="284" r:id="rId9"/>
    <p:sldId id="272" r:id="rId10"/>
    <p:sldId id="285" r:id="rId11"/>
    <p:sldId id="286" r:id="rId12"/>
    <p:sldId id="287" r:id="rId13"/>
    <p:sldId id="288" r:id="rId14"/>
    <p:sldId id="258" r:id="rId15"/>
    <p:sldId id="273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27B5866-939C-4B4D-8145-7A81A0CD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B1ABE1-B260-45CD-8767-0EABECDC0821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E3B95-687D-4BA5-B7B1-F2D99307C468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274DBF-5A96-4101-B38B-02141611BB59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8B8515-BC19-41A6-B21C-2E8A1DB9D7EA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016BF1-B429-41FB-9D65-AD0BAF1573DF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6778E9-CC92-4DC2-A021-168D1B96725D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008668-B3BE-42C0-8424-014AE12F1FDC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DE-97C7-43BC-8446-9909B48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598E-3BAB-48BD-A9DD-E0A49957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929E-8611-405C-B537-8781ED02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595B-76F4-41DC-9157-2C78EFF4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8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4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958-C787-4572-A084-16347632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3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3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8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8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7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E72-C9CF-4C62-BA3F-9172EDB7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5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1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1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4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1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8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50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538D-70DA-48E2-B69E-B6820B24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3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1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2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9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8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1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8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22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85D5-680F-48A2-81AF-5CBCCEBDA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E9F-98BF-4904-B2B1-4F9D1C7D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610D-F978-46CF-9252-7D44E90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E6A-C2EB-4514-B925-EE94C1D7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9E4-8F69-446F-AE07-0659ABF2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C4CB6A-69DB-4483-A999-8187DC01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5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3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7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673" y="609600"/>
            <a:ext cx="6705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66"/>
                </a:solidFill>
              </a:rPr>
              <a:t>Иисус в Ветхом Завете</a:t>
            </a:r>
            <a:r>
              <a:rPr lang="en-US" b="1" dirty="0">
                <a:solidFill>
                  <a:srgbClr val="FFFF66"/>
                </a:solidFill>
              </a:rPr>
              <a:t>:</a:t>
            </a:r>
            <a:br>
              <a:rPr lang="en-US" b="1" dirty="0">
                <a:solidFill>
                  <a:srgbClr val="FFFF66"/>
                </a:solidFill>
              </a:rPr>
            </a:br>
            <a:r>
              <a:rPr lang="ru-RU" b="1" dirty="0">
                <a:solidFill>
                  <a:srgbClr val="FFFF66"/>
                </a:solidFill>
              </a:rPr>
              <a:t>Из Тени </a:t>
            </a:r>
            <a:r>
              <a:rPr lang="en-US" b="1" dirty="0">
                <a:solidFill>
                  <a:srgbClr val="FFFF66"/>
                </a:solidFill>
              </a:rPr>
              <a:t/>
            </a:r>
            <a:br>
              <a:rPr lang="en-US" b="1" dirty="0">
                <a:solidFill>
                  <a:srgbClr val="FFFF66"/>
                </a:solidFill>
              </a:rPr>
            </a:br>
            <a:r>
              <a:rPr lang="ru-RU" b="1" dirty="0">
                <a:solidFill>
                  <a:srgbClr val="FFFF66"/>
                </a:solidFill>
              </a:rPr>
              <a:t>к Реальности. </a:t>
            </a:r>
            <a:endParaRPr lang="es-MX" b="1" dirty="0">
              <a:solidFill>
                <a:srgbClr val="FFFF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7010400" cy="1295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FFFF66"/>
                </a:solidFill>
              </a:rPr>
              <a:t>Джон </a:t>
            </a:r>
            <a:r>
              <a:rPr lang="ru-RU" sz="2800" b="1" dirty="0" err="1">
                <a:solidFill>
                  <a:srgbClr val="FFFF66"/>
                </a:solidFill>
              </a:rPr>
              <a:t>Окс</a:t>
            </a:r>
            <a:endParaRPr lang="es-MX" sz="2800" b="1" dirty="0">
              <a:solidFill>
                <a:srgbClr val="FFFF66"/>
              </a:solidFill>
            </a:endParaRPr>
          </a:p>
        </p:txBody>
      </p:sp>
      <p:pic>
        <p:nvPicPr>
          <p:cNvPr id="112644" name="Picture 5" descr="https://encrypted-tbn0.gstatic.com/images?q=tbn:ANd9GcQJBWHuTuoEYgXeqHpxVP_pLB0z_6tRd_VaypG3G1KhslSeDAS1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4125"/>
            <a:ext cx="31242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9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Проход через Красное Море.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905000"/>
            <a:ext cx="3657600" cy="4191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Мы свободны</a:t>
            </a:r>
            <a:r>
              <a:rPr lang="en-US" sz="2400" b="1" dirty="0"/>
              <a:t>!!!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ru-RU" sz="2400" b="1" dirty="0"/>
              <a:t>Ещё нет!!!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1 </a:t>
            </a:r>
            <a:r>
              <a:rPr lang="ru-RU" sz="2400" b="1" dirty="0"/>
              <a:t>Коринфянам</a:t>
            </a:r>
            <a:r>
              <a:rPr lang="en-US" sz="2400" b="1" dirty="0"/>
              <a:t> 10:1-4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51816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175" y="603250"/>
            <a:ext cx="91440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-571500" algn="l"/>
              </a:tabLst>
            </a:pPr>
            <a:r>
              <a:rPr lang="es-MX" sz="11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1200" i="1" dirty="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r>
              <a:rPr lang="es-MX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   </a:t>
            </a:r>
            <a:r>
              <a:rPr lang="en-US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es-MX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66"/>
                </a:solidFill>
                <a:latin typeface="Book Antiqua" pitchFamily="18" charset="0"/>
                <a:cs typeface="Times New Roman" pitchFamily="18" charset="0"/>
              </a:rPr>
              <a:t>Исторические типы/антитипы в Исходе.</a:t>
            </a:r>
            <a:endParaRPr lang="es-MX" sz="3200" dirty="0">
              <a:solidFill>
                <a:srgbClr val="FFFF66"/>
              </a:solidFill>
              <a:latin typeface="Book Antiqua" pitchFamily="18" charset="0"/>
            </a:endParaRPr>
          </a:p>
        </p:txBody>
      </p:sp>
      <p:grpSp>
        <p:nvGrpSpPr>
          <p:cNvPr id="117763" name="Group 29"/>
          <p:cNvGrpSpPr>
            <a:grpSpLocks/>
          </p:cNvGrpSpPr>
          <p:nvPr/>
        </p:nvGrpSpPr>
        <p:grpSpPr bwMode="auto">
          <a:xfrm>
            <a:off x="1524000" y="1600200"/>
            <a:ext cx="5410200" cy="3857625"/>
            <a:chOff x="-3" y="631"/>
            <a:chExt cx="1798" cy="2430"/>
          </a:xfrm>
        </p:grpSpPr>
        <p:grpSp>
          <p:nvGrpSpPr>
            <p:cNvPr id="117765" name="Group 27"/>
            <p:cNvGrpSpPr>
              <a:grpSpLocks/>
            </p:cNvGrpSpPr>
            <p:nvPr/>
          </p:nvGrpSpPr>
          <p:grpSpPr bwMode="auto">
            <a:xfrm>
              <a:off x="0" y="634"/>
              <a:ext cx="1792" cy="2424"/>
              <a:chOff x="0" y="634"/>
              <a:chExt cx="1792" cy="2424"/>
            </a:xfrm>
          </p:grpSpPr>
          <p:grpSp>
            <p:nvGrpSpPr>
              <p:cNvPr id="117767" name="Group 12"/>
              <p:cNvGrpSpPr>
                <a:grpSpLocks/>
              </p:cNvGrpSpPr>
              <p:nvPr/>
            </p:nvGrpSpPr>
            <p:grpSpPr bwMode="auto">
              <a:xfrm>
                <a:off x="0" y="634"/>
                <a:ext cx="885" cy="606"/>
                <a:chOff x="0" y="634"/>
                <a:chExt cx="885" cy="606"/>
              </a:xfrm>
            </p:grpSpPr>
            <p:sp>
              <p:nvSpPr>
                <p:cNvPr id="117789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799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ОБРАЗ В ВЕТХОМ ЗАВЕТЕ</a:t>
                  </a:r>
                  <a:endParaRPr lang="es-MX" altLang="en-US" b="1" i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88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68" name="Group 14"/>
              <p:cNvGrpSpPr>
                <a:grpSpLocks/>
              </p:cNvGrpSpPr>
              <p:nvPr/>
            </p:nvGrpSpPr>
            <p:grpSpPr bwMode="auto">
              <a:xfrm>
                <a:off x="885" y="634"/>
                <a:ext cx="907" cy="606"/>
                <a:chOff x="885" y="634"/>
                <a:chExt cx="907" cy="606"/>
              </a:xfrm>
            </p:grpSpPr>
            <p:sp>
              <p:nvSpPr>
                <p:cNvPr id="117787" name="Rectangle 4"/>
                <p:cNvSpPr>
                  <a:spLocks noChangeArrowheads="1"/>
                </p:cNvSpPr>
                <p:nvPr/>
              </p:nvSpPr>
              <p:spPr bwMode="auto">
                <a:xfrm>
                  <a:off x="928" y="634"/>
                  <a:ext cx="821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АНТИТИП В НОВОМ ЗАВЕТЕ</a:t>
                  </a:r>
                  <a:endParaRPr lang="es-MX" altLang="en-US" b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88" name="Rectangle 13"/>
                <p:cNvSpPr>
                  <a:spLocks noChangeArrowheads="1"/>
                </p:cNvSpPr>
                <p:nvPr/>
              </p:nvSpPr>
              <p:spPr bwMode="auto">
                <a:xfrm>
                  <a:off x="885" y="634"/>
                  <a:ext cx="907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69" name="Group 16"/>
              <p:cNvGrpSpPr>
                <a:grpSpLocks/>
              </p:cNvGrpSpPr>
              <p:nvPr/>
            </p:nvGrpSpPr>
            <p:grpSpPr bwMode="auto">
              <a:xfrm>
                <a:off x="0" y="1240"/>
                <a:ext cx="885" cy="500"/>
                <a:chOff x="0" y="1240"/>
                <a:chExt cx="885" cy="500"/>
              </a:xfrm>
            </p:grpSpPr>
            <p:sp>
              <p:nvSpPr>
                <p:cNvPr id="11778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1240"/>
                  <a:ext cx="799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sz="2000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РАБСТВО В ЕГИПТЕ</a:t>
                  </a:r>
                  <a:endParaRPr lang="es-MX" altLang="en-US" sz="2000" i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000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7786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240"/>
                  <a:ext cx="88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0" name="Group 18"/>
              <p:cNvGrpSpPr>
                <a:grpSpLocks/>
              </p:cNvGrpSpPr>
              <p:nvPr/>
            </p:nvGrpSpPr>
            <p:grpSpPr bwMode="auto">
              <a:xfrm>
                <a:off x="885" y="1240"/>
                <a:ext cx="907" cy="500"/>
                <a:chOff x="885" y="1240"/>
                <a:chExt cx="907" cy="500"/>
              </a:xfrm>
            </p:grpSpPr>
            <p:sp>
              <p:nvSpPr>
                <p:cNvPr id="117783" name="Rectangle 6"/>
                <p:cNvSpPr>
                  <a:spLocks noChangeArrowheads="1"/>
                </p:cNvSpPr>
                <p:nvPr/>
              </p:nvSpPr>
              <p:spPr bwMode="auto">
                <a:xfrm>
                  <a:off x="928" y="1240"/>
                  <a:ext cx="821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ПОГИБШИЙ</a:t>
                  </a:r>
                  <a:r>
                    <a:rPr lang="es-MX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РАБ ГРЕХА</a:t>
                  </a:r>
                  <a:endParaRPr lang="es-MX" altLang="en-US" b="1" i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84" name="Rectangle 17"/>
                <p:cNvSpPr>
                  <a:spLocks noChangeArrowheads="1"/>
                </p:cNvSpPr>
                <p:nvPr/>
              </p:nvSpPr>
              <p:spPr bwMode="auto">
                <a:xfrm>
                  <a:off x="885" y="1240"/>
                  <a:ext cx="907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1" name="Group 20"/>
              <p:cNvGrpSpPr>
                <a:grpSpLocks/>
              </p:cNvGrpSpPr>
              <p:nvPr/>
            </p:nvGrpSpPr>
            <p:grpSpPr bwMode="auto">
              <a:xfrm>
                <a:off x="0" y="1740"/>
                <a:ext cx="885" cy="712"/>
                <a:chOff x="0" y="1740"/>
                <a:chExt cx="885" cy="712"/>
              </a:xfrm>
            </p:grpSpPr>
            <p:sp>
              <p:nvSpPr>
                <p:cNvPr id="11778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1740"/>
                  <a:ext cx="799" cy="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СКИТАНИЯ В ПУСТЫНЕ</a:t>
                  </a:r>
                  <a:endParaRPr lang="es-MX" altLang="en-US" b="1" dirty="0">
                    <a:solidFill>
                      <a:srgbClr val="FFFF66"/>
                    </a:solidFill>
                    <a:latin typeface="Book Antiqua" panose="02040602050305030304" pitchFamily="18" charset="0"/>
                  </a:endParaRPr>
                </a:p>
              </p:txBody>
            </p:sp>
            <p:sp>
              <p:nvSpPr>
                <p:cNvPr id="117782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740"/>
                  <a:ext cx="885" cy="7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2" name="Group 22"/>
              <p:cNvGrpSpPr>
                <a:grpSpLocks/>
              </p:cNvGrpSpPr>
              <p:nvPr/>
            </p:nvGrpSpPr>
            <p:grpSpPr bwMode="auto">
              <a:xfrm>
                <a:off x="885" y="1740"/>
                <a:ext cx="907" cy="712"/>
                <a:chOff x="885" y="1740"/>
                <a:chExt cx="907" cy="712"/>
              </a:xfrm>
            </p:grpSpPr>
            <p:sp>
              <p:nvSpPr>
                <p:cNvPr id="117779" name="Rectangle 8"/>
                <p:cNvSpPr>
                  <a:spLocks noChangeArrowheads="1"/>
                </p:cNvSpPr>
                <p:nvPr/>
              </p:nvSpPr>
              <p:spPr bwMode="auto">
                <a:xfrm>
                  <a:off x="928" y="1740"/>
                  <a:ext cx="821" cy="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СПАСЕННЫЙ,  НО ЖИВУЩИЙ ЖИЗНЬЮ УЧЕНИКА</a:t>
                  </a:r>
                  <a:endParaRPr lang="es-MX" altLang="en-US" b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80" name="Rectangle 21"/>
                <p:cNvSpPr>
                  <a:spLocks noChangeArrowheads="1"/>
                </p:cNvSpPr>
                <p:nvPr/>
              </p:nvSpPr>
              <p:spPr bwMode="auto">
                <a:xfrm>
                  <a:off x="885" y="1740"/>
                  <a:ext cx="907" cy="7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3" name="Group 24"/>
              <p:cNvGrpSpPr>
                <a:grpSpLocks/>
              </p:cNvGrpSpPr>
              <p:nvPr/>
            </p:nvGrpSpPr>
            <p:grpSpPr bwMode="auto">
              <a:xfrm>
                <a:off x="0" y="2452"/>
                <a:ext cx="885" cy="606"/>
                <a:chOff x="0" y="2452"/>
                <a:chExt cx="885" cy="606"/>
              </a:xfrm>
            </p:grpSpPr>
            <p:sp>
              <p:nvSpPr>
                <p:cNvPr id="117777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2452"/>
                  <a:ext cx="799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ВХОЖДЕНИЕ В ОБЕТОВАННУЮ ЗЕМЛЮ</a:t>
                  </a:r>
                  <a:endParaRPr lang="es-MX" altLang="en-US" b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7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2452"/>
                  <a:ext cx="88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4" name="Group 26"/>
              <p:cNvGrpSpPr>
                <a:grpSpLocks/>
              </p:cNvGrpSpPr>
              <p:nvPr/>
            </p:nvGrpSpPr>
            <p:grpSpPr bwMode="auto">
              <a:xfrm>
                <a:off x="885" y="2452"/>
                <a:ext cx="907" cy="606"/>
                <a:chOff x="885" y="2452"/>
                <a:chExt cx="907" cy="606"/>
              </a:xfrm>
            </p:grpSpPr>
            <p:sp>
              <p:nvSpPr>
                <p:cNvPr id="117775" name="Rectangle 10"/>
                <p:cNvSpPr>
                  <a:spLocks noChangeArrowheads="1"/>
                </p:cNvSpPr>
                <p:nvPr/>
              </p:nvSpPr>
              <p:spPr bwMode="auto">
                <a:xfrm>
                  <a:off x="928" y="2452"/>
                  <a:ext cx="821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ru-RU" altLang="en-US" b="1" dirty="0">
                      <a:solidFill>
                        <a:srgbClr val="FFFF66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ВХОЖДЕНИЕ НА НЕБЕСА</a:t>
                  </a:r>
                  <a:endParaRPr lang="es-MX" altLang="en-US" b="1" i="1" dirty="0">
                    <a:solidFill>
                      <a:srgbClr val="FFFF66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76" name="Rectangle 25"/>
                <p:cNvSpPr>
                  <a:spLocks noChangeArrowheads="1"/>
                </p:cNvSpPr>
                <p:nvPr/>
              </p:nvSpPr>
              <p:spPr bwMode="auto">
                <a:xfrm>
                  <a:off x="885" y="2452"/>
                  <a:ext cx="907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7766" name="Rectangle 28"/>
            <p:cNvSpPr>
              <a:spLocks noChangeArrowheads="1"/>
            </p:cNvSpPr>
            <p:nvPr/>
          </p:nvSpPr>
          <p:spPr bwMode="auto">
            <a:xfrm>
              <a:off x="-3" y="631"/>
              <a:ext cx="1798" cy="243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4" name="Rectangle 30"/>
          <p:cNvSpPr>
            <a:spLocks noChangeArrowheads="1"/>
          </p:cNvSpPr>
          <p:nvPr/>
        </p:nvSpPr>
        <p:spPr bwMode="auto">
          <a:xfrm>
            <a:off x="3175" y="5462588"/>
            <a:ext cx="9144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-571500" algn="l"/>
              </a:tabLst>
            </a:pPr>
            <a:r>
              <a:rPr lang="es-MX" sz="11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1200" i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r>
              <a:rPr lang="es-MX" sz="11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	</a:t>
            </a:r>
            <a:endParaRPr lang="es-MX" sz="1200" i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endParaRPr lang="es-MX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Прообразы Иисуса Христа</a:t>
            </a:r>
            <a:endParaRPr lang="en-US" sz="28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/>
              <a:t>Адам</a:t>
            </a:r>
            <a:r>
              <a:rPr lang="en-US" sz="2400" b="1" dirty="0"/>
              <a:t> </a:t>
            </a:r>
          </a:p>
          <a:p>
            <a:pPr eaLnBrk="1" hangingPunct="1">
              <a:defRPr/>
            </a:pPr>
            <a:r>
              <a:rPr lang="ru-RU" sz="2400" b="1" dirty="0"/>
              <a:t>Мелхиседек</a:t>
            </a:r>
            <a:r>
              <a:rPr lang="en-US" sz="2400" b="1" dirty="0"/>
              <a:t>, </a:t>
            </a:r>
            <a:r>
              <a:rPr lang="ru-RU" sz="2400" b="1" dirty="0"/>
              <a:t>Исаак, Иосиф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Моисей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Иисус Навин</a:t>
            </a:r>
            <a:r>
              <a:rPr lang="en-US" sz="2400" b="1" dirty="0"/>
              <a:t> </a:t>
            </a:r>
          </a:p>
          <a:p>
            <a:pPr eaLnBrk="1" hangingPunct="1">
              <a:defRPr/>
            </a:pPr>
            <a:r>
              <a:rPr lang="ru-RU" sz="2400" b="1" dirty="0" err="1"/>
              <a:t>Девора,Самсон,Саул</a:t>
            </a:r>
            <a:endParaRPr lang="ru-RU" sz="2400" b="1" dirty="0"/>
          </a:p>
          <a:p>
            <a:pPr eaLnBrk="1" hangingPunct="1">
              <a:defRPr/>
            </a:pPr>
            <a:r>
              <a:rPr lang="ru-RU" sz="2400" b="1" dirty="0"/>
              <a:t>Давид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Илия</a:t>
            </a:r>
            <a:r>
              <a:rPr lang="en-US" sz="2400" b="1" dirty="0"/>
              <a:t>, </a:t>
            </a:r>
            <a:r>
              <a:rPr lang="ru-RU" sz="2400" b="1" dirty="0"/>
              <a:t>Иона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Даниил</a:t>
            </a:r>
            <a:r>
              <a:rPr lang="en-US" sz="2400" b="1" dirty="0"/>
              <a:t>, </a:t>
            </a:r>
            <a:r>
              <a:rPr lang="ru-RU" sz="2400" b="1" dirty="0"/>
              <a:t>Кир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Иисус первосвященник</a:t>
            </a:r>
            <a:r>
              <a:rPr lang="en-US" sz="2400" b="1" dirty="0"/>
              <a:t>, </a:t>
            </a:r>
            <a:r>
              <a:rPr lang="ru-RU" sz="2400" b="1" dirty="0"/>
              <a:t>Есфирь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/>
              <a:t>Быть прообразом Мессии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657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/>
              <a:t>-Пророк, Священник или Царь (или принц....)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ru-RU" sz="2800" b="1" dirty="0"/>
              <a:t>- спасти Израиль (или язычников)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675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Иона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876800" cy="4724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Иоанн 7:52 Не бывает пророка из Галилеи...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Матфей 12:39,40 3 дня и 3 ночи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Лука 11:30-32 Спасение дано язычникам 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Jonah 1:7  </a:t>
            </a:r>
            <a:r>
              <a:rPr lang="ru-RU" sz="2400" b="1" dirty="0"/>
              <a:t>Жребий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/>
              <a:t>Jonah 1:12 </a:t>
            </a:r>
            <a:r>
              <a:rPr lang="ru-RU" sz="2400" b="1" dirty="0"/>
              <a:t>Добровольно отдает </a:t>
            </a:r>
            <a:r>
              <a:rPr lang="ru-RU" sz="2400" b="1" dirty="0" err="1"/>
              <a:t>жизнь,чтобы</a:t>
            </a:r>
            <a:r>
              <a:rPr lang="ru-RU" sz="2400" b="1" dirty="0"/>
              <a:t> спасти язычников 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Иона успокаивает шторм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</p:txBody>
      </p:sp>
      <p:pic>
        <p:nvPicPr>
          <p:cNvPr id="164868" name="Picture 2" descr="http://www.gardenofpraise.com/images/j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71600"/>
            <a:ext cx="3848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8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bleon1.files.wordpress.com/2011/10/gath-he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38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4" descr="http://holylandarchive.com/section_images/555_Nazareth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57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Box 1"/>
          <p:cNvSpPr txBox="1">
            <a:spLocks noChangeArrowheads="1"/>
          </p:cNvSpPr>
          <p:nvPr/>
        </p:nvSpPr>
        <p:spPr bwMode="auto">
          <a:xfrm>
            <a:off x="38100" y="533400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800" b="1" dirty="0" err="1">
                <a:solidFill>
                  <a:srgbClr val="FFFFFF"/>
                </a:solidFill>
              </a:rPr>
              <a:t>Геф</a:t>
            </a:r>
            <a:r>
              <a:rPr lang="ru-RU" altLang="en-US" sz="2800" b="1" dirty="0">
                <a:solidFill>
                  <a:srgbClr val="FFFFFF"/>
                </a:solidFill>
              </a:rPr>
              <a:t> </a:t>
            </a:r>
            <a:r>
              <a:rPr lang="ru-RU" altLang="en-US" sz="2800" b="1" dirty="0" err="1">
                <a:solidFill>
                  <a:srgbClr val="FFFFFF"/>
                </a:solidFill>
              </a:rPr>
              <a:t>Хеппер</a:t>
            </a:r>
            <a:r>
              <a:rPr lang="ru-RU" altLang="en-US" sz="2800" b="1" dirty="0">
                <a:solidFill>
                  <a:srgbClr val="FFFFFF"/>
                </a:solidFill>
              </a:rPr>
              <a:t> и Назарет на расстоянии 3х миль.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1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66"/>
                </a:solidFill>
              </a:rPr>
              <a:t>Иоанн 5:39-40"Исследуйте Писания, ибо вы думаете чрез них иметь жизнь вечную; а они свидетельствуют о Мне. Но вы не хотите </a:t>
            </a:r>
            <a:r>
              <a:rPr lang="ru-RU" sz="2800" b="1" dirty="0" err="1">
                <a:solidFill>
                  <a:srgbClr val="FFFF66"/>
                </a:solidFill>
              </a:rPr>
              <a:t>придти</a:t>
            </a:r>
            <a:r>
              <a:rPr lang="ru-RU" sz="2800" b="1" dirty="0">
                <a:solidFill>
                  <a:srgbClr val="FFFF66"/>
                </a:solidFill>
              </a:rPr>
              <a:t> ко Мне, чтобы иметь жизнь.«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66"/>
                </a:solidFill>
              </a:rPr>
              <a:t>Ветхий Завет как спектакль...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66"/>
                </a:solidFill>
              </a:rPr>
              <a:t>Ветхий Завет как загадка...</a:t>
            </a: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MX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924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Предзнаменование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Предмет, событие, личность или ситуация, которые означают что-то похожее но с </a:t>
            </a:r>
            <a:r>
              <a:rPr lang="ru-RU" sz="2800" b="1" dirty="0" err="1">
                <a:solidFill>
                  <a:srgbClr val="FFFF66"/>
                </a:solidFill>
                <a:latin typeface="Times New Roman" pitchFamily="18" charset="0"/>
              </a:rPr>
              <a:t>бОльшей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 значимостью в будущем. 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Прообраз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Особенная вещь которая обозначает другую особенную вещь похожую на неё в будущем. 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Тип и Антитип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Личность или вещь которые символизируют кого-то или что-</a:t>
            </a:r>
            <a:r>
              <a:rPr lang="ru-RU" sz="2800" b="1" dirty="0" err="1">
                <a:solidFill>
                  <a:srgbClr val="FFFF66"/>
                </a:solidFill>
                <a:latin typeface="Times New Roman" pitchFamily="18" charset="0"/>
              </a:rPr>
              <a:t>то,чего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 еще нет но появится. 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66"/>
                </a:solidFill>
              </a:rPr>
              <a:t>Исторические прообразы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362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b="1" dirty="0">
                <a:solidFill>
                  <a:srgbClr val="FFFF66"/>
                </a:solidFill>
              </a:rPr>
              <a:t>1Коринфянам 10:11"Все это происходило с ними, как образы; а описано в наставление нам, достигшим последних веков."</a:t>
            </a:r>
            <a:endParaRPr lang="en-US" sz="2400" b="1" dirty="0">
              <a:solidFill>
                <a:srgbClr val="FFFF66"/>
              </a:solidFill>
            </a:endParaRPr>
          </a:p>
        </p:txBody>
      </p:sp>
      <p:pic>
        <p:nvPicPr>
          <p:cNvPr id="117764" name="Picture 5" descr="http://4.bp.blogspot.com/_IM9Blz0yVvc/TMXMuh2I5yI/AAAAAAAAA34/oLagyk4VAQI/s1600/Moses+Crossing+the+Red+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0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Небольшой пример: Числа</a:t>
            </a:r>
            <a:r>
              <a:rPr lang="en-US" sz="3200" b="1" dirty="0"/>
              <a:t> 21:4-9.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7" y="1538288"/>
            <a:ext cx="4419600" cy="441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Змея-укус=грех. Результат обоих смерть. Римлянам 6:23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Если ли решение? Посмотри на змею вознесенную на деревянном шесте. Иоанн 3:14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Почему змея? 2 Коринфянам 5:21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8288"/>
            <a:ext cx="3840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9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66"/>
                </a:solidFill>
              </a:rPr>
              <a:t>Предзнаменования окружавшие Авраама.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Исаак = дети обетования = Мы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Измаил = дети рожденные обычным образом = Израиль</a:t>
            </a: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>
                <a:solidFill>
                  <a:srgbClr val="FFFF66"/>
                </a:solidFill>
              </a:rPr>
              <a:t>Агарь</a:t>
            </a:r>
            <a:r>
              <a:rPr lang="ru-RU" sz="2400" b="1" dirty="0">
                <a:solidFill>
                  <a:srgbClr val="FFFF66"/>
                </a:solidFill>
              </a:rPr>
              <a:t>=Ветхий Завет=Гора </a:t>
            </a:r>
            <a:r>
              <a:rPr lang="ru-RU" sz="2400" b="1" dirty="0" err="1">
                <a:solidFill>
                  <a:srgbClr val="FFFF66"/>
                </a:solidFill>
              </a:rPr>
              <a:t>Синай</a:t>
            </a:r>
            <a:r>
              <a:rPr lang="ru-RU" sz="2400" b="1" dirty="0">
                <a:solidFill>
                  <a:srgbClr val="FFFF66"/>
                </a:solidFill>
              </a:rPr>
              <a:t> = “Физический Иерусалим".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Сара = Новый Завет = "Вышний Иерусалим"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Бытие</a:t>
            </a:r>
            <a:r>
              <a:rPr lang="en-US" sz="3600" b="1" dirty="0"/>
              <a:t> 22:1-11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464820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Твой единственный сын....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Гора </a:t>
            </a:r>
            <a:r>
              <a:rPr lang="ru-RU" sz="2400" b="1" dirty="0" err="1"/>
              <a:t>Мориа</a:t>
            </a:r>
            <a:endParaRPr lang="ru-RU" sz="2400" b="1" dirty="0"/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На 3тий день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Исаак несет дрова</a:t>
            </a:r>
          </a:p>
          <a:p>
            <a:pPr marL="0" indent="0">
              <a:buNone/>
              <a:defRPr/>
            </a:pPr>
            <a:endParaRPr lang="ru-RU" sz="800" b="1" dirty="0"/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Авраам держит нож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Воскресенье из мёртвых</a:t>
            </a:r>
            <a:r>
              <a:rPr lang="en-US" sz="2400" b="1" dirty="0"/>
              <a:t> (</a:t>
            </a:r>
            <a:r>
              <a:rPr lang="ru-RU" sz="2400" b="1" dirty="0"/>
              <a:t>фигурально</a:t>
            </a:r>
            <a:r>
              <a:rPr lang="en-US" sz="2400" b="1" dirty="0"/>
              <a:t>, </a:t>
            </a:r>
            <a:r>
              <a:rPr lang="ru-RU" sz="2400" b="1" dirty="0"/>
              <a:t>Евр.</a:t>
            </a:r>
            <a:r>
              <a:rPr lang="en-US" sz="2400" b="1" dirty="0"/>
              <a:t> 11:19)</a:t>
            </a:r>
          </a:p>
        </p:txBody>
      </p:sp>
      <p:pic>
        <p:nvPicPr>
          <p:cNvPr id="123908" name="Picture 2" descr="https://encrypted-tbn0.gstatic.com/images?q=tbn:ANd9GcQJBWHuTuoEYgXeqHpxVP_pLB0z_6tRd_VaypG3G1KhslSeDAS1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44600"/>
            <a:ext cx="3805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9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Содом и Гоморра	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257800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Содом это символ "этого мира".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Содом = Египет = Вавилон Откровение</a:t>
            </a:r>
            <a:r>
              <a:rPr lang="en-US" sz="2400" b="1" dirty="0"/>
              <a:t> 11:8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err="1"/>
              <a:t>Октровение</a:t>
            </a:r>
            <a:r>
              <a:rPr lang="en-US" sz="2400" b="1" dirty="0"/>
              <a:t> 18:2-3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Содом это символ того что Бог сделает с неправедными, Лука 17:28-31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Кто такой Лот? </a:t>
            </a:r>
            <a:r>
              <a:rPr lang="en-US" sz="2400" b="1" dirty="0"/>
              <a:t>2 </a:t>
            </a:r>
            <a:r>
              <a:rPr lang="ru-RU" sz="2400" b="1" dirty="0"/>
              <a:t>Петра</a:t>
            </a:r>
            <a:r>
              <a:rPr lang="en-US" sz="2400" b="1" dirty="0"/>
              <a:t> 2:6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ru-RU" sz="2400" b="1" dirty="0"/>
              <a:t>Кто такая жена Лота? Лука</a:t>
            </a:r>
            <a:r>
              <a:rPr lang="en-US" sz="2400" b="1" dirty="0"/>
              <a:t> 17:32</a:t>
            </a:r>
          </a:p>
        </p:txBody>
      </p:sp>
      <p:sp>
        <p:nvSpPr>
          <p:cNvPr id="124932" name="AutoShape 2" descr="data:image/jpeg;base64,/9j/4AAQSkZJRgABAQAAAQABAAD/2wCEAAkGBhQSERUUExQWFBQWGBcaGBcYGBcXFRgaFxoXFxcYFxoYHCYeGBojGRUUHy8gIycpLCwsHB4xNTAqNSYrLCkBCQoKDgwOGg8PGiwkHyUsLCwsLywsLCwsLCwsLCwsLCwsLCwsLCwsKSwsLCwsLCwsLCwsLCksLCwsLCwsLCwsLP/AABEIALoBEAMBIgACEQEDEQH/xAAcAAACAwEBAQEAAAAAAAAAAAADBAIFBgEABwj/xABAEAABAwIEAwUGAwcDAwUAAAABAAIRAyEEMUFRBRJhInGBkfAGE6GxwdEjMuEUM0JScrLxBxWSYmOCJENTc3T/xAAaAQADAQEBAQAAAAAAAAAAAAACAwQBBQAG/8QALREAAgICAgEEAQMCBwAAAAAAAAECEQMhEjEEEyJBUWEycZGh8AUUQoGxwfH/2gAMAwEAAhEDEQA/ALyl/pngZ/cz3ud91N3+m+C0ot8ytMw3tupVXSIkjqM1845y+3/J11+xjT/p9gr/AILYUW+wWDn90zyC1lQiIhRp0+9Cpy+3/JrM/T9i8G0R7imZ15Gk/Kym32OwuTcPT/4D7LQReNU1TpWW2/syzOU/ZLCh0e4pzE/kER5ZphvsrhtKFP8A4N+yv2YcDPPvn0ER9LKEDt/JvqV0UVH2boaUqdrflC9ieCUg2PdMH/iFekx6ugvDSCDqgkjY5ZXZmncMpgWps/4j4IlDDU25saPAIuLYR6KQ/agDeElOi+NyQlxYNmQwDawWO4zUgGIHq2i1vFn8wMEFY3ijQCRt5p/j7Zcm44zN1xMkx18EoKe/3VliTFrJZtOQuzGWji5I8pCZoTkuHDgDQlWDKBNk9Q4eIyn9Fry0Hi8H1OigFHdMPw45LC86IlWkQ8G252RMRWGQy9fBa5N0DHBGKkpFf7rzQ3thOckodVmyNSJp4tWhMtUxS2zUoTDOxsichePEpPfQi4KKYqNk9EMU7SiTAlDega9KmWrtKmJvC9Zig26QHlJCjyFMBsnopFvfK9yPelYuG7qBYnKeHLshovVcMRE6r3IL0JNXQlCuvYx8Y/DHatR+Dwq/9kPgrD2ZZy4ygf8AvUv7wsnK4sBYZRatH6QjPxQquIUq7TePNKBt4krg8SzkNgghShAbSn8tkw1kZrGqNTsJTG6Za1LtYmKYstQMiQK9VedEJ1WENuI1KxyMUX2SLjql69YizSu1a09ElWqgapMpjoQK/G4giclS47FQicRxA5s5uqWriO1fJLhFy2dzBh1YbEcRDc1luK441HECw7s9/ojcUrS6xtCq3t19BdLDiUdk/lZquAF5LiSUxh8PuoinPT1umg4DLMqiT+BXjY1dskygIkABFFIi6JQENykrt87JLZ2oY9dFTiadxsu18Iy0m4udj3JrG0bA29SkqLvXronJ2jnZcfGTT+Rb3MC+XrJAqOmwyHTNMV3Wj10SbqkfdPjs5+XjHQNzEalR6fZQFMzMes0ekYE7BG2KwwV20AqUQJg+CXa45BGqNLiLGfgmaODMBbdLZnpucvatEThGwJJnuSzqInKysn4QyAPurPhvsw95mBAEkuyj0Ul5VFW2UPApOkqKWjw13LMEA3UDhzP5VtMVh20wGhwcQIJE/JUmLw4J7KXDPyK34cFFUVDXaZZd6cxOEtYEymBhHFzRur+jwZrRN5A16/LZZkzKNDYYNNMzOHwDg2eSdx0kDOLCTqu8MwcYmgYia9P+5a73A5Ry/mMdwA/VI18OBVw5uf8A1FO5EZuy+CXHyOToVnwRWNv6PqzMQDPiiEW3XHUxfLNdFHqo20cVEmSI9DdHLZvqoNZsVNjVjkakTYpCpCGXIVYEXQ89G1Z12IvdSq1LWSLW5khCq4wgHySXkHrHb0dr1/4gqTHcRMFO1SJgx62Wfx9W5ACVH3M6Pj4k2I8R4k1olxA23PQKnHHGVAW5OHkUhxeuXvd/K2w+qqWjlqAne67GLx48fyLz+bLHOo9dDNetJKCXndQFRN4LCl+iqftRDG889A6TvXVW/CsMTmlnYYgxyxGdlo8PTDWt9FS5smtHX8XBT38CtSnYKtxGJEwE/j6phwHh37qhYDJAJnX14rMUbVs6GbI4Ul8ha2IkEATCNQ4a73RNrR5mEXDYEtEDXUpym0lpAPZHl1+WaKU66A9Fy90+yjxWCgSTB16bKs90JurfidcOf2QQPOYHcl6eCMzPa9DX5p8JUtnJzYlOdRQGkIP5SYUnUw60GTpKaw+CIuQSdQel07QwTicjAOcb5eKyWRIdHC6plbTwUC4v63T9HAkiSBy5XKYfhiHTY+Hwum6bHOBkdyRLI3sox4V0V+H4bDxAkbn7qzrYh12iw6ZmEQYYht7QnKdCW9+qnnkvbGrGoldTZAz+/wAVOphQcrdLDNOiiI7rHX5oQo/xTp94Q8xiQnhsPDhccwMwdtfFWLxAjf8AylhRi+fUqTjzRF816W2ZPogXxYa96jj2x+zf/opnbUpqnheyN7d6BxZ5mgLfv6e25C9B3NUc/NkuLR9cOGuvDCgIxF1wsQnBsG5gC9y9FPlUSwoXYVkGsGyhiqgAui8iFiKY5Z2S5J0EqsSFQa2OyqsfXJdA790zi3xJSD3NzlTtnRxQ+RbG1CPoFmeM8VaxrmT+Jygx4xnurPiFSA55sGAnW6+fcQxxq1HPyk2Gdso8lf4mDm7Y/Pm9CCS7YdlSZNgSckhjHQ4/oi03dUti22Gd11oKpHJzu4WTY/Im4jL0FruE8PMzYN9GPJZCkzmLWibmAvqeCwnu8JMSXXO49WUnmZOCS+y//DmlGTr5SX/ZnGs5q51AjplkrllJrnwNtpjxVIagBLjbrstDw9obTaRfmBMg6d6jzaSO1lSh12Zrih5CZ0MeikuH0w5xdC9xyvz1S2ZBMzvdW3BuHBjZz1VTfDHb7B5qeS31H/k5TaARIhM4kCnTMEjmEAwIEm/1UsQwhhgKq4txUcjWgyRmNf0SIpzaoZlyKrZWVGfi5z12Xa4gyfp8UOjjAHE3Em5zMBL0y57uhM+vgrqfyc31Euvlj9LGOgRM3EfdP0MaRYanIjVJ4egZuD62VxQw0w6I7wkZHFDoqTOMpF5l222vmnX0YCJSYBfNL1sRJOyltyeiuC+iDq8RN0d2KloGXclKpCHTM5ouKY7gmOMrG4XKj+yCf0Q21YyCliHAsO49FZWxclTs698gEam/rxR8EBJiLNcc9AHaeSqsJxMcxbUJhwaBAmL6+BnwVXiCQeYk306H0ExYXK4snmnK0aCrj4GUET4iI8FU4jHF9SiHH/36ZAjIF2XcqvGcUORvaPOPslcLii6tSytVZ/cFTj8etkPkSxxUkj9KheKE166KiiRw6JuC5C8XDUroAXqMB8i5WZYzYRcoxgXVNxbGOmGkcpZO8gkhBOkhuNOcqRTcUxjcg4EaIVN/YGR8PWyR4xhyeXlyAMnM6R9VPDNLWibmBbopXFVZ3FCKxqmVvtNVYKDwSOZ4sN+UgmB3L5y8ZRmtN7f4uatIbNHfJJ+wVBwzEclRziGmGPsbj8pj4wuz4kHDFy+9nN8hrJk4sWZp1U8Z+YN2QGVPgul0uBVtbshcvZRLmLXAjMEHyW+4xxuo3huGcyo0ucAHixf2bZTlobajJfP6iteKezNbDNDqvLBdAhwdpMy3RIzQhNx5P5/kPFOcL4h38Xa4NabBzbkH8pM29boOA9oalEOYxwLNiPMtP8MwFUteCYIj1vCZY9vLyh7S29nAyJzIIuMkTxRSposl5eTM1JtWvn+/yRrY5xeXC50m8AfA7q5w3tk9lItIDnz+YgRG0CO/XwVAcPBMGQu4d7GumoC4DJrSACdnHOO662WOE1tWJ9fKn+qr/guaftBiKsyWkdwAG9tTfqqzGYnnfJM5AnK2htouHi34jHBoaGZNGVzfzySVV23VbDGk9Kgsvk+zipN0/wC6/qWj6H5eUzORCvuHcG7IJNlnuA4trSQ7M/l2uticVDRGQH3HzBUvkOUXxR1PCjHLHmv/AAbwmGBgASmqtKJ7rKpo1OaIy38/shY7FRB5s4j6qL025dnRcN9lk4zTJCRc21jZIDGkwNCjNrQSPy5G+qasbiMSSXYzRoOccreC6/DEGCE2OLNaGN5bmxdY7Cfil8bUIJl0bSBPrJAnJsxOTkdqiItbJV3E8bLg0ZD4qOJxz3WLp8gk6zALuP6p2PHW2Y9IE6r2pSuOxl/p6yXMZiIsLzqFXlx9fVWwh8nOz56uKJ06JcSTbL4rmHj31Maiqz+4INbGObbyOqjwv99SN494z+4J6T7ORmyxriu/k+74PjjyXCDE281YU+JZnlNhoZWZre0gFblayRJDjly9T8UWt7T0mtJBbMWgkT0Oy4dS+hNx+y+qcUnNpjfJSPFaQbIBAAJ1m3csNxX2mZVaACA1wg7yNjnsljxkcjWscC0coJvz6z3iEz05fIv1I/Bpcb7TufanIbF5i8jIzMQfNJ4TibgDbmgRE2F5j5qhGLcCQ3lETymwJHSTn3L2FY4uHKYIeTNwDaSD5L0sdrfQ6GWMOltmoOLkC1vG0nuUcS7mplsdowR5hRw9d3LL7Zgt7v8AIVZj/aGnTeGOJ5i250A0B6qJQbftR1VJJJsoPbfBv93Te4Acri3qciPqsk51+9XXtTxI1a+cgBobHUAn4lU1IXy+q7vjpxxrkcrypqWVtHneCHTdK44m/VFpsVPSJG7YJzSFpfZr2jNKjUokloebO7MNsRJBGU8sxeAs8WyYXHOmw3S8kFkjxYeKfB8ker1C50kRN0IpuoLQcl7iAuIEMI529zgJB6gtRxl8HpQu5WL0+bSfBSxGFeILgR1KufZfEtAe1xgRJJytYdSmeIYlhPLINMgjLLPpNiAQlPK1PjRfi8KGTDzc9v4MtHVHxWBfTA5wRJOfSMtxdexmG5crt0KhVxRLWtNw2QNwDp3WT7bpo57iocozW/gHSeRktngsd7xhcBEgg2yNuYefzWKpq94JxRlKnVD5MwGwbguDgTGsQ30UnyIclaRd/hnkrFKpPTNFSqENgCYMiPKDNtSqmvUecx4HbPPvlOYLiQgixA+e4VePaMC3ITJFiROd9O9RwjK3SPos2XGknKVWR/aLjs/l2lOPq8zp1GYvrrKqcaOQn/q8xoQUyzGbjcZ5pzjq0Jx5UpNMeqVydJjUHLLNK16znHtT8fWa9RxQdvtCkGGCXDLv67W890KVDpS5K0RpkkDM92SBia/M8NzDc+/WUfD1mgS42B8clVY6sPfPLCWi3S8XNuoRwVslzZeMF+48+gBJAJJMDv1KRqmDHxOt0ThRcS+SYDS4XkXIBPSbLlaoBNvPNMSp0Tykpw5dAjhhGU7IOCH4tLb3jf7gjHEDlsR69BAwLvxaVxeo0wP6hKbGyDyOOqHn8TN7ncyfNRol9QgAE92f+F7E0qY3G2XyXhimMb2XPnbLvS9VpHI4O9jA4dUk9hxHQE/f6o9LDOa24cD3Xj/A2Q+H+0QaYeCRuHEH5pytx9jmuaWB2xNz4uCVNzuqDjjXdi1F7jy82XXuMLV4GtSa2m9z+UugSLxGrhmsZhTzu5WtJ7k+7DcnZuOWHRAm8jRJywvV0Nx+3dFhxzjgqF7ATygzOQMRmNs8+iy+Ixj6rhmTYWnIWGpRcRi+YxAGwi219zmjgctEsJB7Qh2otcTtcWTccFjWkPlKWS2+iv8Ackvj1b9VpOC8AcGF5aDzWvEhvTaY8klwvhznua4NlodcgE2tK32GqxSdlzCeUAOyuBpJJGaT5Odr2oHHD/U0fOMfguQ5QZ8/VkjVfEDVbTG4YvaSWuveOU9lw2keHislxOjy2LSCRI0toU7Bk5aYrJGtibZ0XfdqVACJP6pxlGWRaTPeqHKgYLkJPJK5iyew05tBB2zJHzhdpgtJ6ImGwT6zoF9zkB1K20tvoZxclS7Z7hzwJkxplP6p9+GETzgjpf6WUcZ7OmmT+Iwxe0wkP2lzbQPjJ80t1PcWWQcsMeOSIfEUg6mSP4c+7K3wVcQI6hMmqXWBgbZID6UbFNhrTJc75vkiAzXKjl2FGqy0pnyTNNIsmcSe4CBEWMeV/BL1ZMETIj4KPDsWWOH8t7d/+Fd06gI7FzMGBO2cXSJex6R1sTfkQ90v7/BWsbUfTym+Zz7huFztQByyRGfy7lb4ikWweVwFtCPhGSPQ4e94Dm5aSf0SvVSVlKwvrk7KikypzcsNgnw80Vz3CYcHf0k+Ivoj1sC9pMkCCbExntZI0SOe4sM8zK1NS2Fbi6s5iAYkZbR8DKV93BvsPitQ2jReLFzeoNjlvkkqmFo8/KXG8C1jayyOZdUDlx7uzOuxPK5pE2zvmPQVlQo06shhcCdCJ66LQf7LRawwwHvuT4lVlDDhjuYQzfIr3rRmvaKjhlB3Jpoo8Xhizslt/p6lC4Z++pf1t/uCsuMYnmuCCcraeSQ4c38WlH87f7gqoNuOyDyIpT9vQOpXJMrkHNDK8XJlHN5B6JEyRkpvxG3wSzKkKVRyHjsPloNRxRaZBT2H4jE5nmEG8HQqnDkWk7dZPGmHjyD9TES/rZaHgXD2E/ivDZEtEiXEbTmVmcLyh/ayOuUTFzOy5gsQWPa65jQZ62SMmNyjS0XwyRS93z/Q3vCByRTDpDjJmwLSZv5LTjiNMFgn8zgGzN7Z7afFfNsHxYB4JdbXoNhZM4r2lDndtp5mO7BDoF4g98ea5uTxpSkV84KKRp/aHibqVQkQW83au3sgwBY98rKe2NZtR9MsIc0MAnrfP4IuI40yQ40yJAB7UgDIW3sqjG4w1YEQWm3UX/RO8fC4NOhGRqSonQow5oMDmAHnur7h/BQ4nlADmwLmQZnKLR2Vny8c2pIiDHnnt3JtnFH0yHMJ5tzFxsRrqm5IykvaFHHi7Y1xPhLhUDS3lJgDKLmAet0bB8GfSBJNiL3a07bquq8RrV2mSXRedR9rpagHEEOcZGhJWcZ8abQ1Sx30W2IqwAOYPOwdPXTRIY+oXjlPLJOeojNJtxJDgWm4EbyuPoVKkuAPLqch1zTI4+OxWXyOSpIi9zRkAL+XTqlqkArlRhBgDJCcCVSkc+U2+0FDQ7IAAf1Elefh4bcwc0E9LKbnTnPX7IqPKSadoGmMJjX0iY1iesGQuUyIsNkGs4r36tM2+CUovZd8M40XAtquMF1pOWeouFcUeKMbS5mumSQBmJ6zldYdqMH2SJ+PGTKsXnSUaassuJcTcXSCZPqArHhVblpu5jEXynzWa5iTa5XRXcBCKWFOPFAY/J4ycmWuI4vIe0xfKFVnFQ4FBe+6hqmxxqJPk8iU3ZrsHx0cjQ+xyySfGcQeWZ8o3+xVDTrkOBzg9/zRsbiS++XRJWBRlaK5+Y5waZCk8zzT1ReG1Ca9L/7Gf3BKc5THC/39L+tn9wVDWmQcul+RcrzjsuLiYTE2hec5cAsuhqw0jKJSiROWsKJbZcavHlpmjwNFj6RtAGZJkD/qjQn1mhe7Y1pc19xlaPXkqqg+Nc7HuTtLAe9HYM7g2KkcOL29HQWZyVJbI/tZEObmgNxR5pKlWw7mgAk2+CVBuPqmximTynO9jXK9+QJG4E/HRGp0Hz+YDvKusBxzF8oa1oLIsA0NA7oXX8KxD5cWi99J8hkpnla1Kl/uOjD5Vsr6PCXSJIcdg4R8CmqddtwQ0RoPvqq3G4WpTcSA4j+YA/FL0sQYdfNFxc1dhLLw0kaDA4+mCYjbbMqPFKzOa4kx4jxCz9JhF+v1TIrF7iTEafrKH0UpXYX+YlKNNFxw3g7ahD4IZIBMm51APcR5r3tVXZzhtNvIGgW08AbpLD8WNPl5THLltr917E8WNQy4AnwHU/JLUJ8+T6HJw9Ol2VhedvWd0N9vVlKtiiST/hLvqzsrYogm0iYf4p7BMa8wYHj91WapzD1iAYG8HRemtaCw97O14DiAbD190AMkxbxUjUJE6yfXVSLABnc5rFox7Y1w/h9MvAc4mdBZadvszhi24cDoZKyWGqwZ8rwtBQ4sCBLpOylzrJdxbKsShVNEDwNjeYARpN/vdZ/GcOcxxA+GqujxEFxAPrPNJYvG7W3RY3NPZuSEGvopHMIzHghkqwe4QQkXNVsXZBOFdHmC68WmckyykYDmnWCMr7eKf/Yy+mSABEXiLoXNIOGFtCLOHPIFj9U/h8E1j6BE8xqM5p79FOjh3nN3j0TD8ORVoSZBqNHxSXkbdWP9FJWvwZ401Kny/wARI7hP2V3VwjYnofNJnCADKQmLKmTPE0VxOymSjYim2ezl1QqjUadgcWgcry9C8xswBclED2Eap0q7mGQSDuFOnhCM7fH5I/IyQA0uJ1dYeQKW5IojilX0WXDnisyCO03+I5XOpzsrvAeztANky4jWbeRWYptvytJB6EgeKI3idWlB5iYORMjZR5McpfodFkEkrmjd0sM0jOB0sovqACGm5Wa4d7SGo8MIAm3QlPY/GmmJ5b7z8IzULwSUqZWnGStMLxVrwzsX+ZnpusfWq9ok56qxr8ccSYH+NlU43GFzi7LoMgr8GOUdMk8ica0yBqroqG+iCXariroh5E/erjnFBLl73iLiZyJucoShly6HoqF8rZMlHZzAZShltpTGIfAaNRGWX+eqBlOOLVsCxvazi+eUd/6JqqwuyM9xSwEuk5fFWf8Atr2Na+xDwS0axogm0qG48fK/oRLLXRqQLc/Upo4OAJ7O5SrWuPZ6mM4180PKw/S4sG54mZK9VMCTc7eaFXdfOVFtU72RpCXNdHnSbrzaEk9FAAqAqEFHQu18lrgsUGZXkQRkd/orCpjS9reWBLosDLrGx0tPyVdhcMHAGZy39SnqtNtJvNE5W5uX0VLNRv8AJ0IKXHfQxSqBg7VvXVDqYplSphy3/wCUT5qk4nxH3t8ukyPlZc4TV/Goj/uN+aKOHXJ9k+TOnLiuhx+JEZhKF5Oo80s53VBNk6OMnnlHxQd081IcPe7bzCQ5guB6Liwecflf1HH8PeNPiEWjQ5M8/l071XA7ph9QkrGn0zYyjdpDXvDeFClWIfMZfXNRa6Bn5WQzXjXNCkP5pbY+MSBM216pTEvkCZCWa+UT3heYnuC8oUzzzc1X8HKVUtcHNsQQQeoyWk4XihU/Drz2rsOV3ZSf5T06rPABpumv91dy02H8tOQLXgu5oJ78tkGWPNaCwy4PbLTinA3UxMWubaDr1VBWbdbXiOLdUAcHDlcAbC8HMCddLLNYykTJOfj8UnBklXuHeRhTVxKoLznIxpRf1dCJCsTOc4tIgW+CNRws03v0GVxOgJIzi4ugupmJsjHED3QaAAeZxc68kdnlEbCJWv8AAvpizY1XYuuItMdL/JE3QMY2GNOXcjReY8UfG1OomPPW6WwtYtcSPFWXKw0siHO8j3W70iWmjqYvdB12B4Zww1g6DHKM43yy8Voare03OGiMjkAGhUPD6lRkhpIB9T81a0XtF3PmesqfLbZV48Y8fyL4l5Ji5y3sN0bCtjnMFubRGYyPy+qO91NtulrpoObYE2+PcUpz10PUdlB/t/NL9PInrdAx1PmLeRsAZ3la/EYdpEUx5EHulVrMHS7RcW2zjtQcrkT9IRQz3sXPBFqjNU8OT4fBNUOGnQZ6n6K/xHu6TQ/maRP5R2p6CLeKpq/tSZtTZ3H1ZNWSc/0oQ4YsW5M6806IgntXsLwevwVLUxLiTcwc9lGtXLje+aE5qphCu+zn58/PUdI4SnuDn8elGfO35pHlT3AjGIpf1hHL9LJofqX7ipK5ylEplSJWg9gRTXvdp1hsvMKzkw1BCtOhqckwAjzbzRmjLvS3JjoQSK+tPglyFZ4sX9bJeh+b11RRdIDJH3UQwjACZEyCI66Fd91BnzCs6ov4BT5BDbbfRBy+R6gkqKrFPBKicvmrPEUxAsPJJ8o2Wp6PTvk7JYPHub2TcadNU0MbJz+FkOkwTkM1OmO14oJRRRjnJKrBVgT18h6KFycokj10ur3C0xAsPLuSmIYJNhb7lCpfAyUV2Urh8VDltleR3Rr1VlVYNhp9EpqE5MhnE82psI6CyE8X1lMU2i9tETBtG2q90MXupEMFiWtd2mh28+oV9g61J0lst0g8s+FvoqqnTGwzGiOykJFhlsNyk5IKRdhm4aLk4ekAMiRGd/OEy7DNfcSIiIsPkj4fDtLWS1v5G6Dcpt1FsHsjLYKCV/ZbzX0VT8I0XETOZv8A4T+Hos5ZJbNyQIF+pCVNMQ6w8u5ewrR7xltD8l5wbXYHNDWMmOy7l2bA8ebfS6o6mE5RLnhjdua3g3v0hXnErMMW7rbrCcReZNzmPkmYMTfyJzZVBcqB4/Gczs565DoB0STnaLrT68FHVdOMa0cTJlc3bPW7lE+gvNXgioVysiSVY+zYnFUv6x8Um8WCuvYymDjcPIB/Fbp3IZv2s2H61+5/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981200"/>
            <a:ext cx="3594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0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Предзнаменования в Исходе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581400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Исход 3:7-10 Люди в рабстве: Бог посылает спасителя. 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r>
              <a:rPr lang="ru-RU" sz="2400" b="1" dirty="0"/>
              <a:t>Моисей</a:t>
            </a:r>
            <a:r>
              <a:rPr lang="en-US" sz="2400" b="1" dirty="0"/>
              <a:t> = </a:t>
            </a:r>
            <a:r>
              <a:rPr lang="ru-RU" sz="2400" b="1" dirty="0"/>
              <a:t>Иисус</a:t>
            </a:r>
            <a:endParaRPr lang="en-US" sz="2400" b="1" dirty="0"/>
          </a:p>
          <a:p>
            <a:pPr marL="0" indent="0">
              <a:buNone/>
              <a:defRPr/>
            </a:pPr>
            <a:r>
              <a:rPr lang="ru-RU" sz="2400" b="1" dirty="0"/>
              <a:t>Фараон</a:t>
            </a:r>
            <a:r>
              <a:rPr lang="en-US" sz="2400" b="1" dirty="0"/>
              <a:t> = </a:t>
            </a:r>
            <a:r>
              <a:rPr lang="ru-RU" sz="2400" b="1" dirty="0"/>
              <a:t>Сатана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Бедствие</a:t>
            </a:r>
            <a:r>
              <a:rPr lang="en-US" sz="2400" b="1" dirty="0"/>
              <a:t> #10: </a:t>
            </a:r>
            <a:r>
              <a:rPr lang="ru-RU" sz="2400" b="1" dirty="0"/>
              <a:t>смертный приговор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1 </a:t>
            </a:r>
            <a:r>
              <a:rPr lang="ru-RU" sz="2400" b="1" dirty="0"/>
              <a:t>Коринфянам</a:t>
            </a:r>
            <a:r>
              <a:rPr lang="en-US" sz="2400" b="1" dirty="0"/>
              <a:t> 5:7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14600"/>
            <a:ext cx="50038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15215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4216</TotalTime>
  <Words>433</Words>
  <Application>Microsoft Office PowerPoint</Application>
  <PresentationFormat>On-screen Show (4:3)</PresentationFormat>
  <Paragraphs>113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Textured</vt:lpstr>
      <vt:lpstr>1_Textured</vt:lpstr>
      <vt:lpstr>2_Textured</vt:lpstr>
      <vt:lpstr>3_Textured</vt:lpstr>
      <vt:lpstr>Иисус в Ветхом Завете: Из Тени  к Реальности. </vt:lpstr>
      <vt:lpstr>PowerPoint Presentation</vt:lpstr>
      <vt:lpstr>PowerPoint Presentation</vt:lpstr>
      <vt:lpstr>Исторические прообразы</vt:lpstr>
      <vt:lpstr>Небольшой пример: Числа 21:4-9. </vt:lpstr>
      <vt:lpstr>Предзнаменования окружавшие Авраама.</vt:lpstr>
      <vt:lpstr>Бытие 22:1-11</vt:lpstr>
      <vt:lpstr>Содом и Гоморра </vt:lpstr>
      <vt:lpstr>Предзнаменования в Исходе</vt:lpstr>
      <vt:lpstr>Проход через Красное Море.</vt:lpstr>
      <vt:lpstr>PowerPoint Presentation</vt:lpstr>
      <vt:lpstr>Прообразы Иисуса Христа</vt:lpstr>
      <vt:lpstr>Быть прообразом Мессии</vt:lpstr>
      <vt:lpstr>Иона</vt:lpstr>
      <vt:lpstr>PowerPoint Presentation</vt:lpstr>
    </vt:vector>
  </TitlesOfParts>
  <Company>evidenceforchristianity.org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Shadow to  Reality</dc:title>
  <dc:creator>john oakes</dc:creator>
  <cp:lastModifiedBy>John Oakes</cp:lastModifiedBy>
  <cp:revision>66</cp:revision>
  <dcterms:created xsi:type="dcterms:W3CDTF">2003-09-28T00:28:34Z</dcterms:created>
  <dcterms:modified xsi:type="dcterms:W3CDTF">2018-07-22T14:45:22Z</dcterms:modified>
</cp:coreProperties>
</file>