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9" r:id="rId3"/>
    <p:sldId id="310" r:id="rId4"/>
    <p:sldId id="311" r:id="rId5"/>
    <p:sldId id="282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7" r:id="rId14"/>
    <p:sldId id="298" r:id="rId15"/>
    <p:sldId id="300" r:id="rId16"/>
    <p:sldId id="299" r:id="rId17"/>
    <p:sldId id="301" r:id="rId18"/>
    <p:sldId id="302" r:id="rId19"/>
    <p:sldId id="303" r:id="rId20"/>
    <p:sldId id="304" r:id="rId21"/>
    <p:sldId id="305" r:id="rId22"/>
    <p:sldId id="306" r:id="rId23"/>
    <p:sldId id="291" r:id="rId24"/>
    <p:sldId id="292" r:id="rId25"/>
    <p:sldId id="293" r:id="rId26"/>
    <p:sldId id="294" r:id="rId27"/>
    <p:sldId id="295" r:id="rId28"/>
    <p:sldId id="296" r:id="rId29"/>
    <p:sldId id="308" r:id="rId30"/>
    <p:sldId id="259" r:id="rId31"/>
    <p:sldId id="260" r:id="rId32"/>
    <p:sldId id="261" r:id="rId33"/>
    <p:sldId id="262" r:id="rId34"/>
    <p:sldId id="307" r:id="rId35"/>
    <p:sldId id="279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3" r:id="rId44"/>
    <p:sldId id="275" r:id="rId45"/>
    <p:sldId id="276" r:id="rId46"/>
    <p:sldId id="277" r:id="rId47"/>
    <p:sldId id="278" r:id="rId48"/>
    <p:sldId id="274" r:id="rId49"/>
    <p:sldId id="28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800355F-2D1B-4DD5-8BC3-CE3385A1FDAD}" type="slidenum">
              <a:rPr lang="en-US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3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3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9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4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34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9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8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6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7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8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>
                <a:solidFill>
                  <a:srgbClr val="564B3C"/>
                </a:solidFill>
              </a:rPr>
              <a:pPr/>
              <a:t>2/3/2019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770A36D-EE8A-4D7C-9C9F-E5E9C6BED234}" type="datetimeFigureOut">
              <a:rPr lang="en-US" smtClean="0">
                <a:solidFill>
                  <a:srgbClr val="564B3C"/>
                </a:solidFill>
                <a:sym typeface="Calibri"/>
              </a:rPr>
              <a:pPr/>
              <a:t>2/3/2019</a:t>
            </a:fld>
            <a:endParaRPr lang="en-US">
              <a:solidFill>
                <a:srgbClr val="564B3C"/>
              </a:solidFill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64B3C"/>
              </a:solidFill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800355F-2D1B-4DD5-8BC3-CE3385A1FDAD}" type="slidenum">
              <a:rPr lang="en-US" smtClean="0">
                <a:solidFill>
                  <a:srgbClr val="564B3C"/>
                </a:solidFill>
                <a:sym typeface="Calibri"/>
              </a:rPr>
              <a:pPr/>
              <a:t>‹#›</a:t>
            </a:fld>
            <a:endParaRPr lang="en-US">
              <a:solidFill>
                <a:srgbClr val="564B3C"/>
              </a:solidFill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Malachi:  God’s Messenger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36" y="1639049"/>
            <a:ext cx="6855064" cy="510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627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3A49-DA03-4C14-95BE-83508161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Street scene in </a:t>
            </a:r>
            <a:r>
              <a:rPr lang="en-US" b="1" dirty="0" err="1"/>
              <a:t>abuja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34CBEC-426B-4CFB-8599-6A1DD44EF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08" y="1524000"/>
            <a:ext cx="7371291" cy="5528468"/>
          </a:xfrm>
        </p:spPr>
      </p:pic>
    </p:spTree>
    <p:extLst>
      <p:ext uri="{BB962C8B-B14F-4D97-AF65-F5344CB8AC3E}">
        <p14:creationId xmlns:p14="http://schemas.microsoft.com/office/powerpoint/2010/main" val="275904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9A1E-23E0-4524-94BF-86C08081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71FBF6-9D94-4B7D-9520-F3506F2D1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1382237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D689D-47FF-4345-851B-71085208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373"/>
            <a:ext cx="8229600" cy="734628"/>
          </a:xfrm>
        </p:spPr>
        <p:txBody>
          <a:bodyPr/>
          <a:lstStyle/>
          <a:p>
            <a:r>
              <a:rPr lang="en-US" b="1" dirty="0"/>
              <a:t>A sister in </a:t>
            </a:r>
            <a:r>
              <a:rPr lang="en-US" b="1" dirty="0" err="1"/>
              <a:t>abuja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385731-5BCB-47A1-92F2-359C27519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54" y="1295400"/>
            <a:ext cx="7295091" cy="5471318"/>
          </a:xfrm>
        </p:spPr>
      </p:pic>
    </p:spTree>
    <p:extLst>
      <p:ext uri="{BB962C8B-B14F-4D97-AF65-F5344CB8AC3E}">
        <p14:creationId xmlns:p14="http://schemas.microsoft.com/office/powerpoint/2010/main" val="413690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A551-FDC1-41C1-A3AE-5253B306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372"/>
            <a:ext cx="8229600" cy="902109"/>
          </a:xfrm>
        </p:spPr>
        <p:txBody>
          <a:bodyPr/>
          <a:lstStyle/>
          <a:p>
            <a:r>
              <a:rPr lang="en-US" b="1" dirty="0"/>
              <a:t>Security in Jos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68A4-04A2-44A0-A8D0-CD8DABCB3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8" y="1310481"/>
            <a:ext cx="7574492" cy="5680869"/>
          </a:xfrm>
        </p:spPr>
      </p:pic>
    </p:spTree>
    <p:extLst>
      <p:ext uri="{BB962C8B-B14F-4D97-AF65-F5344CB8AC3E}">
        <p14:creationId xmlns:p14="http://schemas.microsoft.com/office/powerpoint/2010/main" val="408845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D65F-B105-4E34-9359-19D713F4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Church in Jos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A93873-605E-423B-B4F4-737A44E6A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04" y="1466849"/>
            <a:ext cx="7080796" cy="5310597"/>
          </a:xfrm>
        </p:spPr>
      </p:pic>
    </p:spTree>
    <p:extLst>
      <p:ext uri="{BB962C8B-B14F-4D97-AF65-F5344CB8AC3E}">
        <p14:creationId xmlns:p14="http://schemas.microsoft.com/office/powerpoint/2010/main" val="3405694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C867-BADE-4E1A-8664-29F7AE0E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Church in </a:t>
            </a:r>
            <a:r>
              <a:rPr lang="en-US" b="1" dirty="0" err="1"/>
              <a:t>Lome</a:t>
            </a:r>
            <a:r>
              <a:rPr lang="en-US" b="1" dirty="0"/>
              <a:t>, Togo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681486-0E6E-4C88-ADCB-AAFBEDBC4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447799"/>
            <a:ext cx="7416801" cy="5562601"/>
          </a:xfrm>
        </p:spPr>
      </p:pic>
    </p:spTree>
    <p:extLst>
      <p:ext uri="{BB962C8B-B14F-4D97-AF65-F5344CB8AC3E}">
        <p14:creationId xmlns:p14="http://schemas.microsoft.com/office/powerpoint/2010/main" val="1762336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41D6-6B8F-4053-B4EF-0B6EF146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Sewing Shop in </a:t>
            </a:r>
            <a:r>
              <a:rPr lang="en-US" b="1" dirty="0" err="1"/>
              <a:t>Kpalime</a:t>
            </a:r>
            <a:r>
              <a:rPr lang="en-US" b="1" dirty="0"/>
              <a:t>, Togo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CA3FB0-F191-4771-84D7-134CCB2F0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3452" y="2143655"/>
            <a:ext cx="5939369" cy="4454526"/>
          </a:xfrm>
        </p:spPr>
      </p:pic>
    </p:spTree>
    <p:extLst>
      <p:ext uri="{BB962C8B-B14F-4D97-AF65-F5344CB8AC3E}">
        <p14:creationId xmlns:p14="http://schemas.microsoft.com/office/powerpoint/2010/main" val="2988090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DBEF4-1756-4834-83DD-07DAB93B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couple in </a:t>
            </a:r>
            <a:r>
              <a:rPr lang="en-US" b="1" dirty="0" err="1"/>
              <a:t>Lome</a:t>
            </a:r>
            <a:r>
              <a:rPr lang="en-US" b="1" dirty="0"/>
              <a:t>, Togo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DF10AC-D417-4475-BF8F-C6FF58F22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05" y="1524000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3616517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606E8-FF19-49A6-B2F8-E2A5B3A4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Kids at church, </a:t>
            </a:r>
            <a:r>
              <a:rPr lang="en-US" b="1" dirty="0" err="1"/>
              <a:t>togo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3133A2-406B-4026-89AC-0E5E29358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33" y="1466460"/>
            <a:ext cx="7645400" cy="5734050"/>
          </a:xfrm>
        </p:spPr>
      </p:pic>
    </p:spTree>
    <p:extLst>
      <p:ext uri="{BB962C8B-B14F-4D97-AF65-F5344CB8AC3E}">
        <p14:creationId xmlns:p14="http://schemas.microsoft.com/office/powerpoint/2010/main" val="3538378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6B21-DAF2-4685-8766-02F96999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08373"/>
            <a:ext cx="8229601" cy="734628"/>
          </a:xfrm>
        </p:spPr>
        <p:txBody>
          <a:bodyPr/>
          <a:lstStyle/>
          <a:p>
            <a:r>
              <a:rPr lang="en-US" b="1" dirty="0"/>
              <a:t>A boy with a toy, </a:t>
            </a:r>
            <a:r>
              <a:rPr lang="en-US" b="1" dirty="0" err="1"/>
              <a:t>togo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24FB65-7D33-4D61-AA9E-5A677CA9D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1"/>
            <a:ext cx="7619999" cy="5714999"/>
          </a:xfrm>
        </p:spPr>
      </p:pic>
    </p:spTree>
    <p:extLst>
      <p:ext uri="{BB962C8B-B14F-4D97-AF65-F5344CB8AC3E}">
        <p14:creationId xmlns:p14="http://schemas.microsoft.com/office/powerpoint/2010/main" val="254404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FC20-9871-429C-8AA0-EA0E65EE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Meet the </a:t>
            </a:r>
            <a:r>
              <a:rPr lang="en-US" b="1" dirty="0" err="1"/>
              <a:t>oakes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0B11B-7EF3-43B0-B91D-27BC712DB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371600"/>
            <a:ext cx="8115300" cy="5410201"/>
          </a:xfrm>
        </p:spPr>
      </p:pic>
    </p:spTree>
    <p:extLst>
      <p:ext uri="{BB962C8B-B14F-4D97-AF65-F5344CB8AC3E}">
        <p14:creationId xmlns:p14="http://schemas.microsoft.com/office/powerpoint/2010/main" val="848655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F0EE-B81D-41E0-8867-44308D87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Married’s</a:t>
            </a:r>
            <a:r>
              <a:rPr lang="en-US" b="1" dirty="0"/>
              <a:t> group Brazzaville Congo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68963E-289F-46C4-9D6D-5DEA86CE3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8" y="1219200"/>
            <a:ext cx="7803091" cy="5852318"/>
          </a:xfrm>
        </p:spPr>
      </p:pic>
    </p:spTree>
    <p:extLst>
      <p:ext uri="{BB962C8B-B14F-4D97-AF65-F5344CB8AC3E}">
        <p14:creationId xmlns:p14="http://schemas.microsoft.com/office/powerpoint/2010/main" val="2381868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76DEC-1102-4543-9883-1053866F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 curious child, Pointe Noire, Congo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945DA1-33A2-4E27-8E23-7CF98AFE3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4" y="1450909"/>
            <a:ext cx="7269691" cy="5452268"/>
          </a:xfrm>
        </p:spPr>
      </p:pic>
    </p:spTree>
    <p:extLst>
      <p:ext uri="{BB962C8B-B14F-4D97-AF65-F5344CB8AC3E}">
        <p14:creationId xmlns:p14="http://schemas.microsoft.com/office/powerpoint/2010/main" val="3872362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F5C9-B13C-49D3-B06C-F6FDF00D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Midweek, pointe noire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842304-8EE3-49E6-AA85-73510DDA1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5" y="1433803"/>
            <a:ext cx="7168090" cy="5376068"/>
          </a:xfrm>
        </p:spPr>
      </p:pic>
    </p:spTree>
    <p:extLst>
      <p:ext uri="{BB962C8B-B14F-4D97-AF65-F5344CB8AC3E}">
        <p14:creationId xmlns:p14="http://schemas.microsoft.com/office/powerpoint/2010/main" val="2756672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A1CC-CC71-4A16-A4EA-6CDDA010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Market scene pointe noire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3306CE-8B7C-430D-BDBE-9ECF1D072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04" y="1447799"/>
            <a:ext cx="7106196" cy="5329647"/>
          </a:xfrm>
        </p:spPr>
      </p:pic>
    </p:spTree>
    <p:extLst>
      <p:ext uri="{BB962C8B-B14F-4D97-AF65-F5344CB8AC3E}">
        <p14:creationId xmlns:p14="http://schemas.microsoft.com/office/powerpoint/2010/main" val="2656063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DCBE-011D-46D2-857F-BBA09D39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373"/>
            <a:ext cx="8229600" cy="887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Overflow at church, pointe </a:t>
            </a:r>
            <a:r>
              <a:rPr lang="en-US" b="1" dirty="0" err="1"/>
              <a:t>NOire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E03D17-7ACD-41DA-B91E-E3317C7C7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4" y="1447800"/>
            <a:ext cx="7930091" cy="5947568"/>
          </a:xfrm>
        </p:spPr>
      </p:pic>
    </p:spTree>
    <p:extLst>
      <p:ext uri="{BB962C8B-B14F-4D97-AF65-F5344CB8AC3E}">
        <p14:creationId xmlns:p14="http://schemas.microsoft.com/office/powerpoint/2010/main" val="1702397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67AD-3694-4D10-B0A4-E926C9A73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Aids grandmothers at hope site, Lusaka, </a:t>
            </a:r>
            <a:r>
              <a:rPr lang="en-US" b="1" dirty="0" err="1"/>
              <a:t>zambia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8DB089-AC42-4890-9E07-36566BAD4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" y="1460240"/>
            <a:ext cx="8923176" cy="6692382"/>
          </a:xfrm>
        </p:spPr>
      </p:pic>
    </p:spTree>
    <p:extLst>
      <p:ext uri="{BB962C8B-B14F-4D97-AF65-F5344CB8AC3E}">
        <p14:creationId xmlns:p14="http://schemas.microsoft.com/office/powerpoint/2010/main" val="189968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028E-4D55-4B09-9A4E-831642D78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08373"/>
            <a:ext cx="8305800" cy="887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Hope after-school program, </a:t>
            </a:r>
            <a:r>
              <a:rPr lang="en-US" b="1" dirty="0" err="1"/>
              <a:t>zambia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345E98-72EF-474D-8562-788204C92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4" y="1511090"/>
            <a:ext cx="7091891" cy="5318918"/>
          </a:xfrm>
        </p:spPr>
      </p:pic>
    </p:spTree>
    <p:extLst>
      <p:ext uri="{BB962C8B-B14F-4D97-AF65-F5344CB8AC3E}">
        <p14:creationId xmlns:p14="http://schemas.microsoft.com/office/powerpoint/2010/main" val="3535682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B20FB-C68F-42CC-9E5A-088BE115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Bible class, Lusaka, </a:t>
            </a:r>
            <a:r>
              <a:rPr lang="en-US" b="1" dirty="0" err="1"/>
              <a:t>zambia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50EF49-71E6-4C47-AF1F-032491476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447799"/>
            <a:ext cx="7213599" cy="5410200"/>
          </a:xfrm>
        </p:spPr>
      </p:pic>
    </p:spTree>
    <p:extLst>
      <p:ext uri="{BB962C8B-B14F-4D97-AF65-F5344CB8AC3E}">
        <p14:creationId xmlns:p14="http://schemas.microsoft.com/office/powerpoint/2010/main" val="348447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A44-C78C-4A38-B209-D66AC085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373"/>
            <a:ext cx="8229600" cy="5822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Risky behavior?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48BCEC-E169-41A7-A11B-A0610C7E8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8000" y="1727201"/>
            <a:ext cx="5892800" cy="4419600"/>
          </a:xfrm>
        </p:spPr>
      </p:pic>
    </p:spTree>
    <p:extLst>
      <p:ext uri="{BB962C8B-B14F-4D97-AF65-F5344CB8AC3E}">
        <p14:creationId xmlns:p14="http://schemas.microsoft.com/office/powerpoint/2010/main" val="1940154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Malachi:  God’s Messenger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36" y="1639049"/>
            <a:ext cx="6855064" cy="510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78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BCB28-47A2-4F57-AB4C-7B4954F94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5486400"/>
            <a:ext cx="9829799" cy="1748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8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Malachi: Faith in God vs Faithful to God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dirty="0"/>
              <a:t>Malachi = my messenger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Message:  Faithful to God vs. Faith in God</a:t>
            </a:r>
          </a:p>
          <a:p>
            <a:pPr marL="114300" indent="0">
              <a:buNone/>
            </a:pPr>
            <a:endParaRPr lang="en-US" sz="1500" b="1" dirty="0"/>
          </a:p>
          <a:p>
            <a:pPr marL="114300" indent="0">
              <a:buNone/>
            </a:pPr>
            <a:endParaRPr lang="en-US" sz="1400" b="1" dirty="0"/>
          </a:p>
          <a:p>
            <a:pPr marL="114300" indent="0">
              <a:buNone/>
            </a:pPr>
            <a:r>
              <a:rPr lang="en-US" b="1" dirty="0"/>
              <a:t>Date of writing 458-432 BC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Malachi is God’s last word to the Jews.  It is a capstone to the message of the Old Testament and a final preparation for the ministry of John the Baptist and of Jesus.  The next word from God will be “Repent for the kingdom of heaven is near” (John the Baptist)</a:t>
            </a:r>
          </a:p>
          <a:p>
            <a:pPr marL="114300" indent="0"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3004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 to Malachi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905000"/>
            <a:ext cx="8260672" cy="42211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The earlier generation had been restored and rebuilt.  </a:t>
            </a:r>
          </a:p>
          <a:p>
            <a:pPr marL="114300" indent="0">
              <a:buNone/>
            </a:pPr>
            <a:endParaRPr lang="en-US" sz="900" b="1" dirty="0"/>
          </a:p>
          <a:p>
            <a:pPr marL="114300" indent="0">
              <a:buNone/>
            </a:pPr>
            <a:endParaRPr lang="en-US" sz="900" b="1" dirty="0"/>
          </a:p>
          <a:p>
            <a:pPr marL="114300" indent="0">
              <a:buNone/>
            </a:pPr>
            <a:r>
              <a:rPr lang="en-US" b="1" dirty="0"/>
              <a:t>The new generation are becoming cynical. God has not blessed them in the way they expected. Will they have faith in God or will they be faithful to God?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Style: Rhetorical Questions—a staged debate with God’ priests or his people.</a:t>
            </a:r>
          </a:p>
          <a:p>
            <a:pPr marL="114300" indent="0">
              <a:buNone/>
            </a:pPr>
            <a:endParaRPr lang="en-US" sz="900" b="1" dirty="0"/>
          </a:p>
          <a:p>
            <a:pPr marL="11430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0378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 of Malachi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2057400"/>
            <a:ext cx="8260672" cy="4068763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Introduction:  God still loves Israel. God has been faithful to Israel. 1:1-5  </a:t>
            </a:r>
          </a:p>
          <a:p>
            <a:pPr marL="114300" indent="0">
              <a:buNone/>
            </a:pPr>
            <a:endParaRPr lang="en-US" sz="1600" b="1" dirty="0"/>
          </a:p>
          <a:p>
            <a:pPr marL="114300" indent="0">
              <a:buNone/>
            </a:pPr>
            <a:r>
              <a:rPr lang="en-US" b="1" dirty="0"/>
              <a:t>I  The Priests have been unfaithful  1:6-2:9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II  The People have been unfaithful 2:10-3:15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III  The Day of the Lord  is coming   Malachi 3:16-4:6</a:t>
            </a:r>
          </a:p>
          <a:p>
            <a:pPr marL="11430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693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Introduction: Malachi 1:1-5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God:  I still love you.   I have kept my covenant with you.  I have been faithful to you.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I have loved you.   </a:t>
            </a:r>
            <a:r>
              <a:rPr lang="en-US" b="1" i="1" dirty="0" err="1"/>
              <a:t>Hesed</a:t>
            </a:r>
            <a:r>
              <a:rPr lang="en-US" b="1" i="1" dirty="0"/>
              <a:t> </a:t>
            </a:r>
            <a:r>
              <a:rPr lang="en-US" b="1" dirty="0"/>
              <a:t> Unfailing love, loyal love, </a:t>
            </a:r>
            <a:r>
              <a:rPr lang="en-US" b="1" dirty="0" err="1"/>
              <a:t>covenental</a:t>
            </a:r>
            <a:r>
              <a:rPr lang="en-US" b="1" dirty="0"/>
              <a:t> love, devotion.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What does God want from us?  </a:t>
            </a:r>
            <a:r>
              <a:rPr lang="en-US" b="1" i="1" dirty="0" err="1"/>
              <a:t>Hesed</a:t>
            </a:r>
            <a:r>
              <a:rPr lang="en-US" b="1" i="1" dirty="0"/>
              <a:t> </a:t>
            </a:r>
            <a:r>
              <a:rPr lang="en-US" b="1" dirty="0"/>
              <a:t>   Faithfulness</a:t>
            </a:r>
            <a:endParaRPr lang="en-US" b="1" i="1" dirty="0"/>
          </a:p>
          <a:p>
            <a:pPr marL="114300" indent="0">
              <a:buNone/>
            </a:pP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768729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esed">
            <a:extLst>
              <a:ext uri="{FF2B5EF4-FFF2-40B4-BE49-F238E27FC236}">
                <a16:creationId xmlns:a16="http://schemas.microsoft.com/office/drawing/2014/main" id="{F029FCFD-6E45-49C4-9497-C73D1CC3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299"/>
            <a:ext cx="8839200" cy="6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8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Hesed</a:t>
            </a:r>
            <a:r>
              <a:rPr lang="en-US" b="1" dirty="0"/>
              <a:t>  Covenant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People:  How have you loved us? 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God has not loved them the way they expected to be loved.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Jacob have I loved, Esau I have hated….  (Rom 9:13)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I have been faithful to you, will you be faithful to me (or will you merely have faith in me)?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63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I.  The Priests have been unfaithful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It is you, O priests, who show contempt for my name.</a:t>
            </a:r>
          </a:p>
          <a:p>
            <a:pPr marL="114300" indent="0">
              <a:buNone/>
            </a:pPr>
            <a:endParaRPr lang="en-US" sz="1400" b="1" dirty="0"/>
          </a:p>
          <a:p>
            <a:pPr marL="114300" indent="0">
              <a:buNone/>
            </a:pPr>
            <a:r>
              <a:rPr lang="en-US" b="1" dirty="0"/>
              <a:t>Priests:   Who,…   Us?</a:t>
            </a:r>
          </a:p>
          <a:p>
            <a:pPr marL="114300" indent="0">
              <a:buNone/>
            </a:pPr>
            <a:endParaRPr lang="en-US" sz="1400" b="1" dirty="0"/>
          </a:p>
          <a:p>
            <a:pPr marL="114300" indent="0">
              <a:buNone/>
            </a:pPr>
            <a:r>
              <a:rPr lang="en-US" b="1" dirty="0"/>
              <a:t>How have we shown contempt?</a:t>
            </a:r>
          </a:p>
          <a:p>
            <a:pPr marL="114300" indent="0">
              <a:buNone/>
            </a:pPr>
            <a:endParaRPr lang="en-US" sz="1400" b="1" dirty="0"/>
          </a:p>
          <a:p>
            <a:pPr marL="114300" indent="0">
              <a:buNone/>
            </a:pPr>
            <a:r>
              <a:rPr lang="en-US" b="1" dirty="0"/>
              <a:t>[Remember:  We are the priests!]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1 Pet 2:5,9  a royal  priesthood</a:t>
            </a:r>
          </a:p>
          <a:p>
            <a:pPr marL="114300" indent="0">
              <a:buNone/>
            </a:pPr>
            <a:r>
              <a:rPr lang="en-US" b="1" dirty="0"/>
              <a:t>Exodus 19:6  A kingdom of priests.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2538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Unfaithful  priests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dirty="0"/>
              <a:t>People:  How have we shown contempt?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God:  You place defiled food on my altar.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People:  Who, us?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God:  Yes, you.    You have not show me the respect I deserve.</a:t>
            </a:r>
          </a:p>
          <a:p>
            <a:pPr marL="114300" indent="0">
              <a:buNone/>
            </a:pPr>
            <a:endParaRPr lang="en-US" sz="900" b="1" dirty="0"/>
          </a:p>
          <a:p>
            <a:pPr marL="114300" indent="0">
              <a:buNone/>
            </a:pPr>
            <a:r>
              <a:rPr lang="en-US" b="1" dirty="0"/>
              <a:t>People:  Who us?  How? </a:t>
            </a:r>
          </a:p>
          <a:p>
            <a:pPr marL="114300" indent="0">
              <a:buNone/>
            </a:pPr>
            <a:endParaRPr lang="en-US" sz="900" b="1" dirty="0"/>
          </a:p>
          <a:p>
            <a:pPr marL="114300" indent="0">
              <a:buNone/>
            </a:pPr>
            <a:r>
              <a:rPr lang="en-US" b="1" dirty="0"/>
              <a:t>God:  You gave me your second best.</a:t>
            </a:r>
          </a:p>
          <a:p>
            <a:pPr marL="114300" indent="0">
              <a:buNone/>
            </a:pPr>
            <a:endParaRPr lang="en-US" sz="900" b="1" dirty="0"/>
          </a:p>
          <a:p>
            <a:pPr marL="114300" indent="0">
              <a:buNone/>
            </a:pPr>
            <a:r>
              <a:rPr lang="en-US" b="1" dirty="0"/>
              <a:t>People:  Oh……</a:t>
            </a:r>
          </a:p>
          <a:p>
            <a:pPr marL="114300" indent="0">
              <a:buNone/>
            </a:pPr>
            <a:endParaRPr lang="en-US" sz="900" b="1" dirty="0"/>
          </a:p>
          <a:p>
            <a:pPr marL="114300" indent="0">
              <a:buNone/>
            </a:pPr>
            <a:r>
              <a:rPr lang="en-US" b="1" dirty="0"/>
              <a:t>God:  Try offering that to your boss. 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4181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Unfaithful priests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Message:  We can be religious,  yet show complete contempt for God by giving Him our second best.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Faith:  Giving something to God.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Faithful:  Giving your very best to God.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Q:  Do you give God your</a:t>
            </a:r>
          </a:p>
          <a:p>
            <a:pPr marL="114300" indent="0">
              <a:buNone/>
            </a:pPr>
            <a:r>
              <a:rPr lang="en-US" b="1" dirty="0"/>
              <a:t> left-overs?</a:t>
            </a:r>
          </a:p>
          <a:p>
            <a:pPr marL="114300" indent="0">
              <a:buNone/>
            </a:pP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149" y="3886200"/>
            <a:ext cx="3738360" cy="28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461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Does God get your leftovers?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21" y="1981201"/>
            <a:ext cx="446808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2590800"/>
            <a:ext cx="4114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Malachi 1:9   Let’s reason together.  Do you really feel that God should accept the second best?</a:t>
            </a:r>
          </a:p>
          <a:p>
            <a:endParaRPr lang="en-US" sz="2800" b="1" kern="0" dirty="0">
              <a:solidFill>
                <a:sysClr val="windowText" lastClr="000000"/>
              </a:solidFill>
              <a:latin typeface="Calibri"/>
              <a:sym typeface="Calibri"/>
            </a:endParaRPr>
          </a:p>
          <a:p>
            <a:r>
              <a:rPr lang="en-US" sz="2800" b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Try giving that to your</a:t>
            </a:r>
          </a:p>
          <a:p>
            <a:r>
              <a:rPr lang="en-US" sz="2800" b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Governor!</a:t>
            </a:r>
          </a:p>
        </p:txBody>
      </p:sp>
    </p:spTree>
    <p:extLst>
      <p:ext uri="{BB962C8B-B14F-4D97-AF65-F5344CB8AC3E}">
        <p14:creationId xmlns:p14="http://schemas.microsoft.com/office/powerpoint/2010/main" val="101194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0A25B-72D5-4FDB-A31E-CC47A26F1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0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Unfaithful priests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200" b="1" dirty="0"/>
          </a:p>
          <a:p>
            <a:pPr marL="114300" indent="0">
              <a:buNone/>
            </a:pPr>
            <a:r>
              <a:rPr lang="en-US" b="1" dirty="0"/>
              <a:t>Q:   Is it better to give $5 or $0?</a:t>
            </a:r>
          </a:p>
          <a:p>
            <a:pPr marL="114300" indent="0">
              <a:buNone/>
            </a:pPr>
            <a:endParaRPr lang="en-US" sz="1200" b="1" dirty="0"/>
          </a:p>
          <a:p>
            <a:pPr marL="114300" indent="0">
              <a:buNone/>
            </a:pPr>
            <a:r>
              <a:rPr lang="en-US" b="1" dirty="0"/>
              <a:t>Malachi 1:10-11  God: Do me a favor.  Leave your leftovers at home.   Giving nothing at all is better than publicly disrespecting me.</a:t>
            </a:r>
          </a:p>
          <a:p>
            <a:pPr marL="114300" indent="0">
              <a:buNone/>
            </a:pPr>
            <a:endParaRPr lang="en-US" sz="1200" b="1" dirty="0"/>
          </a:p>
          <a:p>
            <a:pPr marL="114300" indent="0">
              <a:buNone/>
            </a:pPr>
            <a:r>
              <a:rPr lang="en-US" b="1" dirty="0"/>
              <a:t>My name will be great!!!!!</a:t>
            </a:r>
          </a:p>
          <a:p>
            <a:pPr marL="114300" indent="0">
              <a:buNone/>
            </a:pPr>
            <a:endParaRPr lang="en-US" sz="9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3657600"/>
            <a:ext cx="384048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924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Unfaithful priests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153400" cy="48768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Malachi 1:12-14  The key point: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Malachi 1:12   Have you “sniffed contemptuously” to God?     People:  How?   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Malachi 1:13a “What </a:t>
            </a:r>
          </a:p>
          <a:p>
            <a:pPr marL="114300" indent="0">
              <a:buNone/>
            </a:pPr>
            <a:r>
              <a:rPr lang="en-US" b="1" dirty="0"/>
              <a:t>a burden.”    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 err="1"/>
              <a:t>Zech</a:t>
            </a:r>
            <a:r>
              <a:rPr lang="en-US" b="1" dirty="0"/>
              <a:t> 7:2-3</a:t>
            </a:r>
          </a:p>
          <a:p>
            <a:pPr marL="114300" indent="0">
              <a:buNone/>
            </a:pP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70845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768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Unfaithful priests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Malachi 1:14 If you give your second best, God calls you a “cheat.”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God:  I am a king and I expect to be treated as one.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endParaRPr lang="en-US" b="1" dirty="0"/>
          </a:p>
        </p:txBody>
      </p:sp>
      <p:pic>
        <p:nvPicPr>
          <p:cNvPr id="3074" name="Picture 2" descr="Image result for king">
            <a:extLst>
              <a:ext uri="{FF2B5EF4-FFF2-40B4-BE49-F238E27FC236}">
                <a16:creationId xmlns:a16="http://schemas.microsoft.com/office/drawing/2014/main" id="{389F50F9-3577-48C1-92CD-EE7DF32F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79288"/>
            <a:ext cx="3662808" cy="27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29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II. Malachi 2:10-17</a:t>
            </a:r>
            <a:br>
              <a:rPr lang="en-US" b="1" dirty="0"/>
            </a:br>
            <a:r>
              <a:rPr lang="en-US" b="1" dirty="0"/>
              <a:t>The people have been unfaithful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Malachi 2:11  Judah has been unfaithful.  She had faith, but has not been faithful.  The people have stopped trusting in God’s love.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Malachi uses the analogy of a divorce.</a:t>
            </a:r>
          </a:p>
          <a:p>
            <a:pPr marL="114300" indent="0">
              <a:buNone/>
            </a:pPr>
            <a:r>
              <a:rPr lang="en-US" b="1" dirty="0"/>
              <a:t>God: I hate divorce.   It breaks </a:t>
            </a:r>
            <a:r>
              <a:rPr lang="en-US" b="1" dirty="0" err="1"/>
              <a:t>hesed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879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Malachi 3:6-15</a:t>
            </a:r>
            <a:br>
              <a:rPr lang="en-US" b="1" dirty="0"/>
            </a:br>
            <a:r>
              <a:rPr lang="en-US" b="1" dirty="0"/>
              <a:t>The People have been unfaithful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Malachi 3:6-7   God: Return to me and I will return to you.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People:  Who, me?   I never left!!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Q: Can you leave God while still </a:t>
            </a:r>
          </a:p>
          <a:p>
            <a:pPr marL="114300" indent="0">
              <a:buNone/>
            </a:pPr>
            <a:r>
              <a:rPr lang="en-US" b="1" dirty="0"/>
              <a:t>attending church?</a:t>
            </a:r>
          </a:p>
        </p:txBody>
      </p:sp>
    </p:spTree>
    <p:extLst>
      <p:ext uri="{BB962C8B-B14F-4D97-AF65-F5344CB8AC3E}">
        <p14:creationId xmlns:p14="http://schemas.microsoft.com/office/powerpoint/2010/main" val="4009088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Malachi 3:6-15</a:t>
            </a:r>
            <a:br>
              <a:rPr lang="en-US" b="1" dirty="0"/>
            </a:br>
            <a:r>
              <a:rPr lang="en-US" b="1" dirty="0"/>
              <a:t>The People have been unfaithful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572000" cy="472440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b="1" dirty="0"/>
              <a:t>Malachi 3:8   God:  You have robbed me!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People:  Who…  Me?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v. 9 God:  Yes, you. In tithes and offerings.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v. 10 Trust me in this….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It is not about money</a:t>
            </a:r>
            <a:r>
              <a:rPr lang="en-US" b="1" dirty="0"/>
              <a:t>, it is about trusting God.  It is about covenant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0" y="5606603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You are Stingy with God</a:t>
            </a:r>
          </a:p>
        </p:txBody>
      </p:sp>
      <p:pic>
        <p:nvPicPr>
          <p:cNvPr id="1026" name="Picture 2" descr="Image result for stin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38400"/>
            <a:ext cx="480634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51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Here is the key question of Malachi: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Do you really, in your heart of hearts, believe that if you put all your trust in God, that he will take care of you?  (Hebrews 11:6)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Do you feel that what God has for you is enough?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If so, then you will be faithful to God.</a:t>
            </a:r>
          </a:p>
        </p:txBody>
      </p:sp>
    </p:spTree>
    <p:extLst>
      <p:ext uri="{BB962C8B-B14F-4D97-AF65-F5344CB8AC3E}">
        <p14:creationId xmlns:p14="http://schemas.microsoft.com/office/powerpoint/2010/main" val="2274159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Malachi 3:6-15        The people </a:t>
            </a:r>
            <a:br>
              <a:rPr lang="en-US" b="1" dirty="0"/>
            </a:br>
            <a:r>
              <a:rPr lang="en-US" b="1" dirty="0"/>
              <a:t>have been unfaithful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2000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Malachi 3:13    </a:t>
            </a:r>
          </a:p>
          <a:p>
            <a:pPr marL="114300" indent="0">
              <a:buNone/>
            </a:pPr>
            <a:r>
              <a:rPr lang="en-US" b="1" dirty="0"/>
              <a:t>God:  You have said harsh things      against me.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People:  I have????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God:  Yes!!!  When you said “it is futile to serve God.”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What am I getting out of this?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r>
              <a:rPr lang="en-US" b="1" dirty="0"/>
              <a:t>You have said that you do not believe that God will take care of you.</a:t>
            </a:r>
          </a:p>
          <a:p>
            <a:pPr marL="114300" indent="0">
              <a:buNone/>
            </a:pPr>
            <a:endParaRPr lang="en-US" sz="1000" b="1" dirty="0"/>
          </a:p>
          <a:p>
            <a:pPr marL="114300" indent="0">
              <a:buNone/>
            </a:pPr>
            <a:r>
              <a:rPr lang="en-US" b="1" dirty="0"/>
              <a:t>(1 Timothy 6:17-19)</a:t>
            </a:r>
          </a:p>
        </p:txBody>
      </p:sp>
    </p:spTree>
    <p:extLst>
      <p:ext uri="{BB962C8B-B14F-4D97-AF65-F5344CB8AC3E}">
        <p14:creationId xmlns:p14="http://schemas.microsoft.com/office/powerpoint/2010/main" val="3718443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Malachi 3:1-5  The Day of the Lord Part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Malachi 3:1 I will send my messenger (Malachi).</a:t>
            </a:r>
          </a:p>
          <a:p>
            <a:pPr marL="114300" indent="0">
              <a:buNone/>
            </a:pPr>
            <a:r>
              <a:rPr lang="en-US" b="1" dirty="0"/>
              <a:t>John the Baptist (Matthew 11:3, 10, 14)</a:t>
            </a:r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endParaRPr lang="en-US" sz="800" b="1" dirty="0"/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Malachi 3:2-5  Are you sure you want God to come?</a:t>
            </a:r>
          </a:p>
          <a:p>
            <a:pPr marL="114300" indent="0">
              <a:buNone/>
            </a:pPr>
            <a:r>
              <a:rPr lang="en-US" b="1" dirty="0"/>
              <a:t>The people will get what they are asking for (God to come) but not what they want (a free ride without judgment).</a:t>
            </a:r>
          </a:p>
        </p:txBody>
      </p:sp>
    </p:spTree>
    <p:extLst>
      <p:ext uri="{BB962C8B-B14F-4D97-AF65-F5344CB8AC3E}">
        <p14:creationId xmlns:p14="http://schemas.microsoft.com/office/powerpoint/2010/main" val="3983243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Malachi 4:4-6</a:t>
            </a:r>
            <a:br>
              <a:rPr lang="en-US" sz="3200" b="1" dirty="0"/>
            </a:br>
            <a:r>
              <a:rPr lang="en-US" sz="3200" b="1" dirty="0"/>
              <a:t>God’s final word to his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Be ready.  I will send Elijah before that day.   John the Baptist.  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God:  I will be faithful, whether you are or not.  </a:t>
            </a:r>
          </a:p>
          <a:p>
            <a:pPr marL="114300" indent="0">
              <a:buNone/>
            </a:pPr>
            <a:endParaRPr lang="en-US" sz="1800" b="1" dirty="0"/>
          </a:p>
          <a:p>
            <a:pPr marL="114300" indent="0">
              <a:buNone/>
            </a:pPr>
            <a:endParaRPr lang="en-US" sz="1800" b="1" dirty="0"/>
          </a:p>
          <a:p>
            <a:pPr marL="114300" indent="0">
              <a:buNone/>
            </a:pPr>
            <a:r>
              <a:rPr lang="en-US" b="1" dirty="0"/>
              <a:t>Let us be faithful to God.  Let us show </a:t>
            </a:r>
            <a:r>
              <a:rPr lang="en-US" b="1" i="1" dirty="0" err="1"/>
              <a:t>hesed</a:t>
            </a:r>
            <a:r>
              <a:rPr lang="en-US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35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 la rams">
            <a:extLst>
              <a:ext uri="{FF2B5EF4-FFF2-40B4-BE49-F238E27FC236}">
                <a16:creationId xmlns:a16="http://schemas.microsoft.com/office/drawing/2014/main" id="{A54AAA17-D5E1-4D2B-BDC4-0D472535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0" y="609600"/>
            <a:ext cx="895069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0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CF92-7798-4EA4-9A62-150D7559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Africa Missions trip report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76C5CABD-9CFC-4E18-B7FA-077688F77A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9833"/>
            <a:ext cx="5266106" cy="55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24CF726D-3BA0-456A-9EFE-D108663BCD6E}"/>
              </a:ext>
            </a:extLst>
          </p:cNvPr>
          <p:cNvSpPr/>
          <p:nvPr/>
        </p:nvSpPr>
        <p:spPr>
          <a:xfrm>
            <a:off x="3733800" y="237276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1FC8857-8192-498E-BD74-E589CF16A4B6}"/>
              </a:ext>
            </a:extLst>
          </p:cNvPr>
          <p:cNvSpPr/>
          <p:nvPr/>
        </p:nvSpPr>
        <p:spPr>
          <a:xfrm>
            <a:off x="5132352" y="409157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12CD6-9EBD-4A1C-B23D-048CE341FF0D}"/>
              </a:ext>
            </a:extLst>
          </p:cNvPr>
          <p:cNvSpPr txBox="1"/>
          <p:nvPr/>
        </p:nvSpPr>
        <p:spPr>
          <a:xfrm>
            <a:off x="4343400" y="3657601"/>
            <a:ext cx="48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604A03A-94E5-4F9F-A96D-6E1E4D870137}"/>
              </a:ext>
            </a:extLst>
          </p:cNvPr>
          <p:cNvSpPr/>
          <p:nvPr/>
        </p:nvSpPr>
        <p:spPr>
          <a:xfrm>
            <a:off x="3390839" y="40307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94AFD92-464B-4B36-B761-B166AA4C3C14}"/>
              </a:ext>
            </a:extLst>
          </p:cNvPr>
          <p:cNvSpPr/>
          <p:nvPr/>
        </p:nvSpPr>
        <p:spPr>
          <a:xfrm>
            <a:off x="2403100" y="33939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03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BCA1-C710-41B3-9EB1-D68C3592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Abuja, Nigeria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DAFA05-B80F-4A95-B313-B7DA536EB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599"/>
            <a:ext cx="8762999" cy="6572249"/>
          </a:xfrm>
        </p:spPr>
      </p:pic>
    </p:spTree>
    <p:extLst>
      <p:ext uri="{BB962C8B-B14F-4D97-AF65-F5344CB8AC3E}">
        <p14:creationId xmlns:p14="http://schemas.microsoft.com/office/powerpoint/2010/main" val="370479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B8D7-BE1B-4D41-B5A9-57D4FC83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Persecution in Abuja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DAB5A4-B581-44E2-BAEB-5BA55BDC1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799"/>
            <a:ext cx="8260671" cy="6195503"/>
          </a:xfrm>
        </p:spPr>
      </p:pic>
    </p:spTree>
    <p:extLst>
      <p:ext uri="{BB962C8B-B14F-4D97-AF65-F5344CB8AC3E}">
        <p14:creationId xmlns:p14="http://schemas.microsoft.com/office/powerpoint/2010/main" val="4058714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8EC3-EEF3-4E82-8932-91EA56CB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Church in </a:t>
            </a:r>
            <a:r>
              <a:rPr lang="en-US" b="1" dirty="0" err="1"/>
              <a:t>abuja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0BB11F-2F96-49C6-9641-0EEF14911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151704" cy="5363778"/>
          </a:xfrm>
        </p:spPr>
      </p:pic>
    </p:spTree>
    <p:extLst>
      <p:ext uri="{BB962C8B-B14F-4D97-AF65-F5344CB8AC3E}">
        <p14:creationId xmlns:p14="http://schemas.microsoft.com/office/powerpoint/2010/main" val="1998242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1119</Words>
  <Application>Microsoft Office PowerPoint</Application>
  <PresentationFormat>On-screen Show (4:3)</PresentationFormat>
  <Paragraphs>191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Book Antiqua</vt:lpstr>
      <vt:lpstr>Calibri</vt:lpstr>
      <vt:lpstr>Century Gothic</vt:lpstr>
      <vt:lpstr>Apothecary</vt:lpstr>
      <vt:lpstr>Malachi:  God’s Messenger</vt:lpstr>
      <vt:lpstr>Meet the oakes</vt:lpstr>
      <vt:lpstr>PowerPoint Presentation</vt:lpstr>
      <vt:lpstr>PowerPoint Presentation</vt:lpstr>
      <vt:lpstr>PowerPoint Presentation</vt:lpstr>
      <vt:lpstr>Africa Missions trip report</vt:lpstr>
      <vt:lpstr>Abuja, Nigeria</vt:lpstr>
      <vt:lpstr>Persecution in Abuja</vt:lpstr>
      <vt:lpstr>Church in abuja</vt:lpstr>
      <vt:lpstr>Street scene in abuja</vt:lpstr>
      <vt:lpstr>PowerPoint Presentation</vt:lpstr>
      <vt:lpstr>A sister in abuja</vt:lpstr>
      <vt:lpstr>Security in Jos</vt:lpstr>
      <vt:lpstr>Church in Jos</vt:lpstr>
      <vt:lpstr>Church in Lome, Togo</vt:lpstr>
      <vt:lpstr>Sewing Shop in Kpalime, Togo</vt:lpstr>
      <vt:lpstr>A couple in Lome, Togo</vt:lpstr>
      <vt:lpstr>Kids at church, togo</vt:lpstr>
      <vt:lpstr>A boy with a toy, togo</vt:lpstr>
      <vt:lpstr>Married’s group Brazzaville Congo</vt:lpstr>
      <vt:lpstr>A curious child, Pointe Noire, Congo</vt:lpstr>
      <vt:lpstr>Midweek, pointe noire</vt:lpstr>
      <vt:lpstr>Market scene pointe noire</vt:lpstr>
      <vt:lpstr>Overflow at church, pointe NOire</vt:lpstr>
      <vt:lpstr>Aids grandmothers at hope site, Lusaka, zambia</vt:lpstr>
      <vt:lpstr>Hope after-school program, zambia</vt:lpstr>
      <vt:lpstr>Bible class, Lusaka, zambia</vt:lpstr>
      <vt:lpstr>Risky behavior?</vt:lpstr>
      <vt:lpstr>Malachi:  God’s Messenger</vt:lpstr>
      <vt:lpstr>Malachi: Faith in God vs Faithful to God</vt:lpstr>
      <vt:lpstr>Background to Malachi</vt:lpstr>
      <vt:lpstr>Outline of Malachi</vt:lpstr>
      <vt:lpstr>Introduction: Malachi 1:1-5</vt:lpstr>
      <vt:lpstr>PowerPoint Presentation</vt:lpstr>
      <vt:lpstr>Hesed  Covenant Love</vt:lpstr>
      <vt:lpstr>I.  The Priests have been unfaithful</vt:lpstr>
      <vt:lpstr>Unfaithful  priests</vt:lpstr>
      <vt:lpstr>Unfaithful priests</vt:lpstr>
      <vt:lpstr>Does God get your leftovers?</vt:lpstr>
      <vt:lpstr>Unfaithful priests</vt:lpstr>
      <vt:lpstr>Unfaithful priests</vt:lpstr>
      <vt:lpstr>Unfaithful priests</vt:lpstr>
      <vt:lpstr>II. Malachi 2:10-17 The people have been unfaithful</vt:lpstr>
      <vt:lpstr>Malachi 3:6-15 The People have been unfaithful</vt:lpstr>
      <vt:lpstr>Malachi 3:6-15 The People have been unfaithful</vt:lpstr>
      <vt:lpstr>The key question</vt:lpstr>
      <vt:lpstr>Malachi 3:6-15        The people  have been unfaithful</vt:lpstr>
      <vt:lpstr>Malachi 3:1-5  The Day of the Lord Part I</vt:lpstr>
      <vt:lpstr>Malachi 4:4-6 God’s final word to his people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Malachi:  God’s Messenger</dc:title>
  <dc:creator>John Oakes</dc:creator>
  <cp:lastModifiedBy>John Oakes</cp:lastModifiedBy>
  <cp:revision>27</cp:revision>
  <dcterms:created xsi:type="dcterms:W3CDTF">2015-12-05T21:03:11Z</dcterms:created>
  <dcterms:modified xsi:type="dcterms:W3CDTF">2019-02-03T16:33:55Z</dcterms:modified>
</cp:coreProperties>
</file>