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61" r:id="rId1"/>
  </p:sldMasterIdLst>
  <p:notesMasterIdLst>
    <p:notesMasterId r:id="rId43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Garamond" pitchFamily="18" charset="0"/>
        <a:ea typeface="Arial" pitchFamily="34" charset="0"/>
        <a:sym typeface="Garamond" pitchFamily="18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Garamond" pitchFamily="18" charset="0"/>
        <a:ea typeface="Arial" pitchFamily="34" charset="0"/>
        <a:sym typeface="Garamond" pitchFamily="18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Garamond" pitchFamily="18" charset="0"/>
        <a:ea typeface="Arial" pitchFamily="34" charset="0"/>
        <a:sym typeface="Garamond" pitchFamily="18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Garamond" pitchFamily="18" charset="0"/>
        <a:ea typeface="Arial" pitchFamily="34" charset="0"/>
        <a:sym typeface="Garamond" pitchFamily="18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Garamond" pitchFamily="18" charset="0"/>
        <a:ea typeface="Arial" pitchFamily="34" charset="0"/>
        <a:sym typeface="Garamond" pitchFamily="18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Верхний колонтитул 104882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831" name="Дата 1048830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832" name="Образ слайда 10488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833" name="Заметки 104883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834" name="Нижний колонтитул 1048833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835" name="Номер слайда 1048834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itchFamily="34" charset="0"/>
        <a:ea typeface="Arial" pitchFamily="34" charset="0"/>
        <a:sym typeface="Garamond" pitchFamily="18" charset="0"/>
      </a:defRPr>
    </a:lvl1pPr>
    <a:lvl2pPr marL="4572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itchFamily="34" charset="0"/>
        <a:ea typeface="Arial" pitchFamily="34" charset="0"/>
        <a:sym typeface="Garamond" pitchFamily="18" charset="0"/>
      </a:defRPr>
    </a:lvl2pPr>
    <a:lvl3pPr marL="9144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itchFamily="34" charset="0"/>
        <a:ea typeface="Arial" pitchFamily="34" charset="0"/>
        <a:sym typeface="Garamond" pitchFamily="18" charset="0"/>
      </a:defRPr>
    </a:lvl3pPr>
    <a:lvl4pPr marL="13716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itchFamily="34" charset="0"/>
        <a:ea typeface="Arial" pitchFamily="34" charset="0"/>
        <a:sym typeface="Garamond" pitchFamily="18" charset="0"/>
      </a:defRPr>
    </a:lvl4pPr>
    <a:lvl5pPr marL="18288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pitchFamily="34" charset="0"/>
        <a:ea typeface="Arial" pitchFamily="34" charset="0"/>
        <a:sym typeface="Garamond" pitchFamily="18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104862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048623" name="Образ слайда 10486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24" name="Заметки 104862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extBox 104866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048663" name="Образ слайда 10486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64" name="Заметки 104866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extBox 104866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048666" name="Образ слайда 10486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67" name="Заметки 104866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extBox 104866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048670" name="Образ слайда 10486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71" name="Заметки 104867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extBox 104867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048675" name="Образ слайда 10486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76" name="Заметки 104867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extBox 104867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048680" name="Образ слайда 10486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81" name="Заметки 104868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extBox 104868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48684" name="Образ слайда 10486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85" name="Заметки 104868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extBox 104868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048689" name="Образ слайда 10486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90" name="Заметки 104868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r>
              <a:rPr lang="en-US" altLang="en-US" dirty="0"/>
              <a:t>To, co </a:t>
            </a:r>
            <a:r>
              <a:rPr lang="en-US" altLang="en-US" dirty="0" err="1"/>
              <a:t>nazywa</a:t>
            </a:r>
            <a:r>
              <a:rPr lang="en-US" altLang="en-US" dirty="0"/>
              <a:t> </a:t>
            </a:r>
            <a:r>
              <a:rPr lang="en-US" altLang="en-US" dirty="0" err="1"/>
              <a:t>się</a:t>
            </a:r>
            <a:r>
              <a:rPr lang="en-US" altLang="en-US" dirty="0"/>
              <a:t> </a:t>
            </a:r>
            <a:r>
              <a:rPr lang="en-US" altLang="en-US" dirty="0" err="1"/>
              <a:t>złem,jest</a:t>
            </a:r>
            <a:r>
              <a:rPr lang="en-US" altLang="en-US" dirty="0"/>
              <a:t> </a:t>
            </a:r>
            <a:r>
              <a:rPr lang="en-US" altLang="en-US" dirty="0" err="1"/>
              <a:t>zepsute</a:t>
            </a:r>
            <a:r>
              <a:rPr lang="en-US" altLang="en-US" dirty="0"/>
              <a:t> </a:t>
            </a:r>
            <a:r>
              <a:rPr lang="en-US" altLang="en-US" dirty="0" err="1"/>
              <a:t>dobre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extBox 104869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048694" name="Образ слайда 10486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95" name="Заметки 104869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extBox 104869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048698" name="Образ слайда 10486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99" name="Заметки 104869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extBox 104870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048703" name="Образ слайда 10487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04" name="Заметки 104870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104862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48628" name="Образ слайда 10486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29" name="Заметки 104862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extBox 104870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048708" name="Образ слайда 10487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09" name="Заметки 104870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extBox 104871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048713" name="Образ слайда 10487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14" name="Заметки 104871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extBox 104871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048718" name="Образ слайда 10487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19" name="Заметки 104871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extBox 104872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048722" name="Образ слайда 10487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23" name="Заметки 104872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extBox 104872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048727" name="Образ слайда 10487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28" name="Заметки 104872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extBox 104873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048732" name="Образ слайда 10487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33" name="Заметки 104873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extBox 104873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048737" name="Образ слайда 10487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38" name="Заметки 104873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extBox 104874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048742" name="Образ слайда 10487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43" name="Заметки 104874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extBox 104874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048747" name="Образ слайда 10487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48" name="Заметки 104874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extBox 104875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048752" name="Образ слайда 10487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53" name="Заметки 104875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104863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48633" name="Образ слайда 10486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34" name="Заметки 104863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r>
              <a:rPr lang="en-US" altLang="en-US"/>
              <a:t>Problem z apologetyką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extBox 104875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048757" name="Образ слайда 10487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58" name="Заметки 104875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extBox 104876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048762" name="Образ слайда 10487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63" name="Заметки 104876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extBox 104876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048766" name="Образ слайда 1048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67" name="Заметки 104876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r>
              <a:rPr lang="en-US" altLang="en-US"/>
              <a:t>Вот здесь точно должно быть слово Атеизм?...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extBox 104876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048771" name="Образ слайда 10487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72" name="Заметки 104877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TextBox 104877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048776" name="Образ слайда 10487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77" name="Заметки 104877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extBox 104877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35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781" name="Образ слайда 10487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82" name="Заметки 104878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04860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37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606" name="Образ слайда 10486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07" name="Заметки 104860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r>
              <a:rPr lang="en-US" altLang="en-US" dirty="0"/>
              <a:t>Я </a:t>
            </a:r>
            <a:r>
              <a:rPr lang="en-US" altLang="en-US" dirty="0" err="1"/>
              <a:t>бы</a:t>
            </a:r>
            <a:r>
              <a:rPr lang="en-US" altLang="en-US" dirty="0"/>
              <a:t> в </a:t>
            </a:r>
            <a:r>
              <a:rPr lang="en-US" altLang="en-US" dirty="0" err="1"/>
              <a:t>первом</a:t>
            </a:r>
            <a:r>
              <a:rPr lang="en-US" altLang="en-US" dirty="0"/>
              <a:t> </a:t>
            </a:r>
            <a:r>
              <a:rPr lang="en-US" altLang="en-US" dirty="0" err="1"/>
              <a:t>пункте</a:t>
            </a:r>
            <a:r>
              <a:rPr lang="en-US" altLang="en-US" dirty="0"/>
              <a:t> </a:t>
            </a:r>
            <a:r>
              <a:rPr lang="en-US" altLang="en-US" dirty="0" err="1"/>
              <a:t>написала</a:t>
            </a:r>
            <a:r>
              <a:rPr lang="en-US" altLang="en-US" dirty="0"/>
              <a:t> </a:t>
            </a:r>
            <a:r>
              <a:rPr lang="en-US" altLang="en-US" dirty="0" err="1"/>
              <a:t>może</a:t>
            </a:r>
            <a:r>
              <a:rPr lang="en-US" altLang="en-US" dirty="0"/>
              <a:t> </a:t>
            </a:r>
            <a:r>
              <a:rPr lang="en-US" altLang="en-US" dirty="0" err="1"/>
              <a:t>się</a:t>
            </a:r>
            <a:r>
              <a:rPr lang="en-US" altLang="en-US" dirty="0"/>
              <a:t>...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extBox 104859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38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601" name="Образ слайда 10486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02" name="Заметки 104860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Заметки 1048835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 dirty="0"/>
              <a:t>Według Prawa Mojżesza nie było ofiary za umyślny grzech...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04863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48638" name="Образ слайда 10486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39" name="Заметки 104863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extBox 104864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48643" name="Образ слайда 10486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44" name="Заметки 104864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extBox 104864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48649" name="Образ слайда 10486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50" name="Заметки 104864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extBox 104865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048654" name="Образ слайда 10486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55" name="Заметки 104865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extBox 104865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48657" name="Образ слайда 10486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58" name="Заметки 104865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extBox 104865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en-US" altLang="en-US"/>
              <a:pPr lvl="0" algn="r" eaLnBrk="1" latin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048660" name="Образ слайда 10486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61" name="Заметки 104866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8608" name="Полилиния: фигура 1048607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</a:path>
                </a:pathLst>
              </a:custGeom>
              <a:gradFill rotWithShape="0">
                <a:gsLst>
                  <a:gs pos="0">
                    <a:schemeClr val="lt1">
                      <a:alpha val="100000"/>
                    </a:schemeClr>
                  </a:gs>
                  <a:gs pos="100000">
                    <a:srgbClr val="002E8B">
                      <a:alpha val="10000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1048609" name="Полилиния: фигура 1048608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</a:path>
                </a:pathLst>
              </a:custGeom>
              <a:gradFill rotWithShape="0">
                <a:gsLst>
                  <a:gs pos="0">
                    <a:schemeClr val="lt1">
                      <a:alpha val="100000"/>
                    </a:schemeClr>
                  </a:gs>
                  <a:gs pos="100000">
                    <a:srgbClr val="002E8B">
                      <a:alpha val="100000"/>
                    </a:srgbClr>
                  </a:gs>
                </a:gsLst>
                <a:lin ang="2700000" scaled="1"/>
              </a:gradFill>
              <a:ln>
                <a:noFill/>
              </a:ln>
            </p:spPr>
          </p:sp>
          <p:sp>
            <p:nvSpPr>
              <p:cNvPr id="1048610" name="Полилиния: фигура 1048609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/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</a:path>
                </a:pathLst>
              </a:custGeom>
              <a:gradFill rotWithShape="0">
                <a:gsLst>
                  <a:gs pos="0">
                    <a:srgbClr val="002A7D">
                      <a:alpha val="100000"/>
                    </a:srgbClr>
                  </a:gs>
                  <a:gs pos="100000">
                    <a:schemeClr val="lt1">
                      <a:alpha val="100000"/>
                    </a:schemeClr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048611" name="Полилиния: фигура 1048610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</a:path>
                </a:pathLst>
              </a:custGeom>
              <a:solidFill>
                <a:schemeClr val="lt1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12" name="Полилиния: фигура 1048611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</a:path>
                </a:pathLst>
              </a:custGeom>
              <a:gradFill rotWithShape="0">
                <a:gsLst>
                  <a:gs pos="0">
                    <a:srgbClr val="002D86">
                      <a:alpha val="100000"/>
                    </a:srgbClr>
                  </a:gs>
                  <a:gs pos="100000">
                    <a:schemeClr val="lt1">
                      <a:alpha val="100000"/>
                    </a:schemeClr>
                  </a:gs>
                </a:gsLst>
                <a:lin ang="2700000" scaled="1"/>
              </a:gradFill>
              <a:ln>
                <a:noFill/>
              </a:ln>
            </p:spPr>
          </p:sp>
        </p:grpSp>
        <p:sp>
          <p:nvSpPr>
            <p:cNvPr id="1048613" name="Полилиния: фигура 1048612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</a:path>
              </a:pathLst>
            </a:custGeom>
            <a:gradFill rotWithShape="0">
              <a:gsLst>
                <a:gs pos="0">
                  <a:srgbClr val="002B82">
                    <a:alpha val="100000"/>
                  </a:srgbClr>
                </a:gs>
                <a:gs pos="100000">
                  <a:schemeClr val="lt1">
                    <a:alpha val="100000"/>
                  </a:scheme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1048614" name="Полилиния: фигура 1048613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/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dk2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5400000" scaled="1"/>
            </a:gradFill>
            <a:ln>
              <a:noFill/>
            </a:ln>
          </p:spPr>
        </p:sp>
      </p:grpSp>
      <p:sp>
        <p:nvSpPr>
          <p:cNvPr id="1048615" name="Дата 1048614"/>
          <p:cNvSpPr>
            <a:spLocks noGrp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616" name="Нижний колонтитул 1048615"/>
          <p:cNvSpPr>
            <a:spLocks noGrp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617" name="Номер слайда 1048616"/>
          <p:cNvSpPr>
            <a:spLocks noGrp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61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486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2" name="Дата 1048801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803" name="Номер слайда 104880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804" name="Нижний колонтитул 104880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1" name="Дата 1048790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792" name="Номер слайда 104879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793" name="Нижний колонтитул 104879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Дата 1048589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591" name="Номер слайда 1048590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592" name="Нижний колонтитул 1048591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0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7" name="Дата 1048806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808" name="Номер слайда 104880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809" name="Нижний колонтитул 104880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3" name="Дата 1048812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814" name="Номер слайда 104881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815" name="Нижний колонтитул 104881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1" name="Дата 1048820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822" name="Номер слайда 104882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823" name="Нижний колонтитул 104882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6" name="Дата 1048785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787" name="Номер слайда 104878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788" name="Нижний колонтитул 104878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Дата 1048644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646" name="Номер слайда 104864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647" name="Нижний колонтитул 104864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2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7" name="Дата 1048826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828" name="Номер слайда 104882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829" name="Нижний колонтитул 10488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9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7" name="Дата 1048796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798" name="Номер слайда 104879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48799" name="Нижний колонтитул 104879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Дата 1048575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577" name="Номер слайда 104857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latin typeface="Arial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Arial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8578" name="Полилиния: фигура 1048577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</a:path>
                </a:pathLst>
              </a:custGeom>
              <a:gradFill rotWithShape="0">
                <a:gsLst>
                  <a:gs pos="0">
                    <a:schemeClr val="lt1">
                      <a:alpha val="100000"/>
                    </a:schemeClr>
                  </a:gs>
                  <a:gs pos="100000">
                    <a:srgbClr val="002E8B">
                      <a:alpha val="100000"/>
                    </a:srgbClr>
                  </a:gs>
                </a:gsLst>
                <a:lin ang="0" scaled="1"/>
              </a:gradFill>
              <a:ln>
                <a:noFill/>
              </a:ln>
            </p:spPr>
          </p:sp>
          <p:sp>
            <p:nvSpPr>
              <p:cNvPr id="1048579" name="Полилиния: фигура 1048578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</a:path>
                </a:pathLst>
              </a:custGeom>
              <a:gradFill rotWithShape="0">
                <a:gsLst>
                  <a:gs pos="0">
                    <a:schemeClr val="lt1">
                      <a:alpha val="100000"/>
                    </a:schemeClr>
                  </a:gs>
                  <a:gs pos="100000">
                    <a:srgbClr val="002E8B">
                      <a:alpha val="100000"/>
                    </a:srgbClr>
                  </a:gs>
                </a:gsLst>
                <a:lin ang="2700000" scaled="1"/>
              </a:gradFill>
              <a:ln>
                <a:noFill/>
              </a:ln>
            </p:spPr>
          </p:sp>
          <p:sp>
            <p:nvSpPr>
              <p:cNvPr id="1048580" name="Полилиния: фигура 1048579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/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</a:path>
                </a:pathLst>
              </a:custGeom>
              <a:gradFill rotWithShape="0">
                <a:gsLst>
                  <a:gs pos="0">
                    <a:srgbClr val="002A7D">
                      <a:alpha val="100000"/>
                    </a:srgbClr>
                  </a:gs>
                  <a:gs pos="100000">
                    <a:schemeClr val="lt1">
                      <a:alpha val="100000"/>
                    </a:schemeClr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048581" name="Полилиния: фигура 1048580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</a:path>
                </a:pathLst>
              </a:custGeom>
              <a:solidFill>
                <a:schemeClr val="lt1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82" name="Полилиния: фигура 1048581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</a:path>
                </a:pathLst>
              </a:custGeom>
              <a:gradFill rotWithShape="0">
                <a:gsLst>
                  <a:gs pos="0">
                    <a:srgbClr val="002D86">
                      <a:alpha val="100000"/>
                    </a:srgbClr>
                  </a:gs>
                  <a:gs pos="100000">
                    <a:schemeClr val="lt1">
                      <a:alpha val="100000"/>
                    </a:schemeClr>
                  </a:gs>
                </a:gsLst>
                <a:lin ang="2700000" scaled="1"/>
              </a:gradFill>
              <a:ln>
                <a:noFill/>
              </a:ln>
            </p:spPr>
          </p:sp>
        </p:grpSp>
        <p:sp>
          <p:nvSpPr>
            <p:cNvPr id="1048583" name="Полилиния: фигура 1048582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</a:path>
              </a:pathLst>
            </a:custGeom>
            <a:gradFill rotWithShape="0">
              <a:gsLst>
                <a:gs pos="0">
                  <a:srgbClr val="002B82">
                    <a:alpha val="100000"/>
                  </a:srgbClr>
                </a:gs>
                <a:gs pos="100000">
                  <a:schemeClr val="lt1">
                    <a:alpha val="100000"/>
                  </a:scheme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1048584" name="Полилиния: фигура 1048583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/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dk2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5400000" scaled="1"/>
            </a:gradFill>
            <a:ln>
              <a:noFill/>
            </a:ln>
          </p:spPr>
        </p:sp>
      </p:grpSp>
      <p:sp>
        <p:nvSpPr>
          <p:cNvPr id="1048585" name="Заголовок 104858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86" name="Нижний колонтитул 104858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/>
            <a:endParaRPr lang="en-US" altLang="en-US" sz="1200">
              <a:latin typeface="Arial" pitchFamily="34" charset="0"/>
            </a:endParaRPr>
          </a:p>
        </p:txBody>
      </p:sp>
      <p:sp>
        <p:nvSpPr>
          <p:cNvPr id="1048587" name="Текст 10485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t-thomas-aquinas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048619"/>
          <p:cNvSpPr>
            <a:spLocks noGrp="1"/>
          </p:cNvSpPr>
          <p:nvPr>
            <p:ph type="ctrTitle" idx="4294967295"/>
          </p:nvPr>
        </p:nvSpPr>
        <p:spPr>
          <a:xfrm>
            <a:off x="685800" y="1173162"/>
            <a:ext cx="7772400" cy="2682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algn="ctr">
              <a:defRPr sz="4400"/>
            </a:lvl1pPr>
          </a:lstStyle>
          <a:p>
            <a:pPr lvl="0" eaLnBrk="1" latinLnBrk="1" hangingPunct="1"/>
            <a:r>
              <a:rPr lang="en-US" alt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Czy</a:t>
            </a:r>
            <a:r>
              <a:rPr lang="en-US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Bóg</a:t>
            </a:r>
            <a:r>
              <a:rPr lang="en-US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jest </a:t>
            </a:r>
            <a:r>
              <a:rPr lang="en-US" alt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dobry</a:t>
            </a:r>
            <a:r>
              <a:rPr lang="en-US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br>
              <a:rPr dirty="0"/>
            </a:br>
            <a:r>
              <a:rPr lang="pl-PL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bólu i cierpienia </a:t>
            </a:r>
            <a:br>
              <a:rPr lang="pl-PL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l-PL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Problem zła</a:t>
            </a:r>
            <a:r>
              <a:rPr lang="en-US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048621" name="Подзаголовок 1048620"/>
          <p:cNvSpPr>
            <a:spLocks noGrp="1"/>
          </p:cNvSpPr>
          <p:nvPr>
            <p:ph type="subTitle" idx="4294967295"/>
          </p:nvPr>
        </p:nvSpPr>
        <p:spPr>
          <a:xfrm>
            <a:off x="1447800" y="4343400"/>
            <a:ext cx="6324600" cy="1905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algn="ctr"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 eaLnBrk="1" latinLnBrk="1" hangingPunct="1"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John Oakes</a:t>
            </a:r>
          </a:p>
          <a:p>
            <a:pPr lvl="0" eaLnBrk="1" latinLnBrk="1" hangingPunct="1">
              <a:buNone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2097156" descr="girl_next_door_still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Рисунок 2097157" descr="loneliness3kz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90750" y="1276350"/>
            <a:ext cx="47625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extBox 1048667"/>
          <p:cNvSpPr txBox="1"/>
          <p:nvPr/>
        </p:nvSpPr>
        <p:spPr>
          <a:xfrm>
            <a:off x="1447800" y="914400"/>
            <a:ext cx="6553200" cy="34518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marL="0" lvl="0" indent="0" eaLnBrk="1" latinLnBrk="1" hangingPunct="1">
              <a:spcBef>
                <a:spcPct val="50000"/>
              </a:spcBef>
              <a:buSzPct val="100000"/>
              <a:buFontTx/>
              <a:buNone/>
            </a:pPr>
            <a:r>
              <a:rPr lang="pl-PL" altLang="en-US" sz="2800" b="1">
                <a:solidFill>
                  <a:srgbClr val="FFFF00"/>
                </a:solidFill>
                <a:latin typeface="Arial" pitchFamily="34" charset="0"/>
              </a:rPr>
              <a:t>Podsumowując, na świecie jest dużo bólu i cierpienia.</a:t>
            </a:r>
          </a:p>
          <a:p>
            <a:pPr marL="0" lvl="0" indent="0" eaLnBrk="1" latinLnBrk="1" hangingPunct="1">
              <a:spcBef>
                <a:spcPct val="50000"/>
              </a:spcBef>
              <a:buSzPct val="100000"/>
              <a:buFontTx/>
              <a:buNone/>
            </a:pPr>
            <a:r>
              <a:rPr lang="pl-PL" altLang="en-US" sz="2800" b="1">
                <a:solidFill>
                  <a:srgbClr val="FFFF00"/>
                </a:solidFill>
                <a:latin typeface="Arial" pitchFamily="34" charset="0"/>
              </a:rPr>
              <a:t>Pytanie: Czy to dlatego, że Bóg nie dba o to, czy też nie ma wystarczającej mocy, aby zapobiec ludzkiemu cierpieniu i złu na świecie?</a:t>
            </a:r>
          </a:p>
          <a:p>
            <a:pPr marL="0" lvl="0" indent="0" eaLnBrk="1" latinLnBrk="1" hangingPunct="1">
              <a:spcBef>
                <a:spcPct val="50000"/>
              </a:spcBef>
              <a:buSzPct val="100000"/>
              <a:buFontTx/>
              <a:buNone/>
            </a:pPr>
            <a:r>
              <a:rPr lang="pl-PL" altLang="en-US" sz="2800" b="1">
                <a:solidFill>
                  <a:srgbClr val="FFFF00"/>
                </a:solidFill>
                <a:latin typeface="Arial" pitchFamily="34" charset="0"/>
              </a:rPr>
              <a:t>Uwaga: nie ma prostej odpowiedzi</a:t>
            </a:r>
            <a:r>
              <a:rPr lang="en-US" altLang="en-US" sz="2800" b="1">
                <a:solidFill>
                  <a:srgbClr val="FFFF00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Заголовок 104867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Przyczyny cierpienia</a:t>
            </a:r>
          </a:p>
        </p:txBody>
      </p:sp>
      <p:sp>
        <p:nvSpPr>
          <p:cNvPr id="1048673" name="Текст 1048672"/>
          <p:cNvSpPr>
            <a:spLocks noGrp="1"/>
          </p:cNvSpPr>
          <p:nvPr>
            <p:ph type="body" idx="1"/>
          </p:nvPr>
        </p:nvSpPr>
        <p:spPr>
          <a:xfrm>
            <a:off x="992187" y="1755775"/>
            <a:ext cx="7694612" cy="43703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Wolna wola</a:t>
            </a:r>
          </a:p>
          <a:p>
            <a:pPr lvl="0" eaLnBrk="1" latinLnBrk="1" hangingPunct="1">
              <a:buNone/>
            </a:pPr>
            <a:endParaRPr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Grzech</a:t>
            </a:r>
          </a:p>
          <a:p>
            <a:pPr lvl="0" eaLnBrk="1" latinLnBrk="1" hangingPunct="1">
              <a:buNone/>
            </a:pPr>
            <a:endParaRPr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Klęski żywiołowe</a:t>
            </a:r>
          </a:p>
          <a:p>
            <a:pPr lvl="0" eaLnBrk="1" latinLnBrk="1" hangingPunct="1">
              <a:buNone/>
            </a:pPr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Głupota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Заголовок 104867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Wolna wola: Bóg daje nam wybór Dlaczego? Ponieważ nas kocha.</a:t>
            </a:r>
            <a:br/>
            <a:br/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Rezultat: zbuntowaliśmy się i sprowadziliśmy zło na świat. Czy to wina Boga? Jaka jest alternatywa?</a:t>
            </a:r>
          </a:p>
        </p:txBody>
      </p:sp>
      <p:sp>
        <p:nvSpPr>
          <p:cNvPr id="1048678" name="Текст 1048677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276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Tak stało się w Ogrodzie</a:t>
            </a:r>
          </a:p>
          <a:p>
            <a:pPr lvl="0" eaLnBrk="1" latinLnBrk="1" hangingPunct="1"/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Powtórzonego Prawa 30: 15-20</a:t>
            </a:r>
          </a:p>
          <a:p>
            <a:pPr lvl="0" eaLnBrk="1" latinLnBrk="1" hangingPunct="1"/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Pytanie: jaka jest alternatywa?</a:t>
            </a: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Pytanie: Czy to znak, że Bóg nas nie kocha?</a:t>
            </a:r>
          </a:p>
          <a:p>
            <a:pPr lvl="0" eaLnBrk="1" latinLnBrk="1" hangingPunct="1"/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Bóg podjął ogromne ryzyko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extBox 1048681"/>
          <p:cNvSpPr txBox="1"/>
          <p:nvPr/>
        </p:nvSpPr>
        <p:spPr>
          <a:xfrm>
            <a:off x="304800" y="457200"/>
            <a:ext cx="5181600" cy="53949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marL="0" lvl="0" indent="0">
              <a:spcBef>
                <a:spcPct val="50000"/>
              </a:spcBef>
              <a:buSzPct val="100000"/>
              <a:buFontTx/>
              <a:buNone/>
            </a:pPr>
            <a:r>
              <a:rPr lang="pl-PL" altLang="en-US" sz="2800" b="1">
                <a:solidFill>
                  <a:srgbClr val="FFFF00"/>
                </a:solidFill>
                <a:latin typeface="Tahoma" pitchFamily="34" charset="0"/>
              </a:rPr>
              <a:t>Jeśli Bóg jest suwerenny i wszechmocny ...</a:t>
            </a:r>
          </a:p>
          <a:p>
            <a:pPr marL="0" lvl="0" indent="0">
              <a:spcBef>
                <a:spcPct val="50000"/>
              </a:spcBef>
              <a:buSzPct val="100000"/>
              <a:buFontTx/>
              <a:buNone/>
            </a:pPr>
            <a:r>
              <a:rPr lang="pl-PL" altLang="en-US" sz="2800" b="1">
                <a:solidFill>
                  <a:srgbClr val="FFFF00"/>
                </a:solidFill>
                <a:latin typeface="Tahoma" pitchFamily="34" charset="0"/>
              </a:rPr>
              <a:t>Thomas Aquinas:</a:t>
            </a:r>
          </a:p>
          <a:p>
            <a:pPr marL="0" lvl="0" indent="0">
              <a:spcBef>
                <a:spcPct val="50000"/>
              </a:spcBef>
              <a:buSzPct val="100000"/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Tahoma" pitchFamily="34" charset="0"/>
            </a:endParaRPr>
          </a:p>
          <a:p>
            <a:pPr marL="0" lvl="0" indent="0">
              <a:spcBef>
                <a:spcPct val="50000"/>
              </a:spcBef>
              <a:buSzPct val="100000"/>
              <a:buFontTx/>
              <a:buNone/>
            </a:pPr>
            <a:r>
              <a:rPr lang="pl-PL" altLang="en-US" sz="2000" b="1">
                <a:solidFill>
                  <a:srgbClr val="FFFF00"/>
                </a:solidFill>
                <a:latin typeface="Tahoma" pitchFamily="34" charset="0"/>
              </a:rPr>
              <a:t>„Tak więc Bóg jest pierwszą przyczyną, która się porusza, powoduje zarówno naturalne, jak i dobrowolne. I podobnie jak poruszanie naturalnymi przyczynami nie przeszkadza, by ich działania były naturalne, tak też dotykając dobrowolnych przyczyn, nie pozbawia ich dobrowolnych działań, ale raczej jest w nich przyczyną, ponieważ działa we wszystkim zgodnie ze Swoją naturą ”.</a:t>
            </a:r>
          </a:p>
        </p:txBody>
      </p:sp>
      <p:pic>
        <p:nvPicPr>
          <p:cNvPr id="2097159" name="Рисунок 2097158" descr="200px-St-thomas-aquinas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5000" y="152400"/>
            <a:ext cx="325437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Заголовок 104868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Augustine: Zło i wolna wola</a:t>
            </a:r>
          </a:p>
        </p:txBody>
      </p:sp>
      <p:sp>
        <p:nvSpPr>
          <p:cNvPr id="1048687" name="Текст 1048686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  <a:buNone/>
            </a:pP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„Zło powstaje w wyniku zepsucia natury, która jest zasadniczo dobra. To, co nazywa się złem, jest zepsute dobre; gdyby nie zostało złamane, byłoby doskonale dobre; ale nawet jeśli jest złamane, dobrze jest, jeśli pozostaje naturalne, i złe tylko wtedy, gdy jest zepsute ”.</a:t>
            </a:r>
          </a:p>
          <a:p>
            <a:pPr lvl="0" eaLnBrk="1" latinLnBrk="1" hangingPunct="1">
              <a:lnSpc>
                <a:spcPct val="90000"/>
              </a:lnSpc>
              <a:buNone/>
            </a:pPr>
            <a:endParaRPr lang="en-US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Apologetyka i zło: jakie są alternatywy?</a:t>
            </a:r>
          </a:p>
        </p:txBody>
      </p:sp>
      <p:sp>
        <p:nvSpPr>
          <p:cNvPr id="1048692" name="Текст 1048691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Dualizm: dobro i zło w nieskończonej równowadze</a:t>
            </a:r>
          </a:p>
          <a:p>
            <a:pPr lvl="0" eaLnBrk="1" latinLnBrk="1" hangingPunct="1">
              <a:lnSpc>
                <a:spcPct val="90000"/>
              </a:lnSpc>
              <a:buNone/>
            </a:pPr>
            <a:endParaRPr lang="en-US" altLang="en-U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Panteizm: świat fizyczny jest zły. Zło jest przywiązane do fizyczności - brakuje ci podobieństwa do Boga.</a:t>
            </a:r>
          </a:p>
          <a:p>
            <a:pPr lvl="0" eaLnBrk="1" latinLnBrk="1" hangingPunct="1">
              <a:lnSpc>
                <a:spcPct val="90000"/>
              </a:lnSpc>
              <a:buNone/>
            </a:pPr>
            <a:endParaRPr lang="en-US" altLang="en-U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Naturalizm: Nie ma zła.</a:t>
            </a:r>
          </a:p>
          <a:p>
            <a:pPr lvl="0" eaLnBrk="1" latinLnBrk="1" hangingPunct="1">
              <a:lnSpc>
                <a:spcPct val="90000"/>
              </a:lnSpc>
              <a:buNone/>
            </a:pPr>
            <a:endParaRPr lang="en-US" altLang="en-U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Postmodernizm: Zło ???</a:t>
            </a:r>
          </a:p>
          <a:p>
            <a:pPr lvl="0" eaLnBrk="1" latinLnBrk="1" hangingPunct="1">
              <a:lnSpc>
                <a:spcPct val="90000"/>
              </a:lnSpc>
              <a:buNone/>
            </a:pP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Determinizm / Los: Bóg jest przyczyną zła.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2097159" descr="the-return-of-the-prodigal-son-murillo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5400" y="1066800"/>
            <a:ext cx="6172200" cy="55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6" name="TextBox 1048695"/>
          <p:cNvSpPr txBox="1"/>
          <p:nvPr/>
        </p:nvSpPr>
        <p:spPr>
          <a:xfrm>
            <a:off x="838200" y="304800"/>
            <a:ext cx="7315200" cy="5191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marL="0" lvl="0" indent="0" algn="ctr" eaLnBrk="1" latinLnBrk="1" hangingPunct="1">
              <a:spcBef>
                <a:spcPct val="50000"/>
              </a:spcBef>
              <a:buSzPct val="100000"/>
              <a:buFontTx/>
              <a:buNone/>
            </a:pPr>
            <a:r>
              <a:rPr lang="pl-PL" altLang="en-US" sz="2800">
                <a:solidFill>
                  <a:srgbClr val="FFFF00"/>
                </a:solidFill>
                <a:latin typeface="Arial" pitchFamily="34" charset="0"/>
              </a:rPr>
              <a:t>Wolna wola, ilustracja: </a:t>
            </a:r>
            <a:r>
              <a:rPr lang="en-US" altLang="en-US" sz="2800">
                <a:solidFill>
                  <a:srgbClr val="FFFF00"/>
                </a:solidFill>
                <a:latin typeface="Arial" pitchFamily="34" charset="0"/>
              </a:rPr>
              <a:t>S</a:t>
            </a:r>
            <a:r>
              <a:rPr lang="pl-PL" altLang="en-US" sz="2800">
                <a:solidFill>
                  <a:srgbClr val="FFFF00"/>
                </a:solidFill>
                <a:latin typeface="Arial" pitchFamily="34" charset="0"/>
              </a:rPr>
              <a:t>yn marnotrawny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Заголовок 104869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Chrześcijaństwo i problem zła</a:t>
            </a:r>
          </a:p>
        </p:txBody>
      </p:sp>
      <p:sp>
        <p:nvSpPr>
          <p:cNvPr id="1048701" name="Текст 104870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Zło jest bardzo realne. Jest pośrednio produktem Bożej miłości. Bóg tak bardzo nas kochał, że nas kochał i dał nam wybór. Wybraliśmy zło i dlatego narodziło się zło.</a:t>
            </a:r>
          </a:p>
          <a:p>
            <a:pPr lvl="0" eaLnBrk="1" latinLnBrk="1" hangingPunct="1">
              <a:buNone/>
            </a:pPr>
            <a:endParaRPr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Czy pamiętasz swoje alternatywy: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Predestynacja / Determinizm: Bóg jest przyczyną zła.</a:t>
            </a:r>
          </a:p>
          <a:p>
            <a:pPr lvl="1" eaLnBrk="1" latinLnBrk="1" hangingPunct="1"/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Panteizm: zaprzeczasz istnieniu zła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Stworzenie fizyczne jest złe, ale ty jesteś Bogiem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Niekończąca się bitwa / równowaga między dobrem a złem.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048624"/>
          <p:cNvSpPr>
            <a:spLocks noGrp="1"/>
          </p:cNvSpPr>
          <p:nvPr>
            <p:ph type="title"/>
          </p:nvPr>
        </p:nvSpPr>
        <p:spPr>
          <a:xfrm>
            <a:off x="455612" y="273050"/>
            <a:ext cx="8226425" cy="2012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bólu i cierpienia </a:t>
            </a:r>
            <a:br>
              <a:rPr lang="pl-PL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Problem zła</a:t>
            </a:r>
          </a:p>
        </p:txBody>
      </p:sp>
      <p:sp>
        <p:nvSpPr>
          <p:cNvPr id="1048626" name="Текст 1048625"/>
          <p:cNvSpPr>
            <a:spLocks noGrp="1"/>
          </p:cNvSpPr>
          <p:nvPr>
            <p:ph type="body" idx="1"/>
          </p:nvPr>
        </p:nvSpPr>
        <p:spPr>
          <a:xfrm>
            <a:off x="1371600" y="2667000"/>
            <a:ext cx="7467600" cy="3429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 intelektualny/problem </a:t>
            </a:r>
            <a:br>
              <a:rPr lang="pl-P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apologetyką</a:t>
            </a:r>
          </a:p>
          <a:p>
            <a:pPr lvl="0" eaLnBrk="1" latinLnBrk="1" hangingPunct="1"/>
            <a:endParaRPr lang="en-US" alt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ludzki</a:t>
            </a:r>
            <a:endParaRPr lang="en-US" alt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Заголовок 104870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Przyczyna ludzkich cierpień i zła: grzech</a:t>
            </a:r>
          </a:p>
        </p:txBody>
      </p:sp>
      <p:sp>
        <p:nvSpPr>
          <p:cNvPr id="1048706" name="Текст 104870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Zdecydowana większość (ale nie wszystkie) cierpień jest wynikiem grzechu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Uzależnienie, brak samokontroli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Niemoralność seksualna, perwersja i wykorzystywanie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Gniew, przemoc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Chciwość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Duma, arogancja, zazdrość, chęć kontroli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Egoizm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Заголовок 104870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Boże prawo moralne jest proste: grzech powoduje cierpienie</a:t>
            </a:r>
          </a:p>
        </p:txBody>
      </p:sp>
      <p:sp>
        <p:nvSpPr>
          <p:cNvPr id="1048711" name="Текст 1048710"/>
          <p:cNvSpPr>
            <a:spLocks noGrp="1"/>
          </p:cNvSpPr>
          <p:nvPr>
            <p:ph type="body" idx="1"/>
          </p:nvPr>
        </p:nvSpPr>
        <p:spPr>
          <a:xfrm>
            <a:off x="457200" y="1755775"/>
            <a:ext cx="8229600" cy="43703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Wyjścia 20: 5-6 Nie będziesz im kłaniał się (bałwanów, których stworzyłeś), ani ich czcisz; albowiem Ja, Pan, wasz Bóg, jestem Bogiem zazdrosnym, karzę dzieci za grzechy ojców </a:t>
            </a:r>
            <a:r>
              <a:rPr lang="pl-P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wobec trzeciego i czwartego pokolenia </a:t>
            </a:r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tych, którzy mnie nienawidzą, ale okazuję miłość tysiącom, którzy mnie kochają i przestrzegają moich przykazań.</a:t>
            </a:r>
          </a:p>
          <a:p>
            <a:pPr lvl="0" eaLnBrk="1" latinLnBrk="1" hangingPunct="1"/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Bóg jest miłością, a Bóg jest sprawiedliwy.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Pamiętaj o Ezechiela 18: 19-20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Заголовок 10487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Czy grzech jest przyczyną wszelkiego cierpienia?</a:t>
            </a:r>
          </a:p>
        </p:txBody>
      </p:sp>
      <p:sp>
        <p:nvSpPr>
          <p:cNvPr id="1048716" name="Текст 1048715"/>
          <p:cNvSpPr>
            <a:spLocks noGrp="1"/>
          </p:cNvSpPr>
          <p:nvPr>
            <p:ph type="body" idx="1"/>
          </p:nvPr>
        </p:nvSpPr>
        <p:spPr>
          <a:xfrm>
            <a:off x="457200" y="1755775"/>
            <a:ext cx="8229600" cy="43703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Job: Dlaczego cierpiał?</a:t>
            </a:r>
          </a:p>
          <a:p>
            <a:pPr lvl="0" eaLnBrk="1" latinLnBrk="1" hangingPunct="1">
              <a:buNone/>
            </a:pPr>
            <a:endParaRPr lang="en-US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Jana 9</a:t>
            </a:r>
          </a:p>
          <a:p>
            <a:pPr lvl="0" eaLnBrk="1" latinLnBrk="1" hangingPunct="1">
              <a:buNone/>
            </a:pPr>
            <a:endParaRPr lang="en-US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Czy AIDS jest karą Boga za homoseksualizm? Nie!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Рисунок 2097160" descr="featurep3_Page_1_Image_0003_Page_1_Image_00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1371600"/>
            <a:ext cx="82391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20" name="TextBox 1048719"/>
          <p:cNvSpPr txBox="1"/>
          <p:nvPr/>
        </p:nvSpPr>
        <p:spPr>
          <a:xfrm>
            <a:off x="762000" y="304800"/>
            <a:ext cx="7543800" cy="9541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marL="0" lvl="0" indent="0" algn="ctr" eaLnBrk="1" latinLnBrk="1" hangingPunct="1">
              <a:spcBef>
                <a:spcPct val="50000"/>
              </a:spcBef>
              <a:buSzPct val="100000"/>
              <a:buFontTx/>
              <a:buNone/>
            </a:pPr>
            <a:r>
              <a:rPr lang="pl-PL" altLang="en-US" sz="2800" dirty="0">
                <a:solidFill>
                  <a:srgbClr val="FFFF00"/>
                </a:solidFill>
                <a:latin typeface="Arial" pitchFamily="34" charset="0"/>
              </a:rPr>
              <a:t>Sumatra Tsunami w 2004 roku: </a:t>
            </a:r>
            <a:br>
              <a:rPr lang="pl-PL" altLang="en-US" sz="2800" dirty="0">
                <a:solidFill>
                  <a:srgbClr val="FFFF00"/>
                </a:solidFill>
                <a:latin typeface="Arial" pitchFamily="34" charset="0"/>
              </a:rPr>
            </a:br>
            <a:r>
              <a:rPr lang="pl-PL" altLang="en-US" sz="2800" dirty="0">
                <a:solidFill>
                  <a:srgbClr val="FFFF00"/>
                </a:solidFill>
                <a:latin typeface="Arial" pitchFamily="34" charset="0"/>
              </a:rPr>
              <a:t>czyj grzech był przyczyną tej kary?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Заголовок 104872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Przyczyny cierpienia # 3: Przyczyny naturalne</a:t>
            </a:r>
          </a:p>
        </p:txBody>
      </p:sp>
      <p:sp>
        <p:nvSpPr>
          <p:cNvPr id="1048725" name="Текст 1048724"/>
          <p:cNvSpPr>
            <a:spLocks noGrp="1"/>
          </p:cNvSpPr>
          <p:nvPr>
            <p:ph type="body" idx="1"/>
          </p:nvPr>
        </p:nvSpPr>
        <p:spPr>
          <a:xfrm>
            <a:off x="457200" y="1831975"/>
            <a:ext cx="8229600" cy="4294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Płyty tektoniczne</a:t>
            </a:r>
          </a:p>
          <a:p>
            <a:pPr lvl="0" eaLnBrk="1" latinLnBrk="1" hangingPunct="1"/>
            <a:endParaRPr lang="pl-PL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Pogoda</a:t>
            </a:r>
          </a:p>
          <a:p>
            <a:pPr lvl="0" eaLnBrk="1" latinLnBrk="1" hangingPunct="1"/>
            <a:endParaRPr lang="pl-PL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Bakteria</a:t>
            </a:r>
          </a:p>
          <a:p>
            <a:pPr lvl="0" eaLnBrk="1" latinLnBrk="1" hangingPunct="1"/>
            <a:endParaRPr lang="pl-PL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są bardzo dobre rzeczy.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Заголовок 104872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Pytanie: Czy ból jest zły?</a:t>
            </a:r>
          </a:p>
        </p:txBody>
      </p:sp>
      <p:sp>
        <p:nvSpPr>
          <p:cNvPr id="1048730" name="Текст 10487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Dotknij palnika na kuchence</a:t>
            </a: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Złamana kość</a:t>
            </a: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Przejadanie się</a:t>
            </a: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Emocjonalny ból</a:t>
            </a:r>
          </a:p>
          <a:p>
            <a:pPr lvl="0" eaLnBrk="1" latinLnBrk="1" hangingPunct="1"/>
            <a:endParaRPr lang="pl-PL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Ból jest dobry. Ból pochodzi od Boga</a:t>
            </a:r>
          </a:p>
          <a:p>
            <a:pPr lvl="0" eaLnBrk="1" latinLnBrk="1" hangingPunct="1"/>
            <a:endParaRPr lang="pl-PL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Ale ... Nie każdy ból jest tak łatwo wyjaśniony.</a:t>
            </a:r>
          </a:p>
        </p:txBody>
      </p:sp>
      <p:pic>
        <p:nvPicPr>
          <p:cNvPr id="2097162" name="Рисунок 2097161" descr="gas_burner_on_stov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1962150"/>
            <a:ext cx="28956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Заголовок 104873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Pytanie: Czy śmierć jest zła?</a:t>
            </a:r>
          </a:p>
        </p:txBody>
      </p:sp>
      <p:sp>
        <p:nvSpPr>
          <p:cNvPr id="1048735" name="Текст 1048734"/>
          <p:cNvSpPr>
            <a:spLocks noGrp="1"/>
          </p:cNvSpPr>
          <p:nvPr>
            <p:ph type="body" idx="1"/>
          </p:nvPr>
        </p:nvSpPr>
        <p:spPr>
          <a:xfrm>
            <a:off x="457200" y="1908175"/>
            <a:ext cx="8229600" cy="42179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Dla roślin i zwierząt śmierć jest dobrem dodatnim.</a:t>
            </a: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Izajasza 57: 2</a:t>
            </a: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Filipian 1:21</a:t>
            </a: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Dla ludzi śmierć jest przejściem, a nie końcem.</a:t>
            </a:r>
          </a:p>
          <a:p>
            <a:pPr lvl="0" eaLnBrk="1" latinLnBrk="1" hangingPunct="1"/>
            <a:endParaRPr lang="pl-PL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Jeśli ateista ma rację, może śmierć jest zła, ale jeśli ateista ma rację, nie ma zła.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Заголовок 104873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Pytanie: Czy cierpienie jest złe?</a:t>
            </a:r>
          </a:p>
        </p:txBody>
      </p:sp>
      <p:sp>
        <p:nvSpPr>
          <p:cNvPr id="1048740" name="Текст 1048739"/>
          <p:cNvSpPr>
            <a:spLocks noGrp="1"/>
          </p:cNvSpPr>
          <p:nvPr>
            <p:ph type="body" idx="1"/>
          </p:nvPr>
        </p:nvSpPr>
        <p:spPr>
          <a:xfrm>
            <a:off x="455612" y="1598612"/>
            <a:ext cx="8688388" cy="52593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Psalm 30: 5 </a:t>
            </a: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Dla ludzi - bez cierpienia, bez radości.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Jana 9: 1-3. </a:t>
            </a: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Cierpienie, jeśli właściwie przyjęte, czci Boga.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Rzymian 8:28 </a:t>
            </a: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Możesz użyć wszelkiego rodzaju cierpienia na dobre (ale patrz, jak korzystasz z tego fragmentu)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Rzymian 5: 3, Jakuba 1: 2-3 </a:t>
            </a: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Cierpienie powoduje dobry charakter. Bez pracy nie ma kołaczy.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Piotra 2: 20-22, 2 Tym. 3:12</a:t>
            </a: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Cierpienie jest naturalnym rezultatem czynienia dobra.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 1: 24-29, 1 Piotra 4: 12-17 </a:t>
            </a: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Cierpienie to sposób, w jaki poznajemy Chrystusa i wypełniamy Jego cierpienie.</a:t>
            </a:r>
          </a:p>
          <a:p>
            <a:pPr lvl="0" eaLnBrk="1" latinLnBrk="1" hangingPunct="1"/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Zbliżamy się do siebie poprzez cierpienie.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Заголовок 104874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Cierpienie i zło: problem apologetyczny Podsumowanie</a:t>
            </a:r>
          </a:p>
        </p:txBody>
      </p:sp>
      <p:sp>
        <p:nvSpPr>
          <p:cNvPr id="1048745" name="Текст 1048744"/>
          <p:cNvSpPr>
            <a:spLocks noGrp="1"/>
          </p:cNvSpPr>
          <p:nvPr>
            <p:ph type="body" idx="1"/>
          </p:nvPr>
        </p:nvSpPr>
        <p:spPr>
          <a:xfrm>
            <a:off x="458787" y="2062162"/>
            <a:ext cx="8229600" cy="4064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Większość cierpień jest wynikiem wolnej woli i naszego wyboru grzechu. Jest tak dlatego, że Bóg nas kocha, a nie dlatego, że nie dba o to lub nie ma wystarczającej mocy, aby powstrzymać nas od cierpienia.</a:t>
            </a:r>
          </a:p>
          <a:p>
            <a:pPr lvl="0" eaLnBrk="1" latinLnBrk="1" hangingPunct="1"/>
            <a:endParaRPr lang="pl-PL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Ból nie jest złem, śmierć nie jest złem, cierpienie nie jest złem. Wszystko to są dary kochającego Boga.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Заголовок 104874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Problem bólu i cierpienia Część II </a:t>
            </a:r>
            <a:br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Problem ludzki</a:t>
            </a:r>
          </a:p>
        </p:txBody>
      </p:sp>
      <p:sp>
        <p:nvSpPr>
          <p:cNvPr id="1048750" name="Текст 1048749"/>
          <p:cNvSpPr>
            <a:spLocks noGrp="1"/>
          </p:cNvSpPr>
          <p:nvPr>
            <p:ph type="body" idx="1"/>
          </p:nvPr>
        </p:nvSpPr>
        <p:spPr>
          <a:xfrm>
            <a:off x="457200" y="1755775"/>
            <a:ext cx="8229600" cy="43703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Nasza odpowiedź na cierpienie zależy od naszego spojrzenia na świat</a:t>
            </a:r>
          </a:p>
          <a:p>
            <a:pPr lvl="0" eaLnBrk="1" latinLnBrk="1" hangingPunct="1">
              <a:buNone/>
            </a:pPr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Panteizm / hinduizm. Cierpienie jest iluzją. Rozpacz jest odpowiedzią.</a:t>
            </a:r>
          </a:p>
          <a:p>
            <a:pPr lvl="0" eaLnBrk="1" latinLnBrk="1" hangingPunct="1">
              <a:buNone/>
            </a:pPr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Ateizm. Cierpienie jest czysto losowe i pozbawione znaczenia.</a:t>
            </a:r>
          </a:p>
          <a:p>
            <a:pPr lvl="0" eaLnBrk="1" latinLnBrk="1" hangingPunct="1">
              <a:buNone/>
            </a:pPr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Islam: Kismet (los) Inshallah (Bóg tego chce)</a:t>
            </a:r>
          </a:p>
          <a:p>
            <a:pPr lvl="0" eaLnBrk="1" latinLnBrk="1" hangingPunct="1">
              <a:buNone/>
            </a:pPr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Chrześcijanie wykonują większość działalności charytatywnej w większości krajów.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04862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pl-PL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ól i cierpieni</a:t>
            </a: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pl-PL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l-PL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z apologetyką</a:t>
            </a:r>
          </a:p>
        </p:txBody>
      </p:sp>
      <p:sp>
        <p:nvSpPr>
          <p:cNvPr id="1048631" name="Текст 10486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ru-RU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gnostycy:  </a:t>
            </a: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Bóg w Biblii jest całkowicie dobry i miłosierny</a:t>
            </a:r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latinLnBrk="1" hangingPunct="1"/>
            <a:endParaRPr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Bóg w Biblii jest wszechwiedzący i wszechmocny</a:t>
            </a:r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latinLnBrk="1" hangingPunct="1"/>
            <a:endParaRPr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Wniosek: Biorąc pod uwagę cały ból i cierpienie na świecie, Bóg Biblii nie jest prawdziwy.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Заголовок 104875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Chrześcijański światopogląd</a:t>
            </a:r>
          </a:p>
        </p:txBody>
      </p:sp>
      <p:sp>
        <p:nvSpPr>
          <p:cNvPr id="1048755" name="Текст 1048754"/>
          <p:cNvSpPr>
            <a:spLocks noGrp="1"/>
          </p:cNvSpPr>
          <p:nvPr>
            <p:ph type="body" idx="1"/>
          </p:nvPr>
        </p:nvSpPr>
        <p:spPr>
          <a:xfrm>
            <a:off x="457200" y="1908175"/>
            <a:ext cx="8229600" cy="42179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Świat fizyczny jest prawdziwy.</a:t>
            </a: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Świat fizyczny jest dobry, a nie zły. (Rdz 1:31)</a:t>
            </a: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Ból i cierpienie są bardzo realne, ale nie stanowią problemu: grzech i separacja są problemami ludzkimi.</a:t>
            </a:r>
          </a:p>
          <a:p>
            <a:pPr lvl="0" eaLnBrk="1" latinLnBrk="1" hangingPunct="1"/>
            <a:endParaRPr lang="pl-PL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Odpowiedź chrześcijańska: współczucie! Micheasza 6: 8, Jakuba 1:27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Заголовок 104875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Chrześcijańska odpowiedź na problem cierpienia: współczucie!</a:t>
            </a:r>
          </a:p>
        </p:txBody>
      </p:sp>
      <p:sp>
        <p:nvSpPr>
          <p:cNvPr id="1048760" name="Текст 104875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Jakuba 1:27 Czysta i nieskażona forma wielbienia Boga i Ojca</a:t>
            </a:r>
          </a:p>
          <a:p>
            <a:pPr lvl="0" eaLnBrk="1" latinLnBrk="1" hangingPunct="1">
              <a:lnSpc>
                <a:spcPct val="90000"/>
              </a:lnSpc>
            </a:pPr>
            <a:endParaRPr lang="pl-PL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Jana 11:35 Jezus zapłakał. Mateusza 23:37</a:t>
            </a:r>
          </a:p>
          <a:p>
            <a:pPr lvl="0" eaLnBrk="1" latinLnBrk="1" hangingPunct="1">
              <a:lnSpc>
                <a:spcPct val="90000"/>
              </a:lnSpc>
            </a:pPr>
            <a:endParaRPr lang="pl-PL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Jeremiasz 12: 1</a:t>
            </a:r>
          </a:p>
          <a:p>
            <a:pPr lvl="0" eaLnBrk="1" latinLnBrk="1" hangingPunct="1">
              <a:lnSpc>
                <a:spcPct val="90000"/>
              </a:lnSpc>
            </a:pPr>
            <a:endParaRPr lang="pl-PL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Hebrajczyków 2: 17-18, Hebrajczyków 4:15. Jezus rozumie</a:t>
            </a:r>
          </a:p>
          <a:p>
            <a:pPr lvl="0" eaLnBrk="1" latinLnBrk="1" hangingPunct="1">
              <a:lnSpc>
                <a:spcPct val="90000"/>
              </a:lnSpc>
            </a:pPr>
            <a:endParaRPr lang="pl-PL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Mateusza 9: 36-38 Współczucie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Текст 104876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6425" cy="5257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algn="ctr" eaLnBrk="1" latinLnBrk="1" hangingPunct="1">
              <a:buNone/>
            </a:pPr>
            <a:r>
              <a:rPr lang="en-US" altLang="ja-JP" sz="28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Julian „odstępca” (332–363)</a:t>
            </a:r>
          </a:p>
          <a:p>
            <a:pPr lvl="0" eaLnBrk="1" latinLnBrk="1" hangingPunct="1">
              <a:buNone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</a:rPr>
              <a:t>“</a:t>
            </a:r>
            <a:r>
              <a:rPr lang="pl-PL" altLang="ja-JP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Ateizm (tj. Wiara chrześcijańska) został szczególnie rozwinięty dzięki miłosnej służbie nieznajomym i ich trosce o pochówek zmarłych. To skandal, że nie ma ani jednego Żyda, który byłby żebrakiem, i że bezbożni Galilejczycy troszczą się nie tylko o biednych, ale także o naszych; podczas gdy ci, którzy należą do nas, na próżno szukają pomocy, którą powinniśmy im udzielić. „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Заголовок 104876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Bóg rozumie (i my też powinniśmy)</a:t>
            </a:r>
          </a:p>
        </p:txBody>
      </p:sp>
      <p:sp>
        <p:nvSpPr>
          <p:cNvPr id="1048769" name="Текст 1048768"/>
          <p:cNvSpPr>
            <a:spLocks noGrp="1"/>
          </p:cNvSpPr>
          <p:nvPr>
            <p:ph type="body" idx="1"/>
          </p:nvPr>
        </p:nvSpPr>
        <p:spPr>
          <a:xfrm>
            <a:off x="455612" y="1598612"/>
            <a:ext cx="8688388" cy="44973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Bóg jest gotowy i chętny do wysłuchania naszych skarg.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Habakuka 1: 2-4, Jeremiasza 12: 1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Nawet Jezus krzyczał w swoim cierpieniu. „Mój Boże, mój Boże ...</a:t>
            </a:r>
          </a:p>
          <a:p>
            <a:pPr lvl="0" eaLnBrk="1" latinLnBrk="1" hangingPunct="1"/>
            <a:endParaRPr lang="pl-PL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Jezus może w pełni odnosić się do naszego cierpienia.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Hebrajczyków 2: 17-18, Hebrajczyków 4:15.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Powinno to wpłynąć na naszą odpowiedź na cierpienie innych. 2 Koryntian 5: 14-15</a:t>
            </a:r>
          </a:p>
          <a:p>
            <a:pPr lvl="0" eaLnBrk="1" latinLnBrk="1" hangingPunct="1"/>
            <a:r>
              <a:rPr lang="pl-PL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Spójrz na odpowiedź Jezusa na cierpienie: Jan 11:35 Jezus zapłakał. Mateusza 23:37 O Jeruzalem, Jeruzalem ... Współczucie.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Заголовок 104877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Co powinniśmy zrobić?</a:t>
            </a:r>
          </a:p>
        </p:txBody>
      </p:sp>
      <p:sp>
        <p:nvSpPr>
          <p:cNvPr id="1048774" name="Текст 1048773"/>
          <p:cNvSpPr>
            <a:spLocks noGrp="1"/>
          </p:cNvSpPr>
          <p:nvPr>
            <p:ph type="body" idx="1"/>
          </p:nvPr>
        </p:nvSpPr>
        <p:spPr>
          <a:xfrm>
            <a:off x="457200" y="1755775"/>
            <a:ext cx="8229600" cy="43703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Żyj uczciwie, jak Job.</a:t>
            </a:r>
          </a:p>
          <a:p>
            <a:pPr lvl="0" eaLnBrk="1" latinLnBrk="1" hangingPunct="1"/>
            <a:r>
              <a:rPr lang="pl-P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Wykorzystaj swoje cierpienie jako okazję do okazania empatii.</a:t>
            </a:r>
          </a:p>
          <a:p>
            <a:pPr lvl="0" eaLnBrk="1" latinLnBrk="1" hangingPunct="1"/>
            <a:r>
              <a:rPr lang="pl-P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Łagodź cierpienie nie dlatego, że jest złe, ale dlatego, że Bóg reaguje na cierpienie w ten sposób</a:t>
            </a:r>
          </a:p>
          <a:p>
            <a:pPr lvl="0" eaLnBrk="1" latinLnBrk="1" hangingPunct="1"/>
            <a:r>
              <a:rPr lang="pl-P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Okazuj współczucie. Mateusza 9: 36-38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Заголовок 104877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Jezus, doskonały Najwyższy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Ksiądz</a:t>
            </a:r>
          </a:p>
        </p:txBody>
      </p:sp>
      <p:sp>
        <p:nvSpPr>
          <p:cNvPr id="1048779" name="Текст 1048778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 to jest ksiądz?</a:t>
            </a:r>
          </a:p>
          <a:p>
            <a:pPr lvl="0" eaLnBrk="1" latinLnBrk="1" hangingPunct="1">
              <a:buNone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Pontifex - Dosłownie, budowniczy mostów. Pośrednik. Prawnik. Przedstawiciel. Ten, który daje dostęp. Ten, który mówi językiem zarówno czciciela, jak i czczonego.</a:t>
            </a:r>
          </a:p>
          <a:p>
            <a:pPr lvl="0" eaLnBrk="1" latinLnBrk="1" hangingPunct="1"/>
            <a:endParaRPr lang="pl-PL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Most przed Jezusem:</a:t>
            </a:r>
          </a:p>
          <a:p>
            <a:pPr lvl="0" eaLnBrk="1" latinLnBrk="1" hangingPunct="1"/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Prawo</a:t>
            </a:r>
          </a:p>
          <a:p>
            <a:pPr lvl="0" eaLnBrk="1" latinLnBrk="1" hangingPunct="1"/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System kapłański i ofiarny</a:t>
            </a:r>
          </a:p>
          <a:p>
            <a:pPr lvl="0" eaLnBrk="1" latinLnBrk="1" hangingPunct="1"/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Ale nie działały i o to chodzi w Liście do Hebrajczyków 7-10: 18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Заголовок 104878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/>
            <a:r>
              <a:rPr lang="en-US" altLang="en-US" sz="3600" i="1">
                <a:effectLst>
                  <a:outerShdw blurRad="38100" dist="38100" dir="2700000" algn="tl">
                    <a:srgbClr val="C0C0C0"/>
                  </a:outerShdw>
                </a:effectLst>
              </a:rPr>
              <a:t>Jom Kippur: Dzień Pojednania</a:t>
            </a:r>
          </a:p>
        </p:txBody>
      </p:sp>
      <p:sp>
        <p:nvSpPr>
          <p:cNvPr id="1048784" name="Объект 104878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marL="0" lvl="0" indent="0">
              <a:buFontTx/>
              <a:buNone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Umyj ręce i stopy w wannie</a:t>
            </a:r>
          </a:p>
          <a:p>
            <a:pPr marL="0" lvl="0" indent="0">
              <a:buFontTx/>
              <a:buNone/>
            </a:pP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2. Ubierz się w idealnie białe lniane ubrania</a:t>
            </a:r>
          </a:p>
          <a:p>
            <a:pPr marL="0" lvl="0" indent="0">
              <a:buFontTx/>
              <a:buNone/>
            </a:pP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3. Połóż ręce na byku opłaconym przez Najwyższego Kapłana i poświęć go</a:t>
            </a:r>
          </a:p>
          <a:p>
            <a:pPr marL="0" lvl="0" indent="0">
              <a:buFontTx/>
              <a:buNone/>
            </a:pP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4. Posyp krwią Święte Miejsce za grzech Najwyższego Kapłana</a:t>
            </a:r>
          </a:p>
          <a:p>
            <a:pPr marL="0" lvl="0" indent="0">
              <a:buFontTx/>
              <a:buNone/>
            </a:pP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5. Napełnij kadzielnicę kadzidłem i napełnij MHP dymem.</a:t>
            </a:r>
          </a:p>
          <a:p>
            <a:pPr marL="0" lvl="0" indent="0">
              <a:buFontTx/>
              <a:buNone/>
            </a:pP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6. Wybierz dwie kozy, zabij jedną i byka za grzechy ludzi (druga koza to kozioł ofiarny)</a:t>
            </a:r>
          </a:p>
          <a:p>
            <a:pPr marL="0" lvl="0" indent="0">
              <a:buFontTx/>
              <a:buNone/>
            </a:pPr>
            <a:r>
              <a:rPr lang="pl-PL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7. Wejdź do Holy of Holies, najpierw krwią kozła, a następnie krwią byka, aby posypać ją w Miejscu Miłosierdzia.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04860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Jezus, Najwyższy Kapłan</a:t>
            </a:r>
          </a:p>
        </p:txBody>
      </p:sp>
      <p:sp>
        <p:nvSpPr>
          <p:cNvPr id="1048604" name="Текст 1048603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991600" cy="5029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marL="0" lvl="0" indent="0" eaLnBrk="1" latinLnBrk="1" hangingPunct="1">
              <a:buNone/>
            </a:pPr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Jak Arcykapłan: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Może się odnosić do nas (Hbr 4:15)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Wypowiedz nam dobre słowo przed Bogiem (Hebr. 4:16)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Ofiaruj prezenty (pachnące ofiary) i ofiary (grzech, ofiara winy) (Hbr 5: 1)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Wybrani przez Boga wśród ludzi (Hbr 5: 1,4-5)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Reprezentuje człowieka przed Bogiem (Hebrajczyków 5: 1)</a:t>
            </a:r>
          </a:p>
          <a:p>
            <a:pPr marL="0" lvl="0" indent="0" eaLnBrk="1" latinLnBrk="1" hangingPunct="1">
              <a:buNone/>
            </a:pPr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Większy niż jakikolwiek Najwyższy Kapłan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Służy w Niebieskim Tabernakulum, a nie na ziemi. (Hbr 4:14)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Kuszony, ale bez grzechu. (Hbr 4:15)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Nie musiał poświęcać się za swój grzech. (Hbr 5: 3)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Kapłan na zawsze (Hbr 5,6)</a:t>
            </a:r>
          </a:p>
          <a:p>
            <a:pPr marL="0" lvl="0" indent="0" eaLnBrk="1" latinLnBrk="1" hangingPunct="1"/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Melchizedek kapłan (Hbr 5,6)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04859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A wonderful word…</a:t>
            </a:r>
          </a:p>
        </p:txBody>
      </p:sp>
      <p:sp>
        <p:nvSpPr>
          <p:cNvPr id="1048599" name="Текст 10485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en-US" alt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metriopatheia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Heb 5:2</a:t>
            </a:r>
          </a:p>
          <a:p>
            <a:pPr lvl="0" eaLnBrk="1" latinLnBrk="1" hangingPunct="1"/>
            <a:endParaRPr lang="pl-PL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Empatia, współczucie</a:t>
            </a:r>
          </a:p>
          <a:p>
            <a:pPr lvl="0" eaLnBrk="1" latinLnBrk="1" hangingPunct="1"/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Radzić sobie z ludźmi bez gniewu</a:t>
            </a:r>
          </a:p>
          <a:p>
            <a:pPr lvl="0" eaLnBrk="1" latinLnBrk="1" hangingPunct="1"/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Całkowicie różni się od greckiej koncepcji Boga</a:t>
            </a:r>
          </a:p>
          <a:p>
            <a:pPr lvl="0" eaLnBrk="1" latinLnBrk="1" hangingPunct="1"/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Bóg nic nie czuje, ponieważ jest słaby.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04859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Hebrews 5:2 cont.</a:t>
            </a:r>
          </a:p>
        </p:txBody>
      </p:sp>
      <p:sp>
        <p:nvSpPr>
          <p:cNvPr id="1048597" name="Объект 1048596"/>
          <p:cNvSpPr>
            <a:spLocks noGrp="1"/>
          </p:cNvSpPr>
          <p:nvPr>
            <p:ph idx="1"/>
          </p:nvPr>
        </p:nvSpPr>
        <p:spPr>
          <a:xfrm>
            <a:off x="444500" y="1165225"/>
            <a:ext cx="8375972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marL="0" lvl="0" indent="0">
              <a:buFontTx/>
              <a:buNone/>
            </a:pPr>
            <a:r>
              <a:rPr lang="pl-PL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„Delikatnie radzi sobie z tymi, którzy są nieświadomi i zbłądzą”. To grzech przypadkowy, a nie umyślny.</a:t>
            </a:r>
          </a:p>
          <a:p>
            <a:pPr marL="0" lvl="0" indent="0">
              <a:buFontTx/>
              <a:buNone/>
            </a:pPr>
            <a:endParaRPr lang="pl-PL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2400" b="1" dirty="0"/>
              <a:t>Według Prawa Mojżesza nie było ofiary za umyślny grze</a:t>
            </a:r>
            <a:r>
              <a:rPr lang="pl-PL" altLang="zh-CN" sz="2400" b="1" dirty="0"/>
              <a:t>c</a:t>
            </a:r>
            <a:r>
              <a:rPr lang="zh-CN" altLang="en-US" sz="2400" b="1" dirty="0"/>
              <a:t>h</a:t>
            </a:r>
            <a:r>
              <a:rPr lang="zh-CN" altLang="en-US" sz="2400" dirty="0"/>
              <a:t>.</a:t>
            </a:r>
            <a:r>
              <a:rPr lang="pl-PL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pl-PL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Hebrajczyków 10:26, Kapłańska 4:13, Liczb 15: 30-31</a:t>
            </a:r>
          </a:p>
          <a:p>
            <a:pPr marL="0" lvl="0" indent="0">
              <a:buFontTx/>
              <a:buNone/>
            </a:pPr>
            <a:endParaRPr lang="pl-PL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0" indent="0">
              <a:buFontTx/>
              <a:buNone/>
            </a:pPr>
            <a:r>
              <a:rPr lang="pl-PL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Grzech umyślny jest buntem, umyślnym (oczywiście)</a:t>
            </a:r>
          </a:p>
          <a:p>
            <a:pPr marL="0" lvl="0" indent="0">
              <a:buFontTx/>
              <a:buNone/>
            </a:pPr>
            <a:endParaRPr lang="pl-PL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0" indent="0">
              <a:buFontTx/>
              <a:buNone/>
            </a:pPr>
            <a:r>
              <a:rPr lang="pl-PL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Bezmyślny grzech jest aktem impulsu, bezmyślności lub ignorancji.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048634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br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Przykłady cierpienia</a:t>
            </a:r>
          </a:p>
        </p:txBody>
      </p:sp>
      <p:sp>
        <p:nvSpPr>
          <p:cNvPr id="1048636" name="Текст 1048635"/>
          <p:cNvSpPr>
            <a:spLocks noGrp="1"/>
          </p:cNvSpPr>
          <p:nvPr>
            <p:ph type="body" idx="1"/>
          </p:nvPr>
        </p:nvSpPr>
        <p:spPr>
          <a:xfrm>
            <a:off x="457200" y="2155825"/>
            <a:ext cx="8229600" cy="39703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r>
              <a:rPr lang="pl-P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Czy są naprawdę źli</a:t>
            </a: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lvl="0" eaLnBrk="1" latinLnBrk="1" hangingPunct="1"/>
            <a:endParaRPr lang="en-US" altLang="en-US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latinLnBrk="1" hangingPunct="1"/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Czy to wina Boga??</a:t>
            </a:r>
          </a:p>
          <a:p>
            <a:pPr lvl="0" eaLnBrk="1" latinLnBrk="1" hangingPunct="1"/>
            <a:endParaRPr lang="en-US" altLang="en-US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04859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Umyślny grzech</a:t>
            </a:r>
          </a:p>
        </p:txBody>
      </p:sp>
      <p:pic>
        <p:nvPicPr>
          <p:cNvPr id="2097152" name="Объект 209715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320800"/>
            <a:ext cx="7467600" cy="495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104859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Hebrews 5:8-9</a:t>
            </a:r>
          </a:p>
        </p:txBody>
      </p:sp>
      <p:sp>
        <p:nvSpPr>
          <p:cNvPr id="1048595" name="Объект 104859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marL="0" lvl="0" indent="0">
              <a:buFontTx/>
              <a:buNone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5: 8 Jezus nauczył się posłuszeństwa przez cierpienie.</a:t>
            </a:r>
          </a:p>
          <a:p>
            <a:pPr marL="0" lvl="0" indent="0">
              <a:buFontTx/>
              <a:buNone/>
            </a:pPr>
            <a:endParaRPr lang="pl-PL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0" indent="0">
              <a:buFontTx/>
              <a:buNone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„Nauczył się” w znaczeniu doświadczania.</a:t>
            </a:r>
          </a:p>
          <a:p>
            <a:pPr marL="0" lvl="0" indent="0">
              <a:buFontTx/>
              <a:buNone/>
            </a:pPr>
            <a:endParaRPr lang="pl-PL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0" indent="0">
              <a:buFontTx/>
              <a:buNone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5: 9 doskonały (teleio) = ukończony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Заголовок 104863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Rodzaje cierpienia</a:t>
            </a:r>
          </a:p>
        </p:txBody>
      </p:sp>
      <p:sp>
        <p:nvSpPr>
          <p:cNvPr id="1048641" name="Текст 104864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Ból fizyczny: ostry i przewlekły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Choroba: ostra i przewlekła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Zerwane relacje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Bieda, głód itp.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Przemoc; terroryzm, ludobójstwo itp</a:t>
            </a: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Chroniczny strach (gwałt, katastrofy naturalne, zastraszanie itp.)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pl-PL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Rozczarowanie, poczucie porażki, utrata nadziei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Śmierć ukochanej osoby, żałoba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2097152" descr="P1010001_0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2857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04865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 i="0" u="none" baseline="0">
                <a:solidFill>
                  <a:schemeClr val="lt2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</a:lstStyle>
          <a:p>
            <a:pPr lvl="0" eaLnBrk="1" latinLnBrk="1" hangingPunct="1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52" name="Текст 104865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70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Garamond" pitchFamily="18" charset="0"/>
                <a:ea typeface="Arial" pitchFamily="34" charset="0"/>
                <a:sym typeface="Garamond" pitchFamily="18" charset="0"/>
              </a:defRPr>
            </a:lvl5pPr>
          </a:lstStyle>
          <a:p>
            <a:pPr lvl="0" eaLnBrk="1" latinLnBrk="1" hangingPunct="1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97154" name="Рисунок 2097153" descr="suffering_0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0"/>
            <a:ext cx="6588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Рисунок 2097154" descr="sudan_genocide_genocide_in_sudan_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57200" y="152400"/>
            <a:ext cx="10439400" cy="74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2097155" descr="armenian_genocid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-26987"/>
            <a:ext cx="8077200" cy="68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3399"/>
      </a:lt1>
      <a:dk2>
        <a:srgbClr val="000514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CDCDC"/>
      </a:accent4>
      <a:accent5>
        <a:srgbClr val="AACAE2"/>
      </a:accent5>
      <a:accent6>
        <a:srgbClr val="9678C9"/>
      </a:accent6>
      <a:hlink>
        <a:srgbClr val="FFCC00"/>
      </a:hlink>
      <a:folHlink>
        <a:srgbClr val="FFFFC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FFFFFF"/>
        </a:dk1>
        <a:lt1>
          <a:srgbClr val="003399"/>
        </a:lt1>
        <a:dk2>
          <a:srgbClr val="000514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CDCDC"/>
        </a:accent4>
        <a:accent5>
          <a:srgbClr val="AACAE2"/>
        </a:accent5>
        <a:accent6>
          <a:srgbClr val="9678C9"/>
        </a:accent6>
        <a:hlink>
          <a:srgbClr val="FFCC00"/>
        </a:hlink>
        <a:folHlink>
          <a:srgbClr val="FFFFCC"/>
        </a:folHlink>
      </a:clrScheme>
    </a:extraClrScheme>
    <a:extraClrScheme>
      <a:clrScheme name="Default Color Scheme 2">
        <a:dk1>
          <a:srgbClr val="FFFFFF"/>
        </a:dk1>
        <a:lt1>
          <a:srgbClr val="666699"/>
        </a:lt1>
        <a:dk2>
          <a:srgbClr val="3E3E5C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9B9CA"/>
        </a:accent3>
        <a:accent4>
          <a:srgbClr val="DCDCDC"/>
        </a:accent4>
        <a:accent5>
          <a:srgbClr val="E2B9FF"/>
        </a:accent5>
        <a:accent6>
          <a:srgbClr val="5C8AB8"/>
        </a:accent6>
        <a:hlink>
          <a:srgbClr val="CCECFF"/>
        </a:hlink>
        <a:folHlink>
          <a:srgbClr val="CCCCFF"/>
        </a:folHlink>
      </a:clrScheme>
    </a:extraClrScheme>
    <a:extraClrScheme>
      <a:clrScheme name="Default Color Scheme 3">
        <a:dk1>
          <a:srgbClr val="FFFFFF"/>
        </a:dk1>
        <a:lt1>
          <a:srgbClr val="4A9400"/>
        </a:lt1>
        <a:dk2>
          <a:srgbClr val="2A5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2C8AA"/>
        </a:accent3>
        <a:accent4>
          <a:srgbClr val="DCDCDC"/>
        </a:accent4>
        <a:accent5>
          <a:srgbClr val="ADE2AD"/>
        </a:accent5>
        <a:accent6>
          <a:srgbClr val="89B700"/>
        </a:accent6>
        <a:hlink>
          <a:srgbClr val="99FF33"/>
        </a:hlink>
        <a:folHlink>
          <a:srgbClr val="FFFF99"/>
        </a:folHlink>
      </a:clrScheme>
    </a:extraClrScheme>
    <a:extraClrScheme>
      <a:clrScheme name="Default Color Scheme 4">
        <a:dk1>
          <a:srgbClr val="FFFFFF"/>
        </a:dk1>
        <a:lt1>
          <a:srgbClr val="51596D"/>
        </a:lt1>
        <a:dk2>
          <a:srgbClr val="000000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B"/>
        </a:accent3>
        <a:accent4>
          <a:srgbClr val="DCDCDC"/>
        </a:accent4>
        <a:accent5>
          <a:srgbClr val="BEC0C4"/>
        </a:accent5>
        <a:accent6>
          <a:srgbClr val="2D895B"/>
        </a:accent6>
        <a:hlink>
          <a:srgbClr val="00FFFF"/>
        </a:hlink>
        <a:folHlink>
          <a:srgbClr val="74B6D0"/>
        </a:folHlink>
      </a:clrScheme>
    </a:extraClrScheme>
    <a:extraClrScheme>
      <a:clrScheme name="Default Color Scheme 5">
        <a:dk1>
          <a:srgbClr val="FFFFFF"/>
        </a:dk1>
        <a:lt1>
          <a:srgbClr val="8C0000"/>
        </a:lt1>
        <a:dk2>
          <a:srgbClr val="5C1F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CDCDC"/>
        </a:accent4>
        <a:accent5>
          <a:srgbClr val="FFB9B1"/>
        </a:accent5>
        <a:accent6>
          <a:srgbClr val="AA6C55"/>
        </a:accent6>
        <a:hlink>
          <a:srgbClr val="FFFFCC"/>
        </a:hlink>
        <a:folHlink>
          <a:srgbClr val="FFCC00"/>
        </a:folHlink>
      </a:clrScheme>
    </a:extraClrScheme>
    <a:extraClrScheme>
      <a:clrScheme name="Default Color Scheme 6">
        <a:dk1>
          <a:srgbClr val="F7F3F3"/>
        </a:dk1>
        <a:lt1>
          <a:srgbClr val="8A6362"/>
        </a:lt1>
        <a:dk2>
          <a:srgbClr val="5E4444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8B8"/>
        </a:accent3>
        <a:accent4>
          <a:srgbClr val="D5D1D1"/>
        </a:accent4>
        <a:accent5>
          <a:srgbClr val="E2B9AA"/>
        </a:accent5>
        <a:accent6>
          <a:srgbClr val="AD554F"/>
        </a:accent6>
        <a:hlink>
          <a:srgbClr val="FFCC00"/>
        </a:hlink>
        <a:folHlink>
          <a:srgbClr val="CBB557"/>
        </a:folHlink>
      </a:clrScheme>
    </a:extraClrScheme>
    <a:extraClrScheme>
      <a:clrScheme name="Default Color Scheme 7">
        <a:dk1>
          <a:srgbClr val="FFFFFF"/>
        </a:dk1>
        <a:lt1>
          <a:srgbClr val="BFA673"/>
        </a:lt1>
        <a:dk2>
          <a:srgbClr val="7F6737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BD0BD"/>
        </a:accent3>
        <a:accent4>
          <a:srgbClr val="DCDCDC"/>
        </a:accent4>
        <a:accent5>
          <a:srgbClr val="FFE2AA"/>
        </a:accent5>
        <a:accent6>
          <a:srgbClr val="727200"/>
        </a:accent6>
        <a:hlink>
          <a:srgbClr val="784700"/>
        </a:hlink>
        <a:folHlink>
          <a:srgbClr val="9A7200"/>
        </a:folHlink>
      </a:clrScheme>
    </a:extraClrScheme>
    <a:extraClrScheme>
      <a:clrScheme name="Default Color Scheme 8">
        <a:dk1>
          <a:srgbClr val="4B2500"/>
        </a:dk1>
        <a:lt1>
          <a:srgbClr val="F9F0D3"/>
        </a:lt1>
        <a:dk2>
          <a:srgbClr val="EFDEAF"/>
        </a:dk2>
        <a:lt2>
          <a:srgbClr val="A69564"/>
        </a:lt2>
        <a:accent1>
          <a:srgbClr val="FFFFE3"/>
        </a:accent1>
        <a:accent2>
          <a:srgbClr val="BFBFA7"/>
        </a:accent2>
        <a:accent3>
          <a:srgbClr val="FBF6E5"/>
        </a:accent3>
        <a:accent4>
          <a:srgbClr val="3F1E00"/>
        </a:accent4>
        <a:accent5>
          <a:srgbClr val="FFFFEE"/>
        </a:accent5>
        <a:accent6>
          <a:srgbClr val="ABAB95"/>
        </a:accent6>
        <a:hlink>
          <a:srgbClr val="7B6D47"/>
        </a:hlink>
        <a:folHlink>
          <a:srgbClr val="A99D2F"/>
        </a:folHlink>
      </a:clrScheme>
    </a:extraClrScheme>
    <a:extraClrScheme>
      <a:clrScheme name="Default Color Scheme 9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9"/>
        </a:accent6>
        <a:hlink>
          <a:srgbClr val="6600FF"/>
        </a:hlink>
        <a:folHlink>
          <a:srgbClr val="00990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1886</Words>
  <Application>Microsoft Office PowerPoint</Application>
  <PresentationFormat>Экран (4:3)</PresentationFormat>
  <Paragraphs>257</Paragraphs>
  <Slides>41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MS PGothic</vt:lpstr>
      <vt:lpstr>Arial</vt:lpstr>
      <vt:lpstr>Calibri</vt:lpstr>
      <vt:lpstr>Calibri Light</vt:lpstr>
      <vt:lpstr>Garamond</vt:lpstr>
      <vt:lpstr>Tahoma</vt:lpstr>
      <vt:lpstr>Wingdings</vt:lpstr>
      <vt:lpstr>Office 主题</vt:lpstr>
      <vt:lpstr>Czy Bóg jest dobry? Problem bólu i cierpienia  (i Problem zła)</vt:lpstr>
      <vt:lpstr>Problem bólu i cierpienia  i Problem zła</vt:lpstr>
      <vt:lpstr>Ból i cierpienie : Problem z apologetyką</vt:lpstr>
      <vt:lpstr> Przykłady cierpienia</vt:lpstr>
      <vt:lpstr>Rodzaje cierpienia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Przyczyny cierpienia</vt:lpstr>
      <vt:lpstr>Wolna wola: Bóg daje nam wybór Dlaczego? Ponieważ nas kocha.  Rezultat: zbuntowaliśmy się i sprowadziliśmy zło na świat. Czy to wina Boga? Jaka jest alternatywa?</vt:lpstr>
      <vt:lpstr>Презентация PowerPoint</vt:lpstr>
      <vt:lpstr>Augustine: Zło i wolna wola</vt:lpstr>
      <vt:lpstr>Apologetyka i zło: jakie są alternatywy?</vt:lpstr>
      <vt:lpstr>Презентация PowerPoint</vt:lpstr>
      <vt:lpstr>Chrześcijaństwo i problem zła</vt:lpstr>
      <vt:lpstr>Przyczyna ludzkich cierpień i zła: grzech</vt:lpstr>
      <vt:lpstr>Boże prawo moralne jest proste: grzech powoduje cierpienie</vt:lpstr>
      <vt:lpstr>Czy grzech jest przyczyną wszelkiego cierpienia?</vt:lpstr>
      <vt:lpstr>Презентация PowerPoint</vt:lpstr>
      <vt:lpstr>Przyczyny cierpienia # 3: Przyczyny naturalne</vt:lpstr>
      <vt:lpstr>Pytanie: Czy ból jest zły?</vt:lpstr>
      <vt:lpstr>Pytanie: Czy śmierć jest zła?</vt:lpstr>
      <vt:lpstr>Pytanie: Czy cierpienie jest złe?</vt:lpstr>
      <vt:lpstr>Cierpienie i zło: problem apologetyczny Podsumowanie</vt:lpstr>
      <vt:lpstr>Problem bólu i cierpienia Część II  Problem ludzki</vt:lpstr>
      <vt:lpstr>Chrześcijański światopogląd</vt:lpstr>
      <vt:lpstr>Chrześcijańska odpowiedź na problem cierpienia: współczucie!</vt:lpstr>
      <vt:lpstr>Презентация PowerPoint</vt:lpstr>
      <vt:lpstr>Bóg rozumie (i my też powinniśmy)</vt:lpstr>
      <vt:lpstr>Co powinniśmy zrobić?</vt:lpstr>
      <vt:lpstr>Jezus, doskonały Najwyższy Ksiądz</vt:lpstr>
      <vt:lpstr>Jom Kippur: Dzień Pojednania</vt:lpstr>
      <vt:lpstr>Jezus, Najwyższy Kapłan</vt:lpstr>
      <vt:lpstr>A wonderful word…</vt:lpstr>
      <vt:lpstr>Hebrews 5:2 cont.</vt:lpstr>
      <vt:lpstr>Umyślny grzech</vt:lpstr>
      <vt:lpstr>Hebrews 5:8-9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of Pain and Suffering (and The Problem of Evil</dc:title>
  <dc:creator>John</dc:creator>
  <cp:lastModifiedBy>admin</cp:lastModifiedBy>
  <cp:revision>1</cp:revision>
  <dcterms:created xsi:type="dcterms:W3CDTF">2007-10-25T14:37:50Z</dcterms:created>
  <dcterms:modified xsi:type="dcterms:W3CDTF">2019-08-23T11:37:42Z</dcterms:modified>
</cp:coreProperties>
</file>