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984" r:id="rId2"/>
    <p:sldMasterId id="2147483997" r:id="rId3"/>
    <p:sldMasterId id="2147484010" r:id="rId4"/>
    <p:sldMasterId id="2147484037" r:id="rId5"/>
    <p:sldMasterId id="2147484051" r:id="rId6"/>
    <p:sldMasterId id="2147484103" r:id="rId7"/>
    <p:sldMasterId id="2147484116" r:id="rId8"/>
    <p:sldMasterId id="2147484129" r:id="rId9"/>
    <p:sldMasterId id="2147484142" r:id="rId10"/>
    <p:sldMasterId id="2147484155" r:id="rId11"/>
  </p:sldMasterIdLst>
  <p:notesMasterIdLst>
    <p:notesMasterId r:id="rId66"/>
  </p:notesMasterIdLst>
  <p:sldIdLst>
    <p:sldId id="282" r:id="rId12"/>
    <p:sldId id="270" r:id="rId13"/>
    <p:sldId id="267" r:id="rId14"/>
    <p:sldId id="283" r:id="rId15"/>
    <p:sldId id="284" r:id="rId16"/>
    <p:sldId id="302" r:id="rId17"/>
    <p:sldId id="272" r:id="rId18"/>
    <p:sldId id="285" r:id="rId19"/>
    <p:sldId id="286" r:id="rId20"/>
    <p:sldId id="258" r:id="rId21"/>
    <p:sldId id="287" r:id="rId22"/>
    <p:sldId id="288" r:id="rId23"/>
    <p:sldId id="273" r:id="rId24"/>
    <p:sldId id="292" r:id="rId25"/>
    <p:sldId id="293" r:id="rId26"/>
    <p:sldId id="294" r:id="rId27"/>
    <p:sldId id="296" r:id="rId28"/>
    <p:sldId id="297" r:id="rId29"/>
    <p:sldId id="259" r:id="rId30"/>
    <p:sldId id="298" r:id="rId31"/>
    <p:sldId id="269" r:id="rId32"/>
    <p:sldId id="260" r:id="rId33"/>
    <p:sldId id="262" r:id="rId34"/>
    <p:sldId id="335" r:id="rId35"/>
    <p:sldId id="336" r:id="rId36"/>
    <p:sldId id="337" r:id="rId37"/>
    <p:sldId id="338" r:id="rId38"/>
    <p:sldId id="339" r:id="rId39"/>
    <p:sldId id="301" r:id="rId40"/>
    <p:sldId id="340" r:id="rId41"/>
    <p:sldId id="303" r:id="rId42"/>
    <p:sldId id="304" r:id="rId43"/>
    <p:sldId id="305" r:id="rId44"/>
    <p:sldId id="307" r:id="rId45"/>
    <p:sldId id="308" r:id="rId46"/>
    <p:sldId id="341" r:id="rId47"/>
    <p:sldId id="263" r:id="rId48"/>
    <p:sldId id="343" r:id="rId49"/>
    <p:sldId id="281" r:id="rId50"/>
    <p:sldId id="355" r:id="rId51"/>
    <p:sldId id="280" r:id="rId52"/>
    <p:sldId id="356" r:id="rId53"/>
    <p:sldId id="344" r:id="rId54"/>
    <p:sldId id="345" r:id="rId55"/>
    <p:sldId id="357" r:id="rId56"/>
    <p:sldId id="358" r:id="rId57"/>
    <p:sldId id="359" r:id="rId58"/>
    <p:sldId id="360" r:id="rId59"/>
    <p:sldId id="354" r:id="rId60"/>
    <p:sldId id="346" r:id="rId61"/>
    <p:sldId id="348" r:id="rId62"/>
    <p:sldId id="347" r:id="rId63"/>
    <p:sldId id="350" r:id="rId64"/>
    <p:sldId id="361" r:id="rId65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Oakes" initials="JO" lastIdx="1" clrIdx="0">
    <p:extLst>
      <p:ext uri="{19B8F6BF-5375-455C-9EA6-DF929625EA0E}">
        <p15:presenceInfo xmlns:p15="http://schemas.microsoft.com/office/powerpoint/2012/main" userId="1a36f0057432ea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64" autoAdjust="0"/>
  </p:normalViewPr>
  <p:slideViewPr>
    <p:cSldViewPr>
      <p:cViewPr varScale="1">
        <p:scale>
          <a:sx n="64" d="100"/>
          <a:sy n="64" d="100"/>
        </p:scale>
        <p:origin x="8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commentAuthors" Target="commentAuthor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27B5866-939C-4B4D-8145-7A81A0CD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B1ABE1-B260-45CD-8767-0EABECDC0821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4EA87A-BDE9-4D0F-9AB6-40DA2BADF026}" type="slidenum">
              <a:rPr lang="en-US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169FDF-4418-4A28-AF2B-7D2FB7FD0B37}" type="slidenum">
              <a:rPr lang="en-US">
                <a:latin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09BFB2-8B02-4504-BF54-F353D645EB9D}" type="slidenum">
              <a:rPr lang="en-US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45638-8C3A-4E73-A073-2EF39A7CB9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989602-E3FD-4D4E-A106-B43D6C6A18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AB21D-A390-46B6-B6DE-ACDCB026A1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131BC6-C614-4DD5-9D2C-30758D41C5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4ED635-73DF-42F9-B4C2-B927A47B2C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294A13-A460-43BF-93D1-E22D849363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0B7890-5DC4-4BCF-9A22-D1DF5AB22B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5E3B95-687D-4BA5-B7B1-F2D99307C468}" type="slidenum">
              <a:rPr lang="en-US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6B2070-A4C5-48E0-894C-B0E5C7B7341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83C70A-5E37-4217-8498-851139A001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E342D-7CB9-4034-964B-1CBF05C7A0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4502B0-CD96-4099-B0AD-005FEFAE11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5B42D1-D7A5-4BC8-99C6-F7E628BA84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C464F98-4A60-4B79-ADF5-61641E174CC6}" type="slidenum">
              <a:rPr lang="en-US">
                <a:latin typeface="Times New Roman" pitchFamily="18" charset="0"/>
              </a:rPr>
              <a:pPr/>
              <a:t>37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4ADF143-829D-4B0F-8EE2-78EECAD642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4C8F1D0-6894-4F66-BD9A-EDD049BA1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BE0AE06-4478-4E45-ADBC-0BD191BEF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88D11D3-3835-4933-917D-A9D4A6BBB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9A8EACCF-9B5A-4AE2-A136-17EDC7859D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21734A5A-EC6F-46CD-A291-7EB23168C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F0F5B8CA-7994-4886-A747-F4452E12E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5E0F57E-94E3-486F-8051-E73D3112E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2274DBF-5A96-4101-B38B-02141611BB59}" type="slidenum">
              <a:rPr lang="en-US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5ACBD74F-5D52-487B-BFCB-84F57E806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1AABE616-F1A6-4B81-9C93-C3450BEF3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5025451-0477-47E2-9249-CAB665A7B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7BFC6111-45E9-41BD-B6D4-1F9A96D1E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F7B4DBC5-9E39-4EF2-B409-DC8A933C6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C4934F4F-AE10-4609-87E6-19CBA9539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76B49908-8EC5-44AC-A8AA-759506874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10A0C2-1F26-417D-8A7C-3BB5A60929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BBFEE68C-C85B-400A-A070-44C0DE258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9423D7E0-3486-4144-8C82-6C2169507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782906DD-6F82-4C67-97A1-24B29EAF4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B63BA-2CEE-42E3-B3BF-F8F3B80D01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96647B88-417D-487F-9C68-5DD38610A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D69241BA-97F1-488F-9A83-38E865BF2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23F673E2-8410-4E46-B8D1-43637964B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2BB72-6188-4DE9-9C0E-50D939C862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06AEAB57-F4FF-4186-97A0-96D17E46E9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84545226-A5B7-4630-A9A2-DC9F27EF6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744E83DC-7FF9-4EFA-8CDC-8E372B71B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707BAE6-EC24-4847-B624-949BC16B461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8B8515-BC19-41A6-B21C-2E8A1DB9D7EA}" type="slidenum">
              <a:rPr lang="en-US" altLang="en-US" smtClean="0">
                <a:latin typeface="Times New Roman" pitchFamily="18" charset="0"/>
              </a:rPr>
              <a:pPr/>
              <a:t>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016BF1-B429-41FB-9D65-AD0BAF1573DF}" type="slidenum">
              <a:rPr lang="en-US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6778E9-CC92-4DC2-A021-168D1B96725D}" type="slidenum">
              <a:rPr lang="en-US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008668-B3BE-42C0-8424-014AE12F1FDC}" type="slidenum">
              <a:rPr lang="en-US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2DEE60-B7C8-4017-A5F7-1045AF1E9186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0725BF-96E7-4803-8016-6B5E4ECC5F91}" type="slidenum">
              <a:rPr lang="en-US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FEDE-97C7-43BC-8446-9909B483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598E-3BAB-48BD-A9DD-E0A499576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81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2CF6CA-8430-4B79-A420-90444971BF1D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F57A1C84-B923-4DA7-9AFE-692D8539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BB5F87-94D0-4F7F-AA55-C6E48E11A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F7C9749-E8A9-4653-87DF-BAB21C38C8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DB6D9A9E-0147-429A-8778-BF51A9E83A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BD6771-E0B3-434B-8DBC-886F467AC65E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E222908-4A67-45EA-8BFF-7460DFC2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599B014-CC7A-4771-95D4-AAD07C84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5D3FCFD-A015-434A-886F-8DF7A693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32FCC88-360D-4BF0-AF35-F28915CE5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3091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D76F34-F148-4F03-B7B7-54EDF05B6B12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E06AD5-7093-4F3A-9B20-228BD24FFD33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CDFEBBEB-C482-4EC9-B4D9-A367A418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4DC28F3-483F-4262-A95D-C6FD8427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5083DA7-1B18-4165-9685-D035539E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1D1F0E2-7D52-4594-8BAC-30BB10752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4348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DE1393-9369-4412-9D28-0517DB4A47BD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E45D693-81C8-4471-A9B9-ECA6B90F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4AF7E84-4911-40B8-B3DE-DF2765AE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E4BC6FB-C82B-47A9-9CA3-D374DD77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AFAD8CE-880B-4284-BE42-122E61EA6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0472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CD869C2-B580-497B-B20D-70702AFF02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B987E8B-D82E-4C5D-91E5-8FB3A430E4D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1E0203CA-7E00-4130-B96F-CFDF5C79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4B21C96-39CB-4838-82C2-C0A8F2BBB8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954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FAF6FE-550F-4402-A826-FE0966916EA9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8E6EC9BF-272C-4CA4-BF34-85DE89B8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D98A6CD-CEA2-4D5F-B073-9D9BB63BE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14364D2-B044-4E21-AA69-437EAC8B9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7A3EA9B-A3BB-42F5-B103-C485D8C137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84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EB93944-6961-4D28-83B2-FB62447E6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B17EC77-6C4D-4726-807F-2FB89C580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24E348E-5AD4-439F-927C-AE0884F35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397018EE-61D7-4B30-BB38-C1853FB119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747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CBE86FB-F10B-48AD-BF43-2980D104FD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5CC9F37-7EFF-4537-B5F9-46AF4E4502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FE26116-46C1-49FE-A995-872577D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A2FE375-1732-4C61-A30A-E77A2F953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6313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4DC28BC-65F8-4ED7-ABFB-2FFCF5E1E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CA0D851-E85C-42C1-9807-02D15A6900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C5E02F0-062E-4386-8D6C-DB94DEA9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3CA6CFF-C67D-4326-86FF-2E00E5E0C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5353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AB0D8-3147-4444-8BD1-316BC9C1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655D6-61FD-4376-85E8-F7D07286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E6BEF-C8A2-4181-A1E1-5A243911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775B691-AFFE-48A2-B1B9-B0DB8F73E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3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929E-8611-405C-B537-8781ED02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576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>
            <a:extLst>
              <a:ext uri="{FF2B5EF4-FFF2-40B4-BE49-F238E27FC236}">
                <a16:creationId xmlns:a16="http://schemas.microsoft.com/office/drawing/2014/main" id="{AA7DE603-E7E8-4FC1-B184-A06BD37B6E24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9020FB3-5522-47FA-9B2C-FDD8FE18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C51E8E3C-DFF7-42D4-A9FE-CE84BD255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6032037-F141-4C55-B42E-8B08B5EAC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E0E5D90E-82E4-49F7-B96B-FB2262817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40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B86312-E85B-4ECF-A089-447CC9FCDB2D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BE1881-1946-4D52-AA1F-5AD3E273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CC7589-8F35-4917-9E81-332BC0F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F55C60-674D-4B7D-AD40-94A1FA9D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E34E72D-3F0D-4EF5-865F-75FA5339E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215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159333-FBCF-48E1-9285-2B1048BBBB70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D4902E6-4ABE-437B-A17C-134DA8F0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D923549-56A0-4B56-9E9B-4790F7742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D51B8CD-32F3-48CF-BC46-739A99007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1AB3DA25-F245-492C-9575-51488BB126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26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8EC146-3E08-4562-A207-C526A6F57230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E45850F-745C-49CA-BC86-83B0F308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780239D-FB1F-4267-8307-2D862C20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9F5AC31-0DAE-4FD4-9202-FA3802B8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B09251A-5634-4E37-8268-D9783FF0F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928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D74108-E977-45BC-824F-621AACA710B2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806B3D-DA35-44B0-B5D1-1AA87C72A041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0C335F7-FA9F-4B7D-BBBB-8B1645ED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656E5A3-B1B3-475C-B04B-E291DD7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D1B0D77-E52C-4BB7-9E31-28E260AA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1A627CB-40AA-41BB-AAC1-AE3C6F0EB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1856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326698-6C9F-4436-91EA-E414B244C78B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E38A472-0CB6-4384-AF86-6AB87D5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36D9800-9BD4-4584-92E7-81F985C2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43D0626-9504-41C7-944E-CA9ED916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614948D-CC22-4F5B-97C6-D1811D6A2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3743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6A74582-4D46-44B7-96F0-5465ABD8A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9DC4EA8-9F03-4ACC-B4A3-C7E558E6866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1E180C8-866D-4232-9333-2DDBD53E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55A925C-880C-4582-8E93-62EF959F1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4877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9A0FA5-9F14-4F89-9E49-37A2F6069D6C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15FB8822-DC3E-4771-8B00-A76D0FF8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9DA36BC1-393C-4F31-8867-511E1607C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C86C7D4-7298-484F-9FD3-224B04727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CBE1C65F-281B-450E-A73B-99332C960A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4933016-5BBA-4D22-8B13-783FCC84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B81EDE5-A5A4-4AA7-8DEB-F8D6D78D5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842DFF0-36B4-4038-AF75-8DD6B82F0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4897DFC9-C6D7-45EC-A9FD-D304F1FED4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60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6206802-B44E-412B-A10D-5A93DB7F92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76FDBC3-09C8-4593-8812-DFFE4F0A47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B7E5B1A-3A05-4721-812D-47D78AB1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EF523D2-C2D4-47B2-B20E-872EFEA47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9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595B-76F4-41DC-9157-2C78EFF4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34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67B56BB-56EF-4D19-88B9-1ABB41B0E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03B1834-BACD-4653-A996-EE36F6AD29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29901ED-9C11-498B-8C6B-FE288EA3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C804903-B377-4485-A0CD-C03530F68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9342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F7B66-EF7F-4978-B31A-A3F7702B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7F2AE-C73E-4765-91D2-3B7DA802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A9033-F929-4A53-BEA9-3337EF52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D52CE8-A5D5-4338-9EC5-A0FDAD397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4022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7">
            <a:extLst>
              <a:ext uri="{FF2B5EF4-FFF2-40B4-BE49-F238E27FC236}">
                <a16:creationId xmlns:a16="http://schemas.microsoft.com/office/drawing/2014/main" id="{36216D66-CF86-4D60-832E-6D3FC311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D28A479-5294-4DA7-9C6B-7633D1C4F6B9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5" name="Footer Placeholder 16">
            <a:extLst>
              <a:ext uri="{FF2B5EF4-FFF2-40B4-BE49-F238E27FC236}">
                <a16:creationId xmlns:a16="http://schemas.microsoft.com/office/drawing/2014/main" id="{E6840E70-1F9F-4BD9-9F55-F23B2B41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>
            <a:extLst>
              <a:ext uri="{FF2B5EF4-FFF2-40B4-BE49-F238E27FC236}">
                <a16:creationId xmlns:a16="http://schemas.microsoft.com/office/drawing/2014/main" id="{51DA8787-AE3A-407B-8C77-9DB62C0D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873DBC7-FA57-4FDA-95F7-085C7F5B3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831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194D2-BB31-4EDA-B2E9-6A5554BE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69AF050-7272-47C3-BDA6-0D37DAA3D77A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1E657-1C43-4025-BDF5-551BC3BB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5BD50-174F-448C-9F07-4DE4A4F6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C8C1A0E-182D-4721-B6BB-4688FD9B6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1957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4B7B0-3691-4F8A-9790-BDD93205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9D69485-3534-4378-B1FD-6419BF85B11B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8D87B-72BE-45C9-8143-46746CCA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6384-66F3-4140-8DFC-A8028467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BC23848-463E-4309-BA28-34AB26041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70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6604D-D66B-40C9-B0CE-FA62C712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FACE8F2-D81D-4017-9C4C-D7ABF0DD7C72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D9E43-B5F7-434C-B367-EBDA397D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FCB92-F753-4D88-AF25-3C4651EC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C07E66D-40E2-4469-8E94-B5AD07A1A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9128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1EF40-70DD-4325-86A6-E074BF40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26E72D5-C4F2-4F41-9466-601CAB4A4484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29DC0-2A2C-4EB7-8EC4-B7F48CCD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1F060-1F0C-414A-AF94-B45D2D33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1B1027A-211B-4EA8-A850-E52C0C9D9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0254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D3D2D-B97A-46D6-A0CC-CE6A256E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604CFC8-051E-4A4D-AC78-E896DF1A20C9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334EF-E4B9-4607-86F8-21F0D47D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A1163-BCD0-4319-BC94-F6BE23B9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F57A0A0-73C9-4A8B-A4D8-90691B17A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1283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EDD3E-FF2B-4986-87DF-4C57330E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7D235A08-6AD7-4768-9E15-5A2589FBCDBD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2E05D-FCAF-4B8E-A8C0-273D9AD1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F0C83-1ECB-4C81-B79C-3E20C42C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E5D2766-F2BD-4AE6-9042-AC6EE3342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1806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44B3F-8A0A-45C1-A66C-7A027866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AE07198-7380-4487-B272-B203608B177F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638BB-FB39-46A3-907B-DEA955EC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C539B-99B9-44B8-9B05-EADA2BED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369AF5F-A65E-4FC3-BADA-49611D44F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1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6280-C0DD-4BD3-A1AD-C8006C37A9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825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2B34F-8AE2-4B1D-A8C8-A5A4A8C3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F850ABD-BE1B-4CE4-888C-404B328416E6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A4AB5-5138-4E8E-A04A-EEE28EED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8B936-C5DE-47B2-A1C5-C3FA49BA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27A188D-673F-4D25-AC17-9B767C3B1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407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9ECBA-10AB-4279-A81D-0C88D8F4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AAFDB39-B0FC-453C-9876-034F7CEAC4F1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C100E-23EE-4508-ABDC-20647552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D0B66-30B0-470D-BA1C-D162A42F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7D2D976-04DE-4D7C-A26E-3B10465B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6014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5CF1E-A504-4D27-A6F2-618B3C16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68C7CE1-CDA2-47A0-8E90-5B95EB31EB58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8595-A199-490A-AD1B-C569FD86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ADBBE-252F-422B-91A7-32F8BA82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6772651-8744-45D1-8716-28E72C1E3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26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14C9-C349-43F3-83DC-2B23B6F87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9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AD63-6598-4A5A-940B-6399E6DB96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7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3BED-23E3-4692-B88F-CFD9497CBF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4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F55-43C2-4538-A6DE-DBA2143018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3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389D-4881-4645-ABDE-D4D41BDCDE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6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CF1-B301-4E44-AB95-228B21E140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8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0958-C787-4572-A084-163476327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929D-2FB3-47B7-8498-EB8383CF30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3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C9B7-8249-4F68-87A2-D598C0100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13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3EAD-B267-4202-A484-FBBA1F0FD5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53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5C7B-7992-4787-8FDE-D820D1E9D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54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FE6D-1B3C-488D-83E9-4F02E0A5FB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8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6280-C0DD-4BD3-A1AD-C8006C37A9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3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14C9-C349-43F3-83DC-2B23B6F87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AD63-6598-4A5A-940B-6399E6DB96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18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3BED-23E3-4692-B88F-CFD9497CBF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67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F55-43C2-4538-A6DE-DBA2143018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3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DE72-C9CF-4C62-BA3F-9172EDB75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5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389D-4881-4645-ABDE-D4D41BDCDE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19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CF1-B301-4E44-AB95-228B21E140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99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929D-2FB3-47B7-8498-EB8383CF30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10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C9B7-8249-4F68-87A2-D598C0100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1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3EAD-B267-4202-A484-FBBA1F0FD5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49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5C7B-7992-4787-8FDE-D820D1E9D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01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FE6D-1B3C-488D-83E9-4F02E0A5FB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8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6280-C0DD-4BD3-A1AD-C8006C37A9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38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14C9-C349-43F3-83DC-2B23B6F87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50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AD63-6598-4A5A-940B-6399E6DB96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2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538D-70DA-48E2-B69E-B6820B248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39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3BED-23E3-4692-B88F-CFD9497CBF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31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F55-43C2-4538-A6DE-DBA2143018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2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389D-4881-4645-ABDE-D4D41BDCDE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CF1-B301-4E44-AB95-228B21E140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79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929D-2FB3-47B7-8498-EB8383CF30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8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C9B7-8249-4F68-87A2-D598C0100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01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3EAD-B267-4202-A484-FBBA1F0FD5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48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5C7B-7992-4787-8FDE-D820D1E9D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22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FE6D-1B3C-488D-83E9-4F02E0A5FB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3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9 w 185"/>
                <a:gd name="T1" fmla="*/ 0 h 120"/>
                <a:gd name="T2" fmla="*/ 199 w 185"/>
                <a:gd name="T3" fmla="*/ 6 h 120"/>
                <a:gd name="T4" fmla="*/ 199 w 185"/>
                <a:gd name="T5" fmla="*/ 18 h 120"/>
                <a:gd name="T6" fmla="*/ 199 w 185"/>
                <a:gd name="T7" fmla="*/ 36 h 120"/>
                <a:gd name="T8" fmla="*/ 193 w 185"/>
                <a:gd name="T9" fmla="*/ 54 h 120"/>
                <a:gd name="T10" fmla="*/ 175 w 185"/>
                <a:gd name="T11" fmla="*/ 72 h 120"/>
                <a:gd name="T12" fmla="*/ 151 w 185"/>
                <a:gd name="T13" fmla="*/ 96 h 120"/>
                <a:gd name="T14" fmla="*/ 115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9 w 185"/>
                <a:gd name="T29" fmla="*/ 0 h 120"/>
                <a:gd name="T30" fmla="*/ 199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51 w 526"/>
                <a:gd name="T17" fmla="*/ 179 h 275"/>
                <a:gd name="T18" fmla="*/ 223 w 526"/>
                <a:gd name="T19" fmla="*/ 143 h 275"/>
                <a:gd name="T20" fmla="*/ 265 w 526"/>
                <a:gd name="T21" fmla="*/ 120 h 275"/>
                <a:gd name="T22" fmla="*/ 313 w 526"/>
                <a:gd name="T23" fmla="*/ 96 h 275"/>
                <a:gd name="T24" fmla="*/ 421 w 526"/>
                <a:gd name="T25" fmla="*/ 48 h 275"/>
                <a:gd name="T26" fmla="*/ 470 w 526"/>
                <a:gd name="T27" fmla="*/ 30 h 275"/>
                <a:gd name="T28" fmla="*/ 506 w 526"/>
                <a:gd name="T29" fmla="*/ 12 h 275"/>
                <a:gd name="T30" fmla="*/ 530 w 526"/>
                <a:gd name="T31" fmla="*/ 6 h 275"/>
                <a:gd name="T32" fmla="*/ 548 w 526"/>
                <a:gd name="T33" fmla="*/ 0 h 275"/>
                <a:gd name="T34" fmla="*/ 554 w 526"/>
                <a:gd name="T35" fmla="*/ 0 h 275"/>
                <a:gd name="T36" fmla="*/ 548 w 526"/>
                <a:gd name="T37" fmla="*/ 6 h 275"/>
                <a:gd name="T38" fmla="*/ 536 w 526"/>
                <a:gd name="T39" fmla="*/ 12 h 275"/>
                <a:gd name="T40" fmla="*/ 512 w 526"/>
                <a:gd name="T41" fmla="*/ 24 h 275"/>
                <a:gd name="T42" fmla="*/ 488 w 526"/>
                <a:gd name="T43" fmla="*/ 42 h 275"/>
                <a:gd name="T44" fmla="*/ 464 w 526"/>
                <a:gd name="T45" fmla="*/ 54 h 275"/>
                <a:gd name="T46" fmla="*/ 421 w 526"/>
                <a:gd name="T47" fmla="*/ 78 h 275"/>
                <a:gd name="T48" fmla="*/ 354 w 526"/>
                <a:gd name="T49" fmla="*/ 108 h 275"/>
                <a:gd name="T50" fmla="*/ 289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34 w 718"/>
                <a:gd name="T17" fmla="*/ 228 h 306"/>
                <a:gd name="T18" fmla="*/ 140 w 718"/>
                <a:gd name="T19" fmla="*/ 228 h 306"/>
                <a:gd name="T20" fmla="*/ 158 w 718"/>
                <a:gd name="T21" fmla="*/ 222 h 306"/>
                <a:gd name="T22" fmla="*/ 182 w 718"/>
                <a:gd name="T23" fmla="*/ 216 h 306"/>
                <a:gd name="T24" fmla="*/ 212 w 718"/>
                <a:gd name="T25" fmla="*/ 204 h 306"/>
                <a:gd name="T26" fmla="*/ 289 w 718"/>
                <a:gd name="T27" fmla="*/ 180 h 306"/>
                <a:gd name="T28" fmla="*/ 399 w 718"/>
                <a:gd name="T29" fmla="*/ 156 h 306"/>
                <a:gd name="T30" fmla="*/ 489 w 718"/>
                <a:gd name="T31" fmla="*/ 126 h 306"/>
                <a:gd name="T32" fmla="*/ 572 w 718"/>
                <a:gd name="T33" fmla="*/ 102 h 306"/>
                <a:gd name="T34" fmla="*/ 603 w 718"/>
                <a:gd name="T35" fmla="*/ 90 h 306"/>
                <a:gd name="T36" fmla="*/ 646 w 718"/>
                <a:gd name="T37" fmla="*/ 84 h 306"/>
                <a:gd name="T38" fmla="*/ 664 w 718"/>
                <a:gd name="T39" fmla="*/ 78 h 306"/>
                <a:gd name="T40" fmla="*/ 670 w 718"/>
                <a:gd name="T41" fmla="*/ 72 h 306"/>
                <a:gd name="T42" fmla="*/ 676 w 718"/>
                <a:gd name="T43" fmla="*/ 66 h 306"/>
                <a:gd name="T44" fmla="*/ 694 w 718"/>
                <a:gd name="T45" fmla="*/ 60 h 306"/>
                <a:gd name="T46" fmla="*/ 736 w 718"/>
                <a:gd name="T47" fmla="*/ 30 h 306"/>
                <a:gd name="T48" fmla="*/ 754 w 718"/>
                <a:gd name="T49" fmla="*/ 18 h 306"/>
                <a:gd name="T50" fmla="*/ 760 w 718"/>
                <a:gd name="T51" fmla="*/ 6 h 306"/>
                <a:gd name="T52" fmla="*/ 754 w 718"/>
                <a:gd name="T53" fmla="*/ 0 h 306"/>
                <a:gd name="T54" fmla="*/ 730 w 718"/>
                <a:gd name="T55" fmla="*/ 0 h 306"/>
                <a:gd name="T56" fmla="*/ 670 w 718"/>
                <a:gd name="T57" fmla="*/ 0 h 306"/>
                <a:gd name="T58" fmla="*/ 612 w 718"/>
                <a:gd name="T59" fmla="*/ 0 h 306"/>
                <a:gd name="T60" fmla="*/ 572 w 718"/>
                <a:gd name="T61" fmla="*/ 0 h 306"/>
                <a:gd name="T62" fmla="*/ 542 w 718"/>
                <a:gd name="T63" fmla="*/ 18 h 306"/>
                <a:gd name="T64" fmla="*/ 513 w 718"/>
                <a:gd name="T65" fmla="*/ 42 h 306"/>
                <a:gd name="T66" fmla="*/ 495 w 718"/>
                <a:gd name="T67" fmla="*/ 54 h 306"/>
                <a:gd name="T68" fmla="*/ 477 w 718"/>
                <a:gd name="T69" fmla="*/ 60 h 306"/>
                <a:gd name="T70" fmla="*/ 453 w 718"/>
                <a:gd name="T71" fmla="*/ 60 h 306"/>
                <a:gd name="T72" fmla="*/ 417 w 718"/>
                <a:gd name="T73" fmla="*/ 66 h 306"/>
                <a:gd name="T74" fmla="*/ 363 w 718"/>
                <a:gd name="T75" fmla="*/ 84 h 306"/>
                <a:gd name="T76" fmla="*/ 325 w 718"/>
                <a:gd name="T77" fmla="*/ 108 h 306"/>
                <a:gd name="T78" fmla="*/ 301 w 718"/>
                <a:gd name="T79" fmla="*/ 126 h 306"/>
                <a:gd name="T80" fmla="*/ 289 w 718"/>
                <a:gd name="T81" fmla="*/ 132 h 306"/>
                <a:gd name="T82" fmla="*/ 271 w 718"/>
                <a:gd name="T83" fmla="*/ 138 h 306"/>
                <a:gd name="T84" fmla="*/ 235 w 718"/>
                <a:gd name="T85" fmla="*/ 138 h 306"/>
                <a:gd name="T86" fmla="*/ 200 w 718"/>
                <a:gd name="T87" fmla="*/ 138 h 306"/>
                <a:gd name="T88" fmla="*/ 194 w 718"/>
                <a:gd name="T89" fmla="*/ 138 h 306"/>
                <a:gd name="T90" fmla="*/ 188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341 w 2392"/>
                <a:gd name="T1" fmla="*/ 54 h 881"/>
                <a:gd name="T2" fmla="*/ 2293 w 2392"/>
                <a:gd name="T3" fmla="*/ 54 h 881"/>
                <a:gd name="T4" fmla="*/ 2245 w 2392"/>
                <a:gd name="T5" fmla="*/ 66 h 881"/>
                <a:gd name="T6" fmla="*/ 2119 w 2392"/>
                <a:gd name="T7" fmla="*/ 101 h 881"/>
                <a:gd name="T8" fmla="*/ 2054 w 2392"/>
                <a:gd name="T9" fmla="*/ 119 h 881"/>
                <a:gd name="T10" fmla="*/ 1944 w 2392"/>
                <a:gd name="T11" fmla="*/ 167 h 881"/>
                <a:gd name="T12" fmla="*/ 1920 w 2392"/>
                <a:gd name="T13" fmla="*/ 245 h 881"/>
                <a:gd name="T14" fmla="*/ 1926 w 2392"/>
                <a:gd name="T15" fmla="*/ 305 h 881"/>
                <a:gd name="T16" fmla="*/ 1842 w 2392"/>
                <a:gd name="T17" fmla="*/ 317 h 881"/>
                <a:gd name="T18" fmla="*/ 1671 w 2392"/>
                <a:gd name="T19" fmla="*/ 263 h 881"/>
                <a:gd name="T20" fmla="*/ 1577 w 2392"/>
                <a:gd name="T21" fmla="*/ 257 h 881"/>
                <a:gd name="T22" fmla="*/ 1469 w 2392"/>
                <a:gd name="T23" fmla="*/ 311 h 881"/>
                <a:gd name="T24" fmla="*/ 1401 w 2392"/>
                <a:gd name="T25" fmla="*/ 353 h 881"/>
                <a:gd name="T26" fmla="*/ 1371 w 2392"/>
                <a:gd name="T27" fmla="*/ 359 h 881"/>
                <a:gd name="T28" fmla="*/ 1270 w 2392"/>
                <a:gd name="T29" fmla="*/ 371 h 881"/>
                <a:gd name="T30" fmla="*/ 1216 w 2392"/>
                <a:gd name="T31" fmla="*/ 365 h 881"/>
                <a:gd name="T32" fmla="*/ 1109 w 2392"/>
                <a:gd name="T33" fmla="*/ 371 h 881"/>
                <a:gd name="T34" fmla="*/ 999 w 2392"/>
                <a:gd name="T35" fmla="*/ 383 h 881"/>
                <a:gd name="T36" fmla="*/ 963 w 2392"/>
                <a:gd name="T37" fmla="*/ 401 h 881"/>
                <a:gd name="T38" fmla="*/ 861 w 2392"/>
                <a:gd name="T39" fmla="*/ 419 h 881"/>
                <a:gd name="T40" fmla="*/ 820 w 2392"/>
                <a:gd name="T41" fmla="*/ 419 h 881"/>
                <a:gd name="T42" fmla="*/ 692 w 2392"/>
                <a:gd name="T43" fmla="*/ 437 h 881"/>
                <a:gd name="T44" fmla="*/ 626 w 2392"/>
                <a:gd name="T45" fmla="*/ 473 h 881"/>
                <a:gd name="T46" fmla="*/ 531 w 2392"/>
                <a:gd name="T47" fmla="*/ 467 h 881"/>
                <a:gd name="T48" fmla="*/ 445 w 2392"/>
                <a:gd name="T49" fmla="*/ 491 h 881"/>
                <a:gd name="T50" fmla="*/ 427 w 2392"/>
                <a:gd name="T51" fmla="*/ 539 h 881"/>
                <a:gd name="T52" fmla="*/ 361 w 2392"/>
                <a:gd name="T53" fmla="*/ 569 h 881"/>
                <a:gd name="T54" fmla="*/ 236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7 w 2392"/>
                <a:gd name="T65" fmla="*/ 653 h 881"/>
                <a:gd name="T66" fmla="*/ 501 w 2392"/>
                <a:gd name="T67" fmla="*/ 569 h 881"/>
                <a:gd name="T68" fmla="*/ 596 w 2392"/>
                <a:gd name="T69" fmla="*/ 521 h 881"/>
                <a:gd name="T70" fmla="*/ 674 w 2392"/>
                <a:gd name="T71" fmla="*/ 515 h 881"/>
                <a:gd name="T72" fmla="*/ 915 w 2392"/>
                <a:gd name="T73" fmla="*/ 461 h 881"/>
                <a:gd name="T74" fmla="*/ 1204 w 2392"/>
                <a:gd name="T75" fmla="*/ 425 h 881"/>
                <a:gd name="T76" fmla="*/ 1348 w 2392"/>
                <a:gd name="T77" fmla="*/ 461 h 881"/>
                <a:gd name="T78" fmla="*/ 1487 w 2392"/>
                <a:gd name="T79" fmla="*/ 533 h 881"/>
                <a:gd name="T80" fmla="*/ 1505 w 2392"/>
                <a:gd name="T81" fmla="*/ 617 h 881"/>
                <a:gd name="T82" fmla="*/ 1446 w 2392"/>
                <a:gd name="T83" fmla="*/ 653 h 881"/>
                <a:gd name="T84" fmla="*/ 1282 w 2392"/>
                <a:gd name="T85" fmla="*/ 701 h 881"/>
                <a:gd name="T86" fmla="*/ 1168 w 2392"/>
                <a:gd name="T87" fmla="*/ 755 h 881"/>
                <a:gd name="T88" fmla="*/ 1121 w 2392"/>
                <a:gd name="T89" fmla="*/ 809 h 881"/>
                <a:gd name="T90" fmla="*/ 1133 w 2392"/>
                <a:gd name="T91" fmla="*/ 869 h 881"/>
                <a:gd name="T92" fmla="*/ 1162 w 2392"/>
                <a:gd name="T93" fmla="*/ 881 h 881"/>
                <a:gd name="T94" fmla="*/ 1264 w 2392"/>
                <a:gd name="T95" fmla="*/ 869 h 881"/>
                <a:gd name="T96" fmla="*/ 1458 w 2392"/>
                <a:gd name="T97" fmla="*/ 857 h 881"/>
                <a:gd name="T98" fmla="*/ 1511 w 2392"/>
                <a:gd name="T99" fmla="*/ 851 h 881"/>
                <a:gd name="T100" fmla="*/ 1553 w 2392"/>
                <a:gd name="T101" fmla="*/ 833 h 881"/>
                <a:gd name="T102" fmla="*/ 1759 w 2392"/>
                <a:gd name="T103" fmla="*/ 743 h 881"/>
                <a:gd name="T104" fmla="*/ 1890 w 2392"/>
                <a:gd name="T105" fmla="*/ 689 h 881"/>
                <a:gd name="T106" fmla="*/ 1972 w 2392"/>
                <a:gd name="T107" fmla="*/ 581 h 881"/>
                <a:gd name="T108" fmla="*/ 2137 w 2392"/>
                <a:gd name="T109" fmla="*/ 389 h 881"/>
                <a:gd name="T110" fmla="*/ 2313 w 2392"/>
                <a:gd name="T111" fmla="*/ 269 h 881"/>
                <a:gd name="T112" fmla="*/ 2361 w 2392"/>
                <a:gd name="T113" fmla="*/ 239 h 881"/>
                <a:gd name="T114" fmla="*/ 2504 w 2392"/>
                <a:gd name="T115" fmla="*/ 0 h 881"/>
                <a:gd name="T116" fmla="*/ 2414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1FE8052-AE75-4273-9CA6-0BF88F4E4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85D5-680F-48A2-81AF-5CBCCEBDA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8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720C91D-5E41-4D9F-ADE2-FC056394E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20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11AB1F9-5DD1-41E8-BBEB-663B0C06F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7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51291BB-4B70-4B22-882E-E6FD4468A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39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611798F-6879-4C12-BA13-FC8AE1E3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990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972076E-3A3F-4891-A578-09CA674FD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30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D25DF96-1B0E-453E-8C12-4BB9CDB84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03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C893879-6357-427D-9250-7106492FF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5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625E8312-A3A0-4D6C-B3E5-84DC790A1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30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0F4C3436-9DF4-4C79-88DD-78906294A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54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5FD9758-80FE-451A-9769-122BBB715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8E9F-98BF-4904-B2B1-4F9D1C7DD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58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2259E36-B92E-4C4C-B2D0-D677E94E3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01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DA91FDFC-DD85-41A9-AB10-0A01917C6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2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6280-C0DD-4BD3-A1AD-C8006C37A9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62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14C9-C349-43F3-83DC-2B23B6F87C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5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AAD63-6598-4A5A-940B-6399E6DB96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08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3BED-23E3-4692-B88F-CFD9497CBF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110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F55-43C2-4538-A6DE-DBA2143018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95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389D-4881-4645-ABDE-D4D41BDCDE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40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BCF1-B301-4E44-AB95-228B21E140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41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929D-2FB3-47B7-8498-EB8383CF30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4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610D-F978-46CF-9252-7D44E90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673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C9B7-8249-4F68-87A2-D598C0100C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972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3EAD-B267-4202-A484-FBBA1F0FD5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2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5C7B-7992-4787-8FDE-D820D1E9DF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80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FE6D-1B3C-488D-83E9-4F02E0A5FB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281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>
            <a:extLst>
              <a:ext uri="{FF2B5EF4-FFF2-40B4-BE49-F238E27FC236}">
                <a16:creationId xmlns:a16="http://schemas.microsoft.com/office/drawing/2014/main" id="{7FD97081-DE69-4B38-8EBB-2E7F6ED8A42B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9EF7135-8B57-4049-B956-5F510960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6D273F7-6F71-4533-8AEA-2DA2BF083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2E9852D-7955-42BF-BC01-CF58664CB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59E72B56-1877-4820-9696-71172C67D6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28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EC2152-D0BD-4ED7-B385-7B015288D964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A0D0E7-347B-4B93-A194-892992E4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F8CA64-1B5A-43A5-83DF-A8352301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CCC389-6533-4CE0-B7BD-53E028EE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78805BE-9A6B-48F6-ACCF-92486666A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233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64D206-CDCA-4469-8017-CB7A57C237F7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423D536-D3C1-4A42-AE1E-CF28E26E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72B48F7-A9F4-4AFD-AC19-2374DC097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2754F33-3B73-41F0-8CCF-9400CA492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691CFFB8-32C6-4FC3-9612-61DB1713E8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B6912F-C057-47F9-B3E5-6492FFB23432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42EA4F7-C7CE-4BA8-ABF8-08AAAFBF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A023B6-1B04-478A-B8FB-5270FA81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25C7FBA-BC71-45C3-B761-B127835D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BAC48A9-1235-4EF4-BD47-BC5E8BE6E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8656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C9CDE8-8EE3-4613-8F6E-84D5C97A789E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9DC592-0C82-469F-9F10-E190F3D5966A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D5F1A6E-AFFA-4000-96EA-9796C705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19070F4-920D-4970-ACE5-C72A0E88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AA23536-EE85-4D87-94B5-DF38415E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652F71B-0EFD-4154-9243-09B437169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392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4335F0-9838-4299-B1A6-24E6982CDB7C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0B52018-3299-4003-9738-8F1270AD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82F4E21-6BDE-4A41-9F1E-153994F7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1C6EEF4-7DC1-4EA0-A374-F3435A44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7208FB5-C0D7-4B3D-82E8-185240955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7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E6A-C2EB-4514-B925-EE94C1D7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3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991A2CB-9761-4740-AC8E-05939F606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48A018D-F0E7-4D5B-AAC3-D9DC344D15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0AEC13A-3D7C-4A63-97FD-5DFBFCD7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63E9053-733B-47C7-AC30-7901D19BD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35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4DA043-564B-478D-A729-76AEB89D8983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3D9FEBCF-50C4-41F3-B267-BC3393E2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F9E0E1B-546D-461E-A99F-9101E377A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344AE38-7992-4D6F-9C47-87927CAD2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6065BB26-99FF-415D-B1E7-DC6FC9186F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19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6CC03C32-E40B-4D51-A026-C9EC5981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F4ABEA6-8808-4909-8FFA-D70CA47C9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B5C2524-D0B8-4CD3-8D08-09254791F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F8B45B5-9E9A-44C2-84EA-03FBE96CBB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50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FB665ED-3D4F-4B27-A4D8-DD44301E76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8200C71-7063-4F9F-997D-FEA6C5AABE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2BF18C2-E7FF-4693-BA4E-3C6ECC82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5AF37C-CD6B-4B9E-AD4A-4713CE8DC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680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9971B41-09DF-40FE-96B9-F1A657967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0971156-447B-4335-B516-EE862093EC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614DDBC-FB6C-4F04-9DFB-FF9C688A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4265CAC-4F8F-47E8-BEB8-4E549F0A3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1754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C243B-24C3-47D0-98BA-BCECF820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E0476-1816-45F8-9502-2F951E28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F688E-C91A-44D1-9127-7FA6F4C5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FC382C0-1230-42F2-A836-311C78DF3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56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>
            <a:extLst>
              <a:ext uri="{FF2B5EF4-FFF2-40B4-BE49-F238E27FC236}">
                <a16:creationId xmlns:a16="http://schemas.microsoft.com/office/drawing/2014/main" id="{79C4782F-8B77-4A95-8F29-FC88A163A161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BD3E91D-EC04-4873-A77B-1EF89F9E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DE5987EF-F024-4D76-A9AC-A7F15E3FA3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E422DE5-97DD-438C-9128-6E6F9D5EA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5B38255-594F-413C-8579-BEBADE4827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42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2BAADF-38C9-4F37-BED7-8EFC4E04DA79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1B9E58-FBED-4907-A017-DEFB0D20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8602B2-216E-444E-BA5D-F8C2AF2A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C0D5EC-E86A-48F4-B20F-D2AE0157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CFC3758-B07E-4D6E-AA2E-BFF635A55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875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268D47-AE23-42D0-9FEE-52F1D4A81C2E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7EF2D84-8201-4884-83FC-4FF546DB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8BB9E17-4F67-4AB4-908F-EF570E420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59DFE66-9369-4304-838F-F71333ABD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97E2000-2DB2-4891-AE48-9C97BE8878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4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9FE48B-A2CB-4FC3-BA65-FCAB713E163A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3F5D9B7-D7BF-443B-B6EE-BF58798D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2374F44-D336-43A1-A494-4F734B05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B43C9B9-AFD7-450C-949D-B0F3BE79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9A911E9-141D-47EC-B29D-1D680FAA7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50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F9E4-8F69-446F-AE07-0659ABF22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429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9C18F-A196-4DE3-9172-BE1D908EB869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0F4E06-2AB3-4E1F-9BE0-1BE731B22F68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C846B623-65CA-4758-A029-0CB28C43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BB00169F-7766-42B6-B355-95A5CF7D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834E754-0647-4251-AF70-812D3016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930A22D-ED20-45C8-9861-352F34E37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2744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1DBA9F-F7F6-4982-A7FB-3B3385386355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B353F88-8621-46A9-9A4A-0F2F4D03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8A39800-5EE1-4E00-8C8A-E3880DEB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913F6DE-00D7-42E9-9C53-92E9B751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6CF8FC9-B443-42AF-9002-D99197A0E6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833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49EE02B-7D15-404C-951C-3F6C61A325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C524F4D-EDA9-45AF-A734-0E27FCC8BB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E2EA01CE-8681-4000-A7D4-C470C510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9644B48-DAF7-4823-8E5E-7DADF1ACB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7491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139AA-E08B-4009-B289-28E108A332B9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8E3A39B4-2E80-4C4A-8C2F-23008AFE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DBC4BEE-E258-4B10-B9C3-31F52D3A7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15C3E9D-DDF7-448B-9839-51F8E5232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5698E762-87F9-462E-9ACB-AFFCD90483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C929969-32F2-44F9-A63C-95C13508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C97A496-2491-404E-AFDE-E4E8D26AA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7127B4-8E26-4F31-A67E-EE4D80548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2FDFF7F4-1C62-426B-BBCE-3EB94B78AF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72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768BC51-00EC-4B5A-B200-76E0F1EEAE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E77CCF2-87C7-4851-A301-FA92C278E3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F45FB81-5D42-4C10-BE23-39830A66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686A917-0EB0-4B6A-BA68-E5A5B650D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5137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126A1E7-AB03-471F-9CB0-6F0C9E4254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FF36E5F-DF6E-4A10-A569-79A1872F6D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920C44A-7B78-40F0-AEFE-EBCE501A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BA48EA7-47F8-4AF4-BA74-0A80B752A6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338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42F83-F5E9-49DE-878A-8DB094B2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17A0B-3D73-4A11-840F-399FCC29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4EF7F-F66B-4106-A3ED-006467D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ACFB3F9-5B74-453D-B57D-31BF3E48C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859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7">
            <a:extLst>
              <a:ext uri="{FF2B5EF4-FFF2-40B4-BE49-F238E27FC236}">
                <a16:creationId xmlns:a16="http://schemas.microsoft.com/office/drawing/2014/main" id="{303938F9-02B9-46DD-8D69-A43C50DF22A7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62B31C0-261E-462A-A1FC-02DFAC8A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9133248-E0C9-47DA-8EF9-F840C51F55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269E40D-F6F5-4AC0-B15D-4578CFA2F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0661955-DC07-418C-9707-4F97C3D136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405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38C5AA-CEE7-4A61-A87D-75E2055C437B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FBEA91-C169-4187-BCF3-5B4674F3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94EF92-C84E-4BF9-BAD7-8E72B6F5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37D29-61BA-495E-B2A2-FA9F655D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EB82BB6-4332-46A9-88C9-20BAE8B7D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4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1C4CB6A-69DB-4483-A999-8187DC01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223F818E-BC8E-40BF-813B-82773CFCEB3C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B4969-8965-43E7-9A28-A5FA3638E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82CF7C9-67A8-441D-BBB4-FE9534A9D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D146640-91BA-4666-AC06-560AACA86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DFE0D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AB2613-7612-4628-B9C3-F27A0077B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ED185AAC-3FF5-4507-B35D-8CBA137C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1" name="Text Placeholder 12">
            <a:extLst>
              <a:ext uri="{FF2B5EF4-FFF2-40B4-BE49-F238E27FC236}">
                <a16:creationId xmlns:a16="http://schemas.microsoft.com/office/drawing/2014/main" id="{6934E098-BE7D-474E-B01B-864CBB1D18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1037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E89CE938-C3EE-480A-8E5F-FAC6D063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47" name="Text Placeholder 12">
            <a:extLst>
              <a:ext uri="{FF2B5EF4-FFF2-40B4-BE49-F238E27FC236}">
                <a16:creationId xmlns:a16="http://schemas.microsoft.com/office/drawing/2014/main" id="{269B9B4E-645B-475D-B245-817CB2E3B6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673FDE6-A349-4FDD-BE62-01483C77A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</a:defRPr>
            </a:lvl1pPr>
          </a:lstStyle>
          <a:p>
            <a:pPr>
              <a:defRPr/>
            </a:pPr>
            <a:fld id="{FB79068A-0AAD-4491-998D-802156C2DCFB}" type="datetimeFigureOut">
              <a:rPr lang="en-US"/>
              <a:pPr>
                <a:defRPr/>
              </a:pPr>
              <a:t>8/24/2019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833E7-8350-4E75-A3F1-194075D09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Book Antiqu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C527F4B-59D5-4166-A3AE-612D77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3877D157-DEF2-4909-B66F-05C9B7DE6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17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70D670-F4D3-40E8-A860-05EF91F25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45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70D670-F4D3-40E8-A860-05EF91F25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936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70D670-F4D3-40E8-A860-05EF91F25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67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081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2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084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9 w 185"/>
                <a:gd name="T1" fmla="*/ 0 h 120"/>
                <a:gd name="T2" fmla="*/ 199 w 185"/>
                <a:gd name="T3" fmla="*/ 6 h 120"/>
                <a:gd name="T4" fmla="*/ 199 w 185"/>
                <a:gd name="T5" fmla="*/ 18 h 120"/>
                <a:gd name="T6" fmla="*/ 199 w 185"/>
                <a:gd name="T7" fmla="*/ 36 h 120"/>
                <a:gd name="T8" fmla="*/ 193 w 185"/>
                <a:gd name="T9" fmla="*/ 54 h 120"/>
                <a:gd name="T10" fmla="*/ 175 w 185"/>
                <a:gd name="T11" fmla="*/ 72 h 120"/>
                <a:gd name="T12" fmla="*/ 151 w 185"/>
                <a:gd name="T13" fmla="*/ 96 h 120"/>
                <a:gd name="T14" fmla="*/ 115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9 w 185"/>
                <a:gd name="T29" fmla="*/ 0 h 120"/>
                <a:gd name="T30" fmla="*/ 199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5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6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51 w 526"/>
                <a:gd name="T17" fmla="*/ 179 h 275"/>
                <a:gd name="T18" fmla="*/ 223 w 526"/>
                <a:gd name="T19" fmla="*/ 143 h 275"/>
                <a:gd name="T20" fmla="*/ 265 w 526"/>
                <a:gd name="T21" fmla="*/ 120 h 275"/>
                <a:gd name="T22" fmla="*/ 313 w 526"/>
                <a:gd name="T23" fmla="*/ 96 h 275"/>
                <a:gd name="T24" fmla="*/ 421 w 526"/>
                <a:gd name="T25" fmla="*/ 48 h 275"/>
                <a:gd name="T26" fmla="*/ 470 w 526"/>
                <a:gd name="T27" fmla="*/ 30 h 275"/>
                <a:gd name="T28" fmla="*/ 506 w 526"/>
                <a:gd name="T29" fmla="*/ 12 h 275"/>
                <a:gd name="T30" fmla="*/ 530 w 526"/>
                <a:gd name="T31" fmla="*/ 6 h 275"/>
                <a:gd name="T32" fmla="*/ 548 w 526"/>
                <a:gd name="T33" fmla="*/ 0 h 275"/>
                <a:gd name="T34" fmla="*/ 554 w 526"/>
                <a:gd name="T35" fmla="*/ 0 h 275"/>
                <a:gd name="T36" fmla="*/ 548 w 526"/>
                <a:gd name="T37" fmla="*/ 6 h 275"/>
                <a:gd name="T38" fmla="*/ 536 w 526"/>
                <a:gd name="T39" fmla="*/ 12 h 275"/>
                <a:gd name="T40" fmla="*/ 512 w 526"/>
                <a:gd name="T41" fmla="*/ 24 h 275"/>
                <a:gd name="T42" fmla="*/ 488 w 526"/>
                <a:gd name="T43" fmla="*/ 42 h 275"/>
                <a:gd name="T44" fmla="*/ 464 w 526"/>
                <a:gd name="T45" fmla="*/ 54 h 275"/>
                <a:gd name="T46" fmla="*/ 421 w 526"/>
                <a:gd name="T47" fmla="*/ 78 h 275"/>
                <a:gd name="T48" fmla="*/ 354 w 526"/>
                <a:gd name="T49" fmla="*/ 108 h 275"/>
                <a:gd name="T50" fmla="*/ 289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7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34 w 718"/>
                <a:gd name="T17" fmla="*/ 228 h 306"/>
                <a:gd name="T18" fmla="*/ 140 w 718"/>
                <a:gd name="T19" fmla="*/ 228 h 306"/>
                <a:gd name="T20" fmla="*/ 158 w 718"/>
                <a:gd name="T21" fmla="*/ 222 h 306"/>
                <a:gd name="T22" fmla="*/ 182 w 718"/>
                <a:gd name="T23" fmla="*/ 216 h 306"/>
                <a:gd name="T24" fmla="*/ 212 w 718"/>
                <a:gd name="T25" fmla="*/ 204 h 306"/>
                <a:gd name="T26" fmla="*/ 289 w 718"/>
                <a:gd name="T27" fmla="*/ 180 h 306"/>
                <a:gd name="T28" fmla="*/ 399 w 718"/>
                <a:gd name="T29" fmla="*/ 156 h 306"/>
                <a:gd name="T30" fmla="*/ 489 w 718"/>
                <a:gd name="T31" fmla="*/ 126 h 306"/>
                <a:gd name="T32" fmla="*/ 572 w 718"/>
                <a:gd name="T33" fmla="*/ 102 h 306"/>
                <a:gd name="T34" fmla="*/ 603 w 718"/>
                <a:gd name="T35" fmla="*/ 90 h 306"/>
                <a:gd name="T36" fmla="*/ 646 w 718"/>
                <a:gd name="T37" fmla="*/ 84 h 306"/>
                <a:gd name="T38" fmla="*/ 664 w 718"/>
                <a:gd name="T39" fmla="*/ 78 h 306"/>
                <a:gd name="T40" fmla="*/ 670 w 718"/>
                <a:gd name="T41" fmla="*/ 72 h 306"/>
                <a:gd name="T42" fmla="*/ 676 w 718"/>
                <a:gd name="T43" fmla="*/ 66 h 306"/>
                <a:gd name="T44" fmla="*/ 694 w 718"/>
                <a:gd name="T45" fmla="*/ 60 h 306"/>
                <a:gd name="T46" fmla="*/ 736 w 718"/>
                <a:gd name="T47" fmla="*/ 30 h 306"/>
                <a:gd name="T48" fmla="*/ 754 w 718"/>
                <a:gd name="T49" fmla="*/ 18 h 306"/>
                <a:gd name="T50" fmla="*/ 760 w 718"/>
                <a:gd name="T51" fmla="*/ 6 h 306"/>
                <a:gd name="T52" fmla="*/ 754 w 718"/>
                <a:gd name="T53" fmla="*/ 0 h 306"/>
                <a:gd name="T54" fmla="*/ 730 w 718"/>
                <a:gd name="T55" fmla="*/ 0 h 306"/>
                <a:gd name="T56" fmla="*/ 670 w 718"/>
                <a:gd name="T57" fmla="*/ 0 h 306"/>
                <a:gd name="T58" fmla="*/ 612 w 718"/>
                <a:gd name="T59" fmla="*/ 0 h 306"/>
                <a:gd name="T60" fmla="*/ 572 w 718"/>
                <a:gd name="T61" fmla="*/ 0 h 306"/>
                <a:gd name="T62" fmla="*/ 542 w 718"/>
                <a:gd name="T63" fmla="*/ 18 h 306"/>
                <a:gd name="T64" fmla="*/ 513 w 718"/>
                <a:gd name="T65" fmla="*/ 42 h 306"/>
                <a:gd name="T66" fmla="*/ 495 w 718"/>
                <a:gd name="T67" fmla="*/ 54 h 306"/>
                <a:gd name="T68" fmla="*/ 477 w 718"/>
                <a:gd name="T69" fmla="*/ 60 h 306"/>
                <a:gd name="T70" fmla="*/ 453 w 718"/>
                <a:gd name="T71" fmla="*/ 60 h 306"/>
                <a:gd name="T72" fmla="*/ 417 w 718"/>
                <a:gd name="T73" fmla="*/ 66 h 306"/>
                <a:gd name="T74" fmla="*/ 363 w 718"/>
                <a:gd name="T75" fmla="*/ 84 h 306"/>
                <a:gd name="T76" fmla="*/ 325 w 718"/>
                <a:gd name="T77" fmla="*/ 108 h 306"/>
                <a:gd name="T78" fmla="*/ 301 w 718"/>
                <a:gd name="T79" fmla="*/ 126 h 306"/>
                <a:gd name="T80" fmla="*/ 289 w 718"/>
                <a:gd name="T81" fmla="*/ 132 h 306"/>
                <a:gd name="T82" fmla="*/ 271 w 718"/>
                <a:gd name="T83" fmla="*/ 138 h 306"/>
                <a:gd name="T84" fmla="*/ 235 w 718"/>
                <a:gd name="T85" fmla="*/ 138 h 306"/>
                <a:gd name="T86" fmla="*/ 200 w 718"/>
                <a:gd name="T87" fmla="*/ 138 h 306"/>
                <a:gd name="T88" fmla="*/ 194 w 718"/>
                <a:gd name="T89" fmla="*/ 138 h 306"/>
                <a:gd name="T90" fmla="*/ 188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8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341 w 2392"/>
                <a:gd name="T1" fmla="*/ 54 h 881"/>
                <a:gd name="T2" fmla="*/ 2293 w 2392"/>
                <a:gd name="T3" fmla="*/ 54 h 881"/>
                <a:gd name="T4" fmla="*/ 2245 w 2392"/>
                <a:gd name="T5" fmla="*/ 66 h 881"/>
                <a:gd name="T6" fmla="*/ 2119 w 2392"/>
                <a:gd name="T7" fmla="*/ 101 h 881"/>
                <a:gd name="T8" fmla="*/ 2054 w 2392"/>
                <a:gd name="T9" fmla="*/ 119 h 881"/>
                <a:gd name="T10" fmla="*/ 1944 w 2392"/>
                <a:gd name="T11" fmla="*/ 167 h 881"/>
                <a:gd name="T12" fmla="*/ 1920 w 2392"/>
                <a:gd name="T13" fmla="*/ 245 h 881"/>
                <a:gd name="T14" fmla="*/ 1926 w 2392"/>
                <a:gd name="T15" fmla="*/ 305 h 881"/>
                <a:gd name="T16" fmla="*/ 1842 w 2392"/>
                <a:gd name="T17" fmla="*/ 317 h 881"/>
                <a:gd name="T18" fmla="*/ 1671 w 2392"/>
                <a:gd name="T19" fmla="*/ 263 h 881"/>
                <a:gd name="T20" fmla="*/ 1577 w 2392"/>
                <a:gd name="T21" fmla="*/ 257 h 881"/>
                <a:gd name="T22" fmla="*/ 1469 w 2392"/>
                <a:gd name="T23" fmla="*/ 311 h 881"/>
                <a:gd name="T24" fmla="*/ 1401 w 2392"/>
                <a:gd name="T25" fmla="*/ 353 h 881"/>
                <a:gd name="T26" fmla="*/ 1371 w 2392"/>
                <a:gd name="T27" fmla="*/ 359 h 881"/>
                <a:gd name="T28" fmla="*/ 1270 w 2392"/>
                <a:gd name="T29" fmla="*/ 371 h 881"/>
                <a:gd name="T30" fmla="*/ 1216 w 2392"/>
                <a:gd name="T31" fmla="*/ 365 h 881"/>
                <a:gd name="T32" fmla="*/ 1109 w 2392"/>
                <a:gd name="T33" fmla="*/ 371 h 881"/>
                <a:gd name="T34" fmla="*/ 999 w 2392"/>
                <a:gd name="T35" fmla="*/ 383 h 881"/>
                <a:gd name="T36" fmla="*/ 963 w 2392"/>
                <a:gd name="T37" fmla="*/ 401 h 881"/>
                <a:gd name="T38" fmla="*/ 861 w 2392"/>
                <a:gd name="T39" fmla="*/ 419 h 881"/>
                <a:gd name="T40" fmla="*/ 820 w 2392"/>
                <a:gd name="T41" fmla="*/ 419 h 881"/>
                <a:gd name="T42" fmla="*/ 692 w 2392"/>
                <a:gd name="T43" fmla="*/ 437 h 881"/>
                <a:gd name="T44" fmla="*/ 626 w 2392"/>
                <a:gd name="T45" fmla="*/ 473 h 881"/>
                <a:gd name="T46" fmla="*/ 531 w 2392"/>
                <a:gd name="T47" fmla="*/ 467 h 881"/>
                <a:gd name="T48" fmla="*/ 445 w 2392"/>
                <a:gd name="T49" fmla="*/ 491 h 881"/>
                <a:gd name="T50" fmla="*/ 427 w 2392"/>
                <a:gd name="T51" fmla="*/ 539 h 881"/>
                <a:gd name="T52" fmla="*/ 361 w 2392"/>
                <a:gd name="T53" fmla="*/ 569 h 881"/>
                <a:gd name="T54" fmla="*/ 236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7 w 2392"/>
                <a:gd name="T65" fmla="*/ 653 h 881"/>
                <a:gd name="T66" fmla="*/ 501 w 2392"/>
                <a:gd name="T67" fmla="*/ 569 h 881"/>
                <a:gd name="T68" fmla="*/ 596 w 2392"/>
                <a:gd name="T69" fmla="*/ 521 h 881"/>
                <a:gd name="T70" fmla="*/ 674 w 2392"/>
                <a:gd name="T71" fmla="*/ 515 h 881"/>
                <a:gd name="T72" fmla="*/ 915 w 2392"/>
                <a:gd name="T73" fmla="*/ 461 h 881"/>
                <a:gd name="T74" fmla="*/ 1204 w 2392"/>
                <a:gd name="T75" fmla="*/ 425 h 881"/>
                <a:gd name="T76" fmla="*/ 1348 w 2392"/>
                <a:gd name="T77" fmla="*/ 461 h 881"/>
                <a:gd name="T78" fmla="*/ 1487 w 2392"/>
                <a:gd name="T79" fmla="*/ 533 h 881"/>
                <a:gd name="T80" fmla="*/ 1505 w 2392"/>
                <a:gd name="T81" fmla="*/ 617 h 881"/>
                <a:gd name="T82" fmla="*/ 1446 w 2392"/>
                <a:gd name="T83" fmla="*/ 653 h 881"/>
                <a:gd name="T84" fmla="*/ 1282 w 2392"/>
                <a:gd name="T85" fmla="*/ 701 h 881"/>
                <a:gd name="T86" fmla="*/ 1168 w 2392"/>
                <a:gd name="T87" fmla="*/ 755 h 881"/>
                <a:gd name="T88" fmla="*/ 1121 w 2392"/>
                <a:gd name="T89" fmla="*/ 809 h 881"/>
                <a:gd name="T90" fmla="*/ 1133 w 2392"/>
                <a:gd name="T91" fmla="*/ 869 h 881"/>
                <a:gd name="T92" fmla="*/ 1162 w 2392"/>
                <a:gd name="T93" fmla="*/ 881 h 881"/>
                <a:gd name="T94" fmla="*/ 1264 w 2392"/>
                <a:gd name="T95" fmla="*/ 869 h 881"/>
                <a:gd name="T96" fmla="*/ 1458 w 2392"/>
                <a:gd name="T97" fmla="*/ 857 h 881"/>
                <a:gd name="T98" fmla="*/ 1511 w 2392"/>
                <a:gd name="T99" fmla="*/ 851 h 881"/>
                <a:gd name="T100" fmla="*/ 1553 w 2392"/>
                <a:gd name="T101" fmla="*/ 833 h 881"/>
                <a:gd name="T102" fmla="*/ 1759 w 2392"/>
                <a:gd name="T103" fmla="*/ 743 h 881"/>
                <a:gd name="T104" fmla="*/ 1890 w 2392"/>
                <a:gd name="T105" fmla="*/ 689 h 881"/>
                <a:gd name="T106" fmla="*/ 1972 w 2392"/>
                <a:gd name="T107" fmla="*/ 581 h 881"/>
                <a:gd name="T108" fmla="*/ 2137 w 2392"/>
                <a:gd name="T109" fmla="*/ 389 h 881"/>
                <a:gd name="T110" fmla="*/ 2313 w 2392"/>
                <a:gd name="T111" fmla="*/ 269 h 881"/>
                <a:gd name="T112" fmla="*/ 2361 w 2392"/>
                <a:gd name="T113" fmla="*/ 239 h 881"/>
                <a:gd name="T114" fmla="*/ 2504 w 2392"/>
                <a:gd name="T115" fmla="*/ 0 h 881"/>
                <a:gd name="T116" fmla="*/ 2414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090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094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F5F34D06-C1DF-4466-B4EE-E468E5734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8130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E70D670-F4D3-40E8-A860-05EF91F25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217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B4191DD2-B92E-4B18-9852-0C19CA9DB7E5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4AAA-8384-460A-BEB8-1390D706C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411E99B-E4F8-47AD-8C27-93659E530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F47587-75C3-4C5C-942E-0E1F41A0C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DFE0D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C72FE3-EBB2-4299-8D7E-E99987E76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A7E78576-5269-4217-8CE6-6BEDF467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9" name="Text Placeholder 12">
            <a:extLst>
              <a:ext uri="{FF2B5EF4-FFF2-40B4-BE49-F238E27FC236}">
                <a16:creationId xmlns:a16="http://schemas.microsoft.com/office/drawing/2014/main" id="{FC0D426D-07F9-4FA4-B675-8B32DD60F1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464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AB1D0532-DF7B-4E84-BFC5-9CFD7BFF4F54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7880A-FE84-4012-AFFF-82FF86229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D9F6F84-47A4-4FAC-BF56-7231A40F6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D232CDB-CA55-46A1-AAD8-66EE75A30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DFE0D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DA6C75-5738-4D64-AF18-FFC1A0EB3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EA32AF4D-A042-4163-9E64-259F64CB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5" name="Text Placeholder 12">
            <a:extLst>
              <a:ext uri="{FF2B5EF4-FFF2-40B4-BE49-F238E27FC236}">
                <a16:creationId xmlns:a16="http://schemas.microsoft.com/office/drawing/2014/main" id="{24AD9F23-60D6-407E-92CB-75C4F3E1CD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927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D8E49E7-CD9F-4F29-8854-FC04171E8C17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D98F7-1655-42AD-A42B-6518CC1B7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00F1871-A32F-45C2-B85A-DD87FD733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rgbClr val="676A55">
                    <a:tint val="60000"/>
                    <a:satMod val="155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0152D02-58CB-4210-960A-260DCB5AB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DFE0D4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0578F2-0F08-42A4-8060-FED5DED0E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FA41AEE9-13D9-4224-9862-DA9782CA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12">
            <a:extLst>
              <a:ext uri="{FF2B5EF4-FFF2-40B4-BE49-F238E27FC236}">
                <a16:creationId xmlns:a16="http://schemas.microsoft.com/office/drawing/2014/main" id="{9F896E69-A80A-4D99-833C-8590B84AC6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869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5500" y="762000"/>
            <a:ext cx="6705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66"/>
                </a:solidFill>
              </a:rPr>
              <a:t>Иисус в Ветхом Завете:</a:t>
            </a:r>
            <a:br>
              <a:rPr lang="ru-RU" b="1" dirty="0">
                <a:solidFill>
                  <a:srgbClr val="FFFF66"/>
                </a:solidFill>
              </a:rPr>
            </a:br>
            <a:r>
              <a:rPr lang="ru-RU" b="1" dirty="0">
                <a:solidFill>
                  <a:srgbClr val="FFFF66"/>
                </a:solidFill>
              </a:rPr>
              <a:t>От Тени </a:t>
            </a:r>
            <a:br>
              <a:rPr lang="ru-RU" b="1" dirty="0">
                <a:solidFill>
                  <a:srgbClr val="FFFF66"/>
                </a:solidFill>
              </a:rPr>
            </a:br>
            <a:r>
              <a:rPr lang="ru-RU" b="1" dirty="0">
                <a:solidFill>
                  <a:srgbClr val="FFFF66"/>
                </a:solidFill>
              </a:rPr>
              <a:t>к реальности</a:t>
            </a:r>
            <a:endParaRPr lang="es-MX" b="1" dirty="0">
              <a:solidFill>
                <a:srgbClr val="FFFF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7010400" cy="1295400"/>
          </a:xfrm>
        </p:spPr>
        <p:txBody>
          <a:bodyPr/>
          <a:lstStyle/>
          <a:p>
            <a:pPr algn="r" eaLnBrk="1" hangingPunct="1">
              <a:defRPr/>
            </a:pPr>
            <a:r>
              <a:rPr lang="es-MX" sz="2800" b="1" dirty="0">
                <a:solidFill>
                  <a:srgbClr val="FFFF66"/>
                </a:solidFill>
              </a:rPr>
              <a:t>John </a:t>
            </a:r>
            <a:r>
              <a:rPr lang="es-MX" sz="2800" b="1" dirty="0" err="1">
                <a:solidFill>
                  <a:srgbClr val="FFFF66"/>
                </a:solidFill>
              </a:rPr>
              <a:t>Oakes</a:t>
            </a:r>
            <a:endParaRPr lang="es-MX" sz="2800" b="1" dirty="0">
              <a:solidFill>
                <a:srgbClr val="FFFF66"/>
              </a:solidFill>
            </a:endParaRPr>
          </a:p>
        </p:txBody>
      </p:sp>
      <p:pic>
        <p:nvPicPr>
          <p:cNvPr id="112644" name="Picture 5" descr="https://encrypted-tbn0.gstatic.com/images?q=tbn:ANd9GcQJBWHuTuoEYgXeqHpxVP_pLB0z_6tRd_VaypG3G1KhslSeDAS1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1943"/>
            <a:ext cx="31242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79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175" y="603250"/>
            <a:ext cx="914400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tabLst>
                <a:tab pos="-571500" algn="l"/>
              </a:tabLst>
            </a:pPr>
            <a:r>
              <a:rPr lang="es-MX" sz="11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 </a:t>
            </a:r>
            <a:endParaRPr lang="es-MX" sz="1200" i="1" dirty="0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tabLst>
                <a:tab pos="-571500" algn="l"/>
              </a:tabLst>
            </a:pPr>
            <a:r>
              <a:rPr lang="es-MX" sz="14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       </a:t>
            </a:r>
            <a:r>
              <a:rPr lang="en-US" sz="14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    </a:t>
            </a:r>
            <a:r>
              <a:rPr lang="es-MX" sz="14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FF66"/>
                </a:solidFill>
                <a:latin typeface="Book Antiqua" pitchFamily="18" charset="0"/>
                <a:cs typeface="Times New Roman" pitchFamily="18" charset="0"/>
              </a:rPr>
              <a:t>Исторические типы и прототипы </a:t>
            </a:r>
            <a:endParaRPr lang="es-MX" sz="3200" dirty="0">
              <a:solidFill>
                <a:srgbClr val="FFFF66"/>
              </a:solidFill>
              <a:latin typeface="Book Antiqua" pitchFamily="18" charset="0"/>
            </a:endParaRPr>
          </a:p>
        </p:txBody>
      </p:sp>
      <p:grpSp>
        <p:nvGrpSpPr>
          <p:cNvPr id="117763" name="Group 29"/>
          <p:cNvGrpSpPr>
            <a:grpSpLocks/>
          </p:cNvGrpSpPr>
          <p:nvPr/>
        </p:nvGrpSpPr>
        <p:grpSpPr bwMode="auto">
          <a:xfrm>
            <a:off x="1524000" y="1600200"/>
            <a:ext cx="5410200" cy="3857625"/>
            <a:chOff x="-3" y="631"/>
            <a:chExt cx="1798" cy="2430"/>
          </a:xfrm>
        </p:grpSpPr>
        <p:grpSp>
          <p:nvGrpSpPr>
            <p:cNvPr id="117765" name="Group 27"/>
            <p:cNvGrpSpPr>
              <a:grpSpLocks/>
            </p:cNvGrpSpPr>
            <p:nvPr/>
          </p:nvGrpSpPr>
          <p:grpSpPr bwMode="auto">
            <a:xfrm>
              <a:off x="0" y="634"/>
              <a:ext cx="1792" cy="2424"/>
              <a:chOff x="0" y="634"/>
              <a:chExt cx="1792" cy="2424"/>
            </a:xfrm>
          </p:grpSpPr>
          <p:grpSp>
            <p:nvGrpSpPr>
              <p:cNvPr id="117767" name="Group 12"/>
              <p:cNvGrpSpPr>
                <a:grpSpLocks/>
              </p:cNvGrpSpPr>
              <p:nvPr/>
            </p:nvGrpSpPr>
            <p:grpSpPr bwMode="auto">
              <a:xfrm>
                <a:off x="0" y="634"/>
                <a:ext cx="885" cy="606"/>
                <a:chOff x="0" y="634"/>
                <a:chExt cx="885" cy="606"/>
              </a:xfrm>
            </p:grpSpPr>
            <p:sp>
              <p:nvSpPr>
                <p:cNvPr id="117789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634"/>
                  <a:ext cx="799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ВЕТХИЙ ЗАВЕТ</a:t>
                  </a:r>
                  <a:br>
                    <a:rPr lang="ru-RU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</a:br>
                  <a:endParaRPr lang="es-MX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dirty="0">
                    <a:solidFill>
                      <a:srgbClr val="FF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779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634"/>
                  <a:ext cx="88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68" name="Group 14"/>
              <p:cNvGrpSpPr>
                <a:grpSpLocks/>
              </p:cNvGrpSpPr>
              <p:nvPr/>
            </p:nvGrpSpPr>
            <p:grpSpPr bwMode="auto">
              <a:xfrm>
                <a:off x="885" y="634"/>
                <a:ext cx="907" cy="606"/>
                <a:chOff x="885" y="634"/>
                <a:chExt cx="907" cy="606"/>
              </a:xfrm>
            </p:grpSpPr>
            <p:sp>
              <p:nvSpPr>
                <p:cNvPr id="117787" name="Rectangle 4"/>
                <p:cNvSpPr>
                  <a:spLocks noChangeArrowheads="1"/>
                </p:cNvSpPr>
                <p:nvPr/>
              </p:nvSpPr>
              <p:spPr bwMode="auto">
                <a:xfrm>
                  <a:off x="928" y="634"/>
                  <a:ext cx="821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НОВЫЙ ЗАВЕТ</a:t>
                  </a:r>
                  <a:endParaRPr lang="es-MX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7788" name="Rectangle 13"/>
                <p:cNvSpPr>
                  <a:spLocks noChangeArrowheads="1"/>
                </p:cNvSpPr>
                <p:nvPr/>
              </p:nvSpPr>
              <p:spPr bwMode="auto">
                <a:xfrm>
                  <a:off x="885" y="634"/>
                  <a:ext cx="907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69" name="Group 16"/>
              <p:cNvGrpSpPr>
                <a:grpSpLocks/>
              </p:cNvGrpSpPr>
              <p:nvPr/>
            </p:nvGrpSpPr>
            <p:grpSpPr bwMode="auto">
              <a:xfrm>
                <a:off x="0" y="1240"/>
                <a:ext cx="885" cy="500"/>
                <a:chOff x="0" y="1240"/>
                <a:chExt cx="885" cy="500"/>
              </a:xfrm>
            </p:grpSpPr>
            <p:sp>
              <p:nvSpPr>
                <p:cNvPr id="117785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1240"/>
                  <a:ext cx="799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20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РАБСТВО В ЕГИПТЕ</a:t>
                  </a:r>
                  <a:endParaRPr lang="es-MX" sz="20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000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17786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1240"/>
                  <a:ext cx="885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0" name="Group 18"/>
              <p:cNvGrpSpPr>
                <a:grpSpLocks/>
              </p:cNvGrpSpPr>
              <p:nvPr/>
            </p:nvGrpSpPr>
            <p:grpSpPr bwMode="auto">
              <a:xfrm>
                <a:off x="885" y="1240"/>
                <a:ext cx="907" cy="500"/>
                <a:chOff x="885" y="1240"/>
                <a:chExt cx="907" cy="500"/>
              </a:xfrm>
            </p:grpSpPr>
            <p:sp>
              <p:nvSpPr>
                <p:cNvPr id="117783" name="Rectangle 6"/>
                <p:cNvSpPr>
                  <a:spLocks noChangeArrowheads="1"/>
                </p:cNvSpPr>
                <p:nvPr/>
              </p:nvSpPr>
              <p:spPr bwMode="auto">
                <a:xfrm>
                  <a:off x="928" y="1240"/>
                  <a:ext cx="821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ПОТЕРЯННЫЕ В РАБСТВЕ ГРЕХА</a:t>
                  </a:r>
                  <a:endParaRPr lang="es-MX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dirty="0">
                    <a:solidFill>
                      <a:srgbClr val="FF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7784" name="Rectangle 17"/>
                <p:cNvSpPr>
                  <a:spLocks noChangeArrowheads="1"/>
                </p:cNvSpPr>
                <p:nvPr/>
              </p:nvSpPr>
              <p:spPr bwMode="auto">
                <a:xfrm>
                  <a:off x="885" y="1240"/>
                  <a:ext cx="907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1" name="Group 20"/>
              <p:cNvGrpSpPr>
                <a:grpSpLocks/>
              </p:cNvGrpSpPr>
              <p:nvPr/>
            </p:nvGrpSpPr>
            <p:grpSpPr bwMode="auto">
              <a:xfrm>
                <a:off x="0" y="1740"/>
                <a:ext cx="885" cy="712"/>
                <a:chOff x="0" y="1740"/>
                <a:chExt cx="885" cy="712"/>
              </a:xfrm>
            </p:grpSpPr>
            <p:sp>
              <p:nvSpPr>
                <p:cNvPr id="117781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1740"/>
                  <a:ext cx="799" cy="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БЛУЖДАЮТ ПО ПУСТЫНЕ</a:t>
                  </a:r>
                  <a:endParaRPr lang="es-MX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17782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740"/>
                  <a:ext cx="885" cy="7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2" name="Group 22"/>
              <p:cNvGrpSpPr>
                <a:grpSpLocks/>
              </p:cNvGrpSpPr>
              <p:nvPr/>
            </p:nvGrpSpPr>
            <p:grpSpPr bwMode="auto">
              <a:xfrm>
                <a:off x="885" y="1740"/>
                <a:ext cx="907" cy="712"/>
                <a:chOff x="885" y="1740"/>
                <a:chExt cx="907" cy="712"/>
              </a:xfrm>
            </p:grpSpPr>
            <p:sp>
              <p:nvSpPr>
                <p:cNvPr id="117779" name="Rectangle 8"/>
                <p:cNvSpPr>
                  <a:spLocks noChangeArrowheads="1"/>
                </p:cNvSpPr>
                <p:nvPr/>
              </p:nvSpPr>
              <p:spPr bwMode="auto">
                <a:xfrm>
                  <a:off x="928" y="1740"/>
                  <a:ext cx="821" cy="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СПАСЕН, НО НЕ ЖИВЕТ ЖИЗНЬЮ УЧЕНИКА</a:t>
                  </a:r>
                  <a:endParaRPr lang="es-MX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7780" name="Rectangle 21"/>
                <p:cNvSpPr>
                  <a:spLocks noChangeArrowheads="1"/>
                </p:cNvSpPr>
                <p:nvPr/>
              </p:nvSpPr>
              <p:spPr bwMode="auto">
                <a:xfrm>
                  <a:off x="885" y="1740"/>
                  <a:ext cx="907" cy="7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3" name="Group 24"/>
              <p:cNvGrpSpPr>
                <a:grpSpLocks/>
              </p:cNvGrpSpPr>
              <p:nvPr/>
            </p:nvGrpSpPr>
            <p:grpSpPr bwMode="auto">
              <a:xfrm>
                <a:off x="0" y="2452"/>
                <a:ext cx="885" cy="606"/>
                <a:chOff x="0" y="2452"/>
                <a:chExt cx="885" cy="606"/>
              </a:xfrm>
            </p:grpSpPr>
            <p:sp>
              <p:nvSpPr>
                <p:cNvPr id="117777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2452"/>
                  <a:ext cx="799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ВХОЖДЕНИЕ В ЗЕМЛЮ ОБЕТОВАННУЮ</a:t>
                  </a:r>
                  <a:endParaRPr lang="es-MX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7778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2452"/>
                  <a:ext cx="885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774" name="Group 26"/>
              <p:cNvGrpSpPr>
                <a:grpSpLocks/>
              </p:cNvGrpSpPr>
              <p:nvPr/>
            </p:nvGrpSpPr>
            <p:grpSpPr bwMode="auto">
              <a:xfrm>
                <a:off x="885" y="2452"/>
                <a:ext cx="907" cy="606"/>
                <a:chOff x="885" y="2452"/>
                <a:chExt cx="907" cy="606"/>
              </a:xfrm>
            </p:grpSpPr>
            <p:sp>
              <p:nvSpPr>
                <p:cNvPr id="117775" name="Rectangle 10"/>
                <p:cNvSpPr>
                  <a:spLocks noChangeArrowheads="1"/>
                </p:cNvSpPr>
                <p:nvPr/>
              </p:nvSpPr>
              <p:spPr bwMode="auto">
                <a:xfrm>
                  <a:off x="928" y="2452"/>
                  <a:ext cx="821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ВХОЖДЕНИЕ НА НЕБЕСА</a:t>
                  </a:r>
                  <a:endParaRPr lang="es-MX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b="1" dirty="0">
                    <a:solidFill>
                      <a:srgbClr val="FF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7776" name="Rectangle 25"/>
                <p:cNvSpPr>
                  <a:spLocks noChangeArrowheads="1"/>
                </p:cNvSpPr>
                <p:nvPr/>
              </p:nvSpPr>
              <p:spPr bwMode="auto">
                <a:xfrm>
                  <a:off x="885" y="2452"/>
                  <a:ext cx="907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7766" name="Rectangle 28"/>
            <p:cNvSpPr>
              <a:spLocks noChangeArrowheads="1"/>
            </p:cNvSpPr>
            <p:nvPr/>
          </p:nvSpPr>
          <p:spPr bwMode="auto">
            <a:xfrm>
              <a:off x="-3" y="631"/>
              <a:ext cx="1798" cy="243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64" name="Rectangle 30"/>
          <p:cNvSpPr>
            <a:spLocks noChangeArrowheads="1"/>
          </p:cNvSpPr>
          <p:nvPr/>
        </p:nvSpPr>
        <p:spPr bwMode="auto">
          <a:xfrm>
            <a:off x="3175" y="5462588"/>
            <a:ext cx="9144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tabLst>
                <a:tab pos="-571500" algn="l"/>
              </a:tabLst>
            </a:pPr>
            <a:r>
              <a:rPr lang="es-MX" sz="11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 </a:t>
            </a:r>
            <a:endParaRPr lang="es-MX" sz="1200" i="1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tabLst>
                <a:tab pos="-571500" algn="l"/>
              </a:tabLst>
            </a:pPr>
            <a:r>
              <a:rPr lang="es-MX" sz="11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	</a:t>
            </a:r>
            <a:endParaRPr lang="es-MX" sz="1200" i="1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tabLst>
                <a:tab pos="-571500" algn="l"/>
              </a:tabLst>
            </a:pPr>
            <a:endParaRPr lang="es-MX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Прообразы в Ветхом Завете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581400" cy="464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Исход</a:t>
            </a:r>
            <a:r>
              <a:rPr lang="en-US" sz="2400" b="1" dirty="0"/>
              <a:t> 3:7-10  </a:t>
            </a:r>
            <a:r>
              <a:rPr lang="ru-RU" sz="2400" b="1" dirty="0"/>
              <a:t>Люди в рабстве – Бог посылает спасителя</a:t>
            </a:r>
            <a:r>
              <a:rPr lang="en-US" sz="2400" b="1" dirty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Моисей</a:t>
            </a:r>
            <a:r>
              <a:rPr lang="en-US" sz="2400" b="1" dirty="0"/>
              <a:t> = </a:t>
            </a:r>
            <a:r>
              <a:rPr lang="ru-RU" sz="2400" b="1" dirty="0"/>
              <a:t>Иисус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Фараон</a:t>
            </a:r>
            <a:r>
              <a:rPr lang="en-US" sz="2400" b="1" dirty="0"/>
              <a:t> = </a:t>
            </a:r>
            <a:r>
              <a:rPr lang="ru-RU" sz="2400" b="1" dirty="0"/>
              <a:t>сатана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Кара</a:t>
            </a:r>
            <a:r>
              <a:rPr lang="en-US" sz="2400" b="1" dirty="0"/>
              <a:t> #10: </a:t>
            </a:r>
            <a:r>
              <a:rPr lang="ru-RU" sz="2400" b="1" dirty="0"/>
              <a:t>Смертный приговор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16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1 </a:t>
            </a:r>
            <a:r>
              <a:rPr lang="ru-RU" sz="2400" b="1" dirty="0"/>
              <a:t>Кор</a:t>
            </a:r>
            <a:r>
              <a:rPr lang="en-US" sz="2400" b="1" dirty="0"/>
              <a:t> 5:7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14600"/>
            <a:ext cx="50038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1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/>
              <a:t>Переход через Красное Море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05000"/>
            <a:ext cx="3124200" cy="4191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Мы свободны!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Пока нет!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1 </a:t>
            </a:r>
            <a:r>
              <a:rPr lang="ru-RU" sz="2400" b="1" dirty="0"/>
              <a:t>Кор</a:t>
            </a:r>
            <a:r>
              <a:rPr lang="en-US" sz="2400" b="1" dirty="0"/>
              <a:t> 10:1-4</a:t>
            </a: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0"/>
            <a:ext cx="51816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91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Прообразы Христа</a:t>
            </a:r>
            <a:endParaRPr lang="en-US" sz="28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/>
              <a:t>Адам</a:t>
            </a:r>
            <a:r>
              <a:rPr lang="en-US" sz="2400" b="1" dirty="0"/>
              <a:t> </a:t>
            </a:r>
          </a:p>
          <a:p>
            <a:pPr eaLnBrk="1" hangingPunct="1">
              <a:defRPr/>
            </a:pPr>
            <a:r>
              <a:rPr lang="ru-RU" sz="2400" b="1" dirty="0"/>
              <a:t>Мелхиседек, Исаак, Иосиф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Моисей 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Иисус Навин</a:t>
            </a:r>
            <a:r>
              <a:rPr lang="en-US" sz="2400" b="1" dirty="0"/>
              <a:t> </a:t>
            </a:r>
          </a:p>
          <a:p>
            <a:pPr eaLnBrk="1" hangingPunct="1">
              <a:defRPr/>
            </a:pPr>
            <a:r>
              <a:rPr lang="ru-RU" sz="2400" b="1" dirty="0" err="1"/>
              <a:t>Девора</a:t>
            </a:r>
            <a:r>
              <a:rPr lang="ru-RU" sz="2400" b="1" dirty="0"/>
              <a:t>, Самсон, Саул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Давид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Илия, Иона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Даниил, Кир</a:t>
            </a:r>
            <a:endParaRPr lang="en-US" sz="2400" b="1" dirty="0"/>
          </a:p>
          <a:p>
            <a:pPr eaLnBrk="1" hangingPunct="1">
              <a:defRPr/>
            </a:pPr>
            <a:r>
              <a:rPr lang="ru-RU" sz="2400" b="1" dirty="0"/>
              <a:t>Иисус Первосвященник, Эсфирь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/>
              <a:t>Чтобы быть прообразом Мессии…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657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/>
              <a:t>Пророк, Священник или Царь</a:t>
            </a:r>
            <a:r>
              <a:rPr lang="en-US" sz="2800" b="1" dirty="0"/>
              <a:t> (</a:t>
            </a:r>
            <a:r>
              <a:rPr lang="ru-RU" sz="2800" b="1" dirty="0"/>
              <a:t>или принц</a:t>
            </a:r>
            <a:r>
              <a:rPr lang="en-US" sz="2800" b="1" dirty="0"/>
              <a:t>…)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/>
              <a:t>Спасти Израиль </a:t>
            </a:r>
            <a:r>
              <a:rPr lang="en-US" sz="2800" b="1" dirty="0"/>
              <a:t>(</a:t>
            </a:r>
            <a:r>
              <a:rPr lang="ru-RU" sz="2800" b="1" dirty="0"/>
              <a:t>или  язычников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675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Иона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876800" cy="472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John 7:52  </a:t>
            </a:r>
            <a:r>
              <a:rPr lang="ru-RU" sz="2400" b="1" dirty="0"/>
              <a:t>еще не было пророка из Галилеи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Matthew 12:39,40  </a:t>
            </a:r>
            <a:r>
              <a:rPr lang="ru-RU" sz="2400" b="1" dirty="0"/>
              <a:t>Три дня и три ночи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Luke 11:30-32  </a:t>
            </a:r>
            <a:r>
              <a:rPr lang="ru-RU" sz="2400" b="1" dirty="0"/>
              <a:t>Предложил спасение для язычников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Jonah 1:7  </a:t>
            </a:r>
            <a:r>
              <a:rPr lang="ru-RU" sz="2400" b="1" dirty="0"/>
              <a:t>Азартные игры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/>
              <a:t>Jonah 1:12 </a:t>
            </a:r>
            <a:r>
              <a:rPr lang="ru-RU" sz="2400" b="1" dirty="0"/>
              <a:t>Сам предложил свою жизнь, чтобы спасти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Иона утишил бурю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</p:txBody>
      </p:sp>
      <p:pic>
        <p:nvPicPr>
          <p:cNvPr id="164868" name="Picture 2" descr="http://www.gardenofpraise.com/images/j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371600"/>
            <a:ext cx="3848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8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bleon1.files.wordpress.com/2011/10/gath-hep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338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4" descr="http://holylandarchive.com/section_images/555_Nazareth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7576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Box 1"/>
          <p:cNvSpPr txBox="1">
            <a:spLocks noChangeArrowheads="1"/>
          </p:cNvSpPr>
          <p:nvPr/>
        </p:nvSpPr>
        <p:spPr bwMode="auto">
          <a:xfrm>
            <a:off x="838200" y="5360988"/>
            <a:ext cx="7542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800" b="1" dirty="0" err="1">
                <a:solidFill>
                  <a:srgbClr val="FFFFFF"/>
                </a:solidFill>
              </a:rPr>
              <a:t>Гаф</a:t>
            </a:r>
            <a:r>
              <a:rPr lang="ru-RU" altLang="en-US" sz="2800" b="1" dirty="0">
                <a:solidFill>
                  <a:srgbClr val="FFFFFF"/>
                </a:solidFill>
              </a:rPr>
              <a:t> Хефер и Назарет 5 км друг от друга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1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/>
              <a:t>Мелхиседек – прообраз Христа</a:t>
            </a:r>
            <a:endParaRPr lang="en-US" sz="32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Мелхиседек означает Царь Праведности</a:t>
            </a:r>
            <a:r>
              <a:rPr lang="en-US" sz="2800" b="1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Царь Салима означает Царь</a:t>
            </a:r>
            <a:r>
              <a:rPr lang="en-US" sz="2800" b="1" dirty="0"/>
              <a:t> (</a:t>
            </a:r>
            <a:r>
              <a:rPr lang="ru-RU" sz="2800" b="1" dirty="0"/>
              <a:t>Принц</a:t>
            </a:r>
            <a:r>
              <a:rPr lang="en-US" sz="2800" b="1" dirty="0"/>
              <a:t>?) </a:t>
            </a:r>
            <a:r>
              <a:rPr lang="ru-RU" sz="2800" b="1" dirty="0"/>
              <a:t>Мира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Он благословил Авраама </a:t>
            </a:r>
            <a:r>
              <a:rPr lang="en-US" sz="2800" b="1" dirty="0"/>
              <a:t>(</a:t>
            </a:r>
            <a:r>
              <a:rPr lang="ru-RU" sz="2800" b="1" dirty="0"/>
              <a:t>Бытие </a:t>
            </a:r>
            <a:r>
              <a:rPr lang="en-US" sz="2800" b="1" dirty="0"/>
              <a:t> 14:19)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Авраам предложил ему десятину – жертву </a:t>
            </a:r>
            <a:r>
              <a:rPr lang="en-US" sz="2800" b="1" dirty="0"/>
              <a:t>(</a:t>
            </a:r>
            <a:r>
              <a:rPr lang="ru-RU" sz="2800" b="1" dirty="0"/>
              <a:t>Бытие</a:t>
            </a:r>
            <a:r>
              <a:rPr lang="en-US" sz="2800" b="1" dirty="0"/>
              <a:t>s 14:20).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Первосвященник избирался по своему характеру, а не по наследованию</a:t>
            </a:r>
            <a:r>
              <a:rPr lang="en-US" sz="2800" b="1" dirty="0"/>
              <a:t>. </a:t>
            </a:r>
            <a:r>
              <a:rPr lang="ru-RU" sz="2800" b="1" dirty="0" err="1"/>
              <a:t>Евр</a:t>
            </a:r>
            <a:r>
              <a:rPr lang="en-US" sz="2800" b="1" dirty="0"/>
              <a:t> 7:15-16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Более великий, чем </a:t>
            </a:r>
            <a:r>
              <a:rPr lang="ru-RU" sz="2800" b="1" dirty="0" err="1"/>
              <a:t>АвраамЕвр</a:t>
            </a:r>
            <a:r>
              <a:rPr lang="en-US" sz="2800" b="1" dirty="0"/>
              <a:t> 7:4.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Дал Аврааму хлеб и вино </a:t>
            </a:r>
            <a:r>
              <a:rPr lang="en-US" sz="2800" b="1" dirty="0"/>
              <a:t>(</a:t>
            </a:r>
            <a:r>
              <a:rPr lang="ru-RU" sz="2800" b="1" dirty="0"/>
              <a:t>последняя вечеря</a:t>
            </a:r>
            <a:r>
              <a:rPr lang="en-US" sz="2800" b="1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Священник для всех, не только для иудеев</a:t>
            </a:r>
            <a:r>
              <a:rPr lang="en-US" sz="2800" b="1" dirty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1223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Иосиф – спаситель Израиля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257800" cy="4800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b="1" dirty="0"/>
              <a:t>Из любимца отца стал рабом в Египте и позже был возвышен до советница царя</a:t>
            </a: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ru-RU" sz="2400" b="1" dirty="0"/>
              <a:t>Пастух</a:t>
            </a:r>
            <a:endParaRPr lang="en-US" sz="2400" b="1" dirty="0"/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ru-RU" sz="2400" b="1" dirty="0"/>
              <a:t>Сон</a:t>
            </a:r>
            <a:r>
              <a:rPr lang="en-US" sz="2400" b="1" dirty="0"/>
              <a:t>:  </a:t>
            </a:r>
            <a:r>
              <a:rPr lang="ru-RU" sz="2400" b="1" dirty="0"/>
              <a:t>Будешь царем иудеев</a:t>
            </a:r>
            <a:endParaRPr lang="en-US" sz="2400" b="1" dirty="0"/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ru-RU" sz="2400" b="1" dirty="0"/>
              <a:t>Завистливые братья решили его убить</a:t>
            </a:r>
            <a:endParaRPr lang="en-US" sz="2400" b="1" dirty="0"/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ru-RU" sz="2400" b="1" dirty="0"/>
              <a:t>Предан за 20 </a:t>
            </a:r>
            <a:r>
              <a:rPr lang="ru-RU" sz="2400" b="1" dirty="0" err="1"/>
              <a:t>серебрянников</a:t>
            </a:r>
            <a:endParaRPr lang="en-US" sz="2400" b="1" dirty="0"/>
          </a:p>
          <a:p>
            <a:pPr marL="0" indent="0">
              <a:buFontTx/>
              <a:buNone/>
              <a:defRPr/>
            </a:pPr>
            <a:endParaRPr lang="en-US" sz="800" b="1" dirty="0"/>
          </a:p>
          <a:p>
            <a:pPr marL="0" indent="0">
              <a:buFontTx/>
              <a:buNone/>
              <a:defRPr/>
            </a:pPr>
            <a:r>
              <a:rPr lang="ru-RU" sz="2400" b="1" dirty="0"/>
              <a:t>Отправился в Египет</a:t>
            </a:r>
          </a:p>
          <a:p>
            <a:pPr marL="0" indent="0">
              <a:buFontTx/>
              <a:buNone/>
              <a:defRPr/>
            </a:pPr>
            <a:r>
              <a:rPr lang="ru-RU" sz="2400" b="1" dirty="0"/>
              <a:t>Спас Израиль</a:t>
            </a:r>
            <a:endParaRPr lang="en-US" sz="2400" b="1" dirty="0"/>
          </a:p>
          <a:p>
            <a:pPr marL="0" indent="0">
              <a:buFontTx/>
              <a:buNone/>
              <a:defRPr/>
            </a:pPr>
            <a:endParaRPr lang="en-US" sz="2400" b="1" dirty="0"/>
          </a:p>
        </p:txBody>
      </p:sp>
      <p:pic>
        <p:nvPicPr>
          <p:cNvPr id="168964" name="Picture 2" descr="http://www.gutenberg.org/files/30218/30218-h/images/fron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676400"/>
            <a:ext cx="3463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49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295400" y="0"/>
            <a:ext cx="6705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 algn="just" eaLnBrk="1" hangingPunct="1">
              <a:tabLst>
                <a:tab pos="-571500" algn="l"/>
              </a:tabLst>
            </a:pPr>
            <a:r>
              <a:rPr lang="ru-RU" sz="2000" b="1" dirty="0">
                <a:solidFill>
                  <a:srgbClr val="FFFF66"/>
                </a:solidFill>
                <a:latin typeface="Book Antiqua" pitchFamily="18" charset="0"/>
                <a:cs typeface="Times New Roman" pitchFamily="18" charset="0"/>
              </a:rPr>
              <a:t>Параллели между Моисеем и Иисусом</a:t>
            </a:r>
            <a:endParaRPr lang="es-MX" sz="2000" b="1" i="1" dirty="0">
              <a:solidFill>
                <a:srgbClr val="FFFF66"/>
              </a:solidFill>
              <a:latin typeface="Book Antiqua" pitchFamily="18" charset="0"/>
              <a:cs typeface="Times New Roman" pitchFamily="18" charset="0"/>
            </a:endParaRPr>
          </a:p>
          <a:p>
            <a:pPr indent="457200" algn="just">
              <a:tabLst>
                <a:tab pos="-571500" algn="l"/>
              </a:tabLst>
            </a:pPr>
            <a:r>
              <a:rPr lang="es-MX" sz="11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 </a:t>
            </a:r>
            <a:endParaRPr lang="es-MX" sz="2400" dirty="0">
              <a:latin typeface="Times New Roman" pitchFamily="18" charset="0"/>
            </a:endParaRPr>
          </a:p>
        </p:txBody>
      </p:sp>
      <p:grpSp>
        <p:nvGrpSpPr>
          <p:cNvPr id="122883" name="Group 71"/>
          <p:cNvGrpSpPr>
            <a:grpSpLocks/>
          </p:cNvGrpSpPr>
          <p:nvPr/>
        </p:nvGrpSpPr>
        <p:grpSpPr bwMode="auto">
          <a:xfrm>
            <a:off x="990600" y="762000"/>
            <a:ext cx="6705600" cy="5867400"/>
            <a:chOff x="-3" y="525"/>
            <a:chExt cx="2230" cy="6063"/>
          </a:xfrm>
        </p:grpSpPr>
        <p:grpSp>
          <p:nvGrpSpPr>
            <p:cNvPr id="122884" name="Group 69"/>
            <p:cNvGrpSpPr>
              <a:grpSpLocks/>
            </p:cNvGrpSpPr>
            <p:nvPr/>
          </p:nvGrpSpPr>
          <p:grpSpPr bwMode="auto">
            <a:xfrm>
              <a:off x="0" y="528"/>
              <a:ext cx="2224" cy="6057"/>
              <a:chOff x="0" y="528"/>
              <a:chExt cx="2224" cy="6057"/>
            </a:xfrm>
          </p:grpSpPr>
          <p:grpSp>
            <p:nvGrpSpPr>
              <p:cNvPr id="122886" name="Group 26"/>
              <p:cNvGrpSpPr>
                <a:grpSpLocks/>
              </p:cNvGrpSpPr>
              <p:nvPr/>
            </p:nvGrpSpPr>
            <p:grpSpPr bwMode="auto">
              <a:xfrm>
                <a:off x="0" y="528"/>
                <a:ext cx="1130" cy="509"/>
                <a:chOff x="0" y="528"/>
                <a:chExt cx="1130" cy="509"/>
              </a:xfrm>
            </p:grpSpPr>
            <p:sp>
              <p:nvSpPr>
                <p:cNvPr id="122950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528"/>
                  <a:ext cx="104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>
                    <a:tabLst>
                      <a:tab pos="-571500" algn="l"/>
                    </a:tabLst>
                  </a:pPr>
                  <a:r>
                    <a:rPr lang="ru-RU" sz="20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Моисей</a:t>
                  </a:r>
                  <a:endParaRPr lang="es-MX" sz="1200" i="1" dirty="0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51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113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87" name="Group 28"/>
              <p:cNvGrpSpPr>
                <a:grpSpLocks/>
              </p:cNvGrpSpPr>
              <p:nvPr/>
            </p:nvGrpSpPr>
            <p:grpSpPr bwMode="auto">
              <a:xfrm>
                <a:off x="1130" y="528"/>
                <a:ext cx="1094" cy="509"/>
                <a:chOff x="1130" y="528"/>
                <a:chExt cx="1094" cy="509"/>
              </a:xfrm>
            </p:grpSpPr>
            <p:sp>
              <p:nvSpPr>
                <p:cNvPr id="122948" name="Rectangle 4"/>
                <p:cNvSpPr>
                  <a:spLocks noChangeArrowheads="1"/>
                </p:cNvSpPr>
                <p:nvPr/>
              </p:nvSpPr>
              <p:spPr bwMode="auto">
                <a:xfrm>
                  <a:off x="1173" y="528"/>
                  <a:ext cx="1008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>
                    <a:tabLst>
                      <a:tab pos="-571500" algn="l"/>
                    </a:tabLst>
                  </a:pPr>
                  <a:r>
                    <a:rPr lang="ru-RU" sz="20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Иисус</a:t>
                  </a:r>
                  <a:endParaRPr lang="es-MX" sz="20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endParaRPr lang="es-MX" sz="20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4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30" y="528"/>
                  <a:ext cx="1094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88" name="Group 30"/>
              <p:cNvGrpSpPr>
                <a:grpSpLocks/>
              </p:cNvGrpSpPr>
              <p:nvPr/>
            </p:nvGrpSpPr>
            <p:grpSpPr bwMode="auto">
              <a:xfrm>
                <a:off x="0" y="1037"/>
                <a:ext cx="1130" cy="615"/>
                <a:chOff x="0" y="1037"/>
                <a:chExt cx="1130" cy="615"/>
              </a:xfrm>
            </p:grpSpPr>
            <p:sp>
              <p:nvSpPr>
                <p:cNvPr id="122946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1037"/>
                  <a:ext cx="1044" cy="6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Фараон пытался его убить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r>
                    <a:rPr lang="es-MX" sz="1200" i="1" dirty="0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47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037"/>
                  <a:ext cx="1130" cy="61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89" name="Group 32"/>
              <p:cNvGrpSpPr>
                <a:grpSpLocks/>
              </p:cNvGrpSpPr>
              <p:nvPr/>
            </p:nvGrpSpPr>
            <p:grpSpPr bwMode="auto">
              <a:xfrm>
                <a:off x="1130" y="1037"/>
                <a:ext cx="1094" cy="615"/>
                <a:chOff x="1130" y="1037"/>
                <a:chExt cx="1094" cy="615"/>
              </a:xfrm>
            </p:grpSpPr>
            <p:sp>
              <p:nvSpPr>
                <p:cNvPr id="122944" name="Rectangle 6"/>
                <p:cNvSpPr>
                  <a:spLocks noChangeArrowheads="1"/>
                </p:cNvSpPr>
                <p:nvPr/>
              </p:nvSpPr>
              <p:spPr bwMode="auto">
                <a:xfrm>
                  <a:off x="1173" y="1037"/>
                  <a:ext cx="1008" cy="6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Ирод пытался его убить</a:t>
                  </a: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45" name="Rectangle 31"/>
                <p:cNvSpPr>
                  <a:spLocks noChangeArrowheads="1"/>
                </p:cNvSpPr>
                <p:nvPr/>
              </p:nvSpPr>
              <p:spPr bwMode="auto">
                <a:xfrm>
                  <a:off x="1130" y="1037"/>
                  <a:ext cx="1094" cy="61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0" name="Group 34"/>
              <p:cNvGrpSpPr>
                <a:grpSpLocks/>
              </p:cNvGrpSpPr>
              <p:nvPr/>
            </p:nvGrpSpPr>
            <p:grpSpPr bwMode="auto">
              <a:xfrm>
                <a:off x="0" y="1652"/>
                <a:ext cx="1130" cy="500"/>
                <a:chOff x="0" y="1652"/>
                <a:chExt cx="1130" cy="500"/>
              </a:xfrm>
            </p:grpSpPr>
            <p:sp>
              <p:nvSpPr>
                <p:cNvPr id="122942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1652"/>
                  <a:ext cx="104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Призван Богом выйти из Египта</a:t>
                  </a: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43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652"/>
                  <a:ext cx="113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1" name="Group 36"/>
              <p:cNvGrpSpPr>
                <a:grpSpLocks/>
              </p:cNvGrpSpPr>
              <p:nvPr/>
            </p:nvGrpSpPr>
            <p:grpSpPr bwMode="auto">
              <a:xfrm>
                <a:off x="1130" y="1652"/>
                <a:ext cx="1094" cy="500"/>
                <a:chOff x="1130" y="1652"/>
                <a:chExt cx="1094" cy="500"/>
              </a:xfrm>
            </p:grpSpPr>
            <p:sp>
              <p:nvSpPr>
                <p:cNvPr id="122940" name="Rectangle 8"/>
                <p:cNvSpPr>
                  <a:spLocks noChangeArrowheads="1"/>
                </p:cNvSpPr>
                <p:nvPr/>
              </p:nvSpPr>
              <p:spPr bwMode="auto">
                <a:xfrm>
                  <a:off x="1173" y="1652"/>
                  <a:ext cx="1008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Вынесен из Египта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41" name="Rectangle 35"/>
                <p:cNvSpPr>
                  <a:spLocks noChangeArrowheads="1"/>
                </p:cNvSpPr>
                <p:nvPr/>
              </p:nvSpPr>
              <p:spPr bwMode="auto">
                <a:xfrm>
                  <a:off x="1130" y="1652"/>
                  <a:ext cx="109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2" name="Group 38"/>
              <p:cNvGrpSpPr>
                <a:grpSpLocks/>
              </p:cNvGrpSpPr>
              <p:nvPr/>
            </p:nvGrpSpPr>
            <p:grpSpPr bwMode="auto">
              <a:xfrm>
                <a:off x="0" y="2152"/>
                <a:ext cx="1130" cy="606"/>
                <a:chOff x="0" y="2152"/>
                <a:chExt cx="1130" cy="606"/>
              </a:xfrm>
            </p:grpSpPr>
            <p:sp>
              <p:nvSpPr>
                <p:cNvPr id="122938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2152"/>
                  <a:ext cx="1044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Сорок лет в пустыне, чтобы приготовиться к служению</a:t>
                  </a: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39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2152"/>
                  <a:ext cx="113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3" name="Group 40"/>
              <p:cNvGrpSpPr>
                <a:grpSpLocks/>
              </p:cNvGrpSpPr>
              <p:nvPr/>
            </p:nvGrpSpPr>
            <p:grpSpPr bwMode="auto">
              <a:xfrm>
                <a:off x="1130" y="1955"/>
                <a:ext cx="1094" cy="803"/>
                <a:chOff x="1130" y="1955"/>
                <a:chExt cx="1094" cy="803"/>
              </a:xfrm>
            </p:grpSpPr>
            <p:sp>
              <p:nvSpPr>
                <p:cNvPr id="122936" name="Rectangle 10"/>
                <p:cNvSpPr>
                  <a:spLocks noChangeArrowheads="1"/>
                </p:cNvSpPr>
                <p:nvPr/>
              </p:nvSpPr>
              <p:spPr bwMode="auto">
                <a:xfrm>
                  <a:off x="1170" y="1955"/>
                  <a:ext cx="1008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Сорок дней в пустыне, чтобы приготовиться к служению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37" name="Rectangle 39"/>
                <p:cNvSpPr>
                  <a:spLocks noChangeArrowheads="1"/>
                </p:cNvSpPr>
                <p:nvPr/>
              </p:nvSpPr>
              <p:spPr bwMode="auto">
                <a:xfrm>
                  <a:off x="1130" y="2152"/>
                  <a:ext cx="109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4" name="Group 42"/>
              <p:cNvGrpSpPr>
                <a:grpSpLocks/>
              </p:cNvGrpSpPr>
              <p:nvPr/>
            </p:nvGrpSpPr>
            <p:grpSpPr bwMode="auto">
              <a:xfrm>
                <a:off x="0" y="2705"/>
                <a:ext cx="1130" cy="659"/>
                <a:chOff x="0" y="2705"/>
                <a:chExt cx="1130" cy="659"/>
              </a:xfrm>
            </p:grpSpPr>
            <p:sp>
              <p:nvSpPr>
                <p:cNvPr id="122934" name="Rectangle 11"/>
                <p:cNvSpPr>
                  <a:spLocks noChangeArrowheads="1"/>
                </p:cNvSpPr>
                <p:nvPr/>
              </p:nvSpPr>
              <p:spPr bwMode="auto">
                <a:xfrm>
                  <a:off x="35" y="2705"/>
                  <a:ext cx="1044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Оставил высокое положение при царе, чтобы быть с </a:t>
                  </a:r>
                  <a:r>
                    <a:rPr lang="ru-RU" sz="16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изр</a:t>
                  </a: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.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35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2758"/>
                  <a:ext cx="113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5" name="Group 44"/>
              <p:cNvGrpSpPr>
                <a:grpSpLocks/>
              </p:cNvGrpSpPr>
              <p:nvPr/>
            </p:nvGrpSpPr>
            <p:grpSpPr bwMode="auto">
              <a:xfrm>
                <a:off x="1130" y="2758"/>
                <a:ext cx="1094" cy="606"/>
                <a:chOff x="1130" y="2758"/>
                <a:chExt cx="1094" cy="606"/>
              </a:xfrm>
            </p:grpSpPr>
            <p:sp>
              <p:nvSpPr>
                <p:cNvPr id="122932" name="Rectangle 12"/>
                <p:cNvSpPr>
                  <a:spLocks noChangeArrowheads="1"/>
                </p:cNvSpPr>
                <p:nvPr/>
              </p:nvSpPr>
              <p:spPr bwMode="auto">
                <a:xfrm>
                  <a:off x="1173" y="2758"/>
                  <a:ext cx="1008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Оставил положение с отцом, чтобы быть с </a:t>
                  </a:r>
                  <a:r>
                    <a:rPr lang="ru-RU" sz="16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изр</a:t>
                  </a: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.</a:t>
                  </a: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33" name="Rectangle 43"/>
                <p:cNvSpPr>
                  <a:spLocks noChangeArrowheads="1"/>
                </p:cNvSpPr>
                <p:nvPr/>
              </p:nvSpPr>
              <p:spPr bwMode="auto">
                <a:xfrm>
                  <a:off x="1130" y="2758"/>
                  <a:ext cx="109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6" name="Group 46"/>
              <p:cNvGrpSpPr>
                <a:grpSpLocks/>
              </p:cNvGrpSpPr>
              <p:nvPr/>
            </p:nvGrpSpPr>
            <p:grpSpPr bwMode="auto">
              <a:xfrm>
                <a:off x="0" y="3364"/>
                <a:ext cx="1130" cy="500"/>
                <a:chOff x="0" y="3364"/>
                <a:chExt cx="1130" cy="500"/>
              </a:xfrm>
            </p:grpSpPr>
            <p:sp>
              <p:nvSpPr>
                <p:cNvPr id="122930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3364"/>
                  <a:ext cx="104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Вел Израиль из Египетского рабства</a:t>
                  </a: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31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3364"/>
                  <a:ext cx="113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7" name="Group 48"/>
              <p:cNvGrpSpPr>
                <a:grpSpLocks/>
              </p:cNvGrpSpPr>
              <p:nvPr/>
            </p:nvGrpSpPr>
            <p:grpSpPr bwMode="auto">
              <a:xfrm>
                <a:off x="1130" y="3364"/>
                <a:ext cx="1094" cy="500"/>
                <a:chOff x="1130" y="3364"/>
                <a:chExt cx="1094" cy="500"/>
              </a:xfrm>
            </p:grpSpPr>
            <p:sp>
              <p:nvSpPr>
                <p:cNvPr id="122928" name="Rectangle 14"/>
                <p:cNvSpPr>
                  <a:spLocks noChangeArrowheads="1"/>
                </p:cNvSpPr>
                <p:nvPr/>
              </p:nvSpPr>
              <p:spPr bwMode="auto">
                <a:xfrm>
                  <a:off x="1173" y="3364"/>
                  <a:ext cx="1008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Вел духовный Израиль из греха</a:t>
                  </a: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29" name="Rectangle 47"/>
                <p:cNvSpPr>
                  <a:spLocks noChangeArrowheads="1"/>
                </p:cNvSpPr>
                <p:nvPr/>
              </p:nvSpPr>
              <p:spPr bwMode="auto">
                <a:xfrm>
                  <a:off x="1130" y="3364"/>
                  <a:ext cx="109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8" name="Group 50"/>
              <p:cNvGrpSpPr>
                <a:grpSpLocks/>
              </p:cNvGrpSpPr>
              <p:nvPr/>
            </p:nvGrpSpPr>
            <p:grpSpPr bwMode="auto">
              <a:xfrm>
                <a:off x="0" y="3864"/>
                <a:ext cx="1130" cy="615"/>
                <a:chOff x="0" y="3864"/>
                <a:chExt cx="1130" cy="615"/>
              </a:xfrm>
            </p:grpSpPr>
            <p:sp>
              <p:nvSpPr>
                <p:cNvPr id="122926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3864"/>
                  <a:ext cx="1044" cy="6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i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Аарон приготовил ему путь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r>
                    <a:rPr lang="es-MX" sz="1600" b="1" i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tabLst>
                      <a:tab pos="-571500" algn="l"/>
                    </a:tabLst>
                  </a:pP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27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3864"/>
                  <a:ext cx="1130" cy="61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899" name="Group 52"/>
              <p:cNvGrpSpPr>
                <a:grpSpLocks/>
              </p:cNvGrpSpPr>
              <p:nvPr/>
            </p:nvGrpSpPr>
            <p:grpSpPr bwMode="auto">
              <a:xfrm>
                <a:off x="1130" y="3864"/>
                <a:ext cx="1094" cy="615"/>
                <a:chOff x="1130" y="3864"/>
                <a:chExt cx="1094" cy="615"/>
              </a:xfrm>
            </p:grpSpPr>
            <p:sp>
              <p:nvSpPr>
                <p:cNvPr id="122924" name="Rectangle 16"/>
                <p:cNvSpPr>
                  <a:spLocks noChangeArrowheads="1"/>
                </p:cNvSpPr>
                <p:nvPr/>
              </p:nvSpPr>
              <p:spPr bwMode="auto">
                <a:xfrm>
                  <a:off x="1173" y="3864"/>
                  <a:ext cx="1008" cy="6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Иоанна Креститель приготовил Ему путь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25" name="Rectangle 51"/>
                <p:cNvSpPr>
                  <a:spLocks noChangeArrowheads="1"/>
                </p:cNvSpPr>
                <p:nvPr/>
              </p:nvSpPr>
              <p:spPr bwMode="auto">
                <a:xfrm>
                  <a:off x="1130" y="3864"/>
                  <a:ext cx="1094" cy="61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00" name="Group 54"/>
              <p:cNvGrpSpPr>
                <a:grpSpLocks/>
              </p:cNvGrpSpPr>
              <p:nvPr/>
            </p:nvGrpSpPr>
            <p:grpSpPr bwMode="auto">
              <a:xfrm>
                <a:off x="0" y="4479"/>
                <a:ext cx="1130" cy="606"/>
                <a:chOff x="0" y="4479"/>
                <a:chExt cx="1130" cy="606"/>
              </a:xfrm>
            </p:grpSpPr>
            <p:sp>
              <p:nvSpPr>
                <p:cNvPr id="122922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4479"/>
                  <a:ext cx="1044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Крестил </a:t>
                  </a:r>
                  <a:r>
                    <a:rPr lang="ru-RU" sz="16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Изариль</a:t>
                  </a: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 в Красном море, чтобы освободить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23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4479"/>
                  <a:ext cx="113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01" name="Group 56"/>
              <p:cNvGrpSpPr>
                <a:grpSpLocks/>
              </p:cNvGrpSpPr>
              <p:nvPr/>
            </p:nvGrpSpPr>
            <p:grpSpPr bwMode="auto">
              <a:xfrm>
                <a:off x="1130" y="4479"/>
                <a:ext cx="1094" cy="606"/>
                <a:chOff x="1130" y="4479"/>
                <a:chExt cx="1094" cy="606"/>
              </a:xfrm>
            </p:grpSpPr>
            <p:sp>
              <p:nvSpPr>
                <p:cNvPr id="122920" name="Rectangle 18"/>
                <p:cNvSpPr>
                  <a:spLocks noChangeArrowheads="1"/>
                </p:cNvSpPr>
                <p:nvPr/>
              </p:nvSpPr>
              <p:spPr bwMode="auto">
                <a:xfrm>
                  <a:off x="1173" y="4479"/>
                  <a:ext cx="1008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Заповедовал крещение для прощения грехов</a:t>
                  </a: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21" name="Rectangle 55"/>
                <p:cNvSpPr>
                  <a:spLocks noChangeArrowheads="1"/>
                </p:cNvSpPr>
                <p:nvPr/>
              </p:nvSpPr>
              <p:spPr bwMode="auto">
                <a:xfrm>
                  <a:off x="1130" y="4479"/>
                  <a:ext cx="1094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02" name="Group 58"/>
              <p:cNvGrpSpPr>
                <a:grpSpLocks/>
              </p:cNvGrpSpPr>
              <p:nvPr/>
            </p:nvGrpSpPr>
            <p:grpSpPr bwMode="auto">
              <a:xfrm>
                <a:off x="0" y="5085"/>
                <a:ext cx="1130" cy="500"/>
                <a:chOff x="0" y="5085"/>
                <a:chExt cx="1130" cy="500"/>
              </a:xfrm>
            </p:grpSpPr>
            <p:sp>
              <p:nvSpPr>
                <p:cNvPr id="122918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5085"/>
                  <a:ext cx="104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Дал манну в пустыне (типа того)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19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5085"/>
                  <a:ext cx="113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03" name="Group 60"/>
              <p:cNvGrpSpPr>
                <a:grpSpLocks/>
              </p:cNvGrpSpPr>
              <p:nvPr/>
            </p:nvGrpSpPr>
            <p:grpSpPr bwMode="auto">
              <a:xfrm>
                <a:off x="1130" y="5085"/>
                <a:ext cx="1094" cy="500"/>
                <a:chOff x="1130" y="5085"/>
                <a:chExt cx="1094" cy="500"/>
              </a:xfrm>
            </p:grpSpPr>
            <p:sp>
              <p:nvSpPr>
                <p:cNvPr id="122916" name="Rectangle 20"/>
                <p:cNvSpPr>
                  <a:spLocks noChangeArrowheads="1"/>
                </p:cNvSpPr>
                <p:nvPr/>
              </p:nvSpPr>
              <p:spPr bwMode="auto">
                <a:xfrm>
                  <a:off x="1173" y="5085"/>
                  <a:ext cx="1008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Дал духовный хлеб алчущим</a:t>
                  </a: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17" name="Rectangle 59"/>
                <p:cNvSpPr>
                  <a:spLocks noChangeArrowheads="1"/>
                </p:cNvSpPr>
                <p:nvPr/>
              </p:nvSpPr>
              <p:spPr bwMode="auto">
                <a:xfrm>
                  <a:off x="1130" y="5085"/>
                  <a:ext cx="109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04" name="Group 62"/>
              <p:cNvGrpSpPr>
                <a:grpSpLocks/>
              </p:cNvGrpSpPr>
              <p:nvPr/>
            </p:nvGrpSpPr>
            <p:grpSpPr bwMode="auto">
              <a:xfrm>
                <a:off x="0" y="5585"/>
                <a:ext cx="1130" cy="500"/>
                <a:chOff x="0" y="5585"/>
                <a:chExt cx="1130" cy="500"/>
              </a:xfrm>
            </p:grpSpPr>
            <p:sp>
              <p:nvSpPr>
                <p:cNvPr id="122914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5585"/>
                  <a:ext cx="104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Дал воду людям в пустыне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15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5585"/>
                  <a:ext cx="113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05" name="Group 64"/>
              <p:cNvGrpSpPr>
                <a:grpSpLocks/>
              </p:cNvGrpSpPr>
              <p:nvPr/>
            </p:nvGrpSpPr>
            <p:grpSpPr bwMode="auto">
              <a:xfrm>
                <a:off x="1130" y="5585"/>
                <a:ext cx="1094" cy="500"/>
                <a:chOff x="1130" y="5585"/>
                <a:chExt cx="1094" cy="500"/>
              </a:xfrm>
            </p:grpSpPr>
            <p:sp>
              <p:nvSpPr>
                <p:cNvPr id="122912" name="Rectangle 22"/>
                <p:cNvSpPr>
                  <a:spLocks noChangeArrowheads="1"/>
                </p:cNvSpPr>
                <p:nvPr/>
              </p:nvSpPr>
              <p:spPr bwMode="auto">
                <a:xfrm>
                  <a:off x="1173" y="5585"/>
                  <a:ext cx="1008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Дает духовную воду – Святой Дух</a:t>
                  </a: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2913" name="Rectangle 63"/>
                <p:cNvSpPr>
                  <a:spLocks noChangeArrowheads="1"/>
                </p:cNvSpPr>
                <p:nvPr/>
              </p:nvSpPr>
              <p:spPr bwMode="auto">
                <a:xfrm>
                  <a:off x="1130" y="5585"/>
                  <a:ext cx="109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06" name="Group 66"/>
              <p:cNvGrpSpPr>
                <a:grpSpLocks/>
              </p:cNvGrpSpPr>
              <p:nvPr/>
            </p:nvGrpSpPr>
            <p:grpSpPr bwMode="auto">
              <a:xfrm>
                <a:off x="0" y="6085"/>
                <a:ext cx="1130" cy="500"/>
                <a:chOff x="0" y="6085"/>
                <a:chExt cx="1130" cy="500"/>
              </a:xfrm>
            </p:grpSpPr>
            <p:sp>
              <p:nvSpPr>
                <p:cNvPr id="122910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6085"/>
                  <a:ext cx="104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Говорил с Богом на горе </a:t>
                  </a:r>
                  <a:r>
                    <a:rPr lang="ru-RU" sz="16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Синай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11" name="Rectangle 65"/>
                <p:cNvSpPr>
                  <a:spLocks noChangeArrowheads="1"/>
                </p:cNvSpPr>
                <p:nvPr/>
              </p:nvSpPr>
              <p:spPr bwMode="auto">
                <a:xfrm>
                  <a:off x="0" y="6085"/>
                  <a:ext cx="113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07" name="Group 68"/>
              <p:cNvGrpSpPr>
                <a:grpSpLocks/>
              </p:cNvGrpSpPr>
              <p:nvPr/>
            </p:nvGrpSpPr>
            <p:grpSpPr bwMode="auto">
              <a:xfrm>
                <a:off x="1130" y="6085"/>
                <a:ext cx="1094" cy="500"/>
                <a:chOff x="1130" y="6085"/>
                <a:chExt cx="1094" cy="500"/>
              </a:xfrm>
            </p:grpSpPr>
            <p:sp>
              <p:nvSpPr>
                <p:cNvPr id="122908" name="Rectangle 24"/>
                <p:cNvSpPr>
                  <a:spLocks noChangeArrowheads="1"/>
                </p:cNvSpPr>
                <p:nvPr/>
              </p:nvSpPr>
              <p:spPr bwMode="auto">
                <a:xfrm>
                  <a:off x="1173" y="6085"/>
                  <a:ext cx="1008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ru-RU" sz="16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Говорил с Богом на горе </a:t>
                  </a:r>
                  <a:r>
                    <a:rPr lang="ru-RU" sz="16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Хеврон</a:t>
                  </a:r>
                  <a:endParaRPr lang="es-MX" sz="16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6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290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0" y="6085"/>
                  <a:ext cx="109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2885" name="Rectangle 70"/>
            <p:cNvSpPr>
              <a:spLocks noChangeArrowheads="1"/>
            </p:cNvSpPr>
            <p:nvPr/>
          </p:nvSpPr>
          <p:spPr bwMode="auto">
            <a:xfrm>
              <a:off x="-3" y="525"/>
              <a:ext cx="2230" cy="606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66"/>
                </a:solidFill>
              </a:rPr>
              <a:t>John 5:39-40  </a:t>
            </a:r>
            <a:r>
              <a:rPr lang="ru-RU" sz="2800" b="1" dirty="0">
                <a:solidFill>
                  <a:srgbClr val="FFFF66"/>
                </a:solidFill>
              </a:rPr>
              <a:t>Вы исследуете Писания, потому что надеетесь иметь жизнь вечную</a:t>
            </a:r>
            <a:r>
              <a:rPr lang="en-US" sz="2800" b="1" dirty="0">
                <a:solidFill>
                  <a:srgbClr val="FFFF66"/>
                </a:solidFill>
              </a:rPr>
              <a:t>. </a:t>
            </a:r>
            <a:r>
              <a:rPr lang="ru-RU" sz="2800" b="1" dirty="0">
                <a:solidFill>
                  <a:srgbClr val="FFFF66"/>
                </a:solidFill>
              </a:rPr>
              <a:t>А ведь они свидетельствуют обо, но вы отказываетесь обратиться и иметь вечную жизнь</a:t>
            </a:r>
            <a:r>
              <a:rPr lang="en-US" sz="2800" b="1" dirty="0">
                <a:solidFill>
                  <a:srgbClr val="FFFF66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FF66"/>
                </a:solidFill>
              </a:rPr>
              <a:t>Ветхий завет – как пьеса</a:t>
            </a:r>
            <a:r>
              <a:rPr lang="en-US" sz="2800" b="1" dirty="0">
                <a:solidFill>
                  <a:srgbClr val="FFFF66"/>
                </a:solidFill>
              </a:rPr>
              <a:t>….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FF66"/>
                </a:solidFill>
              </a:rPr>
              <a:t>Ветхий завет – как тайна</a:t>
            </a:r>
            <a:r>
              <a:rPr lang="en-US" sz="2800" b="1" dirty="0">
                <a:solidFill>
                  <a:srgbClr val="FFFF66"/>
                </a:solidFill>
              </a:rPr>
              <a:t>….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MX" sz="36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Давид, мой слуга</a:t>
            </a:r>
            <a:r>
              <a:rPr lang="en-US" sz="3600" b="1" dirty="0"/>
              <a:t>(</a:t>
            </a:r>
            <a:r>
              <a:rPr lang="ru-RU" sz="3600" b="1" dirty="0" err="1"/>
              <a:t>Езек</a:t>
            </a:r>
            <a:r>
              <a:rPr lang="en-US" sz="3600" b="1" dirty="0"/>
              <a:t> 37:24-25)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Родился в Вифлееме</a:t>
            </a:r>
            <a:r>
              <a:rPr lang="en-US" sz="2400" b="1" dirty="0"/>
              <a:t>  </a:t>
            </a:r>
            <a:r>
              <a:rPr lang="ru-RU" sz="2400" b="1" dirty="0"/>
              <a:t>Михея</a:t>
            </a:r>
            <a:r>
              <a:rPr lang="en-US" sz="2400" b="1" dirty="0"/>
              <a:t> 5:2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Очень хороший пастух </a:t>
            </a:r>
            <a:r>
              <a:rPr lang="ru-RU" sz="2400" b="1" dirty="0" err="1"/>
              <a:t>Иоанрна</a:t>
            </a:r>
            <a:r>
              <a:rPr lang="en-US" sz="2400" b="1" dirty="0"/>
              <a:t> 10:11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Помазанный царь </a:t>
            </a:r>
            <a:r>
              <a:rPr lang="en-US" sz="2400" b="1" dirty="0"/>
              <a:t>(</a:t>
            </a:r>
            <a:r>
              <a:rPr lang="ru-RU" sz="2400" b="1" dirty="0"/>
              <a:t>параллель крещению Иисуса</a:t>
            </a:r>
            <a:r>
              <a:rPr lang="en-US" sz="2400" b="1" dirty="0"/>
              <a:t>) 1 </a:t>
            </a:r>
            <a:r>
              <a:rPr lang="ru-RU" sz="2400" b="1" dirty="0"/>
              <a:t>Царств</a:t>
            </a:r>
            <a:r>
              <a:rPr lang="en-US" sz="2400" b="1" dirty="0"/>
              <a:t> 16:13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Физический царь физического Израиля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Принес Бога (ковчег) в Иерусалим (Воскресенье</a:t>
            </a:r>
            <a:r>
              <a:rPr lang="en-US" sz="2400" b="1" dirty="0"/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Спас Израиль от рабства филистимлян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Предложил жертву на горе </a:t>
            </a:r>
            <a:r>
              <a:rPr lang="ru-RU" sz="2400" b="1" dirty="0" err="1"/>
              <a:t>Мориа</a:t>
            </a:r>
            <a:r>
              <a:rPr lang="ru-RU" sz="2400" b="1" dirty="0"/>
              <a:t>, что спасло Израиль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057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5" descr="Tabrnl9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295400"/>
            <a:ext cx="6629400" cy="5154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07" name="Text Box 6"/>
          <p:cNvSpPr txBox="1">
            <a:spLocks noChangeArrowheads="1"/>
          </p:cNvSpPr>
          <p:nvPr/>
        </p:nvSpPr>
        <p:spPr bwMode="auto">
          <a:xfrm>
            <a:off x="1905000" y="228600"/>
            <a:ext cx="5715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FF66"/>
                </a:solidFill>
                <a:latin typeface="Times New Roman" pitchFamily="18" charset="0"/>
              </a:rPr>
              <a:t>Модель иудейской скинии</a:t>
            </a:r>
            <a:endParaRPr lang="en-US" sz="2800" dirty="0">
              <a:solidFill>
                <a:srgbClr val="FFFF66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rgbClr val="FFFF66"/>
                </a:solidFill>
                <a:latin typeface="Times New Roman" pitchFamily="18" charset="0"/>
              </a:rPr>
              <a:t>Евреям</a:t>
            </a:r>
            <a:r>
              <a:rPr lang="en-US" dirty="0">
                <a:solidFill>
                  <a:srgbClr val="FFFF66"/>
                </a:solidFill>
                <a:latin typeface="Times New Roman" pitchFamily="18" charset="0"/>
              </a:rPr>
              <a:t> 10:19-20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09600" y="228600"/>
            <a:ext cx="78486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 algn="ctr" eaLnBrk="1" hangingPunct="1">
              <a:tabLst>
                <a:tab pos="-571500" algn="l"/>
                <a:tab pos="2800350" algn="l"/>
              </a:tabLst>
            </a:pPr>
            <a:r>
              <a:rPr lang="es-MX" sz="1400" b="1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FFFF66"/>
                </a:solidFill>
                <a:latin typeface="Book Antiqua" pitchFamily="18" charset="0"/>
                <a:cs typeface="Times New Roman" pitchFamily="18" charset="0"/>
              </a:rPr>
              <a:t>Тип и прототип относительно </a:t>
            </a:r>
            <a:r>
              <a:rPr lang="ru-RU" sz="2000" b="1" dirty="0" err="1">
                <a:solidFill>
                  <a:srgbClr val="FFFF66"/>
                </a:solidFill>
                <a:latin typeface="Book Antiqua" pitchFamily="18" charset="0"/>
                <a:cs typeface="Times New Roman" pitchFamily="18" charset="0"/>
              </a:rPr>
              <a:t>Скнии</a:t>
            </a:r>
            <a:endParaRPr lang="es-MX" sz="2000" b="1" i="1" dirty="0">
              <a:solidFill>
                <a:srgbClr val="FFFF66"/>
              </a:solidFill>
              <a:latin typeface="Book Antiqua" pitchFamily="18" charset="0"/>
              <a:cs typeface="Times New Roman" pitchFamily="18" charset="0"/>
            </a:endParaRPr>
          </a:p>
          <a:p>
            <a:pPr indent="457200" algn="just">
              <a:tabLst>
                <a:tab pos="-571500" algn="l"/>
                <a:tab pos="2800350" algn="l"/>
              </a:tabLst>
            </a:pPr>
            <a:r>
              <a:rPr lang="es-MX" sz="1100" dirty="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 </a:t>
            </a:r>
            <a:endParaRPr lang="es-MX" sz="2400" dirty="0">
              <a:latin typeface="Times New Roman" pitchFamily="18" charset="0"/>
            </a:endParaRPr>
          </a:p>
        </p:txBody>
      </p:sp>
      <p:grpSp>
        <p:nvGrpSpPr>
          <p:cNvPr id="124931" name="Group 113"/>
          <p:cNvGrpSpPr>
            <a:grpSpLocks/>
          </p:cNvGrpSpPr>
          <p:nvPr/>
        </p:nvGrpSpPr>
        <p:grpSpPr bwMode="auto">
          <a:xfrm>
            <a:off x="838200" y="762000"/>
            <a:ext cx="7924800" cy="6096000"/>
            <a:chOff x="-3" y="525"/>
            <a:chExt cx="2826" cy="6378"/>
          </a:xfrm>
        </p:grpSpPr>
        <p:grpSp>
          <p:nvGrpSpPr>
            <p:cNvPr id="124940" name="Group 111"/>
            <p:cNvGrpSpPr>
              <a:grpSpLocks/>
            </p:cNvGrpSpPr>
            <p:nvPr/>
          </p:nvGrpSpPr>
          <p:grpSpPr bwMode="auto">
            <a:xfrm>
              <a:off x="0" y="528"/>
              <a:ext cx="2820" cy="6372"/>
              <a:chOff x="0" y="528"/>
              <a:chExt cx="2820" cy="6372"/>
            </a:xfrm>
          </p:grpSpPr>
          <p:grpSp>
            <p:nvGrpSpPr>
              <p:cNvPr id="124942" name="Group 40"/>
              <p:cNvGrpSpPr>
                <a:grpSpLocks/>
              </p:cNvGrpSpPr>
              <p:nvPr/>
            </p:nvGrpSpPr>
            <p:grpSpPr bwMode="auto">
              <a:xfrm>
                <a:off x="0" y="528"/>
                <a:ext cx="940" cy="721"/>
                <a:chOff x="0" y="528"/>
                <a:chExt cx="940" cy="721"/>
              </a:xfrm>
            </p:grpSpPr>
            <p:sp>
              <p:nvSpPr>
                <p:cNvPr id="125048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528"/>
                  <a:ext cx="854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Вещь в СКИНИИ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r>
                    <a:rPr lang="es-MX" sz="1200" i="1" dirty="0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5049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940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43" name="Group 42"/>
              <p:cNvGrpSpPr>
                <a:grpSpLocks/>
              </p:cNvGrpSpPr>
              <p:nvPr/>
            </p:nvGrpSpPr>
            <p:grpSpPr bwMode="auto">
              <a:xfrm>
                <a:off x="940" y="528"/>
                <a:ext cx="940" cy="721"/>
                <a:chOff x="940" y="528"/>
                <a:chExt cx="940" cy="721"/>
              </a:xfrm>
            </p:grpSpPr>
            <p:sp>
              <p:nvSpPr>
                <p:cNvPr id="125046" name="Rectangle 4"/>
                <p:cNvSpPr>
                  <a:spLocks noChangeArrowheads="1"/>
                </p:cNvSpPr>
                <p:nvPr/>
              </p:nvSpPr>
              <p:spPr bwMode="auto">
                <a:xfrm>
                  <a:off x="983" y="528"/>
                  <a:ext cx="854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ТИП в новом завете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47" name="Rectangle 41"/>
                <p:cNvSpPr>
                  <a:spLocks noChangeArrowheads="1"/>
                </p:cNvSpPr>
                <p:nvPr/>
              </p:nvSpPr>
              <p:spPr bwMode="auto">
                <a:xfrm>
                  <a:off x="940" y="528"/>
                  <a:ext cx="940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44" name="Group 44"/>
              <p:cNvGrpSpPr>
                <a:grpSpLocks/>
              </p:cNvGrpSpPr>
              <p:nvPr/>
            </p:nvGrpSpPr>
            <p:grpSpPr bwMode="auto">
              <a:xfrm>
                <a:off x="1880" y="528"/>
                <a:ext cx="940" cy="721"/>
                <a:chOff x="1880" y="528"/>
                <a:chExt cx="940" cy="721"/>
              </a:xfrm>
            </p:grpSpPr>
            <p:sp>
              <p:nvSpPr>
                <p:cNvPr id="125044" name="Rectangle 5"/>
                <p:cNvSpPr>
                  <a:spLocks noChangeArrowheads="1"/>
                </p:cNvSpPr>
                <p:nvPr/>
              </p:nvSpPr>
              <p:spPr bwMode="auto">
                <a:xfrm>
                  <a:off x="1923" y="528"/>
                  <a:ext cx="854" cy="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Отрывок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5045" name="Rectangle 43"/>
                <p:cNvSpPr>
                  <a:spLocks noChangeArrowheads="1"/>
                </p:cNvSpPr>
                <p:nvPr/>
              </p:nvSpPr>
              <p:spPr bwMode="auto">
                <a:xfrm>
                  <a:off x="1880" y="528"/>
                  <a:ext cx="940" cy="7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45" name="Group 46"/>
              <p:cNvGrpSpPr>
                <a:grpSpLocks/>
              </p:cNvGrpSpPr>
              <p:nvPr/>
            </p:nvGrpSpPr>
            <p:grpSpPr bwMode="auto">
              <a:xfrm>
                <a:off x="0" y="1249"/>
                <a:ext cx="940" cy="500"/>
                <a:chOff x="0" y="1249"/>
                <a:chExt cx="940" cy="500"/>
              </a:xfrm>
            </p:grpSpPr>
            <p:sp>
              <p:nvSpPr>
                <p:cNvPr id="125042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1249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Сама скиния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4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249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46" name="Group 48"/>
              <p:cNvGrpSpPr>
                <a:grpSpLocks/>
              </p:cNvGrpSpPr>
              <p:nvPr/>
            </p:nvGrpSpPr>
            <p:grpSpPr bwMode="auto">
              <a:xfrm>
                <a:off x="940" y="1249"/>
                <a:ext cx="940" cy="500"/>
                <a:chOff x="940" y="1249"/>
                <a:chExt cx="940" cy="500"/>
              </a:xfrm>
            </p:grpSpPr>
            <p:sp>
              <p:nvSpPr>
                <p:cNvPr id="125040" name="Rectangle 7"/>
                <p:cNvSpPr>
                  <a:spLocks noChangeArrowheads="1"/>
                </p:cNvSpPr>
                <p:nvPr/>
              </p:nvSpPr>
              <p:spPr bwMode="auto">
                <a:xfrm>
                  <a:off x="983" y="1249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Бог обитает с людьми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41" name="Rectangle 47"/>
                <p:cNvSpPr>
                  <a:spLocks noChangeArrowheads="1"/>
                </p:cNvSpPr>
                <p:nvPr/>
              </p:nvSpPr>
              <p:spPr bwMode="auto">
                <a:xfrm>
                  <a:off x="940" y="1249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47" name="Group 50"/>
              <p:cNvGrpSpPr>
                <a:grpSpLocks/>
              </p:cNvGrpSpPr>
              <p:nvPr/>
            </p:nvGrpSpPr>
            <p:grpSpPr bwMode="auto">
              <a:xfrm>
                <a:off x="1880" y="1249"/>
                <a:ext cx="940" cy="500"/>
                <a:chOff x="1880" y="1249"/>
                <a:chExt cx="940" cy="500"/>
              </a:xfrm>
            </p:grpSpPr>
            <p:sp>
              <p:nvSpPr>
                <p:cNvPr id="125038" name="Rectangle 8"/>
                <p:cNvSpPr>
                  <a:spLocks noChangeArrowheads="1"/>
                </p:cNvSpPr>
                <p:nvPr/>
              </p:nvSpPr>
              <p:spPr bwMode="auto">
                <a:xfrm>
                  <a:off x="1923" y="1249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Иоанн </a:t>
                  </a:r>
                  <a:r>
                    <a:rPr lang="es-MX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14:1-3, </a:t>
                  </a: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Иоанн</a:t>
                  </a:r>
                  <a:r>
                    <a:rPr lang="es-MX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 1:14J. </a:t>
                  </a:r>
                  <a:r>
                    <a:rPr lang="ru-RU" sz="14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Откр</a:t>
                  </a:r>
                  <a:r>
                    <a:rPr lang="es-MX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 1:13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5039" name="Rectangle 49"/>
                <p:cNvSpPr>
                  <a:spLocks noChangeArrowheads="1"/>
                </p:cNvSpPr>
                <p:nvPr/>
              </p:nvSpPr>
              <p:spPr bwMode="auto">
                <a:xfrm>
                  <a:off x="1880" y="1249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48" name="Group 52"/>
              <p:cNvGrpSpPr>
                <a:grpSpLocks/>
              </p:cNvGrpSpPr>
              <p:nvPr/>
            </p:nvGrpSpPr>
            <p:grpSpPr bwMode="auto">
              <a:xfrm>
                <a:off x="0" y="1749"/>
                <a:ext cx="940" cy="500"/>
                <a:chOff x="0" y="1749"/>
                <a:chExt cx="940" cy="500"/>
              </a:xfrm>
            </p:grpSpPr>
            <p:sp>
              <p:nvSpPr>
                <p:cNvPr id="125036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1749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Бронзовый алтарь для жертв</a:t>
                  </a: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5037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1749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49" name="Group 54"/>
              <p:cNvGrpSpPr>
                <a:grpSpLocks/>
              </p:cNvGrpSpPr>
              <p:nvPr/>
            </p:nvGrpSpPr>
            <p:grpSpPr bwMode="auto">
              <a:xfrm>
                <a:off x="940" y="1749"/>
                <a:ext cx="940" cy="500"/>
                <a:chOff x="940" y="1749"/>
                <a:chExt cx="940" cy="500"/>
              </a:xfrm>
            </p:grpSpPr>
            <p:sp>
              <p:nvSpPr>
                <p:cNvPr id="125034" name="Rectangle 10"/>
                <p:cNvSpPr>
                  <a:spLocks noChangeArrowheads="1"/>
                </p:cNvSpPr>
                <p:nvPr/>
              </p:nvSpPr>
              <p:spPr bwMode="auto">
                <a:xfrm>
                  <a:off x="983" y="1749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Жертва Иисуса за грехи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35" name="Rectangle 53"/>
                <p:cNvSpPr>
                  <a:spLocks noChangeArrowheads="1"/>
                </p:cNvSpPr>
                <p:nvPr/>
              </p:nvSpPr>
              <p:spPr bwMode="auto">
                <a:xfrm>
                  <a:off x="940" y="1749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0" name="Group 56"/>
              <p:cNvGrpSpPr>
                <a:grpSpLocks/>
              </p:cNvGrpSpPr>
              <p:nvPr/>
            </p:nvGrpSpPr>
            <p:grpSpPr bwMode="auto">
              <a:xfrm>
                <a:off x="1880" y="1749"/>
                <a:ext cx="940" cy="500"/>
                <a:chOff x="1880" y="1749"/>
                <a:chExt cx="940" cy="500"/>
              </a:xfrm>
            </p:grpSpPr>
            <p:sp>
              <p:nvSpPr>
                <p:cNvPr id="125032" name="Rectangle 11"/>
                <p:cNvSpPr>
                  <a:spLocks noChangeArrowheads="1"/>
                </p:cNvSpPr>
                <p:nvPr/>
              </p:nvSpPr>
              <p:spPr bwMode="auto">
                <a:xfrm>
                  <a:off x="1923" y="1749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5033" name="Rectangle 55"/>
                <p:cNvSpPr>
                  <a:spLocks noChangeArrowheads="1"/>
                </p:cNvSpPr>
                <p:nvPr/>
              </p:nvSpPr>
              <p:spPr bwMode="auto">
                <a:xfrm>
                  <a:off x="1880" y="1749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1" name="Group 58"/>
              <p:cNvGrpSpPr>
                <a:grpSpLocks/>
              </p:cNvGrpSpPr>
              <p:nvPr/>
            </p:nvGrpSpPr>
            <p:grpSpPr bwMode="auto">
              <a:xfrm>
                <a:off x="0" y="2249"/>
                <a:ext cx="940" cy="509"/>
                <a:chOff x="0" y="2249"/>
                <a:chExt cx="940" cy="509"/>
              </a:xfrm>
            </p:grpSpPr>
            <p:sp>
              <p:nvSpPr>
                <p:cNvPr id="125030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2249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Море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 dirty="0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503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2249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2" name="Group 60"/>
              <p:cNvGrpSpPr>
                <a:grpSpLocks/>
              </p:cNvGrpSpPr>
              <p:nvPr/>
            </p:nvGrpSpPr>
            <p:grpSpPr bwMode="auto">
              <a:xfrm>
                <a:off x="940" y="2249"/>
                <a:ext cx="940" cy="509"/>
                <a:chOff x="940" y="2249"/>
                <a:chExt cx="940" cy="509"/>
              </a:xfrm>
            </p:grpSpPr>
            <p:sp>
              <p:nvSpPr>
                <p:cNvPr id="125028" name="Rectangle 13"/>
                <p:cNvSpPr>
                  <a:spLocks noChangeArrowheads="1"/>
                </p:cNvSpPr>
                <p:nvPr/>
              </p:nvSpPr>
              <p:spPr bwMode="auto">
                <a:xfrm>
                  <a:off x="983" y="2249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2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Крещение</a:t>
                  </a:r>
                  <a:endParaRPr lang="es-MX" sz="12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12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29" name="Rectangle 59"/>
                <p:cNvSpPr>
                  <a:spLocks noChangeArrowheads="1"/>
                </p:cNvSpPr>
                <p:nvPr/>
              </p:nvSpPr>
              <p:spPr bwMode="auto">
                <a:xfrm>
                  <a:off x="940" y="2249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3" name="Group 62"/>
              <p:cNvGrpSpPr>
                <a:grpSpLocks/>
              </p:cNvGrpSpPr>
              <p:nvPr/>
            </p:nvGrpSpPr>
            <p:grpSpPr bwMode="auto">
              <a:xfrm>
                <a:off x="1880" y="2249"/>
                <a:ext cx="940" cy="509"/>
                <a:chOff x="1880" y="2249"/>
                <a:chExt cx="940" cy="509"/>
              </a:xfrm>
            </p:grpSpPr>
            <p:sp>
              <p:nvSpPr>
                <p:cNvPr id="1250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923" y="2249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5027" name="Rectangle 61"/>
                <p:cNvSpPr>
                  <a:spLocks noChangeArrowheads="1"/>
                </p:cNvSpPr>
                <p:nvPr/>
              </p:nvSpPr>
              <p:spPr bwMode="auto">
                <a:xfrm>
                  <a:off x="1880" y="2249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4" name="Group 64"/>
              <p:cNvGrpSpPr>
                <a:grpSpLocks/>
              </p:cNvGrpSpPr>
              <p:nvPr/>
            </p:nvGrpSpPr>
            <p:grpSpPr bwMode="auto">
              <a:xfrm>
                <a:off x="0" y="2758"/>
                <a:ext cx="940" cy="509"/>
                <a:chOff x="0" y="2758"/>
                <a:chExt cx="940" cy="509"/>
              </a:xfrm>
            </p:grpSpPr>
            <p:sp>
              <p:nvSpPr>
                <p:cNvPr id="125024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2758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Хлеб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 dirty="0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5025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2758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5" name="Group 66"/>
              <p:cNvGrpSpPr>
                <a:grpSpLocks/>
              </p:cNvGrpSpPr>
              <p:nvPr/>
            </p:nvGrpSpPr>
            <p:grpSpPr bwMode="auto">
              <a:xfrm>
                <a:off x="940" y="2758"/>
                <a:ext cx="940" cy="509"/>
                <a:chOff x="940" y="2758"/>
                <a:chExt cx="940" cy="509"/>
              </a:xfrm>
            </p:grpSpPr>
            <p:sp>
              <p:nvSpPr>
                <p:cNvPr id="125022" name="Rectangle 16"/>
                <p:cNvSpPr>
                  <a:spLocks noChangeArrowheads="1"/>
                </p:cNvSpPr>
                <p:nvPr/>
              </p:nvSpPr>
              <p:spPr bwMode="auto">
                <a:xfrm>
                  <a:off x="983" y="2758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Хлеб жизни Иисус</a:t>
                  </a: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5023" name="Rectangle 65"/>
                <p:cNvSpPr>
                  <a:spLocks noChangeArrowheads="1"/>
                </p:cNvSpPr>
                <p:nvPr/>
              </p:nvSpPr>
              <p:spPr bwMode="auto">
                <a:xfrm>
                  <a:off x="940" y="2758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6" name="Group 68"/>
              <p:cNvGrpSpPr>
                <a:grpSpLocks/>
              </p:cNvGrpSpPr>
              <p:nvPr/>
            </p:nvGrpSpPr>
            <p:grpSpPr bwMode="auto">
              <a:xfrm>
                <a:off x="1880" y="2758"/>
                <a:ext cx="940" cy="509"/>
                <a:chOff x="1880" y="2758"/>
                <a:chExt cx="940" cy="509"/>
              </a:xfrm>
            </p:grpSpPr>
            <p:sp>
              <p:nvSpPr>
                <p:cNvPr id="125020" name="Rectangle 17"/>
                <p:cNvSpPr>
                  <a:spLocks noChangeArrowheads="1"/>
                </p:cNvSpPr>
                <p:nvPr/>
              </p:nvSpPr>
              <p:spPr bwMode="auto">
                <a:xfrm>
                  <a:off x="1923" y="2758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5021" name="Rectangle 67"/>
                <p:cNvSpPr>
                  <a:spLocks noChangeArrowheads="1"/>
                </p:cNvSpPr>
                <p:nvPr/>
              </p:nvSpPr>
              <p:spPr bwMode="auto">
                <a:xfrm>
                  <a:off x="1880" y="2758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7" name="Group 70"/>
              <p:cNvGrpSpPr>
                <a:grpSpLocks/>
              </p:cNvGrpSpPr>
              <p:nvPr/>
            </p:nvGrpSpPr>
            <p:grpSpPr bwMode="auto">
              <a:xfrm>
                <a:off x="0" y="3267"/>
                <a:ext cx="940" cy="509"/>
                <a:chOff x="0" y="3267"/>
                <a:chExt cx="940" cy="509"/>
              </a:xfrm>
            </p:grpSpPr>
            <p:sp>
              <p:nvSpPr>
                <p:cNvPr id="125018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3267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Светильник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 dirty="0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r>
                    <a:rPr lang="ru-RU" sz="2400" dirty="0">
                      <a:latin typeface="Times New Roman" pitchFamily="18" charset="0"/>
                    </a:rPr>
                    <a:t> </a:t>
                  </a: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5019" name="Rectangle 69"/>
                <p:cNvSpPr>
                  <a:spLocks noChangeArrowheads="1"/>
                </p:cNvSpPr>
                <p:nvPr/>
              </p:nvSpPr>
              <p:spPr bwMode="auto">
                <a:xfrm>
                  <a:off x="0" y="3267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8" name="Group 72"/>
              <p:cNvGrpSpPr>
                <a:grpSpLocks/>
              </p:cNvGrpSpPr>
              <p:nvPr/>
            </p:nvGrpSpPr>
            <p:grpSpPr bwMode="auto">
              <a:xfrm>
                <a:off x="940" y="3267"/>
                <a:ext cx="940" cy="509"/>
                <a:chOff x="940" y="3267"/>
                <a:chExt cx="940" cy="509"/>
              </a:xfrm>
            </p:grpSpPr>
            <p:sp>
              <p:nvSpPr>
                <p:cNvPr id="125016" name="Rectangle 19"/>
                <p:cNvSpPr>
                  <a:spLocks noChangeArrowheads="1"/>
                </p:cNvSpPr>
                <p:nvPr/>
              </p:nvSpPr>
              <p:spPr bwMode="auto">
                <a:xfrm>
                  <a:off x="983" y="3267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2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Святой Дух</a:t>
                  </a:r>
                  <a:endParaRPr lang="es-MX" sz="12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12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17" name="Rectangle 71"/>
                <p:cNvSpPr>
                  <a:spLocks noChangeArrowheads="1"/>
                </p:cNvSpPr>
                <p:nvPr/>
              </p:nvSpPr>
              <p:spPr bwMode="auto">
                <a:xfrm>
                  <a:off x="940" y="3267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59" name="Group 74"/>
              <p:cNvGrpSpPr>
                <a:grpSpLocks/>
              </p:cNvGrpSpPr>
              <p:nvPr/>
            </p:nvGrpSpPr>
            <p:grpSpPr bwMode="auto">
              <a:xfrm>
                <a:off x="1880" y="3267"/>
                <a:ext cx="940" cy="509"/>
                <a:chOff x="1880" y="3267"/>
                <a:chExt cx="940" cy="509"/>
              </a:xfrm>
            </p:grpSpPr>
            <p:sp>
              <p:nvSpPr>
                <p:cNvPr id="125014" name="Rectangle 20"/>
                <p:cNvSpPr>
                  <a:spLocks noChangeArrowheads="1"/>
                </p:cNvSpPr>
                <p:nvPr/>
              </p:nvSpPr>
              <p:spPr bwMode="auto">
                <a:xfrm>
                  <a:off x="1923" y="3267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Захария</a:t>
                  </a:r>
                  <a:r>
                    <a:rPr lang="es-MX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 4:1-6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25015" name="Rectangle 73"/>
                <p:cNvSpPr>
                  <a:spLocks noChangeArrowheads="1"/>
                </p:cNvSpPr>
                <p:nvPr/>
              </p:nvSpPr>
              <p:spPr bwMode="auto">
                <a:xfrm>
                  <a:off x="1880" y="3267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0" name="Group 76"/>
              <p:cNvGrpSpPr>
                <a:grpSpLocks/>
              </p:cNvGrpSpPr>
              <p:nvPr/>
            </p:nvGrpSpPr>
            <p:grpSpPr bwMode="auto">
              <a:xfrm>
                <a:off x="0" y="3776"/>
                <a:ext cx="940" cy="500"/>
                <a:chOff x="0" y="3776"/>
                <a:chExt cx="940" cy="500"/>
              </a:xfrm>
            </p:grpSpPr>
            <p:sp>
              <p:nvSpPr>
                <p:cNvPr id="125012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3776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i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Алтарь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</a:rPr>
                    <a:t> для курений</a:t>
                  </a: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13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3776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1" name="Group 78"/>
              <p:cNvGrpSpPr>
                <a:grpSpLocks/>
              </p:cNvGrpSpPr>
              <p:nvPr/>
            </p:nvGrpSpPr>
            <p:grpSpPr bwMode="auto">
              <a:xfrm>
                <a:off x="940" y="3776"/>
                <a:ext cx="940" cy="500"/>
                <a:chOff x="940" y="3776"/>
                <a:chExt cx="940" cy="500"/>
              </a:xfrm>
            </p:grpSpPr>
            <p:sp>
              <p:nvSpPr>
                <p:cNvPr id="125010" name="Rectangle 22"/>
                <p:cNvSpPr>
                  <a:spLocks noChangeArrowheads="1"/>
                </p:cNvSpPr>
                <p:nvPr/>
              </p:nvSpPr>
              <p:spPr bwMode="auto">
                <a:xfrm>
                  <a:off x="983" y="3776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Молитвы святых</a:t>
                  </a: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25011" name="Rectangle 77"/>
                <p:cNvSpPr>
                  <a:spLocks noChangeArrowheads="1"/>
                </p:cNvSpPr>
                <p:nvPr/>
              </p:nvSpPr>
              <p:spPr bwMode="auto">
                <a:xfrm>
                  <a:off x="940" y="3776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2" name="Group 80"/>
              <p:cNvGrpSpPr>
                <a:grpSpLocks/>
              </p:cNvGrpSpPr>
              <p:nvPr/>
            </p:nvGrpSpPr>
            <p:grpSpPr bwMode="auto">
              <a:xfrm>
                <a:off x="1880" y="3776"/>
                <a:ext cx="940" cy="500"/>
                <a:chOff x="1880" y="3776"/>
                <a:chExt cx="940" cy="500"/>
              </a:xfrm>
            </p:grpSpPr>
            <p:sp>
              <p:nvSpPr>
                <p:cNvPr id="125008" name="Rectangle 23"/>
                <p:cNvSpPr>
                  <a:spLocks noChangeArrowheads="1"/>
                </p:cNvSpPr>
                <p:nvPr/>
              </p:nvSpPr>
              <p:spPr bwMode="auto">
                <a:xfrm>
                  <a:off x="1923" y="3776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Откровения</a:t>
                  </a:r>
                  <a:r>
                    <a:rPr lang="es-MX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 5:8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09" name="Rectangle 79"/>
                <p:cNvSpPr>
                  <a:spLocks noChangeArrowheads="1"/>
                </p:cNvSpPr>
                <p:nvPr/>
              </p:nvSpPr>
              <p:spPr bwMode="auto">
                <a:xfrm>
                  <a:off x="1880" y="3776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3" name="Group 82"/>
              <p:cNvGrpSpPr>
                <a:grpSpLocks/>
              </p:cNvGrpSpPr>
              <p:nvPr/>
            </p:nvGrpSpPr>
            <p:grpSpPr bwMode="auto">
              <a:xfrm>
                <a:off x="0" y="4276"/>
                <a:ext cx="940" cy="606"/>
                <a:chOff x="0" y="4276"/>
                <a:chExt cx="940" cy="606"/>
              </a:xfrm>
            </p:grpSpPr>
            <p:sp>
              <p:nvSpPr>
                <p:cNvPr id="125006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4276"/>
                  <a:ext cx="854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Голубая, пурпурная и красная нити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07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4276"/>
                  <a:ext cx="94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4" name="Group 84"/>
              <p:cNvGrpSpPr>
                <a:grpSpLocks/>
              </p:cNvGrpSpPr>
              <p:nvPr/>
            </p:nvGrpSpPr>
            <p:grpSpPr bwMode="auto">
              <a:xfrm>
                <a:off x="940" y="4276"/>
                <a:ext cx="940" cy="606"/>
                <a:chOff x="940" y="4276"/>
                <a:chExt cx="940" cy="606"/>
              </a:xfrm>
            </p:grpSpPr>
            <p:sp>
              <p:nvSpPr>
                <p:cNvPr id="125004" name="Rectangle 25"/>
                <p:cNvSpPr>
                  <a:spLocks noChangeArrowheads="1"/>
                </p:cNvSpPr>
                <p:nvPr/>
              </p:nvSpPr>
              <p:spPr bwMode="auto">
                <a:xfrm>
                  <a:off x="983" y="4276"/>
                  <a:ext cx="854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Небеса, Царство Бога, Кровь </a:t>
                  </a:r>
                  <a:r>
                    <a:rPr lang="ru-RU" sz="14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ИИсуса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05" name="Rectangle 83"/>
                <p:cNvSpPr>
                  <a:spLocks noChangeArrowheads="1"/>
                </p:cNvSpPr>
                <p:nvPr/>
              </p:nvSpPr>
              <p:spPr bwMode="auto">
                <a:xfrm>
                  <a:off x="940" y="4276"/>
                  <a:ext cx="94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5" name="Group 86"/>
              <p:cNvGrpSpPr>
                <a:grpSpLocks/>
              </p:cNvGrpSpPr>
              <p:nvPr/>
            </p:nvGrpSpPr>
            <p:grpSpPr bwMode="auto">
              <a:xfrm>
                <a:off x="1880" y="4276"/>
                <a:ext cx="940" cy="606"/>
                <a:chOff x="1880" y="4276"/>
                <a:chExt cx="940" cy="606"/>
              </a:xfrm>
            </p:grpSpPr>
            <p:sp>
              <p:nvSpPr>
                <p:cNvPr id="125002" name="Rectangle 26"/>
                <p:cNvSpPr>
                  <a:spLocks noChangeArrowheads="1"/>
                </p:cNvSpPr>
                <p:nvPr/>
              </p:nvSpPr>
              <p:spPr bwMode="auto">
                <a:xfrm>
                  <a:off x="1923" y="4276"/>
                  <a:ext cx="854" cy="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5003" name="Rectangle 85"/>
                <p:cNvSpPr>
                  <a:spLocks noChangeArrowheads="1"/>
                </p:cNvSpPr>
                <p:nvPr/>
              </p:nvSpPr>
              <p:spPr bwMode="auto">
                <a:xfrm>
                  <a:off x="1880" y="4276"/>
                  <a:ext cx="940" cy="6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6" name="Group 88"/>
              <p:cNvGrpSpPr>
                <a:grpSpLocks/>
              </p:cNvGrpSpPr>
              <p:nvPr/>
            </p:nvGrpSpPr>
            <p:grpSpPr bwMode="auto">
              <a:xfrm>
                <a:off x="0" y="4882"/>
                <a:ext cx="940" cy="500"/>
                <a:chOff x="0" y="4882"/>
                <a:chExt cx="940" cy="500"/>
              </a:xfrm>
            </p:grpSpPr>
            <p:sp>
              <p:nvSpPr>
                <p:cNvPr id="125000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4882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Завеса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5001" name="Rectangle 87"/>
                <p:cNvSpPr>
                  <a:spLocks noChangeArrowheads="1"/>
                </p:cNvSpPr>
                <p:nvPr/>
              </p:nvSpPr>
              <p:spPr bwMode="auto">
                <a:xfrm>
                  <a:off x="0" y="4882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7" name="Group 90"/>
              <p:cNvGrpSpPr>
                <a:grpSpLocks/>
              </p:cNvGrpSpPr>
              <p:nvPr/>
            </p:nvGrpSpPr>
            <p:grpSpPr bwMode="auto">
              <a:xfrm>
                <a:off x="940" y="4882"/>
                <a:ext cx="940" cy="500"/>
                <a:chOff x="940" y="4882"/>
                <a:chExt cx="940" cy="500"/>
              </a:xfrm>
            </p:grpSpPr>
            <p:sp>
              <p:nvSpPr>
                <p:cNvPr id="124998" name="Rectangle 28"/>
                <p:cNvSpPr>
                  <a:spLocks noChangeArrowheads="1"/>
                </p:cNvSpPr>
                <p:nvPr/>
              </p:nvSpPr>
              <p:spPr bwMode="auto">
                <a:xfrm>
                  <a:off x="983" y="4882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Отделение от Бога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4999" name="Rectangle 89"/>
                <p:cNvSpPr>
                  <a:spLocks noChangeArrowheads="1"/>
                </p:cNvSpPr>
                <p:nvPr/>
              </p:nvSpPr>
              <p:spPr bwMode="auto">
                <a:xfrm>
                  <a:off x="940" y="4882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8" name="Group 92"/>
              <p:cNvGrpSpPr>
                <a:grpSpLocks/>
              </p:cNvGrpSpPr>
              <p:nvPr/>
            </p:nvGrpSpPr>
            <p:grpSpPr bwMode="auto">
              <a:xfrm>
                <a:off x="1880" y="4882"/>
                <a:ext cx="940" cy="500"/>
                <a:chOff x="1880" y="4882"/>
                <a:chExt cx="940" cy="500"/>
              </a:xfrm>
            </p:grpSpPr>
            <p:sp>
              <p:nvSpPr>
                <p:cNvPr id="124996" name="Rectangle 29"/>
                <p:cNvSpPr>
                  <a:spLocks noChangeArrowheads="1"/>
                </p:cNvSpPr>
                <p:nvPr/>
              </p:nvSpPr>
              <p:spPr bwMode="auto">
                <a:xfrm>
                  <a:off x="1923" y="4882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Матф</a:t>
                  </a:r>
                  <a:r>
                    <a:rPr lang="es-MX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 27:51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4997" name="Rectangle 91"/>
                <p:cNvSpPr>
                  <a:spLocks noChangeArrowheads="1"/>
                </p:cNvSpPr>
                <p:nvPr/>
              </p:nvSpPr>
              <p:spPr bwMode="auto">
                <a:xfrm>
                  <a:off x="1880" y="4882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69" name="Group 94"/>
              <p:cNvGrpSpPr>
                <a:grpSpLocks/>
              </p:cNvGrpSpPr>
              <p:nvPr/>
            </p:nvGrpSpPr>
            <p:grpSpPr bwMode="auto">
              <a:xfrm>
                <a:off x="0" y="5382"/>
                <a:ext cx="940" cy="500"/>
                <a:chOff x="0" y="5382"/>
                <a:chExt cx="940" cy="500"/>
              </a:xfrm>
            </p:grpSpPr>
            <p:sp>
              <p:nvSpPr>
                <p:cNvPr id="124994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5382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Ковчег Завета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4995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5382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70" name="Group 96"/>
              <p:cNvGrpSpPr>
                <a:grpSpLocks/>
              </p:cNvGrpSpPr>
              <p:nvPr/>
            </p:nvGrpSpPr>
            <p:grpSpPr bwMode="auto">
              <a:xfrm>
                <a:off x="940" y="5382"/>
                <a:ext cx="940" cy="500"/>
                <a:chOff x="940" y="5382"/>
                <a:chExt cx="940" cy="500"/>
              </a:xfrm>
            </p:grpSpPr>
            <p:sp>
              <p:nvSpPr>
                <p:cNvPr id="124992" name="Rectangle 31"/>
                <p:cNvSpPr>
                  <a:spLocks noChangeArrowheads="1"/>
                </p:cNvSpPr>
                <p:nvPr/>
              </p:nvSpPr>
              <p:spPr bwMode="auto">
                <a:xfrm>
                  <a:off x="983" y="5382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Присутствие Бога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4993" name="Rectangle 95"/>
                <p:cNvSpPr>
                  <a:spLocks noChangeArrowheads="1"/>
                </p:cNvSpPr>
                <p:nvPr/>
              </p:nvSpPr>
              <p:spPr bwMode="auto">
                <a:xfrm>
                  <a:off x="940" y="5382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71" name="Group 98"/>
              <p:cNvGrpSpPr>
                <a:grpSpLocks/>
              </p:cNvGrpSpPr>
              <p:nvPr/>
            </p:nvGrpSpPr>
            <p:grpSpPr bwMode="auto">
              <a:xfrm>
                <a:off x="1880" y="5382"/>
                <a:ext cx="940" cy="500"/>
                <a:chOff x="1880" y="5382"/>
                <a:chExt cx="940" cy="500"/>
              </a:xfrm>
            </p:grpSpPr>
            <p:sp>
              <p:nvSpPr>
                <p:cNvPr id="124990" name="Rectangle 32"/>
                <p:cNvSpPr>
                  <a:spLocks noChangeArrowheads="1"/>
                </p:cNvSpPr>
                <p:nvPr/>
              </p:nvSpPr>
              <p:spPr bwMode="auto">
                <a:xfrm>
                  <a:off x="1923" y="5382"/>
                  <a:ext cx="854" cy="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4991" name="Rectangle 97"/>
                <p:cNvSpPr>
                  <a:spLocks noChangeArrowheads="1"/>
                </p:cNvSpPr>
                <p:nvPr/>
              </p:nvSpPr>
              <p:spPr bwMode="auto">
                <a:xfrm>
                  <a:off x="1880" y="5382"/>
                  <a:ext cx="940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72" name="Group 100"/>
              <p:cNvGrpSpPr>
                <a:grpSpLocks/>
              </p:cNvGrpSpPr>
              <p:nvPr/>
            </p:nvGrpSpPr>
            <p:grpSpPr bwMode="auto">
              <a:xfrm>
                <a:off x="0" y="5882"/>
                <a:ext cx="940" cy="509"/>
                <a:chOff x="0" y="5882"/>
                <a:chExt cx="940" cy="509"/>
              </a:xfrm>
            </p:grpSpPr>
            <p:sp>
              <p:nvSpPr>
                <p:cNvPr id="124988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5882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Трон Милосердия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 dirty="0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4989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5882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73" name="Group 102"/>
              <p:cNvGrpSpPr>
                <a:grpSpLocks/>
              </p:cNvGrpSpPr>
              <p:nvPr/>
            </p:nvGrpSpPr>
            <p:grpSpPr bwMode="auto">
              <a:xfrm>
                <a:off x="940" y="5882"/>
                <a:ext cx="940" cy="509"/>
                <a:chOff x="940" y="5882"/>
                <a:chExt cx="940" cy="509"/>
              </a:xfrm>
            </p:grpSpPr>
            <p:sp>
              <p:nvSpPr>
                <p:cNvPr id="124986" name="Rectangle 34"/>
                <p:cNvSpPr>
                  <a:spLocks noChangeArrowheads="1"/>
                </p:cNvSpPr>
                <p:nvPr/>
              </p:nvSpPr>
              <p:spPr bwMode="auto">
                <a:xfrm>
                  <a:off x="983" y="5882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ru-RU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Благодать Бога</a:t>
                  </a:r>
                  <a:endParaRPr lang="es-MX" sz="1400" b="1" dirty="0">
                    <a:solidFill>
                      <a:srgbClr val="FFFF66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24987" name="Rectangle 101"/>
                <p:cNvSpPr>
                  <a:spLocks noChangeArrowheads="1"/>
                </p:cNvSpPr>
                <p:nvPr/>
              </p:nvSpPr>
              <p:spPr bwMode="auto">
                <a:xfrm>
                  <a:off x="940" y="5882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74" name="Group 104"/>
              <p:cNvGrpSpPr>
                <a:grpSpLocks/>
              </p:cNvGrpSpPr>
              <p:nvPr/>
            </p:nvGrpSpPr>
            <p:grpSpPr bwMode="auto">
              <a:xfrm>
                <a:off x="1880" y="5882"/>
                <a:ext cx="940" cy="509"/>
                <a:chOff x="1880" y="5882"/>
                <a:chExt cx="940" cy="509"/>
              </a:xfrm>
            </p:grpSpPr>
            <p:sp>
              <p:nvSpPr>
                <p:cNvPr id="124984" name="Rectangle 35"/>
                <p:cNvSpPr>
                  <a:spLocks noChangeArrowheads="1"/>
                </p:cNvSpPr>
                <p:nvPr/>
              </p:nvSpPr>
              <p:spPr bwMode="auto">
                <a:xfrm>
                  <a:off x="1923" y="5882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498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80" y="5882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75" name="Group 106"/>
              <p:cNvGrpSpPr>
                <a:grpSpLocks/>
              </p:cNvGrpSpPr>
              <p:nvPr/>
            </p:nvGrpSpPr>
            <p:grpSpPr bwMode="auto">
              <a:xfrm>
                <a:off x="0" y="6391"/>
                <a:ext cx="940" cy="509"/>
                <a:chOff x="0" y="6391"/>
                <a:chExt cx="940" cy="509"/>
              </a:xfrm>
            </p:grpSpPr>
            <p:sp>
              <p:nvSpPr>
                <p:cNvPr id="124982" name="Rectangle 36"/>
                <p:cNvSpPr>
                  <a:spLocks noChangeArrowheads="1"/>
                </p:cNvSpPr>
                <p:nvPr/>
              </p:nvSpPr>
              <p:spPr bwMode="auto">
                <a:xfrm>
                  <a:off x="43" y="6391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es-MX" sz="14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The</a:t>
                  </a:r>
                  <a:r>
                    <a:rPr lang="es-MX" sz="1400" b="1" dirty="0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 </a:t>
                  </a:r>
                  <a:r>
                    <a:rPr lang="es-MX" sz="1400" b="1" dirty="0" err="1">
                      <a:solidFill>
                        <a:srgbClr val="FFFF66"/>
                      </a:solidFill>
                      <a:latin typeface="Book Antiqua" pitchFamily="18" charset="0"/>
                      <a:cs typeface="Times New Roman" pitchFamily="18" charset="0"/>
                    </a:rPr>
                    <a:t>Cherubim</a:t>
                  </a:r>
                  <a:endParaRPr lang="es-MX" sz="1400" b="1" i="1" dirty="0">
                    <a:solidFill>
                      <a:srgbClr val="FFFF66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 dirty="0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24983" name="Rectangle 105"/>
                <p:cNvSpPr>
                  <a:spLocks noChangeArrowheads="1"/>
                </p:cNvSpPr>
                <p:nvPr/>
              </p:nvSpPr>
              <p:spPr bwMode="auto">
                <a:xfrm>
                  <a:off x="0" y="6391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76" name="Group 108"/>
              <p:cNvGrpSpPr>
                <a:grpSpLocks/>
              </p:cNvGrpSpPr>
              <p:nvPr/>
            </p:nvGrpSpPr>
            <p:grpSpPr bwMode="auto">
              <a:xfrm>
                <a:off x="940" y="6391"/>
                <a:ext cx="940" cy="509"/>
                <a:chOff x="940" y="6391"/>
                <a:chExt cx="940" cy="509"/>
              </a:xfrm>
            </p:grpSpPr>
            <p:sp>
              <p:nvSpPr>
                <p:cNvPr id="124980" name="Rectangle 37"/>
                <p:cNvSpPr>
                  <a:spLocks noChangeArrowheads="1"/>
                </p:cNvSpPr>
                <p:nvPr/>
              </p:nvSpPr>
              <p:spPr bwMode="auto">
                <a:xfrm>
                  <a:off x="983" y="6391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4981" name="Rectangle 107"/>
                <p:cNvSpPr>
                  <a:spLocks noChangeArrowheads="1"/>
                </p:cNvSpPr>
                <p:nvPr/>
              </p:nvSpPr>
              <p:spPr bwMode="auto">
                <a:xfrm>
                  <a:off x="940" y="6391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977" name="Group 110"/>
              <p:cNvGrpSpPr>
                <a:grpSpLocks/>
              </p:cNvGrpSpPr>
              <p:nvPr/>
            </p:nvGrpSpPr>
            <p:grpSpPr bwMode="auto">
              <a:xfrm>
                <a:off x="1880" y="6391"/>
                <a:ext cx="940" cy="509"/>
                <a:chOff x="1880" y="6391"/>
                <a:chExt cx="940" cy="509"/>
              </a:xfrm>
            </p:grpSpPr>
            <p:sp>
              <p:nvSpPr>
                <p:cNvPr id="124978" name="Rectangle 38"/>
                <p:cNvSpPr>
                  <a:spLocks noChangeArrowheads="1"/>
                </p:cNvSpPr>
                <p:nvPr/>
              </p:nvSpPr>
              <p:spPr bwMode="auto">
                <a:xfrm>
                  <a:off x="1923" y="6391"/>
                  <a:ext cx="854" cy="5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  <a:tab pos="2800350" algn="l"/>
                    </a:tabLst>
                  </a:pPr>
                  <a:r>
                    <a:rPr lang="es-MX" sz="1200" i="1">
                      <a:solidFill>
                        <a:srgbClr val="000000"/>
                      </a:solidFill>
                      <a:latin typeface="Book Antiqu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>
                    <a:tabLst>
                      <a:tab pos="-571500" algn="l"/>
                      <a:tab pos="2800350" algn="l"/>
                    </a:tabLst>
                  </a:pPr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4979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80" y="6391"/>
                  <a:ext cx="940" cy="50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4941" name="Rectangle 112"/>
            <p:cNvSpPr>
              <a:spLocks noChangeArrowheads="1"/>
            </p:cNvSpPr>
            <p:nvPr/>
          </p:nvSpPr>
          <p:spPr bwMode="auto">
            <a:xfrm>
              <a:off x="-3" y="525"/>
              <a:ext cx="2826" cy="637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32" name="Rectangle 114"/>
          <p:cNvSpPr>
            <a:spLocks noChangeArrowheads="1"/>
          </p:cNvSpPr>
          <p:nvPr/>
        </p:nvSpPr>
        <p:spPr bwMode="auto">
          <a:xfrm>
            <a:off x="3175" y="8596313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tabLst>
                <a:tab pos="-571500" algn="l"/>
                <a:tab pos="2800350" algn="l"/>
              </a:tabLst>
            </a:pPr>
            <a:r>
              <a:rPr lang="es-MX" sz="11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 </a:t>
            </a:r>
            <a:endParaRPr lang="es-MX" sz="1200" i="1">
              <a:solidFill>
                <a:srgbClr val="00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tabLst>
                <a:tab pos="-571500" algn="l"/>
                <a:tab pos="2800350" algn="l"/>
              </a:tabLst>
            </a:pPr>
            <a:endParaRPr lang="es-MX" sz="2400">
              <a:latin typeface="Times New Roman" pitchFamily="18" charset="0"/>
            </a:endParaRPr>
          </a:p>
        </p:txBody>
      </p:sp>
      <p:sp>
        <p:nvSpPr>
          <p:cNvPr id="124933" name="Text Box 116"/>
          <p:cNvSpPr txBox="1">
            <a:spLocks noChangeArrowheads="1"/>
          </p:cNvSpPr>
          <p:nvPr/>
        </p:nvSpPr>
        <p:spPr bwMode="auto">
          <a:xfrm>
            <a:off x="6324600" y="19812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FFFF66"/>
                </a:solidFill>
                <a:latin typeface="Times New Roman" pitchFamily="18" charset="0"/>
              </a:rPr>
              <a:t>Евреям</a:t>
            </a:r>
            <a:r>
              <a:rPr lang="en-US" sz="1400" b="1" dirty="0">
                <a:solidFill>
                  <a:srgbClr val="FFFF66"/>
                </a:solidFill>
                <a:latin typeface="Times New Roman" pitchFamily="18" charset="0"/>
              </a:rPr>
              <a:t> 9:14</a:t>
            </a:r>
          </a:p>
        </p:txBody>
      </p:sp>
      <p:sp>
        <p:nvSpPr>
          <p:cNvPr id="124934" name="Text Box 117"/>
          <p:cNvSpPr txBox="1">
            <a:spLocks noChangeArrowheads="1"/>
          </p:cNvSpPr>
          <p:nvPr/>
        </p:nvSpPr>
        <p:spPr bwMode="auto">
          <a:xfrm>
            <a:off x="6324600" y="24384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FFFF66"/>
                </a:solidFill>
                <a:latin typeface="Times New Roman" pitchFamily="18" charset="0"/>
              </a:rPr>
              <a:t>Титу</a:t>
            </a:r>
            <a:r>
              <a:rPr lang="en-US" sz="1400" b="1" dirty="0">
                <a:solidFill>
                  <a:srgbClr val="FFFF66"/>
                </a:solidFill>
                <a:latin typeface="Times New Roman" pitchFamily="18" charset="0"/>
              </a:rPr>
              <a:t> 3:5</a:t>
            </a:r>
          </a:p>
        </p:txBody>
      </p:sp>
      <p:sp>
        <p:nvSpPr>
          <p:cNvPr id="124935" name="Text Box 118"/>
          <p:cNvSpPr txBox="1">
            <a:spLocks noChangeArrowheads="1"/>
          </p:cNvSpPr>
          <p:nvPr/>
        </p:nvSpPr>
        <p:spPr bwMode="auto">
          <a:xfrm>
            <a:off x="6324600" y="29718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FFFF66"/>
                </a:solidFill>
                <a:latin typeface="Times New Roman" pitchFamily="18" charset="0"/>
              </a:rPr>
              <a:t>Иоанна </a:t>
            </a:r>
            <a:r>
              <a:rPr lang="en-US" sz="1400" b="1" dirty="0">
                <a:solidFill>
                  <a:srgbClr val="FFFF66"/>
                </a:solidFill>
                <a:latin typeface="Times New Roman" pitchFamily="18" charset="0"/>
              </a:rPr>
              <a:t>6:48-51</a:t>
            </a:r>
          </a:p>
        </p:txBody>
      </p:sp>
      <p:sp>
        <p:nvSpPr>
          <p:cNvPr id="124936" name="Text Box 119"/>
          <p:cNvSpPr txBox="1">
            <a:spLocks noChangeArrowheads="1"/>
          </p:cNvSpPr>
          <p:nvPr/>
        </p:nvSpPr>
        <p:spPr bwMode="auto">
          <a:xfrm>
            <a:off x="6324600" y="54864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24937" name="Text Box 120"/>
          <p:cNvSpPr txBox="1">
            <a:spLocks noChangeArrowheads="1"/>
          </p:cNvSpPr>
          <p:nvPr/>
        </p:nvSpPr>
        <p:spPr bwMode="auto">
          <a:xfrm>
            <a:off x="6248400" y="5410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err="1">
                <a:solidFill>
                  <a:srgbClr val="FFFF66"/>
                </a:solidFill>
                <a:latin typeface="Times New Roman" pitchFamily="18" charset="0"/>
              </a:rPr>
              <a:t>Пс</a:t>
            </a:r>
            <a:r>
              <a:rPr lang="en-US" sz="1400" b="1" dirty="0">
                <a:solidFill>
                  <a:srgbClr val="FFFF66"/>
                </a:solidFill>
                <a:latin typeface="Times New Roman" pitchFamily="18" charset="0"/>
              </a:rPr>
              <a:t> 132:7,8</a:t>
            </a:r>
          </a:p>
        </p:txBody>
      </p:sp>
      <p:sp>
        <p:nvSpPr>
          <p:cNvPr id="124938" name="Text Box 121"/>
          <p:cNvSpPr txBox="1">
            <a:spLocks noChangeArrowheads="1"/>
          </p:cNvSpPr>
          <p:nvPr/>
        </p:nvSpPr>
        <p:spPr bwMode="auto">
          <a:xfrm>
            <a:off x="36576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FFFF66"/>
                </a:solidFill>
                <a:latin typeface="Times New Roman" pitchFamily="18" charset="0"/>
              </a:rPr>
              <a:t>Ангелы в небесах</a:t>
            </a:r>
            <a:endParaRPr lang="en-US" sz="1400" b="1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124939" name="Text Box 122"/>
          <p:cNvSpPr txBox="1">
            <a:spLocks noChangeArrowheads="1"/>
          </p:cNvSpPr>
          <p:nvPr/>
        </p:nvSpPr>
        <p:spPr bwMode="auto">
          <a:xfrm>
            <a:off x="6324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err="1">
                <a:solidFill>
                  <a:srgbClr val="FFFF66"/>
                </a:solidFill>
                <a:latin typeface="Times New Roman" pitchFamily="18" charset="0"/>
              </a:rPr>
              <a:t>Иезекииля</a:t>
            </a:r>
            <a:r>
              <a:rPr lang="en-US" sz="1400" b="1" dirty="0">
                <a:solidFill>
                  <a:srgbClr val="FFFF66"/>
                </a:solidFill>
                <a:latin typeface="Times New Roman" pitchFamily="18" charset="0"/>
              </a:rPr>
              <a:t> 10:15-22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838200" y="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MX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Sacrificial Type and Antitype</a:t>
            </a:r>
            <a:endParaRPr lang="es-MX" sz="2400">
              <a:latin typeface="Times New Roman" pitchFamily="18" charset="0"/>
            </a:endParaRPr>
          </a:p>
        </p:txBody>
      </p:sp>
      <p:grpSp>
        <p:nvGrpSpPr>
          <p:cNvPr id="126979" name="Group 77"/>
          <p:cNvGrpSpPr>
            <a:grpSpLocks/>
          </p:cNvGrpSpPr>
          <p:nvPr/>
        </p:nvGrpSpPr>
        <p:grpSpPr bwMode="auto">
          <a:xfrm>
            <a:off x="762000" y="914400"/>
            <a:ext cx="7848600" cy="5410200"/>
            <a:chOff x="-3" y="534"/>
            <a:chExt cx="3122" cy="4322"/>
          </a:xfrm>
        </p:grpSpPr>
        <p:grpSp>
          <p:nvGrpSpPr>
            <p:cNvPr id="126981" name="Group 75"/>
            <p:cNvGrpSpPr>
              <a:grpSpLocks/>
            </p:cNvGrpSpPr>
            <p:nvPr/>
          </p:nvGrpSpPr>
          <p:grpSpPr bwMode="auto">
            <a:xfrm>
              <a:off x="0" y="537"/>
              <a:ext cx="3116" cy="4316"/>
              <a:chOff x="0" y="537"/>
              <a:chExt cx="3116" cy="4316"/>
            </a:xfrm>
          </p:grpSpPr>
          <p:grpSp>
            <p:nvGrpSpPr>
              <p:cNvPr id="126983" name="Group 28"/>
              <p:cNvGrpSpPr>
                <a:grpSpLocks/>
              </p:cNvGrpSpPr>
              <p:nvPr/>
            </p:nvGrpSpPr>
            <p:grpSpPr bwMode="auto">
              <a:xfrm>
                <a:off x="0" y="537"/>
                <a:ext cx="590" cy="518"/>
                <a:chOff x="0" y="537"/>
                <a:chExt cx="590" cy="518"/>
              </a:xfrm>
            </p:grpSpPr>
            <p:sp>
              <p:nvSpPr>
                <p:cNvPr id="127053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537"/>
                  <a:ext cx="504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2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  <a:endParaRPr lang="es-MX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s-MX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54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537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84" name="Group 30"/>
              <p:cNvGrpSpPr>
                <a:grpSpLocks/>
              </p:cNvGrpSpPr>
              <p:nvPr/>
            </p:nvGrpSpPr>
            <p:grpSpPr bwMode="auto">
              <a:xfrm>
                <a:off x="590" y="537"/>
                <a:ext cx="806" cy="518"/>
                <a:chOff x="590" y="537"/>
                <a:chExt cx="806" cy="518"/>
              </a:xfrm>
            </p:grpSpPr>
            <p:sp>
              <p:nvSpPr>
                <p:cNvPr id="127051" name="Rectangle 4"/>
                <p:cNvSpPr>
                  <a:spLocks noChangeArrowheads="1"/>
                </p:cNvSpPr>
                <p:nvPr/>
              </p:nvSpPr>
              <p:spPr bwMode="auto">
                <a:xfrm>
                  <a:off x="633" y="537"/>
                  <a:ext cx="72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Old Testament Sacrifice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52" name="Rectangle 29"/>
                <p:cNvSpPr>
                  <a:spLocks noChangeArrowheads="1"/>
                </p:cNvSpPr>
                <p:nvPr/>
              </p:nvSpPr>
              <p:spPr bwMode="auto">
                <a:xfrm>
                  <a:off x="590" y="537"/>
                  <a:ext cx="8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85" name="Group 32"/>
              <p:cNvGrpSpPr>
                <a:grpSpLocks/>
              </p:cNvGrpSpPr>
              <p:nvPr/>
            </p:nvGrpSpPr>
            <p:grpSpPr bwMode="auto">
              <a:xfrm>
                <a:off x="1396" y="537"/>
                <a:ext cx="878" cy="518"/>
                <a:chOff x="1396" y="537"/>
                <a:chExt cx="878" cy="518"/>
              </a:xfrm>
            </p:grpSpPr>
            <p:sp>
              <p:nvSpPr>
                <p:cNvPr id="127049" name="Rectangle 5"/>
                <p:cNvSpPr>
                  <a:spLocks noChangeArrowheads="1"/>
                </p:cNvSpPr>
                <p:nvPr/>
              </p:nvSpPr>
              <p:spPr bwMode="auto">
                <a:xfrm>
                  <a:off x="1439" y="537"/>
                  <a:ext cx="79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New Testament fulfillment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50" name="Rectangle 31"/>
                <p:cNvSpPr>
                  <a:spLocks noChangeArrowheads="1"/>
                </p:cNvSpPr>
                <p:nvPr/>
              </p:nvSpPr>
              <p:spPr bwMode="auto">
                <a:xfrm>
                  <a:off x="1396" y="537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86" name="Group 34"/>
              <p:cNvGrpSpPr>
                <a:grpSpLocks/>
              </p:cNvGrpSpPr>
              <p:nvPr/>
            </p:nvGrpSpPr>
            <p:grpSpPr bwMode="auto">
              <a:xfrm>
                <a:off x="2274" y="537"/>
                <a:ext cx="842" cy="518"/>
                <a:chOff x="2274" y="537"/>
                <a:chExt cx="842" cy="518"/>
              </a:xfrm>
            </p:grpSpPr>
            <p:sp>
              <p:nvSpPr>
                <p:cNvPr id="127047" name="Rectangle 6"/>
                <p:cNvSpPr>
                  <a:spLocks noChangeArrowheads="1"/>
                </p:cNvSpPr>
                <p:nvPr/>
              </p:nvSpPr>
              <p:spPr bwMode="auto">
                <a:xfrm>
                  <a:off x="2317" y="537"/>
                  <a:ext cx="75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20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Scriptures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s-MX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48" name="Rectangle 33"/>
                <p:cNvSpPr>
                  <a:spLocks noChangeArrowheads="1"/>
                </p:cNvSpPr>
                <p:nvPr/>
              </p:nvSpPr>
              <p:spPr bwMode="auto">
                <a:xfrm>
                  <a:off x="2274" y="537"/>
                  <a:ext cx="84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87" name="Group 36"/>
              <p:cNvGrpSpPr>
                <a:grpSpLocks/>
              </p:cNvGrpSpPr>
              <p:nvPr/>
            </p:nvGrpSpPr>
            <p:grpSpPr bwMode="auto">
              <a:xfrm>
                <a:off x="0" y="1055"/>
                <a:ext cx="590" cy="2532"/>
                <a:chOff x="0" y="1055"/>
                <a:chExt cx="590" cy="2532"/>
              </a:xfrm>
            </p:grpSpPr>
            <p:sp>
              <p:nvSpPr>
                <p:cNvPr id="127045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1055"/>
                  <a:ext cx="504" cy="25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Sweet Savor Sacrifices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46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055"/>
                  <a:ext cx="590" cy="25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88" name="Group 38"/>
              <p:cNvGrpSpPr>
                <a:grpSpLocks/>
              </p:cNvGrpSpPr>
              <p:nvPr/>
            </p:nvGrpSpPr>
            <p:grpSpPr bwMode="auto">
              <a:xfrm>
                <a:off x="590" y="1055"/>
                <a:ext cx="806" cy="633"/>
                <a:chOff x="590" y="1055"/>
                <a:chExt cx="806" cy="633"/>
              </a:xfrm>
            </p:grpSpPr>
            <p:sp>
              <p:nvSpPr>
                <p:cNvPr id="127043" name="Rectangle 8"/>
                <p:cNvSpPr>
                  <a:spLocks noChangeArrowheads="1"/>
                </p:cNvSpPr>
                <p:nvPr/>
              </p:nvSpPr>
              <p:spPr bwMode="auto">
                <a:xfrm>
                  <a:off x="633" y="1055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The Burnt Offering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27044" name="Rectangle 37"/>
                <p:cNvSpPr>
                  <a:spLocks noChangeArrowheads="1"/>
                </p:cNvSpPr>
                <p:nvPr/>
              </p:nvSpPr>
              <p:spPr bwMode="auto">
                <a:xfrm>
                  <a:off x="590" y="1055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89" name="Group 40"/>
              <p:cNvGrpSpPr>
                <a:grpSpLocks/>
              </p:cNvGrpSpPr>
              <p:nvPr/>
            </p:nvGrpSpPr>
            <p:grpSpPr bwMode="auto">
              <a:xfrm>
                <a:off x="1396" y="1055"/>
                <a:ext cx="878" cy="633"/>
                <a:chOff x="1396" y="1055"/>
                <a:chExt cx="878" cy="633"/>
              </a:xfrm>
            </p:grpSpPr>
            <p:sp>
              <p:nvSpPr>
                <p:cNvPr id="127041" name="Rectangle 9"/>
                <p:cNvSpPr>
                  <a:spLocks noChangeArrowheads="1"/>
                </p:cNvSpPr>
                <p:nvPr/>
              </p:nvSpPr>
              <p:spPr bwMode="auto">
                <a:xfrm>
                  <a:off x="1439" y="1055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Jesus’ and our devotion to God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s-MX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42" name="Rectangle 39"/>
                <p:cNvSpPr>
                  <a:spLocks noChangeArrowheads="1"/>
                </p:cNvSpPr>
                <p:nvPr/>
              </p:nvSpPr>
              <p:spPr bwMode="auto">
                <a:xfrm>
                  <a:off x="1396" y="1055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0" name="Group 42"/>
              <p:cNvGrpSpPr>
                <a:grpSpLocks/>
              </p:cNvGrpSpPr>
              <p:nvPr/>
            </p:nvGrpSpPr>
            <p:grpSpPr bwMode="auto">
              <a:xfrm>
                <a:off x="2274" y="1055"/>
                <a:ext cx="842" cy="633"/>
                <a:chOff x="2274" y="1055"/>
                <a:chExt cx="842" cy="633"/>
              </a:xfrm>
            </p:grpSpPr>
            <p:sp>
              <p:nvSpPr>
                <p:cNvPr id="127039" name="Rectangle 10"/>
                <p:cNvSpPr>
                  <a:spLocks noChangeArrowheads="1"/>
                </p:cNvSpPr>
                <p:nvPr/>
              </p:nvSpPr>
              <p:spPr bwMode="auto">
                <a:xfrm>
                  <a:off x="2317" y="1055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Ephesians 5:1,2 Romans 12:1,2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400" b="1">
                    <a:latin typeface="Times New Roman" pitchFamily="18" charset="0"/>
                  </a:endParaRPr>
                </a:p>
              </p:txBody>
            </p:sp>
            <p:sp>
              <p:nvSpPr>
                <p:cNvPr id="127040" name="Rectangle 41"/>
                <p:cNvSpPr>
                  <a:spLocks noChangeArrowheads="1"/>
                </p:cNvSpPr>
                <p:nvPr/>
              </p:nvSpPr>
              <p:spPr bwMode="auto">
                <a:xfrm>
                  <a:off x="2274" y="1055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1" name="Group 44"/>
              <p:cNvGrpSpPr>
                <a:grpSpLocks/>
              </p:cNvGrpSpPr>
              <p:nvPr/>
            </p:nvGrpSpPr>
            <p:grpSpPr bwMode="auto">
              <a:xfrm>
                <a:off x="590" y="1688"/>
                <a:ext cx="806" cy="633"/>
                <a:chOff x="590" y="1688"/>
                <a:chExt cx="806" cy="633"/>
              </a:xfrm>
            </p:grpSpPr>
            <p:sp>
              <p:nvSpPr>
                <p:cNvPr id="127037" name="Rectangle 11"/>
                <p:cNvSpPr>
                  <a:spLocks noChangeArrowheads="1"/>
                </p:cNvSpPr>
                <p:nvPr/>
              </p:nvSpPr>
              <p:spPr bwMode="auto">
                <a:xfrm>
                  <a:off x="633" y="1688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The Grain Offering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400" b="1">
                    <a:latin typeface="Times New Roman" pitchFamily="18" charset="0"/>
                  </a:endParaRPr>
                </a:p>
              </p:txBody>
            </p:sp>
            <p:sp>
              <p:nvSpPr>
                <p:cNvPr id="127038" name="Rectangle 43"/>
                <p:cNvSpPr>
                  <a:spLocks noChangeArrowheads="1"/>
                </p:cNvSpPr>
                <p:nvPr/>
              </p:nvSpPr>
              <p:spPr bwMode="auto">
                <a:xfrm>
                  <a:off x="590" y="1688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2" name="Group 46"/>
              <p:cNvGrpSpPr>
                <a:grpSpLocks/>
              </p:cNvGrpSpPr>
              <p:nvPr/>
            </p:nvGrpSpPr>
            <p:grpSpPr bwMode="auto">
              <a:xfrm>
                <a:off x="1396" y="1688"/>
                <a:ext cx="878" cy="633"/>
                <a:chOff x="1396" y="1688"/>
                <a:chExt cx="878" cy="633"/>
              </a:xfrm>
            </p:grpSpPr>
            <p:sp>
              <p:nvSpPr>
                <p:cNvPr id="127035" name="Rectangle 12"/>
                <p:cNvSpPr>
                  <a:spLocks noChangeArrowheads="1"/>
                </p:cNvSpPr>
                <p:nvPr/>
              </p:nvSpPr>
              <p:spPr bwMode="auto">
                <a:xfrm>
                  <a:off x="1439" y="1688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Giving back a contribution to God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27036" name="Rectangle 45"/>
                <p:cNvSpPr>
                  <a:spLocks noChangeArrowheads="1"/>
                </p:cNvSpPr>
                <p:nvPr/>
              </p:nvSpPr>
              <p:spPr bwMode="auto">
                <a:xfrm>
                  <a:off x="1396" y="1688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3" name="Group 48"/>
              <p:cNvGrpSpPr>
                <a:grpSpLocks/>
              </p:cNvGrpSpPr>
              <p:nvPr/>
            </p:nvGrpSpPr>
            <p:grpSpPr bwMode="auto">
              <a:xfrm>
                <a:off x="2274" y="1688"/>
                <a:ext cx="842" cy="633"/>
                <a:chOff x="2274" y="1688"/>
                <a:chExt cx="842" cy="633"/>
              </a:xfrm>
            </p:grpSpPr>
            <p:sp>
              <p:nvSpPr>
                <p:cNvPr id="127033" name="Rectangle 13"/>
                <p:cNvSpPr>
                  <a:spLocks noChangeArrowheads="1"/>
                </p:cNvSpPr>
                <p:nvPr/>
              </p:nvSpPr>
              <p:spPr bwMode="auto">
                <a:xfrm>
                  <a:off x="2317" y="1688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Matthew 6:19-21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Romans 8,9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27034" name="Rectangle 47"/>
                <p:cNvSpPr>
                  <a:spLocks noChangeArrowheads="1"/>
                </p:cNvSpPr>
                <p:nvPr/>
              </p:nvSpPr>
              <p:spPr bwMode="auto">
                <a:xfrm>
                  <a:off x="2274" y="1688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4" name="Group 50"/>
              <p:cNvGrpSpPr>
                <a:grpSpLocks/>
              </p:cNvGrpSpPr>
              <p:nvPr/>
            </p:nvGrpSpPr>
            <p:grpSpPr bwMode="auto">
              <a:xfrm>
                <a:off x="590" y="2321"/>
                <a:ext cx="806" cy="633"/>
                <a:chOff x="590" y="2321"/>
                <a:chExt cx="806" cy="633"/>
              </a:xfrm>
            </p:grpSpPr>
            <p:sp>
              <p:nvSpPr>
                <p:cNvPr id="127031" name="Rectangle 14"/>
                <p:cNvSpPr>
                  <a:spLocks noChangeArrowheads="1"/>
                </p:cNvSpPr>
                <p:nvPr/>
              </p:nvSpPr>
              <p:spPr bwMode="auto">
                <a:xfrm>
                  <a:off x="633" y="2321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The Drink Offering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400" b="1">
                    <a:latin typeface="Times New Roman" pitchFamily="18" charset="0"/>
                  </a:endParaRPr>
                </a:p>
              </p:txBody>
            </p:sp>
            <p:sp>
              <p:nvSpPr>
                <p:cNvPr id="127032" name="Rectangle 49"/>
                <p:cNvSpPr>
                  <a:spLocks noChangeArrowheads="1"/>
                </p:cNvSpPr>
                <p:nvPr/>
              </p:nvSpPr>
              <p:spPr bwMode="auto">
                <a:xfrm>
                  <a:off x="590" y="2321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5" name="Group 52"/>
              <p:cNvGrpSpPr>
                <a:grpSpLocks/>
              </p:cNvGrpSpPr>
              <p:nvPr/>
            </p:nvGrpSpPr>
            <p:grpSpPr bwMode="auto">
              <a:xfrm>
                <a:off x="1396" y="2321"/>
                <a:ext cx="878" cy="633"/>
                <a:chOff x="1396" y="2321"/>
                <a:chExt cx="878" cy="633"/>
              </a:xfrm>
            </p:grpSpPr>
            <p:sp>
              <p:nvSpPr>
                <p:cNvPr id="127029" name="Rectangle 15"/>
                <p:cNvSpPr>
                  <a:spLocks noChangeArrowheads="1"/>
                </p:cNvSpPr>
                <p:nvPr/>
              </p:nvSpPr>
              <p:spPr bwMode="auto">
                <a:xfrm>
                  <a:off x="1439" y="2321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Pouring out our life for God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s-MX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30" name="Rectangle 51"/>
                <p:cNvSpPr>
                  <a:spLocks noChangeArrowheads="1"/>
                </p:cNvSpPr>
                <p:nvPr/>
              </p:nvSpPr>
              <p:spPr bwMode="auto">
                <a:xfrm>
                  <a:off x="1396" y="2321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6" name="Group 54"/>
              <p:cNvGrpSpPr>
                <a:grpSpLocks/>
              </p:cNvGrpSpPr>
              <p:nvPr/>
            </p:nvGrpSpPr>
            <p:grpSpPr bwMode="auto">
              <a:xfrm>
                <a:off x="2274" y="2321"/>
                <a:ext cx="842" cy="633"/>
                <a:chOff x="2274" y="2321"/>
                <a:chExt cx="842" cy="633"/>
              </a:xfrm>
            </p:grpSpPr>
            <p:sp>
              <p:nvSpPr>
                <p:cNvPr id="1270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317" y="2321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Luke 22:20  Philippians 2:16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400" b="1">
                    <a:latin typeface="Times New Roman" pitchFamily="18" charset="0"/>
                  </a:endParaRPr>
                </a:p>
              </p:txBody>
            </p:sp>
            <p:sp>
              <p:nvSpPr>
                <p:cNvPr id="127028" name="Rectangle 53"/>
                <p:cNvSpPr>
                  <a:spLocks noChangeArrowheads="1"/>
                </p:cNvSpPr>
                <p:nvPr/>
              </p:nvSpPr>
              <p:spPr bwMode="auto">
                <a:xfrm>
                  <a:off x="2274" y="2321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7" name="Group 56"/>
              <p:cNvGrpSpPr>
                <a:grpSpLocks/>
              </p:cNvGrpSpPr>
              <p:nvPr/>
            </p:nvGrpSpPr>
            <p:grpSpPr bwMode="auto">
              <a:xfrm>
                <a:off x="590" y="2954"/>
                <a:ext cx="806" cy="633"/>
                <a:chOff x="590" y="2954"/>
                <a:chExt cx="806" cy="633"/>
              </a:xfrm>
            </p:grpSpPr>
            <p:sp>
              <p:nvSpPr>
                <p:cNvPr id="127025" name="Rectangle 17"/>
                <p:cNvSpPr>
                  <a:spLocks noChangeArrowheads="1"/>
                </p:cNvSpPr>
                <p:nvPr/>
              </p:nvSpPr>
              <p:spPr bwMode="auto">
                <a:xfrm>
                  <a:off x="633" y="2954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The Fellowship Offering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26" name="Rectangle 55"/>
                <p:cNvSpPr>
                  <a:spLocks noChangeArrowheads="1"/>
                </p:cNvSpPr>
                <p:nvPr/>
              </p:nvSpPr>
              <p:spPr bwMode="auto">
                <a:xfrm>
                  <a:off x="590" y="2954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8" name="Group 58"/>
              <p:cNvGrpSpPr>
                <a:grpSpLocks/>
              </p:cNvGrpSpPr>
              <p:nvPr/>
            </p:nvGrpSpPr>
            <p:grpSpPr bwMode="auto">
              <a:xfrm>
                <a:off x="1396" y="2954"/>
                <a:ext cx="878" cy="633"/>
                <a:chOff x="1396" y="2954"/>
                <a:chExt cx="878" cy="633"/>
              </a:xfrm>
            </p:grpSpPr>
            <p:sp>
              <p:nvSpPr>
                <p:cNvPr id="127023" name="Rectangle 18"/>
                <p:cNvSpPr>
                  <a:spLocks noChangeArrowheads="1"/>
                </p:cNvSpPr>
                <p:nvPr/>
              </p:nvSpPr>
              <p:spPr bwMode="auto">
                <a:xfrm>
                  <a:off x="1439" y="2954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Celebrating our blessings from God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27024" name="Rectangle 57"/>
                <p:cNvSpPr>
                  <a:spLocks noChangeArrowheads="1"/>
                </p:cNvSpPr>
                <p:nvPr/>
              </p:nvSpPr>
              <p:spPr bwMode="auto">
                <a:xfrm>
                  <a:off x="1396" y="2954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999" name="Group 60"/>
              <p:cNvGrpSpPr>
                <a:grpSpLocks/>
              </p:cNvGrpSpPr>
              <p:nvPr/>
            </p:nvGrpSpPr>
            <p:grpSpPr bwMode="auto">
              <a:xfrm>
                <a:off x="2274" y="2954"/>
                <a:ext cx="842" cy="633"/>
                <a:chOff x="2274" y="2954"/>
                <a:chExt cx="842" cy="633"/>
              </a:xfrm>
            </p:grpSpPr>
            <p:sp>
              <p:nvSpPr>
                <p:cNvPr id="127021" name="Rectangle 19"/>
                <p:cNvSpPr>
                  <a:spLocks noChangeArrowheads="1"/>
                </p:cNvSpPr>
                <p:nvPr/>
              </p:nvSpPr>
              <p:spPr bwMode="auto">
                <a:xfrm>
                  <a:off x="2317" y="2954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John 10:10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 Thess 5:16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22" name="Rectangle 59"/>
                <p:cNvSpPr>
                  <a:spLocks noChangeArrowheads="1"/>
                </p:cNvSpPr>
                <p:nvPr/>
              </p:nvSpPr>
              <p:spPr bwMode="auto">
                <a:xfrm>
                  <a:off x="2274" y="2954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000" name="Group 62"/>
              <p:cNvGrpSpPr>
                <a:grpSpLocks/>
              </p:cNvGrpSpPr>
              <p:nvPr/>
            </p:nvGrpSpPr>
            <p:grpSpPr bwMode="auto">
              <a:xfrm>
                <a:off x="0" y="3587"/>
                <a:ext cx="590" cy="1266"/>
                <a:chOff x="0" y="3587"/>
                <a:chExt cx="590" cy="1266"/>
              </a:xfrm>
            </p:grpSpPr>
            <p:sp>
              <p:nvSpPr>
                <p:cNvPr id="127019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3587"/>
                  <a:ext cx="504" cy="1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Blood Sacrifices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400" b="1">
                    <a:latin typeface="Times New Roman" pitchFamily="18" charset="0"/>
                  </a:endParaRPr>
                </a:p>
              </p:txBody>
            </p:sp>
            <p:sp>
              <p:nvSpPr>
                <p:cNvPr id="127020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3587"/>
                  <a:ext cx="590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001" name="Group 64"/>
              <p:cNvGrpSpPr>
                <a:grpSpLocks/>
              </p:cNvGrpSpPr>
              <p:nvPr/>
            </p:nvGrpSpPr>
            <p:grpSpPr bwMode="auto">
              <a:xfrm>
                <a:off x="590" y="3587"/>
                <a:ext cx="806" cy="633"/>
                <a:chOff x="590" y="3587"/>
                <a:chExt cx="806" cy="633"/>
              </a:xfrm>
            </p:grpSpPr>
            <p:sp>
              <p:nvSpPr>
                <p:cNvPr id="127017" name="Rectangle 21"/>
                <p:cNvSpPr>
                  <a:spLocks noChangeArrowheads="1"/>
                </p:cNvSpPr>
                <p:nvPr/>
              </p:nvSpPr>
              <p:spPr bwMode="auto">
                <a:xfrm>
                  <a:off x="633" y="3587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4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The Sin Offering</a:t>
                  </a:r>
                  <a:endParaRPr lang="es-MX" sz="14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400" b="1">
                    <a:latin typeface="Times New Roman" pitchFamily="18" charset="0"/>
                  </a:endParaRPr>
                </a:p>
              </p:txBody>
            </p:sp>
            <p:sp>
              <p:nvSpPr>
                <p:cNvPr id="127018" name="Rectangle 63"/>
                <p:cNvSpPr>
                  <a:spLocks noChangeArrowheads="1"/>
                </p:cNvSpPr>
                <p:nvPr/>
              </p:nvSpPr>
              <p:spPr bwMode="auto">
                <a:xfrm>
                  <a:off x="590" y="3587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002" name="Group 66"/>
              <p:cNvGrpSpPr>
                <a:grpSpLocks/>
              </p:cNvGrpSpPr>
              <p:nvPr/>
            </p:nvGrpSpPr>
            <p:grpSpPr bwMode="auto">
              <a:xfrm>
                <a:off x="1396" y="3587"/>
                <a:ext cx="878" cy="633"/>
                <a:chOff x="1396" y="3587"/>
                <a:chExt cx="878" cy="633"/>
              </a:xfrm>
            </p:grpSpPr>
            <p:sp>
              <p:nvSpPr>
                <p:cNvPr id="127015" name="Rectangle 22"/>
                <p:cNvSpPr>
                  <a:spLocks noChangeArrowheads="1"/>
                </p:cNvSpPr>
                <p:nvPr/>
              </p:nvSpPr>
              <p:spPr bwMode="auto">
                <a:xfrm>
                  <a:off x="1439" y="3587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Jesus’ sacrifice for our sins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s-MX" sz="1600" b="1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s-MX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27016" name="Rectangle 65"/>
                <p:cNvSpPr>
                  <a:spLocks noChangeArrowheads="1"/>
                </p:cNvSpPr>
                <p:nvPr/>
              </p:nvSpPr>
              <p:spPr bwMode="auto">
                <a:xfrm>
                  <a:off x="1396" y="3587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003" name="Group 68"/>
              <p:cNvGrpSpPr>
                <a:grpSpLocks/>
              </p:cNvGrpSpPr>
              <p:nvPr/>
            </p:nvGrpSpPr>
            <p:grpSpPr bwMode="auto">
              <a:xfrm>
                <a:off x="2274" y="3587"/>
                <a:ext cx="842" cy="633"/>
                <a:chOff x="2274" y="3587"/>
                <a:chExt cx="842" cy="633"/>
              </a:xfrm>
            </p:grpSpPr>
            <p:sp>
              <p:nvSpPr>
                <p:cNvPr id="127013" name="Rectangle 23"/>
                <p:cNvSpPr>
                  <a:spLocks noChangeArrowheads="1"/>
                </p:cNvSpPr>
                <p:nvPr/>
              </p:nvSpPr>
              <p:spPr bwMode="auto">
                <a:xfrm>
                  <a:off x="2317" y="3587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 Peter 1:18,19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2 Corinthians 5:21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27014" name="Rectangle 67"/>
                <p:cNvSpPr>
                  <a:spLocks noChangeArrowheads="1"/>
                </p:cNvSpPr>
                <p:nvPr/>
              </p:nvSpPr>
              <p:spPr bwMode="auto">
                <a:xfrm>
                  <a:off x="2274" y="3587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004" name="Group 70"/>
              <p:cNvGrpSpPr>
                <a:grpSpLocks/>
              </p:cNvGrpSpPr>
              <p:nvPr/>
            </p:nvGrpSpPr>
            <p:grpSpPr bwMode="auto">
              <a:xfrm>
                <a:off x="590" y="4220"/>
                <a:ext cx="806" cy="633"/>
                <a:chOff x="590" y="4220"/>
                <a:chExt cx="806" cy="633"/>
              </a:xfrm>
            </p:grpSpPr>
            <p:sp>
              <p:nvSpPr>
                <p:cNvPr id="127011" name="Rectangle 24"/>
                <p:cNvSpPr>
                  <a:spLocks noChangeArrowheads="1"/>
                </p:cNvSpPr>
                <p:nvPr/>
              </p:nvSpPr>
              <p:spPr bwMode="auto">
                <a:xfrm>
                  <a:off x="633" y="4220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The Guilt Offering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27012" name="Rectangle 69"/>
                <p:cNvSpPr>
                  <a:spLocks noChangeArrowheads="1"/>
                </p:cNvSpPr>
                <p:nvPr/>
              </p:nvSpPr>
              <p:spPr bwMode="auto">
                <a:xfrm>
                  <a:off x="590" y="4220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005" name="Group 72"/>
              <p:cNvGrpSpPr>
                <a:grpSpLocks/>
              </p:cNvGrpSpPr>
              <p:nvPr/>
            </p:nvGrpSpPr>
            <p:grpSpPr bwMode="auto">
              <a:xfrm>
                <a:off x="1396" y="4220"/>
                <a:ext cx="878" cy="633"/>
                <a:chOff x="1396" y="4220"/>
                <a:chExt cx="878" cy="633"/>
              </a:xfrm>
            </p:grpSpPr>
            <p:sp>
              <p:nvSpPr>
                <p:cNvPr id="127009" name="Rectangle 25"/>
                <p:cNvSpPr>
                  <a:spLocks noChangeArrowheads="1"/>
                </p:cNvSpPr>
                <p:nvPr/>
              </p:nvSpPr>
              <p:spPr bwMode="auto">
                <a:xfrm>
                  <a:off x="1439" y="4220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Maintaining a relationship with one another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27010" name="Rectangle 71"/>
                <p:cNvSpPr>
                  <a:spLocks noChangeArrowheads="1"/>
                </p:cNvSpPr>
                <p:nvPr/>
              </p:nvSpPr>
              <p:spPr bwMode="auto">
                <a:xfrm>
                  <a:off x="1396" y="4220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006" name="Group 74"/>
              <p:cNvGrpSpPr>
                <a:grpSpLocks/>
              </p:cNvGrpSpPr>
              <p:nvPr/>
            </p:nvGrpSpPr>
            <p:grpSpPr bwMode="auto">
              <a:xfrm>
                <a:off x="2274" y="4220"/>
                <a:ext cx="842" cy="633"/>
                <a:chOff x="2274" y="4220"/>
                <a:chExt cx="842" cy="633"/>
              </a:xfrm>
            </p:grpSpPr>
            <p:sp>
              <p:nvSpPr>
                <p:cNvPr id="127007" name="Rectangle 26"/>
                <p:cNvSpPr>
                  <a:spLocks noChangeArrowheads="1"/>
                </p:cNvSpPr>
                <p:nvPr/>
              </p:nvSpPr>
              <p:spPr bwMode="auto">
                <a:xfrm>
                  <a:off x="2317" y="4220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s-MX" sz="16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Matthew 5:23,24</a:t>
                  </a:r>
                  <a:endParaRPr lang="es-MX" sz="1600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s-MX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27008" name="Rectangle 73"/>
                <p:cNvSpPr>
                  <a:spLocks noChangeArrowheads="1"/>
                </p:cNvSpPr>
                <p:nvPr/>
              </p:nvSpPr>
              <p:spPr bwMode="auto">
                <a:xfrm>
                  <a:off x="2274" y="4220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26982" name="Rectangle 76"/>
            <p:cNvSpPr>
              <a:spLocks noChangeArrowheads="1"/>
            </p:cNvSpPr>
            <p:nvPr/>
          </p:nvSpPr>
          <p:spPr bwMode="auto">
            <a:xfrm>
              <a:off x="-3" y="534"/>
              <a:ext cx="3122" cy="432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80" name="Rectangle 78"/>
          <p:cNvSpPr>
            <a:spLocks noChangeArrowheads="1"/>
          </p:cNvSpPr>
          <p:nvPr/>
        </p:nvSpPr>
        <p:spPr bwMode="auto">
          <a:xfrm>
            <a:off x="3175" y="6964363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MX" sz="1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MX" sz="1200">
              <a:latin typeface="Times New Roman" pitchFamily="18" charset="0"/>
              <a:cs typeface="Times New Roman" pitchFamily="18" charset="0"/>
            </a:endParaRPr>
          </a:p>
          <a:p>
            <a:endParaRPr lang="es-MX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Дары- Приношения – Благоухание приятное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Всесожжение </a:t>
            </a:r>
            <a:r>
              <a:rPr lang="en-US" sz="2800" b="1" i="1" dirty="0" err="1"/>
              <a:t>olah</a:t>
            </a:r>
            <a:r>
              <a:rPr lang="en-US" sz="2800" b="1" i="1" dirty="0"/>
              <a:t>   </a:t>
            </a:r>
            <a:r>
              <a:rPr lang="ru-RU" sz="2800" b="1" dirty="0"/>
              <a:t>Левит</a:t>
            </a:r>
            <a:r>
              <a:rPr lang="en-US" sz="2800" b="1" dirty="0"/>
              <a:t> 1</a:t>
            </a:r>
            <a:endParaRPr lang="en-US" sz="2800" b="1" i="1" dirty="0"/>
          </a:p>
          <a:p>
            <a:pPr>
              <a:defRPr/>
            </a:pPr>
            <a:endParaRPr lang="en-US" sz="2800" b="1" i="1" dirty="0"/>
          </a:p>
          <a:p>
            <a:pPr>
              <a:defRPr/>
            </a:pPr>
            <a:r>
              <a:rPr lang="ru-RU" sz="2800" b="1" dirty="0"/>
              <a:t>Приношение хлебное </a:t>
            </a:r>
            <a:r>
              <a:rPr lang="en-US" sz="2800" b="1" i="1" dirty="0" err="1"/>
              <a:t>minchah</a:t>
            </a:r>
            <a:r>
              <a:rPr lang="en-US" sz="2800" b="1" i="1" dirty="0"/>
              <a:t>  </a:t>
            </a:r>
            <a:r>
              <a:rPr lang="ru-RU" sz="2800" b="1" dirty="0"/>
              <a:t>Левит</a:t>
            </a:r>
            <a:r>
              <a:rPr lang="en-US" sz="2800" b="1" dirty="0"/>
              <a:t> 2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ru-RU" sz="2800" b="1" dirty="0"/>
              <a:t>Приношение вина </a:t>
            </a:r>
            <a:r>
              <a:rPr lang="en-US" sz="2800" b="1" i="1" dirty="0" err="1"/>
              <a:t>nesek</a:t>
            </a:r>
            <a:r>
              <a:rPr lang="en-US" sz="2800" b="1" dirty="0"/>
              <a:t>  </a:t>
            </a:r>
            <a:r>
              <a:rPr lang="ru-RU" sz="2800" b="1" dirty="0"/>
              <a:t>Левит</a:t>
            </a:r>
            <a:r>
              <a:rPr lang="en-US" sz="2800" b="1" dirty="0"/>
              <a:t> 23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ru-RU" sz="2800" b="1" dirty="0"/>
              <a:t>Приношение общения </a:t>
            </a:r>
            <a:r>
              <a:rPr lang="en-US" sz="2800" b="1" i="1" dirty="0" err="1"/>
              <a:t>shelem</a:t>
            </a:r>
            <a:r>
              <a:rPr lang="en-US" sz="2800" b="1" i="1" dirty="0"/>
              <a:t>  </a:t>
            </a:r>
            <a:r>
              <a:rPr lang="ru-RU" sz="2800" b="1" dirty="0"/>
              <a:t>Лев</a:t>
            </a:r>
            <a:r>
              <a:rPr lang="en-US" sz="2800" b="1" dirty="0"/>
              <a:t> 3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106029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Всесожжение Левит </a:t>
            </a:r>
            <a:r>
              <a:rPr lang="en-US" sz="3200" b="1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57200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Возложить руки на животное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ru-RU" sz="2400" b="1" dirty="0"/>
              <a:t>Принести его в жертву</a:t>
            </a:r>
            <a:endParaRPr lang="en-US" sz="2400" b="1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ru-RU" sz="2400" b="1" dirty="0"/>
              <a:t>Очистить тело, но не голову</a:t>
            </a:r>
            <a:endParaRPr lang="en-US" sz="2400" b="1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ru-RU" sz="2400" b="1" dirty="0"/>
              <a:t>Сжечь на алтаре</a:t>
            </a:r>
            <a:endParaRPr lang="en-US" sz="2400" b="1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ru-RU" sz="2400" b="1" dirty="0"/>
              <a:t>Значение</a:t>
            </a:r>
            <a:r>
              <a:rPr lang="en-US" sz="2400" b="1" dirty="0"/>
              <a:t>:  </a:t>
            </a:r>
            <a:r>
              <a:rPr lang="ru-RU" sz="2400" b="1" dirty="0"/>
              <a:t>Полное посвящение своей жизни Богу</a:t>
            </a:r>
            <a:endParaRPr lang="en-US" sz="2400" b="1" dirty="0"/>
          </a:p>
          <a:p>
            <a:pPr>
              <a:defRPr/>
            </a:pPr>
            <a:endParaRPr lang="en-US" sz="2800" b="1" dirty="0"/>
          </a:p>
        </p:txBody>
      </p:sp>
      <p:pic>
        <p:nvPicPr>
          <p:cNvPr id="161796" name="Picture 5" descr="http://3.bp.blogspot.com/--ADqQm1lN3s/UfP35kkRkyI/AAAAAAAABK0/3F5vEN8ZB4c/s1600/temple+sacrifice5+ol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133600"/>
            <a:ext cx="432593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45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Всесожжение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4340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Иисус приносил всесожжения</a:t>
            </a:r>
            <a:r>
              <a:rPr lang="en-US" sz="2400" b="1" dirty="0"/>
              <a:t>:   </a:t>
            </a:r>
            <a:r>
              <a:rPr lang="ru-RU" sz="2400" b="1" dirty="0" err="1"/>
              <a:t>Еф</a:t>
            </a:r>
            <a:r>
              <a:rPr lang="en-US" sz="2400" b="1" dirty="0"/>
              <a:t> 5:1-2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Бог призывает нас приносить всесожжение</a:t>
            </a:r>
            <a:r>
              <a:rPr lang="en-US" sz="2400" b="1" dirty="0"/>
              <a:t>.    </a:t>
            </a:r>
            <a:r>
              <a:rPr lang="ru-RU" sz="2400" b="1" dirty="0" err="1"/>
              <a:t>Римл</a:t>
            </a:r>
            <a:r>
              <a:rPr lang="en-US" sz="2400" b="1" dirty="0"/>
              <a:t> 12:1-2  … </a:t>
            </a:r>
            <a:r>
              <a:rPr lang="ru-RU" sz="2400" b="1" dirty="0"/>
              <a:t>ради благодати Божьей</a:t>
            </a:r>
            <a:r>
              <a:rPr lang="en-US" sz="2400" b="1" dirty="0"/>
              <a:t>. </a:t>
            </a:r>
            <a:r>
              <a:rPr lang="ru-RU" sz="2400" b="1" dirty="0"/>
              <a:t>Фил</a:t>
            </a:r>
            <a:r>
              <a:rPr lang="en-US" sz="2400" b="1" dirty="0"/>
              <a:t> 1:20-22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Исаия</a:t>
            </a:r>
            <a:r>
              <a:rPr lang="en-US" sz="2400" b="1" dirty="0"/>
              <a:t> 6:8   </a:t>
            </a:r>
            <a:r>
              <a:rPr lang="ru-RU" sz="2400" b="1" dirty="0"/>
              <a:t>Вот я, пошли меня!</a:t>
            </a:r>
            <a:endParaRPr lang="en-US" sz="2400" b="1" dirty="0"/>
          </a:p>
          <a:p>
            <a:pPr>
              <a:defRPr/>
            </a:pPr>
            <a:r>
              <a:rPr lang="ru-RU" sz="2400" b="1" dirty="0"/>
              <a:t>Что ты возложишь на алтарь</a:t>
            </a:r>
            <a:r>
              <a:rPr lang="en-US" sz="2400" b="1" dirty="0"/>
              <a:t>?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221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Предложение хлебное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334000" cy="495300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Отдай ПЕРВЫЕ ПЛОДЫ того, чем Бог тебя благословил</a:t>
            </a:r>
            <a:endParaRPr lang="en-US" sz="2400" b="1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</a:rPr>
              <a:t>НЕ по желанию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ru-RU" sz="2400" b="1" dirty="0"/>
              <a:t>Зерно = тяжелый труд</a:t>
            </a:r>
            <a:endParaRPr lang="en-US" sz="2400" b="1" dirty="0"/>
          </a:p>
          <a:p>
            <a:pPr>
              <a:defRPr/>
            </a:pPr>
            <a:r>
              <a:rPr lang="ru-RU" sz="2400" b="1" dirty="0"/>
              <a:t>Масло = радость</a:t>
            </a:r>
            <a:endParaRPr lang="en-US" sz="2400" b="1" dirty="0"/>
          </a:p>
          <a:p>
            <a:pPr>
              <a:defRPr/>
            </a:pPr>
            <a:r>
              <a:rPr lang="ru-RU" sz="2400" b="1" dirty="0"/>
              <a:t>Благовония = молитва</a:t>
            </a:r>
            <a:endParaRPr lang="en-US" sz="2400" b="1" dirty="0"/>
          </a:p>
          <a:p>
            <a:pPr>
              <a:defRPr/>
            </a:pPr>
            <a:r>
              <a:rPr lang="ru-RU" sz="2400" b="1" dirty="0"/>
              <a:t>Соль = вечные благословения в небесах</a:t>
            </a:r>
            <a:endParaRPr lang="en-US" sz="2400" b="1" dirty="0"/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ru-RU" sz="2400" b="1" dirty="0"/>
              <a:t>Никакой закваски</a:t>
            </a:r>
            <a:r>
              <a:rPr lang="en-US" sz="2400" b="1" dirty="0"/>
              <a:t>!!!   1 </a:t>
            </a:r>
            <a:r>
              <a:rPr lang="ru-RU" sz="2400" b="1" dirty="0"/>
              <a:t>Кор</a:t>
            </a:r>
            <a:r>
              <a:rPr lang="en-US" sz="2400" b="1" dirty="0"/>
              <a:t> 5:6-8  (</a:t>
            </a:r>
            <a:r>
              <a:rPr lang="ru-RU" sz="2400" b="1" dirty="0"/>
              <a:t>или меда</a:t>
            </a:r>
            <a:r>
              <a:rPr lang="en-US" sz="2400" b="1" dirty="0"/>
              <a:t>)</a:t>
            </a:r>
          </a:p>
        </p:txBody>
      </p:sp>
      <p:pic>
        <p:nvPicPr>
          <p:cNvPr id="163844" name="Picture 5" descr="http://www.keyway.ca/jpg/wh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209800"/>
            <a:ext cx="33734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02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Хлебное приношение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Применение – наше пожертвование финансовое Богу </a:t>
            </a:r>
            <a:r>
              <a:rPr lang="en-US" sz="2400" b="1" dirty="0"/>
              <a:t>2 </a:t>
            </a:r>
            <a:r>
              <a:rPr lang="ru-RU" sz="2400" b="1" dirty="0"/>
              <a:t>Кор</a:t>
            </a:r>
            <a:r>
              <a:rPr lang="en-US" sz="2400" b="1" dirty="0"/>
              <a:t> 8,9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Для нас 10% не является заповедью, но давать жертвенно – это заповедь.</a:t>
            </a: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 err="1"/>
              <a:t>Малахия</a:t>
            </a:r>
            <a:r>
              <a:rPr lang="en-US" sz="2400" b="1" dirty="0"/>
              <a:t> 3:7-10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Матфея</a:t>
            </a:r>
            <a:r>
              <a:rPr lang="en-US" sz="2400" b="1" dirty="0"/>
              <a:t> 5:20</a:t>
            </a:r>
          </a:p>
          <a:p>
            <a:pPr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6913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Приношение вина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Питье выливается на алтарь</a:t>
            </a: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Применение – мы выливаем свою жизнь на жертвенник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Обычно приносилось вместе с хлебным приношением</a:t>
            </a: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Применение – мы даем десятину, но Бог хочет больше – он хочет всю нашу жизнь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7730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7924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Предвестье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:   </a:t>
            </a: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Объект, событие, личность или ситуация, которая стоит на месте чего-то подобного с большей значимостью в будущем.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FFFF66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FFFF66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Прообраз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:  </a:t>
            </a: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Конкретная вещь, которая стоит на месте конкретной вещи из будущего.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FFFF66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Тип и антитип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:  </a:t>
            </a:r>
            <a:r>
              <a:rPr lang="ru-RU" sz="2800" b="1" dirty="0">
                <a:solidFill>
                  <a:srgbClr val="FFFF66"/>
                </a:solidFill>
                <a:latin typeface="Times New Roman" pitchFamily="18" charset="0"/>
              </a:rPr>
              <a:t>Человек или вещь, которое стоит на месте того, что только должно появиться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Приношение вина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3657600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Иисус делал такое приношение Луки </a:t>
            </a:r>
            <a:r>
              <a:rPr lang="en-US" sz="2800" b="1" dirty="0"/>
              <a:t>22:20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ru-RU" sz="2800" b="1" dirty="0"/>
              <a:t>Павел это делал Фил</a:t>
            </a:r>
            <a:r>
              <a:rPr lang="en-US" sz="2800" b="1" dirty="0"/>
              <a:t> 2:16-17      2 </a:t>
            </a:r>
            <a:r>
              <a:rPr lang="ru-RU" sz="2800" b="1" dirty="0"/>
              <a:t>Тим</a:t>
            </a:r>
            <a:r>
              <a:rPr lang="en-US" sz="2800" b="1" dirty="0"/>
              <a:t> 4:6,7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ru-RU" sz="2800" b="1" dirty="0"/>
              <a:t>Аггея</a:t>
            </a:r>
            <a:r>
              <a:rPr lang="en-US" sz="2800" b="1" dirty="0"/>
              <a:t> 1:3  </a:t>
            </a:r>
            <a:r>
              <a:rPr lang="ru-RU" sz="2800" b="1" dirty="0"/>
              <a:t>Для чего ты это копишь?</a:t>
            </a:r>
            <a:endParaRPr lang="en-US" sz="2800" b="1" dirty="0"/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2800" b="1" dirty="0"/>
              <a:t>1 </a:t>
            </a:r>
            <a:r>
              <a:rPr lang="ru-RU" sz="2800" b="1" dirty="0"/>
              <a:t>Тим</a:t>
            </a:r>
            <a:r>
              <a:rPr lang="en-US" sz="2800" b="1" dirty="0"/>
              <a:t> 6:6-10  </a:t>
            </a:r>
            <a:r>
              <a:rPr lang="ru-RU" sz="2800" b="1" dirty="0"/>
              <a:t>Доволен ли ты?</a:t>
            </a:r>
            <a:endParaRPr lang="en-US" sz="2800" b="1" dirty="0"/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ru-RU" sz="2800" b="1" dirty="0"/>
              <a:t>Самая большая радость идет от приношения вина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4497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Приношение общения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Время праздновать благословения Бога!</a:t>
            </a:r>
            <a:endParaRPr lang="en-US" sz="2400" b="1" dirty="0"/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ru-RU" sz="2400" b="1" dirty="0"/>
              <a:t>Добровольно</a:t>
            </a:r>
            <a:endParaRPr lang="en-US" sz="2400" b="1" dirty="0"/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ru-RU" sz="2400" b="1" dirty="0"/>
              <a:t>Приношения обетов Левит</a:t>
            </a:r>
            <a:r>
              <a:rPr lang="en-US" sz="2400" b="1" dirty="0"/>
              <a:t> 11:16</a:t>
            </a:r>
          </a:p>
          <a:p>
            <a:pPr lvl="1">
              <a:defRPr/>
            </a:pPr>
            <a:r>
              <a:rPr lang="ru-RU" sz="2000" b="1" dirty="0"/>
              <a:t>Надежда на благословения </a:t>
            </a:r>
            <a:r>
              <a:rPr lang="ru-RU" sz="2000" b="1" dirty="0">
                <a:solidFill>
                  <a:srgbClr val="FFFF00"/>
                </a:solidFill>
              </a:rPr>
              <a:t>Будущее</a:t>
            </a:r>
            <a:endParaRPr lang="en-US" sz="2000" b="1" dirty="0">
              <a:solidFill>
                <a:srgbClr val="FFFF00"/>
              </a:solidFill>
            </a:endParaRPr>
          </a:p>
          <a:p>
            <a:pPr lvl="1">
              <a:defRPr/>
            </a:pPr>
            <a:endParaRPr lang="en-US" sz="1000" b="1" dirty="0"/>
          </a:p>
          <a:p>
            <a:pPr>
              <a:defRPr/>
            </a:pPr>
            <a:r>
              <a:rPr lang="ru-RU" sz="2400" b="1" dirty="0"/>
              <a:t>Приношения благодарности Левит </a:t>
            </a:r>
            <a:r>
              <a:rPr lang="en-US" sz="2400" b="1" dirty="0"/>
              <a:t>7:11-15</a:t>
            </a:r>
          </a:p>
          <a:p>
            <a:pPr lvl="1">
              <a:defRPr/>
            </a:pPr>
            <a:r>
              <a:rPr lang="ru-RU" sz="2000" b="1" dirty="0"/>
              <a:t>Уже полученные благословения </a:t>
            </a:r>
            <a:r>
              <a:rPr lang="ru-RU" sz="2000" b="1" dirty="0">
                <a:solidFill>
                  <a:srgbClr val="FFFF00"/>
                </a:solidFill>
              </a:rPr>
              <a:t>Прошлое</a:t>
            </a:r>
            <a:endParaRPr lang="en-US" sz="2000" b="1" dirty="0"/>
          </a:p>
          <a:p>
            <a:pPr>
              <a:defRPr/>
            </a:pPr>
            <a:r>
              <a:rPr lang="ru-RU" sz="2400" b="1" dirty="0"/>
              <a:t>Добровольное приношение Левит </a:t>
            </a:r>
            <a:r>
              <a:rPr lang="en-US" sz="2400" b="1" dirty="0"/>
              <a:t>22:23</a:t>
            </a:r>
          </a:p>
          <a:p>
            <a:pPr lvl="1">
              <a:defRPr/>
            </a:pPr>
            <a:r>
              <a:rPr lang="ru-RU" sz="2000" b="1" dirty="0"/>
              <a:t>Благодарность за благословения в настоящем</a:t>
            </a:r>
            <a:r>
              <a:rPr lang="en-US" sz="2000" b="1" dirty="0"/>
              <a:t>    </a:t>
            </a:r>
            <a:r>
              <a:rPr lang="ru-RU" sz="2000" b="1" dirty="0">
                <a:solidFill>
                  <a:srgbClr val="FFFF00"/>
                </a:solidFill>
              </a:rPr>
              <a:t>Настоящее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0199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/>
              <a:t>Жертва общения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828800"/>
            <a:ext cx="5486400" cy="426720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Применение</a:t>
            </a:r>
            <a:r>
              <a:rPr lang="en-US" sz="2400" b="1" dirty="0"/>
              <a:t> I </a:t>
            </a:r>
            <a:r>
              <a:rPr lang="ru-RU" sz="2400" b="1" dirty="0"/>
              <a:t>Фес</a:t>
            </a:r>
            <a:r>
              <a:rPr lang="en-US" sz="2400" b="1" dirty="0"/>
              <a:t> 5:16-18</a:t>
            </a:r>
          </a:p>
          <a:p>
            <a:pPr lvl="1">
              <a:defRPr/>
            </a:pPr>
            <a:r>
              <a:rPr lang="ru-RU" sz="2000" b="1" dirty="0"/>
              <a:t>Всегда радуйтесь</a:t>
            </a:r>
            <a:r>
              <a:rPr lang="en-US" sz="2000" b="1" dirty="0"/>
              <a:t> (</a:t>
            </a:r>
            <a:r>
              <a:rPr lang="ru-RU" sz="2000" b="1" dirty="0"/>
              <a:t>приношение по своей воле</a:t>
            </a:r>
            <a:r>
              <a:rPr lang="en-US" sz="2000" b="1" dirty="0"/>
              <a:t>)</a:t>
            </a:r>
          </a:p>
          <a:p>
            <a:pPr lvl="1">
              <a:defRPr/>
            </a:pPr>
            <a:r>
              <a:rPr lang="ru-RU" sz="2000" b="1" dirty="0"/>
              <a:t>Постоянно молитесь</a:t>
            </a:r>
            <a:r>
              <a:rPr lang="en-US" sz="2000" b="1" dirty="0"/>
              <a:t>(</a:t>
            </a:r>
            <a:r>
              <a:rPr lang="ru-RU" sz="2000" b="1" dirty="0"/>
              <a:t>приношение обетов</a:t>
            </a:r>
            <a:r>
              <a:rPr lang="en-US" sz="2000" b="1" dirty="0"/>
              <a:t>)</a:t>
            </a:r>
          </a:p>
          <a:p>
            <a:pPr lvl="1">
              <a:defRPr/>
            </a:pPr>
            <a:r>
              <a:rPr lang="ru-RU" sz="2000" b="1" dirty="0"/>
              <a:t>Благодарите во всех обстоя- </a:t>
            </a:r>
            <a:r>
              <a:rPr lang="ru-RU" sz="2000" b="1" dirty="0" err="1"/>
              <a:t>тельствах</a:t>
            </a:r>
            <a:r>
              <a:rPr lang="ru-RU" sz="2000" b="1" dirty="0"/>
              <a:t> </a:t>
            </a:r>
            <a:r>
              <a:rPr lang="en-US" sz="2000" b="1" dirty="0"/>
              <a:t>(</a:t>
            </a:r>
            <a:r>
              <a:rPr lang="ru-RU" sz="2000" b="1" dirty="0"/>
              <a:t>приношение благодарности</a:t>
            </a:r>
            <a:r>
              <a:rPr lang="en-US" sz="2000" b="1" dirty="0"/>
              <a:t>)</a:t>
            </a:r>
          </a:p>
          <a:p>
            <a:pPr lvl="1">
              <a:defRPr/>
            </a:pPr>
            <a:endParaRPr lang="en-US" sz="2000" b="1" dirty="0"/>
          </a:p>
          <a:p>
            <a:pPr>
              <a:defRPr/>
            </a:pPr>
            <a:r>
              <a:rPr lang="ru-RU" sz="2400" b="1" dirty="0"/>
              <a:t>Сверху всесожжения</a:t>
            </a:r>
            <a:endParaRPr lang="en-US" sz="2400" b="1" dirty="0"/>
          </a:p>
        </p:txBody>
      </p:sp>
      <p:pic>
        <p:nvPicPr>
          <p:cNvPr id="168964" name="Picture 5" descr="http://media-cache-ec0.pinimg.com/236x/52/45/2f/52452f118f9728ea0268d3eeebe64e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313"/>
            <a:ext cx="30622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393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/>
              <a:t>Жертвы крови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/>
              <a:t>Приношение за грех</a:t>
            </a:r>
            <a:r>
              <a:rPr lang="en-US" sz="2800" b="1" dirty="0"/>
              <a:t>  </a:t>
            </a:r>
            <a:r>
              <a:rPr lang="en-US" sz="2800" b="1" i="1" dirty="0" err="1"/>
              <a:t>chatat</a:t>
            </a:r>
            <a:r>
              <a:rPr lang="en-US" sz="2800" b="1" i="1" dirty="0"/>
              <a:t>  </a:t>
            </a:r>
            <a:r>
              <a:rPr lang="ru-RU" sz="2800" b="1" dirty="0"/>
              <a:t>Левит 4</a:t>
            </a:r>
            <a:endParaRPr lang="en-US" sz="2800" b="1" dirty="0"/>
          </a:p>
          <a:p>
            <a:pPr lvl="1">
              <a:defRPr/>
            </a:pPr>
            <a:r>
              <a:rPr lang="ru-RU" sz="2400" b="1" dirty="0"/>
              <a:t>За грехи против Бога</a:t>
            </a:r>
            <a:endParaRPr lang="en-US" sz="2400" b="1" dirty="0"/>
          </a:p>
          <a:p>
            <a:pPr lvl="1">
              <a:defRPr/>
            </a:pPr>
            <a:endParaRPr lang="en-US" sz="800" b="1" dirty="0"/>
          </a:p>
          <a:p>
            <a:pPr>
              <a:defRPr/>
            </a:pPr>
            <a:r>
              <a:rPr lang="ru-RU" sz="2800" b="1" dirty="0"/>
              <a:t>Приношение вины</a:t>
            </a:r>
            <a:r>
              <a:rPr lang="en-US" sz="2800" b="1" dirty="0"/>
              <a:t>  </a:t>
            </a:r>
            <a:r>
              <a:rPr lang="en-US" sz="2800" b="1" i="1" dirty="0" err="1"/>
              <a:t>asham</a:t>
            </a:r>
            <a:r>
              <a:rPr lang="en-US" sz="2800" b="1" i="1" dirty="0"/>
              <a:t>  </a:t>
            </a:r>
            <a:r>
              <a:rPr lang="ru-RU" sz="2800" b="1" dirty="0"/>
              <a:t>Левит</a:t>
            </a:r>
            <a:r>
              <a:rPr lang="en-US" sz="2800" b="1" dirty="0"/>
              <a:t> 5</a:t>
            </a:r>
          </a:p>
          <a:p>
            <a:pPr lvl="1">
              <a:defRPr/>
            </a:pPr>
            <a:r>
              <a:rPr lang="ru-RU" sz="2400" b="1" dirty="0"/>
              <a:t>За вред другому иудею</a:t>
            </a:r>
            <a:endParaRPr lang="en-US" sz="2400" b="1" dirty="0"/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ru-RU" sz="2800" b="1" dirty="0"/>
              <a:t>Евреям</a:t>
            </a:r>
            <a:r>
              <a:rPr lang="en-US" sz="2800" b="1" dirty="0"/>
              <a:t> 9:13-14</a:t>
            </a:r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ru-RU" sz="2800" b="1" dirty="0"/>
              <a:t>Жертвы за намеренный грех нет</a:t>
            </a:r>
            <a:r>
              <a:rPr lang="en-US" sz="2800" b="1" dirty="0"/>
              <a:t>!  </a:t>
            </a:r>
            <a:r>
              <a:rPr lang="ru-RU" sz="2800" b="1" dirty="0"/>
              <a:t>Лев</a:t>
            </a:r>
            <a:r>
              <a:rPr lang="en-US" sz="2800" b="1" dirty="0"/>
              <a:t> 4:13-14  (</a:t>
            </a:r>
            <a:r>
              <a:rPr lang="ru-RU" sz="2800" b="1" dirty="0" err="1"/>
              <a:t>Евр</a:t>
            </a:r>
            <a:r>
              <a:rPr lang="en-US" sz="2800" b="1" dirty="0"/>
              <a:t> 10:26)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858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Приношение за грех </a:t>
            </a:r>
            <a:r>
              <a:rPr lang="ru-RU" sz="2800" b="1" dirty="0"/>
              <a:t>Левит</a:t>
            </a:r>
            <a:r>
              <a:rPr lang="en-US" sz="2800" b="1" dirty="0"/>
              <a:t> 4:1-5:13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41960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Беспорочный овен или козел </a:t>
            </a:r>
            <a:r>
              <a:rPr lang="en-US" sz="2400" b="1" dirty="0"/>
              <a:t>(</a:t>
            </a:r>
            <a:r>
              <a:rPr lang="ru-RU" sz="2400" b="1" dirty="0"/>
              <a:t>как Иисус)</a:t>
            </a:r>
            <a:endParaRPr lang="en-US" sz="2400" b="1" dirty="0"/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ru-RU" sz="2400" b="1" dirty="0"/>
              <a:t>Обидчик кладет руку на жертву </a:t>
            </a:r>
            <a:r>
              <a:rPr lang="en-US" sz="2400" b="1" dirty="0"/>
              <a:t>(</a:t>
            </a:r>
            <a:r>
              <a:rPr lang="ru-RU" sz="2400" b="1" dirty="0"/>
              <a:t>Бог возлагает наши грехи на Христа</a:t>
            </a:r>
            <a:r>
              <a:rPr lang="en-US" sz="2400" b="1" dirty="0"/>
              <a:t>)  </a:t>
            </a:r>
            <a:r>
              <a:rPr lang="ru-RU" sz="2400" b="1" dirty="0"/>
              <a:t>Исаия</a:t>
            </a:r>
            <a:r>
              <a:rPr lang="en-US" sz="2400" b="1" dirty="0"/>
              <a:t> 53:6</a:t>
            </a:r>
          </a:p>
          <a:p>
            <a:pPr>
              <a:defRPr/>
            </a:pPr>
            <a:endParaRPr lang="en-US" sz="1600" b="1" dirty="0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505200"/>
            <a:ext cx="4514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400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/>
              <a:t>Приношение за грех (</a:t>
            </a:r>
            <a:r>
              <a:rPr lang="ru-RU" sz="3600" b="1" dirty="0" err="1"/>
              <a:t>продолж</a:t>
            </a:r>
            <a:r>
              <a:rPr lang="en-US" sz="3600" b="1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Обидчик убивает животное</a:t>
            </a:r>
            <a:r>
              <a:rPr lang="en-US" sz="2800" b="1" dirty="0"/>
              <a:t>.  (</a:t>
            </a:r>
            <a:r>
              <a:rPr lang="ru-RU" sz="2800" b="1" dirty="0"/>
              <a:t>Мы убили Иисуса</a:t>
            </a:r>
            <a:r>
              <a:rPr lang="en-US" sz="2800" b="1" dirty="0"/>
              <a:t>)    Matt 27:25</a:t>
            </a:r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ru-RU" sz="2800" b="1" dirty="0"/>
              <a:t>Кровь брызгается на алтарь и на завесу</a:t>
            </a:r>
            <a:endParaRPr lang="en-US" sz="28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1200" b="1" dirty="0"/>
          </a:p>
          <a:p>
            <a:pPr>
              <a:defRPr/>
            </a:pPr>
            <a:r>
              <a:rPr lang="ru-RU" sz="2800" b="1" dirty="0"/>
              <a:t>Тело хоронится за пределами стана </a:t>
            </a:r>
            <a:r>
              <a:rPr lang="en-US" sz="2800" b="1" dirty="0"/>
              <a:t>(</a:t>
            </a:r>
            <a:r>
              <a:rPr lang="ru-RU" sz="2800" b="1" dirty="0"/>
              <a:t>Как Иисус)</a:t>
            </a:r>
            <a:r>
              <a:rPr lang="en-US" sz="2800" b="1" dirty="0"/>
              <a:t> </a:t>
            </a:r>
            <a:r>
              <a:rPr lang="ru-RU" sz="2800" b="1" dirty="0" err="1"/>
              <a:t>Евр</a:t>
            </a:r>
            <a:r>
              <a:rPr lang="ru-RU" sz="2800" b="1" dirty="0"/>
              <a:t> </a:t>
            </a:r>
            <a:r>
              <a:rPr lang="en-US" sz="2800" b="1" dirty="0"/>
              <a:t>13:11-13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84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Приношение вины </a:t>
            </a:r>
            <a:r>
              <a:rPr lang="ru-RU" sz="2800" b="1" dirty="0"/>
              <a:t>Левит</a:t>
            </a:r>
            <a:r>
              <a:rPr lang="en-US" sz="2800" b="1" dirty="0"/>
              <a:t> 5:14-6:7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ru-RU" sz="2400" b="1" dirty="0"/>
              <a:t>Только индивидуальное, не группой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1000" b="1" dirty="0"/>
          </a:p>
          <a:p>
            <a:pPr>
              <a:defRPr/>
            </a:pPr>
            <a:r>
              <a:rPr lang="ru-RU" sz="2400" b="1" dirty="0"/>
              <a:t>Обидчик сначала должен возместить ущерб</a:t>
            </a:r>
            <a:r>
              <a:rPr lang="en-US" sz="2400" b="1" dirty="0"/>
              <a:t>.  (Matthew 5:23-24)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Is 53:10  </a:t>
            </a:r>
            <a:r>
              <a:rPr lang="ru-RU" sz="2400" b="1" dirty="0"/>
              <a:t>Иисус предложил себя как жертву вины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1000" b="1" dirty="0"/>
          </a:p>
          <a:p>
            <a:pPr>
              <a:defRPr/>
            </a:pPr>
            <a:r>
              <a:rPr lang="ru-RU" sz="2400" b="1" dirty="0"/>
              <a:t>Но</a:t>
            </a:r>
            <a:r>
              <a:rPr lang="en-US" sz="2400" b="1" dirty="0"/>
              <a:t>….</a:t>
            </a:r>
          </a:p>
          <a:p>
            <a:pPr>
              <a:defRPr/>
            </a:pPr>
            <a:endParaRPr lang="en-US" sz="1000" b="1" dirty="0"/>
          </a:p>
          <a:p>
            <a:pPr>
              <a:defRPr/>
            </a:pPr>
            <a:r>
              <a:rPr lang="ru-RU" sz="2400" b="1" dirty="0"/>
              <a:t>Бог хочет, чтобы мы были уверены </a:t>
            </a:r>
            <a:r>
              <a:rPr lang="ru-RU" sz="2400" b="1" dirty="0" err="1"/>
              <a:t>Евр</a:t>
            </a:r>
            <a:r>
              <a:rPr lang="en-US" sz="2400" b="1" dirty="0"/>
              <a:t> 10:19-22</a:t>
            </a:r>
          </a:p>
          <a:p>
            <a:pPr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1649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3175" y="30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 algn="ctr" eaLnBrk="1" hangingPunct="1">
              <a:tabLst>
                <a:tab pos="-571500" algn="l"/>
              </a:tabLst>
            </a:pPr>
            <a:r>
              <a:rPr lang="es-MX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First Covenant Festivals as Types</a:t>
            </a:r>
            <a:endParaRPr lang="es-MX" sz="2400">
              <a:latin typeface="Times New Roman" pitchFamily="18" charset="0"/>
            </a:endParaRPr>
          </a:p>
        </p:txBody>
      </p:sp>
      <p:grpSp>
        <p:nvGrpSpPr>
          <p:cNvPr id="130051" name="Group 53"/>
          <p:cNvGrpSpPr>
            <a:grpSpLocks/>
          </p:cNvGrpSpPr>
          <p:nvPr/>
        </p:nvGrpSpPr>
        <p:grpSpPr bwMode="auto">
          <a:xfrm>
            <a:off x="609600" y="914400"/>
            <a:ext cx="7848600" cy="5791200"/>
            <a:chOff x="-3" y="649"/>
            <a:chExt cx="2742" cy="4265"/>
          </a:xfrm>
        </p:grpSpPr>
        <p:grpSp>
          <p:nvGrpSpPr>
            <p:cNvPr id="130052" name="Group 51"/>
            <p:cNvGrpSpPr>
              <a:grpSpLocks/>
            </p:cNvGrpSpPr>
            <p:nvPr/>
          </p:nvGrpSpPr>
          <p:grpSpPr bwMode="auto">
            <a:xfrm>
              <a:off x="0" y="652"/>
              <a:ext cx="2736" cy="4259"/>
              <a:chOff x="0" y="652"/>
              <a:chExt cx="2736" cy="4259"/>
            </a:xfrm>
          </p:grpSpPr>
          <p:grpSp>
            <p:nvGrpSpPr>
              <p:cNvPr id="130054" name="Group 20"/>
              <p:cNvGrpSpPr>
                <a:grpSpLocks/>
              </p:cNvGrpSpPr>
              <p:nvPr/>
            </p:nvGrpSpPr>
            <p:grpSpPr bwMode="auto">
              <a:xfrm>
                <a:off x="0" y="652"/>
                <a:ext cx="1368" cy="518"/>
                <a:chOff x="0" y="652"/>
                <a:chExt cx="1368" cy="518"/>
              </a:xfrm>
            </p:grpSpPr>
            <p:sp>
              <p:nvSpPr>
                <p:cNvPr id="130100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652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Jewish Festival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ctr"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101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652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55" name="Group 22"/>
              <p:cNvGrpSpPr>
                <a:grpSpLocks/>
              </p:cNvGrpSpPr>
              <p:nvPr/>
            </p:nvGrpSpPr>
            <p:grpSpPr bwMode="auto">
              <a:xfrm>
                <a:off x="1368" y="652"/>
                <a:ext cx="1368" cy="518"/>
                <a:chOff x="1368" y="652"/>
                <a:chExt cx="1368" cy="518"/>
              </a:xfrm>
            </p:grpSpPr>
            <p:sp>
              <p:nvSpPr>
                <p:cNvPr id="130098" name="Rectangle 4"/>
                <p:cNvSpPr>
                  <a:spLocks noChangeArrowheads="1"/>
                </p:cNvSpPr>
                <p:nvPr/>
              </p:nvSpPr>
              <p:spPr bwMode="auto">
                <a:xfrm>
                  <a:off x="1411" y="652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Antitype in the Christian Life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ctr"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99" name="Rectangle 21"/>
                <p:cNvSpPr>
                  <a:spLocks noChangeArrowheads="1"/>
                </p:cNvSpPr>
                <p:nvPr/>
              </p:nvSpPr>
              <p:spPr bwMode="auto">
                <a:xfrm>
                  <a:off x="1368" y="652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56" name="Group 24"/>
              <p:cNvGrpSpPr>
                <a:grpSpLocks/>
              </p:cNvGrpSpPr>
              <p:nvPr/>
            </p:nvGrpSpPr>
            <p:grpSpPr bwMode="auto">
              <a:xfrm>
                <a:off x="0" y="1170"/>
                <a:ext cx="1368" cy="518"/>
                <a:chOff x="0" y="1170"/>
                <a:chExt cx="1368" cy="518"/>
              </a:xfrm>
            </p:grpSpPr>
            <p:sp>
              <p:nvSpPr>
                <p:cNvPr id="130096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1170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Passover (</a:t>
                  </a:r>
                  <a:r>
                    <a:rPr lang="es-MX" b="1" i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pesach</a:t>
                  </a: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)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97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70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57" name="Group 26"/>
              <p:cNvGrpSpPr>
                <a:grpSpLocks/>
              </p:cNvGrpSpPr>
              <p:nvPr/>
            </p:nvGrpSpPr>
            <p:grpSpPr bwMode="auto">
              <a:xfrm>
                <a:off x="1368" y="1170"/>
                <a:ext cx="1368" cy="518"/>
                <a:chOff x="1368" y="1170"/>
                <a:chExt cx="1368" cy="518"/>
              </a:xfrm>
            </p:grpSpPr>
            <p:sp>
              <p:nvSpPr>
                <p:cNvPr id="130094" name="Rectangle 6"/>
                <p:cNvSpPr>
                  <a:spLocks noChangeArrowheads="1"/>
                </p:cNvSpPr>
                <p:nvPr/>
              </p:nvSpPr>
              <p:spPr bwMode="auto">
                <a:xfrm>
                  <a:off x="1411" y="1170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es-MX" sz="1600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The Sacrificial Death of Jesus Christ</a:t>
                  </a:r>
                  <a:endParaRPr lang="es-MX" sz="1600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130095" name="Rectangle 25"/>
                <p:cNvSpPr>
                  <a:spLocks noChangeArrowheads="1"/>
                </p:cNvSpPr>
                <p:nvPr/>
              </p:nvSpPr>
              <p:spPr bwMode="auto">
                <a:xfrm>
                  <a:off x="1368" y="1170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58" name="Group 28"/>
              <p:cNvGrpSpPr>
                <a:grpSpLocks/>
              </p:cNvGrpSpPr>
              <p:nvPr/>
            </p:nvGrpSpPr>
            <p:grpSpPr bwMode="auto">
              <a:xfrm>
                <a:off x="0" y="1688"/>
                <a:ext cx="1368" cy="518"/>
                <a:chOff x="0" y="1688"/>
                <a:chExt cx="1368" cy="518"/>
              </a:xfrm>
            </p:grpSpPr>
            <p:sp>
              <p:nvSpPr>
                <p:cNvPr id="130092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1688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Feast of Firstfruits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93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1688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59" name="Group 30"/>
              <p:cNvGrpSpPr>
                <a:grpSpLocks/>
              </p:cNvGrpSpPr>
              <p:nvPr/>
            </p:nvGrpSpPr>
            <p:grpSpPr bwMode="auto">
              <a:xfrm>
                <a:off x="1368" y="1688"/>
                <a:ext cx="1368" cy="518"/>
                <a:chOff x="1368" y="1688"/>
                <a:chExt cx="1368" cy="518"/>
              </a:xfrm>
            </p:grpSpPr>
            <p:sp>
              <p:nvSpPr>
                <p:cNvPr id="130090" name="Rectangle 8"/>
                <p:cNvSpPr>
                  <a:spLocks noChangeArrowheads="1"/>
                </p:cNvSpPr>
                <p:nvPr/>
              </p:nvSpPr>
              <p:spPr bwMode="auto">
                <a:xfrm>
                  <a:off x="1411" y="1688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The Resurrection of Jesus Christ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>
                    <a:latin typeface="Times New Roman" pitchFamily="18" charset="0"/>
                  </a:endParaRPr>
                </a:p>
              </p:txBody>
            </p:sp>
            <p:sp>
              <p:nvSpPr>
                <p:cNvPr id="130091" name="Rectangle 29"/>
                <p:cNvSpPr>
                  <a:spLocks noChangeArrowheads="1"/>
                </p:cNvSpPr>
                <p:nvPr/>
              </p:nvSpPr>
              <p:spPr bwMode="auto">
                <a:xfrm>
                  <a:off x="1368" y="1688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0" name="Group 32"/>
              <p:cNvGrpSpPr>
                <a:grpSpLocks/>
              </p:cNvGrpSpPr>
              <p:nvPr/>
            </p:nvGrpSpPr>
            <p:grpSpPr bwMode="auto">
              <a:xfrm>
                <a:off x="0" y="2206"/>
                <a:ext cx="1368" cy="518"/>
                <a:chOff x="0" y="2206"/>
                <a:chExt cx="1368" cy="518"/>
              </a:xfrm>
            </p:grpSpPr>
            <p:sp>
              <p:nvSpPr>
                <p:cNvPr id="130088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2206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Feast of Unleavened Bread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8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206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1" name="Group 34"/>
              <p:cNvGrpSpPr>
                <a:grpSpLocks/>
              </p:cNvGrpSpPr>
              <p:nvPr/>
            </p:nvGrpSpPr>
            <p:grpSpPr bwMode="auto">
              <a:xfrm>
                <a:off x="1368" y="2206"/>
                <a:ext cx="1368" cy="518"/>
                <a:chOff x="1368" y="2206"/>
                <a:chExt cx="1368" cy="518"/>
              </a:xfrm>
            </p:grpSpPr>
            <p:sp>
              <p:nvSpPr>
                <p:cNvPr id="130086" name="Rectangle 10"/>
                <p:cNvSpPr>
                  <a:spLocks noChangeArrowheads="1"/>
                </p:cNvSpPr>
                <p:nvPr/>
              </p:nvSpPr>
              <p:spPr bwMode="auto">
                <a:xfrm>
                  <a:off x="1411" y="2206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Celebrating Being Free of Sin in Our Lives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87" name="Rectangle 33"/>
                <p:cNvSpPr>
                  <a:spLocks noChangeArrowheads="1"/>
                </p:cNvSpPr>
                <p:nvPr/>
              </p:nvSpPr>
              <p:spPr bwMode="auto">
                <a:xfrm>
                  <a:off x="1368" y="2206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2" name="Group 36"/>
              <p:cNvGrpSpPr>
                <a:grpSpLocks/>
              </p:cNvGrpSpPr>
              <p:nvPr/>
            </p:nvGrpSpPr>
            <p:grpSpPr bwMode="auto">
              <a:xfrm>
                <a:off x="0" y="2724"/>
                <a:ext cx="1368" cy="633"/>
                <a:chOff x="0" y="2724"/>
                <a:chExt cx="1368" cy="633"/>
              </a:xfrm>
            </p:grpSpPr>
            <p:sp>
              <p:nvSpPr>
                <p:cNvPr id="130084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2724"/>
                  <a:ext cx="128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Feast of Weeks/Pentecost (</a:t>
                  </a:r>
                  <a:r>
                    <a:rPr lang="es-MX" b="1" i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shavoat</a:t>
                  </a: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)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85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2724"/>
                  <a:ext cx="13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3" name="Group 38"/>
              <p:cNvGrpSpPr>
                <a:grpSpLocks/>
              </p:cNvGrpSpPr>
              <p:nvPr/>
            </p:nvGrpSpPr>
            <p:grpSpPr bwMode="auto">
              <a:xfrm>
                <a:off x="1368" y="2724"/>
                <a:ext cx="1368" cy="633"/>
                <a:chOff x="1368" y="2724"/>
                <a:chExt cx="1368" cy="633"/>
              </a:xfrm>
            </p:grpSpPr>
            <p:sp>
              <p:nvSpPr>
                <p:cNvPr id="130082" name="Rectangle 12"/>
                <p:cNvSpPr>
                  <a:spLocks noChangeArrowheads="1"/>
                </p:cNvSpPr>
                <p:nvPr/>
              </p:nvSpPr>
              <p:spPr bwMode="auto">
                <a:xfrm>
                  <a:off x="1411" y="2724"/>
                  <a:ext cx="128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The Giving of the Holy Spirit and the Initiation of the Church 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83" name="Rectangle 37"/>
                <p:cNvSpPr>
                  <a:spLocks noChangeArrowheads="1"/>
                </p:cNvSpPr>
                <p:nvPr/>
              </p:nvSpPr>
              <p:spPr bwMode="auto">
                <a:xfrm>
                  <a:off x="1368" y="2724"/>
                  <a:ext cx="13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4" name="Group 40"/>
              <p:cNvGrpSpPr>
                <a:grpSpLocks/>
              </p:cNvGrpSpPr>
              <p:nvPr/>
            </p:nvGrpSpPr>
            <p:grpSpPr bwMode="auto">
              <a:xfrm>
                <a:off x="0" y="3357"/>
                <a:ext cx="1368" cy="518"/>
                <a:chOff x="0" y="3357"/>
                <a:chExt cx="1368" cy="518"/>
              </a:xfrm>
            </p:grpSpPr>
            <p:sp>
              <p:nvSpPr>
                <p:cNvPr id="130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3357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Feast of Trumpets (</a:t>
                  </a:r>
                  <a:r>
                    <a:rPr lang="es-MX" b="1" i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rosh hashanah</a:t>
                  </a: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)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81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3357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5" name="Group 42"/>
              <p:cNvGrpSpPr>
                <a:grpSpLocks/>
              </p:cNvGrpSpPr>
              <p:nvPr/>
            </p:nvGrpSpPr>
            <p:grpSpPr bwMode="auto">
              <a:xfrm>
                <a:off x="1368" y="3357"/>
                <a:ext cx="1368" cy="518"/>
                <a:chOff x="1368" y="3357"/>
                <a:chExt cx="1368" cy="518"/>
              </a:xfrm>
            </p:grpSpPr>
            <p:sp>
              <p:nvSpPr>
                <p:cNvPr id="130078" name="Rectangle 14"/>
                <p:cNvSpPr>
                  <a:spLocks noChangeArrowheads="1"/>
                </p:cNvSpPr>
                <p:nvPr/>
              </p:nvSpPr>
              <p:spPr bwMode="auto">
                <a:xfrm>
                  <a:off x="1411" y="3357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Judgement Day, Jesus Coming Back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79" name="Rectangle 41"/>
                <p:cNvSpPr>
                  <a:spLocks noChangeArrowheads="1"/>
                </p:cNvSpPr>
                <p:nvPr/>
              </p:nvSpPr>
              <p:spPr bwMode="auto">
                <a:xfrm>
                  <a:off x="1368" y="3357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6" name="Group 44"/>
              <p:cNvGrpSpPr>
                <a:grpSpLocks/>
              </p:cNvGrpSpPr>
              <p:nvPr/>
            </p:nvGrpSpPr>
            <p:grpSpPr bwMode="auto">
              <a:xfrm>
                <a:off x="0" y="3875"/>
                <a:ext cx="1368" cy="518"/>
                <a:chOff x="0" y="3875"/>
                <a:chExt cx="1368" cy="518"/>
              </a:xfrm>
            </p:grpSpPr>
            <p:sp>
              <p:nvSpPr>
                <p:cNvPr id="130076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3875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Day of Atonement (</a:t>
                  </a:r>
                  <a:r>
                    <a:rPr lang="es-MX" b="1" i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yom kippur</a:t>
                  </a: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)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77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3875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7" name="Group 46"/>
              <p:cNvGrpSpPr>
                <a:grpSpLocks/>
              </p:cNvGrpSpPr>
              <p:nvPr/>
            </p:nvGrpSpPr>
            <p:grpSpPr bwMode="auto">
              <a:xfrm>
                <a:off x="1368" y="3875"/>
                <a:ext cx="1368" cy="518"/>
                <a:chOff x="1368" y="3875"/>
                <a:chExt cx="1368" cy="518"/>
              </a:xfrm>
            </p:grpSpPr>
            <p:sp>
              <p:nvSpPr>
                <p:cNvPr id="130074" name="Rectangle 16"/>
                <p:cNvSpPr>
                  <a:spLocks noChangeArrowheads="1"/>
                </p:cNvSpPr>
                <p:nvPr/>
              </p:nvSpPr>
              <p:spPr bwMode="auto">
                <a:xfrm>
                  <a:off x="1411" y="3875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The Day We Were Saved—Spiritual Birthday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endParaRPr lang="es-MX" b="1">
                    <a:latin typeface="Times New Roman" pitchFamily="18" charset="0"/>
                  </a:endParaRPr>
                </a:p>
              </p:txBody>
            </p:sp>
            <p:sp>
              <p:nvSpPr>
                <p:cNvPr id="130075" name="Rectangle 45"/>
                <p:cNvSpPr>
                  <a:spLocks noChangeArrowheads="1"/>
                </p:cNvSpPr>
                <p:nvPr/>
              </p:nvSpPr>
              <p:spPr bwMode="auto">
                <a:xfrm>
                  <a:off x="1368" y="3875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8" name="Group 48"/>
              <p:cNvGrpSpPr>
                <a:grpSpLocks/>
              </p:cNvGrpSpPr>
              <p:nvPr/>
            </p:nvGrpSpPr>
            <p:grpSpPr bwMode="auto">
              <a:xfrm>
                <a:off x="0" y="4393"/>
                <a:ext cx="1368" cy="518"/>
                <a:chOff x="0" y="4393"/>
                <a:chExt cx="1368" cy="518"/>
              </a:xfrm>
            </p:grpSpPr>
            <p:sp>
              <p:nvSpPr>
                <p:cNvPr id="130072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4393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just" eaLnBrk="1" hangingPunct="1">
                    <a:tabLst>
                      <a:tab pos="-571500" algn="l"/>
                    </a:tabLst>
                  </a:pPr>
                  <a:r>
                    <a:rPr lang="es-MX" b="1" dirty="0" err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Feast</a:t>
                  </a:r>
                  <a:r>
                    <a:rPr lang="es-MX" b="1" dirty="0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 of </a:t>
                  </a:r>
                  <a:r>
                    <a:rPr lang="es-MX" b="1" dirty="0" err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Booths</a:t>
                  </a:r>
                  <a:endParaRPr lang="es-MX" b="1" i="1" dirty="0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r>
                    <a:rPr lang="es-MX" b="1" dirty="0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                (</a:t>
                  </a: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Tabernacles</a:t>
                  </a:r>
                  <a:r>
                    <a:rPr lang="es-MX" b="1" dirty="0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)</a:t>
                  </a:r>
                  <a:endParaRPr lang="es-MX" b="1" i="1" dirty="0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 algn="just">
                    <a:tabLst>
                      <a:tab pos="-571500" algn="l"/>
                    </a:tabLst>
                  </a:pPr>
                  <a:endParaRPr lang="es-MX" b="1" dirty="0">
                    <a:latin typeface="Times New Roman" pitchFamily="18" charset="0"/>
                  </a:endParaRPr>
                </a:p>
              </p:txBody>
            </p:sp>
            <p:sp>
              <p:nvSpPr>
                <p:cNvPr id="130073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4393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069" name="Group 50"/>
              <p:cNvGrpSpPr>
                <a:grpSpLocks/>
              </p:cNvGrpSpPr>
              <p:nvPr/>
            </p:nvGrpSpPr>
            <p:grpSpPr bwMode="auto">
              <a:xfrm>
                <a:off x="1368" y="4393"/>
                <a:ext cx="1368" cy="518"/>
                <a:chOff x="1368" y="4393"/>
                <a:chExt cx="1368" cy="518"/>
              </a:xfrm>
            </p:grpSpPr>
            <p:sp>
              <p:nvSpPr>
                <p:cNvPr id="130070" name="Rectangle 18"/>
                <p:cNvSpPr>
                  <a:spLocks noChangeArrowheads="1"/>
                </p:cNvSpPr>
                <p:nvPr/>
              </p:nvSpPr>
              <p:spPr bwMode="auto">
                <a:xfrm>
                  <a:off x="1411" y="4393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tabLst>
                      <a:tab pos="-571500" algn="l"/>
                    </a:tabLst>
                  </a:pPr>
                  <a:r>
                    <a:rPr lang="es-MX" b="1">
                      <a:solidFill>
                        <a:srgbClr val="FFFF00"/>
                      </a:solidFill>
                      <a:latin typeface="Book Antiqua" pitchFamily="18" charset="0"/>
                      <a:cs typeface="Times New Roman" pitchFamily="18" charset="0"/>
                    </a:rPr>
                    <a:t>Celebrating Life in Fellowship with God</a:t>
                  </a:r>
                  <a:endParaRPr lang="es-MX" b="1" i="1">
                    <a:solidFill>
                      <a:srgbClr val="000000"/>
                    </a:solidFill>
                    <a:latin typeface="Book Antiqua" pitchFamily="18" charset="0"/>
                    <a:cs typeface="Times New Roman" pitchFamily="18" charset="0"/>
                  </a:endParaRPr>
                </a:p>
                <a:p>
                  <a:pPr>
                    <a:tabLst>
                      <a:tab pos="-571500" algn="l"/>
                    </a:tabLst>
                  </a:pPr>
                  <a:endParaRPr lang="es-MX" sz="2400">
                    <a:latin typeface="Times New Roman" pitchFamily="18" charset="0"/>
                  </a:endParaRPr>
                </a:p>
              </p:txBody>
            </p:sp>
            <p:sp>
              <p:nvSpPr>
                <p:cNvPr id="130071" name="Rectangle 49"/>
                <p:cNvSpPr>
                  <a:spLocks noChangeArrowheads="1"/>
                </p:cNvSpPr>
                <p:nvPr/>
              </p:nvSpPr>
              <p:spPr bwMode="auto">
                <a:xfrm>
                  <a:off x="1368" y="4393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0053" name="Rectangle 52"/>
            <p:cNvSpPr>
              <a:spLocks noChangeArrowheads="1"/>
            </p:cNvSpPr>
            <p:nvPr/>
          </p:nvSpPr>
          <p:spPr bwMode="auto">
            <a:xfrm>
              <a:off x="-3" y="649"/>
              <a:ext cx="2742" cy="426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E5B40E9-64B4-493B-852B-547405FC6032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>
                <a:solidFill>
                  <a:srgbClr val="FFFF00"/>
                </a:solidFill>
                <a:effectLst/>
              </a:rPr>
              <a:t>Passover/Pesach (Exodus 12:24-28)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76D2CEE-D1C9-4695-BCE3-3FDC2C6D756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267200" y="1752600"/>
            <a:ext cx="441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Under a death sentence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Pure, undefiled Passover lamb (1 Cor 5:7-8, Rev 13:8)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Blood sprinkled on the wooden beam above the door.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89092" name="Picture 3">
            <a:extLst>
              <a:ext uri="{FF2B5EF4-FFF2-40B4-BE49-F238E27FC236}">
                <a16:creationId xmlns:a16="http://schemas.microsoft.com/office/drawing/2014/main" id="{55AE778F-96CD-4AEC-8306-EFABF1EF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6576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D80A15E-438F-4944-AE4D-4D16B78872D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>
                <a:solidFill>
                  <a:srgbClr val="FFFF00"/>
                </a:solidFill>
                <a:effectLst/>
              </a:rPr>
              <a:t>Passover/Pesach (Exodus 12:24-28)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09AA212-D381-4898-B29A-18865E4C62F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A remembrance of salvation from death</a:t>
            </a:r>
          </a:p>
          <a:p>
            <a:pPr>
              <a:lnSpc>
                <a:spcPct val="80000"/>
              </a:lnSpc>
            </a:pPr>
            <a:endParaRPr lang="en-US" altLang="en-US" sz="1000"/>
          </a:p>
          <a:p>
            <a:pPr>
              <a:lnSpc>
                <a:spcPct val="80000"/>
              </a:lnSpc>
            </a:pPr>
            <a:r>
              <a:rPr lang="en-US" altLang="en-US" sz="2400"/>
              <a:t>A remembrance of salvation from slavery</a:t>
            </a:r>
          </a:p>
          <a:p>
            <a:pPr>
              <a:lnSpc>
                <a:spcPct val="80000"/>
              </a:lnSpc>
            </a:pPr>
            <a:endParaRPr lang="en-US" altLang="en-US" sz="1000"/>
          </a:p>
          <a:p>
            <a:pPr>
              <a:lnSpc>
                <a:spcPct val="80000"/>
              </a:lnSpc>
            </a:pPr>
            <a:r>
              <a:rPr lang="en-US" altLang="en-US" sz="2400"/>
              <a:t>No bone broken (Exodus 12:46  Psalm 22:17 Jn 19:31-33</a:t>
            </a:r>
          </a:p>
          <a:p>
            <a:pPr>
              <a:lnSpc>
                <a:spcPct val="80000"/>
              </a:lnSpc>
            </a:pPr>
            <a:endParaRPr lang="en-US" altLang="en-US" sz="1000"/>
          </a:p>
          <a:p>
            <a:pPr>
              <a:lnSpc>
                <a:spcPct val="80000"/>
              </a:lnSpc>
            </a:pPr>
            <a:r>
              <a:rPr lang="en-US" altLang="en-US" sz="2400"/>
              <a:t>Remove all the leaven (1 Cor 5:7)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Bitter herbs</a:t>
            </a:r>
          </a:p>
          <a:p>
            <a:pPr>
              <a:lnSpc>
                <a:spcPct val="80000"/>
              </a:lnSpc>
            </a:pPr>
            <a:endParaRPr lang="en-US" altLang="en-US" sz="1000"/>
          </a:p>
          <a:p>
            <a:pPr>
              <a:lnSpc>
                <a:spcPct val="80000"/>
              </a:lnSpc>
            </a:pPr>
            <a:r>
              <a:rPr lang="en-US" altLang="en-US" sz="2400"/>
              <a:t>The third cup: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 the cup of redemption.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83C5DC00-A31B-4F60-9B84-6FDC7343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06850"/>
            <a:ext cx="4191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FF66"/>
                </a:solidFill>
              </a:rPr>
              <a:t>Исторические Предвестники</a:t>
            </a: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362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66"/>
                </a:solidFill>
              </a:rPr>
              <a:t>1 Corinthians 10:11   </a:t>
            </a:r>
            <a:r>
              <a:rPr lang="ru-RU" sz="2400" b="1" dirty="0">
                <a:solidFill>
                  <a:srgbClr val="FFFF66"/>
                </a:solidFill>
              </a:rPr>
              <a:t>Все это происходило с ними, как образы, в наставление нам, достигших последних веков</a:t>
            </a:r>
            <a:endParaRPr lang="en-US" sz="2400" b="1" dirty="0">
              <a:solidFill>
                <a:srgbClr val="FFFF66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66"/>
              </a:solidFill>
            </a:endParaRPr>
          </a:p>
        </p:txBody>
      </p:sp>
      <p:pic>
        <p:nvPicPr>
          <p:cNvPr id="117764" name="Picture 5" descr="http://4.bp.blogspot.com/_IM9Blz0yVvc/TMXMuh2I5yI/AAAAAAAAA34/oLagyk4VAQI/s1600/Moses+Crossing+the+Red+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206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F82B-C053-4141-BE77-0C9A9050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b="1" dirty="0"/>
              <a:t>PASSOVER</a:t>
            </a:r>
          </a:p>
        </p:txBody>
      </p:sp>
      <p:sp>
        <p:nvSpPr>
          <p:cNvPr id="93187" name="Content Placeholder 2">
            <a:extLst>
              <a:ext uri="{FF2B5EF4-FFF2-40B4-BE49-F238E27FC236}">
                <a16:creationId xmlns:a16="http://schemas.microsoft.com/office/drawing/2014/main" id="{458F3DA4-0C5F-41CB-A7BE-E9EE5E3C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CELEBRATE BEING FREED FROM OUR SINS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740E2B8C-6A39-43EB-BB1D-002F2524FC5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/>
              </a:rPr>
              <a:t>Feast of </a:t>
            </a:r>
            <a:r>
              <a:rPr lang="en-US" sz="3600" dirty="0" err="1">
                <a:solidFill>
                  <a:srgbClr val="FFFF00"/>
                </a:solidFill>
                <a:effectLst/>
              </a:rPr>
              <a:t>Firstfruits</a:t>
            </a:r>
            <a:r>
              <a:rPr lang="en-US" sz="3600" dirty="0">
                <a:solidFill>
                  <a:srgbClr val="FFFF00"/>
                </a:solidFill>
                <a:effectLst/>
              </a:rPr>
              <a:t>  Lev 23:9-14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D16CC7E-F155-43C2-AB46-706C2D37C30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46238"/>
            <a:ext cx="5181600" cy="4525962"/>
          </a:xfrm>
        </p:spPr>
        <p:txBody>
          <a:bodyPr/>
          <a:lstStyle/>
          <a:p>
            <a:endParaRPr lang="en-US" altLang="en-US" sz="2400"/>
          </a:p>
          <a:p>
            <a:r>
              <a:rPr lang="en-US" altLang="en-US" sz="2400"/>
              <a:t>A harvest festival when there was no harvest.</a:t>
            </a:r>
          </a:p>
          <a:p>
            <a:endParaRPr lang="en-US" altLang="en-US" sz="1000"/>
          </a:p>
          <a:p>
            <a:r>
              <a:rPr lang="en-US" altLang="en-US" sz="2400"/>
              <a:t>A promise of a future harvest.</a:t>
            </a:r>
          </a:p>
          <a:p>
            <a:endParaRPr lang="en-US" altLang="en-US" sz="1000"/>
          </a:p>
          <a:p>
            <a:r>
              <a:rPr lang="en-US" altLang="en-US" sz="2400"/>
              <a:t>A foreshadow of the final resurrection.</a:t>
            </a:r>
          </a:p>
          <a:p>
            <a:endParaRPr lang="en-US" altLang="en-US" sz="1000"/>
          </a:p>
          <a:p>
            <a:r>
              <a:rPr lang="en-US" altLang="en-US" sz="2400"/>
              <a:t>A prefigure of the resurrection of Jesus.   1Cor 15:20-21</a:t>
            </a:r>
          </a:p>
          <a:p>
            <a:endParaRPr lang="en-US" altLang="en-US" sz="1000"/>
          </a:p>
          <a:p>
            <a:r>
              <a:rPr lang="en-US" altLang="en-US" sz="2400"/>
              <a:t>Coll 1:18    The first born from among the dead.</a:t>
            </a:r>
          </a:p>
        </p:txBody>
      </p:sp>
      <p:sp>
        <p:nvSpPr>
          <p:cNvPr id="94212" name="AutoShape 5" descr="data:image/jpeg;base64,/9j/4AAQSkZJRgABAQAAAQABAAD/2wCEAAkGBxQTEhUUExQVFhUXFxgXGBcYFxQUFhoXGBoWGBccFxgYHCggGBolHBQUITIiKCksLi4uGB8zODMsNygtLisBCgoKDg0OGxAQGywkICUsLywsLCwsLCwsLywsNCwsLCwvLCwwLCwsLSwsLCwsLCwsLCwsLCwsLCwsLCwsLCwsLP/AABEIALwAyAMBIgACEQEDEQH/xAAcAAACAgMBAQAAAAAAAAAAAAAEBQMGAAECBwj/xABAEAACAQIDBAcECAQFBQAAAAABAgMAEQQSIQUxQVEGEyIyYXGBkaGx0RQjQlJTcpLBBxVi4TNDgrLxFnOiwvD/xAAZAQACAwEAAAAAAAAAAAAAAAABAgADBAX/xAAwEQACAQMCBAUDAwUBAAAAAAAAAQIDESESMQQTQVEUImFxkTJSoQXB0SOB4fDxQv/aAAwDAQACEQMRAD8A9a2fg4zFHeJCciXORfujwqVsJEP8qP8AQvyqodFOl1pTh57rp9WWGU6Eg+akZSD41eZFuKWjVjUEqU5QBxg4fw4/0L8q6+gxfhR/oX5VoR2qdBVzSRUpMh+gRfhR/oX5Vw2EhH+VH+hflRbLXHUigrBbYIuFiP8AlR/oX5V22Bj/AAo/0L8qLVAK3UdiZFzYOP8ACj/QvyrmTBR/hp+hflTIitZaZNC2YtTZ8f4afpX5UQmzovw4/wBK/KiglbOlCUgpMHGAi/Cj/Qvyrf8AL4vwo/0L8qnQ3F67FKWIG/l8X4Uf6F+Va+gRfhR/oX5UUTUTyVLEbsDPgovwo/0L8qiOFj/Dj/QvyqSSWo71aoFdzBhYvwo/0L8q7XCRfhR/oX5VyKlWo4ol2YMFF+FH+hflW/oMX4Uf6F+VSqlbNV2DdkBwUX4Uf6F+VRtgovwo/wBC/Kp2eonemUSahE2HQRlci3USqTlF+ypsfOxBrK3tJ8rPyZCw88rI3/pW6TbA6yiudK+icrJFiMOwsEVnjZrWOUXaJj3b8V3HfUPRbplL9KMUwsuUALffYgZl4HTlXo2DiV8OisAytGoIIuCCorzbph0RlwaibAGUoGu8XfKjmhtfL4G9c/iaEk+ZT3NdKomtEj0jAY+OYMUN8psef/FGV4X0J6UdVJM0k3akv2MpFra63OlekdC+lqYmAM5swuL3vfiPW1Glxq+mrh9+gtThWvNDK/JbKy1R4bELIodDdTuNS1uTTV0ZWrYZqstWVujdAszVZXOfW1dUFJPYjVjKr3TLaZijCq2VpNAePAbvWrAzAak2FecBGxO11uQUiLNl5AWt77GsvFyelU1vJ2/kuoRV9T6HoyLYADgLVpjXZrg1sRQyGRzQ7vRLkVCRVsRGyAVIprdq2sV6ZsFzFeplauRDW2Wldgq531tcF6iIrKGlE1HZFRkVomuc1MkBsVdJYrRhvukg+TC3xArKK2omaGQH7pPs1/asqqpB3wy2nLA02YPqY/8Atp/tFE5qg2b/AIMX/bT/AGiibUobFU6a7AmxMWXDGFGPezRi7eT27PsrylsZi8Mzxs0aMCAYheMMeYBUC19b31r6BtSrbfR3DYsAYiJXtuO5h5MNay1+GVQ0UqzhhnnH8P8ApWyJkmYBsxLg66btCNPHyFerJiUJChhci4HMaG49orxTp30RbBO0scB+i5e/E7llN982fMbHmNK5X+ILL1YVSj2UDUsQBpftbri1Y4zq8M9KV1f472NEoQreZbnq3TCPENCFwy5mLWOuWw53onYME6xgYhlLADd77nnRkcuYXBuDxBvU61vdCDnzepj5rtoFmKxAWUXvmt2QOPj6UxBoCcMZNALW7x3jhYeNb2hiMirY/aANLRdpTv3DUV1EXdM9oiPDuoIDEc9y86Vfw1wv1ck5GshsHPeYC+vgutgByvVW6UYxsZOiJdme8YVfBje/prXq2Cw4jjRBoFUL7BVFB86u6nRYQ9X+nSUOrJia4KVJXEj2BrpIxmurriUqouTpQ+CxOZL+JpVtvHBWCk6KC7DnbcPM0lWpog5seFPVLSPoACAaltSXo5tESQg31Gh8Dy8wKZmejSlzIKS6iz8smgi9cOKHOIrkz1ZoYupErWqJjQU2LJlWNeRd/AblHqb+yiDenihWzZNRq1724VIooOSURvrub40lWpy0pdOo1OGu66neNU9W/wCRvgays25Nlgcjlb26fvWUtSoky2nTbRPsfaSFETMLhF8QRYA+oIsRTMSa2415NtjYe0EWN8OsTILuOqUq4zanrMzFn38OIrj/AK4bDxp1jO84axBieP6vS4u9sxB13VzXxFWm7Sjc1qhGf0s9erKpGz+niOiyMrIC6xnMCFJNyGS+/kR5VZG2uhQsjBrDh47q0U+JpzdkyidGcdyfGIkoaFxmVlKsPA7xXmGJ/hnLBLfDypKl7qkos9+C5gLHhY6bq9G2UpALN3m1NR47Fi6he0/3RyHE8hUrxg4ef/I1OTUrRK//AAsx0kkM4luMkuUKd4Nu1f194NXV5gtr8ao2KBw+JLocseJsH5JN9k/la5HnbnTeLanWoUP+IjWIqqlVjCGjtt+w04OUtQZi2F2ysb5939VtPTdSzpFi1jwykm9mIvvu2u71qTH7RAkMbqw0LZl1vHaxII3EbvWkXSTFufo8MKg9kvY91VJtdudgD7axOpd1NPXHyy9Q+m5N/DjZzMz4plyKQVjHFie+3lpYetX3MBVSwGIxcaDJ9FEI3HLIth4It6k/6klzMHjSNRaztmHWA8Ei1e/pxrRTrx4eCg4tfH8lU6TqycrloEgNQTuCp8qruE6axsAXjZOGXVnvzCgbvE0zg2zC4ucy77ZlKAjwzb/StEeOo9WVvhpp7EOwsQDDc6WJ+NVbpHODE7aXkYKt9wAO/wB9W6DDxtGQjWVwSDobX8K876bI6dVDE2YJq7Dlvv8AGsnGV1KnGMX/AL/y5dQp2k20WvoBhsuDS5uWZmbzP/FOHlyNZu6dx5UP0SwixYSIKc11zFubNqfThTGZlY5G411KCaoxXoYp2dSTJViFYyKBdiAALknkN9CYUmK4Juv2edKekeIcqkKm0mJbID9yId9vZpSVuIlGONxo0VfOwuwvSyNOslCC8rEoTreNNE0Gu7MfWpY+n6G2aB9eIVjodxtwFMY+ow4Cw4bdoCEF+RN6hPSRA1mjdb6XKm1YlTlHMqjX9sGq6eFD8h+zNtrP3I3AG9mGUel99d7XizxkDvDUUPFteN2CoQeduFGtXRoKNSDi5aujZlqNwknaxXNrbQz4bLfUMoPoRWVBtPAiLOV1VmuQfHx8DasrFTuvLN5WP4/Bq9Uty0YSULHGOca/7RQ+E2YkiHr0V8xJ7QB9h3ih2nsIPFAPcKZ4nE5EJGtq1txu3LoZs4S6lL6Qfwvik7UDuo39S0jZCeGV9WTXzpR/KtoYNeuRFYJ/ixiUysyDcVBFrDXTfrXoc2KMkSunGq/tTbNvqoGVpQwFjx/tXM4uVKErafVW9TZRc2t/caYbbgmEf0ftGTU30CAb83le1qcYPArGCd7HVmO8n9hVcwGzmw6h4gMx1kjHdYn7n3G8tDxp5hdoLIoKnQ+h8QRwI3EVr4eOl3qvzft6fuUVc4hsKduYbMGRxo4IHP05HjSLA454pBLIDmHYl/MPtW8RY+tW7a8Yk3G2UaVXpB9f9YPq5AImP9WuQ/FfUVz6lOWtZ3d16GiMlb2HG0VfI0kbaneCMwKnfYcDSAZmTOoYgJkF9+pNWjBx2iyHgoHspVsZSjTI2qgKATxOt6Lpf1I3xdZ90v8AANWHYmwm0CkRsNALX3AG2pNawmIESCSQ5pHOa4BvbgBxFDpkxEnVoCUTtMbZV9v2iacoyjUgG1WcO5VnKo3thfyLUtC0bb5ZFtSCSVVyZQh3gjUf/a0kx2wIStjmZ7glmZzoPs79AfCn8O0gDZj3vdUG0sOV1todxp/InLmZfqLeWNOEVrGbJxYdDBIgFrZUVYco5Je49WvVf6Qo0kuUMR3UYXXcN9zoLnXXdpV4xM3V5Sb7xfyqj7PwqvjFLtcElip4spNk8d/uNYKqg6iUFZ/g1QctN5HomC21D1aCMkgABRvIsNxt4ULi9pDrY3U9km3tpbtDYsWGdJ8MJFka91F2QX71r9wVLi5Io+q64hXlbRBuvvLf0j9zWmHGSp3pyd7bMqlQjLzRW5ZZ1HeJ0G6gTDmxxdv8uJY0HLMSzt69kehpJtTpOucJCFlWwChXF3kJtlPIAVDsbDYiV5JMRnjJO7rBfTgAt7LVs+LlVmo0o9eoioKMW5voXVp14WNQMQQSwFqghQDQa8hUeNmBjkBNjlPnXT5ulXqNX7GXRfEQTauFSNTLGoVgQTbjReDx4YA++l8U4kgUMT3bGoNiygxEgdkEqKxxrp1lOOE18tFzp2hZ5aZnSlc0aGxuHFiN3C+bwrVQbdmzxhVJBDKdOV9b1lO2nUbXoNBeVXO8TOxMOW9gBf2Cm8OINiG4g60rixGRQbZ9BceFFYSdH+sDHKNMp+9XJXGSjOT7l/JTSNvI0cXVKQrEHtEXAFItgyxxysrHO9+/aj9qbQHVsx0JuATuvwpbsbZrCEm9mY5r7/ZWWdZys+qLowsh8u09bSaDhUEj9W3Wqewx7fgdwfy4H0NQ7VgdiDYWtr41Js5QVsd261HxE9mxeWtxxi5+yObe61AbSUPEyjvEaeY1B9ooI/Vu0dyctrXN+we767x6CiUBDE+ApnxdR3v7A5SCsBjS8aniUa/gw3j23pHtDHZFtxdrk8LDmaZ7PAWWVTuK9anro49oU+tJZNnmXEg6siqGvuS/L+o1XOrOVk2PGCTHfRZGUEuQcwFhusOFvbRWNkyDn5VxP2FBXeDr5V3kzgG++nhVnGOmIsoqTuxZBjUckDvD7J0NM1xbMOrIHZFwTzoDEwoQez2huYVvEyKImLX7up40kq0pO7ZFBLYWyTs69lrsSylj3QTv9AL0p6I4dOseZmuqsVS1+0d7H2bh40e4U4MpqjZSQb2Avexvz1pBPieqEUGElJYKQQou5ka2oNv6babhSwu9ty2wwxnSr6RCY1aRZDdVVIy5JBJ1N926uMXsrE4mMSSMSBoqlVuNBrYElRp50w6P7KEEpL5jPlBLsQbE94LbQU9k2WYUMokK5zqOFvKrNvpA5C3ovsqBJIssIVg/bz9pw4GoueA3i3OmELMS9ufxqHB4wLIkuW+a+c+H2Wt/SPcfCusPCRI9zYEihzpJJpiaE3keYrCNH2wdyj2mk2Ys/a10pxtfENKREgN9L2HDxJpHiI+pJeVgiEWBNz8KsrVJOpqV/cWEfLZgGPdlXKp7zac/Gm+zIgIWXdxofAbKJfOSGAGhDA5r8R4VmIBZyimygdrn5GqnKSyx7LYT47GggBTqWUXvYWvr51laxWCuwUCwGo/0m/7VldL9PleLuymvZND3ZsgnCoGiDKCCBcMLbswO+4412YsrZbZUG4bvM+NL8NgFAVgSkhJs66NrqPMVJFiMRmyzsZo+DAKCvoK5c2m33uXIXdIMC0hijF8hbtW32qxREogWNVsNNa4mmAIK6ixt/euMM5As2+kv0G3C+vdrqyppqLe+oEIDd0L8K00mV1PPSgMbIVdwdw+FBybIkC4rFFpixWzqDmHNR5eAv6U6y3FwfLxFJ9ixN1zZTnFu9oSQSeFM8KeqzJIcoSwA3sQ3ct7x6VErhdjeLbJ1UnJmRvyyC3xAqeF4kABbM9tw9pqPFxGSN1IZTvAJB11I3eIrjDYmIIrIqyO1s4F86XHKnjuK9icOpHZ48DUUMjAlSLG9xu3VH/MYJCAhMbj7LaV08LGRXGnBjvuPCg07kJYmUg3GoofaWYRNlte3G3Hzo98E+YWQgE94iw99D9IMHG0NzOiWYA3dcu/UEijy59gakKNsqowqgqSpVrm3LLYW8S1B9E+jRjZnlGRjoqq18o8W4mmcu1sPJZVaR0sD2IJSLg8zbTs0ThsZGWPbci/4MoPrRSlFWDc7WLI1jr4nfRW3iWgC3AUkL7d/uvUcmJjJPaX/AFZoz/5gVmMx7xxlkCm1jcqX719FKm19B7aMcXT2FYNs9UjUMjJIbEFQyl7EWCqtLp9vQRRPIFlfqtHDERMvIAMDmPl60cmynfK80rFypByWTKrC5VSBddw3UsxGwUKDq0zSKwdSxLlipuVObgdaKcVYKyE4Db000iKLFJSCVaICaOO17507JY8BQ/8ALT1uIMbfVyDKsblpRGRcM5Vjq5G7lT2WVWWKSMADvAAWt4em6poyjgyKLX7w8aZ1G9twbAXR3YSfR1Bz9hSIwrsoQchrc3OpJoDBxsrAyEnMbBzYG/BZLeO5vbTOKRlvYkC9CxKXSzag3BB4jjVcqmpIZI006mQpvbK58tDWVzhSoEoA+sAtnI7TR62PsFj4itV0/wBOXll7lFfdG537KnkF91qL64ZSedKBtAM/VoO6vaPC9G46cKUsLhuHKuTPE37l6V0jrrApU8xU7oCb0HOOyt+BqaSWy3qsYHxOKJcKvDU0ZM4y9aVzDL2hvuNx+NBQtaxsMxoxZLQsxFyhuo4FuAPhR3IcbCPVM/VKWmZQRHuEafZDH7xo/FQsGjeUqWa6EDcp3pbnY39tA9GEZUaWTSRzc23ktu91EbVnzXtw1HmutW67RsK15jnAS3ZkJJKEEki199JTLLCQ6NZQ1mGW7ADiOY5inmAt2m4sRr76HwkV5LDjr86q1O+B7EOzhHixwMgvmuuX1B3GrDBs1MNEXMqrYZiWswHlc1DBPhMIoEoWNnLZQxF7HVrfhivP8XsVdoM5iZ0iuMzOzXsdctidABz51ujGMLSl198FOZY6DnavS/GEpE0Uf1wB7BJIjt2t/Ei1jpvorYGwQEbPHGLtnAYgqmlgBm0J5kbzRUccaXKgM5t2zusAAAo5AAWofH4VXCl2ZrXYXY2FrHQbuFUTrankdK2FgOw2ELNclQHJVST9mMW95JtUn8gmQkCxvuIIv7DVfXAiRFu7jO2a4OqkbrctTQkUUyyMy4qYOuma+bTlY6UseXs/9/BGpdGPm2uesMeKQwyWAzHuMeBB4AjnQ2F2e4kaSQlQTdQjFdCBYkryFA7fw07KjPPnZSAt1BF20/8Ahu0o3o/tWVbRyrci4LizLY374v2abDymCwzixDg8JB45Uf0YdlvUDzqTA6yAi/Z1IIsy77Zl4ee6tSKRILhQCdMu718aXvC980bWZbm5JBHPKeHkRY1XfNmGxxJN1TBWNlcFlHAEntDw1PvoxJera62y/aBqv9J8dJNAjdWY5Y2uwy2zJp24/K2oqyfR7qGuGVhc+ouL0ZJrKCZi2Fgu7NqKBhexCMdxOvA+dFyw3VcguVa1hyO7QetC4oIokEpnGXtN1cTOQDzYjKtFRcngF0kLsE8sjyy3uFugUD7B0Pz9K1Rk+2Y1HVQzSLcC8SRxOQG39c9iRfjrWV1+AilFmes7sh2dCFN7asxvz42pLtHMcTEoYlRw3WsavOzzHOqqp+tUWvlABtpb0qn4fAEYuZnW+Xum+gPG1cmcdM236mmEsDFZSwN+BqQOSLcqBimIDW3763s+djmLHfVFiwOgOZdeHwo5kGTIdbqWI8f+KR4Wf61U4MwFPITnZiPukD10+FSwrJc3Vqi27qlj+1BxzWCnfrXGInOaW/DKg9N9DFHNgoJuajWSLYZ7K4KNe1YftRuLxH0BVYoJJXJsoIBCDVsvkOdhS7C4hI0CpIWlkveRR9XGAO0wc7yADu3mqbtDElsWZC8st+wpkJ7twWDAWCAjKLDhWqlBQy9+hW7ydug2w0UmI66acARMQL3LMiFc1lZt7Elb1HFtFIJOrV0eO3cTUg82bi1SbXw8uKBXOI0QglVGUOSBmNhu3AAeFB7P2TCi5UFiTq3E0rlFjJFpwzIbWci40zKR/wAVm1YSIi2hFsoIN9+lA7PgZbhiWtexJubV3jMURopswZTfxGvrWfFxrGbNdeyH3dq1uJ0tQbm0rjnRskImaN1sjpdgo7IY7jbkd2ldNgwbPe1+8Tw/vRZCPaMl3hQcmkPpZV+JqbGdHfpK6XSW2jobOBybgw8DUmHheWSYxL3bJ42QXNvElvdXBibtKC6k6GxINNF6WmKsoA2JjHifqsW6aCy3zLJcHiCPfuprmAZmQFl1v+/xqu7WwUksYjd27LaBt4O7vEEiu9j7VXC54JWkVidGYKQG3XuN49BpVjUZbBGPSWVnjzxkqygMvhaoOjc4l+tjZ0NhniBOQNwIX7ppomJhkhDOjdpQpZDmAOovblVJ2LI2GxbBGNh3BuzLyI58PUUVG8WC5fIMRIcyIsakg3bPIHbwUC3xqv4mN3uJJXZdCEBKoDzPFjpvJo/EYoACQbrgjgd/Hx3iudoreRiN9s1uanW48RSKTtZEtkIwcUcUJsiqDuAG823nmfE1quNorljjHhr5msrp/p2YMz1lkAwWKKLIRvBNvDfU+zJS8gYm5ca+NRz4EorkkXZbhRyPOotjMRJGPCuXU+p+5oWyMEY7bA+a1DhnuQBU2I0law410+HK5XykBvC1KMiLCx2kaTgisfW1h8ab4GTKFvx3+QFKRJaGQ8yo9p/tTBkuoPJSfbYUGQlaLsueGcn0oLE7XfKUgJRToz5crHwDHcPIUzxSEqqjeRc0p+jlVKkWHuoxlpyR2tk3sGM6SOwZs6oLXCKttFReHDWj8fECsosLtmtpy1J8ybeylez2Iie3CVfgaZPic0jX3bh5EXoSbbDYAw0pIa3HL8KAgZs55A3qWN8o9ldw8W8aNyDmNwEc8eFAYnXedbm/oP70wxaZQqkWNgaWYnT3/wDrSLciCsrZ4wpAW3a8r0Ti1LMrA9lDdhzB3N47rUuxeJKKBY9pRfyufnW8ZMVhEi6dnLbic3ZI9hporoK8K5X9p4maR48PDK6l7yS5WKi7nNrbXQWFXrBYgoAHuwFgDvYeIJ3+tV98NFG7vGBqi5W45eHr8qLlmOQG/KrJzvZIiiN9s4gTfVlAJFsyPpaRL6lTz5g7qT7Y2GjlS6aSX7WpGm644VLhJCz9WTrfPCfuvbtL+VgPaKdYbFaCNrkOCRu7LDUj30XK7uDbBQf5i2HcQPHZb2SRPu6X017PhXHSHBFHE0Z6xlHWBgbXym+n3lNvMU46TYQBshsctqhWJYyFOkZ3cozxsPuNxHDfTRnb3C8h+JmWeMSxiyS9u3J7XYeRGvmGqHGFiMOwNjYC/ip+VR9HYSqyQX3n6vlfUpbwuCPWioUBROSuSPAML29CLUkrXwQY4/D51LZ0UC2hNjm35QKyleJCtJIH4MCPzDd8q1XU/Tvpl7matugOOQ5pAxJuNL+61TjGiPIgUF3Wwc7lFaC3JvyNB4ogvD5H3Vy5fWzR/wCUN9j4zLMet7SoLkkceFT7Q2m0/aK5UBsByPjSfbU3VKo4ubnyG6u9mYvK2Vu6+h8+BFDNrE9TvEi0QB4yfD/mm86WzX0ARR770u2kLCMf1H4/2ojac/1ch8vdSMJ3jWzhbG3ZNjQ8OIYJlvfnepQPqoz4UNiiENT0CgnBIFEhP3gR5kEfvQcpyyAHnb9qMyfVX4sb+lcY+EF/G4PtApVuMhPjmsDbgw9hA/vTLYsQJUcN5pZiz2QTxA9xI+VF7Le4ka9gq1Y1dCtjDaOMLEG+mYioEGZhfddifIEUFsl88eupD/GiVkyq3Mkj30slZhjsdY9gwB/pNvaajZg8MY5F2P8ApGnvIrHsSg/p/c1mzoTIZQoJIQKAObXJ/wBopkLIkwwEkBFtU3flO/2Ee+unAMTZjpWtmnq8qv8AaureF9DfyofFgrGykXsbH0peoxy0pBQqdbAg+VNcViSXBI79pEHDMveA9GpBKdEt4inM0v1SnjDklH5b5JR7Mp9Ke18Csn21ADKHvcMBe+8FeFIMdKS4A17JvTq98S6Hcy6E8DbQ0j2thmUng24j40I75J0G+BjTKpdsoj1U8bbwD5EaedFYRg0rILWJWRfJtT771W+l20rhIoVAB3ka66caN2XJlaGRWv2Sr+DK2o9jXFM4Wjcj7G2kDSvr9u/vrKUYNystjqxex8NayutwCspGeq72PTm6Hx/fk/8AH5VE3QmI27Umm7UfKroVrWWt/hqP2r4MvMn3KdjehkUts7SG27UDd6VGeg8RN80mniPlV1y1mWp4aj9q+Ccyfcqc3RVGtd37O7u/KtTdEkZSpd7H8vyq25azLU8LR+xfBOZPuVUdF1y5c723fZ+VQy9D42tdn0/L8quGWsy1PC0fsXwTmT7lWHRlbBc72Fvu8PSuX6LIWzF3vp93hu4Va8tZloeFo/YvgPNn3ZTZOhcRFi0nHivHXlWouhMSq6hpLP3tR8queWsy0fDUftXwDmT7lNwnQuKMEK0ljzIP7V0eh0f3n4n7PH0q4ZazLU8NR+xfBOZPuU89D47g5n0/L8qJi6OKsbxozIH7xQKrbgO9a40FWfLWZaK4aktor4JzJdyqRdFlUKBJJZRlAJUi3src3RhGuSzXO/RdfdVqy1mWh4Wj9i+A82fdlM/6KisBmk0N94+VTr0UQG+Z+6y/ZtlbeCLVbMtZlqeGo/avgHMn3Ke/Q+MtmLyXtl3jd7KkxHRVHYMzOSLfd4c9NatmWsy1PDUftXwTmT7lEh/h7Ar5w0t731YEey1FQdDYkzZWftXv3Tv9NKuOWsy0Xw9J7xXwTmS7lJXoDB1hfNJmJB3jePC1aq72rKeNOEfpVgOTe7P/2Q==">
            <a:extLst>
              <a:ext uri="{FF2B5EF4-FFF2-40B4-BE49-F238E27FC236}">
                <a16:creationId xmlns:a16="http://schemas.microsoft.com/office/drawing/2014/main" id="{66BFF88B-8EDD-4488-B13E-3242CD35D5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94213" name="Picture 6">
            <a:extLst>
              <a:ext uri="{FF2B5EF4-FFF2-40B4-BE49-F238E27FC236}">
                <a16:creationId xmlns:a16="http://schemas.microsoft.com/office/drawing/2014/main" id="{946344F4-F06E-48DA-8137-9FE3EB4A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133600"/>
            <a:ext cx="3000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0AE1-A46D-4160-98B1-A17E8D99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dirty="0"/>
              <a:t>FEAST OF FIRSTFRUITS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2990C90D-F225-4285-A620-C0523AC9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100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CELEBRATE OUR PRESENT AND FUTURE RESURRECTION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5A7E-EAA9-4099-9E16-99468A6E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b="1" dirty="0"/>
              <a:t>Feast of Unleavened Bread  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03F26B10-4B01-4ACD-B6D8-0690A0C07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12954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2800" b="1"/>
              <a:t>Exodus 12:17-19   Celebrating a life of freedom in Christ.  Freedom from sin.</a:t>
            </a:r>
          </a:p>
        </p:txBody>
      </p:sp>
      <p:pic>
        <p:nvPicPr>
          <p:cNvPr id="97284" name="Picture 2" descr="http://www.ucg.org/files/images/articleimages/how-much-do-you-know-feast-unleavened-bread.jpg.crop_display.jpg">
            <a:extLst>
              <a:ext uri="{FF2B5EF4-FFF2-40B4-BE49-F238E27FC236}">
                <a16:creationId xmlns:a16="http://schemas.microsoft.com/office/drawing/2014/main" id="{91496F06-69D7-4FBC-A4B3-82BFDE0A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0480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9377-D72C-4CAD-B7D6-A789AD43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b="1" dirty="0"/>
              <a:t>The Feast of Weeks/Pentecost/Shavuot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5B888-3288-4E82-8D02-C462DF8D6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/>
              <a:t>50 days after the Passover 49 days (7 weeks) after the Feast of </a:t>
            </a:r>
            <a:r>
              <a:rPr lang="en-US" sz="2400" b="1" dirty="0" err="1"/>
              <a:t>Firstfruits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Leviticus 23:15-17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Celebrating the harvest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b="1" dirty="0"/>
              <a:t>    of souls for eternity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/>
              <a:t>1 </a:t>
            </a:r>
            <a:r>
              <a:rPr lang="en-US" sz="2400" b="1" dirty="0" err="1"/>
              <a:t>Cor</a:t>
            </a:r>
            <a:r>
              <a:rPr lang="en-US" sz="2400" b="1" dirty="0"/>
              <a:t> 3:5-9  The harvest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b="1" dirty="0"/>
              <a:t>     is the Lord’s</a:t>
            </a:r>
          </a:p>
        </p:txBody>
      </p:sp>
      <p:pic>
        <p:nvPicPr>
          <p:cNvPr id="98308" name="Picture 2">
            <a:extLst>
              <a:ext uri="{FF2B5EF4-FFF2-40B4-BE49-F238E27FC236}">
                <a16:creationId xmlns:a16="http://schemas.microsoft.com/office/drawing/2014/main" id="{04E1972F-968E-4F97-8780-26463837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2743200"/>
            <a:ext cx="47069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73A8-9736-42A7-836D-64C1E2CF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dirty="0"/>
              <a:t>FEAST OF WEEKS/PENTECOST</a:t>
            </a:r>
          </a:p>
        </p:txBody>
      </p:sp>
      <p:sp>
        <p:nvSpPr>
          <p:cNvPr id="99331" name="Content Placeholder 2">
            <a:extLst>
              <a:ext uri="{FF2B5EF4-FFF2-40B4-BE49-F238E27FC236}">
                <a16:creationId xmlns:a16="http://schemas.microsoft.com/office/drawing/2014/main" id="{F63CB0E5-D700-4128-9953-2FD4A71BB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4495800" cy="44958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CELEBRATING OUR OWN SALVATION AND THAT OF OTHERS</a:t>
            </a:r>
          </a:p>
        </p:txBody>
      </p:sp>
      <p:pic>
        <p:nvPicPr>
          <p:cNvPr id="99332" name="Picture 2" descr="C:\Users\John\Desktop\pictures\Kate's baptism\katie%20baptism[1].jpg">
            <a:extLst>
              <a:ext uri="{FF2B5EF4-FFF2-40B4-BE49-F238E27FC236}">
                <a16:creationId xmlns:a16="http://schemas.microsoft.com/office/drawing/2014/main" id="{4B72D55D-09E2-4DF2-AF88-2E0005DE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C6CE0B2-5F38-4CB7-B6F8-A8E8C86327B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FFFF00"/>
                </a:solidFill>
                <a:effectLst/>
              </a:rPr>
              <a:t>Feast of Trumpets </a:t>
            </a:r>
            <a:r>
              <a:rPr lang="en-US" sz="2800" i="1">
                <a:solidFill>
                  <a:srgbClr val="FFFF00"/>
                </a:solidFill>
                <a:effectLst/>
              </a:rPr>
              <a:t> Rosh  Hashanah/Yom Teruah</a:t>
            </a:r>
            <a:endParaRPr lang="en-US" sz="2800">
              <a:solidFill>
                <a:srgbClr val="FFFF00"/>
              </a:solidFill>
              <a:effectLst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64AA14A-49E9-4BA7-BE87-7EF32F52831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r>
              <a:rPr lang="en-US" altLang="en-US" sz="2400"/>
              <a:t>Leviticus 23:23-25    A Harvest festival.</a:t>
            </a:r>
          </a:p>
          <a:p>
            <a:endParaRPr lang="en-US" altLang="en-US" sz="1000"/>
          </a:p>
          <a:p>
            <a:r>
              <a:rPr lang="en-US" altLang="en-US" sz="2400"/>
              <a:t>A foreshadow of the Return of Jesus. </a:t>
            </a:r>
          </a:p>
          <a:p>
            <a:pPr lvl="1"/>
            <a:r>
              <a:rPr lang="en-US" altLang="en-US" sz="2000"/>
              <a:t>Matt 25:30-31, I Thess 4:13-14  Trumpet call.</a:t>
            </a:r>
          </a:p>
          <a:p>
            <a:endParaRPr lang="en-US" altLang="en-US" sz="1000"/>
          </a:p>
          <a:p>
            <a:r>
              <a:rPr lang="en-US" altLang="en-US" sz="2400"/>
              <a:t>A foreshadow of Judgment Day</a:t>
            </a:r>
          </a:p>
          <a:p>
            <a:endParaRPr lang="en-US" altLang="en-US" sz="1000"/>
          </a:p>
          <a:p>
            <a:r>
              <a:rPr lang="en-US" altLang="en-US" sz="2400"/>
              <a:t>Rabbis:  Stay awake all night so you will be prepared.</a:t>
            </a:r>
          </a:p>
        </p:txBody>
      </p:sp>
      <p:pic>
        <p:nvPicPr>
          <p:cNvPr id="100356" name="Picture 5" descr="image005">
            <a:extLst>
              <a:ext uri="{FF2B5EF4-FFF2-40B4-BE49-F238E27FC236}">
                <a16:creationId xmlns:a16="http://schemas.microsoft.com/office/drawing/2014/main" id="{305A7012-CA83-4C8E-B3FD-A06C7483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4724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9EF9-F39F-431C-A1F3-93C88EBE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dirty="0"/>
              <a:t>FEAST OF TRUPMETS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62401FDE-4495-4F72-B7ED-7E2F7B39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LET US REFLECT ON OUR LIVES AND BE PREPARED FOR THE COMING OF JESUS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74D22588-64B2-456B-A920-4869DACBF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FFFF00"/>
                </a:solidFill>
                <a:effectLst/>
              </a:rPr>
              <a:t>The Day of Atonement </a:t>
            </a:r>
            <a:r>
              <a:rPr lang="en-US" sz="2800" i="1">
                <a:solidFill>
                  <a:srgbClr val="FFFF00"/>
                </a:solidFill>
                <a:effectLst/>
              </a:rPr>
              <a:t>Yom Kippur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C38DFA1-AA07-498C-88A3-FEADE964EDF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altLang="en-US" sz="2400"/>
          </a:p>
          <a:p>
            <a:endParaRPr lang="en-US" altLang="en-US" sz="2400"/>
          </a:p>
        </p:txBody>
      </p:sp>
      <p:pic>
        <p:nvPicPr>
          <p:cNvPr id="103428" name="Picture 5" descr="torn">
            <a:extLst>
              <a:ext uri="{FF2B5EF4-FFF2-40B4-BE49-F238E27FC236}">
                <a16:creationId xmlns:a16="http://schemas.microsoft.com/office/drawing/2014/main" id="{0B2F9D5C-653F-4762-B9DB-CCC6CE940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0003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6">
            <a:extLst>
              <a:ext uri="{FF2B5EF4-FFF2-40B4-BE49-F238E27FC236}">
                <a16:creationId xmlns:a16="http://schemas.microsoft.com/office/drawing/2014/main" id="{C8F9F9A9-F1BE-4BB9-9660-ADF61288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74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430" name="Text Box 7">
            <a:extLst>
              <a:ext uri="{FF2B5EF4-FFF2-40B4-BE49-F238E27FC236}">
                <a16:creationId xmlns:a16="http://schemas.microsoft.com/office/drawing/2014/main" id="{E3ED2D9E-8F18-44B4-A101-C1F2794DF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Sacrificial goat and scape goat.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Sins laid on sacrificial goat, killed outside the camp.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Incense fills the Holy of Holies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Priest enters the Holy of Holies and puts blood on the Mercy Seat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E35EBD5F-4A18-4FA7-88BE-F220195F00E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FFFF00"/>
                </a:solidFill>
                <a:effectLst/>
              </a:rPr>
              <a:t>The Day of Atonement </a:t>
            </a:r>
            <a:r>
              <a:rPr lang="en-US" sz="2800" i="1">
                <a:solidFill>
                  <a:srgbClr val="FFFF00"/>
                </a:solidFill>
                <a:effectLst/>
              </a:rPr>
              <a:t>Yom Kippur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7BED83B-2ADA-4941-A047-034CA1A093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altLang="en-US" sz="2400"/>
          </a:p>
          <a:p>
            <a:endParaRPr lang="en-US" altLang="en-US" sz="2400"/>
          </a:p>
        </p:txBody>
      </p:sp>
      <p:sp>
        <p:nvSpPr>
          <p:cNvPr id="105476" name="Text Box 6">
            <a:extLst>
              <a:ext uri="{FF2B5EF4-FFF2-40B4-BE49-F238E27FC236}">
                <a16:creationId xmlns:a16="http://schemas.microsoft.com/office/drawing/2014/main" id="{5226598A-6AA6-4545-88FB-71C8E6F9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74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7" name="Text Box 7">
            <a:extLst>
              <a:ext uri="{FF2B5EF4-FFF2-40B4-BE49-F238E27FC236}">
                <a16:creationId xmlns:a16="http://schemas.microsoft.com/office/drawing/2014/main" id="{606F03C2-73C1-4264-9003-444955BE2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37338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Scapegoat (Azazel) sent off into the wilderness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Bodies burned outside the camp (Hebrews 13:11-14)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Prefigure of the salvation of Jesus.  Hebrews 9:11-15, 23-24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5478" name="Picture 2" descr="http://2.bp.blogspot.com/-uTezW2xLZwA/UjZ_JgGbEzI/AAAAAAAAIWc/ZcrbASUnZe4/s1600/twin-goats.jpg">
            <a:extLst>
              <a:ext uri="{FF2B5EF4-FFF2-40B4-BE49-F238E27FC236}">
                <a16:creationId xmlns:a16="http://schemas.microsoft.com/office/drawing/2014/main" id="{70257682-7510-47BF-B64E-7C379D1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27275"/>
            <a:ext cx="42052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/>
              <a:t>Пример</a:t>
            </a:r>
            <a:r>
              <a:rPr lang="en-US" sz="3200" b="1" dirty="0"/>
              <a:t>:  </a:t>
            </a:r>
            <a:r>
              <a:rPr lang="ru-RU" sz="3200" b="1" dirty="0"/>
              <a:t>Числа</a:t>
            </a:r>
            <a:r>
              <a:rPr lang="en-US" sz="3200" b="1" dirty="0"/>
              <a:t> 21:4-9.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419600" cy="4419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Укус змеи</a:t>
            </a:r>
            <a:r>
              <a:rPr lang="en-US" sz="2400" b="1" dirty="0">
                <a:solidFill>
                  <a:srgbClr val="FFFF00"/>
                </a:solidFill>
              </a:rPr>
              <a:t> =</a:t>
            </a:r>
            <a:r>
              <a:rPr lang="ru-RU" sz="2400" b="1" dirty="0">
                <a:solidFill>
                  <a:srgbClr val="FFFF00"/>
                </a:solidFill>
              </a:rPr>
              <a:t> грех</a:t>
            </a:r>
            <a:r>
              <a:rPr lang="en-US" sz="2400" b="1" dirty="0">
                <a:solidFill>
                  <a:srgbClr val="FFFF00"/>
                </a:solidFill>
              </a:rPr>
              <a:t>.  </a:t>
            </a:r>
            <a:r>
              <a:rPr lang="ru-RU" sz="2400" b="1" dirty="0">
                <a:solidFill>
                  <a:srgbClr val="FFFF00"/>
                </a:solidFill>
              </a:rPr>
              <a:t>Оба ведут к смерти – Рим </a:t>
            </a:r>
            <a:r>
              <a:rPr lang="en-US" sz="2400" b="1" dirty="0">
                <a:solidFill>
                  <a:srgbClr val="FFFF00"/>
                </a:solidFill>
              </a:rPr>
              <a:t>6:23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Решение</a:t>
            </a:r>
            <a:r>
              <a:rPr lang="en-US" sz="2400" b="1" dirty="0">
                <a:solidFill>
                  <a:srgbClr val="FFFF00"/>
                </a:solidFill>
              </a:rPr>
              <a:t>?   </a:t>
            </a:r>
            <a:r>
              <a:rPr lang="ru-RU" sz="2400" b="1" dirty="0">
                <a:solidFill>
                  <a:srgbClr val="FFFF00"/>
                </a:solidFill>
              </a:rPr>
              <a:t>Посмотреть на змея,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поднятого на деревянном посохе. Иоанна </a:t>
            </a:r>
            <a:r>
              <a:rPr lang="en-US" sz="2400" b="1" dirty="0">
                <a:solidFill>
                  <a:srgbClr val="FFFF00"/>
                </a:solidFill>
              </a:rPr>
              <a:t>3:14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Почему змей</a:t>
            </a:r>
            <a:r>
              <a:rPr lang="en-US" sz="2400" b="1" dirty="0">
                <a:solidFill>
                  <a:srgbClr val="FFFF00"/>
                </a:solidFill>
              </a:rPr>
              <a:t>?  2 </a:t>
            </a:r>
            <a:r>
              <a:rPr lang="ru-RU" sz="2400" b="1" dirty="0">
                <a:solidFill>
                  <a:srgbClr val="FFFF00"/>
                </a:solidFill>
              </a:rPr>
              <a:t>Коринфянам</a:t>
            </a:r>
            <a:r>
              <a:rPr lang="en-US" sz="2400" b="1" dirty="0">
                <a:solidFill>
                  <a:srgbClr val="FFFF00"/>
                </a:solidFill>
              </a:rPr>
              <a:t> 5:21</a:t>
            </a:r>
          </a:p>
        </p:txBody>
      </p:sp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38288"/>
            <a:ext cx="38401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91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DC2-A625-4EAF-A1AD-C5E9C03C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Sukkot/Feast of Booths/Tabernacles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BED9-7FD7-4C33-A647-FD20BA87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3844925" cy="49371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>
                <a:solidFill>
                  <a:srgbClr val="FFFF00"/>
                </a:solidFill>
              </a:rPr>
              <a:t>Seven day festival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000" b="1" dirty="0">
              <a:solidFill>
                <a:srgbClr val="FFFF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>
                <a:solidFill>
                  <a:srgbClr val="FFFF00"/>
                </a:solidFill>
              </a:rPr>
              <a:t>Harvest Festival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100" b="1" dirty="0">
              <a:solidFill>
                <a:srgbClr val="FFFF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>
                <a:solidFill>
                  <a:srgbClr val="FFFF00"/>
                </a:solidFill>
              </a:rPr>
              <a:t>Build a booth and live in it for a week.  Leviticus 23:33-43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100" b="1" dirty="0">
              <a:solidFill>
                <a:srgbClr val="FFFF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>
                <a:solidFill>
                  <a:srgbClr val="FFFF00"/>
                </a:solidFill>
              </a:rPr>
              <a:t>Remembrance of  Wandering in the Wilderness = living in a </a:t>
            </a:r>
            <a:r>
              <a:rPr lang="en-US" sz="2400" b="1" dirty="0" err="1">
                <a:solidFill>
                  <a:srgbClr val="FFFF00"/>
                </a:solidFill>
              </a:rPr>
              <a:t>relationshiip</a:t>
            </a:r>
            <a:r>
              <a:rPr lang="en-US" sz="2400" b="1" dirty="0">
                <a:solidFill>
                  <a:srgbClr val="FFFF00"/>
                </a:solidFill>
              </a:rPr>
              <a:t> with God.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900" b="1" dirty="0">
              <a:solidFill>
                <a:srgbClr val="FFFF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dirty="0">
                <a:solidFill>
                  <a:srgbClr val="FFFF00"/>
                </a:solidFill>
              </a:rPr>
              <a:t>John 1:14</a:t>
            </a:r>
          </a:p>
        </p:txBody>
      </p:sp>
      <p:pic>
        <p:nvPicPr>
          <p:cNvPr id="107524" name="Picture 2" descr="http://www.friendsofart.net/static/images/art2/marc-chagall-the-feast-of-the-tabernacles.jpg">
            <a:extLst>
              <a:ext uri="{FF2B5EF4-FFF2-40B4-BE49-F238E27FC236}">
                <a16:creationId xmlns:a16="http://schemas.microsoft.com/office/drawing/2014/main" id="{45CEC99F-D295-4122-8999-40FF0F96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1981200"/>
            <a:ext cx="503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68AF-4B30-4028-9A10-5B70B546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Sukkot in a City</a:t>
            </a:r>
          </a:p>
        </p:txBody>
      </p:sp>
      <p:pic>
        <p:nvPicPr>
          <p:cNvPr id="109571" name="Picture 2" descr="http://ofb.net/~epstein/sl/20031016-3-sukkot.jpg">
            <a:extLst>
              <a:ext uri="{FF2B5EF4-FFF2-40B4-BE49-F238E27FC236}">
                <a16:creationId xmlns:a16="http://schemas.microsoft.com/office/drawing/2014/main" id="{AEAC83C5-9691-40BF-9059-2B0A7161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0872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C7C9-28E1-4888-9230-4D0F7F02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4" y="-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Tabernacles/Booths/Sukkot</a:t>
            </a:r>
          </a:p>
        </p:txBody>
      </p:sp>
      <p:sp>
        <p:nvSpPr>
          <p:cNvPr id="211971" name="Content Placeholder 2">
            <a:extLst>
              <a:ext uri="{FF2B5EF4-FFF2-40B4-BE49-F238E27FC236}">
                <a16:creationId xmlns:a16="http://schemas.microsoft.com/office/drawing/2014/main" id="{B1BD3327-AA06-45F5-AD8C-4775754C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860925"/>
          </a:xfrm>
        </p:spPr>
        <p:txBody>
          <a:bodyPr/>
          <a:lstStyle/>
          <a:p>
            <a:pPr marL="136525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A Celebration of Wandering in the Wilderness: Living in Close Fellowship with God (John 1:14 Jesus </a:t>
            </a:r>
            <a:r>
              <a:rPr lang="en-US" altLang="en-US" b="1" dirty="0" err="1">
                <a:solidFill>
                  <a:srgbClr val="FFFF00"/>
                </a:solidFill>
              </a:rPr>
              <a:t>tabernacled</a:t>
            </a:r>
            <a:r>
              <a:rPr lang="en-US" altLang="en-US" b="1" dirty="0">
                <a:solidFill>
                  <a:srgbClr val="FFFF00"/>
                </a:solidFill>
              </a:rPr>
              <a:t> with us)</a:t>
            </a:r>
          </a:p>
          <a:p>
            <a:pPr marL="136525" indent="0" eaLnBrk="1" hangingPunct="1">
              <a:buFont typeface="Wingdings 2" panose="05020102010507070707" pitchFamily="18" charset="2"/>
              <a:buNone/>
              <a:defRPr/>
            </a:pPr>
            <a:endParaRPr lang="en-US" altLang="en-US" sz="800" b="1" dirty="0">
              <a:solidFill>
                <a:srgbClr val="FFFF00"/>
              </a:solidFill>
            </a:endParaRPr>
          </a:p>
          <a:p>
            <a:pPr marL="136525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Tabernacles in the OT </a:t>
            </a:r>
            <a:r>
              <a:rPr lang="en-US" altLang="en-US" b="1" dirty="0" err="1">
                <a:solidFill>
                  <a:srgbClr val="FFFF00"/>
                </a:solidFill>
              </a:rPr>
              <a:t>Ezek</a:t>
            </a:r>
            <a:r>
              <a:rPr lang="en-US" altLang="en-US" b="1" dirty="0">
                <a:solidFill>
                  <a:srgbClr val="FFFF00"/>
                </a:solidFill>
              </a:rPr>
              <a:t> 37:24-27 </a:t>
            </a:r>
            <a:r>
              <a:rPr lang="en-US" altLang="en-US" b="1" dirty="0" err="1">
                <a:solidFill>
                  <a:srgbClr val="FFFF00"/>
                </a:solidFill>
              </a:rPr>
              <a:t>Ezek</a:t>
            </a:r>
            <a:r>
              <a:rPr lang="en-US" altLang="en-US" b="1" dirty="0">
                <a:solidFill>
                  <a:srgbClr val="FFFF00"/>
                </a:solidFill>
              </a:rPr>
              <a:t> 48:35   </a:t>
            </a:r>
            <a:r>
              <a:rPr lang="en-US" altLang="en-US" b="1" dirty="0" err="1">
                <a:solidFill>
                  <a:srgbClr val="FFFF00"/>
                </a:solidFill>
              </a:rPr>
              <a:t>Zech</a:t>
            </a:r>
            <a:r>
              <a:rPr lang="en-US" altLang="en-US" b="1" dirty="0">
                <a:solidFill>
                  <a:srgbClr val="FFFF00"/>
                </a:solidFill>
              </a:rPr>
              <a:t> 14:16</a:t>
            </a:r>
          </a:p>
          <a:p>
            <a:pPr marL="136525" indent="0" eaLnBrk="1" hangingPunct="1">
              <a:buFont typeface="Wingdings 2" panose="05020102010507070707" pitchFamily="18" charset="2"/>
              <a:buNone/>
              <a:defRPr/>
            </a:pPr>
            <a:endParaRPr lang="en-US" altLang="en-US" sz="800" b="1" dirty="0">
              <a:solidFill>
                <a:srgbClr val="FFFF00"/>
              </a:solidFill>
            </a:endParaRPr>
          </a:p>
          <a:p>
            <a:pPr marL="136525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Tabernacles in the NT  2 </a:t>
            </a:r>
            <a:r>
              <a:rPr lang="en-US" altLang="en-US" b="1" dirty="0" err="1">
                <a:solidFill>
                  <a:srgbClr val="FFFF00"/>
                </a:solidFill>
              </a:rPr>
              <a:t>Cor</a:t>
            </a:r>
            <a:r>
              <a:rPr lang="en-US" altLang="en-US" b="1" dirty="0">
                <a:solidFill>
                  <a:srgbClr val="FFFF00"/>
                </a:solidFill>
              </a:rPr>
              <a:t> 5:1-5</a:t>
            </a:r>
          </a:p>
          <a:p>
            <a:pPr eaLnBrk="1" hangingPunct="1">
              <a:defRPr/>
            </a:pPr>
            <a:endParaRPr lang="en-US" altLang="en-US" sz="1200" b="1" dirty="0">
              <a:solidFill>
                <a:srgbClr val="FFFF00"/>
              </a:solidFill>
            </a:endParaRPr>
          </a:p>
          <a:p>
            <a:pPr marL="136525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Water Motif:  Water Pouring Ceremony</a:t>
            </a:r>
          </a:p>
          <a:p>
            <a:pPr eaLnBrk="1" hangingPunct="1">
              <a:defRPr/>
            </a:pPr>
            <a:endParaRPr lang="en-US" altLang="en-US" sz="1200" b="1" dirty="0">
              <a:solidFill>
                <a:srgbClr val="FFFF00"/>
              </a:solidFill>
            </a:endParaRPr>
          </a:p>
          <a:p>
            <a:pPr marL="136525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Light Motif:  The Illumination of the Temple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4877-827A-4A0F-A6C4-EC03A30F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John 7:37-39 Living Water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id="{BD6C1A9D-9170-46C6-BDDD-7797596E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447800"/>
            <a:ext cx="3886200" cy="4860925"/>
          </a:xfrm>
        </p:spPr>
        <p:txBody>
          <a:bodyPr/>
          <a:lstStyle/>
          <a:p>
            <a:pPr eaLnBrk="1" hangingPunct="1"/>
            <a:r>
              <a:rPr lang="en-US" altLang="en-US" sz="2400" b="1"/>
              <a:t>If anyone is thirsty, let him come and drink.  Whoever believes in me, as the Scripture has said, streams of living water will flow from within him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400" b="1"/>
              <a:t>Isaiah 12:3</a:t>
            </a:r>
          </a:p>
          <a:p>
            <a:pPr eaLnBrk="1" hangingPunct="1"/>
            <a:r>
              <a:rPr lang="en-US" altLang="en-US" sz="2400" b="1"/>
              <a:t>Zech 14:8,16</a:t>
            </a:r>
          </a:p>
          <a:p>
            <a:pPr eaLnBrk="1" hangingPunct="1"/>
            <a:r>
              <a:rPr lang="en-US" altLang="en-US" sz="2400" b="1"/>
              <a:t>Joel 3:18</a:t>
            </a:r>
          </a:p>
        </p:txBody>
      </p:sp>
      <p:pic>
        <p:nvPicPr>
          <p:cNvPr id="113668" name="Picture 2" descr="http://www.turnbacktogod.com/wp-content/uploads/2010/12/Rivers-of-Living-Water.gif">
            <a:extLst>
              <a:ext uri="{FF2B5EF4-FFF2-40B4-BE49-F238E27FC236}">
                <a16:creationId xmlns:a16="http://schemas.microsoft.com/office/drawing/2014/main" id="{4492B25F-FA34-4A3D-A4D2-60C135B0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46672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5008-3343-40F7-8C60-FE406733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TABERNACLES</a:t>
            </a:r>
          </a:p>
        </p:txBody>
      </p:sp>
      <p:sp>
        <p:nvSpPr>
          <p:cNvPr id="115715" name="Content Placeholder 2">
            <a:extLst>
              <a:ext uri="{FF2B5EF4-FFF2-40B4-BE49-F238E27FC236}">
                <a16:creationId xmlns:a16="http://schemas.microsoft.com/office/drawing/2014/main" id="{19B098B0-7CF0-4E35-8EDB-57F7FFC5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3725"/>
          </a:xfrm>
        </p:spPr>
        <p:txBody>
          <a:bodyPr/>
          <a:lstStyle/>
          <a:p>
            <a:pPr marL="136525" indent="0" algn="ctr">
              <a:buFont typeface="Wingdings 2" panose="05020102010507070707" pitchFamily="18" charset="2"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EXPERIENCING LIFE IN FELLOWSHIP WITH CHRIST AND WITH THE HOLY SPIRIT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20F9-ACDE-4867-AE15-94F27516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ru-RU" sz="3600" b="1" dirty="0"/>
              <a:t>Потоп как прообраз</a:t>
            </a:r>
            <a:endParaRPr lang="en-US" sz="3600" b="1" dirty="0"/>
          </a:p>
        </p:txBody>
      </p:sp>
      <p:pic>
        <p:nvPicPr>
          <p:cNvPr id="1028" name="Picture 4" descr="Image result for the flood of noah">
            <a:extLst>
              <a:ext uri="{FF2B5EF4-FFF2-40B4-BE49-F238E27FC236}">
                <a16:creationId xmlns:a16="http://schemas.microsoft.com/office/drawing/2014/main" id="{98649511-E3C8-417B-8F13-B25C7E51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1194318"/>
            <a:ext cx="7525138" cy="30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ptism">
            <a:extLst>
              <a:ext uri="{FF2B5EF4-FFF2-40B4-BE49-F238E27FC236}">
                <a16:creationId xmlns:a16="http://schemas.microsoft.com/office/drawing/2014/main" id="{9DAF665F-E683-4B02-9A77-81D717593D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55" y="4171561"/>
            <a:ext cx="54102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7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FF66"/>
                </a:solidFill>
              </a:rPr>
              <a:t>Предвестники в жизни Авраама</a:t>
            </a: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FF66"/>
                </a:solidFill>
              </a:rPr>
              <a:t>Исаак</a:t>
            </a:r>
            <a:r>
              <a:rPr lang="en-US" sz="2400" b="1" dirty="0">
                <a:solidFill>
                  <a:srgbClr val="FFFF66"/>
                </a:solidFill>
              </a:rPr>
              <a:t> = </a:t>
            </a:r>
            <a:r>
              <a:rPr lang="ru-RU" sz="2400" b="1" dirty="0">
                <a:solidFill>
                  <a:srgbClr val="FFFF66"/>
                </a:solidFill>
              </a:rPr>
              <a:t>Дитя обетования</a:t>
            </a:r>
            <a:r>
              <a:rPr lang="en-US" sz="2400" b="1" dirty="0">
                <a:solidFill>
                  <a:srgbClr val="FFFF66"/>
                </a:solidFill>
              </a:rPr>
              <a:t>= </a:t>
            </a:r>
            <a:r>
              <a:rPr lang="ru-RU" sz="2400" b="1" dirty="0">
                <a:solidFill>
                  <a:srgbClr val="FFFF66"/>
                </a:solidFill>
              </a:rPr>
              <a:t>мы</a:t>
            </a:r>
            <a:endParaRPr lang="en-US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FF66"/>
                </a:solidFill>
              </a:rPr>
              <a:t>Измаил</a:t>
            </a:r>
            <a:r>
              <a:rPr lang="en-US" sz="2400" b="1" dirty="0">
                <a:solidFill>
                  <a:srgbClr val="FFFF66"/>
                </a:solidFill>
              </a:rPr>
              <a:t> = </a:t>
            </a:r>
            <a:r>
              <a:rPr lang="ru-RU" sz="2400" b="1" dirty="0">
                <a:solidFill>
                  <a:srgbClr val="FFFF66"/>
                </a:solidFill>
              </a:rPr>
              <a:t>Дитя, рожденное обычным путем</a:t>
            </a:r>
            <a:r>
              <a:rPr lang="en-US" sz="2400" b="1" dirty="0">
                <a:solidFill>
                  <a:srgbClr val="FFFF66"/>
                </a:solidFill>
              </a:rPr>
              <a:t> = </a:t>
            </a:r>
            <a:r>
              <a:rPr lang="ru-RU" sz="2400" b="1" dirty="0">
                <a:solidFill>
                  <a:srgbClr val="FFFF66"/>
                </a:solidFill>
              </a:rPr>
              <a:t>Израиль</a:t>
            </a:r>
            <a:endParaRPr lang="en-US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err="1">
                <a:solidFill>
                  <a:srgbClr val="FFFF66"/>
                </a:solidFill>
              </a:rPr>
              <a:t>Агарь</a:t>
            </a:r>
            <a:r>
              <a:rPr lang="en-US" sz="2400" b="1" dirty="0">
                <a:solidFill>
                  <a:srgbClr val="FFFF66"/>
                </a:solidFill>
              </a:rPr>
              <a:t> = </a:t>
            </a:r>
            <a:r>
              <a:rPr lang="ru-RU" sz="2400" b="1" dirty="0">
                <a:solidFill>
                  <a:srgbClr val="FFFF66"/>
                </a:solidFill>
              </a:rPr>
              <a:t>Ветхий Завет</a:t>
            </a:r>
            <a:r>
              <a:rPr lang="en-US" sz="2400" b="1" dirty="0">
                <a:solidFill>
                  <a:srgbClr val="FFFF66"/>
                </a:solidFill>
              </a:rPr>
              <a:t>= </a:t>
            </a:r>
            <a:r>
              <a:rPr lang="ru-RU" sz="2400" b="1" dirty="0">
                <a:solidFill>
                  <a:srgbClr val="FFFF66"/>
                </a:solidFill>
              </a:rPr>
              <a:t>Гора </a:t>
            </a:r>
            <a:r>
              <a:rPr lang="ru-RU" sz="2400" b="1" dirty="0" err="1">
                <a:solidFill>
                  <a:srgbClr val="FFFF66"/>
                </a:solidFill>
              </a:rPr>
              <a:t>Синай</a:t>
            </a:r>
            <a:r>
              <a:rPr lang="en-US" sz="2400" b="1" dirty="0">
                <a:solidFill>
                  <a:srgbClr val="FFFF66"/>
                </a:solidFill>
              </a:rPr>
              <a:t>= “</a:t>
            </a:r>
            <a:r>
              <a:rPr lang="ru-RU" sz="2400" b="1" dirty="0">
                <a:solidFill>
                  <a:srgbClr val="FFFF66"/>
                </a:solidFill>
              </a:rPr>
              <a:t>Иерусалим реальности</a:t>
            </a:r>
            <a:r>
              <a:rPr lang="en-US" sz="2400" b="1" dirty="0">
                <a:solidFill>
                  <a:srgbClr val="FFFF66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FFFF66"/>
                </a:solidFill>
              </a:rPr>
              <a:t>Сара</a:t>
            </a:r>
            <a:r>
              <a:rPr lang="en-US" sz="2400" b="1" dirty="0">
                <a:solidFill>
                  <a:srgbClr val="FFFF66"/>
                </a:solidFill>
              </a:rPr>
              <a:t> = </a:t>
            </a:r>
            <a:r>
              <a:rPr lang="ru-RU" sz="2400" b="1" dirty="0">
                <a:solidFill>
                  <a:srgbClr val="FFFF66"/>
                </a:solidFill>
              </a:rPr>
              <a:t>Новый Завет</a:t>
            </a:r>
            <a:r>
              <a:rPr lang="en-US" sz="2400" b="1" dirty="0">
                <a:solidFill>
                  <a:srgbClr val="FFFF66"/>
                </a:solidFill>
              </a:rPr>
              <a:t>= “</a:t>
            </a:r>
            <a:r>
              <a:rPr lang="ru-RU" sz="2400" b="1" dirty="0">
                <a:solidFill>
                  <a:srgbClr val="FFFF66"/>
                </a:solidFill>
              </a:rPr>
              <a:t>Небесный Иерусалим</a:t>
            </a:r>
            <a:r>
              <a:rPr lang="en-US" sz="2400" b="1" dirty="0">
                <a:solidFill>
                  <a:srgbClr val="FFFF66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Бытие</a:t>
            </a:r>
            <a:r>
              <a:rPr lang="en-US" sz="3600" b="1" dirty="0"/>
              <a:t> 22:1-11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524000"/>
            <a:ext cx="4343400" cy="457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Твоего единственного сына</a:t>
            </a:r>
            <a:r>
              <a:rPr lang="en-US" sz="2400" b="1" dirty="0"/>
              <a:t>…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Гора </a:t>
            </a:r>
            <a:r>
              <a:rPr lang="ru-RU" sz="2400" b="1" dirty="0" err="1"/>
              <a:t>Мория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На третий день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Исаак нес дрова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Авраам нес нож</a:t>
            </a:r>
            <a:endParaRPr lang="en-US" sz="2400" b="1" dirty="0"/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Возвращен как бы из мертвых </a:t>
            </a:r>
            <a:r>
              <a:rPr lang="en-US" sz="2400" b="1" dirty="0"/>
              <a:t>(</a:t>
            </a:r>
            <a:r>
              <a:rPr lang="ru-RU" sz="2400" b="1" dirty="0"/>
              <a:t>метафорически </a:t>
            </a:r>
            <a:r>
              <a:rPr lang="ru-RU" sz="2400" b="1" dirty="0" err="1"/>
              <a:t>Евр</a:t>
            </a:r>
            <a:r>
              <a:rPr lang="en-US" sz="2400" b="1" dirty="0"/>
              <a:t> 11:19)</a:t>
            </a:r>
          </a:p>
        </p:txBody>
      </p:sp>
      <p:pic>
        <p:nvPicPr>
          <p:cNvPr id="123908" name="Picture 2" descr="https://encrypted-tbn0.gstatic.com/images?q=tbn:ANd9GcQJBWHuTuoEYgXeqHpxVP_pLB0z_6tRd_VaypG3G1KhslSeDAS1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244600"/>
            <a:ext cx="38052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9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Содом и </a:t>
            </a:r>
            <a:r>
              <a:rPr lang="ru-RU" sz="3600" b="1" dirty="0" err="1"/>
              <a:t>Гоммора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181600" cy="464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Содом – символ </a:t>
            </a:r>
            <a:r>
              <a:rPr lang="en-US" sz="2400" b="1" dirty="0"/>
              <a:t>“</a:t>
            </a:r>
            <a:r>
              <a:rPr lang="ru-RU" sz="2400" b="1" dirty="0"/>
              <a:t>мира</a:t>
            </a:r>
            <a:r>
              <a:rPr lang="en-US" sz="2400" b="1" dirty="0"/>
              <a:t>.”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Содом</a:t>
            </a:r>
            <a:r>
              <a:rPr lang="en-US" sz="2400" b="1" dirty="0"/>
              <a:t> = </a:t>
            </a:r>
            <a:r>
              <a:rPr lang="ru-RU" sz="2400" b="1" dirty="0"/>
              <a:t>Египет</a:t>
            </a:r>
            <a:r>
              <a:rPr lang="en-US" sz="2400" b="1" dirty="0"/>
              <a:t> = </a:t>
            </a:r>
            <a:r>
              <a:rPr lang="ru-RU" sz="2400" b="1" dirty="0"/>
              <a:t>Вавилон Откровение</a:t>
            </a:r>
            <a:r>
              <a:rPr lang="en-US" sz="2400" b="1" dirty="0"/>
              <a:t> 11:8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 err="1"/>
              <a:t>Откр</a:t>
            </a:r>
            <a:r>
              <a:rPr lang="en-US" sz="2400" b="1" dirty="0"/>
              <a:t> 18:2-3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Содом – символ того, что Бог сделает с неправедными Луки </a:t>
            </a:r>
            <a:r>
              <a:rPr lang="en-US" sz="2400" b="1" dirty="0"/>
              <a:t>17:28-31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Кто Лот</a:t>
            </a:r>
            <a:r>
              <a:rPr lang="en-US" sz="2400" b="1" dirty="0"/>
              <a:t>?   2 </a:t>
            </a:r>
            <a:r>
              <a:rPr lang="ru-RU" sz="2400" b="1" dirty="0"/>
              <a:t>Петра</a:t>
            </a:r>
            <a:r>
              <a:rPr lang="en-US" sz="2400" b="1" dirty="0"/>
              <a:t> 2:6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8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dirty="0"/>
              <a:t>Кто жена Лота</a:t>
            </a:r>
            <a:r>
              <a:rPr lang="en-US" sz="2400" b="1" dirty="0"/>
              <a:t>?  </a:t>
            </a:r>
            <a:r>
              <a:rPr lang="ru-RU" sz="2400" b="1" dirty="0"/>
              <a:t>Луки</a:t>
            </a:r>
            <a:r>
              <a:rPr lang="en-US" sz="2400" b="1" dirty="0"/>
              <a:t> 17:32</a:t>
            </a:r>
          </a:p>
        </p:txBody>
      </p:sp>
      <p:sp>
        <p:nvSpPr>
          <p:cNvPr id="124932" name="AutoShape 2" descr="data:image/jpeg;base64,/9j/4AAQSkZJRgABAQAAAQABAAD/2wCEAAkGBhQSERUUExQWFBQWGBcaGBcYGBcXFRgaFxoXFxcYFxoYHCYeGBojGRUUHy8gIycpLCwsHB4xNTAqNSYrLCkBCQoKDgwOGg8PGiwkHyUsLCwsLywsLCwsLCwsLCwsLCwsLCwsLCwsKSwsLCwsLCwsLCwsLCksLCwsLCwsLCwsLP/AABEIALoBEAMBIgACEQEDEQH/xAAcAAACAwEBAQEAAAAAAAAAAAADBAIFBgEABwj/xABAEAABAwIEAwUGAwcDAwUAAAABAAIRAyEEMUFRBRJhInGBkfAGE6GxwdEjMuEUM0JScrLxBxWSYmOCJENTc3T/xAAaAQADAQEBAQAAAAAAAAAAAAACAwQBBQAG/8QALREAAgICAgEEAQMCBwAAAAAAAAECEQMhEjEEEyJBUWEycZGh8AUUQoGxwfH/2gAMAwEAAhEDEQA/ALyl/pngZ/cz3ud91N3+m+C0ot8ytMw3tupVXSIkjqM1845y+3/J11+xjT/p9gr/AILYUW+wWDn90zyC1lQiIhRp0+9Cpy+3/JrM/T9i8G0R7imZ15Gk/Kym32OwuTcPT/4D7LQReNU1TpWW2/syzOU/ZLCh0e4pzE/kER5ZphvsrhtKFP8A4N+yv2YcDPPvn0ER9LKEDt/JvqV0UVH2boaUqdrflC9ieCUg2PdMH/iFekx6ugvDSCDqgkjY5ZXZmncMpgWps/4j4IlDDU25saPAIuLYR6KQ/agDeElOi+NyQlxYNmQwDawWO4zUgGIHq2i1vFn8wMEFY3ijQCRt5p/j7Zcm44zN1xMkx18EoKe/3VliTFrJZtOQuzGWji5I8pCZoTkuHDgDQlWDKBNk9Q4eIyn9Fry0Hi8H1OigFHdMPw45LC86IlWkQ8G252RMRWGQy9fBa5N0DHBGKkpFf7rzQ3thOckodVmyNSJp4tWhMtUxS2zUoTDOxsichePEpPfQi4KKYqNk9EMU7SiTAlDega9KmWrtKmJvC9Zig26QHlJCjyFMBsnopFvfK9yPelYuG7qBYnKeHLshovVcMRE6r3IL0JNXQlCuvYx8Y/DHatR+Dwq/9kPgrD2ZZy4ygf8AvUv7wsnK4sBYZRatH6QjPxQquIUq7TePNKBt4krg8SzkNgghShAbSn8tkw1kZrGqNTsJTG6Za1LtYmKYstQMiQK9VedEJ1WENuI1KxyMUX2SLjql69YizSu1a09ElWqgapMpjoQK/G4giclS47FQicRxA5s5uqWriO1fJLhFy2dzBh1YbEcRDc1luK441HECw7s9/ojcUrS6xtCq3t19BdLDiUdk/lZquAF5LiSUxh8PuoinPT1umg4DLMqiT+BXjY1dskygIkABFFIi6JQENykrt87JLZ2oY9dFTiadxsu18Iy0m4udj3JrG0bA29SkqLvXronJ2jnZcfGTT+Rb3MC+XrJAqOmwyHTNMV3Wj10SbqkfdPjs5+XjHQNzEalR6fZQFMzMes0ekYE7BG2KwwV20AqUQJg+CXa45BGqNLiLGfgmaODMBbdLZnpucvatEThGwJJnuSzqInKysn4QyAPurPhvsw95mBAEkuyj0Ul5VFW2UPApOkqKWjw13LMEA3UDhzP5VtMVh20wGhwcQIJE/JUmLw4J7KXDPyK34cFFUVDXaZZd6cxOEtYEymBhHFzRur+jwZrRN5A16/LZZkzKNDYYNNMzOHwDg2eSdx0kDOLCTqu8MwcYmgYia9P+5a73A5Ry/mMdwA/VI18OBVw5uf8A1FO5EZuy+CXHyOToVnwRWNv6PqzMQDPiiEW3XHUxfLNdFHqo20cVEmSI9DdHLZvqoNZsVNjVjkakTYpCpCGXIVYEXQ89G1Z12IvdSq1LWSLW5khCq4wgHySXkHrHb0dr1/4gqTHcRMFO1SJgx62Wfx9W5ACVH3M6Pj4k2I8R4k1olxA23PQKnHHGVAW5OHkUhxeuXvd/K2w+qqWjlqAne67GLx48fyLz+bLHOo9dDNetJKCXndQFRN4LCl+iqftRDG889A6TvXVW/CsMTmlnYYgxyxGdlo8PTDWt9FS5smtHX8XBT38CtSnYKtxGJEwE/j6phwHh37qhYDJAJnX14rMUbVs6GbI4Ul8ha2IkEATCNQ4a73RNrR5mEXDYEtEDXUpym0lpAPZHl1+WaKU66A9Fy90+yjxWCgSTB16bKs90JurfidcOf2QQPOYHcl6eCMzPa9DX5p8JUtnJzYlOdRQGkIP5SYUnUw60GTpKaw+CIuQSdQel07QwTicjAOcb5eKyWRIdHC6plbTwUC4v63T9HAkiSBy5XKYfhiHTY+Hwum6bHOBkdyRLI3sox4V0V+H4bDxAkbn7qzrYh12iw6ZmEQYYht7QnKdCW9+qnnkvbGrGoldTZAz+/wAVOphQcrdLDNOiiI7rHX5oQo/xTp94Q8xiQnhsPDhccwMwdtfFWLxAjf8AylhRi+fUqTjzRF816W2ZPogXxYa96jj2x+zf/opnbUpqnheyN7d6BxZ5mgLfv6e25C9B3NUc/NkuLR9cOGuvDCgIxF1wsQnBsG5gC9y9FPlUSwoXYVkGsGyhiqgAui8iFiKY5Z2S5J0EqsSFQa2OyqsfXJdA790zi3xJSD3NzlTtnRxQ+RbG1CPoFmeM8VaxrmT+Jygx4xnurPiFSA55sGAnW6+fcQxxq1HPyk2Gdso8lf4mDm7Y/Pm9CCS7YdlSZNgSckhjHQ4/oi03dUti22Gd11oKpHJzu4WTY/Im4jL0FruE8PMzYN9GPJZCkzmLWibmAvqeCwnu8JMSXXO49WUnmZOCS+y//DmlGTr5SX/ZnGs5q51AjplkrllJrnwNtpjxVIagBLjbrstDw9obTaRfmBMg6d6jzaSO1lSh12Zrih5CZ0MeikuH0w5xdC9xyvz1S2ZBMzvdW3BuHBjZz1VTfDHb7B5qeS31H/k5TaARIhM4kCnTMEjmEAwIEm/1UsQwhhgKq4txUcjWgyRmNf0SIpzaoZlyKrZWVGfi5z12Xa4gyfp8UOjjAHE3Em5zMBL0y57uhM+vgrqfyc31Euvlj9LGOgRM3EfdP0MaRYanIjVJ4egZuD62VxQw0w6I7wkZHFDoqTOMpF5l222vmnX0YCJSYBfNL1sRJOyltyeiuC+iDq8RN0d2KloGXclKpCHTM5ouKY7gmOMrG4XKj+yCf0Q21YyCliHAsO49FZWxclTs698gEam/rxR8EBJiLNcc9AHaeSqsJxMcxbUJhwaBAmL6+BnwVXiCQeYk306H0ExYXK4snmnK0aCrj4GUET4iI8FU4jHF9SiHH/36ZAjIF2XcqvGcUORvaPOPslcLii6tSytVZ/cFTj8etkPkSxxUkj9KheKE166KiiRw6JuC5C8XDUroAXqMB8i5WZYzYRcoxgXVNxbGOmGkcpZO8gkhBOkhuNOcqRTcUxjcg4EaIVN/YGR8PWyR4xhyeXlyAMnM6R9VPDNLWibmBbopXFVZ3FCKxqmVvtNVYKDwSOZ4sN+UgmB3L5y8ZRmtN7f4uatIbNHfJJ+wVBwzEclRziGmGPsbj8pj4wuz4kHDFy+9nN8hrJk4sWZp1U8Z+YN2QGVPgul0uBVtbshcvZRLmLXAjMEHyW+4xxuo3huGcyo0ucAHixf2bZTlobajJfP6iteKezNbDNDqvLBdAhwdpMy3RIzQhNx5P5/kPFOcL4h38Xa4NabBzbkH8pM29boOA9oalEOYxwLNiPMtP8MwFUteCYIj1vCZY9vLyh7S29nAyJzIIuMkTxRSposl5eTM1JtWvn+/yRrY5xeXC50m8AfA7q5w3tk9lItIDnz+YgRG0CO/XwVAcPBMGQu4d7GumoC4DJrSACdnHOO662WOE1tWJ9fKn+qr/guaftBiKsyWkdwAG9tTfqqzGYnnfJM5AnK2htouHi34jHBoaGZNGVzfzySVV23VbDGk9Kgsvk+zipN0/wC6/qWj6H5eUzORCvuHcG7IJNlnuA4trSQ7M/l2uticVDRGQH3HzBUvkOUXxR1PCjHLHmv/AAbwmGBgASmqtKJ7rKpo1OaIy38/shY7FRB5s4j6qL025dnRcN9lk4zTJCRc21jZIDGkwNCjNrQSPy5G+qasbiMSSXYzRoOccreC6/DEGCE2OLNaGN5bmxdY7Cfil8bUIJl0bSBPrJAnJsxOTkdqiItbJV3E8bLg0ZD4qOJxz3WLp8gk6zALuP6p2PHW2Y9IE6r2pSuOxl/p6yXMZiIsLzqFXlx9fVWwh8nOz56uKJ06JcSTbL4rmHj31Maiqz+4INbGObbyOqjwv99SN494z+4J6T7ORmyxriu/k+74PjjyXCDE281YU+JZnlNhoZWZre0gFblayRJDjly9T8UWt7T0mtJBbMWgkT0Oy4dS+hNx+y+qcUnNpjfJSPFaQbIBAAJ1m3csNxX2mZVaACA1wg7yNjnsljxkcjWscC0coJvz6z3iEz05fIv1I/Bpcb7TufanIbF5i8jIzMQfNJ4TibgDbmgRE2F5j5qhGLcCQ3lETymwJHSTn3L2FY4uHKYIeTNwDaSD5L0sdrfQ6GWMOltmoOLkC1vG0nuUcS7mplsdowR5hRw9d3LL7Zgt7v8AIVZj/aGnTeGOJ5i250A0B6qJQbftR1VJJJsoPbfBv93Te4Acri3qciPqsk51+9XXtTxI1a+cgBobHUAn4lU1IXy+q7vjpxxrkcrypqWVtHneCHTdK44m/VFpsVPSJG7YJzSFpfZr2jNKjUokloebO7MNsRJBGU8sxeAs8WyYXHOmw3S8kFkjxYeKfB8ker1C50kRN0IpuoLQcl7iAuIEMI529zgJB6gtRxl8HpQu5WL0+bSfBSxGFeILgR1KufZfEtAe1xgRJJytYdSmeIYlhPLINMgjLLPpNiAQlPK1PjRfi8KGTDzc9v4MtHVHxWBfTA5wRJOfSMtxdexmG5crt0KhVxRLWtNw2QNwDp3WT7bpo57iocozW/gHSeRktngsd7xhcBEgg2yNuYefzWKpq94JxRlKnVD5MwGwbguDgTGsQ30UnyIclaRd/hnkrFKpPTNFSqENgCYMiPKDNtSqmvUecx4HbPPvlOYLiQgixA+e4VePaMC3ITJFiROd9O9RwjK3SPos2XGknKVWR/aLjs/l2lOPq8zp1GYvrrKqcaOQn/q8xoQUyzGbjcZ5pzjq0Jx5UpNMeqVydJjUHLLNK16znHtT8fWa9RxQdvtCkGGCXDLv67W890KVDpS5K0RpkkDM92SBia/M8NzDc+/WUfD1mgS42B8clVY6sPfPLCWi3S8XNuoRwVslzZeMF+48+gBJAJJMDv1KRqmDHxOt0ThRcS+SYDS4XkXIBPSbLlaoBNvPNMSp0Tykpw5dAjhhGU7IOCH4tLb3jf7gjHEDlsR69BAwLvxaVxeo0wP6hKbGyDyOOqHn8TN7ncyfNRol9QgAE92f+F7E0qY3G2XyXhimMb2XPnbLvS9VpHI4O9jA4dUk9hxHQE/f6o9LDOa24cD3Xj/A2Q+H+0QaYeCRuHEH5pytx9jmuaWB2xNz4uCVNzuqDjjXdi1F7jy82XXuMLV4GtSa2m9z+UugSLxGrhmsZhTzu5WtJ7k+7DcnZuOWHRAm8jRJywvV0Nx+3dFhxzjgqF7ATygzOQMRmNs8+iy+Ixj6rhmTYWnIWGpRcRi+YxAGwi219zmjgctEsJB7Qh2otcTtcWTccFjWkPlKWS2+iv8Ackvj1b9VpOC8AcGF5aDzWvEhvTaY8klwvhznua4NlodcgE2tK32GqxSdlzCeUAOyuBpJJGaT5Odr2oHHD/U0fOMfguQ5QZ8/VkjVfEDVbTG4YvaSWuveOU9lw2keHislxOjy2LSCRI0toU7Bk5aYrJGtibZ0XfdqVACJP6pxlGWRaTPeqHKgYLkJPJK5iyew05tBB2zJHzhdpgtJ6ImGwT6zoF9zkB1K20tvoZxclS7Z7hzwJkxplP6p9+GETzgjpf6WUcZ7OmmT+Iwxe0wkP2lzbQPjJ80t1PcWWQcsMeOSIfEUg6mSP4c+7K3wVcQI6hMmqXWBgbZID6UbFNhrTJc75vkiAzXKjl2FGqy0pnyTNNIsmcSe4CBEWMeV/BL1ZMETIj4KPDsWWOH8t7d/+Fd06gI7FzMGBO2cXSJex6R1sTfkQ90v7/BWsbUfTym+Zz7huFztQByyRGfy7lb4ikWweVwFtCPhGSPQ4e94Dm5aSf0SvVSVlKwvrk7KikypzcsNgnw80Vz3CYcHf0k+Ivoj1sC9pMkCCbExntZI0SOe4sM8zK1NS2Fbi6s5iAYkZbR8DKV93BvsPitQ2jReLFzeoNjlvkkqmFo8/KXG8C1jayyOZdUDlx7uzOuxPK5pE2zvmPQVlQo06shhcCdCJ66LQf7LRawwwHvuT4lVlDDhjuYQzfIr3rRmvaKjhlB3Jpoo8Xhizslt/p6lC4Z++pf1t/uCsuMYnmuCCcraeSQ4c38WlH87f7gqoNuOyDyIpT9vQOpXJMrkHNDK8XJlHN5B6JEyRkpvxG3wSzKkKVRyHjsPloNRxRaZBT2H4jE5nmEG8HQqnDkWk7dZPGmHjyD9TES/rZaHgXD2E/ivDZEtEiXEbTmVmcLyh/ayOuUTFzOy5gsQWPa65jQZ62SMmNyjS0XwyRS93z/Q3vCByRTDpDjJmwLSZv5LTjiNMFgn8zgGzN7Z7afFfNsHxYB4JdbXoNhZM4r2lDndtp5mO7BDoF4g98ea5uTxpSkV84KKRp/aHibqVQkQW83au3sgwBY98rKe2NZtR9MsIc0MAnrfP4IuI40yQ40yJAB7UgDIW3sqjG4w1YEQWm3UX/RO8fC4NOhGRqSonQow5oMDmAHnur7h/BQ4nlADmwLmQZnKLR2Vny8c2pIiDHnnt3JtnFH0yHMJ5tzFxsRrqm5IykvaFHHi7Y1xPhLhUDS3lJgDKLmAet0bB8GfSBJNiL3a07bquq8RrV2mSXRedR9rpagHEEOcZGhJWcZ8abQ1Sx30W2IqwAOYPOwdPXTRIY+oXjlPLJOeojNJtxJDgWm4EbyuPoVKkuAPLqch1zTI4+OxWXyOSpIi9zRkAL+XTqlqkArlRhBgDJCcCVSkc+U2+0FDQ7IAAf1Elefh4bcwc0E9LKbnTnPX7IqPKSadoGmMJjX0iY1iesGQuUyIsNkGs4r36tM2+CUovZd8M40XAtquMF1pOWeouFcUeKMbS5mumSQBmJ6zldYdqMH2SJ+PGTKsXnSUaassuJcTcXSCZPqArHhVblpu5jEXynzWa5iTa5XRXcBCKWFOPFAY/J4ycmWuI4vIe0xfKFVnFQ4FBe+6hqmxxqJPk8iU3ZrsHx0cjQ+xyySfGcQeWZ8o3+xVDTrkOBzg9/zRsbiS++XRJWBRlaK5+Y5waZCk8zzT1ReG1Ca9L/7Gf3BKc5THC/39L+tn9wVDWmQcul+RcrzjsuLiYTE2hec5cAsuhqw0jKJSiROWsKJbZcavHlpmjwNFj6RtAGZJkD/qjQn1mhe7Y1pc19xlaPXkqqg+Nc7HuTtLAe9HYM7g2KkcOL29HQWZyVJbI/tZEObmgNxR5pKlWw7mgAk2+CVBuPqmximTynO9jXK9+QJG4E/HRGp0Hz+YDvKusBxzF8oa1oLIsA0NA7oXX8KxD5cWi99J8hkpnla1Kl/uOjD5Vsr6PCXSJIcdg4R8CmqddtwQ0RoPvqq3G4WpTcSA4j+YA/FL0sQYdfNFxc1dhLLw0kaDA4+mCYjbbMqPFKzOa4kx4jxCz9JhF+v1TIrF7iTEafrKH0UpXYX+YlKNNFxw3g7ahD4IZIBMm51APcR5r3tVXZzhtNvIGgW08AbpLD8WNPl5THLltr917E8WNQy4AnwHU/JLUJ8+T6HJw9Ol2VhedvWd0N9vVlKtiiST/hLvqzsrYogm0iYf4p7BMa8wYHj91WapzD1iAYG8HRemtaCw97O14DiAbD190AMkxbxUjUJE6yfXVSLABnc5rFox7Y1w/h9MvAc4mdBZadvszhi24cDoZKyWGqwZ8rwtBQ4sCBLpOylzrJdxbKsShVNEDwNjeYARpN/vdZ/GcOcxxA+GqujxEFxAPrPNJYvG7W3RY3NPZuSEGvopHMIzHghkqwe4QQkXNVsXZBOFdHmC68WmckyykYDmnWCMr7eKf/Yy+mSABEXiLoXNIOGFtCLOHPIFj9U/h8E1j6BE8xqM5p79FOjh3nN3j0TD8ORVoSZBqNHxSXkbdWP9FJWvwZ401Kny/wARI7hP2V3VwjYnofNJnCADKQmLKmTPE0VxOymSjYim2ezl1QqjUadgcWgcry9C8xswBclED2Eap0q7mGQSDuFOnhCM7fH5I/IyQA0uJ1dYeQKW5IojilX0WXDnisyCO03+I5XOpzsrvAeztANky4jWbeRWYptvytJB6EgeKI3idWlB5iYORMjZR5McpfodFkEkrmjd0sM0jOB0sovqACGm5Wa4d7SGo8MIAm3QlPY/GmmJ5b7z8IzULwSUqZWnGStMLxVrwzsX+ZnpusfWq9ok56qxr8ccSYH+NlU43GFzi7LoMgr8GOUdMk8ica0yBqroqG+iCXariroh5E/erjnFBLl73iLiZyJucoShly6HoqF8rZMlHZzAZShltpTGIfAaNRGWX+eqBlOOLVsCxvazi+eUd/6JqqwuyM9xSwEuk5fFWf8Atr2Na+xDwS0axogm0qG48fK/oRLLXRqQLc/Upo4OAJ7O5SrWuPZ6mM4180PKw/S4sG54mZK9VMCTc7eaFXdfOVFtU72RpCXNdHnSbrzaEk9FAAqAqEFHQu18lrgsUGZXkQRkd/orCpjS9reWBLosDLrGx0tPyVdhcMHAGZy39SnqtNtJvNE5W5uX0VLNRv8AJ0IKXHfQxSqBg7VvXVDqYplSphy3/wCUT5qk4nxH3t8ukyPlZc4TV/Goj/uN+aKOHXJ9k+TOnLiuhx+JEZhKF5Oo80s53VBNk6OMnnlHxQd081IcPe7bzCQ5guB6Liwecflf1HH8PeNPiEWjQ5M8/l071XA7ph9QkrGn0zYyjdpDXvDeFClWIfMZfXNRa6Bn5WQzXjXNCkP5pbY+MSBM216pTEvkCZCWa+UT3heYnuC8oUzzzc1X8HKVUtcHNsQQQeoyWk4XihU/Drz2rsOV3ZSf5T06rPABpumv91dy02H8tOQLXgu5oJ78tkGWPNaCwy4PbLTinA3UxMWubaDr1VBWbdbXiOLdUAcHDlcAbC8HMCddLLNYykTJOfj8UnBklXuHeRhTVxKoLznIxpRf1dCJCsTOc4tIgW+CNRws03v0GVxOgJIzi4ugupmJsjHED3QaAAeZxc68kdnlEbCJWv8AAvpizY1XYuuItMdL/JE3QMY2GNOXcjReY8UfG1OomPPW6WwtYtcSPFWXKw0siHO8j3W70iWmjqYvdB12B4Zww1g6DHKM43yy8Voare03OGiMjkAGhUPD6lRkhpIB9T81a0XtF3PmesqfLbZV48Y8fyL4l5Ji5y3sN0bCtjnMFubRGYyPy+qO91NtulrpoObYE2+PcUpz10PUdlB/t/NL9PInrdAx1PmLeRsAZ3la/EYdpEUx5EHulVrMHS7RcW2zjtQcrkT9IRQz3sXPBFqjNU8OT4fBNUOGnQZ6n6K/xHu6TQ/maRP5R2p6CLeKpq/tSZtTZ3H1ZNWSc/0oQ4YsW5M6806IgntXsLwevwVLUxLiTcwc9lGtXLje+aE5qphCu+zn58/PUdI4SnuDn8elGfO35pHlT3AjGIpf1hHL9LJofqX7ipK5ylEplSJWg9gRTXvdp1hsvMKzkw1BCtOhqckwAjzbzRmjLvS3JjoQSK+tPglyFZ4sX9bJeh+b11RRdIDJH3UQwjACZEyCI66Fd91BnzCs6ov4BT5BDbbfRBy+R6gkqKrFPBKicvmrPEUxAsPJJ8o2Wp6PTvk7JYPHub2TcadNU0MbJz+FkOkwTkM1OmO14oJRRRjnJKrBVgT18h6KFycokj10ur3C0xAsPLuSmIYJNhb7lCpfAyUV2Urh8VDltleR3Rr1VlVYNhp9EpqE5MhnE82psI6CyE8X1lMU2i9tETBtG2q90MXupEMFiWtd2mh28+oV9g61J0lst0g8s+FvoqqnTGwzGiOykJFhlsNyk5IKRdhm4aLk4ekAMiRGd/OEy7DNfcSIiIsPkj4fDtLWS1v5G6Dcpt1FsHsjLYKCV/ZbzX0VT8I0XETOZv8A4T+Hos5ZJbNyQIF+pCVNMQ6w8u5ewrR7xltD8l5wbXYHNDWMmOy7l2bA8ebfS6o6mE5RLnhjdua3g3v0hXnErMMW7rbrCcReZNzmPkmYMTfyJzZVBcqB4/Gczs565DoB0STnaLrT68FHVdOMa0cTJlc3bPW7lE+gvNXgioVysiSVY+zYnFUv6x8Um8WCuvYymDjcPIB/Fbp3IZv2s2H61+5//9k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249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981200"/>
            <a:ext cx="3594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07186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5923</TotalTime>
  <Words>2018</Words>
  <Application>Microsoft Office PowerPoint</Application>
  <PresentationFormat>Экран (4:3)</PresentationFormat>
  <Paragraphs>516</Paragraphs>
  <Slides>54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54</vt:i4>
      </vt:variant>
    </vt:vector>
  </HeadingPairs>
  <TitlesOfParts>
    <vt:vector size="75" baseType="lpstr">
      <vt:lpstr>Arial</vt:lpstr>
      <vt:lpstr>Book Antiqua</vt:lpstr>
      <vt:lpstr>Garamond</vt:lpstr>
      <vt:lpstr>Lucida Sans</vt:lpstr>
      <vt:lpstr>Rockwell</vt:lpstr>
      <vt:lpstr>Tahoma</vt:lpstr>
      <vt:lpstr>Times New Roman</vt:lpstr>
      <vt:lpstr>Wingdings</vt:lpstr>
      <vt:lpstr>Wingdings 2</vt:lpstr>
      <vt:lpstr>Wingdings 3</vt:lpstr>
      <vt:lpstr>Textured</vt:lpstr>
      <vt:lpstr>1_Textured</vt:lpstr>
      <vt:lpstr>2_Textured</vt:lpstr>
      <vt:lpstr>3_Textured</vt:lpstr>
      <vt:lpstr>4_Teamwork</vt:lpstr>
      <vt:lpstr>4_Textured</vt:lpstr>
      <vt:lpstr>5_Foundry</vt:lpstr>
      <vt:lpstr>2_Foundry</vt:lpstr>
      <vt:lpstr>6_Foundry</vt:lpstr>
      <vt:lpstr>7_Foundry</vt:lpstr>
      <vt:lpstr>1_Apex</vt:lpstr>
      <vt:lpstr>Иисус в Ветхом Завете: От Тени  к реальности</vt:lpstr>
      <vt:lpstr>Презентация PowerPoint</vt:lpstr>
      <vt:lpstr>Презентация PowerPoint</vt:lpstr>
      <vt:lpstr>Исторические Предвестники</vt:lpstr>
      <vt:lpstr>Пример:  Числа 21:4-9. </vt:lpstr>
      <vt:lpstr>Потоп как прообраз</vt:lpstr>
      <vt:lpstr>Предвестники в жизни Авраама</vt:lpstr>
      <vt:lpstr>Бытие 22:1-11</vt:lpstr>
      <vt:lpstr>Содом и Гоммора</vt:lpstr>
      <vt:lpstr>Презентация PowerPoint</vt:lpstr>
      <vt:lpstr>Прообразы в Ветхом Завете</vt:lpstr>
      <vt:lpstr>Переход через Красное Море</vt:lpstr>
      <vt:lpstr>Прообразы Христа</vt:lpstr>
      <vt:lpstr>Чтобы быть прообразом Мессии…</vt:lpstr>
      <vt:lpstr>Иона</vt:lpstr>
      <vt:lpstr>Презентация PowerPoint</vt:lpstr>
      <vt:lpstr>Мелхиседек – прообраз Христа</vt:lpstr>
      <vt:lpstr>Иосиф – спаситель Израиля</vt:lpstr>
      <vt:lpstr>Презентация PowerPoint</vt:lpstr>
      <vt:lpstr>Давид, мой слуга(Езек 37:24-25)</vt:lpstr>
      <vt:lpstr>Презентация PowerPoint</vt:lpstr>
      <vt:lpstr>Презентация PowerPoint</vt:lpstr>
      <vt:lpstr>Презентация PowerPoint</vt:lpstr>
      <vt:lpstr>Дары- Приношения – Благоухание приятное</vt:lpstr>
      <vt:lpstr>Всесожжение Левит 1</vt:lpstr>
      <vt:lpstr>Всесожжение</vt:lpstr>
      <vt:lpstr>Предложение хлебное</vt:lpstr>
      <vt:lpstr>Хлебное приношение</vt:lpstr>
      <vt:lpstr>Приношение вина</vt:lpstr>
      <vt:lpstr>Приношение вина</vt:lpstr>
      <vt:lpstr>Приношение общения</vt:lpstr>
      <vt:lpstr>Жертва общения</vt:lpstr>
      <vt:lpstr>Жертвы крови</vt:lpstr>
      <vt:lpstr>Приношение за грех Левит 4:1-5:13</vt:lpstr>
      <vt:lpstr>Приношение за грех (продолж.)</vt:lpstr>
      <vt:lpstr>Приношение вины Левит 5:14-6:7</vt:lpstr>
      <vt:lpstr>Презентация PowerPoint</vt:lpstr>
      <vt:lpstr>Passover/Pesach (Exodus 12:24-28)</vt:lpstr>
      <vt:lpstr>Passover/Pesach (Exodus 12:24-28)</vt:lpstr>
      <vt:lpstr>PASSOVER</vt:lpstr>
      <vt:lpstr>Feast of Firstfruits  Lev 23:9-14</vt:lpstr>
      <vt:lpstr>FEAST OF FIRSTFRUITS</vt:lpstr>
      <vt:lpstr>Feast of Unleavened Bread  </vt:lpstr>
      <vt:lpstr>The Feast of Weeks/Pentecost/Shavuot</vt:lpstr>
      <vt:lpstr>FEAST OF WEEKS/PENTECOST</vt:lpstr>
      <vt:lpstr>Feast of Trumpets  Rosh  Hashanah/Yom Teruah</vt:lpstr>
      <vt:lpstr>FEAST OF TRUPMETS</vt:lpstr>
      <vt:lpstr>The Day of Atonement Yom Kippur</vt:lpstr>
      <vt:lpstr>The Day of Atonement Yom Kippur</vt:lpstr>
      <vt:lpstr>Sukkot/Feast of Booths/Tabernacles</vt:lpstr>
      <vt:lpstr>Sukkot in a City</vt:lpstr>
      <vt:lpstr>Tabernacles/Booths/Sukkot</vt:lpstr>
      <vt:lpstr>John 7:37-39 Living Water</vt:lpstr>
      <vt:lpstr>TABERNACLES</vt:lpstr>
    </vt:vector>
  </TitlesOfParts>
  <Company>evidenceforchristianity.org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Shadow to  Reality</dc:title>
  <dc:creator>john oakes</dc:creator>
  <cp:lastModifiedBy>admin</cp:lastModifiedBy>
  <cp:revision>73</cp:revision>
  <dcterms:created xsi:type="dcterms:W3CDTF">2003-09-28T00:28:34Z</dcterms:created>
  <dcterms:modified xsi:type="dcterms:W3CDTF">2019-08-25T09:03:15Z</dcterms:modified>
</cp:coreProperties>
</file>