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8" r:id="rId12"/>
    <p:sldId id="265" r:id="rId13"/>
    <p:sldId id="269" r:id="rId14"/>
    <p:sldId id="266" r:id="rId15"/>
    <p:sldId id="273" r:id="rId16"/>
    <p:sldId id="270" r:id="rId17"/>
    <p:sldId id="271" r:id="rId18"/>
    <p:sldId id="275" r:id="rId19"/>
    <p:sldId id="272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6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3A01-FE92-4060-A1C1-DA6125B53B1B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C1CB4-7EED-4FB7-896F-EC20E8FED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A95B73-5353-4D46-9B11-961A96D0F9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BF246A-E2FB-4174-AB8E-CF4CBC2D7C2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70630" cy="1447800"/>
          </a:xfrm>
        </p:spPr>
        <p:txBody>
          <a:bodyPr>
            <a:normAutofit/>
          </a:bodyPr>
          <a:lstStyle/>
          <a:p>
            <a:r>
              <a:rPr lang="en-US" sz="4400" dirty="0"/>
              <a:t>The Book of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886200"/>
            <a:ext cx="4038600" cy="15240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/>
              <a:t>Dr. John Oakes</a:t>
            </a:r>
          </a:p>
          <a:p>
            <a:pPr algn="r"/>
            <a:r>
              <a:rPr lang="en-US" sz="2400" b="1" dirty="0"/>
              <a:t>Sept, 2016</a:t>
            </a:r>
          </a:p>
          <a:p>
            <a:pPr algn="r"/>
            <a:r>
              <a:rPr lang="en-US" sz="2400" b="1" dirty="0"/>
              <a:t>San Diego Singles</a:t>
            </a:r>
          </a:p>
        </p:txBody>
      </p:sp>
      <p:pic>
        <p:nvPicPr>
          <p:cNvPr id="1026" name="Picture 2" descr="Saint James the J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28575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1:13-18  The cause of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What is the cause of sin?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A: Your worldly desires.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Satan is not the problem.  God is not the problem.  You are the problem.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Proverbs 13:9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Who did Eve blame? Who did Adam blame?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Do you accept responsibility for your sins?</a:t>
            </a:r>
          </a:p>
        </p:txBody>
      </p:sp>
    </p:spTree>
    <p:extLst>
      <p:ext uri="{BB962C8B-B14F-4D97-AF65-F5344CB8AC3E}">
        <p14:creationId xmlns:p14="http://schemas.microsoft.com/office/powerpoint/2010/main" val="314970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1:16-18 Godly desire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Lack of desire is not the opposite of worldly desire.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We need godly desire.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All good gifts come from God and it is OK to long for these things.</a:t>
            </a:r>
          </a:p>
        </p:txBody>
      </p:sp>
    </p:spTree>
    <p:extLst>
      <p:ext uri="{BB962C8B-B14F-4D97-AF65-F5344CB8AC3E}">
        <p14:creationId xmlns:p14="http://schemas.microsoft.com/office/powerpoint/2010/main" val="1562285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1:19-27 Faith </a:t>
            </a:r>
            <a:r>
              <a:rPr lang="en-US" sz="3600"/>
              <a:t>and Practice.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1:19-21</a:t>
            </a:r>
            <a:r>
              <a:rPr lang="en-US" sz="2400" b="1" dirty="0"/>
              <a:t> Watch your tongue and your anger.</a:t>
            </a:r>
          </a:p>
          <a:p>
            <a:pPr marL="137160" indent="0">
              <a:buNone/>
            </a:pPr>
            <a:r>
              <a:rPr lang="en-US" sz="2400" b="1" dirty="0"/>
              <a:t>Proverbs 17:28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1:22-25 </a:t>
            </a:r>
            <a:r>
              <a:rPr lang="en-US" sz="2400" b="1" dirty="0"/>
              <a:t>The perfect law</a:t>
            </a:r>
          </a:p>
          <a:p>
            <a:pPr marL="137160" indent="0">
              <a:buNone/>
            </a:pPr>
            <a:r>
              <a:rPr lang="en-US" sz="2400" b="1" dirty="0"/>
              <a:t>a. Look into it intently</a:t>
            </a:r>
          </a:p>
          <a:p>
            <a:pPr marL="137160" indent="0">
              <a:buNone/>
            </a:pPr>
            <a:r>
              <a:rPr lang="en-US" sz="2400" b="1" dirty="0"/>
              <a:t>b. Do what it says.     Phil 3:16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1:26-27</a:t>
            </a:r>
            <a:r>
              <a:rPr lang="en-US" sz="2400" b="1" dirty="0"/>
              <a:t> Practice your faith by helping the needy and turning from sin.</a:t>
            </a:r>
          </a:p>
          <a:p>
            <a:pPr marL="137160" indent="0">
              <a:buNone/>
            </a:pPr>
            <a:r>
              <a:rPr lang="en-US" sz="2400" b="1" dirty="0"/>
              <a:t>Micah 6:8, Psalm 7-9</a:t>
            </a:r>
          </a:p>
          <a:p>
            <a:pPr marL="137160" indent="0">
              <a:buNone/>
            </a:pPr>
            <a:r>
              <a:rPr lang="en-US" sz="2400" b="1" dirty="0"/>
              <a:t>Be in the world but not polluted by it.</a:t>
            </a:r>
          </a:p>
          <a:p>
            <a:pPr marL="137160" indent="0">
              <a:buNone/>
            </a:pPr>
            <a:r>
              <a:rPr lang="en-US" sz="2400" b="1" dirty="0"/>
              <a:t>This is </a:t>
            </a:r>
            <a:r>
              <a:rPr lang="en-US" sz="2400" b="1" dirty="0">
                <a:solidFill>
                  <a:srgbClr val="FFFF00"/>
                </a:solidFill>
              </a:rPr>
              <a:t>real religion</a:t>
            </a:r>
          </a:p>
        </p:txBody>
      </p:sp>
    </p:spTree>
    <p:extLst>
      <p:ext uri="{BB962C8B-B14F-4D97-AF65-F5344CB8AC3E}">
        <p14:creationId xmlns:p14="http://schemas.microsoft.com/office/powerpoint/2010/main" val="79424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805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1:1-27  Real Religion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2:1-3:12  Real Faith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3:13-5:12  Real Wisdom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5:13-20  The Need For Prayer</a:t>
            </a:r>
          </a:p>
        </p:txBody>
      </p:sp>
    </p:spTree>
    <p:extLst>
      <p:ext uri="{BB962C8B-B14F-4D97-AF65-F5344CB8AC3E}">
        <p14:creationId xmlns:p14="http://schemas.microsoft.com/office/powerpoint/2010/main" val="94918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James 2:1-8 Do not show favoritism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This section is a </a:t>
            </a:r>
            <a:r>
              <a:rPr lang="en-US" sz="2400" b="1" dirty="0"/>
              <a:t>diatribe</a:t>
            </a:r>
            <a:r>
              <a:rPr lang="en-US" sz="2400" b="1" dirty="0">
                <a:solidFill>
                  <a:srgbClr val="FFFF00"/>
                </a:solidFill>
              </a:rPr>
              <a:t>—a staged argument.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Q: Who do we in San Diego, California, USA 2016 show favoritism to?  Who is in a position of power?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/>
              <a:t>1 Corinthians 12:21-24 </a:t>
            </a:r>
            <a:r>
              <a:rPr lang="en-US" sz="2400" b="1" dirty="0">
                <a:solidFill>
                  <a:srgbClr val="FFFF00"/>
                </a:solidFill>
              </a:rPr>
              <a:t>In the church we give special honor to those not in a powerful position.</a:t>
            </a:r>
          </a:p>
          <a:p>
            <a:pPr marL="137160" indent="0">
              <a:buNone/>
            </a:pPr>
            <a:endParaRPr lang="en-US" sz="9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v. 5  The poor are rich in faith.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v. 6  They insulted the poor.  </a:t>
            </a:r>
            <a:r>
              <a:rPr lang="en-US" sz="2400" b="1" dirty="0"/>
              <a:t>Q: How do we insult the poor?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/>
              <a:t>v. 7 You show favor to those who oppress you.  How foolish is that?</a:t>
            </a:r>
          </a:p>
        </p:txBody>
      </p:sp>
    </p:spTree>
    <p:extLst>
      <p:ext uri="{BB962C8B-B14F-4D97-AF65-F5344CB8AC3E}">
        <p14:creationId xmlns:p14="http://schemas.microsoft.com/office/powerpoint/2010/main" val="239351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James 2:8-13 God is Serious About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Q: Are you prejudiced toward other brothers and sisters?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James 2:13 Your salvation is at stake here.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But… fortunately for us, mercy triumphs over judgment</a:t>
            </a:r>
          </a:p>
        </p:txBody>
      </p:sp>
    </p:spTree>
    <p:extLst>
      <p:ext uri="{BB962C8B-B14F-4D97-AF65-F5344CB8AC3E}">
        <p14:creationId xmlns:p14="http://schemas.microsoft.com/office/powerpoint/2010/main" val="2899831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2:14-26 Faith and Deeds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2:14-17  What good is it to….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Does faith alone save us? (Martin Luther)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Which is true, Ephesians 2:8-9 or James 2:24?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What kind of faith saves?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James 2:20-24  Biblical support for his point.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v. 21 What made Abraham righteous? (Gen 15:26, Romans 4:3)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v. 23 What did his faith and his deeds do together?</a:t>
            </a:r>
          </a:p>
        </p:txBody>
      </p:sp>
    </p:spTree>
    <p:extLst>
      <p:ext uri="{BB962C8B-B14F-4D97-AF65-F5344CB8AC3E}">
        <p14:creationId xmlns:p14="http://schemas.microsoft.com/office/powerpoint/2010/main" val="92421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3:1-12 The Tongue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James 3:1-2  A practical example of how our faith and our deeds need to work together.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3:1 Who is this teacher?  It is the one who was the opponent in the diatribe of James 2—who taught “faith alone.”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v. 2  How important is the tongue?  As goes the tongue, so goes the person.  A </a:t>
            </a:r>
            <a:r>
              <a:rPr lang="en-US" sz="2400" b="1" dirty="0" err="1">
                <a:solidFill>
                  <a:srgbClr val="FFFF00"/>
                </a:solidFill>
              </a:rPr>
              <a:t>bellweather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Has your tongue been tamed?</a:t>
            </a:r>
          </a:p>
        </p:txBody>
      </p:sp>
    </p:spTree>
    <p:extLst>
      <p:ext uri="{BB962C8B-B14F-4D97-AF65-F5344CB8AC3E}">
        <p14:creationId xmlns:p14="http://schemas.microsoft.com/office/powerpoint/2010/main" val="3111344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Tongue </a:t>
            </a:r>
            <a:r>
              <a:rPr lang="en-US" sz="3600" dirty="0" err="1"/>
              <a:t>cont</a:t>
            </a:r>
            <a:r>
              <a:rPr lang="en-US" sz="3600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3:3-8  A small organ with a large effect.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uses </a:t>
            </a:r>
            <a:r>
              <a:rPr lang="en-US" sz="2400" b="1" dirty="0"/>
              <a:t>hyperbole</a:t>
            </a:r>
            <a:r>
              <a:rPr lang="en-US" sz="2400" b="1" dirty="0">
                <a:solidFill>
                  <a:srgbClr val="FFFF00"/>
                </a:solidFill>
              </a:rPr>
              <a:t> here.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Matthew 12:34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You can’t say “I take it back.”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The tongue is a fire (</a:t>
            </a:r>
            <a:r>
              <a:rPr lang="en-US" sz="2400" b="1" dirty="0" err="1">
                <a:solidFill>
                  <a:srgbClr val="FFFF00"/>
                </a:solidFill>
              </a:rPr>
              <a:t>Prov</a:t>
            </a:r>
            <a:r>
              <a:rPr lang="en-US" sz="2400" b="1" dirty="0">
                <a:solidFill>
                  <a:srgbClr val="FFFF00"/>
                </a:solidFill>
              </a:rPr>
              <a:t> 16:27-28)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3:9-12   Do not let biting, sarcastic, critical, angry disrespectful, gossiping words come from your mouth.</a:t>
            </a:r>
          </a:p>
        </p:txBody>
      </p:sp>
    </p:spTree>
    <p:extLst>
      <p:ext uri="{BB962C8B-B14F-4D97-AF65-F5344CB8AC3E}">
        <p14:creationId xmlns:p14="http://schemas.microsoft.com/office/powerpoint/2010/main" val="4248701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805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1:1-27  Real Religion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2:1-3:12  Real Faith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3:13-5:12  Real Wisdom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/>
              <a:t>5:13-20  The Need For Prayer</a:t>
            </a:r>
          </a:p>
        </p:txBody>
      </p:sp>
    </p:spTree>
    <p:extLst>
      <p:ext uri="{BB962C8B-B14F-4D97-AF65-F5344CB8AC3E}">
        <p14:creationId xmlns:p14="http://schemas.microsoft.com/office/powerpoint/2010/main" val="144999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of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Living the Christian Life</a:t>
            </a:r>
          </a:p>
          <a:p>
            <a:pPr marL="137160" indent="0" algn="r">
              <a:buNone/>
            </a:pPr>
            <a:r>
              <a:rPr lang="en-US" b="1" dirty="0">
                <a:solidFill>
                  <a:srgbClr val="FFFF00"/>
                </a:solidFill>
              </a:rPr>
              <a:t>Our life must agree with our faith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Sub-themes: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Patience (especially in suffering)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Wisdom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Faith 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val="1820010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3:13-18 </a:t>
            </a:r>
            <a:r>
              <a:rPr lang="en-US"/>
              <a:t>Godly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/>
              <a:t>Connection:  It takes great wisdom to use the tongue as God would have us.</a:t>
            </a:r>
          </a:p>
          <a:p>
            <a:pPr marL="137160" indent="0">
              <a:buNone/>
            </a:pPr>
            <a:endParaRPr lang="en-US" sz="1000" b="1" dirty="0"/>
          </a:p>
          <a:p>
            <a:pPr marL="137160" indent="0">
              <a:buNone/>
            </a:pPr>
            <a:r>
              <a:rPr lang="en-US" b="1" dirty="0"/>
              <a:t>Theme of this section:  godly vs worldly wisdom.</a:t>
            </a:r>
          </a:p>
          <a:p>
            <a:pPr marL="137160" indent="0">
              <a:buNone/>
            </a:pPr>
            <a:endParaRPr lang="en-US" sz="1000" b="1" dirty="0"/>
          </a:p>
          <a:p>
            <a:pPr marL="137160" indent="0">
              <a:buNone/>
            </a:pPr>
            <a:r>
              <a:rPr lang="en-US" b="1" dirty="0"/>
              <a:t>3:13  Q: Why does godly wisdom produce humility?</a:t>
            </a:r>
          </a:p>
          <a:p>
            <a:pPr marL="137160" indent="0">
              <a:buNone/>
            </a:pPr>
            <a:endParaRPr lang="en-US" sz="1000" b="1" dirty="0"/>
          </a:p>
          <a:p>
            <a:pPr marL="137160" indent="0">
              <a:buNone/>
            </a:pPr>
            <a:r>
              <a:rPr lang="en-US" b="1" dirty="0"/>
              <a:t>3:14-16  Q: What does worldly wisdom say?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 algn="r">
              <a:buNone/>
            </a:pPr>
            <a:r>
              <a:rPr lang="en-US" sz="3200" b="1">
                <a:solidFill>
                  <a:srgbClr val="FFFF00"/>
                </a:solidFill>
              </a:rPr>
              <a:t>Selfish Ambition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8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3:17-18  Godly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This list is James’ “fruit of the spirit”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Pure   Unmixed motives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Submissive   Willing to be persuaded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Impartial   Able to step back and see both sides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Sincere   Without </a:t>
            </a:r>
            <a:r>
              <a:rPr lang="en-US" b="1" dirty="0" err="1">
                <a:solidFill>
                  <a:srgbClr val="FFFF00"/>
                </a:solidFill>
              </a:rPr>
              <a:t>hypocricy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82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4:1-10   The result of and the cure for worldly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b="1" dirty="0"/>
              <a:t>Result:  Fights and quarrels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4:1  Quarrels are the result of evil desires.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4:2-3   You do not have because you do not ask or because you ask with wrong motives.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You are like a child who asks his/her parent for candy and throws a temper tantrum when the answer is no!</a:t>
            </a:r>
          </a:p>
        </p:txBody>
      </p:sp>
    </p:spTree>
    <p:extLst>
      <p:ext uri="{BB962C8B-B14F-4D97-AF65-F5344CB8AC3E}">
        <p14:creationId xmlns:p14="http://schemas.microsoft.com/office/powerpoint/2010/main" val="773035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Does God Give What We Ask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John 14:13-14  Whatever you ask…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1 John 5:14  Assuming it is God’s will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James 4:3  Assuming your motives are pure.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James 4:4  Impure motives = adultery (double-minded) = worldly thinking.   (1 John 2:15-17)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James 4:5-6  If we harbor worldly motives, God will be envious of that.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68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4:7-10 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a. Submit to God.              Stop fighting</a:t>
            </a:r>
          </a:p>
          <a:p>
            <a:pPr marL="137160" indent="0">
              <a:buNone/>
            </a:pPr>
            <a:r>
              <a:rPr lang="en-US" sz="2400" b="1" dirty="0"/>
              <a:t>b. Resist Satan.                Recognize the real enemy</a:t>
            </a:r>
          </a:p>
          <a:p>
            <a:pPr marL="137160" indent="0">
              <a:buNone/>
            </a:pPr>
            <a:r>
              <a:rPr lang="en-US" sz="2400" b="1" dirty="0"/>
              <a:t>c. Draw near to God.</a:t>
            </a:r>
          </a:p>
          <a:p>
            <a:pPr marL="137160" indent="0">
              <a:buNone/>
            </a:pPr>
            <a:r>
              <a:rPr lang="en-US" sz="2400" b="1" dirty="0"/>
              <a:t>d. Grieve, mourn and wail over your sin.</a:t>
            </a:r>
          </a:p>
          <a:p>
            <a:pPr marL="137160" indent="0">
              <a:buNone/>
            </a:pPr>
            <a:r>
              <a:rPr lang="en-US" sz="2400" b="1" dirty="0"/>
              <a:t>e.  Humble yourself.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Q: Which makes you more upset; when someone sins against you or when you sin against God?</a:t>
            </a:r>
          </a:p>
        </p:txBody>
      </p:sp>
    </p:spTree>
    <p:extLst>
      <p:ext uri="{BB962C8B-B14F-4D97-AF65-F5344CB8AC3E}">
        <p14:creationId xmlns:p14="http://schemas.microsoft.com/office/powerpoint/2010/main" val="989545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James 4:11-12  Worldly Thinking 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Judging one Another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What does judging mean to you?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Ephesians 4:29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277" y="3157662"/>
            <a:ext cx="3886200" cy="3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034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James 4:13-17  Submitting to God’s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v. 13  Now listen!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Your life is a mist.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The point:  We should submit our will to God’s will.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To not do so, is to boast.</a:t>
            </a:r>
          </a:p>
          <a:p>
            <a:pPr marL="13716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7155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4:17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Anyone, then, who knows the good he ought to do and doesn’t do it, sins.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Is this the “sin of omission”?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It is the sin of not asking what God’s will is, or knowing God’s will, choosing not to take action on that will.</a:t>
            </a:r>
          </a:p>
          <a:p>
            <a:pPr marL="13716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It is not living faithfully.</a:t>
            </a:r>
          </a:p>
        </p:txBody>
      </p:sp>
    </p:spTree>
    <p:extLst>
      <p:ext uri="{BB962C8B-B14F-4D97-AF65-F5344CB8AC3E}">
        <p14:creationId xmlns:p14="http://schemas.microsoft.com/office/powerpoint/2010/main" val="498733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5:1-6 Social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In this case, “the rich” are outsiders (unlike James 2)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The Rich are being condemned.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We should be:</a:t>
            </a:r>
          </a:p>
          <a:p>
            <a:pPr marL="137160" indent="0">
              <a:buNone/>
            </a:pPr>
            <a:endParaRPr lang="en-US" sz="1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a. Encouraged to remain faithful despite what they do.</a:t>
            </a:r>
          </a:p>
          <a:p>
            <a:pPr marL="13716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b. Encouraged to not act like them in the slightest.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5:7-8  Our response?  Be patient. Rom 12:19-21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       5:9  Do not complain or become bitter.</a:t>
            </a:r>
          </a:p>
        </p:txBody>
      </p:sp>
    </p:spTree>
    <p:extLst>
      <p:ext uri="{BB962C8B-B14F-4D97-AF65-F5344CB8AC3E}">
        <p14:creationId xmlns:p14="http://schemas.microsoft.com/office/powerpoint/2010/main" val="1845031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IV. James 5:12-20  The  Need for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James 5:13-15  Many reasons to pray.</a:t>
            </a:r>
          </a:p>
          <a:p>
            <a:pPr marL="137160" indent="0">
              <a:buNone/>
            </a:pPr>
            <a:r>
              <a:rPr lang="en-US" dirty="0"/>
              <a:t>v. 13 </a:t>
            </a:r>
            <a:r>
              <a:rPr lang="en-US" dirty="0">
                <a:solidFill>
                  <a:srgbClr val="FFFF00"/>
                </a:solidFill>
              </a:rPr>
              <a:t>In times of trouble</a:t>
            </a:r>
          </a:p>
          <a:p>
            <a:pPr marL="137160" indent="0">
              <a:buNone/>
            </a:pPr>
            <a:r>
              <a:rPr lang="en-US" dirty="0"/>
              <a:t>v. 13 </a:t>
            </a:r>
            <a:r>
              <a:rPr lang="en-US" dirty="0">
                <a:solidFill>
                  <a:srgbClr val="FFFF00"/>
                </a:solidFill>
              </a:rPr>
              <a:t>In times of joy</a:t>
            </a:r>
          </a:p>
          <a:p>
            <a:pPr marL="137160" indent="0">
              <a:buNone/>
            </a:pPr>
            <a:r>
              <a:rPr lang="en-US" dirty="0"/>
              <a:t>v. 14 </a:t>
            </a:r>
            <a:r>
              <a:rPr lang="en-US" dirty="0">
                <a:solidFill>
                  <a:srgbClr val="FFFF00"/>
                </a:solidFill>
              </a:rPr>
              <a:t>In times of sickness</a:t>
            </a:r>
          </a:p>
          <a:p>
            <a:pPr marL="137160" indent="0">
              <a:buNone/>
            </a:pPr>
            <a:r>
              <a:rPr lang="en-US" dirty="0"/>
              <a:t>v. 15 </a:t>
            </a:r>
            <a:r>
              <a:rPr lang="en-US" dirty="0">
                <a:solidFill>
                  <a:srgbClr val="FFFF00"/>
                </a:solidFill>
              </a:rPr>
              <a:t>When you or another has sinned</a:t>
            </a:r>
            <a:r>
              <a:rPr lang="en-US" dirty="0"/>
              <a:t>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v. 16 The intense prayer of a righteous person is very powerful!!!</a:t>
            </a:r>
          </a:p>
        </p:txBody>
      </p:sp>
    </p:spTree>
    <p:extLst>
      <p:ext uri="{BB962C8B-B14F-4D97-AF65-F5344CB8AC3E}">
        <p14:creationId xmlns:p14="http://schemas.microsoft.com/office/powerpoint/2010/main" val="216060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Author:  James, the brother of Jesus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Style/Genre:  Wisdom literature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Suggestions when reading James: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1. Read it for practical application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2. Read it to be challenged and to be made uncomfortable</a:t>
            </a:r>
          </a:p>
        </p:txBody>
      </p:sp>
    </p:spTree>
    <p:extLst>
      <p:ext uri="{BB962C8B-B14F-4D97-AF65-F5344CB8AC3E}">
        <p14:creationId xmlns:p14="http://schemas.microsoft.com/office/powerpoint/2010/main" val="3824866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James 5:16  We confess to God for forgiveness (1 John 1:8-10) but we confess to one another for healing.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5:17-18  Powerful evidence that earnest prayer is powerful.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5:19-20  Final admonition.  Take care of God’s people (as James just did).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0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805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1:1-27  Real Religion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2:1-3:12  Real Faith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3:13-5:11  Real Wisdom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5:12-20  The Need For Prayer</a:t>
            </a:r>
          </a:p>
        </p:txBody>
      </p:sp>
    </p:spTree>
    <p:extLst>
      <p:ext uri="{BB962C8B-B14F-4D97-AF65-F5344CB8AC3E}">
        <p14:creationId xmlns:p14="http://schemas.microsoft.com/office/powerpoint/2010/main" val="338842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I. Real Religion James 1:1-27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1:1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James a servant  (</a:t>
            </a:r>
            <a:r>
              <a:rPr lang="en-US" sz="2400" b="1" i="1" dirty="0" err="1">
                <a:solidFill>
                  <a:srgbClr val="FFFF00"/>
                </a:solidFill>
              </a:rPr>
              <a:t>doulos</a:t>
            </a:r>
            <a:r>
              <a:rPr lang="en-US" sz="2400" b="1" dirty="0">
                <a:solidFill>
                  <a:srgbClr val="FFFF00"/>
                </a:solidFill>
              </a:rPr>
              <a:t>)  The leader is the servant of all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To the twelve tribes scattered among the nations</a:t>
            </a: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= The Church in general.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Because we are the new children of Abraham (Rom 4:16, Gal 4:22-31)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This is a</a:t>
            </a:r>
            <a:r>
              <a:rPr lang="en-US" sz="2400" b="1" dirty="0"/>
              <a:t> general epistle.</a:t>
            </a:r>
          </a:p>
        </p:txBody>
      </p:sp>
    </p:spTree>
    <p:extLst>
      <p:ext uri="{BB962C8B-B14F-4D97-AF65-F5344CB8AC3E}">
        <p14:creationId xmlns:p14="http://schemas.microsoft.com/office/powerpoint/2010/main" val="75104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1:2-8  Facing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Consider it pure joy  (pure = </a:t>
            </a:r>
            <a:r>
              <a:rPr lang="en-US" sz="2400" b="1" i="1" dirty="0" err="1">
                <a:solidFill>
                  <a:srgbClr val="FFFF00"/>
                </a:solidFill>
              </a:rPr>
              <a:t>pasan</a:t>
            </a:r>
            <a:r>
              <a:rPr lang="en-US" sz="2400" b="1" dirty="0">
                <a:solidFill>
                  <a:srgbClr val="FFFF00"/>
                </a:solidFill>
              </a:rPr>
              <a:t> = utter, complete)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What trials?   All kinds….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Q: Why should we have this attitude?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A: They make us complete, strong, mature.</a:t>
            </a:r>
          </a:p>
          <a:p>
            <a:pPr marL="13716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Q: Do you seek comfort and avoid trials?</a:t>
            </a:r>
          </a:p>
        </p:txBody>
      </p:sp>
    </p:spTree>
    <p:extLst>
      <p:ext uri="{BB962C8B-B14F-4D97-AF65-F5344CB8AC3E}">
        <p14:creationId xmlns:p14="http://schemas.microsoft.com/office/powerpoint/2010/main" val="246664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1:5-8  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Q: How is wisdom connected to perseverance under trials?</a:t>
            </a:r>
          </a:p>
          <a:p>
            <a:pPr marL="137160" indent="0">
              <a:buNone/>
            </a:pPr>
            <a:r>
              <a:rPr lang="en-US" sz="2400" b="1" dirty="0"/>
              <a:t>Answer: Wisdom gives us the ability to see the big picture and the end result of potential trials.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sz="2400" b="1" dirty="0"/>
              <a:t>Wisdom = Understanding of God’s will</a:t>
            </a:r>
          </a:p>
          <a:p>
            <a:pPr marL="137160" indent="0">
              <a:buNone/>
            </a:pPr>
            <a:endParaRPr lang="en-US" sz="800" b="1" dirty="0"/>
          </a:p>
          <a:p>
            <a:pPr marL="137160" indent="0">
              <a:buNone/>
            </a:pPr>
            <a:r>
              <a:rPr lang="en-US" sz="2400" b="1" dirty="0"/>
              <a:t>Q:  Do you want to be mature, complete, a “whole” Christian?</a:t>
            </a:r>
          </a:p>
          <a:p>
            <a:pPr marL="137160" indent="0">
              <a:buNone/>
            </a:pPr>
            <a:r>
              <a:rPr lang="en-US" sz="2400" b="1" dirty="0"/>
              <a:t>a. Pray for wisdom.</a:t>
            </a:r>
          </a:p>
          <a:p>
            <a:pPr marL="137160" indent="0">
              <a:buNone/>
            </a:pPr>
            <a:r>
              <a:rPr lang="en-US" sz="2400" b="1" dirty="0"/>
              <a:t>b. Wisely make decisions  that leave your comfort zone.</a:t>
            </a:r>
          </a:p>
          <a:p>
            <a:pPr marL="137160" indent="0">
              <a:buNone/>
            </a:pPr>
            <a:r>
              <a:rPr lang="en-US" sz="2400" b="1" dirty="0"/>
              <a:t>c. Stick to this decision</a:t>
            </a:r>
          </a:p>
        </p:txBody>
      </p:sp>
    </p:spTree>
    <p:extLst>
      <p:ext uri="{BB962C8B-B14F-4D97-AF65-F5344CB8AC3E}">
        <p14:creationId xmlns:p14="http://schemas.microsoft.com/office/powerpoint/2010/main" val="332378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James 1:5-8   Wisdom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/>
              <a:t>1:6-8  But do not waver.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Faith (in this context) is unwavering action.</a:t>
            </a:r>
          </a:p>
          <a:p>
            <a:pPr marL="137160" indent="0">
              <a:buNone/>
            </a:pPr>
            <a:endParaRPr lang="en-US" sz="2400" b="1" dirty="0"/>
          </a:p>
          <a:p>
            <a:pPr marL="137160" indent="0">
              <a:buNone/>
            </a:pPr>
            <a:r>
              <a:rPr lang="en-US" sz="2400" b="1" dirty="0"/>
              <a:t>Q:  Are you a spiritually unstable person?</a:t>
            </a:r>
          </a:p>
        </p:txBody>
      </p:sp>
    </p:spTree>
    <p:extLst>
      <p:ext uri="{BB962C8B-B14F-4D97-AF65-F5344CB8AC3E}">
        <p14:creationId xmlns:p14="http://schemas.microsoft.com/office/powerpoint/2010/main" val="321265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1:9-11 The Rich and the Poor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Q: Why does James bring up riches here?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A: Because those who rely on riches are unstable and unreliable—they will “pass away like a wild flower.”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Those who patiently endure (relative) poverty for the sake of the Kingdom will grow and be stronger.</a:t>
            </a: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1 Tim 6:6  Godliness with contentment is great gain.</a:t>
            </a:r>
          </a:p>
        </p:txBody>
      </p:sp>
    </p:spTree>
    <p:extLst>
      <p:ext uri="{BB962C8B-B14F-4D97-AF65-F5344CB8AC3E}">
        <p14:creationId xmlns:p14="http://schemas.microsoft.com/office/powerpoint/2010/main" val="335498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1995</TotalTime>
  <Words>1516</Words>
  <Application>Microsoft Office PowerPoint</Application>
  <PresentationFormat>On-screen Show (4:3)</PresentationFormat>
  <Paragraphs>261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The Book of James</vt:lpstr>
      <vt:lpstr>Theme of James</vt:lpstr>
      <vt:lpstr>The Details</vt:lpstr>
      <vt:lpstr>Outline of James</vt:lpstr>
      <vt:lpstr>I. Real Religion James 1:1-27</vt:lpstr>
      <vt:lpstr>James 1:2-8  Facing Trials</vt:lpstr>
      <vt:lpstr>James 1:5-8   Wisdom</vt:lpstr>
      <vt:lpstr>James 1:5-8   Wisdom (cont.)</vt:lpstr>
      <vt:lpstr>James 1:9-11 The Rich and the Poor</vt:lpstr>
      <vt:lpstr>James 1:13-18  The cause of sins</vt:lpstr>
      <vt:lpstr>James 1:16-18 Godly desire</vt:lpstr>
      <vt:lpstr>James 1:19-27 Faith and Practice.</vt:lpstr>
      <vt:lpstr>Outline of James</vt:lpstr>
      <vt:lpstr>James 2:1-8 Do not show favoritism</vt:lpstr>
      <vt:lpstr>James 2:8-13 God is Serious About This</vt:lpstr>
      <vt:lpstr>James 2:14-26 Faith and Deeds</vt:lpstr>
      <vt:lpstr>James 3:1-12 The Tongue</vt:lpstr>
      <vt:lpstr>The Tongue cont….</vt:lpstr>
      <vt:lpstr>Outline of James</vt:lpstr>
      <vt:lpstr>James 3:13-18 Godly Wisdom</vt:lpstr>
      <vt:lpstr>James 3:17-18  Godly Wisdom</vt:lpstr>
      <vt:lpstr>James 4:1-10   The result of and the cure for worldly wisdom</vt:lpstr>
      <vt:lpstr>Does God Give What We Ask For?</vt:lpstr>
      <vt:lpstr>James 4:7-10  The Solution</vt:lpstr>
      <vt:lpstr>James 4:11-12  Worldly Thinking   </vt:lpstr>
      <vt:lpstr>James 4:13-17  Submitting to God’s Will</vt:lpstr>
      <vt:lpstr>James 4:17</vt:lpstr>
      <vt:lpstr>James 5:1-6 Social Justice</vt:lpstr>
      <vt:lpstr>IV. James 5:12-20  The  Need for Prayer</vt:lpstr>
      <vt:lpstr>Prayer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James</dc:title>
  <dc:creator>John Oakes</dc:creator>
  <cp:lastModifiedBy>John Oakes</cp:lastModifiedBy>
  <cp:revision>34</cp:revision>
  <dcterms:created xsi:type="dcterms:W3CDTF">2016-09-08T02:33:40Z</dcterms:created>
  <dcterms:modified xsi:type="dcterms:W3CDTF">2019-09-19T00:35:55Z</dcterms:modified>
</cp:coreProperties>
</file>