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909" r:id="rId2"/>
    <p:sldMasterId id="2147483933" r:id="rId3"/>
    <p:sldMasterId id="2147483946" r:id="rId4"/>
  </p:sldMasterIdLst>
  <p:notesMasterIdLst>
    <p:notesMasterId r:id="rId66"/>
  </p:notesMasterIdLst>
  <p:sldIdLst>
    <p:sldId id="447" r:id="rId5"/>
    <p:sldId id="399" r:id="rId6"/>
    <p:sldId id="400" r:id="rId7"/>
    <p:sldId id="401" r:id="rId8"/>
    <p:sldId id="405" r:id="rId9"/>
    <p:sldId id="454" r:id="rId10"/>
    <p:sldId id="462" r:id="rId11"/>
    <p:sldId id="406" r:id="rId12"/>
    <p:sldId id="407" r:id="rId13"/>
    <p:sldId id="408" r:id="rId14"/>
    <p:sldId id="451" r:id="rId15"/>
    <p:sldId id="463" r:id="rId16"/>
    <p:sldId id="357" r:id="rId17"/>
    <p:sldId id="321" r:id="rId18"/>
    <p:sldId id="364" r:id="rId19"/>
    <p:sldId id="365" r:id="rId20"/>
    <p:sldId id="452" r:id="rId21"/>
    <p:sldId id="409" r:id="rId22"/>
    <p:sldId id="455" r:id="rId23"/>
    <p:sldId id="456" r:id="rId24"/>
    <p:sldId id="457" r:id="rId25"/>
    <p:sldId id="410" r:id="rId26"/>
    <p:sldId id="458" r:id="rId27"/>
    <p:sldId id="460" r:id="rId28"/>
    <p:sldId id="459" r:id="rId29"/>
    <p:sldId id="461" r:id="rId30"/>
    <p:sldId id="411" r:id="rId31"/>
    <p:sldId id="465" r:id="rId32"/>
    <p:sldId id="417" r:id="rId33"/>
    <p:sldId id="418" r:id="rId34"/>
    <p:sldId id="412" r:id="rId35"/>
    <p:sldId id="413" r:id="rId36"/>
    <p:sldId id="414" r:id="rId37"/>
    <p:sldId id="415" r:id="rId38"/>
    <p:sldId id="416" r:id="rId39"/>
    <p:sldId id="419" r:id="rId40"/>
    <p:sldId id="420" r:id="rId41"/>
    <p:sldId id="476" r:id="rId42"/>
    <p:sldId id="479" r:id="rId43"/>
    <p:sldId id="490" r:id="rId44"/>
    <p:sldId id="426" r:id="rId45"/>
    <p:sldId id="427" r:id="rId46"/>
    <p:sldId id="495" r:id="rId47"/>
    <p:sldId id="496" r:id="rId48"/>
    <p:sldId id="480" r:id="rId49"/>
    <p:sldId id="486" r:id="rId50"/>
    <p:sldId id="428" r:id="rId51"/>
    <p:sldId id="435" r:id="rId52"/>
    <p:sldId id="506" r:id="rId53"/>
    <p:sldId id="432" r:id="rId54"/>
    <p:sldId id="509" r:id="rId55"/>
    <p:sldId id="514" r:id="rId56"/>
    <p:sldId id="433" r:id="rId57"/>
    <p:sldId id="436" r:id="rId58"/>
    <p:sldId id="437" r:id="rId59"/>
    <p:sldId id="438" r:id="rId60"/>
    <p:sldId id="439" r:id="rId61"/>
    <p:sldId id="440" r:id="rId62"/>
    <p:sldId id="441" r:id="rId63"/>
    <p:sldId id="521" r:id="rId64"/>
    <p:sldId id="44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8BEB-BFDE-473A-A6AC-3579DBE978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E234C-1980-422A-A7FD-033D7E67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9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21A753B-495A-4387-8BE5-EB7A456A3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BE4BB-FE4D-4436-AB5B-D46D790B93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AE180522-4B55-4037-8E1C-9913495818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7F5D5D5-B9C1-486E-BE13-8E5AD3D3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8675DEC-4C3B-4798-99D5-8D20C96E8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3DB11-F47B-4BC3-9DA9-ADD8DDEE41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5E95FE26-CCD8-4153-A1CC-1F90DB539C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44FF4D2A-3B0F-4C7B-B82B-B16BEDC8B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AB7FBEB-9BAA-4430-A90C-DB53BF0E3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E308E2-52F6-433D-8594-AA8ED7C44E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A8FE472-07DA-443E-B514-B3140FADDF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6CA1424E-EC0A-4B1E-A7BE-6C535A0E8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DC768C0B-0331-483E-AA89-44DBD14F9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316BD-A53B-45C7-9E8C-2429A4AEF3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9D1A6733-2AC5-47F2-9C22-183CAE2900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8D2A9303-A97D-406D-B4C7-3DD72522A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55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20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C381-BF7F-4153-BF1F-192B7C16D65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ED6CD-EC5A-4BEE-9596-B08827E703A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728B1-5111-4AEC-A9E7-9E2D7D18D1D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FFCC4-39E5-445F-9428-B9612CF8233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E234C-1980-422A-A7FD-033D7E67A6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48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67D71-8935-4067-B0EC-E40D72BD406A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62BC7-52F1-4433-92DC-6954DC9D87B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2766A-1EBE-4B66-9075-BDDDD9CBF807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79C76-12CA-428B-9097-32A19D5E4C6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4BE2E-52CE-42AF-B5B0-223EC9F4DA42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248AA-5D22-4069-BD35-150BFA15652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BDB93-CC7B-4A02-87B2-01DFCD1254CB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FDAE7-F7C5-4D4B-BA22-B0DD373C801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DA31B-5F59-41FA-A054-12783B34C2E7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F0499-1E00-45FA-B37A-2BC878273B69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28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E234C-1980-422A-A7FD-033D7E67A6E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5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BB3D5-F733-4B43-8691-B4E12D962EA6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697A36-940B-4392-A4F6-6AE3F27DFB0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697A36-940B-4392-A4F6-6AE3F27DFB0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49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8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42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43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26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EE9C3-3507-4805-866C-E85D5CC2C82E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F79F5-4890-475E-AD56-EF69CBC9CD3C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242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29FD5-705A-43F9-A4C3-3B3CB7ABD764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A8968-7681-4E29-99F5-CE0990D3C89A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2400C-D8D3-4172-B064-2CED0A0F879B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E8E90-D2F4-4D57-A687-B33C46AE94C4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37DDA-985E-4482-BFFD-D92C428B038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2E9DB-CA56-4D27-A31E-BAE93F28AAA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53BB3-F98C-4661-BA96-4D53553CFE7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E78F8-776B-46F3-AF26-2FCBC03AFAA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358E7-B186-4F87-ABAC-0CEA99389B1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89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FC63AC-6DBB-474A-AFAC-51EB88FB4DB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2A064-9062-4028-A809-BCC626B76D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AD43B-B897-4C82-9B35-D7FD838F85E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5F469ED-D594-4908-B3C0-21D8CFFBF03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F2BD31-7695-47DA-9B15-3DD72B1F2521}" type="datetimeFigureOut">
              <a:rPr lang="en-US" smtClean="0">
                <a:solidFill>
                  <a:srgbClr val="ECE9C6"/>
                </a:solidFill>
              </a:rPr>
              <a:pPr/>
              <a:t>12/3/2019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AE38A9-278C-43E4-9D84-CDAD43C3DAB9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2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139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4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887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30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21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3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7037A-630E-4067-A16C-6D7B1081A63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83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3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749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158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0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6320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0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320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320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320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320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6320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6321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5632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632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6321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321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321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5A271C-A33B-43ED-B86E-325954CC4F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48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D6AD1-986A-44E8-BB75-C22E7C1710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2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DBAB73-8D3D-471D-BB41-FFA468FE88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5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C4C0A-5F5A-44D7-BB9B-7CE6608420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5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A2306-083F-44B6-BBE8-BD9862C653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3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F7ABA-338F-491A-9B9E-B0381ACA57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7682E-E538-4E27-9FD7-589D5624D98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99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215EE-2164-43D7-9181-EEE7A57613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67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4AF67-D02B-44AC-B7C4-DF76A23694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91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7F9D8-8990-4A99-AF32-D6F3F69BAA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9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6865C7-1748-4552-89CE-2FA21F09C9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9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A6F12-DF0D-4409-A037-C26F7F3E93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96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5859DA-1CAC-4F72-9C24-574103A2EA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1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72D63F-EAB6-40B1-8F93-4D0E6A13B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0D0869-CD17-4226-97CF-C4DA47960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C6D22-1E80-4AA0-84F3-64F7F2F9C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5736B-E52F-412D-8ACC-486956D49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102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620F44-9778-46EB-9745-646DD19F7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685240-0650-49AE-93D9-ADA8984AA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D1967-6F29-461D-BAFE-DE770BD5C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24C2E-82B0-4006-98F9-54439683A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64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BAF438-2998-4E9E-8586-6C242F436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D3131A-4C7B-49B6-8274-DE003D91D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6BC3D-07E5-40AB-A0D5-94661A981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8E9E7-6482-41D1-8C9D-253EFA02B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49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D4762-F01E-4055-960A-CE2345C30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4B285-DE45-4D17-B9D5-30FAF73C7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B558E-E8CB-4EC4-AEDE-BFC7FECDB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DD08C-CDBD-454A-9BFF-6DDFD40CC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8C6DD-46DD-43E7-BF3E-481D8FD095C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76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4951BF-7AD8-4683-95C1-A20507D5F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06A8FE-D1CF-4CAE-97CB-1D25D24A4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1AD158-BB7B-4FA5-B8BD-045169E4C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59C1A-1563-4295-8B25-19754FFB6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69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B37CA1-E525-475C-B229-06F7CEE89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0180C7-B0FE-41F2-8259-BC13EE46D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CBBD79-443C-43B4-BC22-53DB24A55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33388-F9E4-4D17-89F0-972E4C157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533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3EA7E4-4FD7-48B8-9D57-50C45F36D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25B8EB-8F40-4F68-B3F1-618881399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F9F1D0-C1F9-47EA-8B89-8759B03BB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C7367-F01F-409A-A5AC-5DB3E683D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201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DFBD2-9091-4C9E-9293-1924FCC06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16BCC-B086-4D6F-B78D-0AF95C7B0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4ACD9-8FEB-41A2-811B-E4717602B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495D-3965-4AEC-80A3-9522202C0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086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59D13-C784-4F54-8655-C07DB3749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4A1BE-115C-4377-855B-A9F89A8BC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9FEE6-09DB-40C0-821E-2FACF68E2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B0058-980E-46C9-97E1-9938F3536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53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1128F6-6218-4B39-AFAB-437F49169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AE2D8-193B-4DB0-8E29-12F405564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31E7D-B45F-4436-A144-4450BC53D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4127A-C4BC-44BC-9ED6-B05FE874D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117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B1E5F6-A66E-400D-A522-3FC2311CF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DB71E-15E4-44B9-99DF-926139505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EBAB2-AF82-4EDC-BC17-72D3111FE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5A97-3E3B-4F7F-BDA0-72E01A90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9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B2637-AA1E-49AF-8569-E14BABD6A08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ADF0-8182-46A6-AACD-D6E7D3D785F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F329-C619-4E88-A7E4-7DA5ABE89B6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C892-30F9-4195-882B-53337B426D9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6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BB66A-75AE-46C4-B7E0-80223B76D87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2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EAEAEA"/>
                </a:solidFill>
              </a:endParaRPr>
            </a:p>
          </p:txBody>
        </p:sp>
      </p:grpSp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378A6-26D3-4310-928F-84FDEF02EF68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9244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12/3/2019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837D96-04E1-4033-AAB7-0B430C5E2654}" type="slidenum">
              <a:rPr lang="en-US">
                <a:solidFill>
                  <a:srgbClr val="FFFFFF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5621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621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21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21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21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21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5621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621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621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5621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2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621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1024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5294BF7-7018-4A45-BAA6-AC2C9C50D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C119959-3FF4-4F85-8E72-F50F70F78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4FBC8A5-E8CB-4855-A4AB-48C83077FC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E22626B-DD20-48D5-B1D9-C53144DD59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736F76B-D096-4DD1-9418-724A1A560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5E615B8-CC6A-4F1C-9CCB-193B4CE05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84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nnoyzview.files.wordpress.com/2011/11/sodom-and-gomorrah.jp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1107"/>
            <a:ext cx="6333950" cy="74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3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The Christian World View (cont.)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058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6. Although all God’s creation is good, evil does exist.  Evil is the result of freedom of will given to created beings and their  decision to use that freedom to rebel--to “sin” 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7. Because of God’s justice and his holiness, those who choose to rebel against him will ultimately be judged and separated from God for eternity.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8. The solution to evil, to sin and its eternal consequences is provided by God through the atoning substitutionary sacrifice of Jesus Christ.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r"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All of this is found in Genesis 1-4</a:t>
            </a: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347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True.   It is consistent with reality.</a:t>
            </a:r>
          </a:p>
          <a:p>
            <a:pPr marL="457200" indent="-457200">
              <a:buAutoNum type="arabicPeriod"/>
            </a:pPr>
            <a:r>
              <a:rPr lang="en-US" b="1" dirty="0"/>
              <a:t>Successfully answers the important questions.</a:t>
            </a:r>
          </a:p>
          <a:p>
            <a:pPr marL="411480" lvl="1" indent="0">
              <a:buNone/>
            </a:pPr>
            <a:r>
              <a:rPr lang="en-US" b="1" dirty="0"/>
              <a:t>Purpose of life</a:t>
            </a:r>
          </a:p>
          <a:p>
            <a:pPr marL="411480" lvl="1" indent="0">
              <a:buNone/>
            </a:pPr>
            <a:r>
              <a:rPr lang="en-US" b="1" dirty="0"/>
              <a:t>Why is there evil</a:t>
            </a:r>
          </a:p>
          <a:p>
            <a:pPr marL="411480" lvl="1" indent="0">
              <a:buNone/>
            </a:pPr>
            <a:r>
              <a:rPr lang="en-US" b="1" dirty="0"/>
              <a:t>What is my value?</a:t>
            </a:r>
          </a:p>
          <a:p>
            <a:pPr marL="411480" lvl="1" indent="0">
              <a:buNone/>
            </a:pPr>
            <a:r>
              <a:rPr lang="en-US" b="1" dirty="0"/>
              <a:t>What is the right thing to do?</a:t>
            </a:r>
          </a:p>
          <a:p>
            <a:pPr marL="411480" lvl="1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3.   Makes those who accept it better than they otherwise would have been.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 Good World View</a:t>
            </a:r>
          </a:p>
        </p:txBody>
      </p:sp>
    </p:spTree>
    <p:extLst>
      <p:ext uri="{BB962C8B-B14F-4D97-AF65-F5344CB8AC3E}">
        <p14:creationId xmlns:p14="http://schemas.microsoft.com/office/powerpoint/2010/main" val="247468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Hard Questions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800" b="1" dirty="0"/>
              <a:t>Evil:  What is Evil and Why is There Evil</a:t>
            </a:r>
          </a:p>
          <a:p>
            <a:endParaRPr lang="en-US" sz="1200" b="1" dirty="0"/>
          </a:p>
          <a:p>
            <a:r>
              <a:rPr lang="en-US" sz="2800" b="1" dirty="0"/>
              <a:t>Why is There Suffering?</a:t>
            </a:r>
          </a:p>
          <a:p>
            <a:endParaRPr lang="en-US" sz="1200" b="1" dirty="0"/>
          </a:p>
          <a:p>
            <a:r>
              <a:rPr lang="en-US" sz="2800" b="1" dirty="0"/>
              <a:t>The Problem of Justice</a:t>
            </a:r>
          </a:p>
          <a:p>
            <a:endParaRPr lang="en-US" sz="1200" b="1" dirty="0"/>
          </a:p>
          <a:p>
            <a:r>
              <a:rPr lang="en-US" sz="2800" b="1" dirty="0"/>
              <a:t>The Problem of Sin.</a:t>
            </a:r>
          </a:p>
          <a:p>
            <a:endParaRPr lang="en-US" sz="1200" b="1" dirty="0"/>
          </a:p>
          <a:p>
            <a:r>
              <a:rPr lang="en-US" sz="2800" b="1" dirty="0"/>
              <a:t>The Problem of Death.</a:t>
            </a:r>
          </a:p>
        </p:txBody>
      </p:sp>
    </p:spTree>
    <p:extLst>
      <p:ext uri="{BB962C8B-B14F-4D97-AF65-F5344CB8AC3E}">
        <p14:creationId xmlns:p14="http://schemas.microsoft.com/office/powerpoint/2010/main" val="204713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91065669-21FA-419F-8352-0EAF18572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/>
              <a:t>The Problem of Evil:  What is it and what is its cause?</a:t>
            </a:r>
          </a:p>
        </p:txBody>
      </p:sp>
      <p:pic>
        <p:nvPicPr>
          <p:cNvPr id="29699" name="Picture 4" descr="armenian_genocide">
            <a:extLst>
              <a:ext uri="{FF2B5EF4-FFF2-40B4-BE49-F238E27FC236}">
                <a16:creationId xmlns:a16="http://schemas.microsoft.com/office/drawing/2014/main" id="{8C0C1D0D-9CF9-4250-AA7D-427DDF98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devil">
            <a:extLst>
              <a:ext uri="{FF2B5EF4-FFF2-40B4-BE49-F238E27FC236}">
                <a16:creationId xmlns:a16="http://schemas.microsoft.com/office/drawing/2014/main" id="{60AD6414-DC2A-4610-8B7F-02B0C421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420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1828565C-BD79-4540-8591-20E91951B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Augustine on Evil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AC31A5AC-E8BC-4F1B-B640-BC7A8EE80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</a:rPr>
              <a:t>About Augustine:  “Evil arises from the corruption of a nature which is essentially good.  What is called evil is good corrupted; if it were not corrupted it would be wholly good; but even when it is corrupted, it is good in so far as it remains a natural thing, and bad only in so far as it is corrupted.”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9363BE4D-1A0C-4090-A0BE-BD200020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Apologetics and Evil:  What are the alternatives?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F4D60AE1-CFC1-44B0-9C10-B5D3F046F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Dualism:  Good and Evil in an unending more or less equal balance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0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Pantheism:  The physical world is evil.  Evil is being tied down to the physical—it is missing the god-likeness in you.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0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Naturalism:  There is no evil.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0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Postmodernism:  Evil???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0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Determinism/Fate   God is the cause of evil.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937163BD-204A-4D32-B529-8FF0B0084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Christianity and the Problem of Evil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9B6FB97D-5804-4DDE-9E48-24098512D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>
                <a:solidFill>
                  <a:srgbClr val="FFFF00"/>
                </a:solidFill>
              </a:rPr>
              <a:t>Evil is very much real.  Quite indirectly, it is the product of God’s love.  God loved us so much that he loved us and that he gave us a choice.  We chose evil, and thus evil came into the world.</a:t>
            </a:r>
          </a:p>
          <a:p>
            <a:pPr eaLnBrk="1" hangingPunct="1">
              <a:defRPr/>
            </a:pPr>
            <a:endParaRPr lang="en-US" sz="2400" b="1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b="1">
                <a:solidFill>
                  <a:srgbClr val="FFFF00"/>
                </a:solidFill>
              </a:rPr>
              <a:t>Remember your alternatives: </a:t>
            </a:r>
          </a:p>
          <a:p>
            <a:pPr lvl="1" eaLnBrk="1" hangingPunct="1">
              <a:defRPr/>
            </a:pPr>
            <a:r>
              <a:rPr lang="en-US" sz="2000" b="1">
                <a:solidFill>
                  <a:srgbClr val="FFFF00"/>
                </a:solidFill>
              </a:rPr>
              <a:t>Predestination/Determinism  God is the cause of evil.</a:t>
            </a:r>
          </a:p>
          <a:p>
            <a:pPr lvl="1" eaLnBrk="1" hangingPunct="1">
              <a:defRPr/>
            </a:pPr>
            <a:r>
              <a:rPr lang="en-US" sz="2000" b="1">
                <a:solidFill>
                  <a:srgbClr val="FFFF00"/>
                </a:solidFill>
              </a:rPr>
              <a:t>Deny evil exists</a:t>
            </a:r>
          </a:p>
          <a:p>
            <a:pPr lvl="1" eaLnBrk="1" hangingPunct="1">
              <a:defRPr/>
            </a:pPr>
            <a:r>
              <a:rPr lang="en-US" sz="2000" b="1">
                <a:solidFill>
                  <a:srgbClr val="FFFF00"/>
                </a:solidFill>
              </a:rPr>
              <a:t>Physical creation is evil, but you are God</a:t>
            </a:r>
          </a:p>
          <a:p>
            <a:pPr lvl="1" eaLnBrk="1" hangingPunct="1">
              <a:defRPr/>
            </a:pPr>
            <a:r>
              <a:rPr lang="en-US" sz="2000" b="1">
                <a:solidFill>
                  <a:srgbClr val="FFFF00"/>
                </a:solidFill>
              </a:rPr>
              <a:t>An unending battle/balance between good and evil.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It is true  (the universe was created from nothing)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It answers the hard questions    (why is there evil, </a:t>
            </a:r>
          </a:p>
          <a:p>
            <a:pPr marL="0" indent="0">
              <a:buNone/>
            </a:pPr>
            <a:r>
              <a:rPr lang="en-US" b="1" dirty="0"/>
              <a:t>          what is my purpose, what is my value, etc.)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It makes us better that polytheism, animism, dualism, atheism, </a:t>
            </a:r>
            <a:r>
              <a:rPr lang="en-US" b="1" dirty="0" err="1"/>
              <a:t>panteism</a:t>
            </a:r>
            <a:r>
              <a:rPr lang="en-US" b="1" dirty="0"/>
              <a:t>…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Christianity: A Good World View</a:t>
            </a:r>
          </a:p>
        </p:txBody>
      </p:sp>
    </p:spTree>
    <p:extLst>
      <p:ext uri="{BB962C8B-B14F-4D97-AF65-F5344CB8AC3E}">
        <p14:creationId xmlns:p14="http://schemas.microsoft.com/office/powerpoint/2010/main" val="381612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438400"/>
            <a:ext cx="7835152" cy="3687762"/>
          </a:xfrm>
        </p:spPr>
        <p:txBody>
          <a:bodyPr>
            <a:normAutofit/>
          </a:bodyPr>
          <a:lstStyle/>
          <a:p>
            <a:r>
              <a:rPr lang="en-US" b="1" dirty="0"/>
              <a:t>Genesis 1:2-10  God creates order and distinctions out of disorder and formlessness</a:t>
            </a:r>
          </a:p>
          <a:p>
            <a:pPr lvl="1"/>
            <a:r>
              <a:rPr lang="en-US" b="1" dirty="0"/>
              <a:t>Light </a:t>
            </a:r>
            <a:r>
              <a:rPr lang="en-US" b="1" dirty="0" err="1"/>
              <a:t>vs</a:t>
            </a:r>
            <a:r>
              <a:rPr lang="en-US" b="1" dirty="0"/>
              <a:t> dark</a:t>
            </a:r>
          </a:p>
          <a:p>
            <a:pPr lvl="1"/>
            <a:r>
              <a:rPr lang="en-US" b="1" dirty="0"/>
              <a:t>Sky, water, land</a:t>
            </a:r>
          </a:p>
          <a:p>
            <a:pPr lvl="1"/>
            <a:r>
              <a:rPr lang="en-US" b="1" dirty="0"/>
              <a:t>Living </a:t>
            </a:r>
            <a:r>
              <a:rPr lang="en-US" b="1" dirty="0" err="1"/>
              <a:t>vs</a:t>
            </a:r>
            <a:r>
              <a:rPr lang="en-US" b="1" dirty="0"/>
              <a:t> non-living  1:11</a:t>
            </a:r>
          </a:p>
          <a:p>
            <a:pPr lvl="1"/>
            <a:r>
              <a:rPr lang="en-US" b="1" dirty="0"/>
              <a:t>Male </a:t>
            </a:r>
            <a:r>
              <a:rPr lang="en-US" b="1" dirty="0" err="1"/>
              <a:t>vs</a:t>
            </a:r>
            <a:r>
              <a:rPr lang="en-US" b="1" dirty="0"/>
              <a:t> female 1:27</a:t>
            </a:r>
          </a:p>
          <a:p>
            <a:pPr lvl="1"/>
            <a:r>
              <a:rPr lang="en-US" b="1" dirty="0"/>
              <a:t>Good </a:t>
            </a:r>
            <a:r>
              <a:rPr lang="en-US" b="1" dirty="0" err="1"/>
              <a:t>vs</a:t>
            </a:r>
            <a:r>
              <a:rPr lang="en-US" b="1" dirty="0"/>
              <a:t> evil  Gen </a:t>
            </a:r>
            <a:r>
              <a:rPr lang="en-US" b="1" dirty="0" err="1"/>
              <a:t>Ch</a:t>
            </a:r>
            <a:r>
              <a:rPr lang="en-US" b="1" dirty="0"/>
              <a:t> 3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Genesis Chapter 1: Creation</a:t>
            </a:r>
          </a:p>
        </p:txBody>
      </p:sp>
    </p:spTree>
    <p:extLst>
      <p:ext uri="{BB962C8B-B14F-4D97-AF65-F5344CB8AC3E}">
        <p14:creationId xmlns:p14="http://schemas.microsoft.com/office/powerpoint/2010/main" val="372379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362200"/>
            <a:ext cx="7758952" cy="376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 creates out of nothing.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He creates order out of chaos.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He creates distinctions/ separation</a:t>
            </a:r>
          </a:p>
          <a:p>
            <a:pPr marL="0" indent="0">
              <a:buNone/>
            </a:pPr>
            <a:r>
              <a:rPr lang="en-US" b="1" dirty="0"/>
              <a:t>		separation = holiness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He names things</a:t>
            </a:r>
          </a:p>
          <a:p>
            <a:pPr marL="0" indent="0">
              <a:buNone/>
            </a:pPr>
            <a:r>
              <a:rPr lang="en-US" b="1" dirty="0"/>
              <a:t>		naming = having power over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Does God Do in Genesis 1?</a:t>
            </a:r>
          </a:p>
        </p:txBody>
      </p:sp>
    </p:spTree>
    <p:extLst>
      <p:ext uri="{BB962C8B-B14F-4D97-AF65-F5344CB8AC3E}">
        <p14:creationId xmlns:p14="http://schemas.microsoft.com/office/powerpoint/2010/main" val="382341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914401"/>
            <a:ext cx="6777318" cy="2205318"/>
          </a:xfrm>
        </p:spPr>
        <p:txBody>
          <a:bodyPr/>
          <a:lstStyle/>
          <a:p>
            <a:r>
              <a:rPr lang="en-US" dirty="0"/>
              <a:t>Genesis</a:t>
            </a:r>
            <a:br>
              <a:rPr lang="en-US" dirty="0"/>
            </a:br>
            <a:r>
              <a:rPr lang="en-US" sz="3600" dirty="0"/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/>
              <a:t>Apologetics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70" y="3968684"/>
            <a:ext cx="7389829" cy="243211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Genesis and Worldview</a:t>
            </a:r>
          </a:p>
          <a:p>
            <a:pPr algn="l"/>
            <a:r>
              <a:rPr lang="en-US" b="1" dirty="0"/>
              <a:t>Genesis, Creation and Science</a:t>
            </a:r>
          </a:p>
          <a:p>
            <a:pPr algn="l"/>
            <a:r>
              <a:rPr lang="en-US" b="1" dirty="0"/>
              <a:t>The Flood</a:t>
            </a:r>
          </a:p>
          <a:p>
            <a:pPr algn="l"/>
            <a:r>
              <a:rPr lang="en-US" b="1" dirty="0"/>
              <a:t>Genesis, Prefigures and Foreshadows</a:t>
            </a:r>
          </a:p>
          <a:p>
            <a:pPr algn="l"/>
            <a:r>
              <a:rPr lang="en-US" b="1" dirty="0"/>
              <a:t>Genesis and Archaeology</a:t>
            </a:r>
          </a:p>
        </p:txBody>
      </p:sp>
      <p:pic>
        <p:nvPicPr>
          <p:cNvPr id="6146" name="Picture 2" descr="http://scrapetv.com/News/News%20Pages/Business/images-6/noahs-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209801" cy="31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P-_b1wcmMGs/TizwI8rDMhI/AAAAAAAAFWw/gtrrl9U8izk/s1600/pharo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819400" cy="28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8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438400"/>
            <a:ext cx="7758952" cy="3687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v. 2  The Spirit of God was hovering…</a:t>
            </a:r>
          </a:p>
          <a:p>
            <a:pPr marL="0" indent="0">
              <a:buNone/>
            </a:pPr>
            <a:r>
              <a:rPr lang="en-US" b="1" dirty="0"/>
              <a:t>		The Holy Spirit in Genesis?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v. 2 etc.   Evening and morning… the first day.    </a:t>
            </a:r>
          </a:p>
          <a:p>
            <a:pPr marL="0" indent="0">
              <a:buNone/>
            </a:pPr>
            <a:r>
              <a:rPr lang="en-US" b="1" dirty="0"/>
              <a:t>We would say morning and evening.</a:t>
            </a:r>
          </a:p>
          <a:p>
            <a:pPr marL="0" indent="0">
              <a:buNone/>
            </a:pPr>
            <a:r>
              <a:rPr lang="en-US" b="1" dirty="0"/>
              <a:t>The Jewish day begins at sunset.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Two things to notice in Gen 1:2</a:t>
            </a:r>
          </a:p>
        </p:txBody>
      </p:sp>
    </p:spTree>
    <p:extLst>
      <p:ext uri="{BB962C8B-B14F-4D97-AF65-F5344CB8AC3E}">
        <p14:creationId xmlns:p14="http://schemas.microsoft.com/office/powerpoint/2010/main" val="275595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lot of order from a lot of chaos.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Gen 1:14  The greater and lesser lights.</a:t>
            </a:r>
          </a:p>
          <a:p>
            <a:pPr marL="0" indent="0">
              <a:buNone/>
            </a:pPr>
            <a:r>
              <a:rPr lang="en-US" b="1" dirty="0"/>
              <a:t>Again, a polemic against Mesopotamian worship of heavenly objects.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Genesis 1:11-25  God Creates Life</a:t>
            </a:r>
          </a:p>
        </p:txBody>
      </p:sp>
    </p:spTree>
    <p:extLst>
      <p:ext uri="{BB962C8B-B14F-4D97-AF65-F5344CB8AC3E}">
        <p14:creationId xmlns:p14="http://schemas.microsoft.com/office/powerpoint/2010/main" val="115484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Genesis 1:26-30  God creates mankind in his image, to rule the earth.</a:t>
            </a:r>
          </a:p>
          <a:p>
            <a:pPr lvl="1"/>
            <a:r>
              <a:rPr lang="en-US" b="1" dirty="0"/>
              <a:t>Q:  In what sense are we created in God’s image?</a:t>
            </a:r>
          </a:p>
          <a:p>
            <a:pPr lvl="1"/>
            <a:r>
              <a:rPr lang="en-US" b="1" dirty="0"/>
              <a:t>Q:  What are the implications that God put us in charge of the earth?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In God’s image and likeness</a:t>
            </a:r>
          </a:p>
        </p:txBody>
      </p:sp>
    </p:spTree>
    <p:extLst>
      <p:ext uri="{BB962C8B-B14F-4D97-AF65-F5344CB8AC3E}">
        <p14:creationId xmlns:p14="http://schemas.microsoft.com/office/powerpoint/2010/main" val="2241272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1:26  Let us make mankind in our image.</a:t>
            </a:r>
          </a:p>
          <a:p>
            <a:pPr marL="0" indent="0">
              <a:buNone/>
            </a:pPr>
            <a:r>
              <a:rPr lang="en-US" b="1" dirty="0"/>
              <a:t>	- The royal we?</a:t>
            </a:r>
          </a:p>
          <a:p>
            <a:pPr marL="0" indent="0">
              <a:buNone/>
            </a:pPr>
            <a:r>
              <a:rPr lang="en-US" b="1" dirty="0"/>
              <a:t>	- The heavenly court?</a:t>
            </a:r>
          </a:p>
          <a:p>
            <a:pPr marL="0" indent="0">
              <a:buNone/>
            </a:pPr>
            <a:r>
              <a:rPr lang="en-US" b="1" dirty="0"/>
              <a:t>	- The trinity?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b="1" dirty="0"/>
              <a:t>1:28  God blessed humankind.  This was his plan all along.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Blessings</a:t>
            </a:r>
          </a:p>
        </p:txBody>
      </p:sp>
    </p:spTree>
    <p:extLst>
      <p:ext uri="{BB962C8B-B14F-4D97-AF65-F5344CB8AC3E}">
        <p14:creationId xmlns:p14="http://schemas.microsoft.com/office/powerpoint/2010/main" val="31261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v. 28-30 Subdue and rule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Hebrews 2:8 “in putting everything under them…”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Q: What are the implications that we are in charge of the earth?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Does this mean we can do what we like?  1 </a:t>
            </a:r>
            <a:r>
              <a:rPr lang="en-US" b="1" dirty="0" err="1"/>
              <a:t>Cor</a:t>
            </a:r>
            <a:r>
              <a:rPr lang="en-US" b="1" dirty="0"/>
              <a:t> 4:2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God: Mankind Will Rule the Earth</a:t>
            </a:r>
          </a:p>
        </p:txBody>
      </p:sp>
    </p:spTree>
    <p:extLst>
      <p:ext uri="{BB962C8B-B14F-4D97-AF65-F5344CB8AC3E}">
        <p14:creationId xmlns:p14="http://schemas.microsoft.com/office/powerpoint/2010/main" val="32675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Genesis 1:31 Summary:  It was all very good.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Q:  Do you agree with God’s analysis here?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It’s All Good</a:t>
            </a:r>
          </a:p>
        </p:txBody>
      </p:sp>
    </p:spTree>
    <p:extLst>
      <p:ext uri="{BB962C8B-B14F-4D97-AF65-F5344CB8AC3E}">
        <p14:creationId xmlns:p14="http://schemas.microsoft.com/office/powerpoint/2010/main" val="3994483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Genesis 2:2  God rests from creating (but he is not completely resting).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This is theological justification for the Jewish Sabbath.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Heb</a:t>
            </a:r>
            <a:r>
              <a:rPr lang="en-US" b="1" dirty="0"/>
              <a:t> 4:8-11  We do not rest.  Our Sabbath-rest is in heaven.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Genesis 2:1-3  The Seventh Day</a:t>
            </a:r>
          </a:p>
        </p:txBody>
      </p:sp>
    </p:spTree>
    <p:extLst>
      <p:ext uri="{BB962C8B-B14F-4D97-AF65-F5344CB8AC3E}">
        <p14:creationId xmlns:p14="http://schemas.microsoft.com/office/powerpoint/2010/main" val="3665756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sz="3900" dirty="0"/>
              <a:t>Genesis Chapter One: Creation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r>
              <a:rPr lang="en-US" sz="2800" dirty="0"/>
              <a:t>Young Earth Theory</a:t>
            </a:r>
          </a:p>
          <a:p>
            <a:pPr lvl="1"/>
            <a:r>
              <a:rPr lang="en-US" dirty="0"/>
              <a:t>Earth is young and science supports this conclusion.</a:t>
            </a:r>
          </a:p>
          <a:p>
            <a:pPr lvl="1"/>
            <a:r>
              <a:rPr lang="en-US" dirty="0"/>
              <a:t>Earth is young because God created it “with an appearance of age.”</a:t>
            </a:r>
          </a:p>
          <a:p>
            <a:r>
              <a:rPr lang="en-US" sz="2800" dirty="0"/>
              <a:t>Day/Age Theory</a:t>
            </a:r>
          </a:p>
          <a:p>
            <a:r>
              <a:rPr lang="en-US" sz="2800" dirty="0"/>
              <a:t>Gap Theory </a:t>
            </a:r>
          </a:p>
          <a:p>
            <a:r>
              <a:rPr lang="en-US" sz="2800" dirty="0"/>
              <a:t>Framework Theory</a:t>
            </a:r>
          </a:p>
          <a:p>
            <a:r>
              <a:rPr lang="en-US" sz="2800" dirty="0"/>
              <a:t>It’s all just a myth</a:t>
            </a:r>
          </a:p>
          <a:p>
            <a:pPr algn="r">
              <a:buFont typeface="Wingdings" pitchFamily="2" charset="2"/>
              <a:buNone/>
            </a:pPr>
            <a:r>
              <a:rPr lang="en-US" sz="2800" dirty="0"/>
              <a:t>			</a:t>
            </a:r>
            <a:r>
              <a:rPr lang="en-US" sz="2800" dirty="0">
                <a:solidFill>
                  <a:schemeClr val="tx1"/>
                </a:solidFill>
              </a:rPr>
              <a:t>Each view has its problems</a:t>
            </a:r>
          </a:p>
        </p:txBody>
      </p:sp>
    </p:spTree>
    <p:extLst>
      <p:ext uri="{BB962C8B-B14F-4D97-AF65-F5344CB8AC3E}">
        <p14:creationId xmlns:p14="http://schemas.microsoft.com/office/powerpoint/2010/main" val="2501782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      Habitats                                  Creatures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Day 1  Light			Day 4 Luminaries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Day 2  Sky			Day 5  Birds and fish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Day 3  Land			Day 6 Land animals, man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Framework Theory</a:t>
            </a:r>
          </a:p>
        </p:txBody>
      </p:sp>
    </p:spTree>
    <p:extLst>
      <p:ext uri="{BB962C8B-B14F-4D97-AF65-F5344CB8AC3E}">
        <p14:creationId xmlns:p14="http://schemas.microsoft.com/office/powerpoint/2010/main" val="4217135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Quick Summary of Genesis One: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8229600" cy="338296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a. God pre-existed the universe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b. God created the universe:   “Let there be light”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c. God created the earth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d. God created life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e. Last of all, God created mankind</a:t>
            </a:r>
          </a:p>
        </p:txBody>
      </p:sp>
    </p:spTree>
    <p:extLst>
      <p:ext uri="{BB962C8B-B14F-4D97-AF65-F5344CB8AC3E}">
        <p14:creationId xmlns:p14="http://schemas.microsoft.com/office/powerpoint/2010/main" val="349514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 Outline of the Bible: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438400"/>
            <a:ext cx="7745505" cy="3687762"/>
          </a:xfrm>
        </p:spPr>
        <p:txBody>
          <a:bodyPr>
            <a:normAutofit/>
          </a:bodyPr>
          <a:lstStyle/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Genesis 1:  Who is God?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Genesis 2: Who is man?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Genesis 3 &amp; 4  The problem of sin.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Genesis 5-Revelation 20 God is solving the problem</a:t>
            </a:r>
          </a:p>
          <a:p>
            <a:r>
              <a:rPr lang="en-US" b="1" dirty="0">
                <a:solidFill>
                  <a:schemeClr val="tx1"/>
                </a:solidFill>
              </a:rPr>
              <a:t>Genesis 21-22 The problem is solved.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64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17587"/>
          </a:xfrm>
        </p:spPr>
        <p:txBody>
          <a:bodyPr/>
          <a:lstStyle/>
          <a:p>
            <a:r>
              <a:rPr lang="en-US" sz="2800"/>
              <a:t>A More Detailed Summary of Genesis One</a:t>
            </a:r>
            <a:br>
              <a:rPr lang="en-US" sz="2800"/>
            </a:br>
            <a:r>
              <a:rPr lang="en-US" sz="2800"/>
              <a:t>From the Viewpoint of an Observer on the Earth: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106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a. The earth created and is spinning:  night and day.  Day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b. Water covers earth, Very thick atmosphere forms.  Day 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c. The earth cools, land appears out of the water.   Day 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d. Life appears on the earth.   Day 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e. (Photosynthetic life dramatically changes the chemistry of the atmosphere from reducing to oxidizing.)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f. Finally, the heavenly objects appeared in the sky   Day 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g. More advanced life forms; first in the water, later on the land   Day 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h. Even more advanced life forms.  Last of all human beings   Day 6</a:t>
            </a:r>
          </a:p>
        </p:txBody>
      </p:sp>
    </p:spTree>
    <p:extLst>
      <p:ext uri="{BB962C8B-B14F-4D97-AF65-F5344CB8AC3E}">
        <p14:creationId xmlns:p14="http://schemas.microsoft.com/office/powerpoint/2010/main" val="401468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17587"/>
          </a:xfrm>
        </p:spPr>
        <p:txBody>
          <a:bodyPr/>
          <a:lstStyle/>
          <a:p>
            <a:r>
              <a:rPr lang="en-US" sz="3200" b="1" dirty="0"/>
              <a:t>Is Genesis 1:1 a Myth?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4582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Yes!  It is a </a:t>
            </a:r>
            <a:r>
              <a:rPr lang="en-US" sz="2400" b="1" dirty="0">
                <a:solidFill>
                  <a:srgbClr val="FF0000"/>
                </a:solidFill>
              </a:rPr>
              <a:t>true myth</a:t>
            </a:r>
            <a:r>
              <a:rPr lang="en-US" sz="2400" b="1" dirty="0"/>
              <a:t>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2400" b="1" dirty="0"/>
              <a:t>A myth is a simplified story, given to explain the gods (or God) to common people.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“Genesis 1 is a mixture of historical facts and religious truth based on these facts”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6095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r>
              <a:rPr lang="en-US" sz="3200"/>
              <a:t>Creation Myths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Babylonian Creation Myth</a:t>
            </a:r>
          </a:p>
          <a:p>
            <a:pPr lvl="1"/>
            <a:r>
              <a:rPr lang="en-US" sz="2000" b="1" dirty="0"/>
              <a:t>Primeval swamp.  </a:t>
            </a:r>
            <a:r>
              <a:rPr lang="en-US" sz="2000" b="1" dirty="0" err="1"/>
              <a:t>Marduk</a:t>
            </a:r>
            <a:r>
              <a:rPr lang="en-US" sz="2000" b="1" dirty="0"/>
              <a:t> kills </a:t>
            </a:r>
            <a:r>
              <a:rPr lang="en-US" sz="2000" b="1" dirty="0" err="1"/>
              <a:t>Tiamat</a:t>
            </a:r>
            <a:r>
              <a:rPr lang="en-US" sz="2000" b="1" dirty="0"/>
              <a:t>.  Blood + mud = humans</a:t>
            </a:r>
          </a:p>
          <a:p>
            <a:r>
              <a:rPr lang="en-US" sz="2400" b="1" dirty="0"/>
              <a:t>Egyptian Creation Myth</a:t>
            </a:r>
          </a:p>
          <a:p>
            <a:pPr lvl="1"/>
            <a:r>
              <a:rPr lang="en-US" sz="2000" b="1" dirty="0"/>
              <a:t>Primeval ocean “Nun” from which </a:t>
            </a:r>
            <a:r>
              <a:rPr lang="en-US" sz="2000" b="1" dirty="0" err="1"/>
              <a:t>arrises</a:t>
            </a:r>
            <a:r>
              <a:rPr lang="en-US" sz="2000" b="1" dirty="0"/>
              <a:t> a Primeval hill.</a:t>
            </a:r>
          </a:p>
          <a:p>
            <a:r>
              <a:rPr lang="en-US" sz="2400" b="1" dirty="0"/>
              <a:t>Greek Creation Myth</a:t>
            </a:r>
          </a:p>
          <a:p>
            <a:pPr lvl="1"/>
            <a:r>
              <a:rPr lang="en-US" sz="2000" b="1" dirty="0"/>
              <a:t>Prometheus and </a:t>
            </a:r>
            <a:r>
              <a:rPr lang="en-US" sz="2000" b="1" dirty="0" err="1"/>
              <a:t>Epimetheus</a:t>
            </a:r>
            <a:r>
              <a:rPr lang="en-US" sz="2000" b="1" dirty="0"/>
              <a:t> form clay molds.  Earth supported by Atlas.</a:t>
            </a:r>
          </a:p>
          <a:p>
            <a:r>
              <a:rPr lang="en-US" sz="2400" b="1" dirty="0"/>
              <a:t>Iroquois Creation Myth</a:t>
            </a:r>
          </a:p>
          <a:p>
            <a:pPr lvl="1"/>
            <a:r>
              <a:rPr lang="en-US" sz="2000" b="1" dirty="0" err="1"/>
              <a:t>Enigorio</a:t>
            </a:r>
            <a:r>
              <a:rPr lang="en-US" sz="2000" b="1" dirty="0"/>
              <a:t> and </a:t>
            </a:r>
            <a:r>
              <a:rPr lang="en-US" sz="2000" b="1" dirty="0" err="1"/>
              <a:t>Enigohahetgea</a:t>
            </a:r>
            <a:r>
              <a:rPr lang="en-US" sz="2000" b="1" dirty="0"/>
              <a:t>: Good and evil brothers battle</a:t>
            </a:r>
            <a:endParaRPr lang="en-US" b="1" dirty="0"/>
          </a:p>
          <a:p>
            <a:endParaRPr lang="en-US" sz="2800" b="1" dirty="0"/>
          </a:p>
          <a:p>
            <a:pPr algn="ctr">
              <a:buFont typeface="Wingdings" pitchFamily="2" charset="2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Genesis One is an obvious exception to this pattern</a:t>
            </a:r>
          </a:p>
        </p:txBody>
      </p:sp>
    </p:spTree>
    <p:extLst>
      <p:ext uri="{BB962C8B-B14F-4D97-AF65-F5344CB8AC3E}">
        <p14:creationId xmlns:p14="http://schemas.microsoft.com/office/powerpoint/2010/main" val="2627303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7" name="Picture 5" descr="tia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7588"/>
            <a:ext cx="61722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1371600" y="609600"/>
            <a:ext cx="617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ahoma" pitchFamily="34" charset="0"/>
              </a:rPr>
              <a:t>Babylonian Creation Myth: 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</a:rPr>
              <a:t>Marduk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</a:rPr>
              <a:t> kills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</a:rPr>
              <a:t>Tiamat</a:t>
            </a:r>
            <a:endParaRPr lang="en-US" sz="3200" b="1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07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http://images.encarta.msn.com/xrefmedia/sharemed/targets/images/pho/000a4/000a4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5663"/>
            <a:ext cx="54864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499" name="TextBox 2"/>
          <p:cNvSpPr txBox="1">
            <a:spLocks noChangeArrowheads="1"/>
          </p:cNvSpPr>
          <p:nvPr/>
        </p:nvSpPr>
        <p:spPr bwMode="auto">
          <a:xfrm>
            <a:off x="1981200" y="762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Lucida Sans" pitchFamily="34" charset="0"/>
              </a:rPr>
              <a:t>Egyptian Creation Myth</a:t>
            </a:r>
          </a:p>
        </p:txBody>
      </p:sp>
    </p:spTree>
    <p:extLst>
      <p:ext uri="{BB962C8B-B14F-4D97-AF65-F5344CB8AC3E}">
        <p14:creationId xmlns:p14="http://schemas.microsoft.com/office/powerpoint/2010/main" val="3030987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81" name="Picture 5" descr="350px-Stonish_Giants--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6934200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1143000" y="762000"/>
            <a:ext cx="640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</a:rPr>
              <a:t>Iroquois Creation Myth: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ahoma" pitchFamily="34" charset="0"/>
              </a:rPr>
              <a:t>Enigorio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</a:rPr>
              <a:t> and </a:t>
            </a:r>
            <a:r>
              <a:rPr lang="en-US" sz="2400" b="1" dirty="0" err="1">
                <a:solidFill>
                  <a:prstClr val="black"/>
                </a:solidFill>
                <a:latin typeface="Tahoma" pitchFamily="34" charset="0"/>
              </a:rPr>
              <a:t>Enigohahetgea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</a:rPr>
              <a:t> Battling the </a:t>
            </a:r>
            <a:r>
              <a:rPr lang="en-US" sz="2400" b="1" dirty="0" err="1">
                <a:solidFill>
                  <a:prstClr val="black"/>
                </a:solidFill>
                <a:latin typeface="Tahoma" pitchFamily="34" charset="0"/>
              </a:rPr>
              <a:t>Ronnongwetowanca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</a:rPr>
              <a:t> (Stone Giants)</a:t>
            </a:r>
          </a:p>
        </p:txBody>
      </p:sp>
    </p:spTree>
    <p:extLst>
      <p:ext uri="{BB962C8B-B14F-4D97-AF65-F5344CB8AC3E}">
        <p14:creationId xmlns:p14="http://schemas.microsoft.com/office/powerpoint/2010/main" val="441940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915400" cy="1981200"/>
          </a:xfrm>
        </p:spPr>
        <p:txBody>
          <a:bodyPr/>
          <a:lstStyle/>
          <a:p>
            <a:r>
              <a:rPr lang="en-US" sz="2800" b="1" dirty="0"/>
              <a:t>Is the Metaphorical Day a Reasonable Interpretation?</a:t>
            </a:r>
            <a:br>
              <a:rPr lang="en-US" sz="2800" b="1" dirty="0"/>
            </a:br>
            <a:r>
              <a:rPr lang="en-US" sz="2800" b="1" dirty="0"/>
              <a:t>Pre-Science Theologians Who Said Yes.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1713"/>
            <a:ext cx="8229600" cy="385445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Philo  1st century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Origen early 3rd century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Augustine early 5th century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Thomas Aquinas 13th century</a:t>
            </a:r>
          </a:p>
        </p:txBody>
      </p:sp>
    </p:spTree>
    <p:extLst>
      <p:ext uri="{BB962C8B-B14F-4D97-AF65-F5344CB8AC3E}">
        <p14:creationId xmlns:p14="http://schemas.microsoft.com/office/powerpoint/2010/main" val="265132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r>
              <a:rPr lang="en-US" sz="2800"/>
              <a:t>Translations of </a:t>
            </a:r>
            <a:r>
              <a:rPr lang="en-US" sz="2800" i="1"/>
              <a:t>yom</a:t>
            </a:r>
            <a:r>
              <a:rPr lang="en-US" sz="2800"/>
              <a:t> in the Old Testament (NIV)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1181 times as “day” (but with several different connotations of the word, some not being literal) 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tx1"/>
                </a:solidFill>
              </a:rPr>
              <a:t>Isaiah 4:2  In that day the Branch of the Lord will be beautiful…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67 times as “time”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30 times as “today”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18 times as “forever”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10 times as “continuously”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6 times as “age”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4 times as “life”</a:t>
            </a:r>
          </a:p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</a:rPr>
              <a:t>2 times as “perpetually”</a:t>
            </a:r>
          </a:p>
        </p:txBody>
      </p:sp>
    </p:spTree>
    <p:extLst>
      <p:ext uri="{BB962C8B-B14F-4D97-AF65-F5344CB8AC3E}">
        <p14:creationId xmlns:p14="http://schemas.microsoft.com/office/powerpoint/2010/main" val="2303129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Romans 5:12-19  The sin of Adam set a pattern and produced a terrible result.</a:t>
            </a:r>
          </a:p>
          <a:p>
            <a:pPr marL="0" indent="0">
              <a:buNone/>
            </a:pPr>
            <a:r>
              <a:rPr lang="en-US" sz="2800" b="1" dirty="0"/>
              <a:t>The sinless life of Jesus set a pattern and produced a wonderful result.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 </a:t>
            </a:r>
            <a:r>
              <a:rPr lang="en-US" sz="2800" b="1" dirty="0" err="1"/>
              <a:t>Cor</a:t>
            </a:r>
            <a:r>
              <a:rPr lang="en-US" sz="2800" b="1" dirty="0"/>
              <a:t> 15:45-49  Like Adam in our physical nature.   Like the second Adam in our spiritual nature.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Adam: A Type of Jesus</a:t>
            </a:r>
          </a:p>
        </p:txBody>
      </p:sp>
    </p:spTree>
    <p:extLst>
      <p:ext uri="{BB962C8B-B14F-4D97-AF65-F5344CB8AC3E}">
        <p14:creationId xmlns:p14="http://schemas.microsoft.com/office/powerpoint/2010/main" val="1500178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3600" dirty="0"/>
              <a:t>The Flood: Genesis 6-9</a:t>
            </a:r>
          </a:p>
        </p:txBody>
      </p:sp>
      <p:pic>
        <p:nvPicPr>
          <p:cNvPr id="361477" name="Picture 5" descr="dino-f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0663"/>
            <a:ext cx="71628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I. Genesis 1  God created the universe and the earth.  It was very good.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II. Genesis 2  God created man so that we could have an intimate relationship with him.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III.  Genesis 3 and 4  We messed up very badly—destroying that relationship.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IV.  Genesis 5-Rev 20  God is repairing the damage done by sin.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V.  Rev 21-22  God has fixed the problem and we are back in a relationship with him.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Another Outline of the Bible</a:t>
            </a:r>
          </a:p>
        </p:txBody>
      </p:sp>
    </p:spTree>
    <p:extLst>
      <p:ext uri="{BB962C8B-B14F-4D97-AF65-F5344CB8AC3E}">
        <p14:creationId xmlns:p14="http://schemas.microsoft.com/office/powerpoint/2010/main" val="3821097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Wenham:  “In the flood, the bounds established at creation were overstepped, and chaos and death ensued.”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The Flood:  Another True Myth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8050"/>
            <a:ext cx="5791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38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/>
          <a:lstStyle/>
          <a:p>
            <a:r>
              <a:rPr lang="en-US" sz="3200"/>
              <a:t>Ancient Cultures With Flood Stories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300" b="1" dirty="0"/>
              <a:t>Hindus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Burma (Myanmar)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New Guinea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Aborigines of Australia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New Zealand</a:t>
            </a:r>
          </a:p>
          <a:p>
            <a:pPr>
              <a:lnSpc>
                <a:spcPct val="90000"/>
              </a:lnSpc>
            </a:pPr>
            <a:r>
              <a:rPr lang="en-US" sz="2300" b="1" dirty="0" err="1"/>
              <a:t>Iroqoi</a:t>
            </a:r>
            <a:endParaRPr lang="en-US" sz="2300" b="1" dirty="0"/>
          </a:p>
          <a:p>
            <a:pPr>
              <a:lnSpc>
                <a:spcPct val="90000"/>
              </a:lnSpc>
            </a:pPr>
            <a:r>
              <a:rPr lang="en-US" sz="2300" b="1" dirty="0"/>
              <a:t>Incas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Aztecs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Greeks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Babylonians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Sumerians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Celts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Hottentots (Southern Africa)</a:t>
            </a:r>
          </a:p>
        </p:txBody>
      </p:sp>
    </p:spTree>
    <p:extLst>
      <p:ext uri="{BB962C8B-B14F-4D97-AF65-F5344CB8AC3E}">
        <p14:creationId xmlns:p14="http://schemas.microsoft.com/office/powerpoint/2010/main" val="794402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Common Elements in Flood Myths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1.  </a:t>
            </a:r>
            <a:r>
              <a:rPr lang="en-US" sz="2800" b="1" dirty="0">
                <a:solidFill>
                  <a:schemeClr val="tx1"/>
                </a:solidFill>
              </a:rPr>
              <a:t>The flood a judgment.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2.  Massive or world wide in effect.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3.  Some humans saved from this flood and      repopulate the earth.</a:t>
            </a:r>
          </a:p>
        </p:txBody>
      </p:sp>
    </p:spTree>
    <p:extLst>
      <p:ext uri="{BB962C8B-B14F-4D97-AF65-F5344CB8AC3E}">
        <p14:creationId xmlns:p14="http://schemas.microsoft.com/office/powerpoint/2010/main" val="2918593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835153" cy="4571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1. A decision to destroy mankind</a:t>
            </a:r>
          </a:p>
          <a:p>
            <a:pPr marL="0" indent="0">
              <a:buNone/>
            </a:pPr>
            <a:r>
              <a:rPr lang="en-US" b="1" dirty="0"/>
              <a:t>2. God or god warns a hero about the impending flood</a:t>
            </a:r>
          </a:p>
          <a:p>
            <a:pPr marL="0" indent="0">
              <a:buNone/>
            </a:pPr>
            <a:r>
              <a:rPr lang="en-US" b="1" dirty="0"/>
              <a:t>3. Flood hero (</a:t>
            </a:r>
            <a:r>
              <a:rPr lang="en-US" b="1" dirty="0" err="1"/>
              <a:t>Utnapishtim</a:t>
            </a:r>
            <a:r>
              <a:rPr lang="en-US" b="1" dirty="0"/>
              <a:t>, Noah) told to build an boat</a:t>
            </a:r>
          </a:p>
          <a:p>
            <a:pPr marL="0" indent="0">
              <a:buNone/>
            </a:pPr>
            <a:r>
              <a:rPr lang="en-US" b="1" dirty="0"/>
              <a:t>4. Hero obeys</a:t>
            </a:r>
          </a:p>
          <a:p>
            <a:pPr marL="0" indent="0">
              <a:buNone/>
            </a:pPr>
            <a:r>
              <a:rPr lang="en-US" b="1" dirty="0"/>
              <a:t>5. Hero enters ark and the door is closed</a:t>
            </a:r>
          </a:p>
          <a:p>
            <a:pPr marL="0" indent="0">
              <a:buNone/>
            </a:pPr>
            <a:r>
              <a:rPr lang="en-US" b="1" dirty="0"/>
              <a:t>6. Flood comes</a:t>
            </a:r>
          </a:p>
          <a:p>
            <a:pPr marL="0" indent="0">
              <a:buNone/>
            </a:pPr>
            <a:r>
              <a:rPr lang="en-US" b="1" dirty="0"/>
              <a:t>7. Live destroyed</a:t>
            </a:r>
          </a:p>
          <a:p>
            <a:pPr marL="0" indent="0">
              <a:buNone/>
            </a:pPr>
            <a:r>
              <a:rPr lang="en-US" b="1" dirty="0"/>
              <a:t>8. Water subsides</a:t>
            </a:r>
          </a:p>
          <a:p>
            <a:pPr marL="0" indent="0">
              <a:buNone/>
            </a:pPr>
            <a:r>
              <a:rPr lang="en-US" b="1" dirty="0"/>
              <a:t>9. Boat grounded in </a:t>
            </a:r>
            <a:r>
              <a:rPr lang="en-US" b="1" dirty="0" err="1"/>
              <a:t>mountians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10. Birds sent out.</a:t>
            </a:r>
          </a:p>
          <a:p>
            <a:pPr marL="0" indent="0">
              <a:buNone/>
            </a:pPr>
            <a:r>
              <a:rPr lang="en-US" b="1" dirty="0"/>
              <a:t>11. Exit and sacrifice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Common Elements with Gilgamesh</a:t>
            </a:r>
          </a:p>
        </p:txBody>
      </p:sp>
    </p:spTree>
    <p:extLst>
      <p:ext uri="{BB962C8B-B14F-4D97-AF65-F5344CB8AC3E}">
        <p14:creationId xmlns:p14="http://schemas.microsoft.com/office/powerpoint/2010/main" val="571132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077199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gods not unanimous.</a:t>
            </a:r>
          </a:p>
          <a:p>
            <a:pPr marL="0" indent="0">
              <a:buNone/>
            </a:pPr>
            <a:r>
              <a:rPr lang="en-US" b="1" dirty="0" err="1"/>
              <a:t>Utnapishtim</a:t>
            </a:r>
            <a:r>
              <a:rPr lang="en-US" b="1" dirty="0"/>
              <a:t> saved because he worships a god who does not favor bringing on the flood.</a:t>
            </a:r>
          </a:p>
          <a:p>
            <a:pPr marL="0" indent="0">
              <a:buNone/>
            </a:pPr>
            <a:r>
              <a:rPr lang="en-US" b="1" dirty="0" err="1"/>
              <a:t>Utnapishtim</a:t>
            </a:r>
            <a:r>
              <a:rPr lang="en-US" b="1" dirty="0"/>
              <a:t> closes the boat himself</a:t>
            </a:r>
          </a:p>
          <a:p>
            <a:pPr marL="0" indent="0">
              <a:buNone/>
            </a:pPr>
            <a:r>
              <a:rPr lang="en-US" b="1" dirty="0"/>
              <a:t>The gods lose control of the flood. They “cowered like dogs.”</a:t>
            </a:r>
          </a:p>
          <a:p>
            <a:pPr marL="0" indent="0">
              <a:buNone/>
            </a:pPr>
            <a:r>
              <a:rPr lang="en-US" b="1" dirty="0"/>
              <a:t>After the flood, the gods crowd “like flies” around the sacrifice because mankind was created to feed the gods.</a:t>
            </a:r>
          </a:p>
          <a:p>
            <a:pPr marL="0" indent="0">
              <a:buNone/>
            </a:pPr>
            <a:r>
              <a:rPr lang="en-US" b="1" dirty="0"/>
              <a:t>The gods are capricious, are not omnipotent and are not just or loving.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Differences from Gilgamesh</a:t>
            </a:r>
          </a:p>
        </p:txBody>
      </p:sp>
    </p:spTree>
    <p:extLst>
      <p:ext uri="{BB962C8B-B14F-4D97-AF65-F5344CB8AC3E}">
        <p14:creationId xmlns:p14="http://schemas.microsoft.com/office/powerpoint/2010/main" val="2868837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r>
              <a:rPr lang="en-US" sz="3200"/>
              <a:t>Explanations of the Flood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Just an unfounded myth.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2800" b="1" dirty="0"/>
              <a:t>Worldwide flood.</a:t>
            </a:r>
          </a:p>
          <a:p>
            <a:pPr lvl="1"/>
            <a:r>
              <a:rPr lang="en-US" b="1" dirty="0"/>
              <a:t>With a “scientific” explanation</a:t>
            </a:r>
          </a:p>
          <a:p>
            <a:pPr lvl="1"/>
            <a:r>
              <a:rPr lang="en-US" b="1" dirty="0"/>
              <a:t>A unique and miraculous event</a:t>
            </a:r>
          </a:p>
          <a:p>
            <a:pPr lvl="1"/>
            <a:endParaRPr lang="en-US" sz="1400" b="1" dirty="0"/>
          </a:p>
          <a:p>
            <a:r>
              <a:rPr lang="en-US" sz="2800" b="1" dirty="0"/>
              <a:t>Local flood</a:t>
            </a:r>
          </a:p>
          <a:p>
            <a:pPr lvl="1"/>
            <a:r>
              <a:rPr lang="en-US" sz="2400" b="1" dirty="0"/>
              <a:t>Earth (</a:t>
            </a:r>
            <a:r>
              <a:rPr lang="en-US" sz="2400" b="1" i="1" dirty="0" err="1"/>
              <a:t>erets</a:t>
            </a:r>
            <a:r>
              <a:rPr lang="en-US" sz="2400" b="1" dirty="0"/>
              <a:t>) and all/every (</a:t>
            </a:r>
            <a:r>
              <a:rPr lang="en-US" sz="2400" b="1" i="1" dirty="0" err="1"/>
              <a:t>kol</a:t>
            </a:r>
            <a:r>
              <a:rPr lang="en-US" sz="2400" b="1" dirty="0"/>
              <a:t>) allow for a local meaning.  Ex. Gen 41:57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83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0156"/>
            <a:ext cx="8534400" cy="105425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Historical Foreshadows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The world was judged (2 Peter 3:5-9)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800" b="1" dirty="0"/>
              <a:t>But Noah and his family were saved.  (1 Peter 3:20-22)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800" b="1" dirty="0"/>
              <a:t>Noah is a second Adam.  Adam 2.0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As Noah was raised, Jesus was raised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Jesus is Adam 3.0</a:t>
            </a:r>
          </a:p>
        </p:txBody>
      </p:sp>
    </p:spTree>
    <p:extLst>
      <p:ext uri="{BB962C8B-B14F-4D97-AF65-F5344CB8AC3E}">
        <p14:creationId xmlns:p14="http://schemas.microsoft.com/office/powerpoint/2010/main" val="163681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1554162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The Bible and the Flood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10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New Testament writers clearly believe this was a historical event.  Matthew 24:38-39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It happened as judgment for sin  2 Peter 3:6-7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It is a prefigure of final judgment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It is a miracle, not a “natural” event—like the fire which will destroy the world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Belief in the flood based chiefly on faith in the Bible, certainly not on science.</a:t>
            </a:r>
          </a:p>
        </p:txBody>
      </p:sp>
    </p:spTree>
    <p:extLst>
      <p:ext uri="{BB962C8B-B14F-4D97-AF65-F5344CB8AC3E}">
        <p14:creationId xmlns:p14="http://schemas.microsoft.com/office/powerpoint/2010/main" val="3713439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Melchizedek: Prefigure of Christ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868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Melchizedek means King of Righteousness.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King of Salem means King (prince?) of Peace.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The King of physical Jerusalem.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Without beginning or end of days.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Without descendants.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High Priest because of his character, not by descent.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Greater than Abraham (</a:t>
            </a:r>
            <a:r>
              <a:rPr lang="en-US" sz="2800" b="1" dirty="0" err="1"/>
              <a:t>Heb</a:t>
            </a:r>
            <a:r>
              <a:rPr lang="en-US" sz="2800" b="1" dirty="0"/>
              <a:t> 7:4, John 8:53-58).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Blessed Abraham  Gen 14:19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548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Melchizedek: Prefigure of Christ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5851524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Blessed Abraham  Gen 14:19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Gave Abraham bread and wine (prefigures Lord’s Supper)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Not a Levite (not even a Jew!)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 priest for everyone; not just for the Jews.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 priest and a king.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 priest forever (</a:t>
            </a:r>
            <a:r>
              <a:rPr lang="en-US" sz="2800" b="1" dirty="0" err="1"/>
              <a:t>Heb</a:t>
            </a:r>
            <a:r>
              <a:rPr lang="en-US" sz="2800" b="1" dirty="0"/>
              <a:t> 7:3, Ps 110:4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4" y="2209800"/>
            <a:ext cx="2962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7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438400"/>
            <a:ext cx="8063752" cy="3687762"/>
          </a:xfrm>
        </p:spPr>
        <p:txBody>
          <a:bodyPr/>
          <a:lstStyle/>
          <a:p>
            <a:r>
              <a:rPr lang="en-US" b="1" dirty="0"/>
              <a:t>Genesis </a:t>
            </a:r>
            <a:r>
              <a:rPr lang="en-US" b="1" dirty="0" err="1"/>
              <a:t>Ch</a:t>
            </a:r>
            <a:r>
              <a:rPr lang="en-US" b="1" dirty="0"/>
              <a:t> 1-3 is primarily theology.</a:t>
            </a:r>
          </a:p>
          <a:p>
            <a:endParaRPr lang="en-US" b="1" dirty="0"/>
          </a:p>
          <a:p>
            <a:r>
              <a:rPr lang="en-US" b="1" dirty="0"/>
              <a:t>Genesis 1:1</a:t>
            </a:r>
          </a:p>
          <a:p>
            <a:pPr lvl="1"/>
            <a:r>
              <a:rPr lang="en-US" b="1" dirty="0"/>
              <a:t>In the beginning…</a:t>
            </a:r>
          </a:p>
          <a:p>
            <a:pPr lvl="1"/>
            <a:r>
              <a:rPr lang="en-US" b="1" dirty="0"/>
              <a:t>In the beginning, God…</a:t>
            </a:r>
          </a:p>
          <a:p>
            <a:pPr lvl="1"/>
            <a:r>
              <a:rPr lang="en-US" b="1" dirty="0"/>
              <a:t>In the beginning, God created… (</a:t>
            </a:r>
            <a:r>
              <a:rPr lang="en-US" b="1" dirty="0" err="1"/>
              <a:t>Heb</a:t>
            </a:r>
            <a:r>
              <a:rPr lang="en-US" b="1" dirty="0"/>
              <a:t> 11:3 Rom 1:21-25)</a:t>
            </a:r>
          </a:p>
          <a:p>
            <a:pPr lvl="1"/>
            <a:r>
              <a:rPr lang="en-US" b="1" dirty="0"/>
              <a:t>In the beginning God created the heavens and the earth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Genesis Chapter 1: Creation</a:t>
            </a:r>
          </a:p>
        </p:txBody>
      </p:sp>
    </p:spTree>
    <p:extLst>
      <p:ext uri="{BB962C8B-B14F-4D97-AF65-F5344CB8AC3E}">
        <p14:creationId xmlns:p14="http://schemas.microsoft.com/office/powerpoint/2010/main" val="360472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362200"/>
            <a:ext cx="4648199" cy="4267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Hagar, Ishmael represent slavery and they represent physical Israel.</a:t>
            </a:r>
          </a:p>
          <a:p>
            <a:pPr lvl="1"/>
            <a:r>
              <a:rPr lang="en-US" b="1" dirty="0"/>
              <a:t>Ishmael… born “the usual way”</a:t>
            </a:r>
          </a:p>
          <a:p>
            <a:pPr lvl="1"/>
            <a:endParaRPr lang="en-US" sz="800" b="1" dirty="0"/>
          </a:p>
          <a:p>
            <a:r>
              <a:rPr lang="en-US" b="1" dirty="0"/>
              <a:t>Sarah and Isaac represent freedom, promise.  They represent spiritual Israel—us?</a:t>
            </a:r>
          </a:p>
          <a:p>
            <a:pPr lvl="1"/>
            <a:r>
              <a:rPr lang="en-US" b="1" dirty="0"/>
              <a:t>Isaac the child of promise</a:t>
            </a:r>
          </a:p>
          <a:p>
            <a:pPr lvl="1"/>
            <a:endParaRPr lang="en-US" sz="800" b="1" dirty="0"/>
          </a:p>
          <a:p>
            <a:r>
              <a:rPr lang="en-US" b="1" dirty="0"/>
              <a:t>Galatians 4:21-31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Genesis 16-18, 21 Hagar, Sarah, Ishmael and Isaac</a:t>
            </a:r>
          </a:p>
        </p:txBody>
      </p:sp>
      <p:pic>
        <p:nvPicPr>
          <p:cNvPr id="4100" name="Picture 4" descr="http://www.jhom.com/topics/envy/images/sarah/sarah2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75" y="2740024"/>
            <a:ext cx="4445625" cy="36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61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94385"/>
            <a:ext cx="3692768" cy="38778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Sodom and Gomorrah is about Judgment!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Sodom and Gomorrah is about Salvation.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need to be like the two angels.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Genesis 19:  Sodom and Gomorrah</a:t>
            </a:r>
          </a:p>
        </p:txBody>
      </p:sp>
      <p:pic>
        <p:nvPicPr>
          <p:cNvPr id="10242" name="Picture 2" descr="http://annoyzview.files.wordpress.com/2011/11/sodom-and-gomorrah.jpg?w=300&amp;h=18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69" y="2667000"/>
            <a:ext cx="514977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64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948953" cy="38778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2 Peter 2:6  Lot, a righteous man.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/>
              <a:t>Luke 17:32  Remember Lot’s wife.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/>
              <a:t>We need to remember Lot’s wife.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/>
              <a:t>Gen 19:29  God remembered Abraham and saved Lot.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Who is Lot?</a:t>
            </a:r>
            <a:br>
              <a:rPr lang="en-US" sz="3200" b="1" dirty="0"/>
            </a:br>
            <a:r>
              <a:rPr lang="en-US" sz="3200" b="1" dirty="0"/>
              <a:t>Who is Lot’s Wife?</a:t>
            </a:r>
          </a:p>
        </p:txBody>
      </p:sp>
      <p:pic>
        <p:nvPicPr>
          <p:cNvPr id="3074" name="Picture 2" descr="Image result for Lot's wife looked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4" y="2438400"/>
            <a:ext cx="4572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76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872753" cy="38778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Genesis 22:2-14</a:t>
            </a:r>
          </a:p>
          <a:p>
            <a:endParaRPr lang="en-US" sz="800" b="1" dirty="0"/>
          </a:p>
          <a:p>
            <a:pPr marL="0" indent="0">
              <a:buNone/>
            </a:pPr>
            <a:r>
              <a:rPr lang="en-US" b="1" dirty="0"/>
              <a:t>Take your son…  your only son Isaac…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1 </a:t>
            </a:r>
            <a:r>
              <a:rPr lang="en-US" b="1" dirty="0" err="1"/>
              <a:t>Cor</a:t>
            </a:r>
            <a:r>
              <a:rPr lang="en-US" b="1" dirty="0"/>
              <a:t> 15:3-4  On the 3</a:t>
            </a:r>
            <a:r>
              <a:rPr lang="en-US" b="1" baseline="30000" dirty="0"/>
              <a:t>rd</a:t>
            </a:r>
            <a:r>
              <a:rPr lang="en-US" b="1" dirty="0"/>
              <a:t> day.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err="1"/>
              <a:t>Heb</a:t>
            </a:r>
            <a:r>
              <a:rPr lang="en-US" b="1" dirty="0"/>
              <a:t> 11:19  Figuratively, Abraham received is son on the 3</a:t>
            </a:r>
            <a:r>
              <a:rPr lang="en-US" b="1" baseline="30000" dirty="0"/>
              <a:t>rd</a:t>
            </a:r>
            <a:r>
              <a:rPr lang="en-US" b="1" dirty="0"/>
              <a:t>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Abraham and Isaac</a:t>
            </a:r>
          </a:p>
        </p:txBody>
      </p:sp>
      <p:pic>
        <p:nvPicPr>
          <p:cNvPr id="5" name="Picture 5" descr="https://encrypted-tbn0.gstatic.com/images?q=tbn:ANd9GcQJBWHuTuoEYgXeqHpxVP_pLB0z_6tRd_VaypG3G1KhslSeDAS1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00938"/>
            <a:ext cx="3276600" cy="458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68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An Aside:</a:t>
            </a:r>
            <a:br>
              <a:rPr lang="en-US" sz="3200" b="1" dirty="0"/>
            </a:br>
            <a:r>
              <a:rPr lang="en-US" sz="3200" b="1" dirty="0"/>
              <a:t>Archaeology and Genesis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5800" y="2209800"/>
            <a:ext cx="7315200" cy="4572000"/>
            <a:chOff x="855" y="3120"/>
            <a:chExt cx="6225" cy="4860"/>
          </a:xfrm>
        </p:grpSpPr>
        <p:pic>
          <p:nvPicPr>
            <p:cNvPr id="5" name="Picture 3" descr="HarranUniversityDestroyedByGhenghisKhan20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6180" cy="41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55" y="7380"/>
              <a:ext cx="6225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Haran Ruins In Mesopotamian Plane Near Sanli Urfa, Turkey</a:t>
              </a:r>
              <a:endParaRPr lang="en-US">
                <a:solidFill>
                  <a:srgbClr val="9933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662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slide0044_image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791200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914400" y="5257800"/>
            <a:ext cx="7239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873624"/>
                </a:solidFill>
                <a:latin typeface="Times New Roman" pitchFamily="18" charset="0"/>
              </a:rPr>
              <a:t>One of the Ebla Tablets about 2100 BC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873624"/>
                </a:solidFill>
                <a:latin typeface="Times New Roman" pitchFamily="18" charset="0"/>
              </a:rPr>
              <a:t>Nahor</a:t>
            </a:r>
            <a:r>
              <a:rPr lang="en-US" sz="2400" b="1" dirty="0">
                <a:solidFill>
                  <a:srgbClr val="873624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873624"/>
                </a:solidFill>
                <a:latin typeface="Times New Roman" pitchFamily="18" charset="0"/>
              </a:rPr>
              <a:t>Terug</a:t>
            </a:r>
            <a:r>
              <a:rPr lang="en-US" sz="2400" b="1" dirty="0">
                <a:solidFill>
                  <a:srgbClr val="873624"/>
                </a:solidFill>
                <a:latin typeface="Times New Roman" pitchFamily="18" charset="0"/>
              </a:rPr>
              <a:t>, Abram, </a:t>
            </a:r>
            <a:r>
              <a:rPr lang="en-US" sz="2400" b="1" dirty="0" err="1">
                <a:solidFill>
                  <a:srgbClr val="873624"/>
                </a:solidFill>
                <a:latin typeface="Times New Roman" pitchFamily="18" charset="0"/>
              </a:rPr>
              <a:t>Sarai</a:t>
            </a:r>
            <a:endParaRPr lang="en-US" sz="2400" b="1" dirty="0">
              <a:solidFill>
                <a:srgbClr val="873624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35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66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32766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873624"/>
                </a:solidFill>
                <a:latin typeface="Verdana" pitchFamily="34" charset="0"/>
              </a:rPr>
              <a:t>The Five City League, including Sodom and Gomorrah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873624"/>
                </a:solidFill>
                <a:latin typeface="Verdana" pitchFamily="34" charset="0"/>
              </a:rPr>
              <a:t>Genesis 14:2</a:t>
            </a:r>
          </a:p>
        </p:txBody>
      </p:sp>
    </p:spTree>
    <p:extLst>
      <p:ext uri="{BB962C8B-B14F-4D97-AF65-F5344CB8AC3E}">
        <p14:creationId xmlns:p14="http://schemas.microsoft.com/office/powerpoint/2010/main" val="662548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deadseaearlybronze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81000"/>
            <a:ext cx="5262563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50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sod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438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524000" y="3810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EAEAEA"/>
                </a:solidFill>
                <a:latin typeface="Times New Roman" pitchFamily="18" charset="0"/>
              </a:rPr>
              <a:t>Ruins at Bab ed-Dhra (Sodom</a:t>
            </a:r>
            <a:r>
              <a:rPr lang="en-US" sz="2400" b="1">
                <a:solidFill>
                  <a:srgbClr val="EAEAEA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619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bogazk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6858000" y="1447800"/>
            <a:ext cx="198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Verdana" pitchFamily="34" charset="0"/>
              </a:rPr>
              <a:t>Ruins of Hattusha, capital of the Hittites</a:t>
            </a:r>
          </a:p>
        </p:txBody>
      </p:sp>
    </p:spTree>
    <p:extLst>
      <p:ext uri="{BB962C8B-B14F-4D97-AF65-F5344CB8AC3E}">
        <p14:creationId xmlns:p14="http://schemas.microsoft.com/office/powerpoint/2010/main" val="407254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polemic against </a:t>
            </a:r>
            <a:r>
              <a:rPr lang="en-US" i="1" dirty="0" err="1"/>
              <a:t>Enumah</a:t>
            </a:r>
            <a:r>
              <a:rPr lang="en-US" i="1" dirty="0"/>
              <a:t> </a:t>
            </a:r>
            <a:r>
              <a:rPr lang="en-US" i="1" dirty="0" err="1"/>
              <a:t>Elish</a:t>
            </a:r>
            <a:r>
              <a:rPr lang="en-US" dirty="0"/>
              <a:t>.  </a:t>
            </a:r>
            <a:r>
              <a:rPr lang="en-US" b="1" dirty="0"/>
              <a:t>The Babylonian creation myth.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Wenham: “Gen 1-11 is a commentary, often highly critical, on ideas current in the ancient world about the natural and supernatural world.”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</a:t>
            </a:r>
            <a:r>
              <a:rPr lang="en-US" b="1" i="1" dirty="0"/>
              <a:t> </a:t>
            </a:r>
            <a:r>
              <a:rPr lang="en-US" b="1" i="1" dirty="0" err="1"/>
              <a:t>Enumah</a:t>
            </a:r>
            <a:r>
              <a:rPr lang="en-US" b="1" i="1" dirty="0"/>
              <a:t> </a:t>
            </a:r>
            <a:r>
              <a:rPr lang="en-US" b="1" i="1" dirty="0" err="1"/>
              <a:t>Elish</a:t>
            </a:r>
            <a:r>
              <a:rPr lang="en-US" b="1" i="1" dirty="0"/>
              <a:t> </a:t>
            </a:r>
            <a:r>
              <a:rPr lang="en-US" b="1" dirty="0"/>
              <a:t> creation of mankind was an afterthought.   In the Genesis mankind are the apex and purpose of creation.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Genesis 1: A Polemic</a:t>
            </a:r>
          </a:p>
        </p:txBody>
      </p:sp>
    </p:spTree>
    <p:extLst>
      <p:ext uri="{BB962C8B-B14F-4D97-AF65-F5344CB8AC3E}">
        <p14:creationId xmlns:p14="http://schemas.microsoft.com/office/powerpoint/2010/main" val="22553665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ancient.eu/img/r/p/750x750/248.png?v=1485680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Hittite Empire ca. 1300 BC</a:t>
            </a:r>
          </a:p>
        </p:txBody>
      </p:sp>
    </p:spTree>
    <p:extLst>
      <p:ext uri="{BB962C8B-B14F-4D97-AF65-F5344CB8AC3E}">
        <p14:creationId xmlns:p14="http://schemas.microsoft.com/office/powerpoint/2010/main" val="30947363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a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445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br>
              <a:rPr lang="en-US" sz="2400">
                <a:solidFill>
                  <a:prstClr val="black"/>
                </a:solidFill>
                <a:latin typeface="Verdana" pitchFamily="34" charset="0"/>
              </a:rPr>
            </a:br>
            <a:r>
              <a:rPr lang="en-US" sz="2400">
                <a:solidFill>
                  <a:prstClr val="black"/>
                </a:solidFill>
                <a:latin typeface="Verdana" pitchFamily="34" charset="0"/>
              </a:rPr>
              <a:t>The Lion Gate in Hattusha</a:t>
            </a:r>
          </a:p>
        </p:txBody>
      </p:sp>
    </p:spTree>
    <p:extLst>
      <p:ext uri="{BB962C8B-B14F-4D97-AF65-F5344CB8AC3E}">
        <p14:creationId xmlns:p14="http://schemas.microsoft.com/office/powerpoint/2010/main" val="321792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200" b="1"/>
              <a:t>World View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724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One's world view is the perspective one uses to process and interpret information received about the world.  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1600" b="1" dirty="0">
                <a:solidFill>
                  <a:srgbClr val="FFFF00"/>
                </a:solidFill>
              </a:rPr>
              <a:t>James W. Sire, </a:t>
            </a:r>
            <a:r>
              <a:rPr lang="en-US" sz="1600" b="1" i="1" dirty="0">
                <a:solidFill>
                  <a:srgbClr val="FFFF00"/>
                </a:solidFill>
              </a:rPr>
              <a:t>The Universe Next Door </a:t>
            </a:r>
            <a:r>
              <a:rPr lang="en-US" sz="1600" b="1" dirty="0">
                <a:solidFill>
                  <a:srgbClr val="FFFF00"/>
                </a:solidFill>
              </a:rPr>
              <a:t>(</a:t>
            </a:r>
            <a:r>
              <a:rPr lang="en-US" sz="1600" b="1" dirty="0" err="1">
                <a:solidFill>
                  <a:srgbClr val="FFFF00"/>
                </a:solidFill>
              </a:rPr>
              <a:t>InterVarsity</a:t>
            </a:r>
            <a:r>
              <a:rPr lang="en-US" sz="1600" b="1" dirty="0">
                <a:solidFill>
                  <a:srgbClr val="FFFF00"/>
                </a:solidFill>
              </a:rPr>
              <a:t> Press, 1997)</a:t>
            </a:r>
          </a:p>
        </p:txBody>
      </p:sp>
      <p:pic>
        <p:nvPicPr>
          <p:cNvPr id="402436" name="Picture 4" descr="jaina+world+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676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9933"/>
                </a:solidFill>
                <a:cs typeface="Arial" pitchFamily="34" charset="0"/>
              </a:rPr>
              <a:t>A Jain World View</a:t>
            </a:r>
          </a:p>
        </p:txBody>
      </p:sp>
    </p:spTree>
    <p:extLst>
      <p:ext uri="{BB962C8B-B14F-4D97-AF65-F5344CB8AC3E}">
        <p14:creationId xmlns:p14="http://schemas.microsoft.com/office/powerpoint/2010/main" val="198965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200" b="1" dirty="0"/>
              <a:t>Competing World Views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153400" cy="4191000"/>
          </a:xfrm>
        </p:spPr>
        <p:txBody>
          <a:bodyPr>
            <a:noAutofit/>
          </a:bodyPr>
          <a:lstStyle/>
          <a:p>
            <a:r>
              <a:rPr lang="en-US" sz="2200" b="1" dirty="0"/>
              <a:t>Naturalism/Atheism  </a:t>
            </a:r>
            <a:endParaRPr lang="en-US" sz="2200" b="1" dirty="0">
              <a:solidFill>
                <a:srgbClr val="FFFF00"/>
              </a:solidFill>
            </a:endParaRPr>
          </a:p>
          <a:p>
            <a:endParaRPr lang="en-US" sz="800" b="1" dirty="0"/>
          </a:p>
          <a:p>
            <a:r>
              <a:rPr lang="en-US" sz="2200" b="1" dirty="0"/>
              <a:t>Postmodernism: No World View</a:t>
            </a:r>
          </a:p>
          <a:p>
            <a:endParaRPr lang="en-US" sz="800" b="1" dirty="0"/>
          </a:p>
          <a:p>
            <a:r>
              <a:rPr lang="en-US" sz="2200" b="1" dirty="0"/>
              <a:t>Deism</a:t>
            </a:r>
          </a:p>
          <a:p>
            <a:endParaRPr lang="en-US" sz="800" b="1" dirty="0"/>
          </a:p>
          <a:p>
            <a:r>
              <a:rPr lang="en-US" sz="2200" b="1" dirty="0"/>
              <a:t>Pantheism</a:t>
            </a:r>
          </a:p>
          <a:p>
            <a:endParaRPr lang="en-US" sz="800" b="1" dirty="0"/>
          </a:p>
          <a:p>
            <a:r>
              <a:rPr lang="en-US" sz="2200" b="1" dirty="0"/>
              <a:t>Animism/Polytheism</a:t>
            </a:r>
          </a:p>
          <a:p>
            <a:endParaRPr lang="en-US" sz="800" b="1" dirty="0"/>
          </a:p>
          <a:p>
            <a:r>
              <a:rPr lang="en-US" sz="2200" b="1" dirty="0"/>
              <a:t>Dualism</a:t>
            </a:r>
          </a:p>
          <a:p>
            <a:endParaRPr lang="en-US" sz="800" b="1" dirty="0"/>
          </a:p>
          <a:p>
            <a:r>
              <a:rPr lang="en-US" sz="2200" b="1" dirty="0"/>
              <a:t>Biblical Theism </a:t>
            </a:r>
          </a:p>
        </p:txBody>
      </p:sp>
    </p:spTree>
    <p:extLst>
      <p:ext uri="{BB962C8B-B14F-4D97-AF65-F5344CB8AC3E}">
        <p14:creationId xmlns:p14="http://schemas.microsoft.com/office/powerpoint/2010/main" val="223734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2800" b="1" dirty="0"/>
              <a:t>The Christian World View  </a:t>
            </a:r>
            <a:br>
              <a:rPr lang="en-US" sz="2800" b="1" dirty="0"/>
            </a:br>
            <a:r>
              <a:rPr lang="en-US" sz="2800" b="1" dirty="0"/>
              <a:t>According to Genesis 1-4: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1. The physical world is:    a. real      b. created out of nothing (ex nihilo)    and    c. essentially good.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2. There exists an unseen spiritual reality which is not limited to or defined by the physical reality.  Human beings have a spiritual aspect to their nature.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3. The creator of both the physical and spiritual realm is the God who reveals himself in the Bible. 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4. Human beings have both a physical and a spiritual nature.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5. God is characterized by certain qualities.  God is a person. God is love, God is just, God is holy, God is omniscient, omnipotent and omnipresent.</a:t>
            </a:r>
          </a:p>
        </p:txBody>
      </p:sp>
    </p:spTree>
    <p:extLst>
      <p:ext uri="{BB962C8B-B14F-4D97-AF65-F5344CB8AC3E}">
        <p14:creationId xmlns:p14="http://schemas.microsoft.com/office/powerpoint/2010/main" val="26766216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2705</Words>
  <Application>Microsoft Office PowerPoint</Application>
  <PresentationFormat>On-screen Show (4:3)</PresentationFormat>
  <Paragraphs>427</Paragraphs>
  <Slides>61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Book Antiqua</vt:lpstr>
      <vt:lpstr>Calibri</vt:lpstr>
      <vt:lpstr>Garamond</vt:lpstr>
      <vt:lpstr>Lucida Sans</vt:lpstr>
      <vt:lpstr>Tahoma</vt:lpstr>
      <vt:lpstr>Times New Roman</vt:lpstr>
      <vt:lpstr>Verdana</vt:lpstr>
      <vt:lpstr>Wingdings</vt:lpstr>
      <vt:lpstr>Cliff</vt:lpstr>
      <vt:lpstr>1_Hardcover</vt:lpstr>
      <vt:lpstr>Stream</vt:lpstr>
      <vt:lpstr>Textured</vt:lpstr>
      <vt:lpstr>PowerPoint Presentation</vt:lpstr>
      <vt:lpstr>Genesis and  Apologetics</vt:lpstr>
      <vt:lpstr>An Outline of the Bible:</vt:lpstr>
      <vt:lpstr>Another Outline of the Bible</vt:lpstr>
      <vt:lpstr>Genesis Chapter 1: Creation</vt:lpstr>
      <vt:lpstr>Genesis 1: A Polemic</vt:lpstr>
      <vt:lpstr>World View</vt:lpstr>
      <vt:lpstr>Competing World Views</vt:lpstr>
      <vt:lpstr>The Christian World View   According to Genesis 1-4:</vt:lpstr>
      <vt:lpstr>The Christian World View (cont.)</vt:lpstr>
      <vt:lpstr>A Good World View</vt:lpstr>
      <vt:lpstr>The Hard Questions</vt:lpstr>
      <vt:lpstr>The Problem of Evil:  What is it and what is its cause?</vt:lpstr>
      <vt:lpstr>Augustine on Evil</vt:lpstr>
      <vt:lpstr>Apologetics and Evil:  What are the alternatives?</vt:lpstr>
      <vt:lpstr>Christianity and the Problem of Evil</vt:lpstr>
      <vt:lpstr>Christianity: A Good World View</vt:lpstr>
      <vt:lpstr>Genesis Chapter 1: Creation</vt:lpstr>
      <vt:lpstr>What Does God Do in Genesis 1?</vt:lpstr>
      <vt:lpstr>Two things to notice in Gen 1:2</vt:lpstr>
      <vt:lpstr>Genesis 1:11-25  God Creates Life</vt:lpstr>
      <vt:lpstr>In God’s image and likeness</vt:lpstr>
      <vt:lpstr>Blessings</vt:lpstr>
      <vt:lpstr>God: Mankind Will Rule the Earth</vt:lpstr>
      <vt:lpstr>It’s All Good</vt:lpstr>
      <vt:lpstr>Genesis 2:1-3  The Seventh Day</vt:lpstr>
      <vt:lpstr>Genesis Chapter One: Creation</vt:lpstr>
      <vt:lpstr>Framework Theory</vt:lpstr>
      <vt:lpstr>A Quick Summary of Genesis One:</vt:lpstr>
      <vt:lpstr>A More Detailed Summary of Genesis One From the Viewpoint of an Observer on the Earth:</vt:lpstr>
      <vt:lpstr>Is Genesis 1:1 a Myth?</vt:lpstr>
      <vt:lpstr>Creation Myths</vt:lpstr>
      <vt:lpstr>PowerPoint Presentation</vt:lpstr>
      <vt:lpstr>PowerPoint Presentation</vt:lpstr>
      <vt:lpstr>PowerPoint Presentation</vt:lpstr>
      <vt:lpstr>Is the Metaphorical Day a Reasonable Interpretation? Pre-Science Theologians Who Said Yes.</vt:lpstr>
      <vt:lpstr>Translations of yom in the Old Testament (NIV)</vt:lpstr>
      <vt:lpstr>Adam: A Type of Jesus</vt:lpstr>
      <vt:lpstr>The Flood: Genesis 6-9</vt:lpstr>
      <vt:lpstr>The Flood:  Another True Myth</vt:lpstr>
      <vt:lpstr>Ancient Cultures With Flood Stories</vt:lpstr>
      <vt:lpstr>Common Elements in Flood Myths</vt:lpstr>
      <vt:lpstr>Common Elements with Gilgamesh</vt:lpstr>
      <vt:lpstr>Differences from Gilgamesh</vt:lpstr>
      <vt:lpstr>Explanations of the Flood</vt:lpstr>
      <vt:lpstr>Historical Foreshadows</vt:lpstr>
      <vt:lpstr>The Bible and the Flood</vt:lpstr>
      <vt:lpstr>Melchizedek: Prefigure of Christ</vt:lpstr>
      <vt:lpstr>Melchizedek: Prefigure of Christ</vt:lpstr>
      <vt:lpstr>Genesis 16-18, 21 Hagar, Sarah, Ishmael and Isaac</vt:lpstr>
      <vt:lpstr>Genesis 19:  Sodom and Gomorrah</vt:lpstr>
      <vt:lpstr>Who is Lot? Who is Lot’s Wife?</vt:lpstr>
      <vt:lpstr>Abraham and Isaac</vt:lpstr>
      <vt:lpstr>An Aside: Archaeology and 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116</cp:revision>
  <dcterms:created xsi:type="dcterms:W3CDTF">2011-02-18T16:48:32Z</dcterms:created>
  <dcterms:modified xsi:type="dcterms:W3CDTF">2019-12-04T00:24:01Z</dcterms:modified>
</cp:coreProperties>
</file>