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304" r:id="rId3"/>
    <p:sldId id="258" r:id="rId4"/>
    <p:sldId id="259" r:id="rId5"/>
    <p:sldId id="261" r:id="rId6"/>
    <p:sldId id="262" r:id="rId7"/>
    <p:sldId id="263" r:id="rId8"/>
    <p:sldId id="264" r:id="rId9"/>
    <p:sldId id="265" r:id="rId10"/>
    <p:sldId id="266" r:id="rId11"/>
    <p:sldId id="267" r:id="rId12"/>
    <p:sldId id="268" r:id="rId13"/>
    <p:sldId id="269" r:id="rId14"/>
    <p:sldId id="270" r:id="rId15"/>
    <p:sldId id="275" r:id="rId16"/>
    <p:sldId id="276" r:id="rId17"/>
    <p:sldId id="277" r:id="rId18"/>
    <p:sldId id="278" r:id="rId19"/>
    <p:sldId id="279" r:id="rId20"/>
    <p:sldId id="280" r:id="rId21"/>
    <p:sldId id="286" r:id="rId22"/>
    <p:sldId id="287" r:id="rId23"/>
    <p:sldId id="303"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2AE1A-D78D-4911-8334-054863D91ED1}" type="datetimeFigureOut">
              <a:rPr lang="en-US" smtClean="0"/>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D5059-CB21-4BC6-80C8-0F5850B3C869}" type="slidenum">
              <a:rPr lang="en-US" smtClean="0"/>
              <a:t>‹#›</a:t>
            </a:fld>
            <a:endParaRPr lang="en-US"/>
          </a:p>
        </p:txBody>
      </p:sp>
    </p:spTree>
    <p:extLst>
      <p:ext uri="{BB962C8B-B14F-4D97-AF65-F5344CB8AC3E}">
        <p14:creationId xmlns:p14="http://schemas.microsoft.com/office/powerpoint/2010/main" val="76452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6" y="1789115"/>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grpSp>
      <p:sp>
        <p:nvSpPr>
          <p:cNvPr id="823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8232" name="Rectangle 40"/>
          <p:cNvSpPr>
            <a:spLocks noGrp="1" noChangeArrowheads="1"/>
          </p:cNvSpPr>
          <p:nvPr>
            <p:ph type="ctrTitle"/>
          </p:nvPr>
        </p:nvSpPr>
        <p:spPr>
          <a:xfrm>
            <a:off x="685800" y="1768478"/>
            <a:ext cx="7772400" cy="1736725"/>
          </a:xfrm>
        </p:spPr>
        <p:txBody>
          <a:bodyPr anchor="b" anchorCtr="1"/>
          <a:lstStyle>
            <a:lvl1pPr>
              <a:defRPr sz="4050"/>
            </a:lvl1pPr>
          </a:lstStyle>
          <a:p>
            <a:pPr lvl="0"/>
            <a:r>
              <a:rPr lang="en-US" altLang="en-US" noProof="0"/>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lt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lt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1DD62CA1-AA34-45B1-A604-94D4BC2D115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13635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DC1DE4D7-12A9-462D-A51C-C4E771AEAF2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8633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0472CC06-3E94-4531-95EE-E417FA1C621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85950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B8540AA6-B3D7-416C-919D-F9FD7E4077A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5469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1500"/>
            </a:lvl1pPr>
            <a:lvl2pPr marL="342898" indent="0">
              <a:buNone/>
              <a:defRPr sz="1350"/>
            </a:lvl2pPr>
            <a:lvl3pPr marL="685797" indent="0">
              <a:buNone/>
              <a:defRPr sz="1200"/>
            </a:lvl3pPr>
            <a:lvl4pPr marL="1028696" indent="0">
              <a:buNone/>
              <a:defRPr sz="1050"/>
            </a:lvl4pPr>
            <a:lvl5pPr marL="1371594" indent="0">
              <a:buNone/>
              <a:defRPr sz="1050"/>
            </a:lvl5pPr>
            <a:lvl6pPr marL="1714492" indent="0">
              <a:buNone/>
              <a:defRPr sz="1050"/>
            </a:lvl6pPr>
            <a:lvl7pPr marL="2057391" indent="0">
              <a:buNone/>
              <a:defRPr sz="1050"/>
            </a:lvl7pPr>
            <a:lvl8pPr marL="2400290" indent="0">
              <a:buNone/>
              <a:defRPr sz="1050"/>
            </a:lvl8pPr>
            <a:lvl9pPr marL="2743188" indent="0">
              <a:buNone/>
              <a:defRPr sz="105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B34ACF6D-1A0A-4A81-8ED6-A320FA2821C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1071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86B66C71-C4A8-44E0-A954-DF96A2A57AE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46780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898" indent="0">
              <a:buNone/>
              <a:defRPr sz="1500" b="1"/>
            </a:lvl2pPr>
            <a:lvl3pPr marL="685797" indent="0">
              <a:buNone/>
              <a:defRPr sz="1350" b="1"/>
            </a:lvl3pPr>
            <a:lvl4pPr marL="1028696" indent="0">
              <a:buNone/>
              <a:defRPr sz="1200" b="1"/>
            </a:lvl4pPr>
            <a:lvl5pPr marL="1371594" indent="0">
              <a:buNone/>
              <a:defRPr sz="1200" b="1"/>
            </a:lvl5pPr>
            <a:lvl6pPr marL="1714492" indent="0">
              <a:buNone/>
              <a:defRPr sz="1200" b="1"/>
            </a:lvl6pPr>
            <a:lvl7pPr marL="2057391" indent="0">
              <a:buNone/>
              <a:defRPr sz="1200" b="1"/>
            </a:lvl7pPr>
            <a:lvl8pPr marL="2400290" indent="0">
              <a:buNone/>
              <a:defRPr sz="1200" b="1"/>
            </a:lvl8pPr>
            <a:lvl9pPr marL="2743188"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898" indent="0">
              <a:buNone/>
              <a:defRPr sz="1500" b="1"/>
            </a:lvl2pPr>
            <a:lvl3pPr marL="685797" indent="0">
              <a:buNone/>
              <a:defRPr sz="1350" b="1"/>
            </a:lvl3pPr>
            <a:lvl4pPr marL="1028696" indent="0">
              <a:buNone/>
              <a:defRPr sz="1200" b="1"/>
            </a:lvl4pPr>
            <a:lvl5pPr marL="1371594" indent="0">
              <a:buNone/>
              <a:defRPr sz="1200" b="1"/>
            </a:lvl5pPr>
            <a:lvl6pPr marL="1714492" indent="0">
              <a:buNone/>
              <a:defRPr sz="1200" b="1"/>
            </a:lvl6pPr>
            <a:lvl7pPr marL="2057391" indent="0">
              <a:buNone/>
              <a:defRPr sz="1200" b="1"/>
            </a:lvl7pPr>
            <a:lvl8pPr marL="2400290" indent="0">
              <a:buNone/>
              <a:defRPr sz="1200" b="1"/>
            </a:lvl8pPr>
            <a:lvl9pPr marL="2743188"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E481D849-47D1-4F3D-BA69-C045075456D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88105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4495E9AE-F3FA-42B2-B974-E8F1DCE3636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186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252BF451-3906-457A-B610-F91165310E1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09913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1" y="273053"/>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898" indent="0">
              <a:buNone/>
              <a:defRPr sz="900"/>
            </a:lvl2pPr>
            <a:lvl3pPr marL="685797" indent="0">
              <a:buNone/>
              <a:defRPr sz="750"/>
            </a:lvl3pPr>
            <a:lvl4pPr marL="1028696" indent="0">
              <a:buNone/>
              <a:defRPr sz="675"/>
            </a:lvl4pPr>
            <a:lvl5pPr marL="1371594" indent="0">
              <a:buNone/>
              <a:defRPr sz="675"/>
            </a:lvl5pPr>
            <a:lvl6pPr marL="1714492" indent="0">
              <a:buNone/>
              <a:defRPr sz="675"/>
            </a:lvl6pPr>
            <a:lvl7pPr marL="2057391" indent="0">
              <a:buNone/>
              <a:defRPr sz="675"/>
            </a:lvl7pPr>
            <a:lvl8pPr marL="2400290" indent="0">
              <a:buNone/>
              <a:defRPr sz="675"/>
            </a:lvl8pPr>
            <a:lvl9pPr marL="2743188" indent="0">
              <a:buNone/>
              <a:defRPr sz="675"/>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D219C7C0-CA41-4499-9089-0686CCF660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10310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8" indent="0">
              <a:buNone/>
              <a:defRPr sz="2100"/>
            </a:lvl2pPr>
            <a:lvl3pPr marL="685797" indent="0">
              <a:buNone/>
              <a:defRPr sz="1800"/>
            </a:lvl3pPr>
            <a:lvl4pPr marL="1028696" indent="0">
              <a:buNone/>
              <a:defRPr sz="1500"/>
            </a:lvl4pPr>
            <a:lvl5pPr marL="1371594" indent="0">
              <a:buNone/>
              <a:defRPr sz="1500"/>
            </a:lvl5pPr>
            <a:lvl6pPr marL="1714492" indent="0">
              <a:buNone/>
              <a:defRPr sz="1500"/>
            </a:lvl6pPr>
            <a:lvl7pPr marL="2057391" indent="0">
              <a:buNone/>
              <a:defRPr sz="1500"/>
            </a:lvl7pPr>
            <a:lvl8pPr marL="2400290" indent="0">
              <a:buNone/>
              <a:defRPr sz="1500"/>
            </a:lvl8pPr>
            <a:lvl9pPr marL="2743188"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8" indent="0">
              <a:buNone/>
              <a:defRPr sz="900"/>
            </a:lvl2pPr>
            <a:lvl3pPr marL="685797" indent="0">
              <a:buNone/>
              <a:defRPr sz="750"/>
            </a:lvl3pPr>
            <a:lvl4pPr marL="1028696" indent="0">
              <a:buNone/>
              <a:defRPr sz="675"/>
            </a:lvl4pPr>
            <a:lvl5pPr marL="1371594" indent="0">
              <a:buNone/>
              <a:defRPr sz="675"/>
            </a:lvl5pPr>
            <a:lvl6pPr marL="1714492" indent="0">
              <a:buNone/>
              <a:defRPr sz="675"/>
            </a:lvl6pPr>
            <a:lvl7pPr marL="2057391" indent="0">
              <a:buNone/>
              <a:defRPr sz="675"/>
            </a:lvl7pPr>
            <a:lvl8pPr marL="2400290" indent="0">
              <a:buNone/>
              <a:defRPr sz="675"/>
            </a:lvl8pPr>
            <a:lvl9pPr marL="2743188" indent="0">
              <a:buNone/>
              <a:defRPr sz="675"/>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17133E46-AF93-4F12-B69F-BE38E0D8D34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1681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6" y="1789115"/>
            <a:ext cx="5340350" cy="5056187"/>
            <a:chOff x="2394" y="1127"/>
            <a:chExt cx="3364" cy="3185"/>
          </a:xfrm>
        </p:grpSpPr>
        <p:sp>
          <p:nvSpPr>
            <p:cNvPr id="717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7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8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19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20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20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20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20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sp>
          <p:nvSpPr>
            <p:cNvPr id="720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797" eaLnBrk="0" fontAlgn="base" hangingPunct="0">
                <a:spcBef>
                  <a:spcPct val="0"/>
                </a:spcBef>
                <a:spcAft>
                  <a:spcPct val="0"/>
                </a:spcAft>
                <a:defRPr/>
              </a:pPr>
              <a:endParaRPr lang="en-US" sz="1350">
                <a:solidFill>
                  <a:srgbClr val="FFFFFF"/>
                </a:solidFill>
                <a:sym typeface="Helvetica Light"/>
              </a:endParaRPr>
            </a:p>
          </p:txBody>
        </p:sp>
      </p:grpSp>
      <p:sp>
        <p:nvSpPr>
          <p:cNvPr id="720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206" name="Rectangle 38"/>
          <p:cNvSpPr>
            <a:spLocks noGrp="1" noChangeArrowheads="1"/>
          </p:cNvSpPr>
          <p:nvPr>
            <p:ph type="body" idx="1"/>
          </p:nvPr>
        </p:nvSpPr>
        <p:spPr bwMode="auto">
          <a:xfrm>
            <a:off x="457200" y="1600202"/>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0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900">
                <a:latin typeface="Tahoma" charset="0"/>
              </a:defRPr>
            </a:lvl1pPr>
          </a:lstStyle>
          <a:p>
            <a:pPr defTabSz="685797" fontAlgn="base">
              <a:spcBef>
                <a:spcPct val="0"/>
              </a:spcBef>
              <a:spcAft>
                <a:spcPct val="0"/>
              </a:spcAft>
              <a:defRPr/>
            </a:pPr>
            <a:endParaRPr lang="en-US" altLang="en-US">
              <a:solidFill>
                <a:srgbClr val="FFFFFF"/>
              </a:solidFill>
              <a:sym typeface="Helvetica Light"/>
            </a:endParaRPr>
          </a:p>
        </p:txBody>
      </p:sp>
      <p:sp>
        <p:nvSpPr>
          <p:cNvPr id="7208" name="Rectangle 40"/>
          <p:cNvSpPr>
            <a:spLocks noGrp="1" noChangeArrowheads="1"/>
          </p:cNvSpPr>
          <p:nvPr>
            <p:ph type="ftr" sz="quarter" idx="3"/>
          </p:nvPr>
        </p:nvSpPr>
        <p:spPr bwMode="auto">
          <a:xfrm>
            <a:off x="3124201"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900">
                <a:latin typeface="Tahoma" charset="0"/>
              </a:defRPr>
            </a:lvl1pPr>
          </a:lstStyle>
          <a:p>
            <a:pPr defTabSz="685797" fontAlgn="base">
              <a:spcBef>
                <a:spcPct val="0"/>
              </a:spcBef>
              <a:spcAft>
                <a:spcPct val="0"/>
              </a:spcAft>
              <a:defRPr/>
            </a:pPr>
            <a:endParaRPr lang="en-US" altLang="en-US">
              <a:solidFill>
                <a:srgbClr val="FFFFFF"/>
              </a:solidFill>
              <a:sym typeface="Helvetica Light"/>
            </a:endParaRPr>
          </a:p>
        </p:txBody>
      </p:sp>
      <p:sp>
        <p:nvSpPr>
          <p:cNvPr id="7209" name="Rectangle 41"/>
          <p:cNvSpPr>
            <a:spLocks noGrp="1" noChangeArrowheads="1"/>
          </p:cNvSpPr>
          <p:nvPr>
            <p:ph type="sldNum" sz="quarter" idx="4"/>
          </p:nvPr>
        </p:nvSpPr>
        <p:spPr bwMode="auto">
          <a:xfrm>
            <a:off x="6553201"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900"/>
            </a:lvl1pPr>
          </a:lstStyle>
          <a:p>
            <a:pPr defTabSz="685797" fontAlgn="base">
              <a:spcBef>
                <a:spcPct val="0"/>
              </a:spcBef>
              <a:spcAft>
                <a:spcPct val="0"/>
              </a:spcAft>
              <a:defRPr/>
            </a:pPr>
            <a:fld id="{935E42E4-871A-4F46-8D0D-23BA434EDDD8}" type="slidenum">
              <a:rPr lang="en-US" altLang="en-US" smtClean="0">
                <a:solidFill>
                  <a:srgbClr val="FFFFFF"/>
                </a:solidFill>
                <a:sym typeface="Helvetica Light"/>
              </a:rPr>
              <a:pPr defTabSz="685797" fontAlgn="base">
                <a:spcBef>
                  <a:spcPct val="0"/>
                </a:spcBef>
                <a:spcAft>
                  <a:spcPct val="0"/>
                </a:spcAft>
                <a:defRPr/>
              </a:pPr>
              <a:t>‹#›</a:t>
            </a:fld>
            <a:endParaRPr lang="en-US" altLang="en-US">
              <a:solidFill>
                <a:srgbClr val="FFFFFF"/>
              </a:solidFill>
              <a:sym typeface="Helvetica Light"/>
            </a:endParaRPr>
          </a:p>
        </p:txBody>
      </p:sp>
    </p:spTree>
    <p:extLst>
      <p:ext uri="{BB962C8B-B14F-4D97-AF65-F5344CB8AC3E}">
        <p14:creationId xmlns:p14="http://schemas.microsoft.com/office/powerpoint/2010/main" val="1447155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5pPr>
      <a:lvl6pPr marL="342898"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6pPr>
      <a:lvl7pPr marL="685797"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7pPr>
      <a:lvl8pPr marL="1028696"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8pPr>
      <a:lvl9pPr marL="1371594"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9pPr>
    </p:titleStyle>
    <p:bodyStyle>
      <a:lvl1pPr marL="257174" indent="-257174"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0" indent="-214312" algn="l" rtl="0" eaLnBrk="0" fontAlgn="base" hangingPunct="0">
        <a:spcBef>
          <a:spcPct val="20000"/>
        </a:spcBef>
        <a:spcAft>
          <a:spcPct val="0"/>
        </a:spcAft>
        <a:buClr>
          <a:schemeClr val="tx1"/>
        </a:buClr>
        <a:buSzPct val="65000"/>
        <a:buFont typeface="Wingdings" panose="05000000000000000000" pitchFamily="2" charset="2"/>
        <a:buChar char="n"/>
        <a:defRPr sz="2100">
          <a:solidFill>
            <a:schemeClr val="tx1"/>
          </a:solidFill>
          <a:effectLst>
            <a:outerShdw blurRad="38100" dist="38100" dir="2700000" algn="tl">
              <a:srgbClr val="000000"/>
            </a:outerShdw>
          </a:effectLst>
          <a:latin typeface="+mn-lt"/>
        </a:defRPr>
      </a:lvl2pPr>
      <a:lvl3pPr marL="857246" indent="-171450" algn="l" rtl="0" eaLnBrk="0" fontAlgn="base" hangingPunct="0">
        <a:spcBef>
          <a:spcPct val="20000"/>
        </a:spcBef>
        <a:spcAft>
          <a:spcPct val="0"/>
        </a:spcAft>
        <a:buClr>
          <a:schemeClr val="accent2"/>
        </a:buClr>
        <a:buSzPct val="65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3pPr>
      <a:lvl4pPr marL="1200145" indent="-171450" algn="l" rtl="0" eaLnBrk="0" fontAlgn="base" hangingPunct="0">
        <a:spcBef>
          <a:spcPct val="20000"/>
        </a:spcBef>
        <a:spcAft>
          <a:spcPct val="0"/>
        </a:spcAft>
        <a:buClr>
          <a:schemeClr val="tx1"/>
        </a:buClr>
        <a:buSzPct val="65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4pPr>
      <a:lvl5pPr marL="1543044" indent="-171450" algn="l" rtl="0" eaLnBrk="0" fontAlgn="base" hangingPunct="0">
        <a:spcBef>
          <a:spcPct val="20000"/>
        </a:spcBef>
        <a:spcAft>
          <a:spcPct val="0"/>
        </a:spcAft>
        <a:buClr>
          <a:schemeClr val="folHlink"/>
        </a:buClr>
        <a:buSzPct val="65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5pPr>
      <a:lvl6pPr marL="1885942"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6pPr>
      <a:lvl7pPr marL="2228840"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7pPr>
      <a:lvl8pPr marL="2571739"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8pPr>
      <a:lvl9pPr marL="2914638"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9pPr>
    </p:bodyStyle>
    <p:otherStyle>
      <a:defPPr>
        <a:defRPr lang="en-US"/>
      </a:defPPr>
      <a:lvl1pPr marL="0" algn="l" defTabSz="685797" rtl="0" eaLnBrk="1" latinLnBrk="0" hangingPunct="1">
        <a:defRPr sz="1350" kern="1200">
          <a:solidFill>
            <a:schemeClr val="tx1"/>
          </a:solidFill>
          <a:latin typeface="+mn-lt"/>
          <a:ea typeface="+mn-ea"/>
          <a:cs typeface="+mn-cs"/>
        </a:defRPr>
      </a:lvl1pPr>
      <a:lvl2pPr marL="342898" algn="l" defTabSz="685797" rtl="0" eaLnBrk="1" latinLnBrk="0" hangingPunct="1">
        <a:defRPr sz="1350" kern="1200">
          <a:solidFill>
            <a:schemeClr val="tx1"/>
          </a:solidFill>
          <a:latin typeface="+mn-lt"/>
          <a:ea typeface="+mn-ea"/>
          <a:cs typeface="+mn-cs"/>
        </a:defRPr>
      </a:lvl2pPr>
      <a:lvl3pPr marL="685797" algn="l" defTabSz="685797" rtl="0" eaLnBrk="1" latinLnBrk="0" hangingPunct="1">
        <a:defRPr sz="1350" kern="1200">
          <a:solidFill>
            <a:schemeClr val="tx1"/>
          </a:solidFill>
          <a:latin typeface="+mn-lt"/>
          <a:ea typeface="+mn-ea"/>
          <a:cs typeface="+mn-cs"/>
        </a:defRPr>
      </a:lvl3pPr>
      <a:lvl4pPr marL="1028696" algn="l" defTabSz="685797" rtl="0" eaLnBrk="1" latinLnBrk="0" hangingPunct="1">
        <a:defRPr sz="1350" kern="1200">
          <a:solidFill>
            <a:schemeClr val="tx1"/>
          </a:solidFill>
          <a:latin typeface="+mn-lt"/>
          <a:ea typeface="+mn-ea"/>
          <a:cs typeface="+mn-cs"/>
        </a:defRPr>
      </a:lvl4pPr>
      <a:lvl5pPr marL="1371594" algn="l" defTabSz="685797" rtl="0" eaLnBrk="1" latinLnBrk="0" hangingPunct="1">
        <a:defRPr sz="1350" kern="1200">
          <a:solidFill>
            <a:schemeClr val="tx1"/>
          </a:solidFill>
          <a:latin typeface="+mn-lt"/>
          <a:ea typeface="+mn-ea"/>
          <a:cs typeface="+mn-cs"/>
        </a:defRPr>
      </a:lvl5pPr>
      <a:lvl6pPr marL="1714492" algn="l" defTabSz="685797" rtl="0" eaLnBrk="1" latinLnBrk="0" hangingPunct="1">
        <a:defRPr sz="1350" kern="1200">
          <a:solidFill>
            <a:schemeClr val="tx1"/>
          </a:solidFill>
          <a:latin typeface="+mn-lt"/>
          <a:ea typeface="+mn-ea"/>
          <a:cs typeface="+mn-cs"/>
        </a:defRPr>
      </a:lvl6pPr>
      <a:lvl7pPr marL="2057391" algn="l" defTabSz="685797" rtl="0" eaLnBrk="1" latinLnBrk="0" hangingPunct="1">
        <a:defRPr sz="1350" kern="1200">
          <a:solidFill>
            <a:schemeClr val="tx1"/>
          </a:solidFill>
          <a:latin typeface="+mn-lt"/>
          <a:ea typeface="+mn-ea"/>
          <a:cs typeface="+mn-cs"/>
        </a:defRPr>
      </a:lvl7pPr>
      <a:lvl8pPr marL="2400290" algn="l" defTabSz="685797" rtl="0" eaLnBrk="1" latinLnBrk="0" hangingPunct="1">
        <a:defRPr sz="1350" kern="1200">
          <a:solidFill>
            <a:schemeClr val="tx1"/>
          </a:solidFill>
          <a:latin typeface="+mn-lt"/>
          <a:ea typeface="+mn-ea"/>
          <a:cs typeface="+mn-cs"/>
        </a:defRPr>
      </a:lvl8pPr>
      <a:lvl9pPr marL="2743188" algn="l" defTabSz="68579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gitalcommons.pepperdine.edu/cgi/viewcontent.cgi?article=1116&amp;context=leav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br>
              <a:rPr lang="en-US" altLang="en-US" sz="3600" dirty="0"/>
            </a:br>
            <a:br>
              <a:rPr lang="en-US" altLang="en-US" sz="3600" dirty="0"/>
            </a:br>
            <a:br>
              <a:rPr lang="en-US" altLang="en-US" sz="3600" dirty="0"/>
            </a:br>
            <a:br>
              <a:rPr lang="en-US" altLang="en-US" sz="3600" dirty="0"/>
            </a:br>
            <a:br>
              <a:rPr lang="en-US" altLang="en-US" sz="3600" dirty="0"/>
            </a:br>
            <a:br>
              <a:rPr lang="en-US" sz="3600" dirty="0">
                <a:effectLst/>
              </a:rPr>
            </a:br>
            <a:r>
              <a:rPr lang="en-US" sz="5400" dirty="0">
                <a:solidFill>
                  <a:srgbClr val="FFC000"/>
                </a:solidFill>
                <a:effectLst/>
              </a:rPr>
              <a:t>Teachers in the NT</a:t>
            </a:r>
            <a:br>
              <a:rPr lang="en-US" altLang="en-US" sz="3600" dirty="0"/>
            </a:br>
            <a:endParaRPr lang="en-US" altLang="en-US" sz="3600" dirty="0">
              <a:solidFill>
                <a:srgbClr val="FFFF00"/>
              </a:solidFill>
            </a:endParaRPr>
          </a:p>
        </p:txBody>
      </p:sp>
      <p:sp>
        <p:nvSpPr>
          <p:cNvPr id="2051" name="Rectangle 3"/>
          <p:cNvSpPr>
            <a:spLocks noGrp="1" noChangeArrowheads="1"/>
          </p:cNvSpPr>
          <p:nvPr>
            <p:ph type="subTitle" idx="1"/>
          </p:nvPr>
        </p:nvSpPr>
        <p:spPr/>
        <p:txBody>
          <a:bodyPr/>
          <a:lstStyle/>
          <a:p>
            <a:pPr eaLnBrk="1" hangingPunct="1">
              <a:lnSpc>
                <a:spcPct val="80000"/>
              </a:lnSpc>
              <a:defRPr/>
            </a:pPr>
            <a:r>
              <a:rPr lang="en-US" altLang="en-US" sz="2100" dirty="0"/>
              <a:t>Glenn Giles, PhD</a:t>
            </a:r>
          </a:p>
          <a:p>
            <a:pPr eaLnBrk="1" hangingPunct="1">
              <a:lnSpc>
                <a:spcPct val="80000"/>
              </a:lnSpc>
              <a:defRPr/>
            </a:pPr>
            <a:r>
              <a:rPr lang="en-US" altLang="en-US" sz="2100" dirty="0"/>
              <a:t>March 6. 2020</a:t>
            </a:r>
          </a:p>
          <a:p>
            <a:pPr eaLnBrk="1" hangingPunct="1">
              <a:lnSpc>
                <a:spcPct val="80000"/>
              </a:lnSpc>
              <a:defRPr/>
            </a:pPr>
            <a:r>
              <a:rPr lang="en-US" altLang="en-US" sz="2100" dirty="0"/>
              <a:t>Teacher’s Forum</a:t>
            </a:r>
          </a:p>
          <a:p>
            <a:pPr eaLnBrk="1" hangingPunct="1">
              <a:lnSpc>
                <a:spcPct val="80000"/>
              </a:lnSpc>
              <a:defRPr/>
            </a:pPr>
            <a:r>
              <a:rPr lang="en-US" altLang="en-US" sz="2100" dirty="0"/>
              <a:t>San Antonio, TX</a:t>
            </a:r>
          </a:p>
          <a:p>
            <a:pPr eaLnBrk="1" hangingPunct="1">
              <a:lnSpc>
                <a:spcPct val="80000"/>
              </a:lnSpc>
              <a:defRPr/>
            </a:pPr>
            <a:endParaRPr lang="en-US" altLang="en-US" sz="2100" dirty="0"/>
          </a:p>
        </p:txBody>
      </p:sp>
    </p:spTree>
    <p:extLst>
      <p:ext uri="{BB962C8B-B14F-4D97-AF65-F5344CB8AC3E}">
        <p14:creationId xmlns:p14="http://schemas.microsoft.com/office/powerpoint/2010/main" val="365356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a:solidFill>
                  <a:srgbClr val="FFC000"/>
                </a:solidFill>
              </a:rPr>
              <a:t>Other Teachers in the 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effectLst/>
              </a:rPr>
              <a:t>B. Paul and his companions: </a:t>
            </a:r>
          </a:p>
          <a:p>
            <a:pPr marL="0" indent="0">
              <a:buNone/>
            </a:pPr>
            <a:r>
              <a:rPr lang="en-US" dirty="0">
                <a:effectLst/>
              </a:rPr>
              <a:t>	1. Paul was appointed (</a:t>
            </a:r>
            <a:r>
              <a:rPr lang="en-US" i="1" dirty="0" err="1">
                <a:effectLst/>
              </a:rPr>
              <a:t>tithēmi</a:t>
            </a:r>
            <a:r>
              <a:rPr lang="en-US" dirty="0">
                <a:effectLst/>
              </a:rPr>
              <a:t>, </a:t>
            </a:r>
            <a:r>
              <a:rPr lang="el-GR" dirty="0">
                <a:effectLst/>
              </a:rPr>
              <a:t>τίθημι</a:t>
            </a:r>
            <a:r>
              <a:rPr lang="en-US" dirty="0">
                <a:effectLst/>
              </a:rPr>
              <a:t>) as a Teacher: 1 			Tim 2:7; 2 Tim 1:11 (</a:t>
            </a:r>
            <a:r>
              <a:rPr lang="en-US" i="1" dirty="0" err="1">
                <a:effectLst/>
              </a:rPr>
              <a:t>didaskalos</a:t>
            </a:r>
            <a:r>
              <a:rPr lang="en-US" dirty="0">
                <a:effectLst/>
              </a:rPr>
              <a:t> ,</a:t>
            </a:r>
            <a:r>
              <a:rPr lang="en-US" b="1" dirty="0">
                <a:effectLst/>
                <a:latin typeface="GraecaII"/>
                <a:ea typeface="Calibri"/>
                <a:cs typeface="Times New Roman"/>
              </a:rPr>
              <a:t> </a:t>
            </a:r>
            <a:r>
              <a:rPr lang="en-US" b="1" dirty="0" err="1">
                <a:effectLst/>
                <a:latin typeface="GraecaII"/>
                <a:ea typeface="Calibri"/>
                <a:cs typeface="Times New Roman"/>
              </a:rPr>
              <a:t>didavskalo</a:t>
            </a:r>
            <a:r>
              <a:rPr lang="en-US" b="1" dirty="0">
                <a:effectLst/>
                <a:latin typeface="GraecaII"/>
                <a:ea typeface="Calibri"/>
                <a:cs typeface="Times New Roman"/>
              </a:rPr>
              <a:t>~)</a:t>
            </a:r>
            <a:r>
              <a:rPr lang="en-US" dirty="0">
                <a:effectLst/>
                <a:latin typeface="Calibri"/>
                <a:ea typeface="Calibri"/>
                <a:cs typeface="Times New Roman"/>
              </a:rPr>
              <a:t> </a:t>
            </a:r>
            <a:r>
              <a:rPr lang="en-US" dirty="0">
                <a:effectLst/>
              </a:rPr>
              <a:t> 	   		along with being a herald (preacher) and an Apostle.</a:t>
            </a:r>
          </a:p>
          <a:p>
            <a:pPr marL="0" indent="0">
              <a:buNone/>
            </a:pPr>
            <a:r>
              <a:rPr lang="en-US" dirty="0">
                <a:effectLst/>
              </a:rPr>
              <a:t>	2. Barnabas is noted as a teacher as well in Acts 11:26; and 		15:35 </a:t>
            </a:r>
          </a:p>
          <a:p>
            <a:pPr marL="0" indent="0">
              <a:buNone/>
            </a:pPr>
            <a:r>
              <a:rPr lang="en-US" dirty="0">
                <a:effectLst/>
              </a:rPr>
              <a:t>	3. Paul and his companions in Col. 1:28 </a:t>
            </a:r>
          </a:p>
          <a:p>
            <a:pPr marL="0" indent="0">
              <a:buNone/>
            </a:pPr>
            <a:r>
              <a:rPr lang="en-US" dirty="0">
                <a:effectLst/>
              </a:rPr>
              <a:t>C. Teachers linked with and actually part of a mission team: Paul, </a:t>
            </a:r>
          </a:p>
          <a:p>
            <a:pPr marL="0" indent="0">
              <a:buNone/>
            </a:pPr>
            <a:r>
              <a:rPr lang="en-US" dirty="0">
                <a:effectLst/>
              </a:rPr>
              <a:t>	Barnabas, Simeon, Lucius were all classified as “prophets and 	teachers” in Acts 13:1</a:t>
            </a:r>
          </a:p>
          <a:p>
            <a:pPr marL="0" indent="0">
              <a:buNone/>
            </a:pPr>
            <a:r>
              <a:rPr lang="en-US" dirty="0">
                <a:effectLst/>
              </a:rPr>
              <a:t>    ---teachers </a:t>
            </a:r>
            <a:r>
              <a:rPr lang="en-US" i="1" dirty="0">
                <a:effectLst/>
              </a:rPr>
              <a:t>were very intimately involved in the sending out of 	a mission team</a:t>
            </a:r>
            <a:r>
              <a:rPr lang="en-US" dirty="0">
                <a:effectLst/>
              </a:rPr>
              <a:t> </a:t>
            </a:r>
            <a:r>
              <a:rPr lang="en-US" i="1" dirty="0">
                <a:effectLst/>
              </a:rPr>
              <a:t>and two were even part of the mission team.</a:t>
            </a:r>
            <a:r>
              <a:rPr lang="en-US" dirty="0">
                <a:effectLst/>
              </a:rPr>
              <a:t> 	To do this, it would follow that teachers need to be team 	players, not critics of other leaders in the church.</a:t>
            </a:r>
            <a:endParaRPr lang="en-US" dirty="0"/>
          </a:p>
          <a:p>
            <a:pPr marL="0" indent="0">
              <a:buNone/>
            </a:pPr>
            <a:r>
              <a:rPr lang="en-US" dirty="0">
                <a:solidFill>
                  <a:srgbClr val="FFC000"/>
                </a:solidFill>
              </a:rPr>
              <a:t> </a:t>
            </a:r>
          </a:p>
        </p:txBody>
      </p:sp>
    </p:spTree>
    <p:extLst>
      <p:ext uri="{BB962C8B-B14F-4D97-AF65-F5344CB8AC3E}">
        <p14:creationId xmlns:p14="http://schemas.microsoft.com/office/powerpoint/2010/main" val="750451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rPr>
              <a:t> D. Teaching Elder or Elder-Type</a:t>
            </a:r>
            <a:endParaRPr lang="en-US" dirty="0">
              <a:solidFill>
                <a:srgbClr val="FFC000"/>
              </a:solidFill>
            </a:endParaRPr>
          </a:p>
        </p:txBody>
      </p:sp>
      <p:sp>
        <p:nvSpPr>
          <p:cNvPr id="3" name="Content Placeholder 2"/>
          <p:cNvSpPr>
            <a:spLocks noGrp="1"/>
          </p:cNvSpPr>
          <p:nvPr>
            <p:ph idx="1"/>
          </p:nvPr>
        </p:nvSpPr>
        <p:spPr/>
        <p:txBody>
          <a:bodyPr>
            <a:normAutofit fontScale="92500"/>
          </a:bodyPr>
          <a:lstStyle/>
          <a:p>
            <a:pPr marL="457200" indent="-457200">
              <a:buAutoNum type="arabicPeriod"/>
            </a:pPr>
            <a:r>
              <a:rPr lang="en-US" dirty="0">
                <a:effectLst/>
              </a:rPr>
              <a:t>This is a Church office, appointed by God: Eph 4:11 	(π</a:t>
            </a:r>
            <a:r>
              <a:rPr lang="en-US" dirty="0" err="1">
                <a:effectLst/>
              </a:rPr>
              <a:t>οιμήν</a:t>
            </a:r>
            <a:r>
              <a:rPr lang="en-US" dirty="0">
                <a:effectLst/>
              </a:rPr>
              <a:t> + </a:t>
            </a:r>
            <a:r>
              <a:rPr lang="en-US" dirty="0" err="1">
                <a:effectLst/>
              </a:rPr>
              <a:t>διδάσκ</a:t>
            </a:r>
            <a:r>
              <a:rPr lang="en-US" dirty="0">
                <a:effectLst/>
              </a:rPr>
              <a:t>αλος = </a:t>
            </a:r>
            <a:r>
              <a:rPr lang="en-US" i="1" dirty="0">
                <a:effectLst/>
              </a:rPr>
              <a:t>shepherd-teacher</a:t>
            </a:r>
            <a:r>
              <a:rPr lang="en-US" dirty="0">
                <a:effectLst/>
              </a:rPr>
              <a:t>, this is 	probably a teaching elder or elder type listed with 	apostles, prophets and evangelists). They were 	intimately involved in the team work of preparing God’s 	people for works of Service, building up the 	body of 	Christ, unity, and maturity.</a:t>
            </a:r>
          </a:p>
          <a:p>
            <a:pPr marL="457200" indent="-457200">
              <a:buFont typeface="Wingdings" panose="05000000000000000000" pitchFamily="2" charset="2"/>
              <a:buAutoNum type="arabicPeriod"/>
            </a:pPr>
            <a:r>
              <a:rPr lang="en-US" dirty="0">
                <a:effectLst/>
              </a:rPr>
              <a:t>The elder is to be “</a:t>
            </a:r>
            <a:r>
              <a:rPr lang="en-US" i="1" dirty="0">
                <a:effectLst/>
              </a:rPr>
              <a:t>skillful in teaching</a:t>
            </a:r>
            <a:r>
              <a:rPr lang="en-US" dirty="0">
                <a:effectLst/>
              </a:rPr>
              <a:t>” (BDAG, </a:t>
            </a:r>
            <a:r>
              <a:rPr lang="en-US" i="1" dirty="0" err="1">
                <a:effectLst/>
              </a:rPr>
              <a:t>didaktikos</a:t>
            </a:r>
            <a:r>
              <a:rPr lang="en-US" dirty="0">
                <a:effectLst/>
              </a:rPr>
              <a:t>, 	</a:t>
            </a:r>
            <a:r>
              <a:rPr lang="en-US" dirty="0" err="1">
                <a:effectLst/>
              </a:rPr>
              <a:t>διδ</a:t>
            </a:r>
            <a:r>
              <a:rPr lang="en-US" dirty="0">
                <a:effectLst/>
              </a:rPr>
              <a:t>ακτικός) in 1 Tim 3:2. In Titus 1:9, elders were to be 	those who were to “hold firmly to the trustworthy 	message as it has been taught” so that they “can 	encourage others by sound doctrine 	(</a:t>
            </a:r>
            <a:r>
              <a:rPr lang="en-US" i="1" dirty="0" err="1">
                <a:effectLst/>
              </a:rPr>
              <a:t>didaskalia</a:t>
            </a:r>
            <a:r>
              <a:rPr lang="en-US" i="1" dirty="0">
                <a:effectLst/>
              </a:rPr>
              <a:t>,</a:t>
            </a:r>
            <a:r>
              <a:rPr lang="en-US" dirty="0">
                <a:effectLst/>
              </a:rPr>
              <a:t> 	</a:t>
            </a:r>
            <a:r>
              <a:rPr lang="en-US" dirty="0" err="1">
                <a:effectLst/>
              </a:rPr>
              <a:t>διδ</a:t>
            </a:r>
            <a:r>
              <a:rPr lang="en-US" dirty="0">
                <a:effectLst/>
              </a:rPr>
              <a:t>ασκαλία) and refute those who oppose it.”</a:t>
            </a:r>
            <a:endParaRPr lang="en-US" dirty="0"/>
          </a:p>
        </p:txBody>
      </p:sp>
    </p:spTree>
    <p:extLst>
      <p:ext uri="{BB962C8B-B14F-4D97-AF65-F5344CB8AC3E}">
        <p14:creationId xmlns:p14="http://schemas.microsoft.com/office/powerpoint/2010/main" val="49227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Teaching Elder</a:t>
            </a:r>
          </a:p>
        </p:txBody>
      </p:sp>
      <p:sp>
        <p:nvSpPr>
          <p:cNvPr id="3" name="Content Placeholder 2"/>
          <p:cNvSpPr>
            <a:spLocks noGrp="1"/>
          </p:cNvSpPr>
          <p:nvPr>
            <p:ph idx="1"/>
          </p:nvPr>
        </p:nvSpPr>
        <p:spPr/>
        <p:txBody>
          <a:bodyPr/>
          <a:lstStyle/>
          <a:p>
            <a:pPr marL="0" indent="0">
              <a:buNone/>
            </a:pPr>
            <a:r>
              <a:rPr lang="en-US" dirty="0">
                <a:effectLst/>
              </a:rPr>
              <a:t>3. So teaching elders need to be well schooled in sound 	doctrine. </a:t>
            </a:r>
          </a:p>
          <a:p>
            <a:pPr marL="0" indent="0">
              <a:buNone/>
            </a:pPr>
            <a:r>
              <a:rPr lang="en-US" dirty="0">
                <a:effectLst/>
              </a:rPr>
              <a:t>4. Also note 1 Tim 5:17: “The elders who direct the affairs 	of the church well are worthy of double honor, 	especially those whose work is preaching and 	teaching” (</a:t>
            </a:r>
            <a:r>
              <a:rPr lang="en-US" i="1" dirty="0" err="1">
                <a:effectLst/>
              </a:rPr>
              <a:t>didaskalia</a:t>
            </a:r>
            <a:r>
              <a:rPr lang="en-US" i="1" dirty="0">
                <a:effectLst/>
              </a:rPr>
              <a:t>,</a:t>
            </a:r>
            <a:r>
              <a:rPr lang="en-US" dirty="0">
                <a:effectLst/>
              </a:rPr>
              <a:t> </a:t>
            </a:r>
            <a:r>
              <a:rPr lang="en-US" dirty="0" err="1">
                <a:effectLst/>
              </a:rPr>
              <a:t>διδ</a:t>
            </a:r>
            <a:r>
              <a:rPr lang="en-US" dirty="0">
                <a:effectLst/>
              </a:rPr>
              <a:t>ασκαλία, the word for “the 	act of </a:t>
            </a:r>
            <a:r>
              <a:rPr lang="en-US" i="1" dirty="0">
                <a:effectLst/>
              </a:rPr>
              <a:t>teaching, instruction</a:t>
            </a:r>
            <a:r>
              <a:rPr lang="en-US" dirty="0">
                <a:effectLst/>
              </a:rPr>
              <a:t>”, BDAG).  </a:t>
            </a:r>
          </a:p>
          <a:p>
            <a:pPr marL="0" indent="0">
              <a:buNone/>
            </a:pPr>
            <a:r>
              <a:rPr lang="en-US" dirty="0">
                <a:effectLst/>
              </a:rPr>
              <a:t>--Here, shepherd-teachers were important enough to be 	supported financially by the church. </a:t>
            </a:r>
            <a:endParaRPr lang="en-US" dirty="0"/>
          </a:p>
        </p:txBody>
      </p:sp>
    </p:spTree>
    <p:extLst>
      <p:ext uri="{BB962C8B-B14F-4D97-AF65-F5344CB8AC3E}">
        <p14:creationId xmlns:p14="http://schemas.microsoft.com/office/powerpoint/2010/main" val="128692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E. Timothy as a Teacher</a:t>
            </a:r>
          </a:p>
        </p:txBody>
      </p:sp>
      <p:sp>
        <p:nvSpPr>
          <p:cNvPr id="3" name="Content Placeholder 2"/>
          <p:cNvSpPr>
            <a:spLocks noGrp="1"/>
          </p:cNvSpPr>
          <p:nvPr>
            <p:ph idx="1"/>
          </p:nvPr>
        </p:nvSpPr>
        <p:spPr/>
        <p:txBody>
          <a:bodyPr/>
          <a:lstStyle/>
          <a:p>
            <a:pPr marL="0" indent="0">
              <a:buNone/>
            </a:pPr>
            <a:r>
              <a:rPr lang="en-US" dirty="0">
                <a:effectLst/>
              </a:rPr>
              <a:t>1. 1 Tim 4:11, 13: “Command and teach these things . . . 	Until I come, devote yourself to the public reading of 	Scripture, to preaching and to teaching (</a:t>
            </a:r>
            <a:r>
              <a:rPr lang="en-US" i="1" dirty="0" err="1">
                <a:effectLst/>
              </a:rPr>
              <a:t>didaskalia</a:t>
            </a:r>
            <a:r>
              <a:rPr lang="en-US" dirty="0">
                <a:effectLst/>
              </a:rPr>
              <a:t>, 	</a:t>
            </a:r>
            <a:r>
              <a:rPr lang="en-US" dirty="0" err="1">
                <a:effectLst/>
              </a:rPr>
              <a:t>διδ</a:t>
            </a:r>
            <a:r>
              <a:rPr lang="en-US" dirty="0">
                <a:effectLst/>
              </a:rPr>
              <a:t>ασκαλία)” </a:t>
            </a:r>
          </a:p>
          <a:p>
            <a:pPr marL="0" indent="0">
              <a:buNone/>
            </a:pPr>
            <a:r>
              <a:rPr lang="en-US" dirty="0">
                <a:effectLst/>
              </a:rPr>
              <a:t>2. 1 Tim 6:2 “these things you are to teach (</a:t>
            </a:r>
            <a:r>
              <a:rPr lang="en-US" i="1" dirty="0">
                <a:effectLst/>
              </a:rPr>
              <a:t>didaskō</a:t>
            </a:r>
            <a:r>
              <a:rPr lang="en-US" dirty="0">
                <a:effectLst/>
              </a:rPr>
              <a:t>, 	</a:t>
            </a:r>
            <a:r>
              <a:rPr lang="en-US" dirty="0" err="1">
                <a:effectLst/>
              </a:rPr>
              <a:t>διδάσκω</a:t>
            </a:r>
            <a:r>
              <a:rPr lang="en-US" dirty="0">
                <a:effectLst/>
              </a:rPr>
              <a:t>) and urge on them.” </a:t>
            </a:r>
          </a:p>
          <a:p>
            <a:pPr marL="0" indent="0">
              <a:buNone/>
            </a:pPr>
            <a:r>
              <a:rPr lang="en-US" dirty="0">
                <a:effectLst/>
              </a:rPr>
              <a:t>3. 2 Tim 2:24, the Lord’s servant must . . . able to teach” 	or “skillful in teaching” (</a:t>
            </a:r>
            <a:r>
              <a:rPr lang="en-US" i="1" dirty="0" err="1">
                <a:effectLst/>
              </a:rPr>
              <a:t>didaktikos</a:t>
            </a:r>
            <a:r>
              <a:rPr lang="en-US" dirty="0">
                <a:effectLst/>
              </a:rPr>
              <a:t>, </a:t>
            </a:r>
            <a:r>
              <a:rPr lang="en-US" dirty="0" err="1">
                <a:effectLst/>
              </a:rPr>
              <a:t>διδ</a:t>
            </a:r>
            <a:r>
              <a:rPr lang="en-US" dirty="0">
                <a:effectLst/>
              </a:rPr>
              <a:t>ακτικός). Here 	contextually it is implying Timothy and his position.</a:t>
            </a:r>
          </a:p>
          <a:p>
            <a:pPr marL="0" indent="0">
              <a:buNone/>
            </a:pPr>
            <a:endParaRPr lang="en-US" dirty="0"/>
          </a:p>
        </p:txBody>
      </p:sp>
    </p:spTree>
    <p:extLst>
      <p:ext uri="{BB962C8B-B14F-4D97-AF65-F5344CB8AC3E}">
        <p14:creationId xmlns:p14="http://schemas.microsoft.com/office/powerpoint/2010/main" val="193536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F. </a:t>
            </a:r>
            <a:r>
              <a:rPr lang="en-US" b="1" dirty="0">
                <a:solidFill>
                  <a:srgbClr val="FFC000"/>
                </a:solidFill>
                <a:effectLst/>
              </a:rPr>
              <a:t>The Holy Spirit as Teacher</a:t>
            </a:r>
            <a:endParaRPr lang="en-US" b="1" dirty="0">
              <a:solidFill>
                <a:srgbClr val="FFC000"/>
              </a:solidFill>
            </a:endParaRPr>
          </a:p>
        </p:txBody>
      </p:sp>
      <p:sp>
        <p:nvSpPr>
          <p:cNvPr id="3" name="Content Placeholder 2"/>
          <p:cNvSpPr>
            <a:spLocks noGrp="1"/>
          </p:cNvSpPr>
          <p:nvPr>
            <p:ph idx="1"/>
          </p:nvPr>
        </p:nvSpPr>
        <p:spPr>
          <a:xfrm>
            <a:off x="533400" y="1600200"/>
            <a:ext cx="8229600" cy="4530725"/>
          </a:xfrm>
        </p:spPr>
        <p:txBody>
          <a:bodyPr/>
          <a:lstStyle/>
          <a:p>
            <a:pPr marL="0" indent="0">
              <a:buNone/>
            </a:pPr>
            <a:r>
              <a:rPr lang="en-US" dirty="0">
                <a:effectLst/>
              </a:rPr>
              <a:t>1. Lk. 12:12, “The Holy Spirit will teach (</a:t>
            </a:r>
            <a:r>
              <a:rPr lang="en-US" i="1" dirty="0" err="1">
                <a:effectLst/>
              </a:rPr>
              <a:t>didaskō</a:t>
            </a:r>
            <a:r>
              <a:rPr lang="en-US" i="1" dirty="0">
                <a:effectLst/>
              </a:rPr>
              <a:t>,</a:t>
            </a:r>
            <a:r>
              <a:rPr lang="en-US" dirty="0">
                <a:effectLst/>
              </a:rPr>
              <a:t> </a:t>
            </a:r>
            <a:r>
              <a:rPr lang="en-US" dirty="0" err="1">
                <a:effectLst/>
              </a:rPr>
              <a:t>διδάσκω</a:t>
            </a:r>
            <a:r>
              <a:rPr lang="en-US" dirty="0">
                <a:effectLst/>
              </a:rPr>
              <a:t>) 	you” </a:t>
            </a:r>
          </a:p>
          <a:p>
            <a:pPr marL="0" indent="0">
              <a:buNone/>
            </a:pPr>
            <a:r>
              <a:rPr lang="en-US" dirty="0">
                <a:effectLst/>
              </a:rPr>
              <a:t>2. </a:t>
            </a:r>
            <a:r>
              <a:rPr lang="en-US" dirty="0" err="1">
                <a:effectLst/>
              </a:rPr>
              <a:t>Jn</a:t>
            </a:r>
            <a:r>
              <a:rPr lang="en-US" dirty="0">
                <a:effectLst/>
              </a:rPr>
              <a:t> 14:26 “But the Advocate, the Holy Spirit, whom the 	Father will send in my name, will teach you all 	things” </a:t>
            </a:r>
          </a:p>
          <a:p>
            <a:pPr marL="0" indent="0">
              <a:buNone/>
            </a:pPr>
            <a:r>
              <a:rPr lang="en-US" dirty="0">
                <a:effectLst/>
              </a:rPr>
              <a:t>3. 1 </a:t>
            </a:r>
            <a:r>
              <a:rPr lang="en-US" dirty="0" err="1">
                <a:effectLst/>
              </a:rPr>
              <a:t>Jn</a:t>
            </a:r>
            <a:r>
              <a:rPr lang="en-US" dirty="0">
                <a:effectLst/>
              </a:rPr>
              <a:t> 2:27 “his anointing teaches you about all things.”</a:t>
            </a:r>
          </a:p>
          <a:p>
            <a:pPr marL="0" indent="0">
              <a:buNone/>
            </a:pPr>
            <a:endParaRPr lang="en-US" dirty="0"/>
          </a:p>
          <a:p>
            <a:pPr marL="0" indent="0">
              <a:buNone/>
            </a:pPr>
            <a:r>
              <a:rPr lang="en-US" dirty="0"/>
              <a:t>Do we allow the Holy Spirit to teach us today?</a:t>
            </a:r>
          </a:p>
        </p:txBody>
      </p:sp>
    </p:spTree>
    <p:extLst>
      <p:ext uri="{BB962C8B-B14F-4D97-AF65-F5344CB8AC3E}">
        <p14:creationId xmlns:p14="http://schemas.microsoft.com/office/powerpoint/2010/main" val="170760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rPr>
              <a:t>G. Official Church Teachers</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effectLst>
                  <a:outerShdw blurRad="38100" dist="38100" dir="2700000" algn="tl">
                    <a:srgbClr val="000000">
                      <a:alpha val="43137"/>
                    </a:srgbClr>
                  </a:outerShdw>
                </a:effectLst>
              </a:rPr>
              <a:t>--This will of course be qualified by how one defines “official”. I am using the idea of </a:t>
            </a:r>
            <a:r>
              <a:rPr lang="en-US" b="1" dirty="0">
                <a:effectLst>
                  <a:outerShdw blurRad="38100" dist="38100" dir="2700000" algn="tl">
                    <a:srgbClr val="000000">
                      <a:alpha val="43137"/>
                    </a:srgbClr>
                  </a:outerShdw>
                </a:effectLst>
              </a:rPr>
              <a:t>“leadership-approved and qualified/competent/skilled in teaching”</a:t>
            </a:r>
          </a:p>
          <a:p>
            <a:pPr marL="0" indent="0">
              <a:buNone/>
            </a:pPr>
            <a:r>
              <a:rPr lang="en-US" dirty="0">
                <a:effectLst>
                  <a:outerShdw blurRad="38100" dist="38100" dir="2700000" algn="tl">
                    <a:srgbClr val="000000">
                      <a:alpha val="43137"/>
                    </a:srgbClr>
                  </a:outerShdw>
                </a:effectLst>
              </a:rPr>
              <a:t>1. 1 Cor. 12:28: God appointed teachers (</a:t>
            </a:r>
            <a:r>
              <a:rPr lang="en-US" i="1" dirty="0" err="1">
                <a:effectLst>
                  <a:outerShdw blurRad="38100" dist="38100" dir="2700000" algn="tl">
                    <a:srgbClr val="000000">
                      <a:alpha val="43137"/>
                    </a:srgbClr>
                  </a:outerShdw>
                </a:effectLst>
              </a:rPr>
              <a:t>didaskalos</a:t>
            </a:r>
            <a:r>
              <a:rPr lang="en-US" dirty="0">
                <a:effectLst>
                  <a:outerShdw blurRad="38100" dist="38100" dir="2700000" algn="tl">
                    <a:srgbClr val="000000">
                      <a:alpha val="43137"/>
                    </a:srgbClr>
                  </a:outerShdw>
                </a:effectLst>
              </a:rPr>
              <a:t>, </a:t>
            </a:r>
          </a:p>
          <a:p>
            <a:pPr marL="0" indent="0">
              <a:buNone/>
            </a:pP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διδάσκ</a:t>
            </a:r>
            <a:r>
              <a:rPr lang="en-US" dirty="0">
                <a:effectLst>
                  <a:outerShdw blurRad="38100" dist="38100" dir="2700000" algn="tl">
                    <a:srgbClr val="000000">
                      <a:alpha val="43137"/>
                    </a:srgbClr>
                  </a:outerShdw>
                </a:effectLst>
              </a:rPr>
              <a:t>αλος) third behind apostles and prophets</a:t>
            </a:r>
          </a:p>
          <a:p>
            <a:pPr marL="0" indent="0">
              <a:buNone/>
            </a:pPr>
            <a:r>
              <a:rPr lang="en-US" dirty="0">
                <a:effectLst>
                  <a:outerShdw blurRad="38100" dist="38100" dir="2700000" algn="tl">
                    <a:srgbClr val="000000">
                      <a:alpha val="43137"/>
                    </a:srgbClr>
                  </a:outerShdw>
                </a:effectLst>
              </a:rPr>
              <a:t>2. In Eph 4:11 π</a:t>
            </a:r>
            <a:r>
              <a:rPr lang="en-US" dirty="0" err="1">
                <a:effectLst>
                  <a:outerShdw blurRad="38100" dist="38100" dir="2700000" algn="tl">
                    <a:srgbClr val="000000">
                      <a:alpha val="43137"/>
                    </a:srgbClr>
                  </a:outerShdw>
                </a:effectLst>
              </a:rPr>
              <a:t>οιμήν</a:t>
            </a:r>
            <a:r>
              <a:rPr lang="en-US" dirty="0">
                <a:effectLst>
                  <a:outerShdw blurRad="38100" dist="38100" dir="2700000" algn="tl">
                    <a:srgbClr val="000000">
                      <a:alpha val="43137"/>
                    </a:srgbClr>
                  </a:outerShdw>
                </a:effectLst>
              </a:rPr>
              <a:t> + </a:t>
            </a:r>
            <a:r>
              <a:rPr lang="en-US" dirty="0" err="1">
                <a:effectLst>
                  <a:outerShdw blurRad="38100" dist="38100" dir="2700000" algn="tl">
                    <a:srgbClr val="000000">
                      <a:alpha val="43137"/>
                    </a:srgbClr>
                  </a:outerShdw>
                </a:effectLst>
              </a:rPr>
              <a:t>διδάσκ</a:t>
            </a:r>
            <a:r>
              <a:rPr lang="en-US" dirty="0">
                <a:effectLst>
                  <a:outerShdw blurRad="38100" dist="38100" dir="2700000" algn="tl">
                    <a:srgbClr val="000000">
                      <a:alpha val="43137"/>
                    </a:srgbClr>
                  </a:outerShdw>
                </a:effectLst>
              </a:rPr>
              <a:t>αλος = shepherd-teacher is 	probably a teaching elder or elder type listed with 	apostles, prophets and evangelists. They were intimately 	involved in the team work of preparing God’s people for works 	of Service, building up the body of Christ, unity, and maturity.</a:t>
            </a:r>
          </a:p>
          <a:p>
            <a:pPr marL="0" indent="0">
              <a:buNone/>
            </a:pPr>
            <a:r>
              <a:rPr lang="en-US" dirty="0"/>
              <a:t>3. </a:t>
            </a:r>
            <a:r>
              <a:rPr lang="en-US" dirty="0">
                <a:effectLst/>
              </a:rPr>
              <a:t>James 3:1 exhorts “Not many of you should become teachers 	(</a:t>
            </a:r>
            <a:r>
              <a:rPr lang="en-US" i="1" dirty="0" err="1">
                <a:effectLst/>
              </a:rPr>
              <a:t>didaskalos</a:t>
            </a:r>
            <a:r>
              <a:rPr lang="en-US" i="1" dirty="0">
                <a:effectLst/>
              </a:rPr>
              <a:t>,</a:t>
            </a:r>
            <a:r>
              <a:rPr lang="en-US" dirty="0">
                <a:effectLst/>
              </a:rPr>
              <a:t> </a:t>
            </a:r>
            <a:r>
              <a:rPr lang="en-US" dirty="0" err="1">
                <a:effectLst/>
              </a:rPr>
              <a:t>διδάσκ</a:t>
            </a:r>
            <a:r>
              <a:rPr lang="en-US" dirty="0">
                <a:effectLst/>
              </a:rPr>
              <a:t>αλος), my fellow believers, because you 	know that we who teach will be judged more strictly.” This 	would seem to be official teachers since everyone is a teacher 	in some manner and discouraging this would seem to 	counter that. </a:t>
            </a:r>
            <a:endParaRPr lang="en-US" dirty="0"/>
          </a:p>
        </p:txBody>
      </p:sp>
    </p:spTree>
    <p:extLst>
      <p:ext uri="{BB962C8B-B14F-4D97-AF65-F5344CB8AC3E}">
        <p14:creationId xmlns:p14="http://schemas.microsoft.com/office/powerpoint/2010/main" val="409335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Official Teachers in the Church</a:t>
            </a:r>
          </a:p>
        </p:txBody>
      </p:sp>
      <p:sp>
        <p:nvSpPr>
          <p:cNvPr id="3" name="Content Placeholder 2"/>
          <p:cNvSpPr>
            <a:spLocks noGrp="1"/>
          </p:cNvSpPr>
          <p:nvPr>
            <p:ph idx="1"/>
          </p:nvPr>
        </p:nvSpPr>
        <p:spPr/>
        <p:txBody>
          <a:bodyPr/>
          <a:lstStyle/>
          <a:p>
            <a:pPr marL="0" indent="0">
              <a:buNone/>
            </a:pPr>
            <a:r>
              <a:rPr lang="en-US" dirty="0"/>
              <a:t>4. </a:t>
            </a:r>
            <a:r>
              <a:rPr lang="en-US" dirty="0">
                <a:effectLst/>
              </a:rPr>
              <a:t>In 2 Tim 2:2 Timothy is exhorted by Paul with respect to 	spreading Paul’s teaching to “entrust to reliable 	people who will also be qualified to teach others.” 	--Here, these </a:t>
            </a:r>
            <a:r>
              <a:rPr lang="en-US" b="1" dirty="0">
                <a:effectLst/>
              </a:rPr>
              <a:t>“people” </a:t>
            </a:r>
            <a:r>
              <a:rPr lang="en-US" dirty="0">
                <a:effectLst/>
              </a:rPr>
              <a:t>would technically be 			reliable/faithful men </a:t>
            </a:r>
            <a:r>
              <a:rPr lang="en-US" b="1" i="1" dirty="0">
                <a:effectLst/>
              </a:rPr>
              <a:t>and women</a:t>
            </a:r>
            <a:r>
              <a:rPr lang="en-US" b="1" dirty="0">
                <a:effectLst/>
              </a:rPr>
              <a:t> </a:t>
            </a:r>
            <a:r>
              <a:rPr lang="en-US" dirty="0">
                <a:effectLst/>
              </a:rPr>
              <a:t>(as noted 		by the word </a:t>
            </a:r>
            <a:r>
              <a:rPr lang="en-US" i="1" dirty="0" err="1">
                <a:effectLst/>
              </a:rPr>
              <a:t>anthrōpos</a:t>
            </a:r>
            <a:r>
              <a:rPr lang="en-US" i="1" dirty="0">
                <a:effectLst/>
              </a:rPr>
              <a:t>,</a:t>
            </a:r>
            <a:r>
              <a:rPr lang="en-US" dirty="0">
                <a:effectLst/>
              </a:rPr>
              <a:t> </a:t>
            </a:r>
            <a:r>
              <a:rPr lang="en-US" dirty="0" err="1">
                <a:effectLst/>
              </a:rPr>
              <a:t>ἄνθρω</a:t>
            </a:r>
            <a:r>
              <a:rPr lang="en-US" dirty="0">
                <a:effectLst/>
              </a:rPr>
              <a:t>πος)</a:t>
            </a:r>
          </a:p>
          <a:p>
            <a:pPr marL="0" indent="0">
              <a:buNone/>
            </a:pPr>
            <a:r>
              <a:rPr lang="en-US" dirty="0">
                <a:effectLst/>
              </a:rPr>
              <a:t>	--who are </a:t>
            </a:r>
            <a:r>
              <a:rPr lang="en-US" b="1" dirty="0">
                <a:effectLst/>
              </a:rPr>
              <a:t>qualified/competent</a:t>
            </a:r>
            <a:r>
              <a:rPr lang="en-US" dirty="0">
                <a:effectLst/>
              </a:rPr>
              <a:t> (as noted by the 		word </a:t>
            </a:r>
            <a:r>
              <a:rPr lang="en-US" i="1" dirty="0" err="1">
                <a:effectLst/>
              </a:rPr>
              <a:t>hikanos</a:t>
            </a:r>
            <a:r>
              <a:rPr lang="en-US" dirty="0">
                <a:effectLst/>
              </a:rPr>
              <a:t>, ἱκανός) to teach (</a:t>
            </a:r>
            <a:r>
              <a:rPr lang="en-US" i="1" dirty="0">
                <a:effectLst/>
              </a:rPr>
              <a:t>didaskō</a:t>
            </a:r>
            <a:r>
              <a:rPr lang="en-US" dirty="0">
                <a:effectLst/>
              </a:rPr>
              <a:t>, 		διδάσκω) others. </a:t>
            </a:r>
          </a:p>
          <a:p>
            <a:pPr marL="0" indent="0">
              <a:buNone/>
            </a:pPr>
            <a:r>
              <a:rPr lang="en-US" dirty="0">
                <a:effectLst/>
              </a:rPr>
              <a:t>		--BDAG, </a:t>
            </a:r>
            <a:r>
              <a:rPr lang="en-US" dirty="0" err="1">
                <a:effectLst/>
              </a:rPr>
              <a:t>sv</a:t>
            </a:r>
            <a:r>
              <a:rPr lang="en-US" dirty="0">
                <a:effectLst/>
              </a:rPr>
              <a:t>. “</a:t>
            </a:r>
            <a:r>
              <a:rPr lang="en-US" dirty="0" err="1">
                <a:effectLst/>
              </a:rPr>
              <a:t>ἱκ</a:t>
            </a:r>
            <a:r>
              <a:rPr lang="en-US" dirty="0">
                <a:effectLst/>
              </a:rPr>
              <a:t>ανός” classifies the use of this 			term here in 2 Tim 2:2 as “</a:t>
            </a:r>
            <a:r>
              <a:rPr lang="en-US" i="1" dirty="0">
                <a:effectLst/>
              </a:rPr>
              <a:t>fit, 				appropriate, competent, qualified, 			able.”</a:t>
            </a:r>
            <a:endParaRPr lang="en-US" dirty="0">
              <a:effectLst/>
            </a:endParaRPr>
          </a:p>
          <a:p>
            <a:pPr marL="0" indent="0">
              <a:buNone/>
            </a:pPr>
            <a:endParaRPr lang="en-US" dirty="0"/>
          </a:p>
        </p:txBody>
      </p:sp>
    </p:spTree>
    <p:extLst>
      <p:ext uri="{BB962C8B-B14F-4D97-AF65-F5344CB8AC3E}">
        <p14:creationId xmlns:p14="http://schemas.microsoft.com/office/powerpoint/2010/main" val="3643803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More Official Church Teachers</a:t>
            </a:r>
          </a:p>
        </p:txBody>
      </p:sp>
      <p:sp>
        <p:nvSpPr>
          <p:cNvPr id="3" name="Content Placeholder 2"/>
          <p:cNvSpPr>
            <a:spLocks noGrp="1"/>
          </p:cNvSpPr>
          <p:nvPr>
            <p:ph idx="1"/>
          </p:nvPr>
        </p:nvSpPr>
        <p:spPr/>
        <p:txBody>
          <a:bodyPr/>
          <a:lstStyle/>
          <a:p>
            <a:pPr marL="0" indent="0">
              <a:buNone/>
            </a:pPr>
            <a:r>
              <a:rPr lang="en-US" dirty="0">
                <a:effectLst/>
              </a:rPr>
              <a:t> 5. In Gal. 6:6 Paul taught that “Anyone who receives 	instruction (</a:t>
            </a:r>
            <a:r>
              <a:rPr lang="en-US" i="1" dirty="0" err="1">
                <a:effectLst/>
              </a:rPr>
              <a:t>katechoumenos</a:t>
            </a:r>
            <a:r>
              <a:rPr lang="en-US" dirty="0">
                <a:effectLst/>
              </a:rPr>
              <a:t>, κα</a:t>
            </a:r>
            <a:r>
              <a:rPr lang="en-US" dirty="0" err="1">
                <a:effectLst/>
              </a:rPr>
              <a:t>τηχούμενος</a:t>
            </a:r>
            <a:r>
              <a:rPr lang="en-US" dirty="0">
                <a:effectLst/>
              </a:rPr>
              <a:t>) in the 	word must share all good things with his instructor 	(</a:t>
            </a:r>
            <a:r>
              <a:rPr lang="en-US" dirty="0" err="1">
                <a:effectLst/>
              </a:rPr>
              <a:t>katēcheō</a:t>
            </a:r>
            <a:r>
              <a:rPr lang="en-US" dirty="0">
                <a:effectLst/>
              </a:rPr>
              <a:t>, κα</a:t>
            </a:r>
            <a:r>
              <a:rPr lang="en-US" dirty="0" err="1">
                <a:effectLst/>
              </a:rPr>
              <a:t>τηχέω</a:t>
            </a:r>
            <a:r>
              <a:rPr lang="en-US" dirty="0">
                <a:effectLst/>
              </a:rPr>
              <a:t>).” </a:t>
            </a:r>
          </a:p>
          <a:p>
            <a:pPr marL="0" indent="0">
              <a:buNone/>
            </a:pPr>
            <a:r>
              <a:rPr lang="en-US" dirty="0">
                <a:effectLst/>
              </a:rPr>
              <a:t>	--This seems to indicate </a:t>
            </a:r>
            <a:r>
              <a:rPr lang="en-US" b="1" dirty="0">
                <a:effectLst/>
              </a:rPr>
              <a:t>an official paid 			teacher </a:t>
            </a:r>
            <a:r>
              <a:rPr lang="en-US" dirty="0">
                <a:effectLst/>
              </a:rPr>
              <a:t>(cf. 1 </a:t>
            </a:r>
            <a:r>
              <a:rPr lang="en-US" dirty="0" err="1">
                <a:effectLst/>
              </a:rPr>
              <a:t>Cor</a:t>
            </a:r>
            <a:r>
              <a:rPr lang="en-US" dirty="0">
                <a:effectLst/>
              </a:rPr>
              <a:t> 9:3-18).  </a:t>
            </a:r>
          </a:p>
          <a:p>
            <a:pPr marL="0" indent="0">
              <a:buNone/>
            </a:pPr>
            <a:r>
              <a:rPr lang="en-US" dirty="0">
                <a:effectLst/>
              </a:rPr>
              <a:t>	--NIDNTT states that here “is probably the earliest 		evidence we have for a ‘full-time’ teaching 		office in the early church”. NIDNTT, </a:t>
            </a:r>
            <a:r>
              <a:rPr lang="en-US" dirty="0" err="1">
                <a:effectLst/>
              </a:rPr>
              <a:t>sv</a:t>
            </a:r>
            <a:r>
              <a:rPr lang="en-US" dirty="0">
                <a:effectLst/>
              </a:rPr>
              <a:t>. 			“Teach.”</a:t>
            </a:r>
          </a:p>
          <a:p>
            <a:pPr marL="0" indent="0">
              <a:buNone/>
            </a:pPr>
            <a:endParaRPr lang="en-US" dirty="0"/>
          </a:p>
        </p:txBody>
      </p:sp>
    </p:spTree>
    <p:extLst>
      <p:ext uri="{BB962C8B-B14F-4D97-AF65-F5344CB8AC3E}">
        <p14:creationId xmlns:p14="http://schemas.microsoft.com/office/powerpoint/2010/main" val="1239189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H. </a:t>
            </a:r>
            <a:r>
              <a:rPr lang="en-US" b="1" dirty="0">
                <a:solidFill>
                  <a:srgbClr val="FFC000"/>
                </a:solidFill>
                <a:effectLst/>
              </a:rPr>
              <a:t>Women as Teachers</a:t>
            </a:r>
            <a:endParaRPr lang="en-US" b="1" dirty="0">
              <a:solidFill>
                <a:srgbClr val="FFC000"/>
              </a:solidFill>
            </a:endParaRPr>
          </a:p>
        </p:txBody>
      </p:sp>
      <p:sp>
        <p:nvSpPr>
          <p:cNvPr id="3" name="Content Placeholder 2"/>
          <p:cNvSpPr>
            <a:spLocks noGrp="1"/>
          </p:cNvSpPr>
          <p:nvPr>
            <p:ph idx="1"/>
          </p:nvPr>
        </p:nvSpPr>
        <p:spPr>
          <a:xfrm>
            <a:off x="457200" y="1905000"/>
            <a:ext cx="8229600" cy="4225927"/>
          </a:xfrm>
        </p:spPr>
        <p:txBody>
          <a:bodyPr>
            <a:normAutofit/>
          </a:bodyPr>
          <a:lstStyle/>
          <a:p>
            <a:pPr marL="0" indent="0">
              <a:buNone/>
            </a:pPr>
            <a:r>
              <a:rPr lang="en-US" dirty="0">
                <a:effectLst/>
              </a:rPr>
              <a:t>Older women are to be</a:t>
            </a:r>
            <a:r>
              <a:rPr lang="en-US" i="1" dirty="0">
                <a:effectLst/>
              </a:rPr>
              <a:t> </a:t>
            </a:r>
            <a:r>
              <a:rPr lang="en-US" i="1" dirty="0" err="1">
                <a:effectLst/>
              </a:rPr>
              <a:t>kalodidaskalos</a:t>
            </a:r>
            <a:r>
              <a:rPr lang="en-US" dirty="0">
                <a:effectLst/>
              </a:rPr>
              <a:t>, κα</a:t>
            </a:r>
            <a:r>
              <a:rPr lang="en-US" dirty="0" err="1">
                <a:effectLst/>
              </a:rPr>
              <a:t>λοδιδάσκ</a:t>
            </a:r>
            <a:r>
              <a:rPr lang="en-US" dirty="0">
                <a:effectLst/>
              </a:rPr>
              <a:t>αλος 	= 	“teaching what is good” urging/advising younger 	women in their lives in Tit 2:3-4 (BDAG, sv. 	“κα</a:t>
            </a:r>
            <a:r>
              <a:rPr lang="en-US" dirty="0" err="1">
                <a:effectLst/>
              </a:rPr>
              <a:t>λοδιδάσκ</a:t>
            </a:r>
            <a:r>
              <a:rPr lang="en-US" dirty="0">
                <a:effectLst/>
              </a:rPr>
              <a:t>αλος.”)</a:t>
            </a:r>
          </a:p>
          <a:p>
            <a:pPr marL="0" indent="0">
              <a:buNone/>
            </a:pPr>
            <a:endParaRPr lang="en-US" dirty="0">
              <a:effectLst/>
            </a:endParaRPr>
          </a:p>
          <a:p>
            <a:pPr marL="0" indent="0">
              <a:buNone/>
            </a:pPr>
            <a:endParaRPr lang="en-US" dirty="0">
              <a:effectLst/>
            </a:endParaRPr>
          </a:p>
          <a:p>
            <a:pPr marL="0" indent="0">
              <a:buNone/>
            </a:pPr>
            <a:r>
              <a:rPr lang="en-US" sz="800" dirty="0">
                <a:effectLst/>
              </a:rPr>
              <a:t>(For the pejorative or non-universal understanding, see Ronald W. Pierce, Rebecca Merrill </a:t>
            </a:r>
            <a:r>
              <a:rPr lang="en-US" sz="800" dirty="0" err="1">
                <a:effectLst/>
              </a:rPr>
              <a:t>Groothuis</a:t>
            </a:r>
            <a:r>
              <a:rPr lang="en-US" sz="800" dirty="0">
                <a:effectLst/>
              </a:rPr>
              <a:t>, and Gordon D. Fee, eds., </a:t>
            </a:r>
            <a:r>
              <a:rPr lang="en-US" sz="800" i="1" dirty="0">
                <a:effectLst/>
              </a:rPr>
              <a:t>Discovering Biblical Equality: Complementarity without Hierarchy, 2</a:t>
            </a:r>
            <a:r>
              <a:rPr lang="en-US" sz="800" i="1" baseline="30000" dirty="0">
                <a:effectLst/>
              </a:rPr>
              <a:t>nd</a:t>
            </a:r>
            <a:r>
              <a:rPr lang="en-US" sz="800" i="1" dirty="0">
                <a:effectLst/>
              </a:rPr>
              <a:t> Edition </a:t>
            </a:r>
            <a:r>
              <a:rPr lang="en-US" sz="800" dirty="0">
                <a:effectLst/>
              </a:rPr>
              <a:t>(Grand Rapids: IVP Academic, 2005), 205-223. For the non-pejorative universal understanding, see Andreas J. </a:t>
            </a:r>
            <a:r>
              <a:rPr lang="en-US" sz="800" dirty="0" err="1">
                <a:effectLst/>
              </a:rPr>
              <a:t>Kostenberger</a:t>
            </a:r>
            <a:r>
              <a:rPr lang="en-US" sz="800" dirty="0">
                <a:effectLst/>
              </a:rPr>
              <a:t> and Thomas R. Schreiner, eds., </a:t>
            </a:r>
            <a:r>
              <a:rPr lang="en-US" sz="800" i="1" dirty="0">
                <a:effectLst/>
              </a:rPr>
              <a:t>Women in the Church: An Interpretation and Application of 1 Timothy 2:9-15</a:t>
            </a:r>
            <a:r>
              <a:rPr lang="en-US" sz="800" dirty="0">
                <a:effectLst/>
              </a:rPr>
              <a:t>, 3</a:t>
            </a:r>
            <a:r>
              <a:rPr lang="en-US" sz="800" baseline="30000" dirty="0">
                <a:effectLst/>
              </a:rPr>
              <a:t>rd</a:t>
            </a:r>
            <a:r>
              <a:rPr lang="en-US" sz="800" dirty="0">
                <a:effectLst/>
              </a:rPr>
              <a:t> Edition (Wheaton: Crossway, 2016), 117-161.)</a:t>
            </a:r>
          </a:p>
          <a:p>
            <a:pPr marL="457200" indent="-457200">
              <a:buAutoNum type="arabicPeriod"/>
            </a:pPr>
            <a:endParaRPr lang="en-US" dirty="0">
              <a:solidFill>
                <a:srgbClr val="FFC000"/>
              </a:solidFill>
              <a:effectLst/>
            </a:endParaRPr>
          </a:p>
          <a:p>
            <a:pPr marL="0" indent="0">
              <a:buNone/>
            </a:pPr>
            <a:endParaRPr lang="en-US" dirty="0"/>
          </a:p>
        </p:txBody>
      </p:sp>
    </p:spTree>
    <p:extLst>
      <p:ext uri="{BB962C8B-B14F-4D97-AF65-F5344CB8AC3E}">
        <p14:creationId xmlns:p14="http://schemas.microsoft.com/office/powerpoint/2010/main" val="1924355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More on Women Teachers </a:t>
            </a:r>
          </a:p>
        </p:txBody>
      </p:sp>
      <p:sp>
        <p:nvSpPr>
          <p:cNvPr id="3" name="Content Placeholder 2"/>
          <p:cNvSpPr>
            <a:spLocks noGrp="1"/>
          </p:cNvSpPr>
          <p:nvPr>
            <p:ph idx="1"/>
          </p:nvPr>
        </p:nvSpPr>
        <p:spPr/>
        <p:txBody>
          <a:bodyPr/>
          <a:lstStyle/>
          <a:p>
            <a:pPr marL="0" indent="0">
              <a:buNone/>
            </a:pPr>
            <a:r>
              <a:rPr lang="en-US" dirty="0">
                <a:effectLst/>
              </a:rPr>
              <a:t>2. 2 Tim 2:2 with the use of the general term 	</a:t>
            </a:r>
            <a:r>
              <a:rPr lang="en-US" i="1" dirty="0" err="1">
                <a:effectLst/>
              </a:rPr>
              <a:t>anthrōpos</a:t>
            </a:r>
            <a:r>
              <a:rPr lang="en-US" dirty="0">
                <a:effectLst/>
              </a:rPr>
              <a:t>, </a:t>
            </a:r>
            <a:r>
              <a:rPr lang="en-US" dirty="0" err="1">
                <a:effectLst/>
              </a:rPr>
              <a:t>ἄνθρω</a:t>
            </a:r>
            <a:r>
              <a:rPr lang="en-US" dirty="0">
                <a:effectLst/>
              </a:rPr>
              <a:t>πος instead of the technical term 	for the male 	gender </a:t>
            </a:r>
            <a:r>
              <a:rPr lang="en-US" i="1" dirty="0">
                <a:effectLst/>
              </a:rPr>
              <a:t>anēr,</a:t>
            </a:r>
            <a:r>
              <a:rPr lang="en-US" dirty="0">
                <a:effectLst/>
              </a:rPr>
              <a:t> ἀνήρ, would seem to 	include women as well </a:t>
            </a:r>
          </a:p>
          <a:p>
            <a:pPr marL="0" indent="0">
              <a:buNone/>
            </a:pPr>
            <a:r>
              <a:rPr lang="en-US" dirty="0">
                <a:effectLst/>
              </a:rPr>
              <a:t>	--see further how this word is used in the 			Pastoral Epistles (e.g., 1 Tim 2:4: “For there 		is one 	God . . . Who desires all men </a:t>
            </a:r>
          </a:p>
          <a:p>
            <a:pPr marL="0" indent="0">
              <a:buNone/>
            </a:pPr>
            <a:r>
              <a:rPr lang="en-US" dirty="0">
                <a:effectLst/>
              </a:rPr>
              <a:t>		(</a:t>
            </a:r>
            <a:r>
              <a:rPr lang="en-US" i="1" dirty="0" err="1">
                <a:effectLst/>
              </a:rPr>
              <a:t>anthrōpos</a:t>
            </a:r>
            <a:r>
              <a:rPr lang="en-US" dirty="0">
                <a:effectLst/>
              </a:rPr>
              <a:t>, </a:t>
            </a:r>
            <a:r>
              <a:rPr lang="en-US" dirty="0" err="1">
                <a:effectLst/>
              </a:rPr>
              <a:t>ἄνθρω</a:t>
            </a:r>
            <a:r>
              <a:rPr lang="en-US" dirty="0">
                <a:effectLst/>
              </a:rPr>
              <a:t>πος )).</a:t>
            </a:r>
            <a:endParaRPr lang="en-US" dirty="0"/>
          </a:p>
        </p:txBody>
      </p:sp>
    </p:spTree>
    <p:extLst>
      <p:ext uri="{BB962C8B-B14F-4D97-AF65-F5344CB8AC3E}">
        <p14:creationId xmlns:p14="http://schemas.microsoft.com/office/powerpoint/2010/main" val="236404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F6A7-6710-4B0A-827C-1147C335D4CC}"/>
              </a:ext>
            </a:extLst>
          </p:cNvPr>
          <p:cNvSpPr>
            <a:spLocks noGrp="1"/>
          </p:cNvSpPr>
          <p:nvPr>
            <p:ph type="title"/>
          </p:nvPr>
        </p:nvSpPr>
        <p:spPr/>
        <p:txBody>
          <a:bodyPr/>
          <a:lstStyle/>
          <a:p>
            <a:r>
              <a:rPr lang="en-US" b="1" dirty="0"/>
              <a:t>Group Activity</a:t>
            </a:r>
          </a:p>
        </p:txBody>
      </p:sp>
      <p:sp>
        <p:nvSpPr>
          <p:cNvPr id="3" name="Content Placeholder 2">
            <a:extLst>
              <a:ext uri="{FF2B5EF4-FFF2-40B4-BE49-F238E27FC236}">
                <a16:creationId xmlns:a16="http://schemas.microsoft.com/office/drawing/2014/main" id="{FDCCDDF8-F670-4AB3-B83D-B42A9C7519F9}"/>
              </a:ext>
            </a:extLst>
          </p:cNvPr>
          <p:cNvSpPr>
            <a:spLocks noGrp="1"/>
          </p:cNvSpPr>
          <p:nvPr>
            <p:ph idx="1"/>
          </p:nvPr>
        </p:nvSpPr>
        <p:spPr/>
        <p:txBody>
          <a:bodyPr/>
          <a:lstStyle/>
          <a:p>
            <a:pPr marL="0" indent="0">
              <a:buNone/>
            </a:pPr>
            <a:r>
              <a:rPr lang="en-US" b="1" dirty="0"/>
              <a:t>What is the favorite lesson you have ever taught? What did it feel like?</a:t>
            </a:r>
          </a:p>
          <a:p>
            <a:pPr marL="0" indent="0">
              <a:buNone/>
            </a:pPr>
            <a:r>
              <a:rPr lang="en-US" b="1" dirty="0"/>
              <a:t>(share briefly with a partner)</a:t>
            </a:r>
          </a:p>
        </p:txBody>
      </p:sp>
    </p:spTree>
    <p:extLst>
      <p:ext uri="{BB962C8B-B14F-4D97-AF65-F5344CB8AC3E}">
        <p14:creationId xmlns:p14="http://schemas.microsoft.com/office/powerpoint/2010/main" val="1976407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rPr>
              <a:t>J. Unofficial Church Teachers: </a:t>
            </a:r>
          </a:p>
        </p:txBody>
      </p:sp>
      <p:sp>
        <p:nvSpPr>
          <p:cNvPr id="3" name="Content Placeholder 2"/>
          <p:cNvSpPr>
            <a:spLocks noGrp="1"/>
          </p:cNvSpPr>
          <p:nvPr>
            <p:ph idx="1"/>
          </p:nvPr>
        </p:nvSpPr>
        <p:spPr/>
        <p:txBody>
          <a:bodyPr>
            <a:normAutofit lnSpcReduction="10000"/>
          </a:bodyPr>
          <a:lstStyle/>
          <a:p>
            <a:pPr marL="0" indent="0">
              <a:buNone/>
            </a:pPr>
            <a:r>
              <a:rPr lang="en-US" dirty="0">
                <a:effectLst/>
              </a:rPr>
              <a:t>1. Rom 12:7 speaks of the </a:t>
            </a:r>
            <a:r>
              <a:rPr lang="en-US" b="1" dirty="0">
                <a:effectLst/>
              </a:rPr>
              <a:t>spiritual gift of teaching 	</a:t>
            </a:r>
            <a:r>
              <a:rPr lang="en-US" dirty="0">
                <a:effectLst/>
              </a:rPr>
              <a:t>(</a:t>
            </a:r>
            <a:r>
              <a:rPr lang="en-US" i="1" dirty="0" err="1">
                <a:effectLst/>
              </a:rPr>
              <a:t>didaskalia</a:t>
            </a:r>
            <a:r>
              <a:rPr lang="en-US" dirty="0">
                <a:effectLst/>
              </a:rPr>
              <a:t>, </a:t>
            </a:r>
            <a:r>
              <a:rPr lang="en-US" dirty="0" err="1">
                <a:effectLst/>
              </a:rPr>
              <a:t>διδ</a:t>
            </a:r>
            <a:r>
              <a:rPr lang="en-US" dirty="0">
                <a:effectLst/>
              </a:rPr>
              <a:t>ασκαλία) which may be unofficial or 	official </a:t>
            </a:r>
          </a:p>
          <a:p>
            <a:pPr marL="0" indent="0">
              <a:buNone/>
            </a:pPr>
            <a:r>
              <a:rPr lang="en-US" dirty="0">
                <a:effectLst/>
              </a:rPr>
              <a:t>2. Col 3:16 where </a:t>
            </a:r>
            <a:r>
              <a:rPr lang="en-US" b="1" i="1" dirty="0">
                <a:effectLst/>
              </a:rPr>
              <a:t>all </a:t>
            </a:r>
            <a:r>
              <a:rPr lang="en-US" b="1" dirty="0">
                <a:effectLst/>
              </a:rPr>
              <a:t>Christians </a:t>
            </a:r>
            <a:r>
              <a:rPr lang="en-US" dirty="0">
                <a:effectLst/>
              </a:rPr>
              <a:t>are to teach one another (they 	are to teach (</a:t>
            </a:r>
            <a:r>
              <a:rPr lang="en-US" i="1" dirty="0" err="1">
                <a:effectLst/>
              </a:rPr>
              <a:t>didaskō</a:t>
            </a:r>
            <a:r>
              <a:rPr lang="en-US" i="1" dirty="0">
                <a:effectLst/>
              </a:rPr>
              <a:t>,</a:t>
            </a:r>
            <a:r>
              <a:rPr lang="en-US" dirty="0">
                <a:effectLst/>
              </a:rPr>
              <a:t> </a:t>
            </a:r>
            <a:r>
              <a:rPr lang="en-US" dirty="0" err="1">
                <a:effectLst/>
              </a:rPr>
              <a:t>διδάσκω</a:t>
            </a:r>
            <a:r>
              <a:rPr lang="en-US" dirty="0">
                <a:effectLst/>
              </a:rPr>
              <a:t>) and admonish one 	another with all wisdom)</a:t>
            </a:r>
          </a:p>
          <a:p>
            <a:pPr marL="0" indent="0">
              <a:buNone/>
            </a:pPr>
            <a:r>
              <a:rPr lang="en-US" dirty="0">
                <a:effectLst/>
              </a:rPr>
              <a:t>3. Heb 5:12 where the </a:t>
            </a:r>
            <a:r>
              <a:rPr lang="en-US" b="1" i="1" dirty="0">
                <a:effectLst/>
              </a:rPr>
              <a:t>Hebrew Christians </a:t>
            </a:r>
            <a:r>
              <a:rPr lang="en-US" dirty="0">
                <a:effectLst/>
              </a:rPr>
              <a:t>are told they ought 	to be teachers by now but they themselves have need to 	be taught (</a:t>
            </a:r>
            <a:r>
              <a:rPr lang="en-US" i="1" dirty="0" err="1">
                <a:effectLst/>
              </a:rPr>
              <a:t>didaskalos</a:t>
            </a:r>
            <a:r>
              <a:rPr lang="en-US" i="1" dirty="0">
                <a:effectLst/>
              </a:rPr>
              <a:t>,</a:t>
            </a:r>
            <a:r>
              <a:rPr lang="en-US" dirty="0">
                <a:effectLst/>
              </a:rPr>
              <a:t> </a:t>
            </a:r>
            <a:r>
              <a:rPr lang="en-US" dirty="0" err="1">
                <a:effectLst/>
              </a:rPr>
              <a:t>διδάσκ</a:t>
            </a:r>
            <a:r>
              <a:rPr lang="en-US" dirty="0">
                <a:effectLst/>
              </a:rPr>
              <a:t>αλος + </a:t>
            </a:r>
            <a:r>
              <a:rPr lang="en-US" i="1" dirty="0">
                <a:effectLst/>
              </a:rPr>
              <a:t>didaskō,</a:t>
            </a:r>
            <a:r>
              <a:rPr lang="en-US" dirty="0">
                <a:effectLst/>
              </a:rPr>
              <a:t> διδάσκω).</a:t>
            </a:r>
          </a:p>
          <a:p>
            <a:pPr marL="0" indent="0">
              <a:buNone/>
            </a:pPr>
            <a:r>
              <a:rPr lang="en-US" dirty="0">
                <a:effectLst/>
              </a:rPr>
              <a:t>4. Matthew 28:19-20  Teach them to obey (</a:t>
            </a:r>
            <a:r>
              <a:rPr lang="en-US" i="1" dirty="0" err="1">
                <a:effectLst/>
              </a:rPr>
              <a:t>didaskō</a:t>
            </a:r>
            <a:r>
              <a:rPr lang="en-US" i="1" dirty="0">
                <a:effectLst/>
              </a:rPr>
              <a:t>,</a:t>
            </a:r>
            <a:r>
              <a:rPr lang="en-US" dirty="0">
                <a:effectLst/>
              </a:rPr>
              <a:t> </a:t>
            </a:r>
            <a:r>
              <a:rPr lang="en-US" dirty="0" err="1">
                <a:effectLst/>
              </a:rPr>
              <a:t>διδάσκω</a:t>
            </a:r>
            <a:r>
              <a:rPr lang="en-US" dirty="0">
                <a:effectLst/>
              </a:rPr>
              <a:t>) </a:t>
            </a:r>
            <a:endParaRPr lang="en-US" dirty="0"/>
          </a:p>
        </p:txBody>
      </p:sp>
    </p:spTree>
    <p:extLst>
      <p:ext uri="{BB962C8B-B14F-4D97-AF65-F5344CB8AC3E}">
        <p14:creationId xmlns:p14="http://schemas.microsoft.com/office/powerpoint/2010/main" val="2377686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rPr>
              <a:t>Summary points on </a:t>
            </a:r>
            <a:br>
              <a:rPr lang="en-US" b="1" dirty="0">
                <a:solidFill>
                  <a:srgbClr val="FFC000"/>
                </a:solidFill>
                <a:effectLst/>
              </a:rPr>
            </a:br>
            <a:r>
              <a:rPr lang="en-US" b="1" dirty="0">
                <a:solidFill>
                  <a:srgbClr val="FFC000"/>
                </a:solidFill>
                <a:effectLst/>
              </a:rPr>
              <a:t>Teachers in the NT</a:t>
            </a:r>
            <a:endParaRPr lang="en-US" dirty="0">
              <a:solidFill>
                <a:srgbClr val="FFC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effectLst/>
              </a:rPr>
              <a:t>1. </a:t>
            </a:r>
            <a:r>
              <a:rPr lang="en-US" b="1" dirty="0">
                <a:effectLst/>
              </a:rPr>
              <a:t>Jesus is the Supreme Teacher</a:t>
            </a:r>
            <a:r>
              <a:rPr lang="en-US" dirty="0">
                <a:effectLst/>
              </a:rPr>
              <a:t>, not anyone else.</a:t>
            </a:r>
          </a:p>
          <a:p>
            <a:pPr marL="0" indent="0">
              <a:buNone/>
            </a:pPr>
            <a:r>
              <a:rPr lang="en-US" dirty="0">
                <a:effectLst/>
              </a:rPr>
              <a:t>2. Teachers were intimately </a:t>
            </a:r>
            <a:r>
              <a:rPr lang="en-US" b="1" dirty="0">
                <a:effectLst/>
              </a:rPr>
              <a:t>involved in the church and 	missions</a:t>
            </a:r>
            <a:r>
              <a:rPr lang="en-US" dirty="0">
                <a:effectLst/>
              </a:rPr>
              <a:t>. As such they need to be team players. They 	were intimately involved in </a:t>
            </a:r>
            <a:r>
              <a:rPr lang="en-US" b="1" dirty="0">
                <a:effectLst/>
              </a:rPr>
              <a:t>maturing </a:t>
            </a:r>
            <a:r>
              <a:rPr lang="en-US" dirty="0">
                <a:effectLst/>
              </a:rPr>
              <a:t>the church.</a:t>
            </a:r>
          </a:p>
          <a:p>
            <a:pPr marL="0" indent="0">
              <a:buNone/>
            </a:pPr>
            <a:r>
              <a:rPr lang="en-US" dirty="0">
                <a:effectLst/>
              </a:rPr>
              <a:t>3. There were </a:t>
            </a:r>
            <a:r>
              <a:rPr lang="en-US" b="1" dirty="0">
                <a:effectLst/>
              </a:rPr>
              <a:t>official teachers</a:t>
            </a:r>
            <a:r>
              <a:rPr lang="en-US" dirty="0">
                <a:effectLst/>
              </a:rPr>
              <a:t>: </a:t>
            </a:r>
          </a:p>
          <a:p>
            <a:pPr marL="0" indent="0">
              <a:buNone/>
            </a:pPr>
            <a:r>
              <a:rPr lang="en-US" dirty="0">
                <a:effectLst/>
              </a:rPr>
              <a:t>	a. Official teachers included both men and women who 		were to be “competent” or “qualified” to teach</a:t>
            </a:r>
          </a:p>
          <a:p>
            <a:pPr marL="0" indent="0">
              <a:buNone/>
            </a:pPr>
            <a:r>
              <a:rPr lang="en-US" dirty="0">
                <a:effectLst/>
              </a:rPr>
              <a:t>	b. Teaching Elders/elder types were supported by the 		church 	and were to be “skillful in teaching” </a:t>
            </a:r>
          </a:p>
          <a:p>
            <a:pPr marL="0" indent="0">
              <a:buNone/>
            </a:pPr>
            <a:r>
              <a:rPr lang="en-US" dirty="0">
                <a:effectLst/>
              </a:rPr>
              <a:t>	c. All Elders were to be “skillful in teaching”</a:t>
            </a:r>
          </a:p>
          <a:p>
            <a:pPr marL="0" indent="0">
              <a:buNone/>
            </a:pPr>
            <a:r>
              <a:rPr lang="en-US" dirty="0">
                <a:effectLst/>
              </a:rPr>
              <a:t>	d. Evangelists (such as Timothy) were to teach “skillfully”</a:t>
            </a:r>
          </a:p>
          <a:p>
            <a:pPr marL="0" indent="0">
              <a:buNone/>
            </a:pPr>
            <a:r>
              <a:rPr lang="en-US" dirty="0">
                <a:effectLst/>
              </a:rPr>
              <a:t>	e. Women were to teach others and were to be </a:t>
            </a:r>
          </a:p>
          <a:p>
            <a:pPr marL="0" indent="0">
              <a:buNone/>
            </a:pPr>
            <a:r>
              <a:rPr lang="en-US" dirty="0">
                <a:effectLst/>
              </a:rPr>
              <a:t>		qualified/competent to teach</a:t>
            </a:r>
          </a:p>
          <a:p>
            <a:pPr marL="0" indent="0">
              <a:buNone/>
            </a:pPr>
            <a:r>
              <a:rPr lang="en-US" dirty="0">
                <a:effectLst/>
              </a:rPr>
              <a:t>	f. There were to be involved in making disciples</a:t>
            </a:r>
          </a:p>
          <a:p>
            <a:pPr marL="0" indent="0">
              <a:buNone/>
            </a:pPr>
            <a:endParaRPr lang="en-US" dirty="0"/>
          </a:p>
        </p:txBody>
      </p:sp>
    </p:spTree>
    <p:extLst>
      <p:ext uri="{BB962C8B-B14F-4D97-AF65-F5344CB8AC3E}">
        <p14:creationId xmlns:p14="http://schemas.microsoft.com/office/powerpoint/2010/main" val="166138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Summary of NT Teachers</a:t>
            </a:r>
          </a:p>
        </p:txBody>
      </p:sp>
      <p:sp>
        <p:nvSpPr>
          <p:cNvPr id="3" name="Content Placeholder 2"/>
          <p:cNvSpPr>
            <a:spLocks noGrp="1"/>
          </p:cNvSpPr>
          <p:nvPr>
            <p:ph idx="1"/>
          </p:nvPr>
        </p:nvSpPr>
        <p:spPr/>
        <p:txBody>
          <a:bodyPr/>
          <a:lstStyle/>
          <a:p>
            <a:pPr marL="0" indent="0">
              <a:buNone/>
            </a:pPr>
            <a:r>
              <a:rPr lang="en-US" dirty="0">
                <a:effectLst/>
              </a:rPr>
              <a:t>4. There were </a:t>
            </a:r>
            <a:r>
              <a:rPr lang="en-US" b="1" dirty="0">
                <a:effectLst/>
              </a:rPr>
              <a:t>unofficial teachers</a:t>
            </a:r>
            <a:r>
              <a:rPr lang="en-US" dirty="0">
                <a:effectLst/>
              </a:rPr>
              <a:t>: </a:t>
            </a:r>
          </a:p>
          <a:p>
            <a:pPr marL="0" indent="0">
              <a:buNone/>
            </a:pPr>
            <a:r>
              <a:rPr lang="en-US" dirty="0">
                <a:effectLst/>
              </a:rPr>
              <a:t>	a. Everyone was involved in teaching and 			admonishing one another 	</a:t>
            </a:r>
          </a:p>
          <a:p>
            <a:pPr marL="0" indent="0">
              <a:buNone/>
            </a:pPr>
            <a:r>
              <a:rPr lang="en-US" dirty="0">
                <a:effectLst/>
              </a:rPr>
              <a:t>	b. Men and women were together explaining the 		way of God (e.g., Priscilla and Aquila with 		Apollos)</a:t>
            </a:r>
          </a:p>
          <a:p>
            <a:pPr marL="0" indent="0">
              <a:buNone/>
            </a:pPr>
            <a:r>
              <a:rPr lang="en-US" dirty="0">
                <a:effectLst/>
              </a:rPr>
              <a:t>	c. All were to be involved in making disciples</a:t>
            </a:r>
          </a:p>
          <a:p>
            <a:pPr marL="0" indent="0">
              <a:buNone/>
            </a:pPr>
            <a:r>
              <a:rPr lang="en-US" dirty="0">
                <a:effectLst/>
              </a:rPr>
              <a:t>5. </a:t>
            </a:r>
            <a:r>
              <a:rPr lang="en-US" b="1" dirty="0">
                <a:effectLst/>
              </a:rPr>
              <a:t>All were to be taught </a:t>
            </a:r>
            <a:r>
              <a:rPr lang="en-US" dirty="0">
                <a:effectLst/>
              </a:rPr>
              <a:t>by Jesus, the Holy Spirit, the 	Father and the Scriptures.</a:t>
            </a:r>
          </a:p>
          <a:p>
            <a:pPr marL="0" indent="0">
              <a:buNone/>
            </a:pPr>
            <a:r>
              <a:rPr lang="en-US" dirty="0">
                <a:effectLst/>
              </a:rPr>
              <a:t>6. </a:t>
            </a:r>
            <a:r>
              <a:rPr lang="en-US" b="1" dirty="0">
                <a:effectLst/>
              </a:rPr>
              <a:t>All were to watch out </a:t>
            </a:r>
            <a:r>
              <a:rPr lang="en-US" dirty="0">
                <a:effectLst/>
              </a:rPr>
              <a:t>for false teachers and their 	teaching, and demonic (deceptive) teaching.</a:t>
            </a:r>
          </a:p>
          <a:p>
            <a:pPr marL="0" indent="0">
              <a:buNone/>
            </a:pPr>
            <a:endParaRPr lang="en-US" dirty="0"/>
          </a:p>
        </p:txBody>
      </p:sp>
    </p:spTree>
    <p:extLst>
      <p:ext uri="{BB962C8B-B14F-4D97-AF65-F5344CB8AC3E}">
        <p14:creationId xmlns:p14="http://schemas.microsoft.com/office/powerpoint/2010/main" val="3861892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FF96B-2ABD-497E-9D18-3BEE4C75FF3D}"/>
              </a:ext>
            </a:extLst>
          </p:cNvPr>
          <p:cNvSpPr>
            <a:spLocks noGrp="1"/>
          </p:cNvSpPr>
          <p:nvPr>
            <p:ph type="title"/>
          </p:nvPr>
        </p:nvSpPr>
        <p:spPr/>
        <p:txBody>
          <a:bodyPr/>
          <a:lstStyle/>
          <a:p>
            <a:r>
              <a:rPr lang="en-US" b="1" dirty="0"/>
              <a:t>Group Activity</a:t>
            </a:r>
          </a:p>
        </p:txBody>
      </p:sp>
      <p:sp>
        <p:nvSpPr>
          <p:cNvPr id="3" name="Content Placeholder 2">
            <a:extLst>
              <a:ext uri="{FF2B5EF4-FFF2-40B4-BE49-F238E27FC236}">
                <a16:creationId xmlns:a16="http://schemas.microsoft.com/office/drawing/2014/main" id="{ED944114-203F-4989-9E65-311B95158719}"/>
              </a:ext>
            </a:extLst>
          </p:cNvPr>
          <p:cNvSpPr>
            <a:spLocks noGrp="1"/>
          </p:cNvSpPr>
          <p:nvPr>
            <p:ph idx="1"/>
          </p:nvPr>
        </p:nvSpPr>
        <p:spPr/>
        <p:txBody>
          <a:bodyPr/>
          <a:lstStyle/>
          <a:p>
            <a:pPr marL="0" indent="0">
              <a:buNone/>
            </a:pPr>
            <a:r>
              <a:rPr lang="en-US" dirty="0"/>
              <a:t>Q: What living teacher has had the most influence on you and why?</a:t>
            </a:r>
          </a:p>
          <a:p>
            <a:pPr marL="0" indent="0">
              <a:buNone/>
            </a:pPr>
            <a:r>
              <a:rPr lang="en-US" dirty="0"/>
              <a:t>(share with a partner)</a:t>
            </a:r>
          </a:p>
        </p:txBody>
      </p:sp>
    </p:spTree>
    <p:extLst>
      <p:ext uri="{BB962C8B-B14F-4D97-AF65-F5344CB8AC3E}">
        <p14:creationId xmlns:p14="http://schemas.microsoft.com/office/powerpoint/2010/main" val="158965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outerShdw blurRad="38100" dist="38100" dir="2700000" algn="tl">
                    <a:srgbClr val="000000">
                      <a:alpha val="43137"/>
                    </a:srgbClr>
                  </a:outerShdw>
                </a:effectLst>
              </a:rPr>
              <a:t>II. The Nature of Jesus’ Teaching</a:t>
            </a:r>
            <a:endParaRPr lang="en-US"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effectLst/>
              </a:rPr>
              <a:t>A. Jesus’ teaching is all </a:t>
            </a:r>
            <a:r>
              <a:rPr lang="en-US" b="1" dirty="0">
                <a:effectLst/>
              </a:rPr>
              <a:t>about the Kingdom of 	God/Heaven </a:t>
            </a:r>
            <a:r>
              <a:rPr lang="en-US" dirty="0">
                <a:effectLst/>
              </a:rPr>
              <a:t>coming into our lives and our 	entering the kingdom by doing the will of God.</a:t>
            </a:r>
          </a:p>
          <a:p>
            <a:pPr marL="0" indent="0">
              <a:buNone/>
            </a:pPr>
            <a:r>
              <a:rPr lang="en-US" dirty="0"/>
              <a:t>	1. He teaches how to live the kingdom (active rule) 		of heaven in and through our lives and how 			to change</a:t>
            </a:r>
          </a:p>
          <a:p>
            <a:pPr marL="0" indent="0">
              <a:buNone/>
            </a:pPr>
            <a:r>
              <a:rPr lang="en-US" dirty="0"/>
              <a:t>		a. Jesus teaches this by way of 					transformation beginning from the 				heart. </a:t>
            </a:r>
          </a:p>
          <a:p>
            <a:pPr marL="0" indent="0">
              <a:buNone/>
            </a:pPr>
            <a:r>
              <a:rPr lang="en-US" dirty="0"/>
              <a:t>			--5:21ff “You have heard it said . . . , 				but I say unto you . . .”</a:t>
            </a:r>
          </a:p>
          <a:p>
            <a:pPr marL="0" indent="0">
              <a:buNone/>
            </a:pPr>
            <a:r>
              <a:rPr lang="en-US" dirty="0"/>
              <a:t>				Heart issue: Anger</a:t>
            </a:r>
          </a:p>
          <a:p>
            <a:pPr marL="0" indent="0">
              <a:buNone/>
            </a:pPr>
            <a:r>
              <a:rPr lang="en-US" dirty="0"/>
              <a:t>				Way of transformation: what to 				do: vss. 23, 25 </a:t>
            </a:r>
          </a:p>
          <a:p>
            <a:pPr marL="0" indent="0">
              <a:buNone/>
            </a:pPr>
            <a:endParaRPr lang="en-US" dirty="0"/>
          </a:p>
        </p:txBody>
      </p:sp>
    </p:spTree>
    <p:extLst>
      <p:ext uri="{BB962C8B-B14F-4D97-AF65-F5344CB8AC3E}">
        <p14:creationId xmlns:p14="http://schemas.microsoft.com/office/powerpoint/2010/main" val="1557924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Jesus’ Transforming Teaching</a:t>
            </a:r>
          </a:p>
        </p:txBody>
      </p:sp>
      <p:sp>
        <p:nvSpPr>
          <p:cNvPr id="3" name="Content Placeholder 2"/>
          <p:cNvSpPr>
            <a:spLocks noGrp="1"/>
          </p:cNvSpPr>
          <p:nvPr>
            <p:ph idx="1"/>
          </p:nvPr>
        </p:nvSpPr>
        <p:spPr/>
        <p:txBody>
          <a:bodyPr>
            <a:noAutofit/>
          </a:bodyPr>
          <a:lstStyle/>
          <a:p>
            <a:pPr marL="0" indent="0">
              <a:buNone/>
            </a:pPr>
            <a:r>
              <a:rPr lang="en-US" dirty="0"/>
              <a:t>	--5:27ff: Adultery: Heart issue = lust</a:t>
            </a:r>
          </a:p>
          <a:p>
            <a:pPr marL="0" indent="0">
              <a:buNone/>
            </a:pPr>
            <a:r>
              <a:rPr lang="en-US" dirty="0"/>
              <a:t>		Way of transformation: what to do:</a:t>
            </a:r>
          </a:p>
          <a:p>
            <a:pPr marL="0" indent="0">
              <a:buNone/>
            </a:pPr>
            <a:r>
              <a:rPr lang="en-US" dirty="0"/>
              <a:t>		Be radical: Gouge out eye and cut off hand</a:t>
            </a:r>
          </a:p>
          <a:p>
            <a:pPr marL="0" indent="0">
              <a:buNone/>
            </a:pPr>
            <a:r>
              <a:rPr lang="en-US" dirty="0"/>
              <a:t> b. He teaches this in prayer. “</a:t>
            </a:r>
            <a:r>
              <a:rPr lang="en-US" b="1" dirty="0"/>
              <a:t>Your kingdom come</a:t>
            </a:r>
            <a:r>
              <a:rPr lang="en-US" dirty="0"/>
              <a:t>, your   </a:t>
            </a:r>
          </a:p>
          <a:p>
            <a:pPr marL="0" indent="0">
              <a:buNone/>
            </a:pPr>
            <a:r>
              <a:rPr lang="en-US" dirty="0"/>
              <a:t>      will be done on earth as it is in heaven.” (Mt 6:10)</a:t>
            </a:r>
          </a:p>
          <a:p>
            <a:pPr marL="0" indent="0">
              <a:buNone/>
            </a:pPr>
            <a:r>
              <a:rPr lang="en-US" dirty="0"/>
              <a:t>2. He teaches that </a:t>
            </a:r>
            <a:r>
              <a:rPr lang="en-US" b="1" dirty="0"/>
              <a:t>entering the kingdom of heaven </a:t>
            </a:r>
            <a:r>
              <a:rPr lang="en-US" dirty="0"/>
              <a:t>	involves </a:t>
            </a:r>
            <a:r>
              <a:rPr lang="en-US" b="1" dirty="0"/>
              <a:t>doing God’s will from the heart </a:t>
            </a:r>
            <a:r>
              <a:rPr lang="en-US" dirty="0"/>
              <a:t>which 	involves bi-directional knowing </a:t>
            </a:r>
            <a:r>
              <a:rPr lang="en-US" b="1" dirty="0"/>
              <a:t>(Mt 7:21-23) </a:t>
            </a:r>
            <a:r>
              <a:rPr lang="en-US" dirty="0"/>
              <a:t>and 	being His disciple. Jesus taught/trained others in 	how to be His disciple (Mt. 16:34; Lk 14:27, 33, 	etc.) which was all about truly making Him Lord (Mt 	5:20; 7:21) and thus gaining entrance into the 	kingdom of heaven</a:t>
            </a:r>
          </a:p>
          <a:p>
            <a:pPr marL="0" indent="0">
              <a:buNone/>
            </a:pPr>
            <a:endParaRPr lang="en-US" dirty="0"/>
          </a:p>
        </p:txBody>
      </p:sp>
    </p:spTree>
    <p:extLst>
      <p:ext uri="{BB962C8B-B14F-4D97-AF65-F5344CB8AC3E}">
        <p14:creationId xmlns:p14="http://schemas.microsoft.com/office/powerpoint/2010/main" val="3745497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effectLst/>
              </a:rPr>
              <a:t>3.  “Jesus Teaches by </a:t>
            </a:r>
            <a:br>
              <a:rPr lang="en-US" dirty="0">
                <a:solidFill>
                  <a:srgbClr val="FFC000"/>
                </a:solidFill>
                <a:effectLst/>
              </a:rPr>
            </a:br>
            <a:r>
              <a:rPr lang="en-US" dirty="0">
                <a:solidFill>
                  <a:srgbClr val="FFC000"/>
                </a:solidFill>
                <a:effectLst/>
              </a:rPr>
              <a:t>Enacting the Reign of God”</a:t>
            </a:r>
            <a:endParaRPr lang="en-US" dirty="0">
              <a:solidFill>
                <a:srgbClr val="FFC000"/>
              </a:solidFill>
            </a:endParaRPr>
          </a:p>
        </p:txBody>
      </p:sp>
      <p:sp>
        <p:nvSpPr>
          <p:cNvPr id="3" name="Content Placeholder 2"/>
          <p:cNvSpPr>
            <a:spLocks noGrp="1"/>
          </p:cNvSpPr>
          <p:nvPr>
            <p:ph idx="1"/>
          </p:nvPr>
        </p:nvSpPr>
        <p:spPr/>
        <p:txBody>
          <a:bodyPr/>
          <a:lstStyle/>
          <a:p>
            <a:pPr marL="0" indent="0">
              <a:buNone/>
            </a:pPr>
            <a:r>
              <a:rPr lang="en-US" dirty="0">
                <a:effectLst/>
              </a:rPr>
              <a:t>“Though Jesus in Mark is clearly understood to be a teacher, he is rarely seen teaching any particular content. Rather, he teaches </a:t>
            </a:r>
            <a:r>
              <a:rPr lang="en-US" dirty="0" err="1">
                <a:effectLst/>
              </a:rPr>
              <a:t>performatively</a:t>
            </a:r>
            <a:r>
              <a:rPr lang="en-US" dirty="0">
                <a:effectLst/>
              </a:rPr>
              <a:t>. His actions and words intend more than the conveyance of information. They anticipate responsive activity; they anticipate that his hearers and readers will do something in light of the teaching. How does Jesus teach faith? By falling asleep on a sinking boat. That curricular effort does something. It not only informs; it instigates.”</a:t>
            </a:r>
          </a:p>
          <a:p>
            <a:pPr marL="0" indent="0">
              <a:buNone/>
            </a:pPr>
            <a:r>
              <a:rPr lang="en-US" sz="1000" dirty="0">
                <a:effectLst/>
              </a:rPr>
              <a:t>Brian Blount “Jesus as Teacher: Boundary Breaking in Mark’s Gospel and Today’s Church” </a:t>
            </a:r>
            <a:r>
              <a:rPr lang="en-US" sz="1000" i="1" dirty="0">
                <a:effectLst/>
              </a:rPr>
              <a:t>Interpretation: A Journal of Bible and Theology</a:t>
            </a:r>
            <a:r>
              <a:rPr lang="en-US" sz="1000" dirty="0">
                <a:effectLst/>
              </a:rPr>
              <a:t> 70(2016), 184.</a:t>
            </a:r>
          </a:p>
          <a:p>
            <a:pPr marL="0" indent="0">
              <a:buNone/>
            </a:pPr>
            <a:endParaRPr lang="en-US" dirty="0"/>
          </a:p>
        </p:txBody>
      </p:sp>
    </p:spTree>
    <p:extLst>
      <p:ext uri="{BB962C8B-B14F-4D97-AF65-F5344CB8AC3E}">
        <p14:creationId xmlns:p14="http://schemas.microsoft.com/office/powerpoint/2010/main" val="2630455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effectLst/>
              </a:rPr>
            </a:br>
            <a:r>
              <a:rPr lang="en-US" dirty="0">
                <a:solidFill>
                  <a:srgbClr val="FFC000"/>
                </a:solidFill>
                <a:effectLst/>
              </a:rPr>
              <a:t>B. Jesus Teaches with Authority </a:t>
            </a:r>
            <a:br>
              <a:rPr lang="en-US" dirty="0">
                <a:solidFill>
                  <a:srgbClr val="FFC000"/>
                </a:solidFill>
                <a:effectLst/>
              </a:rPr>
            </a:br>
            <a:r>
              <a:rPr lang="en-US" b="1" dirty="0">
                <a:solidFill>
                  <a:srgbClr val="FFC000"/>
                </a:solidFill>
                <a:effectLst>
                  <a:outerShdw blurRad="38100" dist="38100" dir="2700000" algn="tl">
                    <a:srgbClr val="000000">
                      <a:alpha val="43137"/>
                    </a:srgbClr>
                  </a:outerShdw>
                </a:effectLst>
              </a:rPr>
              <a:t>NOT </a:t>
            </a:r>
            <a:r>
              <a:rPr lang="en-US" dirty="0">
                <a:solidFill>
                  <a:srgbClr val="FFC000"/>
                </a:solidFill>
                <a:effectLst/>
              </a:rPr>
              <a:t>as the Scribes</a:t>
            </a:r>
            <a:br>
              <a:rPr lang="en-US" dirty="0">
                <a:effectLst/>
              </a:rPr>
            </a:br>
            <a:endParaRPr lang="en-US" dirty="0"/>
          </a:p>
        </p:txBody>
      </p:sp>
      <p:sp>
        <p:nvSpPr>
          <p:cNvPr id="3" name="Content Placeholder 2"/>
          <p:cNvSpPr>
            <a:spLocks noGrp="1"/>
          </p:cNvSpPr>
          <p:nvPr>
            <p:ph idx="1"/>
          </p:nvPr>
        </p:nvSpPr>
        <p:spPr/>
        <p:txBody>
          <a:bodyPr>
            <a:noAutofit/>
          </a:bodyPr>
          <a:lstStyle/>
          <a:p>
            <a:pPr marL="0" indent="0">
              <a:buNone/>
            </a:pPr>
            <a:r>
              <a:rPr lang="en-US" dirty="0">
                <a:effectLst/>
              </a:rPr>
              <a:t>1. Jesus taught only what the Father taught Him: </a:t>
            </a:r>
            <a:r>
              <a:rPr lang="en-US" dirty="0" err="1">
                <a:effectLst/>
              </a:rPr>
              <a:t>Jn</a:t>
            </a:r>
            <a:r>
              <a:rPr lang="en-US" dirty="0">
                <a:effectLst/>
              </a:rPr>
              <a:t> 8:28. 	He was not dependent on other’s ideas. It was all 	from the Father. </a:t>
            </a:r>
          </a:p>
          <a:p>
            <a:pPr marL="0" indent="0">
              <a:buNone/>
            </a:pPr>
            <a:r>
              <a:rPr lang="en-US" dirty="0">
                <a:effectLst/>
              </a:rPr>
              <a:t>2. He uses words like “I say to you” or “Truly, Truly I say 	to you” or “You have heard it was said, but I say to 	you” </a:t>
            </a:r>
          </a:p>
          <a:p>
            <a:pPr marL="0" indent="0">
              <a:buNone/>
            </a:pPr>
            <a:r>
              <a:rPr lang="en-US" dirty="0">
                <a:effectLst/>
              </a:rPr>
              <a:t>3. How could He do this? It was because He was taught by 	the Father. </a:t>
            </a:r>
          </a:p>
          <a:p>
            <a:pPr marL="0" indent="0">
              <a:buNone/>
            </a:pPr>
            <a:r>
              <a:rPr lang="en-US" dirty="0">
                <a:effectLst/>
              </a:rPr>
              <a:t>4. We will be able to teach with more authority if we let the 	word of Christ dwell in us richly (Col 3:16. We must 	be immersed in the word not just the English but the 	Greek and Hebrew. Does God’s word dwell in you 	and me richly?</a:t>
            </a:r>
          </a:p>
          <a:p>
            <a:pPr marL="0" indent="0">
              <a:buNone/>
            </a:pPr>
            <a:endParaRPr lang="en-US" dirty="0"/>
          </a:p>
        </p:txBody>
      </p:sp>
    </p:spTree>
    <p:extLst>
      <p:ext uri="{BB962C8B-B14F-4D97-AF65-F5344CB8AC3E}">
        <p14:creationId xmlns:p14="http://schemas.microsoft.com/office/powerpoint/2010/main" val="3334305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rPr>
              <a:t>III. Paul’s teaching goal</a:t>
            </a:r>
            <a:r>
              <a:rPr lang="en-US" dirty="0">
                <a:solidFill>
                  <a:srgbClr val="FFC000"/>
                </a:solidFill>
                <a:effectLst/>
              </a:rPr>
              <a:t>:</a:t>
            </a:r>
            <a:endParaRPr lang="en-US" dirty="0">
              <a:solidFill>
                <a:srgbClr val="FFC000"/>
              </a:solidFill>
            </a:endParaRPr>
          </a:p>
        </p:txBody>
      </p:sp>
      <p:sp>
        <p:nvSpPr>
          <p:cNvPr id="3" name="Content Placeholder 2"/>
          <p:cNvSpPr>
            <a:spLocks noGrp="1"/>
          </p:cNvSpPr>
          <p:nvPr>
            <p:ph idx="1"/>
          </p:nvPr>
        </p:nvSpPr>
        <p:spPr/>
        <p:txBody>
          <a:bodyPr/>
          <a:lstStyle/>
          <a:p>
            <a:pPr marL="0" indent="0">
              <a:buNone/>
            </a:pPr>
            <a:r>
              <a:rPr lang="en-US" dirty="0">
                <a:effectLst/>
              </a:rPr>
              <a:t>Col. 1:28: “He is the one we proclaim, admonishing and 	teaching everyone with all wisdom, so that we may 	present everyone fully mature in Christ.”</a:t>
            </a:r>
          </a:p>
          <a:p>
            <a:pPr marL="0" indent="0">
              <a:buNone/>
            </a:pPr>
            <a:endParaRPr lang="en-US" dirty="0">
              <a:effectLst/>
            </a:endParaRPr>
          </a:p>
          <a:p>
            <a:pPr marL="0" indent="0">
              <a:buNone/>
            </a:pPr>
            <a:r>
              <a:rPr lang="en-US" dirty="0">
                <a:effectLst/>
              </a:rPr>
              <a:t>A. </a:t>
            </a:r>
            <a:r>
              <a:rPr lang="en-US" b="1" dirty="0">
                <a:effectLst>
                  <a:outerShdw blurRad="38100" dist="38100" dir="2700000" algn="tl">
                    <a:srgbClr val="000000">
                      <a:alpha val="43137"/>
                    </a:srgbClr>
                  </a:outerShdw>
                </a:effectLst>
              </a:rPr>
              <a:t>Maturity in Christ </a:t>
            </a:r>
            <a:r>
              <a:rPr lang="en-US" dirty="0">
                <a:effectLst/>
              </a:rPr>
              <a:t>= be like Him in our whole being</a:t>
            </a:r>
          </a:p>
          <a:p>
            <a:pPr marL="457200" indent="-457200">
              <a:buAutoNum type="alphaUcPeriod"/>
            </a:pPr>
            <a:endParaRPr lang="en-US" dirty="0">
              <a:effectLst/>
            </a:endParaRPr>
          </a:p>
          <a:p>
            <a:pPr marL="0" indent="0">
              <a:buNone/>
            </a:pPr>
            <a:r>
              <a:rPr lang="en-US" dirty="0">
                <a:effectLst/>
              </a:rPr>
              <a:t>B. What is our goal as a teacher?</a:t>
            </a:r>
          </a:p>
          <a:p>
            <a:pPr marL="0" indent="0">
              <a:buNone/>
            </a:pPr>
            <a:endParaRPr lang="en-US" dirty="0"/>
          </a:p>
        </p:txBody>
      </p:sp>
    </p:spTree>
    <p:extLst>
      <p:ext uri="{BB962C8B-B14F-4D97-AF65-F5344CB8AC3E}">
        <p14:creationId xmlns:p14="http://schemas.microsoft.com/office/powerpoint/2010/main" val="1813944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effectLst>
                  <a:outerShdw blurRad="38100" dist="38100" dir="2700000" algn="tl">
                    <a:srgbClr val="000000">
                      <a:alpha val="43137"/>
                    </a:srgbClr>
                  </a:outerShdw>
                </a:effectLst>
              </a:rPr>
              <a:t>IV. The Nature of Biblical Learning and Being Jesus’ Disciple</a:t>
            </a:r>
            <a:r>
              <a:rPr lang="en-US" dirty="0">
                <a:solidFill>
                  <a:srgbClr val="FFC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457200" y="1600200"/>
            <a:ext cx="8229600" cy="4530725"/>
          </a:xfrm>
        </p:spPr>
        <p:txBody>
          <a:bodyPr>
            <a:normAutofit fontScale="85000" lnSpcReduction="10000"/>
          </a:bodyPr>
          <a:lstStyle/>
          <a:p>
            <a:pPr marL="0" indent="0">
              <a:buNone/>
            </a:pPr>
            <a:r>
              <a:rPr lang="en-US" dirty="0"/>
              <a:t> </a:t>
            </a:r>
            <a:r>
              <a:rPr lang="en-US" dirty="0">
                <a:effectLst>
                  <a:outerShdw blurRad="38100" dist="38100" dir="2700000" algn="tl">
                    <a:srgbClr val="000000">
                      <a:alpha val="43137"/>
                    </a:srgbClr>
                  </a:outerShdw>
                </a:effectLst>
              </a:rPr>
              <a:t>= experientially doing God’s will with one’s whole being by 	unconditionally following Jesus: We see this through the 	word 	group</a:t>
            </a:r>
            <a:r>
              <a:rPr lang="en-US" i="1" dirty="0">
                <a:solidFill>
                  <a:srgbClr val="FFFFFF"/>
                </a:solidFill>
                <a:effectLst>
                  <a:outerShdw blurRad="38100" dist="38100" dir="2700000" algn="tl">
                    <a:srgbClr val="000000">
                      <a:alpha val="43137"/>
                    </a:srgbClr>
                  </a:outerShdw>
                </a:effectLst>
              </a:rPr>
              <a:t> </a:t>
            </a:r>
            <a:r>
              <a:rPr lang="en-US" i="1" dirty="0" err="1">
                <a:solidFill>
                  <a:srgbClr val="FFFFFF"/>
                </a:solidFill>
                <a:effectLst>
                  <a:outerShdw blurRad="38100" dist="38100" dir="2700000" algn="tl">
                    <a:srgbClr val="000000">
                      <a:alpha val="43137"/>
                    </a:srgbClr>
                  </a:outerShdw>
                </a:effectLst>
              </a:rPr>
              <a:t>manthanō</a:t>
            </a:r>
            <a:r>
              <a:rPr lang="en-US" i="1" dirty="0">
                <a:solidFill>
                  <a:srgbClr val="FFFFFF"/>
                </a:solidFill>
                <a:effectLst>
                  <a:outerShdw blurRad="38100" dist="38100" dir="2700000" algn="tl">
                    <a:srgbClr val="000000">
                      <a:alpha val="43137"/>
                    </a:srgbClr>
                  </a:outerShdw>
                </a:effectLst>
              </a:rPr>
              <a:t>,</a:t>
            </a:r>
            <a:r>
              <a:rPr lang="en-US" dirty="0">
                <a:solidFill>
                  <a:srgbClr val="FFFFFF"/>
                </a:solidFill>
                <a:effectLst>
                  <a:outerShdw blurRad="38100" dist="38100" dir="2700000" algn="tl">
                    <a:srgbClr val="000000">
                      <a:alpha val="43137"/>
                    </a:srgbClr>
                  </a:outerShdw>
                </a:effectLst>
              </a:rPr>
              <a:t> μα</a:t>
            </a:r>
            <a:r>
              <a:rPr lang="en-US" dirty="0" err="1">
                <a:solidFill>
                  <a:srgbClr val="FFFFFF"/>
                </a:solidFill>
                <a:effectLst>
                  <a:outerShdw blurRad="38100" dist="38100" dir="2700000" algn="tl">
                    <a:srgbClr val="000000">
                      <a:alpha val="43137"/>
                    </a:srgbClr>
                  </a:outerShdw>
                </a:effectLst>
              </a:rPr>
              <a:t>νθάνω</a:t>
            </a:r>
            <a:r>
              <a:rPr lang="en-US" dirty="0">
                <a:solidFill>
                  <a:srgbClr val="FFFFFF"/>
                </a:solidFill>
                <a:effectLst>
                  <a:outerShdw blurRad="38100" dist="38100" dir="2700000" algn="tl">
                    <a:srgbClr val="000000">
                      <a:alpha val="43137"/>
                    </a:srgbClr>
                  </a:outerShdw>
                </a:effectLst>
              </a:rPr>
              <a:t> and </a:t>
            </a:r>
            <a:r>
              <a:rPr lang="en-US" i="1" dirty="0" err="1">
                <a:effectLst>
                  <a:outerShdw blurRad="38100" dist="38100" dir="2700000" algn="tl">
                    <a:srgbClr val="000000">
                      <a:alpha val="43137"/>
                    </a:srgbClr>
                  </a:outerShdw>
                </a:effectLst>
                <a:latin typeface="Calibri"/>
                <a:cs typeface="Times New Roman"/>
              </a:rPr>
              <a:t>m</a:t>
            </a:r>
            <a:r>
              <a:rPr lang="en-US" i="1" dirty="0" err="1">
                <a:effectLst>
                  <a:outerShdw blurRad="38100" dist="38100" dir="2700000" algn="tl">
                    <a:srgbClr val="000000">
                      <a:alpha val="43137"/>
                    </a:srgbClr>
                  </a:outerShdw>
                </a:effectLst>
                <a:latin typeface="Calibri"/>
                <a:ea typeface="Calibri"/>
                <a:cs typeface="Times New Roman"/>
              </a:rPr>
              <a:t>athēteuō</a:t>
            </a:r>
            <a:r>
              <a:rPr lang="en-US" i="1" dirty="0">
                <a:effectLst>
                  <a:outerShdw blurRad="38100" dist="38100" dir="2700000" algn="tl">
                    <a:srgbClr val="000000">
                      <a:alpha val="43137"/>
                    </a:srgbClr>
                  </a:outerShdw>
                </a:effectLst>
                <a:latin typeface="Calibri"/>
                <a:ea typeface="Calibri"/>
                <a:cs typeface="Times New Roman"/>
              </a:rPr>
              <a:t>,</a:t>
            </a:r>
            <a:r>
              <a:rPr lang="en-US" dirty="0">
                <a:effectLst>
                  <a:outerShdw blurRad="38100" dist="38100" dir="2700000" algn="tl">
                    <a:srgbClr val="000000">
                      <a:alpha val="43137"/>
                    </a:srgbClr>
                  </a:outerShdw>
                </a:effectLst>
                <a:latin typeface="Calibri"/>
                <a:ea typeface="Calibri"/>
                <a:cs typeface="Times New Roman"/>
              </a:rPr>
              <a:t> μα</a:t>
            </a:r>
            <a:r>
              <a:rPr lang="en-US" dirty="0" err="1">
                <a:effectLst>
                  <a:outerShdw blurRad="38100" dist="38100" dir="2700000" algn="tl">
                    <a:srgbClr val="000000">
                      <a:alpha val="43137"/>
                    </a:srgbClr>
                  </a:outerShdw>
                </a:effectLst>
                <a:latin typeface="Calibri"/>
                <a:ea typeface="Calibri"/>
                <a:cs typeface="Times New Roman"/>
              </a:rPr>
              <a:t>θητεύω</a:t>
            </a:r>
            <a:r>
              <a:rPr lang="en-US" dirty="0">
                <a:effectLst>
                  <a:outerShdw blurRad="38100" dist="38100" dir="2700000" algn="tl">
                    <a:srgbClr val="000000">
                      <a:alpha val="43137"/>
                    </a:srgbClr>
                  </a:outerShdw>
                </a:effectLst>
                <a:latin typeface="Calibri"/>
                <a:ea typeface="Calibri"/>
                <a:cs typeface="Times New Roman"/>
              </a:rPr>
              <a:t>:</a:t>
            </a:r>
            <a:endParaRPr lang="en-US" dirty="0">
              <a:effectLst>
                <a:outerShdw blurRad="38100" dist="38100" dir="2700000" algn="tl">
                  <a:srgbClr val="000000">
                    <a:alpha val="43137"/>
                  </a:srgbClr>
                </a:outerShdw>
              </a:effectLst>
            </a:endParaRPr>
          </a:p>
          <a:p>
            <a:pPr marL="0" indent="0">
              <a:buNone/>
            </a:pPr>
            <a:r>
              <a:rPr lang="en-US" dirty="0">
                <a:effectLst>
                  <a:outerShdw blurRad="38100" dist="38100" dir="2700000" algn="tl">
                    <a:srgbClr val="000000">
                      <a:alpha val="43137"/>
                    </a:srgbClr>
                  </a:outerShdw>
                </a:effectLst>
              </a:rPr>
              <a:t>A. </a:t>
            </a:r>
            <a:r>
              <a:rPr lang="en-US" i="1" dirty="0" err="1">
                <a:effectLst>
                  <a:outerShdw blurRad="38100" dist="38100" dir="2700000" algn="tl">
                    <a:srgbClr val="000000">
                      <a:alpha val="43137"/>
                    </a:srgbClr>
                  </a:outerShdw>
                </a:effectLst>
              </a:rPr>
              <a:t>Manthanō</a:t>
            </a:r>
            <a:r>
              <a:rPr lang="en-US" i="1"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 μα</a:t>
            </a:r>
            <a:r>
              <a:rPr lang="en-US" dirty="0" err="1">
                <a:effectLst>
                  <a:outerShdw blurRad="38100" dist="38100" dir="2700000" algn="tl">
                    <a:srgbClr val="000000">
                      <a:alpha val="43137"/>
                    </a:srgbClr>
                  </a:outerShdw>
                </a:effectLst>
              </a:rPr>
              <a:t>νθάνω</a:t>
            </a:r>
            <a:r>
              <a:rPr lang="en-US" dirty="0">
                <a:effectLst>
                  <a:outerShdw blurRad="38100" dist="38100" dir="2700000" algn="tl">
                    <a:srgbClr val="000000">
                      <a:alpha val="43137"/>
                    </a:srgbClr>
                  </a:outerShdw>
                </a:effectLst>
              </a:rPr>
              <a:t> = “learn”</a:t>
            </a:r>
          </a:p>
          <a:p>
            <a:pPr marL="0" indent="0">
              <a:buNone/>
            </a:pPr>
            <a:r>
              <a:rPr lang="en-US" dirty="0">
                <a:effectLst>
                  <a:outerShdw blurRad="38100" dist="38100" dir="2700000" algn="tl">
                    <a:srgbClr val="000000">
                      <a:alpha val="43137"/>
                    </a:srgbClr>
                  </a:outerShdw>
                </a:effectLst>
              </a:rPr>
              <a:t>B. </a:t>
            </a:r>
            <a:r>
              <a:rPr lang="en-US" i="1" dirty="0" err="1">
                <a:effectLst>
                  <a:outerShdw blurRad="38100" dist="38100" dir="2700000" algn="tl">
                    <a:srgbClr val="000000">
                      <a:alpha val="43137"/>
                    </a:srgbClr>
                  </a:outerShdw>
                </a:effectLst>
              </a:rPr>
              <a:t>Manthano</a:t>
            </a:r>
            <a:r>
              <a:rPr lang="en-US"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in the Gospels “In many passages it is used in the 	specifically OT sense of </a:t>
            </a:r>
            <a:r>
              <a:rPr lang="en-US" i="1" dirty="0" err="1">
                <a:effectLst>
                  <a:outerShdw blurRad="38100" dist="38100" dir="2700000" algn="tl">
                    <a:srgbClr val="000000">
                      <a:alpha val="43137"/>
                    </a:srgbClr>
                  </a:outerShdw>
                </a:effectLst>
              </a:rPr>
              <a:t>lamad</a:t>
            </a:r>
            <a:r>
              <a:rPr lang="en-US"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t>
            </a:r>
            <a:r>
              <a:rPr lang="en-US" sz="2800" dirty="0" err="1">
                <a:effectLst>
                  <a:outerShdw blurRad="38100" dist="38100" dir="2700000" algn="tl">
                    <a:srgbClr val="000000">
                      <a:alpha val="43137"/>
                    </a:srgbClr>
                  </a:outerShdw>
                </a:effectLst>
                <a:latin typeface="HebraicaII" panose="00000400000000000000" pitchFamily="2" charset="0"/>
              </a:rPr>
              <a:t>dml</a:t>
            </a:r>
            <a:r>
              <a:rPr lang="en-US" sz="2800"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 learn the will of God, or 	learn to direct the whole of one’s human existence towards the 	will of God . . . Learning here is not the appropriation of 	knowledge. It comes about through ‘the surrender of one’s 	own judgment’ (</a:t>
            </a:r>
            <a:r>
              <a:rPr lang="en-US" dirty="0" err="1">
                <a:effectLst>
                  <a:outerShdw blurRad="38100" dist="38100" dir="2700000" algn="tl">
                    <a:srgbClr val="000000">
                      <a:alpha val="43137"/>
                    </a:srgbClr>
                  </a:outerShdw>
                </a:effectLst>
              </a:rPr>
              <a:t>Bultmann</a:t>
            </a:r>
            <a:r>
              <a:rPr lang="en-US" dirty="0">
                <a:effectLst>
                  <a:outerShdw blurRad="38100" dist="38100" dir="2700000" algn="tl">
                    <a:srgbClr val="000000">
                      <a:alpha val="43137"/>
                    </a:srgbClr>
                  </a:outerShdw>
                </a:effectLst>
              </a:rPr>
              <a:t>) and keeping oneself open to the 	word of the Father which leads men to follow Jesus (Jn. 	6:45). 	Learning here includes the OT emphasis on doing God’s will. In 	concrete terms it means putting one’s faith in Jesus and 	following him in his work of compassion (cf. Matt. 9:13).”</a:t>
            </a:r>
            <a:r>
              <a:rPr lang="en-US" sz="800" dirty="0">
                <a:effectLst>
                  <a:outerShdw blurRad="38100" dist="38100" dir="2700000" algn="tl">
                    <a:srgbClr val="000000">
                      <a:alpha val="43137"/>
                    </a:srgbClr>
                  </a:outerShdw>
                </a:effectLst>
              </a:rPr>
              <a:t> </a:t>
            </a:r>
          </a:p>
          <a:p>
            <a:pPr marL="0" indent="0">
              <a:buNone/>
            </a:pPr>
            <a:r>
              <a:rPr lang="en-US" sz="800" dirty="0">
                <a:effectLst>
                  <a:outerShdw blurRad="38100" dist="38100" dir="2700000" algn="tl">
                    <a:srgbClr val="000000">
                      <a:alpha val="43137"/>
                    </a:srgbClr>
                  </a:outerShdw>
                </a:effectLst>
              </a:rPr>
              <a:t>	</a:t>
            </a:r>
            <a:r>
              <a:rPr lang="en-US" sz="800" dirty="0">
                <a:effectLst/>
              </a:rPr>
              <a:t>(BDAG, </a:t>
            </a:r>
            <a:r>
              <a:rPr lang="en-US" sz="800" dirty="0" err="1">
                <a:effectLst/>
              </a:rPr>
              <a:t>sv</a:t>
            </a:r>
            <a:r>
              <a:rPr lang="en-US" sz="800" dirty="0">
                <a:effectLst/>
              </a:rPr>
              <a:t>. “μα</a:t>
            </a:r>
            <a:r>
              <a:rPr lang="en-US" sz="800" dirty="0" err="1">
                <a:effectLst/>
              </a:rPr>
              <a:t>νθάνω</a:t>
            </a:r>
            <a:r>
              <a:rPr lang="en-US" sz="800" dirty="0">
                <a:effectLst/>
              </a:rPr>
              <a:t>” and  NIDNTT, </a:t>
            </a:r>
            <a:r>
              <a:rPr lang="en-US" sz="800" dirty="0" err="1">
                <a:effectLst/>
              </a:rPr>
              <a:t>sv</a:t>
            </a:r>
            <a:r>
              <a:rPr lang="en-US" sz="800" dirty="0">
                <a:effectLst/>
              </a:rPr>
              <a:t>. “disciple”)  by D. Müller.</a:t>
            </a:r>
          </a:p>
          <a:p>
            <a:pPr marL="0" indent="0">
              <a:buNone/>
            </a:pPr>
            <a:endParaRPr lang="en-US" dirty="0"/>
          </a:p>
        </p:txBody>
      </p:sp>
    </p:spTree>
    <p:extLst>
      <p:ext uri="{BB962C8B-B14F-4D97-AF65-F5344CB8AC3E}">
        <p14:creationId xmlns:p14="http://schemas.microsoft.com/office/powerpoint/2010/main" val="235855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I. Teaching Terminology In the NT</a:t>
            </a:r>
            <a:br>
              <a:rPr lang="en-US" dirty="0">
                <a:solidFill>
                  <a:srgbClr val="FFC000"/>
                </a:solidFill>
              </a:rPr>
            </a:br>
            <a:r>
              <a:rPr lang="en-US" sz="800" dirty="0">
                <a:solidFill>
                  <a:srgbClr val="FFC000"/>
                </a:solidFill>
              </a:rPr>
              <a:t>(From NIDNTT and BDAG. See handout for references in this presentation)</a:t>
            </a:r>
            <a:endParaRPr lang="en-US" dirty="0">
              <a:solidFill>
                <a:srgbClr val="FFC000"/>
              </a:solidFill>
            </a:endParaRPr>
          </a:p>
        </p:txBody>
      </p:sp>
      <p:sp>
        <p:nvSpPr>
          <p:cNvPr id="3" name="Content Placeholder 2"/>
          <p:cNvSpPr>
            <a:spLocks noGrp="1"/>
          </p:cNvSpPr>
          <p:nvPr>
            <p:ph idx="1"/>
          </p:nvPr>
        </p:nvSpPr>
        <p:spPr>
          <a:xfrm>
            <a:off x="304800" y="1600202"/>
            <a:ext cx="8610600" cy="4530725"/>
          </a:xfrm>
        </p:spPr>
        <p:txBody>
          <a:bodyPr>
            <a:noAutofit/>
          </a:bodyPr>
          <a:lstStyle/>
          <a:p>
            <a:pPr marL="0" indent="0">
              <a:buNone/>
            </a:pPr>
            <a:r>
              <a:rPr lang="en-US" b="1" dirty="0"/>
              <a:t>1.  </a:t>
            </a:r>
            <a:r>
              <a:rPr lang="en-US" b="1" i="1" dirty="0" err="1"/>
              <a:t>didaskō</a:t>
            </a:r>
            <a:r>
              <a:rPr lang="en-US" b="1" dirty="0"/>
              <a:t>, </a:t>
            </a:r>
            <a:r>
              <a:rPr lang="el-GR" b="1" dirty="0"/>
              <a:t>διδάσκω, “</a:t>
            </a:r>
            <a:r>
              <a:rPr lang="en-US" b="1" dirty="0"/>
              <a:t>to teach”. </a:t>
            </a:r>
          </a:p>
          <a:p>
            <a:pPr marL="0" indent="0">
              <a:buNone/>
            </a:pPr>
            <a:r>
              <a:rPr lang="en-US" b="1" dirty="0"/>
              <a:t>2. </a:t>
            </a:r>
            <a:r>
              <a:rPr lang="en-US" b="1" i="1" dirty="0"/>
              <a:t>rabbi</a:t>
            </a:r>
            <a:r>
              <a:rPr lang="en-US" b="1" dirty="0"/>
              <a:t>, </a:t>
            </a:r>
            <a:r>
              <a:rPr lang="el-GR" b="1" dirty="0"/>
              <a:t>ῥα</a:t>
            </a:r>
            <a:r>
              <a:rPr lang="en-US" b="1" dirty="0"/>
              <a:t>bb</a:t>
            </a:r>
            <a:r>
              <a:rPr lang="el-GR" b="1" dirty="0"/>
              <a:t>ί </a:t>
            </a:r>
            <a:r>
              <a:rPr lang="en-US" b="1" dirty="0"/>
              <a:t>and </a:t>
            </a:r>
            <a:r>
              <a:rPr lang="en-US" b="1" i="1" dirty="0" err="1"/>
              <a:t>rabboni</a:t>
            </a:r>
            <a:r>
              <a:rPr lang="en-US" b="1" dirty="0"/>
              <a:t>, </a:t>
            </a:r>
            <a:r>
              <a:rPr lang="el-GR" b="1" dirty="0"/>
              <a:t>ῥαββουνί = </a:t>
            </a:r>
            <a:r>
              <a:rPr lang="en-US" b="1" dirty="0"/>
              <a:t>teacher	, </a:t>
            </a:r>
          </a:p>
          <a:p>
            <a:pPr marL="0" indent="0">
              <a:buNone/>
            </a:pPr>
            <a:r>
              <a:rPr lang="en-US" b="1" dirty="0"/>
              <a:t>	rabbi = one who gives “rulings of disputed questions 	of the law . . . and on doctrinal issues” </a:t>
            </a:r>
          </a:p>
          <a:p>
            <a:pPr marL="0" indent="0">
              <a:buNone/>
            </a:pPr>
            <a:r>
              <a:rPr lang="en-US" b="1" dirty="0"/>
              <a:t>3. </a:t>
            </a:r>
            <a:r>
              <a:rPr lang="en-US" b="1" i="1" dirty="0" err="1"/>
              <a:t>didachē</a:t>
            </a:r>
            <a:r>
              <a:rPr lang="en-US" b="1" dirty="0"/>
              <a:t>, </a:t>
            </a:r>
            <a:r>
              <a:rPr lang="en-US" b="1" dirty="0" err="1"/>
              <a:t>διδ</a:t>
            </a:r>
            <a:r>
              <a:rPr lang="en-US" b="1" dirty="0"/>
              <a:t>αχή = “ . . . in the NT </a:t>
            </a:r>
            <a:r>
              <a:rPr lang="en-US" b="1" dirty="0" err="1"/>
              <a:t>didachē</a:t>
            </a:r>
            <a:r>
              <a:rPr lang="en-US" b="1" dirty="0"/>
              <a:t> denotes </a:t>
            </a:r>
          </a:p>
          <a:p>
            <a:pPr marL="0" indent="0">
              <a:buNone/>
            </a:pPr>
            <a:r>
              <a:rPr lang="en-US" b="1" dirty="0"/>
              <a:t>	Christ’s message . . . and the early Christian 	preaching in the widest sense.”</a:t>
            </a:r>
          </a:p>
          <a:p>
            <a:pPr marL="0" indent="0">
              <a:buNone/>
            </a:pPr>
            <a:r>
              <a:rPr lang="en-US" b="1" dirty="0"/>
              <a:t>4. </a:t>
            </a:r>
            <a:r>
              <a:rPr lang="en-US" b="1" i="1" dirty="0" err="1"/>
              <a:t>katēcheō</a:t>
            </a:r>
            <a:r>
              <a:rPr lang="en-US" b="1" dirty="0"/>
              <a:t>, κα</a:t>
            </a:r>
            <a:r>
              <a:rPr lang="en-US" b="1" dirty="0" err="1"/>
              <a:t>τηχέω</a:t>
            </a:r>
            <a:r>
              <a:rPr lang="en-US" b="1" dirty="0"/>
              <a:t> = “instruct” or “teach”</a:t>
            </a:r>
          </a:p>
          <a:p>
            <a:pPr marL="0" indent="0">
              <a:buNone/>
            </a:pPr>
            <a:r>
              <a:rPr lang="en-US" b="1" dirty="0"/>
              <a:t>     (</a:t>
            </a:r>
            <a:r>
              <a:rPr lang="en-US" b="1" i="1" dirty="0" err="1"/>
              <a:t>katechoumenos</a:t>
            </a:r>
            <a:r>
              <a:rPr lang="en-US" b="1" dirty="0"/>
              <a:t>, </a:t>
            </a:r>
            <a:r>
              <a:rPr lang="el-GR" b="1" dirty="0"/>
              <a:t>κατηχούμενος = “</a:t>
            </a:r>
            <a:r>
              <a:rPr lang="en-US" b="1" dirty="0"/>
              <a:t>pupil”)</a:t>
            </a:r>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827021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Learning and Being Jesus’ Disciple</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effectLst/>
              </a:rPr>
              <a:t>C. </a:t>
            </a:r>
            <a:r>
              <a:rPr lang="en-US" i="1" dirty="0" err="1">
                <a:effectLst/>
              </a:rPr>
              <a:t>Manthano</a:t>
            </a:r>
            <a:r>
              <a:rPr lang="en-US" dirty="0">
                <a:effectLst/>
              </a:rPr>
              <a:t> in the Epistles = “To hold to the teaching which the 	recipients of the letters received means to hold to their faith. 	For learning is no mere intellectual process by which one 	acquires teaching about Christ. It implies acceptance of Christ 	himself, rejection of the old existence and beginning the new 	life of discipleship in him.” </a:t>
            </a:r>
            <a:r>
              <a:rPr lang="en-US" sz="900" dirty="0">
                <a:effectLst/>
              </a:rPr>
              <a:t>(Ibid.)</a:t>
            </a:r>
          </a:p>
          <a:p>
            <a:pPr marL="0" indent="0">
              <a:buNone/>
            </a:pPr>
            <a:endParaRPr lang="en-US" dirty="0">
              <a:effectLst/>
            </a:endParaRPr>
          </a:p>
          <a:p>
            <a:pPr marL="0" indent="0">
              <a:buNone/>
            </a:pPr>
            <a:r>
              <a:rPr lang="en-US" dirty="0">
                <a:effectLst/>
              </a:rPr>
              <a:t>D. </a:t>
            </a:r>
            <a:r>
              <a:rPr lang="en-US" i="1" dirty="0" err="1">
                <a:effectLst/>
              </a:rPr>
              <a:t>Mathēteuō</a:t>
            </a:r>
            <a:r>
              <a:rPr lang="en-US" i="1" dirty="0">
                <a:effectLst/>
              </a:rPr>
              <a:t>,</a:t>
            </a:r>
            <a:r>
              <a:rPr lang="en-US" dirty="0">
                <a:effectLst/>
              </a:rPr>
              <a:t> </a:t>
            </a:r>
            <a:r>
              <a:rPr lang="en-US" i="1" dirty="0">
                <a:effectLst/>
              </a:rPr>
              <a:t>μα</a:t>
            </a:r>
            <a:r>
              <a:rPr lang="en-US" i="1" dirty="0" err="1">
                <a:effectLst/>
              </a:rPr>
              <a:t>θητεύω</a:t>
            </a:r>
            <a:r>
              <a:rPr lang="en-US" i="1" dirty="0">
                <a:effectLst/>
              </a:rPr>
              <a:t> </a:t>
            </a:r>
            <a:r>
              <a:rPr lang="en-US" dirty="0">
                <a:effectLst/>
              </a:rPr>
              <a:t>(to disciple or make a disciple) </a:t>
            </a:r>
            <a:r>
              <a:rPr lang="en-US" i="1" dirty="0">
                <a:effectLst/>
              </a:rPr>
              <a:t>in the NT 	along with </a:t>
            </a:r>
            <a:r>
              <a:rPr lang="en-US" i="1" dirty="0" err="1">
                <a:effectLst/>
              </a:rPr>
              <a:t>mathētēs</a:t>
            </a:r>
            <a:r>
              <a:rPr lang="en-US" i="1" dirty="0">
                <a:effectLst/>
              </a:rPr>
              <a:t>,</a:t>
            </a:r>
            <a:r>
              <a:rPr lang="en-US" dirty="0">
                <a:effectLst/>
              </a:rPr>
              <a:t> μα</a:t>
            </a:r>
            <a:r>
              <a:rPr lang="en-US" dirty="0" err="1">
                <a:effectLst/>
              </a:rPr>
              <a:t>θητής</a:t>
            </a:r>
            <a:r>
              <a:rPr lang="en-US" dirty="0">
                <a:effectLst/>
              </a:rPr>
              <a:t> (disciple) </a:t>
            </a:r>
            <a:r>
              <a:rPr lang="en-US" i="1" dirty="0">
                <a:effectLst/>
              </a:rPr>
              <a:t>show Jesus’ heart 	requirements for being His disciple. </a:t>
            </a:r>
            <a:r>
              <a:rPr lang="en-US" dirty="0">
                <a:effectLst/>
              </a:rPr>
              <a:t>He required 	one to deny 	himself, surrender everything to God, and follow him 	unconditionally (Mt. 16:34; Lk 14:27, 33, etc.). Teaching here 	involves training others in how to have their </a:t>
            </a:r>
            <a:r>
              <a:rPr lang="en-US" b="1" i="1" dirty="0">
                <a:effectLst>
                  <a:outerShdw blurRad="38100" dist="38100" dir="2700000" algn="tl">
                    <a:srgbClr val="000000">
                      <a:alpha val="43137"/>
                    </a:srgbClr>
                  </a:outerShdw>
                </a:effectLst>
              </a:rPr>
              <a:t>whole being </a:t>
            </a:r>
            <a:r>
              <a:rPr lang="en-US" dirty="0">
                <a:effectLst/>
              </a:rPr>
              <a:t>	directed toward following Jesus.</a:t>
            </a:r>
          </a:p>
          <a:p>
            <a:pPr marL="0" indent="0">
              <a:buNone/>
            </a:pPr>
            <a:r>
              <a:rPr lang="en-US" b="1" i="1" dirty="0">
                <a:effectLst>
                  <a:outerShdw blurRad="38100" dist="38100" dir="2700000" algn="tl">
                    <a:srgbClr val="000000">
                      <a:alpha val="43137"/>
                    </a:srgbClr>
                  </a:outerShdw>
                </a:effectLst>
              </a:rPr>
              <a:t>E. To be true teachers of God’s Word, we must help learners 	surrender to do God’s will of following Jesus from their 	hearts.</a:t>
            </a:r>
          </a:p>
          <a:p>
            <a:endParaRPr lang="en-US" dirty="0"/>
          </a:p>
        </p:txBody>
      </p:sp>
    </p:spTree>
    <p:extLst>
      <p:ext uri="{BB962C8B-B14F-4D97-AF65-F5344CB8AC3E}">
        <p14:creationId xmlns:p14="http://schemas.microsoft.com/office/powerpoint/2010/main" val="103396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V. Natures of Knowledge and the Biblical Knowledge to be Transferred to the Learner: </a:t>
            </a:r>
          </a:p>
        </p:txBody>
      </p:sp>
      <p:sp>
        <p:nvSpPr>
          <p:cNvPr id="3" name="Content Placeholder 2"/>
          <p:cNvSpPr>
            <a:spLocks noGrp="1"/>
          </p:cNvSpPr>
          <p:nvPr>
            <p:ph idx="1"/>
          </p:nvPr>
        </p:nvSpPr>
        <p:spPr/>
        <p:txBody>
          <a:bodyPr/>
          <a:lstStyle/>
          <a:p>
            <a:pPr marL="0" indent="0">
              <a:buNone/>
            </a:pPr>
            <a:r>
              <a:rPr lang="en-US" b="1" dirty="0">
                <a:solidFill>
                  <a:srgbClr val="FFC000"/>
                </a:solidFill>
                <a:effectLst>
                  <a:outerShdw blurRad="38100" dist="38100" dir="2700000" algn="tl">
                    <a:srgbClr val="000000">
                      <a:alpha val="43137"/>
                    </a:srgbClr>
                  </a:outerShdw>
                </a:effectLst>
              </a:rPr>
              <a:t>A. </a:t>
            </a:r>
            <a:r>
              <a:rPr lang="en-US" b="1" i="1" dirty="0">
                <a:solidFill>
                  <a:srgbClr val="FFC000"/>
                </a:solidFill>
                <a:effectLst>
                  <a:outerShdw blurRad="38100" dist="38100" dir="2700000" algn="tl">
                    <a:srgbClr val="000000">
                      <a:alpha val="43137"/>
                    </a:srgbClr>
                  </a:outerShdw>
                </a:effectLst>
              </a:rPr>
              <a:t>Intellectual/ethereal = </a:t>
            </a:r>
            <a:r>
              <a:rPr lang="en-US" b="1" dirty="0">
                <a:solidFill>
                  <a:srgbClr val="FFC000"/>
                </a:solidFill>
                <a:effectLst>
                  <a:outerShdw blurRad="38100" dist="38100" dir="2700000" algn="tl">
                    <a:srgbClr val="000000">
                      <a:alpha val="43137"/>
                    </a:srgbClr>
                  </a:outerShdw>
                </a:effectLst>
              </a:rPr>
              <a:t>Non-Biblical</a:t>
            </a:r>
          </a:p>
          <a:p>
            <a:pPr marL="0" indent="0">
              <a:buNone/>
            </a:pPr>
            <a:r>
              <a:rPr lang="en-US" dirty="0">
                <a:effectLst/>
              </a:rPr>
              <a:t>	Self-focused. It is all about gaining more knowledge 	for self. Knowledge puffs  up = opposite of love (1 	Cor. 8:1-3) = of the world. It is the appropriation of 	knowledge or facts.</a:t>
            </a:r>
          </a:p>
          <a:p>
            <a:pPr marL="0" indent="0" algn="ctr">
              <a:buNone/>
            </a:pPr>
            <a:r>
              <a:rPr lang="en-US" b="1" u="sng" dirty="0">
                <a:solidFill>
                  <a:srgbClr val="FFC000"/>
                </a:solidFill>
                <a:effectLst>
                  <a:outerShdw blurRad="38100" dist="38100" dir="2700000" algn="tl">
                    <a:srgbClr val="000000">
                      <a:alpha val="43137"/>
                    </a:srgbClr>
                  </a:outerShdw>
                </a:effectLst>
              </a:rPr>
              <a:t>VS.</a:t>
            </a:r>
          </a:p>
          <a:p>
            <a:pPr marL="0" indent="0">
              <a:buNone/>
            </a:pPr>
            <a:r>
              <a:rPr lang="en-US" b="1" dirty="0">
                <a:solidFill>
                  <a:srgbClr val="FFC000"/>
                </a:solidFill>
                <a:effectLst>
                  <a:outerShdw blurRad="38100" dist="38100" dir="2700000" algn="tl">
                    <a:srgbClr val="000000">
                      <a:alpha val="43137"/>
                    </a:srgbClr>
                  </a:outerShdw>
                </a:effectLst>
              </a:rPr>
              <a:t>B. </a:t>
            </a:r>
            <a:r>
              <a:rPr lang="en-US" b="1" i="1" dirty="0">
                <a:solidFill>
                  <a:srgbClr val="FFC000"/>
                </a:solidFill>
                <a:effectLst>
                  <a:outerShdw blurRad="38100" dist="38100" dir="2700000" algn="tl">
                    <a:srgbClr val="000000">
                      <a:alpha val="43137"/>
                    </a:srgbClr>
                  </a:outerShdw>
                </a:effectLst>
              </a:rPr>
              <a:t>Experiential/relational:</a:t>
            </a:r>
            <a:r>
              <a:rPr lang="en-US" b="1" dirty="0">
                <a:solidFill>
                  <a:srgbClr val="FFC000"/>
                </a:solidFill>
                <a:effectLst>
                  <a:outerShdw blurRad="38100" dist="38100" dir="2700000" algn="tl">
                    <a:srgbClr val="000000">
                      <a:alpha val="43137"/>
                    </a:srgbClr>
                  </a:outerShdw>
                </a:effectLst>
              </a:rPr>
              <a:t> = Biblical</a:t>
            </a:r>
          </a:p>
          <a:p>
            <a:pPr marL="0" indent="0">
              <a:buNone/>
            </a:pPr>
            <a:r>
              <a:rPr lang="en-US" dirty="0">
                <a:effectLst/>
              </a:rPr>
              <a:t>	Not simply intellectual or ethereal but experiential 	and relational = others-focused and relational, not 	just facts or raw knowledge but Jesus living in you 	and you living in obedience to Him </a:t>
            </a:r>
            <a:r>
              <a:rPr lang="en-US" i="1" dirty="0">
                <a:effectLst/>
              </a:rPr>
              <a:t>to please Him</a:t>
            </a:r>
            <a:r>
              <a:rPr lang="en-US" dirty="0">
                <a:effectLst/>
              </a:rPr>
              <a:t>. </a:t>
            </a:r>
            <a:endParaRPr lang="en-US" dirty="0"/>
          </a:p>
        </p:txBody>
      </p:sp>
    </p:spTree>
    <p:extLst>
      <p:ext uri="{BB962C8B-B14F-4D97-AF65-F5344CB8AC3E}">
        <p14:creationId xmlns:p14="http://schemas.microsoft.com/office/powerpoint/2010/main" val="3808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Biblical Experiential/Relational Knowledge</a:t>
            </a:r>
          </a:p>
        </p:txBody>
      </p:sp>
      <p:sp>
        <p:nvSpPr>
          <p:cNvPr id="3" name="Content Placeholder 2"/>
          <p:cNvSpPr>
            <a:spLocks noGrp="1"/>
          </p:cNvSpPr>
          <p:nvPr>
            <p:ph idx="1"/>
          </p:nvPr>
        </p:nvSpPr>
        <p:spPr/>
        <p:txBody>
          <a:bodyPr/>
          <a:lstStyle/>
          <a:p>
            <a:r>
              <a:rPr lang="en-US" dirty="0">
                <a:effectLst/>
              </a:rPr>
              <a:t>Biblical knowledge of God and must be communicated and instilled and lived out in a bi-directional manner with God and one another. </a:t>
            </a:r>
          </a:p>
          <a:p>
            <a:r>
              <a:rPr lang="en-US" dirty="0">
                <a:effectLst/>
              </a:rPr>
              <a:t>God and others knowing us and we knowing Him and one another.  </a:t>
            </a:r>
          </a:p>
          <a:p>
            <a:r>
              <a:rPr lang="en-US" dirty="0">
                <a:effectLst/>
              </a:rPr>
              <a:t>We must communicate our heart to Him so He knows (experiences) our heart of good will toward Him. (</a:t>
            </a:r>
            <a:r>
              <a:rPr lang="en-US" dirty="0" err="1">
                <a:effectLst/>
              </a:rPr>
              <a:t>Deut</a:t>
            </a:r>
            <a:r>
              <a:rPr lang="en-US" dirty="0">
                <a:effectLst/>
              </a:rPr>
              <a:t> 8:2).</a:t>
            </a:r>
          </a:p>
          <a:p>
            <a:r>
              <a:rPr lang="en-US" dirty="0">
                <a:effectLst/>
              </a:rPr>
              <a:t>We must receive the communication of His heart to us (John 1:12).</a:t>
            </a:r>
          </a:p>
          <a:p>
            <a:r>
              <a:rPr lang="en-US" dirty="0">
                <a:effectLst/>
              </a:rPr>
              <a:t>We must teach this bi-directional relational experiential knowledge or people only experience half of the Gospel.</a:t>
            </a:r>
            <a:endParaRPr lang="en-US" dirty="0"/>
          </a:p>
        </p:txBody>
      </p:sp>
    </p:spTree>
    <p:extLst>
      <p:ext uri="{BB962C8B-B14F-4D97-AF65-F5344CB8AC3E}">
        <p14:creationId xmlns:p14="http://schemas.microsoft.com/office/powerpoint/2010/main" val="126073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dirty="0">
                <a:effectLst/>
              </a:rPr>
            </a:br>
            <a:r>
              <a:rPr lang="en-US" b="1" dirty="0">
                <a:solidFill>
                  <a:srgbClr val="FFC000"/>
                </a:solidFill>
                <a:effectLst>
                  <a:outerShdw blurRad="38100" dist="38100" dir="2700000" algn="tl">
                    <a:srgbClr val="000000">
                      <a:alpha val="43137"/>
                    </a:srgbClr>
                  </a:outerShdw>
                </a:effectLst>
              </a:rPr>
              <a:t>IV. True and False Teachers and the Nature of Knowledge: </a:t>
            </a:r>
            <a:br>
              <a:rPr lang="en-US" dirty="0">
                <a:effectLst/>
              </a:rPr>
            </a:br>
            <a:endParaRPr lang="en-US" dirty="0"/>
          </a:p>
        </p:txBody>
      </p:sp>
      <p:sp>
        <p:nvSpPr>
          <p:cNvPr id="3" name="Content Placeholder 2"/>
          <p:cNvSpPr>
            <a:spLocks noGrp="1"/>
          </p:cNvSpPr>
          <p:nvPr>
            <p:ph idx="1"/>
          </p:nvPr>
        </p:nvSpPr>
        <p:spPr/>
        <p:txBody>
          <a:bodyPr/>
          <a:lstStyle/>
          <a:p>
            <a:pPr marL="0" indent="0">
              <a:buNone/>
            </a:pPr>
            <a:r>
              <a:rPr lang="en-US" b="1" dirty="0">
                <a:effectLst/>
              </a:rPr>
              <a:t>A. </a:t>
            </a:r>
            <a:r>
              <a:rPr lang="en-US" b="1" i="1" dirty="0">
                <a:effectLst/>
              </a:rPr>
              <a:t>True</a:t>
            </a:r>
            <a:r>
              <a:rPr lang="en-US" b="1" dirty="0">
                <a:effectLst/>
              </a:rPr>
              <a:t> Knowledge: </a:t>
            </a:r>
            <a:r>
              <a:rPr lang="en-US" dirty="0">
                <a:effectLst/>
              </a:rPr>
              <a:t>True knowledge is selflessly in a 	surrendered manner doing the will of God (Jer 	22:15f). True knowledge is experientially doing the 	will of God (Rom 1:28; 2 Cor. 10:5; Eph 4:13, Col 	1:9-10; 2 Tim. 2:25; Tit 1:1)</a:t>
            </a:r>
          </a:p>
          <a:p>
            <a:pPr marL="0" indent="0">
              <a:buNone/>
            </a:pPr>
            <a:r>
              <a:rPr lang="en-US" b="1" dirty="0">
                <a:effectLst/>
              </a:rPr>
              <a:t>B.</a:t>
            </a:r>
            <a:r>
              <a:rPr lang="en-US" b="1" i="1" dirty="0">
                <a:effectLst/>
              </a:rPr>
              <a:t> False</a:t>
            </a:r>
            <a:r>
              <a:rPr lang="en-US" b="1" dirty="0">
                <a:effectLst/>
              </a:rPr>
              <a:t> Knowledge </a:t>
            </a:r>
            <a:r>
              <a:rPr lang="en-US" dirty="0">
                <a:effectLst/>
              </a:rPr>
              <a:t>is living against the will of God and 	not experientially doing the will of God with one’s 	heart (Rom 1:28-32; 1 Tim 6:20). </a:t>
            </a:r>
          </a:p>
          <a:p>
            <a:pPr marL="0" indent="0">
              <a:buNone/>
            </a:pPr>
            <a:r>
              <a:rPr lang="en-US" b="1" i="1" dirty="0">
                <a:solidFill>
                  <a:srgbClr val="FFC000"/>
                </a:solidFill>
                <a:effectLst>
                  <a:outerShdw blurRad="38100" dist="38100" dir="2700000" algn="tl">
                    <a:srgbClr val="000000">
                      <a:alpha val="43137"/>
                    </a:srgbClr>
                  </a:outerShdw>
                </a:effectLst>
              </a:rPr>
              <a:t>C. We need to teach in such a way to make 	knowledge 	relational and experiential. </a:t>
            </a:r>
          </a:p>
          <a:p>
            <a:pPr marL="0" indent="0">
              <a:buNone/>
            </a:pPr>
            <a:endParaRPr lang="en-US" dirty="0"/>
          </a:p>
        </p:txBody>
      </p:sp>
    </p:spTree>
    <p:extLst>
      <p:ext uri="{BB962C8B-B14F-4D97-AF65-F5344CB8AC3E}">
        <p14:creationId xmlns:p14="http://schemas.microsoft.com/office/powerpoint/2010/main" val="1023822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dirty="0">
                <a:effectLst/>
              </a:rPr>
            </a:br>
            <a:r>
              <a:rPr lang="en-US" b="1" dirty="0">
                <a:solidFill>
                  <a:srgbClr val="FFC000"/>
                </a:solidFill>
                <a:effectLst/>
              </a:rPr>
              <a:t>V. False Teachers and the Nature of Their Teaching </a:t>
            </a:r>
            <a:br>
              <a:rPr lang="en-US" dirty="0">
                <a:effectLst/>
              </a:rPr>
            </a:br>
            <a:endParaRPr lang="en-US" dirty="0"/>
          </a:p>
        </p:txBody>
      </p:sp>
      <p:sp>
        <p:nvSpPr>
          <p:cNvPr id="3" name="Content Placeholder 2"/>
          <p:cNvSpPr>
            <a:spLocks noGrp="1"/>
          </p:cNvSpPr>
          <p:nvPr>
            <p:ph idx="1"/>
          </p:nvPr>
        </p:nvSpPr>
        <p:spPr/>
        <p:txBody>
          <a:bodyPr/>
          <a:lstStyle/>
          <a:p>
            <a:pPr marL="0" indent="0">
              <a:buNone/>
            </a:pPr>
            <a:r>
              <a:rPr lang="en-US" b="1" dirty="0">
                <a:effectLst/>
              </a:rPr>
              <a:t>A. Self-centered: </a:t>
            </a:r>
            <a:r>
              <a:rPr lang="en-US" dirty="0">
                <a:effectLst/>
              </a:rPr>
              <a:t>For self: Scribes and Pharisees in Mt 	23:4-7, 25, 27-28 = hypocrites; 2 Pet 2:1ff; 1 Tim 	6:3-5</a:t>
            </a:r>
          </a:p>
          <a:p>
            <a:pPr marL="457200" indent="-457200">
              <a:buAutoNum type="alphaUcPeriod"/>
            </a:pPr>
            <a:endParaRPr lang="en-US" dirty="0">
              <a:effectLst/>
            </a:endParaRPr>
          </a:p>
          <a:p>
            <a:pPr marL="0" indent="0">
              <a:buNone/>
            </a:pPr>
            <a:r>
              <a:rPr lang="en-US" b="1" dirty="0">
                <a:effectLst/>
              </a:rPr>
              <a:t>B. Opposite of Jesus’ teaching </a:t>
            </a:r>
            <a:r>
              <a:rPr lang="en-US" dirty="0">
                <a:effectLst/>
              </a:rPr>
              <a:t>which was self-less and 	other person-centered and God-centered: = </a:t>
            </a:r>
            <a:br>
              <a:rPr lang="en-US" dirty="0">
                <a:effectLst/>
              </a:rPr>
            </a:br>
            <a:r>
              <a:rPr lang="en-US" dirty="0">
                <a:effectLst/>
              </a:rPr>
              <a:t>	</a:t>
            </a:r>
            <a:r>
              <a:rPr lang="en-US" b="1" dirty="0">
                <a:effectLst/>
              </a:rPr>
              <a:t>For God</a:t>
            </a:r>
          </a:p>
          <a:p>
            <a:pPr marL="0" indent="0">
              <a:buNone/>
            </a:pPr>
            <a:endParaRPr lang="en-US" dirty="0"/>
          </a:p>
        </p:txBody>
      </p:sp>
    </p:spTree>
    <p:extLst>
      <p:ext uri="{BB962C8B-B14F-4D97-AF65-F5344CB8AC3E}">
        <p14:creationId xmlns:p14="http://schemas.microsoft.com/office/powerpoint/2010/main" val="3493180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dirty="0">
                <a:effectLst/>
              </a:rPr>
            </a:br>
            <a:r>
              <a:rPr lang="en-US" b="1" dirty="0">
                <a:solidFill>
                  <a:srgbClr val="FFC000"/>
                </a:solidFill>
                <a:effectLst/>
              </a:rPr>
              <a:t>VI. Official Teachers and Nature of Teaching Needed Today:</a:t>
            </a:r>
            <a:br>
              <a:rPr lang="en-US" dirty="0">
                <a:effectLst/>
              </a:rPr>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effectLst/>
              </a:rPr>
              <a:t>A. Official Church Teachers need to imitate Jesus by 	instilling the rule of God and Jesus in themselves 	and others. They need to embrace humility and 	“enact the reign of God” in others.</a:t>
            </a:r>
          </a:p>
          <a:p>
            <a:pPr marL="0" indent="0">
              <a:buNone/>
            </a:pPr>
            <a:r>
              <a:rPr lang="en-US" dirty="0">
                <a:effectLst/>
              </a:rPr>
              <a:t>B. Official Church Teachers need to be composed of men 	and women who are competent and qualified to 	teach. They need to be equipped and competent.</a:t>
            </a:r>
          </a:p>
          <a:p>
            <a:pPr marL="0" indent="0">
              <a:buNone/>
            </a:pPr>
            <a:r>
              <a:rPr lang="en-US" dirty="0">
                <a:effectLst/>
              </a:rPr>
              <a:t>C. Official Church Teachers need to be intimately involved 	in the church and missions and can be paid full time. 	They need to be team workers, involved in the 	equipping of the saints for the work of ministry, 	building up the body of Christ, unity, and the 	maturing of the saints, not critics</a:t>
            </a:r>
            <a:endParaRPr lang="en-US" dirty="0"/>
          </a:p>
        </p:txBody>
      </p:sp>
    </p:spTree>
    <p:extLst>
      <p:ext uri="{BB962C8B-B14F-4D97-AF65-F5344CB8AC3E}">
        <p14:creationId xmlns:p14="http://schemas.microsoft.com/office/powerpoint/2010/main" val="1528235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Official Teachers</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effectLst/>
              </a:rPr>
              <a:t>D. Official Church Teachers need to teach others and will 	themselves learn how to live the Kingdom of Heaven in 	their 	lives. They need to surrender to God’s leading and will.</a:t>
            </a:r>
          </a:p>
          <a:p>
            <a:pPr marL="0" indent="0">
              <a:buNone/>
            </a:pPr>
            <a:r>
              <a:rPr lang="en-US" dirty="0">
                <a:effectLst/>
              </a:rPr>
              <a:t>E. Official Church Teachers need to be able to teach with 	authority having been taught by Jesus and the Holy Spirit 	through allowing the Word to dwell in them richly. They 	need 	to incarnate Jesus into their lives and let Jesus’ 	word flow 	through them unhindered.</a:t>
            </a:r>
          </a:p>
          <a:p>
            <a:pPr marL="0" indent="0">
              <a:buNone/>
            </a:pPr>
            <a:r>
              <a:rPr lang="en-US" dirty="0">
                <a:effectLst/>
              </a:rPr>
              <a:t>F. Official Church Teachers’ teaching needs to be outward 	(others-centered) and Jesus/God focused, not self-	interest focused. They need to be and teach selflessness 	and selflessly. </a:t>
            </a:r>
          </a:p>
          <a:p>
            <a:pPr marL="0" indent="0">
              <a:buNone/>
            </a:pPr>
            <a:r>
              <a:rPr lang="en-US" dirty="0">
                <a:effectLst/>
              </a:rPr>
              <a:t>G. Official Church Teachers’ teaching needs to be experiential and 	relationally focused and not just intellectual and ethereal. They 	and their teaching needs to be transformative.</a:t>
            </a:r>
          </a:p>
          <a:p>
            <a:pPr marL="0" indent="0">
              <a:buNone/>
            </a:pPr>
            <a:endParaRPr lang="en-US" dirty="0"/>
          </a:p>
        </p:txBody>
      </p:sp>
    </p:spTree>
    <p:extLst>
      <p:ext uri="{BB962C8B-B14F-4D97-AF65-F5344CB8AC3E}">
        <p14:creationId xmlns:p14="http://schemas.microsoft.com/office/powerpoint/2010/main" val="3599552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Official Teachers</a:t>
            </a:r>
          </a:p>
        </p:txBody>
      </p:sp>
      <p:sp>
        <p:nvSpPr>
          <p:cNvPr id="3" name="Content Placeholder 2"/>
          <p:cNvSpPr>
            <a:spLocks noGrp="1"/>
          </p:cNvSpPr>
          <p:nvPr>
            <p:ph idx="1"/>
          </p:nvPr>
        </p:nvSpPr>
        <p:spPr/>
        <p:txBody>
          <a:bodyPr/>
          <a:lstStyle/>
          <a:p>
            <a:pPr marL="0" indent="0">
              <a:buNone/>
            </a:pPr>
            <a:r>
              <a:rPr lang="en-US" dirty="0">
                <a:effectLst/>
              </a:rPr>
              <a:t>H. Official Church Teachers need to teach the Bible in a 	way which helps others experience Jesus and He 	them such that God knows them and they Him. 	They need to train their students to experience 	God’s grace deeply and what it takes for them to 	allow God to experience their heart of good will 	toward Him.</a:t>
            </a:r>
          </a:p>
          <a:p>
            <a:pPr marL="0" indent="0">
              <a:buNone/>
            </a:pPr>
            <a:r>
              <a:rPr lang="en-US" dirty="0">
                <a:effectLst/>
              </a:rPr>
              <a:t>I. Official Church Teachers need to teach in such a way 	that people choose to become true disciples of Jesus 	in the fullness of what He taught from their hearts.</a:t>
            </a:r>
          </a:p>
          <a:p>
            <a:pPr marL="0" indent="0">
              <a:buNone/>
            </a:pPr>
            <a:r>
              <a:rPr lang="en-US" dirty="0">
                <a:effectLst/>
              </a:rPr>
              <a:t>J. Official Church Teachers need to guard the church 	against false doctrine from false teachers and false 	prophets</a:t>
            </a:r>
          </a:p>
          <a:p>
            <a:pPr marL="0" indent="0">
              <a:buNone/>
            </a:pPr>
            <a:endParaRPr lang="en-US" dirty="0"/>
          </a:p>
        </p:txBody>
      </p:sp>
    </p:spTree>
    <p:extLst>
      <p:ext uri="{BB962C8B-B14F-4D97-AF65-F5344CB8AC3E}">
        <p14:creationId xmlns:p14="http://schemas.microsoft.com/office/powerpoint/2010/main" val="4257443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It Needs To Be All About Jesus!</a:t>
            </a:r>
          </a:p>
        </p:txBody>
      </p:sp>
      <p:sp>
        <p:nvSpPr>
          <p:cNvPr id="3" name="Content Placeholder 2"/>
          <p:cNvSpPr>
            <a:spLocks noGrp="1"/>
          </p:cNvSpPr>
          <p:nvPr>
            <p:ph idx="1"/>
          </p:nvPr>
        </p:nvSpPr>
        <p:spPr/>
        <p:txBody>
          <a:bodyPr/>
          <a:lstStyle/>
          <a:p>
            <a:pPr marL="0" indent="0" algn="ctr">
              <a:buNone/>
            </a:pPr>
            <a:endParaRPr lang="en-US" b="1" dirty="0">
              <a:effectLst/>
            </a:endParaRPr>
          </a:p>
          <a:p>
            <a:pPr marL="0" indent="0" algn="ctr">
              <a:buNone/>
            </a:pPr>
            <a:r>
              <a:rPr lang="en-US" b="1" dirty="0">
                <a:effectLst/>
              </a:rPr>
              <a:t>Jesus said:</a:t>
            </a:r>
            <a:endParaRPr lang="en-US" dirty="0">
              <a:effectLst/>
            </a:endParaRPr>
          </a:p>
          <a:p>
            <a:endParaRPr lang="en-US" dirty="0">
              <a:effectLst/>
            </a:endParaRPr>
          </a:p>
          <a:p>
            <a:pPr marL="0" indent="0" algn="ctr">
              <a:buNone/>
            </a:pPr>
            <a:r>
              <a:rPr lang="en-US" b="1" dirty="0">
                <a:effectLst>
                  <a:outerShdw blurRad="38100" dist="38100" dir="2700000" algn="tl">
                    <a:srgbClr val="000000">
                      <a:alpha val="43137"/>
                    </a:srgbClr>
                  </a:outerShdw>
                </a:effectLst>
              </a:rPr>
              <a:t>“Come to me, all you who are weary and burdened, and I will give you rest. </a:t>
            </a:r>
          </a:p>
          <a:p>
            <a:pPr marL="0" indent="0" algn="ctr">
              <a:buNone/>
            </a:pPr>
            <a:r>
              <a:rPr lang="en-US" b="1" dirty="0">
                <a:effectLst>
                  <a:outerShdw blurRad="38100" dist="38100" dir="2700000" algn="tl">
                    <a:srgbClr val="000000">
                      <a:alpha val="43137"/>
                    </a:srgbClr>
                  </a:outerShdw>
                </a:effectLst>
              </a:rPr>
              <a:t>Take my yoke upon you and learn (</a:t>
            </a:r>
            <a:r>
              <a:rPr lang="en-US" b="1" dirty="0" err="1">
                <a:effectLst>
                  <a:outerShdw blurRad="38100" dist="38100" dir="2700000" algn="tl">
                    <a:srgbClr val="000000">
                      <a:alpha val="43137"/>
                    </a:srgbClr>
                  </a:outerShdw>
                </a:effectLst>
              </a:rPr>
              <a:t>manthanō</a:t>
            </a:r>
            <a:r>
              <a:rPr lang="en-US" b="1" dirty="0">
                <a:effectLst>
                  <a:outerShdw blurRad="38100" dist="38100" dir="2700000" algn="tl">
                    <a:srgbClr val="000000">
                      <a:alpha val="43137"/>
                    </a:srgbClr>
                  </a:outerShdw>
                </a:effectLst>
              </a:rPr>
              <a:t>, μα</a:t>
            </a:r>
            <a:r>
              <a:rPr lang="en-US" b="1" dirty="0" err="1">
                <a:effectLst>
                  <a:outerShdw blurRad="38100" dist="38100" dir="2700000" algn="tl">
                    <a:srgbClr val="000000">
                      <a:alpha val="43137"/>
                    </a:srgbClr>
                  </a:outerShdw>
                </a:effectLst>
              </a:rPr>
              <a:t>νθάνω</a:t>
            </a:r>
            <a:r>
              <a:rPr lang="en-US" b="1" dirty="0">
                <a:effectLst>
                  <a:outerShdw blurRad="38100" dist="38100" dir="2700000" algn="tl">
                    <a:srgbClr val="000000">
                      <a:alpha val="43137"/>
                    </a:srgbClr>
                  </a:outerShdw>
                </a:effectLst>
              </a:rPr>
              <a:t>) from me, for I am gentle and humble in heart, and you will find rest for your souls. </a:t>
            </a:r>
          </a:p>
          <a:p>
            <a:pPr marL="0" indent="0" algn="ctr">
              <a:buNone/>
            </a:pPr>
            <a:r>
              <a:rPr lang="en-US" b="1" dirty="0">
                <a:effectLst>
                  <a:outerShdw blurRad="38100" dist="38100" dir="2700000" algn="tl">
                    <a:srgbClr val="000000">
                      <a:alpha val="43137"/>
                    </a:srgbClr>
                  </a:outerShdw>
                </a:effectLst>
              </a:rPr>
              <a:t>For my yoke is easy and my burden is light.”</a:t>
            </a:r>
          </a:p>
          <a:p>
            <a:pPr marL="0" indent="0" algn="ctr">
              <a:buNone/>
            </a:pPr>
            <a:endParaRPr lang="en-US" dirty="0"/>
          </a:p>
        </p:txBody>
      </p:sp>
    </p:spTree>
    <p:extLst>
      <p:ext uri="{BB962C8B-B14F-4D97-AF65-F5344CB8AC3E}">
        <p14:creationId xmlns:p14="http://schemas.microsoft.com/office/powerpoint/2010/main" val="322158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Terminology for Teaching</a:t>
            </a:r>
          </a:p>
        </p:txBody>
      </p:sp>
      <p:sp>
        <p:nvSpPr>
          <p:cNvPr id="3" name="Content Placeholder 2"/>
          <p:cNvSpPr>
            <a:spLocks noGrp="1"/>
          </p:cNvSpPr>
          <p:nvPr>
            <p:ph idx="1"/>
          </p:nvPr>
        </p:nvSpPr>
        <p:spPr/>
        <p:txBody>
          <a:bodyPr>
            <a:normAutofit/>
          </a:bodyPr>
          <a:lstStyle/>
          <a:p>
            <a:pPr marL="0" indent="0">
              <a:buNone/>
            </a:pPr>
            <a:r>
              <a:rPr lang="en-US" b="1" dirty="0">
                <a:effectLst/>
              </a:rPr>
              <a:t>5. </a:t>
            </a:r>
            <a:r>
              <a:rPr lang="en-US" b="1" i="1" dirty="0" err="1">
                <a:effectLst/>
              </a:rPr>
              <a:t>paidagōgos</a:t>
            </a:r>
            <a:r>
              <a:rPr lang="en-US" b="1" dirty="0">
                <a:effectLst/>
              </a:rPr>
              <a:t> </a:t>
            </a:r>
            <a:r>
              <a:rPr lang="el-GR" b="1" dirty="0">
                <a:effectLst/>
              </a:rPr>
              <a:t>παιδαγωγός = “</a:t>
            </a:r>
            <a:r>
              <a:rPr lang="en-US" b="1" dirty="0">
                <a:effectLst/>
              </a:rPr>
              <a:t>custodian, guide, ” (paideia, πα</a:t>
            </a:r>
            <a:r>
              <a:rPr lang="en-US" b="1" dirty="0" err="1">
                <a:effectLst/>
              </a:rPr>
              <a:t>ιδεί</a:t>
            </a:r>
            <a:r>
              <a:rPr lang="en-US" b="1" dirty="0">
                <a:effectLst/>
              </a:rPr>
              <a:t>α = “up bringing, training, instruction”)</a:t>
            </a:r>
          </a:p>
          <a:p>
            <a:pPr marL="0" indent="0">
              <a:buNone/>
            </a:pPr>
            <a:r>
              <a:rPr lang="en-US" b="1" dirty="0">
                <a:effectLst/>
              </a:rPr>
              <a:t>6. </a:t>
            </a:r>
            <a:r>
              <a:rPr lang="en-US" b="1" dirty="0" err="1">
                <a:effectLst/>
              </a:rPr>
              <a:t>ektithēmi</a:t>
            </a:r>
            <a:r>
              <a:rPr lang="en-US" b="1" dirty="0">
                <a:effectLst/>
              </a:rPr>
              <a:t>, </a:t>
            </a:r>
            <a:r>
              <a:rPr lang="el-GR" b="1" dirty="0">
                <a:effectLst/>
              </a:rPr>
              <a:t>ἐκτίθημι = “</a:t>
            </a:r>
            <a:r>
              <a:rPr lang="en-US" b="1" dirty="0">
                <a:effectLst/>
              </a:rPr>
              <a:t>explain”</a:t>
            </a:r>
          </a:p>
          <a:p>
            <a:pPr marL="0" indent="0">
              <a:buNone/>
            </a:pPr>
            <a:r>
              <a:rPr lang="en-US" b="1" dirty="0">
                <a:effectLst/>
              </a:rPr>
              <a:t>7. grammateus, </a:t>
            </a:r>
            <a:r>
              <a:rPr lang="el-GR" b="1" dirty="0">
                <a:effectLst/>
              </a:rPr>
              <a:t>γραμματεύς = “</a:t>
            </a:r>
            <a:r>
              <a:rPr lang="en-US" b="1" dirty="0">
                <a:effectLst/>
              </a:rPr>
              <a:t>teacher of the Law”</a:t>
            </a:r>
          </a:p>
          <a:p>
            <a:pPr marL="0" indent="0">
              <a:buNone/>
            </a:pPr>
            <a:r>
              <a:rPr lang="en-US" b="1" dirty="0">
                <a:effectLst/>
              </a:rPr>
              <a:t>8. </a:t>
            </a:r>
            <a:r>
              <a:rPr lang="en-US" b="1" dirty="0" err="1">
                <a:effectLst/>
              </a:rPr>
              <a:t>epistates</a:t>
            </a:r>
            <a:r>
              <a:rPr lang="en-US" b="1" dirty="0">
                <a:effectLst/>
              </a:rPr>
              <a:t>, </a:t>
            </a:r>
            <a:r>
              <a:rPr lang="el-GR" b="1" dirty="0">
                <a:effectLst/>
              </a:rPr>
              <a:t>ἐπιστάτης = “</a:t>
            </a:r>
            <a:r>
              <a:rPr lang="en-US" b="1" dirty="0">
                <a:effectLst/>
              </a:rPr>
              <a:t>master”</a:t>
            </a:r>
          </a:p>
          <a:p>
            <a:pPr marL="0" indent="0">
              <a:buNone/>
            </a:pPr>
            <a:r>
              <a:rPr lang="en-US" b="1" dirty="0">
                <a:effectLst/>
              </a:rPr>
              <a:t>9. </a:t>
            </a:r>
            <a:r>
              <a:rPr lang="en-US" b="1" dirty="0" err="1">
                <a:effectLst/>
              </a:rPr>
              <a:t>manthanō</a:t>
            </a:r>
            <a:r>
              <a:rPr lang="en-US" b="1" dirty="0">
                <a:effectLst/>
              </a:rPr>
              <a:t>, </a:t>
            </a:r>
            <a:r>
              <a:rPr lang="el-GR" b="1" dirty="0">
                <a:effectLst/>
              </a:rPr>
              <a:t>μανθάνω = “</a:t>
            </a:r>
            <a:r>
              <a:rPr lang="en-US" b="1" dirty="0">
                <a:effectLst/>
              </a:rPr>
              <a:t>learn” (</a:t>
            </a:r>
            <a:r>
              <a:rPr lang="en-US" b="1" dirty="0" err="1">
                <a:effectLst/>
              </a:rPr>
              <a:t>mathēteuō</a:t>
            </a:r>
            <a:r>
              <a:rPr lang="en-US" b="1" dirty="0">
                <a:effectLst/>
              </a:rPr>
              <a:t>, </a:t>
            </a:r>
            <a:r>
              <a:rPr lang="el-GR" b="1" dirty="0">
                <a:effectLst/>
              </a:rPr>
              <a:t>μαθητεύω = “</a:t>
            </a:r>
            <a:r>
              <a:rPr lang="en-US" b="1" dirty="0">
                <a:effectLst/>
              </a:rPr>
              <a:t>to disciple,” transitive = “to make a disciple”</a:t>
            </a:r>
          </a:p>
          <a:p>
            <a:pPr marL="0" indent="0">
              <a:buNone/>
            </a:pPr>
            <a:endParaRPr lang="en-US" dirty="0">
              <a:effectLst/>
            </a:endParaRPr>
          </a:p>
          <a:p>
            <a:pPr marL="0" indent="0">
              <a:buNone/>
            </a:pPr>
            <a:endParaRPr lang="en-US" dirty="0">
              <a:effectLst/>
            </a:endParaRPr>
          </a:p>
          <a:p>
            <a:pPr marL="0" indent="0">
              <a:buNone/>
            </a:pPr>
            <a:endParaRPr lang="en-US" dirty="0">
              <a:effectLst/>
            </a:endParaRPr>
          </a:p>
          <a:p>
            <a:pPr marL="0" indent="0">
              <a:buNone/>
            </a:pPr>
            <a:endParaRPr lang="en-US" dirty="0">
              <a:effectLst/>
            </a:endParaRPr>
          </a:p>
          <a:p>
            <a:pPr marL="0" indent="0">
              <a:buNone/>
            </a:pPr>
            <a:endParaRPr lang="en-US" dirty="0"/>
          </a:p>
        </p:txBody>
      </p:sp>
    </p:spTree>
    <p:extLst>
      <p:ext uri="{BB962C8B-B14F-4D97-AF65-F5344CB8AC3E}">
        <p14:creationId xmlns:p14="http://schemas.microsoft.com/office/powerpoint/2010/main" val="133202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II. Teachers in the New Testament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rgbClr val="FFC000"/>
                </a:solidFill>
              </a:rPr>
              <a:t>Main Term for teacher = </a:t>
            </a:r>
            <a:r>
              <a:rPr lang="en-US" b="1" dirty="0" err="1">
                <a:solidFill>
                  <a:srgbClr val="FFC000"/>
                </a:solidFill>
              </a:rPr>
              <a:t>didaskalos</a:t>
            </a:r>
            <a:r>
              <a:rPr lang="en-US" b="1" dirty="0">
                <a:solidFill>
                  <a:srgbClr val="FFC000"/>
                </a:solidFill>
              </a:rPr>
              <a:t>, </a:t>
            </a:r>
            <a:r>
              <a:rPr lang="en-US" b="1" dirty="0" err="1">
                <a:solidFill>
                  <a:srgbClr val="FFC000"/>
                </a:solidFill>
              </a:rPr>
              <a:t>διδάσκ</a:t>
            </a:r>
            <a:r>
              <a:rPr lang="en-US" b="1" dirty="0">
                <a:solidFill>
                  <a:srgbClr val="FFC000"/>
                </a:solidFill>
              </a:rPr>
              <a:t>αλος = 59 times in the NT</a:t>
            </a:r>
          </a:p>
          <a:p>
            <a:pPr marL="0" indent="0">
              <a:buNone/>
            </a:pPr>
            <a:endParaRPr lang="en-US" dirty="0"/>
          </a:p>
          <a:p>
            <a:pPr marL="0" indent="0">
              <a:buNone/>
            </a:pPr>
            <a:r>
              <a:rPr lang="en-US" b="1" dirty="0">
                <a:solidFill>
                  <a:srgbClr val="FFC000"/>
                </a:solidFill>
              </a:rPr>
              <a:t>A. Jesus as teacher </a:t>
            </a:r>
            <a:r>
              <a:rPr lang="en-US" dirty="0"/>
              <a:t>(</a:t>
            </a:r>
            <a:r>
              <a:rPr lang="en-US" dirty="0" err="1"/>
              <a:t>didaskalos</a:t>
            </a:r>
            <a:r>
              <a:rPr lang="en-US" dirty="0"/>
              <a:t>, </a:t>
            </a:r>
            <a:r>
              <a:rPr lang="en-US" dirty="0" err="1"/>
              <a:t>διδάσκ</a:t>
            </a:r>
            <a:r>
              <a:rPr lang="en-US" dirty="0"/>
              <a:t>αλος) = 41 of these </a:t>
            </a:r>
          </a:p>
          <a:p>
            <a:pPr marL="300036" lvl="1" indent="0">
              <a:buNone/>
            </a:pPr>
            <a:r>
              <a:rPr lang="en-US" dirty="0"/>
              <a:t>   refer to Jesus of which 29 are direct address</a:t>
            </a:r>
          </a:p>
          <a:p>
            <a:pPr marL="0" indent="0">
              <a:buNone/>
            </a:pPr>
            <a:r>
              <a:rPr lang="en-US" dirty="0"/>
              <a:t>	-- Jesus is also referred to as </a:t>
            </a:r>
          </a:p>
          <a:p>
            <a:pPr marL="0" indent="0">
              <a:buNone/>
            </a:pPr>
            <a:r>
              <a:rPr lang="en-US" dirty="0"/>
              <a:t>		--</a:t>
            </a:r>
            <a:r>
              <a:rPr lang="en-US" dirty="0">
                <a:solidFill>
                  <a:srgbClr val="FFC000"/>
                </a:solidFill>
              </a:rPr>
              <a:t>rabbi </a:t>
            </a:r>
            <a:r>
              <a:rPr lang="en-US" dirty="0"/>
              <a:t>(</a:t>
            </a:r>
            <a:r>
              <a:rPr lang="el-GR" dirty="0"/>
              <a:t>ῥα</a:t>
            </a:r>
            <a:r>
              <a:rPr lang="en-US" dirty="0"/>
              <a:t>bb</a:t>
            </a:r>
            <a:r>
              <a:rPr lang="el-GR" dirty="0"/>
              <a:t>ί, </a:t>
            </a:r>
            <a:r>
              <a:rPr lang="en-US" dirty="0"/>
              <a:t>e.g., Mk 11:21; </a:t>
            </a:r>
            <a:r>
              <a:rPr lang="en-US" dirty="0" err="1"/>
              <a:t>Jn</a:t>
            </a:r>
            <a:r>
              <a:rPr lang="en-US" dirty="0"/>
              <a:t> 1:38, 49; 			  	11:8, see </a:t>
            </a:r>
            <a:r>
              <a:rPr lang="en-US" dirty="0" err="1"/>
              <a:t>Jn</a:t>
            </a:r>
            <a:r>
              <a:rPr lang="en-US" dirty="0"/>
              <a:t> 1:38 where it is explicitly 			 stated as meaning “teacher”), </a:t>
            </a:r>
          </a:p>
          <a:p>
            <a:pPr marL="0" indent="0">
              <a:buNone/>
            </a:pPr>
            <a:r>
              <a:rPr lang="en-US" dirty="0"/>
              <a:t>		--</a:t>
            </a:r>
            <a:r>
              <a:rPr lang="en-US" dirty="0" err="1">
                <a:solidFill>
                  <a:srgbClr val="FFC000"/>
                </a:solidFill>
              </a:rPr>
              <a:t>rabboni</a:t>
            </a:r>
            <a:r>
              <a:rPr lang="en-US" dirty="0"/>
              <a:t> (</a:t>
            </a:r>
            <a:r>
              <a:rPr lang="el-GR" dirty="0"/>
              <a:t>ῥαββουνί, </a:t>
            </a:r>
            <a:r>
              <a:rPr lang="en-US" dirty="0"/>
              <a:t>an “intimate” form of </a:t>
            </a:r>
          </a:p>
          <a:p>
            <a:pPr marL="0" indent="0">
              <a:buNone/>
            </a:pPr>
            <a:r>
              <a:rPr lang="en-US" dirty="0"/>
              <a:t>		  	rabbi  (Mk. 10:51; Jn. 20:16)), and </a:t>
            </a:r>
          </a:p>
          <a:p>
            <a:pPr marL="0" indent="0">
              <a:buNone/>
            </a:pPr>
            <a:r>
              <a:rPr lang="en-US" dirty="0"/>
              <a:t>		--</a:t>
            </a:r>
            <a:r>
              <a:rPr lang="en-US" dirty="0">
                <a:solidFill>
                  <a:srgbClr val="FFC000"/>
                </a:solidFill>
              </a:rPr>
              <a:t>master </a:t>
            </a:r>
            <a:r>
              <a:rPr lang="en-US" dirty="0"/>
              <a:t>(</a:t>
            </a:r>
            <a:r>
              <a:rPr lang="en-US" dirty="0" err="1"/>
              <a:t>epistates</a:t>
            </a:r>
            <a:r>
              <a:rPr lang="en-US" dirty="0"/>
              <a:t>, </a:t>
            </a:r>
            <a:r>
              <a:rPr lang="el-GR" dirty="0"/>
              <a:t>ἐπιστάτης) </a:t>
            </a:r>
            <a:r>
              <a:rPr lang="en-US" dirty="0"/>
              <a:t>used as a </a:t>
            </a:r>
          </a:p>
          <a:p>
            <a:pPr marL="0" indent="0">
              <a:buNone/>
            </a:pPr>
            <a:r>
              <a:rPr lang="en-US" dirty="0"/>
              <a:t>			“synonym for of rabbi” </a:t>
            </a:r>
          </a:p>
        </p:txBody>
      </p:sp>
    </p:spTree>
    <p:extLst>
      <p:ext uri="{BB962C8B-B14F-4D97-AF65-F5344CB8AC3E}">
        <p14:creationId xmlns:p14="http://schemas.microsoft.com/office/powerpoint/2010/main" val="184800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Rabbi Jesus Was Similar Yet Differed From the Normal Jewish Rabbi</a:t>
            </a:r>
            <a:br>
              <a:rPr lang="en-US" dirty="0">
                <a:solidFill>
                  <a:srgbClr val="FFC000"/>
                </a:solidFill>
              </a:rPr>
            </a:br>
            <a:r>
              <a:rPr lang="en-US" sz="800" dirty="0">
                <a:solidFill>
                  <a:srgbClr val="FFC000"/>
                </a:solidFill>
              </a:rPr>
              <a:t>(From Marie N. Keller, “Jesus the teacher” </a:t>
            </a:r>
            <a:r>
              <a:rPr lang="en-US" sz="800" i="1" dirty="0">
                <a:solidFill>
                  <a:srgbClr val="FFC000"/>
                </a:solidFill>
              </a:rPr>
              <a:t>Currents in Theology and Mission </a:t>
            </a:r>
            <a:r>
              <a:rPr lang="en-US" sz="800" dirty="0">
                <a:solidFill>
                  <a:srgbClr val="FFC000"/>
                </a:solidFill>
              </a:rPr>
              <a:t>25(1998):451)</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C000"/>
                </a:solidFill>
              </a:rPr>
              <a:t>--Similarities:</a:t>
            </a:r>
          </a:p>
          <a:p>
            <a:pPr marL="0" indent="0">
              <a:buNone/>
            </a:pPr>
            <a:r>
              <a:rPr lang="en-US" dirty="0"/>
              <a:t>	1. He sits and teaches (Mt. 5:1)</a:t>
            </a:r>
          </a:p>
          <a:p>
            <a:pPr marL="0" indent="0">
              <a:buNone/>
            </a:pPr>
            <a:r>
              <a:rPr lang="en-US" dirty="0"/>
              <a:t>	2. He “cites scriptures to prove his point” (Mk. 			   12:18-23)</a:t>
            </a:r>
          </a:p>
          <a:p>
            <a:pPr marL="0" indent="0">
              <a:buNone/>
            </a:pPr>
            <a:r>
              <a:rPr lang="en-US" dirty="0"/>
              <a:t>	3. He “is clever in his use of questions” 187 in the 		    Synoptic Gospels times He “answers a 			    question with a question” (Mt. 2:20)</a:t>
            </a:r>
          </a:p>
          <a:p>
            <a:pPr marL="0" indent="0">
              <a:buNone/>
            </a:pPr>
            <a:r>
              <a:rPr lang="en-US" dirty="0"/>
              <a:t>	4. He uses “stories and parables (Lk 15:3-32), a </a:t>
            </a:r>
          </a:p>
          <a:p>
            <a:pPr marL="0" indent="0">
              <a:buNone/>
            </a:pPr>
            <a:r>
              <a:rPr lang="en-US" dirty="0"/>
              <a:t>		traditional Jewish way of teaching”</a:t>
            </a:r>
          </a:p>
          <a:p>
            <a:pPr marL="0" indent="0">
              <a:buNone/>
            </a:pPr>
            <a:r>
              <a:rPr lang="en-US" dirty="0"/>
              <a:t>	5. He pronounces decisions on religious issues such 		    as marriage, divorce, and sin (Jn. 9:1-2)</a:t>
            </a:r>
          </a:p>
          <a:p>
            <a:pPr marL="0" indent="0">
              <a:buNone/>
            </a:pPr>
            <a:r>
              <a:rPr lang="en-US" dirty="0"/>
              <a:t>	6. He teaches using rabbinic methods of argumentation (See 		Linda King, “Jesus Argued Like a Jew” at 		</a:t>
            </a:r>
            <a:r>
              <a:rPr lang="en-US" dirty="0">
                <a:hlinkClick r:id="rId2"/>
              </a:rPr>
              <a:t>https://digitalcommons.pepperdine.edu/cgi/viewcontent.cgi?article=1116&amp;context=leaven</a:t>
            </a:r>
            <a:r>
              <a:rPr lang="en-US" dirty="0"/>
              <a:t> </a:t>
            </a:r>
          </a:p>
        </p:txBody>
      </p:sp>
    </p:spTree>
    <p:extLst>
      <p:ext uri="{BB962C8B-B14F-4D97-AF65-F5344CB8AC3E}">
        <p14:creationId xmlns:p14="http://schemas.microsoft.com/office/powerpoint/2010/main" val="242775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Rabbi Jesus Was </a:t>
            </a:r>
            <a:r>
              <a:rPr lang="en-US" i="1" dirty="0">
                <a:solidFill>
                  <a:srgbClr val="FFC000"/>
                </a:solidFill>
              </a:rPr>
              <a:t>Different</a:t>
            </a:r>
            <a:r>
              <a:rPr lang="en-US" dirty="0">
                <a:solidFill>
                  <a:srgbClr val="FFC000"/>
                </a:solidFill>
              </a:rPr>
              <a:t> from the Normal Jewish Rabbi</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C000"/>
                </a:solidFill>
              </a:rPr>
              <a:t>--Differences:</a:t>
            </a:r>
          </a:p>
          <a:p>
            <a:pPr marL="0" indent="0">
              <a:buNone/>
            </a:pPr>
            <a:r>
              <a:rPr lang="en-US" dirty="0"/>
              <a:t>	1. “Jesus was not Credentialed”. He has never </a:t>
            </a:r>
          </a:p>
          <a:p>
            <a:pPr marL="0" indent="0">
              <a:buNone/>
            </a:pPr>
            <a:r>
              <a:rPr lang="en-US" dirty="0"/>
              <a:t>		studied! (Jn. 7:15). He never studied under a 		known rabbi. He seemed to be “autonomous”</a:t>
            </a:r>
          </a:p>
          <a:p>
            <a:pPr marL="0" indent="0">
              <a:buNone/>
            </a:pPr>
            <a:r>
              <a:rPr lang="en-US" dirty="0"/>
              <a:t>	2. “Jesus teaches with an Unprecedented Authority”</a:t>
            </a:r>
          </a:p>
          <a:p>
            <a:pPr marL="0" indent="0">
              <a:buNone/>
            </a:pPr>
            <a:r>
              <a:rPr lang="en-US" dirty="0"/>
              <a:t>		“I say to you”</a:t>
            </a:r>
          </a:p>
          <a:p>
            <a:pPr marL="0" indent="0">
              <a:buNone/>
            </a:pPr>
            <a:r>
              <a:rPr lang="en-US" dirty="0"/>
              <a:t>		He uses “Amen” to “confirm his own </a:t>
            </a:r>
          </a:p>
          <a:p>
            <a:pPr marL="0" indent="0">
              <a:buNone/>
            </a:pPr>
            <a:r>
              <a:rPr lang="en-US" dirty="0"/>
              <a:t>			statements” (</a:t>
            </a:r>
            <a:r>
              <a:rPr lang="en-US" dirty="0" err="1"/>
              <a:t>Jn</a:t>
            </a:r>
            <a:r>
              <a:rPr lang="en-US" dirty="0"/>
              <a:t> 5:24-25) instead of </a:t>
            </a:r>
          </a:p>
          <a:p>
            <a:pPr marL="0" indent="0">
              <a:buNone/>
            </a:pPr>
            <a:r>
              <a:rPr lang="en-US" dirty="0"/>
              <a:t>			using it to affirm statements of others 			(I Cor 14:16; Rev 5:14)!  (a prophet)</a:t>
            </a:r>
          </a:p>
          <a:p>
            <a:pPr marL="0" indent="0">
              <a:buNone/>
            </a:pPr>
            <a:endParaRPr lang="en-US" dirty="0"/>
          </a:p>
          <a:p>
            <a:pPr marL="0" indent="0">
              <a:buNone/>
            </a:pPr>
            <a:r>
              <a:rPr lang="en-US" dirty="0"/>
              <a:t>			--This is “without parallel in the whole of 			Jewish literature and the rest of the 				New Testament” </a:t>
            </a:r>
          </a:p>
        </p:txBody>
      </p:sp>
    </p:spTree>
    <p:extLst>
      <p:ext uri="{BB962C8B-B14F-4D97-AF65-F5344CB8AC3E}">
        <p14:creationId xmlns:p14="http://schemas.microsoft.com/office/powerpoint/2010/main" val="258329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Jesus’ Differences as a Rabbi</a:t>
            </a:r>
          </a:p>
        </p:txBody>
      </p:sp>
      <p:sp>
        <p:nvSpPr>
          <p:cNvPr id="3" name="Content Placeholder 2"/>
          <p:cNvSpPr>
            <a:spLocks noGrp="1"/>
          </p:cNvSpPr>
          <p:nvPr>
            <p:ph idx="1"/>
          </p:nvPr>
        </p:nvSpPr>
        <p:spPr/>
        <p:txBody>
          <a:bodyPr/>
          <a:lstStyle/>
          <a:p>
            <a:pPr marL="0" indent="0">
              <a:buNone/>
            </a:pPr>
            <a:r>
              <a:rPr lang="en-US" dirty="0"/>
              <a:t>3. Jesus saw himself “not only as a interpreter of a text but 	as the very embodiment of it” Note Lk 4:18-21 	“Today this scripture has been fulfilled in your 	hearing”</a:t>
            </a:r>
          </a:p>
          <a:p>
            <a:pPr marL="0" indent="0">
              <a:buNone/>
            </a:pPr>
            <a:r>
              <a:rPr lang="en-US" dirty="0"/>
              <a:t>4. Jesus attracts disciples differently</a:t>
            </a:r>
          </a:p>
          <a:p>
            <a:pPr marL="0" indent="0">
              <a:buNone/>
            </a:pPr>
            <a:r>
              <a:rPr lang="en-US" dirty="0"/>
              <a:t>	--Jewish students of rabbis “typically sought out </a:t>
            </a:r>
          </a:p>
          <a:p>
            <a:pPr marL="0" indent="0">
              <a:buNone/>
            </a:pPr>
            <a:r>
              <a:rPr lang="en-US" dirty="0"/>
              <a:t>		their teachers” and “screened prospective 		disciples”. Typically, prospective students had 		to receive permission to be a rabbi’s disciple</a:t>
            </a:r>
          </a:p>
          <a:p>
            <a:pPr marL="0" indent="0">
              <a:buNone/>
            </a:pPr>
            <a:r>
              <a:rPr lang="en-US" dirty="0"/>
              <a:t>	--Jesus “seeks out” and “calls” his students/disciples</a:t>
            </a:r>
          </a:p>
          <a:p>
            <a:pPr marL="0" indent="0">
              <a:buNone/>
            </a:pPr>
            <a:r>
              <a:rPr lang="en-US" dirty="0"/>
              <a:t>	--He expects them to follow immediately to leave 		their homes, relatives and “all their security”.</a:t>
            </a:r>
          </a:p>
        </p:txBody>
      </p:sp>
    </p:spTree>
    <p:extLst>
      <p:ext uri="{BB962C8B-B14F-4D97-AF65-F5344CB8AC3E}">
        <p14:creationId xmlns:p14="http://schemas.microsoft.com/office/powerpoint/2010/main" val="4179796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Jesus: A Different Rabbi</a:t>
            </a:r>
          </a:p>
        </p:txBody>
      </p:sp>
      <p:sp>
        <p:nvSpPr>
          <p:cNvPr id="3" name="Content Placeholder 2"/>
          <p:cNvSpPr>
            <a:spLocks noGrp="1"/>
          </p:cNvSpPr>
          <p:nvPr>
            <p:ph idx="1"/>
          </p:nvPr>
        </p:nvSpPr>
        <p:spPr/>
        <p:txBody>
          <a:bodyPr/>
          <a:lstStyle/>
          <a:p>
            <a:pPr marL="0" indent="0">
              <a:buNone/>
            </a:pPr>
            <a:r>
              <a:rPr lang="en-US" dirty="0"/>
              <a:t>5. Jesus’ goal in teaching and learning was “not </a:t>
            </a:r>
          </a:p>
          <a:p>
            <a:pPr marL="0" indent="0">
              <a:buNone/>
            </a:pPr>
            <a:r>
              <a:rPr lang="en-US" dirty="0"/>
              <a:t>	informational but transformational.</a:t>
            </a:r>
          </a:p>
          <a:p>
            <a:pPr marL="0" indent="0">
              <a:buNone/>
            </a:pPr>
            <a:r>
              <a:rPr lang="en-US" dirty="0"/>
              <a:t>	--Disciples were called to be transformed not just </a:t>
            </a:r>
          </a:p>
          <a:p>
            <a:pPr marL="0" indent="0">
              <a:buNone/>
            </a:pPr>
            <a:r>
              <a:rPr lang="en-US" dirty="0"/>
              <a:t>	informed.</a:t>
            </a:r>
          </a:p>
          <a:p>
            <a:pPr marL="0" indent="0">
              <a:buNone/>
            </a:pPr>
            <a:r>
              <a:rPr lang="en-US" dirty="0"/>
              <a:t>	--Disciples were called into a relationship to partner 		with him in life and the bringing in of the 		kingdom of heaven with no fixed location or 		place to “lay their head” (Mt. 8:20)</a:t>
            </a:r>
          </a:p>
          <a:p>
            <a:pPr marL="0" indent="0">
              <a:buNone/>
            </a:pPr>
            <a:r>
              <a:rPr lang="en-US" dirty="0"/>
              <a:t>6. Jesus’ relationship with his disciples was to be life-long 	and for eternity while students of other rabbis ended 	their discipleship to become rabbis themselves and 	go out and teach.</a:t>
            </a:r>
          </a:p>
        </p:txBody>
      </p:sp>
    </p:spTree>
    <p:extLst>
      <p:ext uri="{BB962C8B-B14F-4D97-AF65-F5344CB8AC3E}">
        <p14:creationId xmlns:p14="http://schemas.microsoft.com/office/powerpoint/2010/main" val="323667314"/>
      </p:ext>
    </p:extLst>
  </p:cSld>
  <p:clrMapOvr>
    <a:masterClrMapping/>
  </p:clrMapOvr>
</p:sld>
</file>

<file path=ppt/theme/theme1.xml><?xml version="1.0" encoding="utf-8"?>
<a:theme xmlns:a="http://schemas.openxmlformats.org/drawingml/2006/main" name="2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3741</TotalTime>
  <Words>4643</Words>
  <Application>Microsoft Office PowerPoint</Application>
  <PresentationFormat>On-screen Show (4:3)</PresentationFormat>
  <Paragraphs>224</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GraecaII</vt:lpstr>
      <vt:lpstr>HebraicaII</vt:lpstr>
      <vt:lpstr>Tahoma</vt:lpstr>
      <vt:lpstr>Wingdings</vt:lpstr>
      <vt:lpstr>2_Balance</vt:lpstr>
      <vt:lpstr>      Teachers in the NT </vt:lpstr>
      <vt:lpstr>Group Activity</vt:lpstr>
      <vt:lpstr>I. Teaching Terminology In the NT (From NIDNTT and BDAG. See handout for references in this presentation)</vt:lpstr>
      <vt:lpstr>Terminology for Teaching</vt:lpstr>
      <vt:lpstr>II. Teachers in the New Testament</vt:lpstr>
      <vt:lpstr>Rabbi Jesus Was Similar Yet Differed From the Normal Jewish Rabbi (From Marie N. Keller, “Jesus the teacher” Currents in Theology and Mission 25(1998):451)</vt:lpstr>
      <vt:lpstr>Rabbi Jesus Was Different from the Normal Jewish Rabbi</vt:lpstr>
      <vt:lpstr>Jesus’ Differences as a Rabbi</vt:lpstr>
      <vt:lpstr>Jesus: A Different Rabbi</vt:lpstr>
      <vt:lpstr>Other Teachers in the NT</vt:lpstr>
      <vt:lpstr> D. Teaching Elder or Elder-Type</vt:lpstr>
      <vt:lpstr>Teaching Elder</vt:lpstr>
      <vt:lpstr>E. Timothy as a Teacher</vt:lpstr>
      <vt:lpstr>F. The Holy Spirit as Teacher</vt:lpstr>
      <vt:lpstr>G. Official Church Teachers</vt:lpstr>
      <vt:lpstr>Official Teachers in the Church</vt:lpstr>
      <vt:lpstr>More Official Church Teachers</vt:lpstr>
      <vt:lpstr>H. Women as Teachers</vt:lpstr>
      <vt:lpstr>More on Women Teachers </vt:lpstr>
      <vt:lpstr>J. Unofficial Church Teachers: </vt:lpstr>
      <vt:lpstr>Summary points on  Teachers in the NT</vt:lpstr>
      <vt:lpstr>Summary of NT Teachers</vt:lpstr>
      <vt:lpstr>Group Activity</vt:lpstr>
      <vt:lpstr>II. The Nature of Jesus’ Teaching</vt:lpstr>
      <vt:lpstr>Jesus’ Transforming Teaching</vt:lpstr>
      <vt:lpstr>3.  “Jesus Teaches by  Enacting the Reign of God”</vt:lpstr>
      <vt:lpstr> B. Jesus Teaches with Authority  NOT as the Scribes </vt:lpstr>
      <vt:lpstr>III. Paul’s teaching goal:</vt:lpstr>
      <vt:lpstr>IV. The Nature of Biblical Learning and Being Jesus’ Disciple: </vt:lpstr>
      <vt:lpstr>Learning and Being Jesus’ Disciple</vt:lpstr>
      <vt:lpstr>V. Natures of Knowledge and the Biblical Knowledge to be Transferred to the Learner: </vt:lpstr>
      <vt:lpstr>Biblical Experiential/Relational Knowledge</vt:lpstr>
      <vt:lpstr> IV. True and False Teachers and the Nature of Knowledge:  </vt:lpstr>
      <vt:lpstr> V. False Teachers and the Nature of Their Teaching  </vt:lpstr>
      <vt:lpstr> VI. Official Teachers and Nature of Teaching Needed Today: </vt:lpstr>
      <vt:lpstr>Official Teachers</vt:lpstr>
      <vt:lpstr>Official Teachers</vt:lpstr>
      <vt:lpstr>It Needs To Be All About Jesus!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in the NT</dc:title>
  <dc:creator>Glenn</dc:creator>
  <cp:lastModifiedBy>John Oakes</cp:lastModifiedBy>
  <cp:revision>72</cp:revision>
  <dcterms:created xsi:type="dcterms:W3CDTF">2020-03-02T16:10:22Z</dcterms:created>
  <dcterms:modified xsi:type="dcterms:W3CDTF">2020-03-06T15:09:11Z</dcterms:modified>
</cp:coreProperties>
</file>