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4" r:id="rId1"/>
  </p:sldMasterIdLst>
  <p:notesMasterIdLst>
    <p:notesMasterId r:id="rId29"/>
  </p:notesMasterIdLst>
  <p:sldIdLst>
    <p:sldId id="256" r:id="rId2"/>
    <p:sldId id="258" r:id="rId3"/>
    <p:sldId id="304" r:id="rId4"/>
    <p:sldId id="303" r:id="rId5"/>
    <p:sldId id="293" r:id="rId6"/>
    <p:sldId id="305" r:id="rId7"/>
    <p:sldId id="306" r:id="rId8"/>
    <p:sldId id="307" r:id="rId9"/>
    <p:sldId id="308" r:id="rId10"/>
    <p:sldId id="294" r:id="rId11"/>
    <p:sldId id="310" r:id="rId12"/>
    <p:sldId id="296" r:id="rId13"/>
    <p:sldId id="312" r:id="rId14"/>
    <p:sldId id="313" r:id="rId15"/>
    <p:sldId id="295" r:id="rId16"/>
    <p:sldId id="259" r:id="rId17"/>
    <p:sldId id="287" r:id="rId18"/>
    <p:sldId id="291" r:id="rId19"/>
    <p:sldId id="297" r:id="rId20"/>
    <p:sldId id="298" r:id="rId21"/>
    <p:sldId id="285" r:id="rId22"/>
    <p:sldId id="314" r:id="rId23"/>
    <p:sldId id="289" r:id="rId24"/>
    <p:sldId id="260" r:id="rId25"/>
    <p:sldId id="284" r:id="rId26"/>
    <p:sldId id="315" r:id="rId27"/>
    <p:sldId id="316" r:id="rId28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Montserrat Light" panose="020B0604020202020204" charset="0"/>
      <p:regular r:id="rId34"/>
      <p:bold r:id="rId35"/>
      <p:italic r:id="rId36"/>
      <p:boldItalic r:id="rId37"/>
    </p:embeddedFont>
    <p:embeddedFont>
      <p:font typeface="Wingdings 3" panose="05040102010807070707" pitchFamily="18" charset="2"/>
      <p:regular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AC76E9-812B-4CBF-8B1D-75F6F88676AF}">
          <p14:sldIdLst>
            <p14:sldId id="256"/>
            <p14:sldId id="258"/>
            <p14:sldId id="304"/>
            <p14:sldId id="303"/>
            <p14:sldId id="293"/>
            <p14:sldId id="305"/>
            <p14:sldId id="306"/>
            <p14:sldId id="307"/>
            <p14:sldId id="308"/>
            <p14:sldId id="294"/>
            <p14:sldId id="310"/>
            <p14:sldId id="296"/>
            <p14:sldId id="312"/>
            <p14:sldId id="313"/>
            <p14:sldId id="295"/>
            <p14:sldId id="259"/>
            <p14:sldId id="287"/>
            <p14:sldId id="291"/>
            <p14:sldId id="297"/>
            <p14:sldId id="298"/>
            <p14:sldId id="285"/>
            <p14:sldId id="314"/>
            <p14:sldId id="289"/>
            <p14:sldId id="260"/>
            <p14:sldId id="284"/>
            <p14:sldId id="315"/>
            <p14:sldId id="316"/>
          </p14:sldIdLst>
        </p14:section>
        <p14:section name="Untitled Section" id="{125CA24C-9FD3-4B00-A73E-0507F5678D2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5B88F2-9818-46B9-83AB-0832AE8D056D}">
  <a:tblStyle styleId="{8F5B88F2-9818-46B9-83AB-0832AE8D05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9410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Shape 7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Shape 7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Shape 7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Shape 7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Shape 7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234838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725822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563349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2828380"/>
            <a:ext cx="5539371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TextBox 10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809208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4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168398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489803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984154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91006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790957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6464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5265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431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teral pattern">
  <p:cSld name="Blank lateral pattern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3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610552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2528350" y="1552150"/>
            <a:ext cx="5497800" cy="298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◂"/>
              <a:defRPr sz="3000" i="1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854332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B7B7B7"/>
                </a:solidFill>
              </a:defRPr>
            </a:lvl1pPr>
            <a:lvl2pPr lvl="1">
              <a:buNone/>
              <a:defRPr>
                <a:solidFill>
                  <a:srgbClr val="B7B7B7"/>
                </a:solidFill>
              </a:defRPr>
            </a:lvl2pPr>
            <a:lvl3pPr lvl="2">
              <a:buNone/>
              <a:defRPr>
                <a:solidFill>
                  <a:srgbClr val="B7B7B7"/>
                </a:solidFill>
              </a:defRPr>
            </a:lvl3pPr>
            <a:lvl4pPr lvl="3">
              <a:buNone/>
              <a:defRPr>
                <a:solidFill>
                  <a:srgbClr val="B7B7B7"/>
                </a:solidFill>
              </a:defRPr>
            </a:lvl4pPr>
            <a:lvl5pPr lvl="4">
              <a:buNone/>
              <a:defRPr>
                <a:solidFill>
                  <a:srgbClr val="B7B7B7"/>
                </a:solidFill>
              </a:defRPr>
            </a:lvl5pPr>
            <a:lvl6pPr lvl="5">
              <a:buNone/>
              <a:defRPr>
                <a:solidFill>
                  <a:srgbClr val="B7B7B7"/>
                </a:solidFill>
              </a:defRPr>
            </a:lvl6pPr>
            <a:lvl7pPr lvl="6">
              <a:buNone/>
              <a:defRPr>
                <a:solidFill>
                  <a:srgbClr val="B7B7B7"/>
                </a:solidFill>
              </a:defRPr>
            </a:lvl7pPr>
            <a:lvl8pPr lvl="7">
              <a:buNone/>
              <a:defRPr>
                <a:solidFill>
                  <a:srgbClr val="B7B7B7"/>
                </a:solidFill>
              </a:defRPr>
            </a:lvl8pPr>
            <a:lvl9pPr lvl="8">
              <a:buNone/>
              <a:defRPr>
                <a:solidFill>
                  <a:srgbClr val="B7B7B7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888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FFA4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70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1320025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body" idx="2"/>
          </p:nvPr>
        </p:nvSpPr>
        <p:spPr>
          <a:xfrm>
            <a:off x="4642177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779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064226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094666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597709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883758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1300158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9494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083507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6000148" y="0"/>
            <a:ext cx="1202540" cy="857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6456759" y="4569649"/>
            <a:ext cx="745301" cy="5738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5054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</p:sldLayoutIdLst>
  <p:transition>
    <p:fade thruBlk="1"/>
  </p:transition>
  <p:hf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4646"/>
        </a:soli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ctrTitle"/>
          </p:nvPr>
        </p:nvSpPr>
        <p:spPr>
          <a:xfrm>
            <a:off x="152400" y="590550"/>
            <a:ext cx="5798400" cy="2561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Galatians: Living by Law or Living by the Spirit</a:t>
            </a:r>
            <a:endParaRPr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BDEC85-3442-4E66-9DE5-A2640C6216C0}"/>
              </a:ext>
            </a:extLst>
          </p:cNvPr>
          <p:cNvSpPr txBox="1"/>
          <p:nvPr/>
        </p:nvSpPr>
        <p:spPr>
          <a:xfrm>
            <a:off x="6096000" y="379095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Bakersfield</a:t>
            </a:r>
          </a:p>
          <a:p>
            <a:r>
              <a:rPr lang="en-US" b="1" dirty="0"/>
              <a:t>Fall, 2020</a:t>
            </a:r>
          </a:p>
          <a:p>
            <a:r>
              <a:rPr lang="en-US" b="1" dirty="0"/>
              <a:t>John Oakes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22B3A-5700-4762-90E9-E49DE821E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265675"/>
            <a:ext cx="3352800" cy="1885950"/>
          </a:xfrm>
          <a:prstGeom prst="rect">
            <a:avLst/>
          </a:prstGeom>
        </p:spPr>
      </p:pic>
      <p:pic>
        <p:nvPicPr>
          <p:cNvPr id="2054" name="Picture 6" descr="Living by “the nudge” – The secret to a victorious and fruitful Christian  life! | Coffee With The Lord">
            <a:extLst>
              <a:ext uri="{FF2B5EF4-FFF2-40B4-BE49-F238E27FC236}">
                <a16:creationId xmlns:a16="http://schemas.microsoft.com/office/drawing/2014/main" id="{ACFA62D2-EDA8-4B04-ACF4-ACB2669FD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00350"/>
            <a:ext cx="3148066" cy="228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>
            <a:spLocks noGrp="1"/>
          </p:cNvSpPr>
          <p:nvPr>
            <p:ph type="title"/>
          </p:nvPr>
        </p:nvSpPr>
        <p:spPr>
          <a:xfrm>
            <a:off x="152623" y="819150"/>
            <a:ext cx="3962177" cy="38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Galatians 2:20-21  I have been crucified with Christ!</a:t>
            </a:r>
            <a:br>
              <a:rPr lang="en" sz="2400" b="1" dirty="0"/>
            </a:br>
            <a:r>
              <a:rPr lang="en" sz="2400" b="1" dirty="0"/>
              <a:t>When? Rom 6:1-7</a:t>
            </a:r>
            <a:br>
              <a:rPr lang="en" sz="2400" b="1" dirty="0"/>
            </a:br>
            <a:br>
              <a:rPr lang="en" sz="2400" b="1" dirty="0"/>
            </a:br>
            <a:r>
              <a:rPr lang="en" sz="2400" b="1" dirty="0"/>
              <a:t>Now, I live by faith, not </a:t>
            </a:r>
            <a:r>
              <a:rPr lang="en" sz="2400" b="1"/>
              <a:t>by law</a:t>
            </a:r>
            <a:br>
              <a:rPr lang="en" sz="2400" b="1"/>
            </a:br>
            <a:br>
              <a:rPr lang="en" sz="2400" b="1"/>
            </a:br>
            <a:r>
              <a:rPr lang="en" sz="2400" b="1"/>
              <a:t>Q: Are you living by faith or by works?</a:t>
            </a:r>
            <a:endParaRPr sz="2400" b="1" dirty="0"/>
          </a:p>
        </p:txBody>
      </p:sp>
      <p:sp>
        <p:nvSpPr>
          <p:cNvPr id="728" name="Shape 7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10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30" name="Shape 730"/>
          <p:cNvSpPr txBox="1"/>
          <p:nvPr/>
        </p:nvSpPr>
        <p:spPr>
          <a:xfrm>
            <a:off x="3702149" y="2369688"/>
            <a:ext cx="17304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endParaRPr sz="1200" dirty="0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122" name="Picture 2" descr="Image result for crucifi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0550"/>
            <a:ext cx="4714875" cy="313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135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6CF3-E8CC-45F1-93BA-08C75F5C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538"/>
            <a:ext cx="7080926" cy="784412"/>
          </a:xfrm>
        </p:spPr>
        <p:txBody>
          <a:bodyPr/>
          <a:lstStyle/>
          <a:p>
            <a:r>
              <a:rPr lang="en-US" sz="3200" b="1" dirty="0"/>
              <a:t>Gal 3:1-9 Life Through the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080A2-14DC-4B69-939F-C09B220D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64" y="1200150"/>
            <a:ext cx="8154136" cy="3486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We began with the Holy Spirit. Are we returning to the flesh/Law?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2400" b="1" dirty="0"/>
              <a:t>How are we saved? “Abraham believed God and it was credited to him as righteousness.  Rom 4:18-25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2400" b="1" dirty="0"/>
              <a:t>What did Abraham believe? “He did not waver in unbelief regarding the promise.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2FBBE-EE13-4EF7-972A-3981F97AC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8493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>
            <a:spLocks noGrp="1"/>
          </p:cNvSpPr>
          <p:nvPr>
            <p:ph type="title"/>
          </p:nvPr>
        </p:nvSpPr>
        <p:spPr>
          <a:xfrm>
            <a:off x="380999" y="438149"/>
            <a:ext cx="8012055" cy="44835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Galatians 3:10-14</a:t>
            </a:r>
            <a:br>
              <a:rPr lang="en" sz="2400" b="1" dirty="0"/>
            </a:br>
            <a:r>
              <a:rPr lang="en" sz="2400" b="1" dirty="0"/>
              <a:t>The righteous will live by faith</a:t>
            </a:r>
            <a:br>
              <a:rPr lang="en" sz="2400" b="1" dirty="0"/>
            </a:br>
            <a:br>
              <a:rPr lang="en" sz="1800" b="1" dirty="0"/>
            </a:br>
            <a:r>
              <a:rPr lang="en" sz="1800" b="1" dirty="0"/>
              <a:t>vs</a:t>
            </a:r>
            <a:br>
              <a:rPr lang="en" sz="1800" b="1" dirty="0"/>
            </a:br>
            <a:br>
              <a:rPr lang="en" sz="1800" b="1" dirty="0"/>
            </a:br>
            <a:r>
              <a:rPr lang="en" sz="2400" b="1" dirty="0"/>
              <a:t>Leviticus 18:5</a:t>
            </a:r>
            <a:br>
              <a:rPr lang="en" sz="2400" b="1" dirty="0"/>
            </a:br>
            <a:r>
              <a:rPr lang="en" sz="2400" b="1" dirty="0"/>
              <a:t>The person who does these things will live by them</a:t>
            </a:r>
            <a:br>
              <a:rPr lang="en" sz="2400" b="1" dirty="0"/>
            </a:br>
            <a:br>
              <a:rPr lang="en" sz="2400" b="1" dirty="0"/>
            </a:br>
            <a:r>
              <a:rPr lang="en" sz="2400" b="1" dirty="0"/>
              <a:t>v. 13  We were redeemed</a:t>
            </a:r>
            <a:br>
              <a:rPr lang="en" sz="2400" b="1" dirty="0"/>
            </a:br>
            <a:br>
              <a:rPr lang="en" sz="2400" b="1" dirty="0"/>
            </a:br>
            <a:r>
              <a:rPr lang="en" sz="2400" b="1" dirty="0"/>
              <a:t>Why is living by law a curse?</a:t>
            </a:r>
            <a:br>
              <a:rPr lang="en" sz="2400" b="1" dirty="0"/>
            </a:br>
            <a:r>
              <a:rPr lang="en" sz="2400" b="1" dirty="0"/>
              <a:t>1. It is not possible</a:t>
            </a:r>
            <a:br>
              <a:rPr lang="en" sz="2400" b="1" dirty="0"/>
            </a:br>
            <a:r>
              <a:rPr lang="en" sz="2400" b="1" dirty="0"/>
              <a:t>2. It steals the joy of serving out of love</a:t>
            </a:r>
            <a:endParaRPr sz="2400" b="1" dirty="0"/>
          </a:p>
        </p:txBody>
      </p:sp>
      <p:sp>
        <p:nvSpPr>
          <p:cNvPr id="728" name="Shape 7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730" name="Shape 730"/>
          <p:cNvSpPr txBox="1"/>
          <p:nvPr/>
        </p:nvSpPr>
        <p:spPr>
          <a:xfrm>
            <a:off x="3702149" y="2369688"/>
            <a:ext cx="17304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6146" name="Picture 2" descr="Image result for redee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1" y="762000"/>
            <a:ext cx="2724149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01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8C4CD-8BA2-4CA1-AF26-B24D0F2C1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538"/>
            <a:ext cx="7080926" cy="575765"/>
          </a:xfrm>
        </p:spPr>
        <p:txBody>
          <a:bodyPr/>
          <a:lstStyle/>
          <a:p>
            <a:r>
              <a:rPr lang="en-US" b="1" dirty="0"/>
              <a:t>Gal 3:15-25  Why the Law at 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853F4-F6CC-4D70-999D-6354DFE85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04951"/>
            <a:ext cx="7543800" cy="3181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It makes our need for salvation more obvious.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It was a guardian/tutor/custodian until the Seed (Christ) came.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Gal 3:26-29  In Christ (through baptism) all are sons of God.  Jew and Gentile are the same.  The Law does not matter.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E4009-D9BC-474E-83A3-1C65D669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768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9EF7C-A604-408B-905C-CB05912E6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Galatians 4:1-20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F9D09-34D4-4E9D-8AF3-654AA414F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89937"/>
            <a:ext cx="7543800" cy="3296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4:3, 9 Leave behind the </a:t>
            </a:r>
            <a:r>
              <a:rPr lang="en-US" sz="2400" b="1" i="1" dirty="0" err="1"/>
              <a:t>stoicheia</a:t>
            </a:r>
            <a:r>
              <a:rPr lang="en-US" sz="2400" b="1" dirty="0"/>
              <a:t>—the ABCs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sz="2400" b="1" dirty="0"/>
              <a:t>4:4 When the set time had fully come (</a:t>
            </a:r>
            <a:r>
              <a:rPr lang="en-US" sz="2400" b="1" dirty="0" err="1"/>
              <a:t>ie</a:t>
            </a:r>
            <a:r>
              <a:rPr lang="en-US" sz="2400" b="1" dirty="0"/>
              <a:t> Christ)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sz="2400" b="1" dirty="0"/>
              <a:t>4:6 Now we have the Holy Spirit and we can call God Daddy.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Paul: I plead with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CC9AF-9DCB-4F26-886F-48E36AF5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1465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>
            <a:spLocks noGrp="1"/>
          </p:cNvSpPr>
          <p:nvPr>
            <p:ph type="title"/>
          </p:nvPr>
        </p:nvSpPr>
        <p:spPr>
          <a:xfrm>
            <a:off x="4800600" y="590550"/>
            <a:ext cx="4343400" cy="312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Galatians 4:21-31</a:t>
            </a:r>
            <a:br>
              <a:rPr lang="en" sz="2800" b="1" dirty="0"/>
            </a:br>
            <a:br>
              <a:rPr lang="en" sz="2800" b="1" dirty="0"/>
            </a:br>
            <a:r>
              <a:rPr lang="en" sz="2800" b="1" dirty="0"/>
              <a:t>Slavery (Ishael, Hagar)</a:t>
            </a:r>
            <a:br>
              <a:rPr lang="en" sz="2800" b="1" dirty="0"/>
            </a:br>
            <a:br>
              <a:rPr lang="en" sz="2800" b="1" dirty="0"/>
            </a:br>
            <a:r>
              <a:rPr lang="en" sz="2800" b="1" dirty="0"/>
              <a:t>vs</a:t>
            </a:r>
            <a:br>
              <a:rPr lang="en" sz="2800" b="1" dirty="0"/>
            </a:br>
            <a:br>
              <a:rPr lang="en" sz="2800" b="1" dirty="0"/>
            </a:br>
            <a:r>
              <a:rPr lang="en" sz="2800" b="1" dirty="0"/>
              <a:t>Freedom (Isaac, Sarah)</a:t>
            </a:r>
            <a:endParaRPr sz="2800" b="1" dirty="0"/>
          </a:p>
        </p:txBody>
      </p:sp>
      <p:sp>
        <p:nvSpPr>
          <p:cNvPr id="728" name="Shape 7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730" name="Shape 730"/>
          <p:cNvSpPr txBox="1"/>
          <p:nvPr/>
        </p:nvSpPr>
        <p:spPr>
          <a:xfrm>
            <a:off x="3702149" y="2369688"/>
            <a:ext cx="17304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7170" name="Picture 2" descr="Image result for ishmael vs isa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6" y="43815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D68742-DEBD-41AA-A1E5-D6FDF9A451B2}"/>
              </a:ext>
            </a:extLst>
          </p:cNvPr>
          <p:cNvSpPr txBox="1"/>
          <p:nvPr/>
        </p:nvSpPr>
        <p:spPr>
          <a:xfrm>
            <a:off x="877186" y="411037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We are children of the free woman!</a:t>
            </a:r>
          </a:p>
        </p:txBody>
      </p:sp>
    </p:spTree>
    <p:extLst>
      <p:ext uri="{BB962C8B-B14F-4D97-AF65-F5344CB8AC3E}">
        <p14:creationId xmlns:p14="http://schemas.microsoft.com/office/powerpoint/2010/main" val="2295001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A400"/>
                </a:solidFill>
              </a:rPr>
              <a:t>1.</a:t>
            </a:r>
            <a:endParaRPr dirty="0">
              <a:solidFill>
                <a:srgbClr val="FFA400"/>
              </a:solidFill>
            </a:endParaRPr>
          </a:p>
        </p:txBody>
      </p:sp>
      <p:sp>
        <p:nvSpPr>
          <p:cNvPr id="650" name="Shape 650"/>
          <p:cNvSpPr txBox="1">
            <a:spLocks noGrp="1"/>
          </p:cNvSpPr>
          <p:nvPr>
            <p:ph type="subTitle" idx="1"/>
          </p:nvPr>
        </p:nvSpPr>
        <p:spPr>
          <a:xfrm>
            <a:off x="533400" y="3333750"/>
            <a:ext cx="81534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Galatians 5:1     Free at last!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It is for freedom that Christ set you free</a:t>
            </a:r>
            <a:endParaRPr sz="2800" b="1" dirty="0"/>
          </a:p>
        </p:txBody>
      </p:sp>
      <p:pic>
        <p:nvPicPr>
          <p:cNvPr id="8194" name="Picture 2" descr="Image result for free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"/>
            <a:ext cx="5638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A400"/>
                </a:solidFill>
              </a:rPr>
              <a:t>1.</a:t>
            </a:r>
            <a:endParaRPr dirty="0">
              <a:solidFill>
                <a:srgbClr val="FFA400"/>
              </a:solidFill>
            </a:endParaRPr>
          </a:p>
        </p:txBody>
      </p:sp>
      <p:sp>
        <p:nvSpPr>
          <p:cNvPr id="650" name="Shape 65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074" name="Picture 2" descr="Image result for do i have t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37801"/>
            <a:ext cx="5181600" cy="516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89168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Spirit versus Law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10D754-0354-4CA0-9362-D276B4224690}"/>
              </a:ext>
            </a:extLst>
          </p:cNvPr>
          <p:cNvSpPr txBox="1"/>
          <p:nvPr/>
        </p:nvSpPr>
        <p:spPr>
          <a:xfrm>
            <a:off x="6019800" y="1733550"/>
            <a:ext cx="259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Galatians 5:5-6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The only thing that matters is faith, expressing itself through love.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89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A400"/>
                </a:solidFill>
              </a:rPr>
              <a:t>1.</a:t>
            </a:r>
            <a:endParaRPr dirty="0">
              <a:solidFill>
                <a:srgbClr val="FFA400"/>
              </a:solidFill>
            </a:endParaRPr>
          </a:p>
        </p:txBody>
      </p:sp>
      <p:sp>
        <p:nvSpPr>
          <p:cNvPr id="650" name="Shape 65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098" name="Picture 2" descr="Image result for do i have t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200150"/>
            <a:ext cx="623146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3815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Do I have to?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655EBA-1098-4920-AE34-46E608001F67}"/>
              </a:ext>
            </a:extLst>
          </p:cNvPr>
          <p:cNvSpPr txBox="1"/>
          <p:nvPr/>
        </p:nvSpPr>
        <p:spPr>
          <a:xfrm>
            <a:off x="6019800" y="196215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Gal 5:5-6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What are you doing because you love God?</a:t>
            </a:r>
          </a:p>
        </p:txBody>
      </p:sp>
    </p:spTree>
    <p:extLst>
      <p:ext uri="{BB962C8B-B14F-4D97-AF65-F5344CB8AC3E}">
        <p14:creationId xmlns:p14="http://schemas.microsoft.com/office/powerpoint/2010/main" val="2075899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>
            <a:spLocks noGrp="1"/>
          </p:cNvSpPr>
          <p:nvPr>
            <p:ph type="title"/>
          </p:nvPr>
        </p:nvSpPr>
        <p:spPr>
          <a:xfrm>
            <a:off x="228600" y="285750"/>
            <a:ext cx="8915400" cy="45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Galatians 5:5-6  Our theme verse!</a:t>
            </a:r>
            <a:br>
              <a:rPr lang="en" dirty="0"/>
            </a:br>
            <a:br>
              <a:rPr lang="en" dirty="0"/>
            </a:br>
            <a:r>
              <a:rPr lang="en" sz="2800" b="1" dirty="0"/>
              <a:t>The only thing that matters is faith expressing itself through love</a:t>
            </a:r>
            <a:br>
              <a:rPr lang="en" sz="2800" b="1" dirty="0"/>
            </a:br>
            <a:br>
              <a:rPr lang="en" sz="2800" b="1" dirty="0"/>
            </a:br>
            <a:br>
              <a:rPr lang="en" sz="2800" b="1" dirty="0"/>
            </a:br>
            <a:br>
              <a:rPr lang="en" sz="2800" b="1" dirty="0"/>
            </a:br>
            <a:r>
              <a:rPr lang="en" sz="2800" b="1" dirty="0"/>
              <a:t>What are you doing because you love God?</a:t>
            </a:r>
            <a:endParaRPr sz="2800" b="1" dirty="0"/>
          </a:p>
        </p:txBody>
      </p:sp>
      <p:sp>
        <p:nvSpPr>
          <p:cNvPr id="728" name="Shape 7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730" name="Shape 730"/>
          <p:cNvSpPr txBox="1"/>
          <p:nvPr/>
        </p:nvSpPr>
        <p:spPr>
          <a:xfrm>
            <a:off x="3702149" y="2369688"/>
            <a:ext cx="17304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74807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42" name="Shape 642"/>
          <p:cNvSpPr txBox="1">
            <a:spLocks noGrp="1"/>
          </p:cNvSpPr>
          <p:nvPr>
            <p:ph type="subTitle" idx="4294967295"/>
          </p:nvPr>
        </p:nvSpPr>
        <p:spPr>
          <a:xfrm>
            <a:off x="0" y="2109788"/>
            <a:ext cx="4030663" cy="15287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/>
              <a:t>Fun Facts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/>
              <a:t>About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/>
              <a:t>Galatia</a:t>
            </a:r>
            <a:endParaRPr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616" y="133350"/>
            <a:ext cx="6848384" cy="503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>
            <a:spLocks noGrp="1"/>
          </p:cNvSpPr>
          <p:nvPr>
            <p:ph type="title"/>
          </p:nvPr>
        </p:nvSpPr>
        <p:spPr>
          <a:xfrm>
            <a:off x="228600" y="971550"/>
            <a:ext cx="8458200" cy="35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r>
              <a:rPr lang="en" sz="2800" b="1" dirty="0"/>
              <a:t>The freedom we have comes from</a:t>
            </a:r>
            <a:br>
              <a:rPr lang="en" sz="2800" b="1" dirty="0"/>
            </a:br>
            <a:r>
              <a:rPr lang="en" sz="2800" b="1" dirty="0"/>
              <a:t>the Holy Spirit living in us.</a:t>
            </a:r>
            <a:br>
              <a:rPr lang="en" sz="2800" b="1" dirty="0"/>
            </a:br>
            <a:r>
              <a:rPr lang="en" sz="2800" b="1" dirty="0"/>
              <a:t> </a:t>
            </a:r>
            <a:br>
              <a:rPr lang="en" sz="2800" b="1" dirty="0"/>
            </a:br>
            <a:r>
              <a:rPr lang="en-US" sz="2800" b="1" dirty="0"/>
              <a:t>Ezek 36:27 I will put my Spirit in you and move you to follow my decrees and be careful to keep my laws.</a:t>
            </a:r>
            <a:br>
              <a:rPr lang="en-US" sz="2800" b="1" dirty="0"/>
            </a:br>
            <a:endParaRPr sz="2800" b="1" dirty="0"/>
          </a:p>
        </p:txBody>
      </p:sp>
      <p:sp>
        <p:nvSpPr>
          <p:cNvPr id="728" name="Shape 7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730" name="Shape 730"/>
          <p:cNvSpPr txBox="1"/>
          <p:nvPr/>
        </p:nvSpPr>
        <p:spPr>
          <a:xfrm>
            <a:off x="3702149" y="2369688"/>
            <a:ext cx="17304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748073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A400"/>
                </a:solidFill>
              </a:rPr>
              <a:t>1.</a:t>
            </a:r>
            <a:endParaRPr dirty="0">
              <a:solidFill>
                <a:srgbClr val="FFA400"/>
              </a:solidFill>
            </a:endParaRPr>
          </a:p>
        </p:txBody>
      </p:sp>
      <p:sp>
        <p:nvSpPr>
          <p:cNvPr id="650" name="Shape 650"/>
          <p:cNvSpPr txBox="1">
            <a:spLocks noGrp="1"/>
          </p:cNvSpPr>
          <p:nvPr>
            <p:ph type="subTitle" idx="1"/>
          </p:nvPr>
        </p:nvSpPr>
        <p:spPr>
          <a:xfrm>
            <a:off x="304800" y="666750"/>
            <a:ext cx="73914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</a:rPr>
              <a:t>Galatians 5:13-15  The proper use of our Christian freedom: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</a:rPr>
              <a:t>Improper use: Sin and selfishness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</a:rPr>
              <a:t>Proper use: Make ourselves voluntary slaves of one another!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</a:rPr>
              <a:t>Why? Because we want to!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89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E9603-7A0C-45A2-BC90-5E99CC27E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666750"/>
            <a:ext cx="5715000" cy="762000"/>
          </a:xfrm>
        </p:spPr>
        <p:txBody>
          <a:bodyPr/>
          <a:lstStyle/>
          <a:p>
            <a:r>
              <a:rPr lang="en-US" sz="3200" b="1" dirty="0"/>
              <a:t>Galatians 5:16-18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88729-14B5-44C3-A10D-BF368B449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809750"/>
            <a:ext cx="8229600" cy="2895600"/>
          </a:xfrm>
        </p:spPr>
        <p:txBody>
          <a:bodyPr>
            <a:normAutofit lnSpcReduction="1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</a:rPr>
              <a:t>Living by the Spirit versus living by Law (the flesh)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</a:rPr>
              <a:t>Trying harder is not the key!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</a:rPr>
              <a:t>v. 16 Walk by the Holy Spirit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</a:rPr>
              <a:t>v. 18 Be led by the Holy Spirit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</a:rPr>
              <a:t>Q: What does that mean?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9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382000" cy="35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b="1" dirty="0"/>
              <a:t>Gal 5:22-24   Overcome the flesh by living by the Spirit</a:t>
            </a:r>
          </a:p>
          <a:p>
            <a:pPr marL="38100" indent="0">
              <a:buNone/>
            </a:pPr>
            <a:endParaRPr lang="en-US" sz="1400" b="1" dirty="0"/>
          </a:p>
          <a:p>
            <a:pPr marL="38100" indent="0">
              <a:buNone/>
            </a:pPr>
            <a:r>
              <a:rPr lang="en-US" b="1" dirty="0"/>
              <a:t>1. Gal 5:16  Walk by the Spirit.</a:t>
            </a:r>
          </a:p>
          <a:p>
            <a:pPr marL="38100" indent="0">
              <a:buNone/>
            </a:pPr>
            <a:r>
              <a:rPr lang="en-US" b="1" dirty="0"/>
              <a:t>2. Gal 5:18  led by the Spirit.</a:t>
            </a:r>
          </a:p>
          <a:p>
            <a:pPr marL="38100" indent="0">
              <a:buNone/>
            </a:pPr>
            <a:r>
              <a:rPr lang="en-US" b="1" dirty="0"/>
              <a:t>3. Gal 5:25  live by the Spirit.</a:t>
            </a:r>
          </a:p>
          <a:p>
            <a:pPr marL="38100" indent="0">
              <a:buNone/>
            </a:pPr>
            <a:r>
              <a:rPr lang="en-US" b="1" dirty="0"/>
              <a:t>4. Gal 5:25 keep in step with the Spirit.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091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381000" y="895350"/>
            <a:ext cx="7645150" cy="36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/>
              <a:t>Paul’s point: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800" b="1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/>
              <a:t>Listening to the Spirit is more likely to lead to personal righteousness than living by law/rules/obligation</a:t>
            </a:r>
            <a:endParaRPr sz="2800" b="1" dirty="0"/>
          </a:p>
        </p:txBody>
      </p:sp>
      <p:sp>
        <p:nvSpPr>
          <p:cNvPr id="656" name="Shape 65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685800" y="361951"/>
            <a:ext cx="7089925" cy="7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Gal 6:1-6 It is about community</a:t>
            </a:r>
            <a:endParaRPr sz="3200" b="1" dirty="0"/>
          </a:p>
        </p:txBody>
      </p:sp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396948" y="1339702"/>
            <a:ext cx="7985051" cy="31982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/>
              <a:t>6:2 burden = </a:t>
            </a:r>
            <a:r>
              <a:rPr lang="en-US" sz="2400" b="1" dirty="0" err="1"/>
              <a:t>baros</a:t>
            </a:r>
            <a:r>
              <a:rPr lang="en-US" sz="2400" b="1" dirty="0"/>
              <a:t> = massive weight one person cannot carry.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/>
              <a:t>6:5 load = </a:t>
            </a:r>
            <a:r>
              <a:rPr lang="en-US" sz="2400" b="1" dirty="0" err="1"/>
              <a:t>phortion</a:t>
            </a:r>
            <a:r>
              <a:rPr lang="en-US" sz="2400" b="1" dirty="0"/>
              <a:t> = load, like a backpack. What one person can carry.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/>
              <a:t>Carry your own load, and carry each other’s overwhelming burdens.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/>
          </a:p>
        </p:txBody>
      </p:sp>
      <p:sp>
        <p:nvSpPr>
          <p:cNvPr id="636" name="Shape 6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0130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3B058-0146-4B27-9C0B-0C29C74A2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2D1F1-21BA-4E54-BC88-4807993DD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34542-16EF-4503-BE22-772866FB4F7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518AE-FA2D-40DC-834B-CC1568239E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6401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96829-DADC-4027-ADEB-C97BB48E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1"/>
            <a:ext cx="7166125" cy="685800"/>
          </a:xfrm>
        </p:spPr>
        <p:txBody>
          <a:bodyPr/>
          <a:lstStyle/>
          <a:p>
            <a:r>
              <a:rPr lang="en-US" sz="2800" b="1" dirty="0"/>
              <a:t>Gal 6:7-10  Time to get real.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B3C77-D646-45BF-85D0-9FF323C20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352550"/>
            <a:ext cx="7620000" cy="318537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/>
              <a:t>Have you ever become weary in doing good?</a:t>
            </a:r>
          </a:p>
          <a:p>
            <a:pPr marL="114300" indent="0">
              <a:buNone/>
            </a:pPr>
            <a:endParaRPr lang="en-US" sz="2400" b="1" dirty="0"/>
          </a:p>
          <a:p>
            <a:pPr marL="114300" indent="0">
              <a:buNone/>
            </a:pPr>
            <a:r>
              <a:rPr lang="en-US" sz="2400" b="1" dirty="0"/>
              <a:t>What should you do?</a:t>
            </a:r>
          </a:p>
          <a:p>
            <a:pPr marL="114300" indent="0">
              <a:buNone/>
            </a:pPr>
            <a:endParaRPr lang="en-US" sz="2400" b="1" dirty="0"/>
          </a:p>
          <a:p>
            <a:pPr marL="114300" indent="0">
              <a:buNone/>
            </a:pPr>
            <a:r>
              <a:rPr lang="en-US" sz="2400" b="1" dirty="0"/>
              <a:t>Keep doing good….   You will reap a harvest.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A632-A58C-4811-AEC1-A770FAEA4E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971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B4BE5-EFF8-41F0-B386-D78BF9E5C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/>
              <a:t>Theme Verse for Galatians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9DCFD-5626-49CF-8C98-D8D577476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Galatians 5:6 For in Christ Jesus neither circumcision nor uncircumcision has any value. The only thing that matters is faith, expressing itself through love.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0A8DE-0168-4DB1-93D9-54A6188A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663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FCBC-3A8C-4561-9373-F9CF28056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Background to Galatians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54B1C-17D8-45F4-91E2-738B1398B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00150"/>
            <a:ext cx="7620000" cy="3486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The church is in its first existential crisis.</a:t>
            </a:r>
          </a:p>
          <a:p>
            <a:pPr marL="0" indent="0">
              <a:buNone/>
            </a:pPr>
            <a:r>
              <a:rPr lang="en-US" sz="2000" b="1" dirty="0"/>
              <a:t>“Judaizers” are insisting that Gentiles be circumcised.</a:t>
            </a:r>
          </a:p>
          <a:p>
            <a:pPr marL="0" indent="0">
              <a:buNone/>
            </a:pPr>
            <a:r>
              <a:rPr lang="en-US" sz="2000" b="1" dirty="0"/>
              <a:t>They traveling from church to church insisting that Gentiles follow the Law of Moses in order to be part of the Christian fellowship (Gal 4:10-11, 6:12-2-13)</a:t>
            </a:r>
          </a:p>
          <a:p>
            <a:pPr marL="0" indent="0">
              <a:buNone/>
            </a:pPr>
            <a:r>
              <a:rPr lang="en-US" sz="2000" b="1" dirty="0"/>
              <a:t>The doctrine of salvation by faith and grace is at stake.</a:t>
            </a:r>
          </a:p>
          <a:p>
            <a:pPr marL="0" indent="0">
              <a:buNone/>
            </a:pPr>
            <a:r>
              <a:rPr lang="en-US" sz="2000" b="1" dirty="0"/>
              <a:t>The unity of the church is at stake.</a:t>
            </a:r>
          </a:p>
          <a:p>
            <a:pPr marL="0" indent="0">
              <a:buNone/>
            </a:pPr>
            <a:r>
              <a:rPr lang="en-US" sz="2000" b="1" dirty="0"/>
              <a:t>What will Paul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68CDB-EE63-4CA5-B52A-FC970301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3051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2438400" y="1276350"/>
            <a:ext cx="66294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i="0" dirty="0"/>
              <a:t>Galatians 1:6-9 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i="0" dirty="0"/>
              <a:t>I am astonished that you are so quickly deserting the one who called you to live in the grace of Christ and are turning to a different gospel…. But even if we or an angel from heaven should preach a gospel other than the one we preached to you, let him be eternally condemned.</a:t>
            </a:r>
          </a:p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i="0" dirty="0"/>
              <a:t>Wow!</a:t>
            </a:r>
            <a:endParaRPr sz="2400" b="1" i="0" dirty="0"/>
          </a:p>
        </p:txBody>
      </p:sp>
      <p:sp>
        <p:nvSpPr>
          <p:cNvPr id="656" name="Shape 65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28600" y="348615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Gal 5:2-4</a:t>
            </a:r>
          </a:p>
          <a:p>
            <a:r>
              <a:rPr lang="en-US" sz="2000" b="1" dirty="0"/>
              <a:t>Definition of falling away</a:t>
            </a:r>
          </a:p>
        </p:txBody>
      </p:sp>
    </p:spTree>
    <p:extLst>
      <p:ext uri="{BB962C8B-B14F-4D97-AF65-F5344CB8AC3E}">
        <p14:creationId xmlns:p14="http://schemas.microsoft.com/office/powerpoint/2010/main" val="116436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7925-E1B3-4912-87D3-674C08B30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/>
              <a:t>Paul is really upset!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0408D-9408-446A-9400-F5DE6558B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What made Jesus angry?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What made Paul angry?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What makes you angry?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E248E-9EC0-4170-BF53-791A4845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640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50AC-7467-40DD-BAF9-9FFCAB43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/>
              <a:t>Gal 1:11-2:10 Paul’s credentials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31028-96AC-408A-9664-EBCAE6520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39689"/>
            <a:ext cx="3657600" cy="3146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Q: Why circumcise Timothy (Acts 16:1-4), but not Titus (Gal 2:3-5)?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Q: How does this apply to us?  1 Cor 10:29-11:1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08E09-E88B-468D-9A99-0A7F21FC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1026" name="Picture 2" descr="Credential Engine: More than 330K credentials exist in U.S. | WorkingNation">
            <a:extLst>
              <a:ext uri="{FF2B5EF4-FFF2-40B4-BE49-F238E27FC236}">
                <a16:creationId xmlns:a16="http://schemas.microsoft.com/office/drawing/2014/main" id="{7B751398-09DA-43B0-98BD-2C943A94D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86" y="1276350"/>
            <a:ext cx="4414318" cy="358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7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47140-F49E-455C-B413-E00DAD13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39538"/>
            <a:ext cx="7157126" cy="708212"/>
          </a:xfrm>
        </p:spPr>
        <p:txBody>
          <a:bodyPr/>
          <a:lstStyle/>
          <a:p>
            <a:pPr algn="ctr"/>
            <a:r>
              <a:rPr lang="en-US" sz="2800" b="1" dirty="0"/>
              <a:t>Gal 2:11-16 Paul has it out with Peter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50DB1-983B-4468-81B9-711A424D9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6350"/>
            <a:ext cx="8077200" cy="3581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v. 12  the circumcision group.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2000" b="1" dirty="0"/>
              <a:t>Peter tried to take an in-between position.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2000" b="1" dirty="0"/>
              <a:t>Paul: There is no in-between position between law and grace!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2000" b="1" dirty="0"/>
              <a:t>v. 16 No one will be justified by the works of the law.  That includes us!!!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2000" b="1" dirty="0"/>
              <a:t>Justified (</a:t>
            </a:r>
            <a:r>
              <a:rPr lang="en-US" sz="2000" b="1" i="1" dirty="0" err="1"/>
              <a:t>dikios</a:t>
            </a:r>
            <a:r>
              <a:rPr lang="en-US" sz="2000" b="1" dirty="0"/>
              <a:t>) aligned with, declared not guilty, made righteous.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DF7CD-ADE5-430D-A656-1431630E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945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9D3B6-2478-483F-B3FD-E5723A928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538"/>
            <a:ext cx="7772400" cy="784412"/>
          </a:xfrm>
        </p:spPr>
        <p:txBody>
          <a:bodyPr/>
          <a:lstStyle/>
          <a:p>
            <a:pPr algn="ctr"/>
            <a:r>
              <a:rPr lang="en-US" sz="2800" b="1" dirty="0"/>
              <a:t>Gal 2:17-19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FE16F-D134-453B-87F6-186186293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950"/>
            <a:ext cx="7696200" cy="3562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This section is hard to understand!!!</a:t>
            </a:r>
          </a:p>
          <a:p>
            <a:pPr marL="0" indent="0">
              <a:buNone/>
            </a:pPr>
            <a:r>
              <a:rPr lang="en-US" sz="2000" b="1" dirty="0"/>
              <a:t>We are justified by faith (v. 16)</a:t>
            </a:r>
          </a:p>
          <a:p>
            <a:pPr marL="0" indent="0">
              <a:buNone/>
            </a:pPr>
            <a:r>
              <a:rPr lang="en-US" sz="2000" b="1" dirty="0"/>
              <a:t>v. 18 “If I rebuild what I destroyed.” If we go back to trying to be justified by works/law, then we are under all the curses of the law.</a:t>
            </a:r>
          </a:p>
          <a:p>
            <a:pPr marL="0" indent="0">
              <a:buNone/>
            </a:pPr>
            <a:r>
              <a:rPr lang="en-US" sz="2000" b="1" dirty="0"/>
              <a:t>v. 19 “Through the law I died to the law.”  What I learned about sin from the law taught me that I needed Christ, and justification by faith, not law.</a:t>
            </a:r>
          </a:p>
          <a:p>
            <a:pPr marL="0" indent="0">
              <a:buNone/>
            </a:pPr>
            <a:r>
              <a:rPr lang="en-US" sz="2000" b="1" dirty="0"/>
              <a:t>Rom 5:20-21, Rom 7:13     There is no going back!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3C8F0-5137-4522-B38B-0AF5FCBC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5913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4058</TotalTime>
  <Words>1096</Words>
  <Application>Microsoft Office PowerPoint</Application>
  <PresentationFormat>On-screen Show (16:9)</PresentationFormat>
  <Paragraphs>145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Century Gothic</vt:lpstr>
      <vt:lpstr>Wingdings 3</vt:lpstr>
      <vt:lpstr>Montserrat Light</vt:lpstr>
      <vt:lpstr>Arial</vt:lpstr>
      <vt:lpstr>Ion</vt:lpstr>
      <vt:lpstr>Galatians: Living by Law or Living by the Spirit</vt:lpstr>
      <vt:lpstr>PowerPoint Presentation</vt:lpstr>
      <vt:lpstr>Theme Verse for Galatians</vt:lpstr>
      <vt:lpstr>Background to Galatians</vt:lpstr>
      <vt:lpstr>PowerPoint Presentation</vt:lpstr>
      <vt:lpstr>Paul is really upset!</vt:lpstr>
      <vt:lpstr>Gal 1:11-2:10 Paul’s credentials</vt:lpstr>
      <vt:lpstr>Gal 2:11-16 Paul has it out with Peter</vt:lpstr>
      <vt:lpstr>Gal 2:17-19</vt:lpstr>
      <vt:lpstr>Galatians 2:20-21  I have been crucified with Christ! When? Rom 6:1-7  Now, I live by faith, not by law  Q: Are you living by faith or by works?</vt:lpstr>
      <vt:lpstr>Gal 3:1-9 Life Through the Spirit</vt:lpstr>
      <vt:lpstr>Galatians 3:10-14 The righteous will live by faith  vs  Leviticus 18:5 The person who does these things will live by them  v. 13  We were redeemed  Why is living by law a curse? 1. It is not possible 2. It steals the joy of serving out of love</vt:lpstr>
      <vt:lpstr>Gal 3:15-25  Why the Law at all?</vt:lpstr>
      <vt:lpstr>Galatians 4:1-20</vt:lpstr>
      <vt:lpstr>Galatians 4:21-31  Slavery (Ishael, Hagar)  vs  Freedom (Isaac, Sarah)</vt:lpstr>
      <vt:lpstr>1.</vt:lpstr>
      <vt:lpstr>1.</vt:lpstr>
      <vt:lpstr>1.</vt:lpstr>
      <vt:lpstr>Galatians 5:5-6  Our theme verse!  The only thing that matters is faith expressing itself through love    What are you doing because you love God?</vt:lpstr>
      <vt:lpstr>    The freedom we have comes from the Holy Spirit living in us.   Ezek 36:27 I will put my Spirit in you and move you to follow my decrees and be careful to keep my laws. </vt:lpstr>
      <vt:lpstr>1.</vt:lpstr>
      <vt:lpstr>Galatians 5:16-18</vt:lpstr>
      <vt:lpstr>PowerPoint Presentation</vt:lpstr>
      <vt:lpstr>PowerPoint Presentation</vt:lpstr>
      <vt:lpstr>Gal 6:1-6 It is about community</vt:lpstr>
      <vt:lpstr>PowerPoint Presentation</vt:lpstr>
      <vt:lpstr>Gal 6:7-10  Time to get real.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Galatians: Living by Law or Living by the Spirit</dc:title>
  <dc:creator>John Oakes</dc:creator>
  <cp:lastModifiedBy>John Oakes</cp:lastModifiedBy>
  <cp:revision>29</cp:revision>
  <dcterms:modified xsi:type="dcterms:W3CDTF">2020-11-05T01:00:47Z</dcterms:modified>
</cp:coreProperties>
</file>