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314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4" r:id="rId19"/>
    <p:sldId id="331" r:id="rId20"/>
    <p:sldId id="337" r:id="rId21"/>
    <p:sldId id="332" r:id="rId22"/>
    <p:sldId id="333" r:id="rId23"/>
    <p:sldId id="33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F9CA9-70A2-4E7E-8C29-E406AB52CDF3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80990-E2B7-4C12-8D71-61C09A7C9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>
            <a:extLst>
              <a:ext uri="{FF2B5EF4-FFF2-40B4-BE49-F238E27FC236}">
                <a16:creationId xmlns:a16="http://schemas.microsoft.com/office/drawing/2014/main" id="{0A0696A2-0A70-497F-A3D9-81EEF5B7C8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F2CC7A-8B18-40C5-92DA-82F4C7698A7F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2035" name="Rectangle 2">
            <a:extLst>
              <a:ext uri="{FF2B5EF4-FFF2-40B4-BE49-F238E27FC236}">
                <a16:creationId xmlns:a16="http://schemas.microsoft.com/office/drawing/2014/main" id="{5EC29156-FD10-4598-801D-BBDAB8DBBA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>
            <a:extLst>
              <a:ext uri="{FF2B5EF4-FFF2-40B4-BE49-F238E27FC236}">
                <a16:creationId xmlns:a16="http://schemas.microsoft.com/office/drawing/2014/main" id="{384108F4-12AF-4C85-92FB-885671165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>
            <a:extLst>
              <a:ext uri="{FF2B5EF4-FFF2-40B4-BE49-F238E27FC236}">
                <a16:creationId xmlns:a16="http://schemas.microsoft.com/office/drawing/2014/main" id="{7EDEC4E9-9135-4E08-9D74-CFAE04A65F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13A2C2-29DD-42ED-9922-ED750606F09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0467" name="Rectangle 2">
            <a:extLst>
              <a:ext uri="{FF2B5EF4-FFF2-40B4-BE49-F238E27FC236}">
                <a16:creationId xmlns:a16="http://schemas.microsoft.com/office/drawing/2014/main" id="{F1450977-E510-453D-860F-06DD55D506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>
            <a:extLst>
              <a:ext uri="{FF2B5EF4-FFF2-40B4-BE49-F238E27FC236}">
                <a16:creationId xmlns:a16="http://schemas.microsoft.com/office/drawing/2014/main" id="{CC637D5C-B371-42BC-B91D-0F1313518F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>
            <a:extLst>
              <a:ext uri="{FF2B5EF4-FFF2-40B4-BE49-F238E27FC236}">
                <a16:creationId xmlns:a16="http://schemas.microsoft.com/office/drawing/2014/main" id="{BBBB49C2-1151-40AE-B4E2-B7DC2BD6DD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F0BC7E-376F-4DF7-9465-BCD98B4030F0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2515" name="Rectangle 2">
            <a:extLst>
              <a:ext uri="{FF2B5EF4-FFF2-40B4-BE49-F238E27FC236}">
                <a16:creationId xmlns:a16="http://schemas.microsoft.com/office/drawing/2014/main" id="{849538BA-79DD-4D68-AE0D-AFEE7DEA30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>
            <a:extLst>
              <a:ext uri="{FF2B5EF4-FFF2-40B4-BE49-F238E27FC236}">
                <a16:creationId xmlns:a16="http://schemas.microsoft.com/office/drawing/2014/main" id="{50D7A460-6913-4871-BD8C-AF346B4FC6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>
            <a:extLst>
              <a:ext uri="{FF2B5EF4-FFF2-40B4-BE49-F238E27FC236}">
                <a16:creationId xmlns:a16="http://schemas.microsoft.com/office/drawing/2014/main" id="{5E862729-3AC9-439C-A87F-B8B645E38E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A2136B-6AC9-4118-8060-4F15CAAA165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63" name="Rectangle 2">
            <a:extLst>
              <a:ext uri="{FF2B5EF4-FFF2-40B4-BE49-F238E27FC236}">
                <a16:creationId xmlns:a16="http://schemas.microsoft.com/office/drawing/2014/main" id="{B3D5CE7D-B118-4A72-8901-12F0AEBA2C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>
            <a:extLst>
              <a:ext uri="{FF2B5EF4-FFF2-40B4-BE49-F238E27FC236}">
                <a16:creationId xmlns:a16="http://schemas.microsoft.com/office/drawing/2014/main" id="{86F525D6-F1B3-4D12-81E5-F44095FE24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>
            <a:extLst>
              <a:ext uri="{FF2B5EF4-FFF2-40B4-BE49-F238E27FC236}">
                <a16:creationId xmlns:a16="http://schemas.microsoft.com/office/drawing/2014/main" id="{C02CC867-F0D3-441C-9F84-8BD0D0178B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8A06FE-72ED-471A-8576-FB9FD0EBDA12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6611" name="Rectangle 2">
            <a:extLst>
              <a:ext uri="{FF2B5EF4-FFF2-40B4-BE49-F238E27FC236}">
                <a16:creationId xmlns:a16="http://schemas.microsoft.com/office/drawing/2014/main" id="{A1E374AC-F317-41B9-91DD-BB20B45BBD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>
            <a:extLst>
              <a:ext uri="{FF2B5EF4-FFF2-40B4-BE49-F238E27FC236}">
                <a16:creationId xmlns:a16="http://schemas.microsoft.com/office/drawing/2014/main" id="{79B7F5CA-E968-45BB-9D0B-DCF88C216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>
            <a:extLst>
              <a:ext uri="{FF2B5EF4-FFF2-40B4-BE49-F238E27FC236}">
                <a16:creationId xmlns:a16="http://schemas.microsoft.com/office/drawing/2014/main" id="{0A8FA354-BF6D-4580-9854-4A3C4D10F2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47ADBD-28F4-4CC3-8E74-456EEA5DD56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8659" name="Rectangle 2">
            <a:extLst>
              <a:ext uri="{FF2B5EF4-FFF2-40B4-BE49-F238E27FC236}">
                <a16:creationId xmlns:a16="http://schemas.microsoft.com/office/drawing/2014/main" id="{FAE46DD8-2ED0-4EFB-9D43-F78FC065E4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>
            <a:extLst>
              <a:ext uri="{FF2B5EF4-FFF2-40B4-BE49-F238E27FC236}">
                <a16:creationId xmlns:a16="http://schemas.microsoft.com/office/drawing/2014/main" id="{D445303B-188E-4E3B-88EB-489A123811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>
            <a:extLst>
              <a:ext uri="{FF2B5EF4-FFF2-40B4-BE49-F238E27FC236}">
                <a16:creationId xmlns:a16="http://schemas.microsoft.com/office/drawing/2014/main" id="{AD608F7C-1168-43AC-880A-4A6AC014C4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3F5287-D113-4C3B-8082-3BC73C160C65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0707" name="Rectangle 2">
            <a:extLst>
              <a:ext uri="{FF2B5EF4-FFF2-40B4-BE49-F238E27FC236}">
                <a16:creationId xmlns:a16="http://schemas.microsoft.com/office/drawing/2014/main" id="{8F967943-BA14-4656-8462-2C5330DCA2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>
            <a:extLst>
              <a:ext uri="{FF2B5EF4-FFF2-40B4-BE49-F238E27FC236}">
                <a16:creationId xmlns:a16="http://schemas.microsoft.com/office/drawing/2014/main" id="{F68250D2-5168-47B5-9CCB-E556FABCC4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>
            <a:extLst>
              <a:ext uri="{FF2B5EF4-FFF2-40B4-BE49-F238E27FC236}">
                <a16:creationId xmlns:a16="http://schemas.microsoft.com/office/drawing/2014/main" id="{9C905CC6-ACC1-425B-AA0C-FA84929AB2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D23744-4945-42EB-8961-B84792B8D378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2755" name="Rectangle 2">
            <a:extLst>
              <a:ext uri="{FF2B5EF4-FFF2-40B4-BE49-F238E27FC236}">
                <a16:creationId xmlns:a16="http://schemas.microsoft.com/office/drawing/2014/main" id="{47C90221-7603-4951-BED9-CA942BFEDD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>
            <a:extLst>
              <a:ext uri="{FF2B5EF4-FFF2-40B4-BE49-F238E27FC236}">
                <a16:creationId xmlns:a16="http://schemas.microsoft.com/office/drawing/2014/main" id="{C79A1573-B9AB-421C-92A6-D5A7A1B722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>
            <a:extLst>
              <a:ext uri="{FF2B5EF4-FFF2-40B4-BE49-F238E27FC236}">
                <a16:creationId xmlns:a16="http://schemas.microsoft.com/office/drawing/2014/main" id="{C883F303-EB72-4C62-8D9B-5F593F3D1E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38A6FF-EF8A-4DE4-BE3D-1CE67435546A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03" name="Rectangle 2">
            <a:extLst>
              <a:ext uri="{FF2B5EF4-FFF2-40B4-BE49-F238E27FC236}">
                <a16:creationId xmlns:a16="http://schemas.microsoft.com/office/drawing/2014/main" id="{46D8D6D9-C105-409A-A693-E4B45C6904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>
            <a:extLst>
              <a:ext uri="{FF2B5EF4-FFF2-40B4-BE49-F238E27FC236}">
                <a16:creationId xmlns:a16="http://schemas.microsoft.com/office/drawing/2014/main" id="{61046537-4009-400C-9618-1EB07C4136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>
            <a:extLst>
              <a:ext uri="{FF2B5EF4-FFF2-40B4-BE49-F238E27FC236}">
                <a16:creationId xmlns:a16="http://schemas.microsoft.com/office/drawing/2014/main" id="{DAF505CE-D5F3-4777-93F9-DFA342B978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5760E4-045E-427C-B0F3-87D0FDFAA71F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2995" name="Rectangle 2">
            <a:extLst>
              <a:ext uri="{FF2B5EF4-FFF2-40B4-BE49-F238E27FC236}">
                <a16:creationId xmlns:a16="http://schemas.microsoft.com/office/drawing/2014/main" id="{545698C3-568B-48AC-B8D5-684FAF3377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>
            <a:extLst>
              <a:ext uri="{FF2B5EF4-FFF2-40B4-BE49-F238E27FC236}">
                <a16:creationId xmlns:a16="http://schemas.microsoft.com/office/drawing/2014/main" id="{E14F0519-994C-4FAE-97E6-E31B8C5B3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>
            <a:extLst>
              <a:ext uri="{FF2B5EF4-FFF2-40B4-BE49-F238E27FC236}">
                <a16:creationId xmlns:a16="http://schemas.microsoft.com/office/drawing/2014/main" id="{87FB7825-0CBC-487A-AFE2-AC94B03F60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C75CF6-8129-4F58-98BD-20F10EDAAF48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851" name="Rectangle 2">
            <a:extLst>
              <a:ext uri="{FF2B5EF4-FFF2-40B4-BE49-F238E27FC236}">
                <a16:creationId xmlns:a16="http://schemas.microsoft.com/office/drawing/2014/main" id="{C7D6D6D7-D8CC-487B-B25C-B3B790EF6E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>
            <a:extLst>
              <a:ext uri="{FF2B5EF4-FFF2-40B4-BE49-F238E27FC236}">
                <a16:creationId xmlns:a16="http://schemas.microsoft.com/office/drawing/2014/main" id="{43BEDD64-EE20-4090-87E6-DB1853772C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>
            <a:extLst>
              <a:ext uri="{FF2B5EF4-FFF2-40B4-BE49-F238E27FC236}">
                <a16:creationId xmlns:a16="http://schemas.microsoft.com/office/drawing/2014/main" id="{6764FDF2-CA9C-44A8-B394-8D7648FF72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105153-2E59-4CAA-9BF1-E08AE9EBF113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083" name="Rectangle 2">
            <a:extLst>
              <a:ext uri="{FF2B5EF4-FFF2-40B4-BE49-F238E27FC236}">
                <a16:creationId xmlns:a16="http://schemas.microsoft.com/office/drawing/2014/main" id="{5D7A5ABB-4C80-4FB2-9F11-24F1E9AD6A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>
            <a:extLst>
              <a:ext uri="{FF2B5EF4-FFF2-40B4-BE49-F238E27FC236}">
                <a16:creationId xmlns:a16="http://schemas.microsoft.com/office/drawing/2014/main" id="{25EE7B10-8453-446B-A764-2078166BF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>
            <a:extLst>
              <a:ext uri="{FF2B5EF4-FFF2-40B4-BE49-F238E27FC236}">
                <a16:creationId xmlns:a16="http://schemas.microsoft.com/office/drawing/2014/main" id="{835B1478-0D8C-455C-9D10-8E8D2F4D92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F005D7-4BB0-4B6E-886B-4E0D48CC9555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8899" name="Rectangle 2">
            <a:extLst>
              <a:ext uri="{FF2B5EF4-FFF2-40B4-BE49-F238E27FC236}">
                <a16:creationId xmlns:a16="http://schemas.microsoft.com/office/drawing/2014/main" id="{3D6092F7-3D08-4D66-9DD1-BAEA1FD4BA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>
            <a:extLst>
              <a:ext uri="{FF2B5EF4-FFF2-40B4-BE49-F238E27FC236}">
                <a16:creationId xmlns:a16="http://schemas.microsoft.com/office/drawing/2014/main" id="{E7C2EF2E-5A78-4EEF-9EC7-662F70A104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>
            <a:extLst>
              <a:ext uri="{FF2B5EF4-FFF2-40B4-BE49-F238E27FC236}">
                <a16:creationId xmlns:a16="http://schemas.microsoft.com/office/drawing/2014/main" id="{DC7BC0D0-AEA4-4537-8340-23CF4E201A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B7A5B1-49A0-4596-9F64-4369B232A1E6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0947" name="Rectangle 2">
            <a:extLst>
              <a:ext uri="{FF2B5EF4-FFF2-40B4-BE49-F238E27FC236}">
                <a16:creationId xmlns:a16="http://schemas.microsoft.com/office/drawing/2014/main" id="{17DEAE07-8056-43A6-8BE5-90CED73F0E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>
            <a:extLst>
              <a:ext uri="{FF2B5EF4-FFF2-40B4-BE49-F238E27FC236}">
                <a16:creationId xmlns:a16="http://schemas.microsoft.com/office/drawing/2014/main" id="{71B14EE3-3305-4D13-AD96-031DA28C6A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>
            <a:extLst>
              <a:ext uri="{FF2B5EF4-FFF2-40B4-BE49-F238E27FC236}">
                <a16:creationId xmlns:a16="http://schemas.microsoft.com/office/drawing/2014/main" id="{982918A3-7BDF-4AED-B08F-F92482C6FB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3CFD88-29C6-49A3-BFEB-09F6DB2BE94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43" name="Rectangle 2">
            <a:extLst>
              <a:ext uri="{FF2B5EF4-FFF2-40B4-BE49-F238E27FC236}">
                <a16:creationId xmlns:a16="http://schemas.microsoft.com/office/drawing/2014/main" id="{0F34D473-3725-4D1A-9181-BA03BF6C6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>
            <a:extLst>
              <a:ext uri="{FF2B5EF4-FFF2-40B4-BE49-F238E27FC236}">
                <a16:creationId xmlns:a16="http://schemas.microsoft.com/office/drawing/2014/main" id="{3265B07C-3961-453D-B80E-D36C282332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>
            <a:extLst>
              <a:ext uri="{FF2B5EF4-FFF2-40B4-BE49-F238E27FC236}">
                <a16:creationId xmlns:a16="http://schemas.microsoft.com/office/drawing/2014/main" id="{0C97FFAC-B58C-4D83-AEE8-E2D83E1D77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BF7946-2728-435F-A6BC-C93C0AED786A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6131" name="Rectangle 2">
            <a:extLst>
              <a:ext uri="{FF2B5EF4-FFF2-40B4-BE49-F238E27FC236}">
                <a16:creationId xmlns:a16="http://schemas.microsoft.com/office/drawing/2014/main" id="{291DB745-692D-4AC6-A663-67CE16CCAB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>
            <a:extLst>
              <a:ext uri="{FF2B5EF4-FFF2-40B4-BE49-F238E27FC236}">
                <a16:creationId xmlns:a16="http://schemas.microsoft.com/office/drawing/2014/main" id="{B89A35B7-7103-4F74-8CD8-4CEABAF79F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>
            <a:extLst>
              <a:ext uri="{FF2B5EF4-FFF2-40B4-BE49-F238E27FC236}">
                <a16:creationId xmlns:a16="http://schemas.microsoft.com/office/drawing/2014/main" id="{A9D04857-D28A-4873-BE81-7D73EBBFFE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4C1596-E58B-433F-8CC8-09CBFB25472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8179" name="Rectangle 2">
            <a:extLst>
              <a:ext uri="{FF2B5EF4-FFF2-40B4-BE49-F238E27FC236}">
                <a16:creationId xmlns:a16="http://schemas.microsoft.com/office/drawing/2014/main" id="{49EACB91-DB31-471D-82B7-9B30AB119D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>
            <a:extLst>
              <a:ext uri="{FF2B5EF4-FFF2-40B4-BE49-F238E27FC236}">
                <a16:creationId xmlns:a16="http://schemas.microsoft.com/office/drawing/2014/main" id="{64DBCCE0-5D27-40FE-8C72-3DA6D53BCE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>
            <a:extLst>
              <a:ext uri="{FF2B5EF4-FFF2-40B4-BE49-F238E27FC236}">
                <a16:creationId xmlns:a16="http://schemas.microsoft.com/office/drawing/2014/main" id="{65393D99-5C82-43F3-80AC-B3D20DB47A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134DE9-D48E-41CC-A05B-A2134EC0E856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0227" name="Rectangle 2">
            <a:extLst>
              <a:ext uri="{FF2B5EF4-FFF2-40B4-BE49-F238E27FC236}">
                <a16:creationId xmlns:a16="http://schemas.microsoft.com/office/drawing/2014/main" id="{FB010893-09E0-4DD5-BF91-D332C88466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>
            <a:extLst>
              <a:ext uri="{FF2B5EF4-FFF2-40B4-BE49-F238E27FC236}">
                <a16:creationId xmlns:a16="http://schemas.microsoft.com/office/drawing/2014/main" id="{9ABA3B0D-932C-4887-AC07-D76C4E084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>
            <a:extLst>
              <a:ext uri="{FF2B5EF4-FFF2-40B4-BE49-F238E27FC236}">
                <a16:creationId xmlns:a16="http://schemas.microsoft.com/office/drawing/2014/main" id="{CAFEEF3F-BCD5-4EDA-87A4-6165020B91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AD8D02-2E89-4473-ACBC-D50E05104743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2275" name="Rectangle 2">
            <a:extLst>
              <a:ext uri="{FF2B5EF4-FFF2-40B4-BE49-F238E27FC236}">
                <a16:creationId xmlns:a16="http://schemas.microsoft.com/office/drawing/2014/main" id="{782A1032-FF24-4833-8479-A0F89D6D88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>
            <a:extLst>
              <a:ext uri="{FF2B5EF4-FFF2-40B4-BE49-F238E27FC236}">
                <a16:creationId xmlns:a16="http://schemas.microsoft.com/office/drawing/2014/main" id="{DB3C348B-41DD-4B22-A92C-0923951A0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>
            <a:extLst>
              <a:ext uri="{FF2B5EF4-FFF2-40B4-BE49-F238E27FC236}">
                <a16:creationId xmlns:a16="http://schemas.microsoft.com/office/drawing/2014/main" id="{CCD2E17D-8F0A-41F5-8BAA-845D1B1AC7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5EC343-DA33-485D-A5BE-C83AD896AFF6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23" name="Rectangle 2">
            <a:extLst>
              <a:ext uri="{FF2B5EF4-FFF2-40B4-BE49-F238E27FC236}">
                <a16:creationId xmlns:a16="http://schemas.microsoft.com/office/drawing/2014/main" id="{584F6885-C1F6-432C-9BFE-B591B3696B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>
            <a:extLst>
              <a:ext uri="{FF2B5EF4-FFF2-40B4-BE49-F238E27FC236}">
                <a16:creationId xmlns:a16="http://schemas.microsoft.com/office/drawing/2014/main" id="{D5D410AB-EF0E-4D4F-936E-740003277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>
            <a:extLst>
              <a:ext uri="{FF2B5EF4-FFF2-40B4-BE49-F238E27FC236}">
                <a16:creationId xmlns:a16="http://schemas.microsoft.com/office/drawing/2014/main" id="{500C9490-35AA-4ECF-B44C-105ADF87E5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1FC8D8-57F4-4E67-A7DD-00FFA19CE786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6371" name="Rectangle 2">
            <a:extLst>
              <a:ext uri="{FF2B5EF4-FFF2-40B4-BE49-F238E27FC236}">
                <a16:creationId xmlns:a16="http://schemas.microsoft.com/office/drawing/2014/main" id="{D0BAD34B-7A69-4BB3-9439-3F078D7E12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>
            <a:extLst>
              <a:ext uri="{FF2B5EF4-FFF2-40B4-BE49-F238E27FC236}">
                <a16:creationId xmlns:a16="http://schemas.microsoft.com/office/drawing/2014/main" id="{66A9AE0E-3FDF-4F3B-84FF-E23FE5CC6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>
            <a:extLst>
              <a:ext uri="{FF2B5EF4-FFF2-40B4-BE49-F238E27FC236}">
                <a16:creationId xmlns:a16="http://schemas.microsoft.com/office/drawing/2014/main" id="{216A61EE-6CE0-4F55-8126-650C7AEC71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A031F4-CBC5-4C4E-9937-82DE0DDD9AB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8419" name="Rectangle 2">
            <a:extLst>
              <a:ext uri="{FF2B5EF4-FFF2-40B4-BE49-F238E27FC236}">
                <a16:creationId xmlns:a16="http://schemas.microsoft.com/office/drawing/2014/main" id="{DD210ED8-9A95-42D8-B227-8A114C5AC1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>
            <a:extLst>
              <a:ext uri="{FF2B5EF4-FFF2-40B4-BE49-F238E27FC236}">
                <a16:creationId xmlns:a16="http://schemas.microsoft.com/office/drawing/2014/main" id="{B615F405-77F3-4A23-B4EF-734436DEF2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DavidLipscomb.jp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piney.com/okellynoise.gif&amp;imgrefurl=http://www.piney.com/RMJAOkelly.html&amp;h=433&amp;w=296&amp;sz=24&amp;tbnid=fbimGgCMED3IEM:&amp;tbnh=123&amp;tbnw=84&amp;hl=en&amp;start=2&amp;prev=/images%3Fq%3DJames%2BO%2527Kelly%26svnum%3D10%26hl%3Den%26lr%3D%26sa%3D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://images.google.com/imgres?imgurl=http://www.piney.com/RMOkellyLog.jpeg&amp;imgrefurl=http://www.piney.com/RmJOKJeff.html&amp;h=240&amp;w=379&amp;sz=23&amp;tbnid=628fDaslsH7sOM:&amp;tbnh=75&amp;tbnw=119&amp;hl=en&amp;start=3&amp;prev=/images%3Fq%3DJames%2BO%2527Kelly%26svnum%3D10%26hl%3Den%26lr%3D%26sa%3DN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Alexander_Campbell_1788.GI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C30CD878-CE9C-41E8-9816-62A22086CE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FF00"/>
                </a:solidFill>
              </a:rPr>
              <a:t>The Stone/Campbell Movement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703DC537-2116-4873-A521-13A5BF24740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FF00"/>
                </a:solidFill>
              </a:rPr>
              <a:t>Restoration or Reformation?</a:t>
            </a:r>
          </a:p>
          <a:p>
            <a:pPr algn="r" eaLnBrk="1" hangingPunct="1">
              <a:defRPr/>
            </a:pPr>
            <a:r>
              <a:rPr lang="en-US" b="1" dirty="0">
                <a:solidFill>
                  <a:srgbClr val="FFFF00"/>
                </a:solidFill>
              </a:rPr>
              <a:t>Dr. John Oakes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7BC05B7C-6560-41FE-A320-C1624F87C53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FF00"/>
                </a:solidFill>
              </a:rPr>
              <a:t>The crowning event of the early years:</a:t>
            </a: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8896A15B-CD45-4661-A3DA-F13EA5C8B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5017" y="1651247"/>
            <a:ext cx="9836459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FF00"/>
                </a:solidFill>
              </a:rPr>
              <a:t>1824  Stone and Campbell met for the first time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sz="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AutoNum type="arabicPlain" startAt="1831"/>
              <a:defRPr/>
            </a:pPr>
            <a:r>
              <a:rPr lang="en-US" sz="2400" b="1" dirty="0">
                <a:solidFill>
                  <a:srgbClr val="FFFF00"/>
                </a:solidFill>
              </a:rPr>
              <a:t>  Decided to form a unified movement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sz="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FF00"/>
                </a:solidFill>
              </a:rPr>
              <a:t>Problems: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sz="2400" b="1" dirty="0">
                <a:solidFill>
                  <a:srgbClr val="FFFF00"/>
                </a:solidFill>
              </a:rPr>
              <a:t>Christian (</a:t>
            </a:r>
            <a:r>
              <a:rPr lang="en-US" sz="2400" b="1" dirty="0" err="1">
                <a:solidFill>
                  <a:srgbClr val="FFFF00"/>
                </a:solidFill>
              </a:rPr>
              <a:t>Stonites</a:t>
            </a:r>
            <a:r>
              <a:rPr lang="en-US" sz="2400" b="1" dirty="0">
                <a:solidFill>
                  <a:srgbClr val="FFFF00"/>
                </a:solidFill>
              </a:rPr>
              <a:t>)  or   Disciple (</a:t>
            </a:r>
            <a:r>
              <a:rPr lang="en-US" sz="2400" b="1" dirty="0" err="1">
                <a:solidFill>
                  <a:srgbClr val="FFFF00"/>
                </a:solidFill>
              </a:rPr>
              <a:t>Campbellites</a:t>
            </a:r>
            <a:r>
              <a:rPr lang="en-US" sz="2400" b="1" dirty="0">
                <a:solidFill>
                  <a:srgbClr val="FFFF00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FF00"/>
                </a:solidFill>
              </a:rPr>
              <a:t>2.  Emotional </a:t>
            </a:r>
            <a:r>
              <a:rPr lang="en-US" sz="2400" b="1" dirty="0" err="1">
                <a:solidFill>
                  <a:srgbClr val="FFFF00"/>
                </a:solidFill>
              </a:rPr>
              <a:t>vs</a:t>
            </a:r>
            <a:r>
              <a:rPr lang="en-US" sz="2400" b="1" dirty="0">
                <a:solidFill>
                  <a:srgbClr val="FFFF00"/>
                </a:solidFill>
              </a:rPr>
              <a:t> intellectual movements (preachers </a:t>
            </a:r>
            <a:r>
              <a:rPr lang="en-US" sz="2400" b="1" dirty="0" err="1">
                <a:solidFill>
                  <a:srgbClr val="FFFF00"/>
                </a:solidFill>
              </a:rPr>
              <a:t>vs</a:t>
            </a:r>
            <a:r>
              <a:rPr lang="en-US" sz="2400" b="1" dirty="0">
                <a:solidFill>
                  <a:srgbClr val="FFFF00"/>
                </a:solidFill>
              </a:rPr>
              <a:t> teachers)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3"/>
              <a:defRPr/>
            </a:pPr>
            <a:r>
              <a:rPr lang="en-US" sz="2400" b="1" dirty="0">
                <a:solidFill>
                  <a:srgbClr val="FFFF00"/>
                </a:solidFill>
              </a:rPr>
              <a:t>Teaching on baptism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4"/>
              <a:defRPr/>
            </a:pPr>
            <a:r>
              <a:rPr lang="en-US" sz="2400" b="1" dirty="0">
                <a:solidFill>
                  <a:srgbClr val="FFFF00"/>
                </a:solidFill>
              </a:rPr>
              <a:t>Ordination of ministers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FF00"/>
                </a:solidFill>
              </a:rPr>
              <a:t>5.  Doctrine of the Holy Spirit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0FDFB2F5-D785-4AAC-AB0F-0305A6A5F6C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FF00"/>
                </a:solidFill>
              </a:rPr>
              <a:t>Hermeneutics of the Movement</a:t>
            </a:r>
          </a:p>
        </p:txBody>
      </p:sp>
      <p:sp>
        <p:nvSpPr>
          <p:cNvPr id="191491" name="Text Box 3">
            <a:extLst>
              <a:ext uri="{FF2B5EF4-FFF2-40B4-BE49-F238E27FC236}">
                <a16:creationId xmlns:a16="http://schemas.microsoft.com/office/drawing/2014/main" id="{DECAE21E-8D2B-49D3-B1BE-EE3F02DC8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438400"/>
            <a:ext cx="83058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“Command, Example and Necessary Demonstrations.”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400" b="1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“Where the Bible speaks, we speak, where the Bible is silent, we are silent”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400" b="1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Sought Bible “facts.”  Weak on principles. Tended toward legalism.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52EEA301-D3E8-4F0E-8DF5-3D4A7BA209B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/>
              <a:t>The Turning Point:  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193539" name="Text Box 3">
            <a:extLst>
              <a:ext uri="{FF2B5EF4-FFF2-40B4-BE49-F238E27FC236}">
                <a16:creationId xmlns:a16="http://schemas.microsoft.com/office/drawing/2014/main" id="{352F963A-4C8E-49C1-BCC6-E174E68D4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19700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800">
              <a:solidFill>
                <a:srgbClr val="000066"/>
              </a:solidFill>
            </a:endParaRPr>
          </a:p>
        </p:txBody>
      </p:sp>
      <p:sp>
        <p:nvSpPr>
          <p:cNvPr id="193540" name="Text Box 4">
            <a:extLst>
              <a:ext uri="{FF2B5EF4-FFF2-40B4-BE49-F238E27FC236}">
                <a16:creationId xmlns:a16="http://schemas.microsoft.com/office/drawing/2014/main" id="{3EA8D394-A674-4164-A184-8C7E46D06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905001"/>
            <a:ext cx="80010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B7"/>
                </a:solidFill>
              </a:rPr>
              <a:t>Were they a unity movement (a reformation) or a restoration movement?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1400" b="1" dirty="0">
              <a:solidFill>
                <a:srgbClr val="FFFFB7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B7"/>
                </a:solidFill>
              </a:rPr>
              <a:t>Stone and Campbell favored reformation (example; the Christadelphians)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1400" b="1" dirty="0">
              <a:solidFill>
                <a:srgbClr val="FFFFB7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B7"/>
                </a:solidFill>
              </a:rPr>
              <a:t>Walter Scott, Benjamin Franklin, Tolbert Fanning, David Lipscomb and others moved toward restoration.  Sought “the perfect pattern.”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3920AB23-4242-4FA6-BB67-4EDEB29F674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FFFF00"/>
                </a:solidFill>
              </a:rPr>
              <a:t>The Dominating Influences in the Movement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C3D75834-9C2B-4637-8655-9A6CF51FA88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FFFF00"/>
                </a:solidFill>
              </a:rPr>
              <a:t>The Colleges (Bethany College, David Lipscomb College, etc.)</a:t>
            </a:r>
          </a:p>
          <a:p>
            <a:pPr eaLnBrk="1" hangingPunct="1">
              <a:defRPr/>
            </a:pPr>
            <a:endParaRPr lang="en-US" sz="24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rgbClr val="FFFF00"/>
                </a:solidFill>
              </a:rPr>
              <a:t>The Periodicals  (editor/bishops)  (The Millennial Harbinger, The American Christian Review, The Gospel Advocate, Firm Foundation, etc.)</a:t>
            </a:r>
          </a:p>
          <a:p>
            <a:pPr eaLnBrk="1" hangingPunct="1">
              <a:defRPr/>
            </a:pPr>
            <a:endParaRPr lang="en-US" sz="24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rgbClr val="FFFF00"/>
                </a:solidFill>
              </a:rPr>
              <a:t>These were forces for unity and for division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4EA75CFD-E0D9-42A7-BFC4-BC791306B63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solidFill>
                  <a:srgbClr val="FFFF00"/>
                </a:solidFill>
              </a:rPr>
              <a:t>Points of disunity/division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6FD8BFC6-F778-4B93-8FC0-AC65D0262FB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FFFF00"/>
                </a:solidFill>
              </a:rPr>
              <a:t>Evangelism and inter-church organization (the Missionary Society)</a:t>
            </a:r>
          </a:p>
          <a:p>
            <a:pPr eaLnBrk="1" hangingPunct="1">
              <a:defRPr/>
            </a:pPr>
            <a:endParaRPr lang="en-US" sz="10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FFFF00"/>
                </a:solidFill>
              </a:rPr>
              <a:t>The Civil War: pacifism, slavery, etc. (The Missionary Society supported the North)</a:t>
            </a:r>
          </a:p>
          <a:p>
            <a:pPr eaLnBrk="1" hangingPunct="1">
              <a:defRPr/>
            </a:pPr>
            <a:endParaRPr lang="en-US" sz="10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FFFF00"/>
                </a:solidFill>
              </a:rPr>
              <a:t>The “instrument.”  Moses Lard: “No preacher should enter a church where an organ stands.”</a:t>
            </a:r>
          </a:p>
          <a:p>
            <a:pPr eaLnBrk="1" hangingPunct="1">
              <a:defRPr/>
            </a:pPr>
            <a:endParaRPr lang="en-US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FFFF00"/>
                </a:solidFill>
              </a:rPr>
              <a:t>Daniel </a:t>
            </a:r>
            <a:r>
              <a:rPr lang="en-US" b="1" dirty="0" err="1">
                <a:solidFill>
                  <a:srgbClr val="FFFF00"/>
                </a:solidFill>
              </a:rPr>
              <a:t>Sommer</a:t>
            </a:r>
            <a:r>
              <a:rPr lang="en-US" b="1" dirty="0">
                <a:solidFill>
                  <a:srgbClr val="FFFF00"/>
                </a:solidFill>
              </a:rPr>
              <a:t> and David Lipscomb.</a:t>
            </a:r>
          </a:p>
          <a:p>
            <a:pPr eaLnBrk="1" hangingPunct="1">
              <a:defRPr/>
            </a:pPr>
            <a:endParaRPr lang="en-US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FFFF00"/>
                </a:solidFill>
              </a:rPr>
              <a:t>1906 US Census acknowledged two separate groups:  The Church of Christ and the Christian Church/Disciples of Christ.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ext Box 2">
            <a:extLst>
              <a:ext uri="{FF2B5EF4-FFF2-40B4-BE49-F238E27FC236}">
                <a16:creationId xmlns:a16="http://schemas.microsoft.com/office/drawing/2014/main" id="{5C8854E3-A179-4740-9AC1-624B792CC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841" y="228600"/>
            <a:ext cx="4955959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David Lipscomb (1831-1917)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“Father” of the Church of Christ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Founder of Lipscomb University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Editor of the Gospel Advocate 1866-1917</a:t>
            </a:r>
          </a:p>
        </p:txBody>
      </p:sp>
      <p:pic>
        <p:nvPicPr>
          <p:cNvPr id="199683" name="Picture 3" descr="David Lipscomb (1831-1917)">
            <a:hlinkClick r:id="rId3" tooltip="David Lipscomb (1831-1917)"/>
            <a:extLst>
              <a:ext uri="{FF2B5EF4-FFF2-40B4-BE49-F238E27FC236}">
                <a16:creationId xmlns:a16="http://schemas.microsoft.com/office/drawing/2014/main" id="{78FA5C12-364B-4804-B7D5-D82518E90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369" y="304800"/>
            <a:ext cx="2704207" cy="3600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684" name="Picture 4" descr="dansomr">
            <a:extLst>
              <a:ext uri="{FF2B5EF4-FFF2-40B4-BE49-F238E27FC236}">
                <a16:creationId xmlns:a16="http://schemas.microsoft.com/office/drawing/2014/main" id="{24849A89-135E-4E73-890E-C2565F5BC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6" y="3027080"/>
            <a:ext cx="2610774" cy="354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9685" name="Text Box 5">
            <a:extLst>
              <a:ext uri="{FF2B5EF4-FFF2-40B4-BE49-F238E27FC236}">
                <a16:creationId xmlns:a16="http://schemas.microsoft.com/office/drawing/2014/main" id="{C0326133-32F8-4C94-838C-BE1FDF955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114801"/>
            <a:ext cx="480060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Daniel Sommer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“Watchdog” for the brotherhood.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“Daniel Sommer was a militant who left a legacy of legalistic wrangling and divided congregations.”</a:t>
            </a:r>
            <a:r>
              <a:rPr lang="en-US" altLang="en-US" sz="2800" b="1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66646761-C45A-4A93-A016-AD20ED246FF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/>
              <a:t>Other Controversies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7C74169B-0148-4094-82B7-885E76FB2DC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438400" y="2057400"/>
            <a:ext cx="7931150" cy="4038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400" b="1" dirty="0"/>
              <a:t>One cup, Sunday School, “anti” churches</a:t>
            </a:r>
          </a:p>
          <a:p>
            <a:pPr eaLnBrk="1" hangingPunct="1">
              <a:defRPr/>
            </a:pPr>
            <a:endParaRPr lang="en-US" sz="1000" b="1" dirty="0"/>
          </a:p>
          <a:p>
            <a:pPr eaLnBrk="1" hangingPunct="1">
              <a:defRPr/>
            </a:pPr>
            <a:r>
              <a:rPr lang="en-US" sz="2400" b="1" dirty="0" err="1"/>
              <a:t>Premillennialism</a:t>
            </a:r>
            <a:endParaRPr lang="en-US" sz="2400" b="1" dirty="0"/>
          </a:p>
          <a:p>
            <a:pPr eaLnBrk="1" hangingPunct="1">
              <a:defRPr/>
            </a:pPr>
            <a:endParaRPr lang="en-US" sz="1000" b="1" dirty="0"/>
          </a:p>
          <a:p>
            <a:pPr eaLnBrk="1" hangingPunct="1">
              <a:defRPr/>
            </a:pPr>
            <a:r>
              <a:rPr lang="en-US" sz="2400" b="1" dirty="0"/>
              <a:t>For the Christian Church/Disciples of Christ; The Ecumenical Movement.  Open Membership.</a:t>
            </a:r>
          </a:p>
          <a:p>
            <a:pPr eaLnBrk="1" hangingPunct="1">
              <a:defRPr/>
            </a:pPr>
            <a:endParaRPr lang="en-US" sz="1000" b="1" dirty="0"/>
          </a:p>
          <a:p>
            <a:pPr eaLnBrk="1" hangingPunct="1">
              <a:defRPr/>
            </a:pPr>
            <a:r>
              <a:rPr lang="en-US" sz="2400" b="1" dirty="0"/>
              <a:t>UCMS (United Christian Missionary Society) vs. NACC (North American Christian Convention)</a:t>
            </a:r>
          </a:p>
          <a:p>
            <a:pPr eaLnBrk="1" hangingPunct="1">
              <a:defRPr/>
            </a:pPr>
            <a:endParaRPr lang="en-US" sz="1000" b="1" dirty="0"/>
          </a:p>
          <a:p>
            <a:pPr eaLnBrk="1" hangingPunct="1">
              <a:defRPr/>
            </a:pPr>
            <a:r>
              <a:rPr lang="en-US" sz="2400" b="1" dirty="0"/>
              <a:t>Two denominations by about 1950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98591ED2-D125-419A-B768-06618126D8C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1" y="244475"/>
            <a:ext cx="8385175" cy="10874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Lessons to be learned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610C9B5C-1D68-4E40-AAA4-1C9B8CB14E6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4501" y="1331913"/>
            <a:ext cx="9376299" cy="479425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FFFF00"/>
                </a:solidFill>
              </a:rPr>
              <a:t>Unity is extremely difficult to maintain without strong hierarchical structure.</a:t>
            </a:r>
          </a:p>
          <a:p>
            <a:pPr marL="0" indent="0" eaLnBrk="1" hangingPunct="1">
              <a:buNone/>
              <a:defRPr/>
            </a:pPr>
            <a:endParaRPr lang="en-US" sz="9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rgbClr val="FFFF00"/>
                </a:solidFill>
              </a:rPr>
              <a:t>Separating essential matters from the non-essential is harder than we think.</a:t>
            </a:r>
          </a:p>
          <a:p>
            <a:pPr marL="0" indent="0" eaLnBrk="1" hangingPunct="1">
              <a:buNone/>
              <a:defRPr/>
            </a:pPr>
            <a:endParaRPr lang="en-US" sz="9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rgbClr val="FFFF00"/>
                </a:solidFill>
              </a:rPr>
              <a:t>A movement without a strong hierarchical structure needs instruments to maintain unity.</a:t>
            </a:r>
          </a:p>
          <a:p>
            <a:pPr marL="0" indent="0" eaLnBrk="1" hangingPunct="1">
              <a:buNone/>
              <a:defRPr/>
            </a:pPr>
            <a:endParaRPr lang="en-US" sz="9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rgbClr val="FFFF00"/>
                </a:solidFill>
              </a:rPr>
              <a:t>Careful thinking about theology, church structure and history are required for long term growth and unity.</a:t>
            </a:r>
          </a:p>
          <a:p>
            <a:pPr marL="0" indent="0" eaLnBrk="1" hangingPunct="1">
              <a:buNone/>
              <a:defRPr/>
            </a:pPr>
            <a:endParaRPr lang="en-US" sz="9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rgbClr val="FFFF00"/>
                </a:solidFill>
              </a:rPr>
              <a:t>It is extremely difficult to avoid overreacting to groups with whom we disagree.</a:t>
            </a:r>
          </a:p>
          <a:p>
            <a:pPr eaLnBrk="1" hangingPunct="1">
              <a:defRPr/>
            </a:pPr>
            <a:endParaRPr lang="en-US" dirty="0">
              <a:solidFill>
                <a:srgbClr val="000066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i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3A56DA92-7103-4FBB-A65E-D9CA47ED154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1" y="244475"/>
            <a:ext cx="8385175" cy="8969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Hermeneutics of CoC and ICOC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C08B638B-E282-41B2-87B8-B1AFC582531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362200" y="1600201"/>
            <a:ext cx="7848600" cy="45259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400" b="1" dirty="0"/>
              <a:t>Alexander Campbell:  “Where the Bible speaks, we speak, where the Bible is silent, we are silent.”</a:t>
            </a:r>
          </a:p>
          <a:p>
            <a:pPr eaLnBrk="1" hangingPunct="1">
              <a:defRPr/>
            </a:pPr>
            <a:endParaRPr lang="en-US" sz="2400" b="1" dirty="0"/>
          </a:p>
          <a:p>
            <a:pPr eaLnBrk="1" hangingPunct="1">
              <a:defRPr/>
            </a:pPr>
            <a:r>
              <a:rPr lang="en-US" sz="2400" b="1" dirty="0"/>
              <a:t>Kip McKean:  Where the Bible speaks, we are silent, where the Bible is silent, we speak.”</a:t>
            </a:r>
          </a:p>
          <a:p>
            <a:pPr eaLnBrk="1" hangingPunct="1">
              <a:defRPr/>
            </a:pPr>
            <a:endParaRPr lang="en-US" sz="2400" b="1" dirty="0"/>
          </a:p>
          <a:p>
            <a:pPr eaLnBrk="1" hangingPunct="1">
              <a:defRPr/>
            </a:pPr>
            <a:r>
              <a:rPr lang="en-US" sz="2400" b="1" dirty="0" err="1"/>
              <a:t>CoC</a:t>
            </a:r>
            <a:r>
              <a:rPr lang="en-US" sz="2400" b="1" dirty="0"/>
              <a:t>:  Strong emphasis on Bible Study, Bible colleges</a:t>
            </a:r>
          </a:p>
          <a:p>
            <a:pPr eaLnBrk="1" hangingPunct="1">
              <a:defRPr/>
            </a:pPr>
            <a:endParaRPr lang="en-US" sz="2400" b="1" dirty="0"/>
          </a:p>
          <a:p>
            <a:pPr eaLnBrk="1" hangingPunct="1">
              <a:defRPr/>
            </a:pPr>
            <a:r>
              <a:rPr lang="en-US" sz="2400" b="1" dirty="0"/>
              <a:t>Kip McKean:  Anti-intellectual tendency and skeptical of theological training.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ext Box 2">
            <a:extLst>
              <a:ext uri="{FF2B5EF4-FFF2-40B4-BE49-F238E27FC236}">
                <a16:creationId xmlns:a16="http://schemas.microsoft.com/office/drawing/2014/main" id="{27230733-E3CB-4BE7-BF38-247D3335F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629" y="417250"/>
            <a:ext cx="8583459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FFFF00"/>
                </a:solidFill>
              </a:rPr>
              <a:t>Book Recommendations: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Reviving the Ancient Faith (Hughes)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A Live of Alexander Campbell (Doug Foster)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The Stone Campbell Movement (Garrett)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Into All Nations (Foster </a:t>
            </a:r>
            <a:r>
              <a:rPr lang="en-US" altLang="en-US" sz="2400" b="1" dirty="0" err="1">
                <a:solidFill>
                  <a:srgbClr val="FFFF00"/>
                </a:solidFill>
              </a:rPr>
              <a:t>Stanback</a:t>
            </a:r>
            <a:r>
              <a:rPr lang="en-US" altLang="en-US" sz="2400" b="1" dirty="0">
                <a:solidFill>
                  <a:srgbClr val="FFFF00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The Search for the Ancient Order (West)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B23F2465-3B95-490E-83F6-2271930212B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Influences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09D1C698-BCC0-4210-B36A-3F2E1B2F2AA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047565" y="1775534"/>
            <a:ext cx="10342485" cy="4472865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en-US" sz="2800" b="1" dirty="0"/>
              <a:t>Francis Bacon and inductive logic: the scientific approach to the facts of the Bible.</a:t>
            </a:r>
          </a:p>
          <a:p>
            <a:pPr marL="0" indent="0" eaLnBrk="1" hangingPunct="1">
              <a:buNone/>
              <a:defRPr/>
            </a:pPr>
            <a:endParaRPr lang="en-US" sz="800" b="1" dirty="0"/>
          </a:p>
          <a:p>
            <a:pPr marL="0" indent="0" eaLnBrk="1" hangingPunct="1">
              <a:buNone/>
              <a:defRPr/>
            </a:pPr>
            <a:r>
              <a:rPr lang="en-US" sz="2800" b="1" dirty="0"/>
              <a:t>John Locke: the “Christian Philosopher”  Empiricism.</a:t>
            </a:r>
          </a:p>
          <a:p>
            <a:pPr marL="0" indent="0" eaLnBrk="1" hangingPunct="1">
              <a:buNone/>
              <a:defRPr/>
            </a:pPr>
            <a:endParaRPr lang="en-US" sz="800" b="1" dirty="0"/>
          </a:p>
          <a:p>
            <a:pPr marL="0" indent="0" eaLnBrk="1" hangingPunct="1">
              <a:buNone/>
              <a:defRPr/>
            </a:pPr>
            <a:r>
              <a:rPr lang="en-US" sz="2800" b="1" dirty="0"/>
              <a:t>The Scottish school of Common Sense Philosophy (Adam Smith, Thomas Reid, etc.).  Truth must be logical. </a:t>
            </a:r>
          </a:p>
          <a:p>
            <a:pPr marL="0" indent="0" eaLnBrk="1" hangingPunct="1">
              <a:buNone/>
              <a:defRPr/>
            </a:pPr>
            <a:endParaRPr lang="en-US" sz="800" b="1" dirty="0"/>
          </a:p>
          <a:p>
            <a:pPr marL="0" indent="0" eaLnBrk="1" hangingPunct="1">
              <a:buNone/>
              <a:defRPr/>
            </a:pPr>
            <a:r>
              <a:rPr lang="en-US" sz="2800" b="1" dirty="0"/>
              <a:t>The </a:t>
            </a:r>
            <a:r>
              <a:rPr lang="en-US" sz="2800" b="1" dirty="0" err="1"/>
              <a:t>Seceder</a:t>
            </a:r>
            <a:r>
              <a:rPr lang="en-US" sz="2800" b="1" dirty="0"/>
              <a:t> Presbyterians, the Sandemanians and other radical restorationist sects.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3C6A-C417-40F2-BF9F-4D7060DEB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847" y="452718"/>
            <a:ext cx="9313987" cy="932199"/>
          </a:xfrm>
        </p:spPr>
        <p:txBody>
          <a:bodyPr/>
          <a:lstStyle/>
          <a:p>
            <a:pPr algn="ctr"/>
            <a:r>
              <a:rPr lang="en-US" sz="3600" b="1" dirty="0"/>
              <a:t>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7436F-DCFD-4EC1-9B12-FC6CC48C7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70" y="1535838"/>
            <a:ext cx="9401783" cy="4712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Get to know someone from the </a:t>
            </a:r>
            <a:r>
              <a:rPr lang="en-US" sz="2800" b="1" dirty="0" err="1"/>
              <a:t>CoC</a:t>
            </a:r>
            <a:r>
              <a:rPr lang="en-US" sz="2800" b="1" dirty="0"/>
              <a:t> or Christian Church.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Take part in John Teal’s Common Grounds group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Renew.org  Bobby Harrington.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7945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31152A4E-EB60-494F-8833-D4B82D1FA0A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1" y="244475"/>
            <a:ext cx="8385175" cy="99218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Crossroads/Boston/ICOC Movement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F78020A-524C-4AA4-B67C-019F5CCE009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981200" y="1219201"/>
            <a:ext cx="8458200" cy="4906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/>
              <a:t>1960’s “College Chairs”  Within </a:t>
            </a:r>
            <a:r>
              <a:rPr lang="en-US" sz="2400" b="1" dirty="0" err="1"/>
              <a:t>CoC</a:t>
            </a:r>
            <a:endParaRPr lang="en-US" sz="24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/>
              <a:t>1967  Chuck Lucas  14</a:t>
            </a:r>
            <a:r>
              <a:rPr lang="en-US" sz="2400" b="1" baseline="30000" dirty="0"/>
              <a:t>th</a:t>
            </a:r>
            <a:r>
              <a:rPr lang="en-US" sz="2400" b="1" dirty="0"/>
              <a:t> Street </a:t>
            </a:r>
            <a:r>
              <a:rPr lang="en-US" sz="2400" b="1" dirty="0" err="1"/>
              <a:t>CoC</a:t>
            </a:r>
            <a:r>
              <a:rPr lang="en-US" sz="2400" b="1" dirty="0"/>
              <a:t> (Crossroads </a:t>
            </a:r>
            <a:r>
              <a:rPr lang="en-US" sz="2400" b="1" dirty="0" err="1"/>
              <a:t>CoC</a:t>
            </a:r>
            <a:r>
              <a:rPr lang="en-US" sz="2400" b="1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Soul talks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Prayer partners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Emphasis on evangelism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/>
              <a:t>After 1975 “campus ministries”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Tom Brown, Andy </a:t>
            </a:r>
            <a:r>
              <a:rPr lang="en-US" sz="2000" b="1" dirty="0" err="1"/>
              <a:t>Lindo</a:t>
            </a:r>
            <a:r>
              <a:rPr lang="en-US" sz="2000" b="1" dirty="0"/>
              <a:t>, Kip McKean, etc…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Many church splits resulted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/>
              <a:t>1979  Kip McKean, Lexington/Boston </a:t>
            </a:r>
            <a:r>
              <a:rPr lang="en-US" sz="2400" b="1" dirty="0" err="1"/>
              <a:t>CoC</a:t>
            </a:r>
            <a:endParaRPr lang="en-US" sz="24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“sold out” disciples only in the church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Amazing growth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Emphasis on world evangelism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Vertical </a:t>
            </a:r>
            <a:r>
              <a:rPr lang="en-US" sz="2000" b="1" dirty="0" err="1"/>
              <a:t>discipling</a:t>
            </a:r>
            <a:r>
              <a:rPr lang="en-US" sz="2000" b="1" dirty="0"/>
              <a:t> trees, uniformity and simplicity of methodology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B47448CF-3884-499D-920E-39547F9A167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1" y="244475"/>
            <a:ext cx="8385175" cy="99218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Boston/LA/ICOC movement (cont.)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12193607-D9A7-4182-9C35-E6CEA2559D3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981200" y="1219201"/>
            <a:ext cx="8229600" cy="49069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400" b="1" dirty="0"/>
              <a:t>Chuck Lucas resigns at Crossroads </a:t>
            </a:r>
            <a:r>
              <a:rPr lang="en-US" sz="2400" b="1" dirty="0" err="1"/>
              <a:t>CoC</a:t>
            </a:r>
            <a:r>
              <a:rPr lang="en-US" sz="2400" b="1" dirty="0"/>
              <a:t> 1985</a:t>
            </a:r>
          </a:p>
          <a:p>
            <a:pPr eaLnBrk="1" hangingPunct="1">
              <a:defRPr/>
            </a:pPr>
            <a:r>
              <a:rPr lang="en-US" sz="2400" b="1" dirty="0"/>
              <a:t>Official split with </a:t>
            </a:r>
            <a:r>
              <a:rPr lang="en-US" sz="2400" b="1" dirty="0" err="1"/>
              <a:t>CoC</a:t>
            </a:r>
            <a:r>
              <a:rPr lang="en-US" sz="2400" b="1" dirty="0"/>
              <a:t> 1986</a:t>
            </a:r>
          </a:p>
          <a:p>
            <a:pPr lvl="1" eaLnBrk="1" hangingPunct="1">
              <a:defRPr/>
            </a:pPr>
            <a:r>
              <a:rPr lang="en-US" sz="2000" b="1" dirty="0"/>
              <a:t>Who’s fault was it?</a:t>
            </a:r>
          </a:p>
          <a:p>
            <a:pPr eaLnBrk="1" hangingPunct="1">
              <a:defRPr/>
            </a:pPr>
            <a:r>
              <a:rPr lang="en-US" sz="2400" b="1" dirty="0"/>
              <a:t>Church Reconstructions 1988</a:t>
            </a:r>
          </a:p>
          <a:p>
            <a:pPr lvl="1" eaLnBrk="1" hangingPunct="1">
              <a:defRPr/>
            </a:pPr>
            <a:r>
              <a:rPr lang="en-US" sz="2000" b="1" dirty="0"/>
              <a:t>You are in or you are out</a:t>
            </a:r>
          </a:p>
          <a:p>
            <a:pPr eaLnBrk="1" hangingPunct="1">
              <a:defRPr/>
            </a:pPr>
            <a:r>
              <a:rPr lang="en-US" sz="2400" b="1" dirty="0"/>
              <a:t> Evangelization Proclamation  1994</a:t>
            </a:r>
          </a:p>
          <a:p>
            <a:pPr eaLnBrk="1" hangingPunct="1">
              <a:defRPr/>
            </a:pPr>
            <a:r>
              <a:rPr lang="en-US" sz="2400" b="1" dirty="0"/>
              <a:t>Kip McKean removed as world evangelist/head of the movement November, 2001</a:t>
            </a:r>
          </a:p>
          <a:p>
            <a:pPr eaLnBrk="1" hangingPunct="1">
              <a:defRPr/>
            </a:pPr>
            <a:r>
              <a:rPr lang="en-US" sz="2400" b="1" dirty="0" err="1"/>
              <a:t>Kreite</a:t>
            </a:r>
            <a:r>
              <a:rPr lang="en-US" sz="2400" b="1" dirty="0"/>
              <a:t> letter/ICOC structure falls apart  Feb 2003</a:t>
            </a:r>
          </a:p>
          <a:p>
            <a:pPr eaLnBrk="1" hangingPunct="1">
              <a:defRPr/>
            </a:pPr>
            <a:r>
              <a:rPr lang="en-US" sz="2400" b="1" dirty="0"/>
              <a:t>Attempts at para-church organization, the “unity letter”</a:t>
            </a:r>
          </a:p>
          <a:p>
            <a:pPr eaLnBrk="1" hangingPunct="1">
              <a:defRPr/>
            </a:pPr>
            <a:endParaRPr lang="en-US" sz="24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18BA0233-610B-419E-81DF-72223C80088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1" y="244475"/>
            <a:ext cx="8385175" cy="118268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/>
              <a:t>Where Should We Go From Here?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0AA097DD-C847-4695-99C8-58AF0B432EC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710214" y="1340528"/>
            <a:ext cx="9500586" cy="5288872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2400" b="1" dirty="0"/>
              <a:t>Balance of autonomy and cooperation</a:t>
            </a:r>
          </a:p>
          <a:p>
            <a:pPr marL="0" indent="0" eaLnBrk="1" hangingPunct="1">
              <a:buNone/>
              <a:defRPr/>
            </a:pPr>
            <a:endParaRPr lang="en-US" sz="900" b="1" dirty="0"/>
          </a:p>
          <a:p>
            <a:pPr marL="0" indent="0">
              <a:buNone/>
              <a:defRPr/>
            </a:pPr>
            <a:r>
              <a:rPr lang="en-US" sz="2400" b="1" dirty="0"/>
              <a:t>Finding a healthy model for “discipling”/implementing one another passages</a:t>
            </a:r>
          </a:p>
          <a:p>
            <a:pPr marL="0" indent="0">
              <a:buNone/>
              <a:defRPr/>
            </a:pPr>
            <a:endParaRPr lang="en-US" sz="800" b="1" dirty="0"/>
          </a:p>
          <a:p>
            <a:pPr marL="0" indent="0">
              <a:buNone/>
              <a:defRPr/>
            </a:pPr>
            <a:r>
              <a:rPr lang="en-US" sz="2400" b="1" dirty="0"/>
              <a:t>Meeting the needs of mature disciples without losing our simple evangelistic plea—continuing to raise up young leaders</a:t>
            </a:r>
          </a:p>
          <a:p>
            <a:pPr marL="0" indent="0" eaLnBrk="1" hangingPunct="1">
              <a:buNone/>
              <a:defRPr/>
            </a:pPr>
            <a:endParaRPr lang="en-US" sz="800" b="1" dirty="0"/>
          </a:p>
          <a:p>
            <a:pPr marL="0" indent="0">
              <a:buNone/>
              <a:defRPr/>
            </a:pPr>
            <a:r>
              <a:rPr lang="en-US" sz="2400" b="1" dirty="0"/>
              <a:t>Appointing and finding the best role for elders and a balance with the role of evangelists (and teachers as well)</a:t>
            </a:r>
          </a:p>
          <a:p>
            <a:pPr marL="0" indent="0" eaLnBrk="1" hangingPunct="1">
              <a:buNone/>
              <a:defRPr/>
            </a:pPr>
            <a:endParaRPr lang="en-US" sz="800" b="1" dirty="0"/>
          </a:p>
          <a:p>
            <a:pPr marL="0" indent="0">
              <a:buNone/>
              <a:defRPr/>
            </a:pPr>
            <a:r>
              <a:rPr lang="en-US" sz="2400" b="1" dirty="0"/>
              <a:t>Our formal and informal relationship with mainline </a:t>
            </a:r>
            <a:r>
              <a:rPr lang="en-US" sz="2400" b="1" dirty="0" err="1"/>
              <a:t>CoC</a:t>
            </a:r>
            <a:r>
              <a:rPr lang="en-US" sz="2400" b="1" dirty="0"/>
              <a:t> and other groups.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6" name="Picture 2" descr="okellynoise">
            <a:hlinkClick r:id="rId3"/>
            <a:extLst>
              <a:ext uri="{FF2B5EF4-FFF2-40B4-BE49-F238E27FC236}">
                <a16:creationId xmlns:a16="http://schemas.microsoft.com/office/drawing/2014/main" id="{9F0387BB-4DF9-402F-ACE8-CF958F9B4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253" y="740333"/>
            <a:ext cx="2335430" cy="3421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07" name="Text Box 3">
            <a:extLst>
              <a:ext uri="{FF2B5EF4-FFF2-40B4-BE49-F238E27FC236}">
                <a16:creationId xmlns:a16="http://schemas.microsoft.com/office/drawing/2014/main" id="{A26B41F5-C93F-4FE8-87AB-CB2041376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199" y="1447801"/>
            <a:ext cx="4804435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FF00"/>
                </a:solidFill>
              </a:rPr>
              <a:t>James O’Kelly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We are “Christians simply</a:t>
            </a:r>
            <a:r>
              <a:rPr lang="en-US" altLang="en-US" b="1" dirty="0">
                <a:solidFill>
                  <a:srgbClr val="FFFF00"/>
                </a:solidFill>
              </a:rPr>
              <a:t>”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 b="1" dirty="0">
                <a:solidFill>
                  <a:srgbClr val="FFFF00"/>
                </a:solidFill>
              </a:rPr>
              <a:t>The Christian Connection</a:t>
            </a:r>
          </a:p>
        </p:txBody>
      </p:sp>
      <p:pic>
        <p:nvPicPr>
          <p:cNvPr id="175108" name="Picture 4" descr="RMOkellyLog">
            <a:hlinkClick r:id="rId5"/>
            <a:extLst>
              <a:ext uri="{FF2B5EF4-FFF2-40B4-BE49-F238E27FC236}">
                <a16:creationId xmlns:a16="http://schemas.microsoft.com/office/drawing/2014/main" id="{9DB00ED0-59D1-4892-A9A8-1FD3A651E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733801"/>
            <a:ext cx="3892118" cy="245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A3BA672A-E66F-4E6E-B4A5-9FC7E33F2B0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0" y="10668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FF00"/>
                </a:solidFill>
              </a:rPr>
              <a:t>Rice Haggard 1769-1819</a:t>
            </a:r>
          </a:p>
        </p:txBody>
      </p:sp>
      <p:sp>
        <p:nvSpPr>
          <p:cNvPr id="177155" name="Text Box 3">
            <a:extLst>
              <a:ext uri="{FF2B5EF4-FFF2-40B4-BE49-F238E27FC236}">
                <a16:creationId xmlns:a16="http://schemas.microsoft.com/office/drawing/2014/main" id="{C5FD1C27-2A58-4B4A-ABCF-4E3116F3A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743200"/>
            <a:ext cx="65532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 b="1" dirty="0">
                <a:solidFill>
                  <a:srgbClr val="FFFF00"/>
                </a:solidFill>
              </a:rPr>
              <a:t>“One thing I know, that whenever non-essentials are made terms of communion, it will never fail to have a tendency to disunite and scatter the church of Christ.”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49CA3160-AD48-49F6-9A93-D0070064C09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FF00"/>
                </a:solidFill>
              </a:rPr>
              <a:t>Barton W. Stone 1772-1844</a:t>
            </a:r>
            <a:br>
              <a:rPr lang="en-US" sz="3200" b="1" dirty="0">
                <a:solidFill>
                  <a:srgbClr val="FFFF00"/>
                </a:solidFill>
              </a:rPr>
            </a:br>
            <a:r>
              <a:rPr lang="en-US" sz="2800" b="1" dirty="0">
                <a:solidFill>
                  <a:srgbClr val="FFFF00"/>
                </a:solidFill>
              </a:rPr>
              <a:t>The heart of the movement</a:t>
            </a:r>
          </a:p>
        </p:txBody>
      </p:sp>
      <p:sp>
        <p:nvSpPr>
          <p:cNvPr id="179203" name="Text Box 3">
            <a:extLst>
              <a:ext uri="{FF2B5EF4-FFF2-40B4-BE49-F238E27FC236}">
                <a16:creationId xmlns:a16="http://schemas.microsoft.com/office/drawing/2014/main" id="{A767CDFD-1E88-414C-A07C-242930F44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704513"/>
            <a:ext cx="5881456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The Cane Ridge Revival 1801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The Last Will and Testament of the Springfield Presbytery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“Let Christian Unity be our Polar Star.”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“Do you agree to the </a:t>
            </a:r>
            <a:r>
              <a:rPr lang="en-US" altLang="en-US" sz="2400" b="1" dirty="0" err="1">
                <a:solidFill>
                  <a:srgbClr val="FFFF00"/>
                </a:solidFill>
              </a:rPr>
              <a:t>Westminister</a:t>
            </a:r>
            <a:r>
              <a:rPr lang="en-US" altLang="en-US" sz="2400" b="1" dirty="0">
                <a:solidFill>
                  <a:srgbClr val="FFFF00"/>
                </a:solidFill>
              </a:rPr>
              <a:t> Confession?”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“I do, so far as I see it consistent with the word of God.”</a:t>
            </a:r>
          </a:p>
        </p:txBody>
      </p:sp>
      <p:pic>
        <p:nvPicPr>
          <p:cNvPr id="179204" name="Picture 4" descr="Bstone2a">
            <a:extLst>
              <a:ext uri="{FF2B5EF4-FFF2-40B4-BE49-F238E27FC236}">
                <a16:creationId xmlns:a16="http://schemas.microsoft.com/office/drawing/2014/main" id="{36952A11-7356-4F13-A2B4-60F1A6A1883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93950" y="2116138"/>
            <a:ext cx="2395538" cy="3670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0117" name="Rectangle 5">
            <a:extLst>
              <a:ext uri="{FF2B5EF4-FFF2-40B4-BE49-F238E27FC236}">
                <a16:creationId xmlns:a16="http://schemas.microsoft.com/office/drawing/2014/main" id="{ACB1DF3B-68B0-4FE3-8856-BC12B4FDB3E4}"/>
              </a:ext>
            </a:extLst>
          </p:cNvPr>
          <p:cNvSpPr>
            <a:spLocks noGrp="1" noRot="1" noChangeArrowheads="1"/>
          </p:cNvSpPr>
          <p:nvPr>
            <p:ph sz="half" idx="1"/>
          </p:nvPr>
        </p:nvSpPr>
        <p:spPr>
          <a:xfrm>
            <a:off x="2362200" y="1905000"/>
            <a:ext cx="147638" cy="6985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ext Box 2">
            <a:extLst>
              <a:ext uri="{FF2B5EF4-FFF2-40B4-BE49-F238E27FC236}">
                <a16:creationId xmlns:a16="http://schemas.microsoft.com/office/drawing/2014/main" id="{D760F45C-8187-4BF3-AE80-FD7502022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371601"/>
            <a:ext cx="777240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The Presbytery of Springfield, sitting at Cane Ridge, in the county of Bourbon, being, through a gracious Providence, in more than ordinary bodily health, growing in strength and size daily; and in perfect soundness and composure of mind; but knowing what it is appointed for all delegated bodies once to die: and considering that the life of every such body is very uncertain, do take, and ordain this our Last Will and Testament, in manner and following,….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4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And with that the Springfield Presbytery no longer existed and the Stone movement began.  1804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3D083527-C2B6-4AC5-9B40-A9444A06FC6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Thomas Campbell   1763-1851</a:t>
            </a:r>
          </a:p>
        </p:txBody>
      </p:sp>
      <p:pic>
        <p:nvPicPr>
          <p:cNvPr id="183299" name="Picture 3" descr="thomascampbell">
            <a:extLst>
              <a:ext uri="{FF2B5EF4-FFF2-40B4-BE49-F238E27FC236}">
                <a16:creationId xmlns:a16="http://schemas.microsoft.com/office/drawing/2014/main" id="{C5E5262E-64F3-436E-9B50-96A22097E7F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2800" y="1676400"/>
            <a:ext cx="2878138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3300" name="Text Box 4">
            <a:extLst>
              <a:ext uri="{FF2B5EF4-FFF2-40B4-BE49-F238E27FC236}">
                <a16:creationId xmlns:a16="http://schemas.microsoft.com/office/drawing/2014/main" id="{C657AEA5-C808-471B-9699-39660DCE5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283" y="1981200"/>
            <a:ext cx="5652117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Emigrated to Pennsylvania 1807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A </a:t>
            </a:r>
            <a:r>
              <a:rPr lang="en-US" altLang="en-US" sz="2400" b="1" dirty="0" err="1">
                <a:solidFill>
                  <a:srgbClr val="FFFF00"/>
                </a:solidFill>
              </a:rPr>
              <a:t>Seceder</a:t>
            </a:r>
            <a:r>
              <a:rPr lang="en-US" altLang="en-US" sz="2400" b="1" dirty="0">
                <a:solidFill>
                  <a:srgbClr val="FFFF00"/>
                </a:solidFill>
              </a:rPr>
              <a:t> Presbyterian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12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Suspended by Presbyterian Church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12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The Declaration and Address  1809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Principles for unity of Christians.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In </a:t>
            </a:r>
            <a:r>
              <a:rPr lang="en-US" altLang="en-US" sz="2400" b="1" dirty="0" err="1">
                <a:solidFill>
                  <a:srgbClr val="FFFF00"/>
                </a:solidFill>
              </a:rPr>
              <a:t>esentials</a:t>
            </a:r>
            <a:r>
              <a:rPr lang="en-US" altLang="en-US" sz="2400" b="1" dirty="0">
                <a:solidFill>
                  <a:srgbClr val="FFFF00"/>
                </a:solidFill>
              </a:rPr>
              <a:t>, unity, in matters of opinion liberality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6345EC90-F5CE-4B9C-A6D3-C863D676F9B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0" y="152400"/>
            <a:ext cx="8229600" cy="1265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Alexander Campbell   1788-1866</a:t>
            </a:r>
            <a:br>
              <a:rPr lang="en-US" sz="2800" b="1" dirty="0">
                <a:solidFill>
                  <a:srgbClr val="FFFF00"/>
                </a:solidFill>
              </a:rPr>
            </a:br>
            <a:r>
              <a:rPr lang="en-US" sz="2400" b="1" dirty="0">
                <a:solidFill>
                  <a:srgbClr val="FFFF00"/>
                </a:solidFill>
              </a:rPr>
              <a:t>The mind of the movement</a:t>
            </a:r>
          </a:p>
        </p:txBody>
      </p:sp>
      <p:pic>
        <p:nvPicPr>
          <p:cNvPr id="185347" name="Picture 3" descr="Alexander Campbell">
            <a:hlinkClick r:id="rId3" tooltip="Alexander Campbell"/>
            <a:extLst>
              <a:ext uri="{FF2B5EF4-FFF2-40B4-BE49-F238E27FC236}">
                <a16:creationId xmlns:a16="http://schemas.microsoft.com/office/drawing/2014/main" id="{B62A0362-E1BF-4B92-AE49-F81BEE3E005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3379" y="1916913"/>
            <a:ext cx="3344817" cy="408503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5348" name="Text Box 4">
            <a:extLst>
              <a:ext uri="{FF2B5EF4-FFF2-40B4-BE49-F238E27FC236}">
                <a16:creationId xmlns:a16="http://schemas.microsoft.com/office/drawing/2014/main" id="{071C0AB3-8744-448C-9D37-EAC4C3394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1293" y="1624615"/>
            <a:ext cx="4847207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Joined Thomas from Scotland 1809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Believers only baptism 1812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Campbell/Walker Debate 1820  McCalla Debate 1823                      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Robert Owen Debate 1828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The Millennial Harbinger 1830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Bethany College 1840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CDBD6FD8-6B02-4E64-AE11-BB7037AAECD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/>
              <a:t>Walter Scott  (1796-1861)</a:t>
            </a:r>
          </a:p>
        </p:txBody>
      </p:sp>
      <p:pic>
        <p:nvPicPr>
          <p:cNvPr id="187395" name="Picture 3" descr="Portrait of Walter Scott">
            <a:extLst>
              <a:ext uri="{FF2B5EF4-FFF2-40B4-BE49-F238E27FC236}">
                <a16:creationId xmlns:a16="http://schemas.microsoft.com/office/drawing/2014/main" id="{0664FDBE-5783-403B-A563-C481CDEE98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1" y="1828801"/>
            <a:ext cx="3116263" cy="3840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7396" name="Text Box 4">
            <a:extLst>
              <a:ext uri="{FF2B5EF4-FFF2-40B4-BE49-F238E27FC236}">
                <a16:creationId xmlns:a16="http://schemas.microsoft.com/office/drawing/2014/main" id="{BF758735-48C1-441C-9F3E-61780CA5F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2999" y="1853248"/>
            <a:ext cx="561142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First evangelist in the Campbell’s movement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“Restored the gospel” in 1827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The five step “plan” of salvation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Scott’s: faith, repentance, baptism, remission of sins, Holy Spirit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 err="1">
                <a:solidFill>
                  <a:srgbClr val="FFFF00"/>
                </a:solidFill>
              </a:rPr>
              <a:t>CoC</a:t>
            </a:r>
            <a:r>
              <a:rPr lang="en-US" altLang="en-US" sz="2400" b="1" dirty="0">
                <a:solidFill>
                  <a:srgbClr val="FFFF00"/>
                </a:solidFill>
              </a:rPr>
              <a:t> today: hear, believe, repent, confess, be baptized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620</TotalTime>
  <Words>1259</Words>
  <Application>Microsoft Office PowerPoint</Application>
  <PresentationFormat>Widescreen</PresentationFormat>
  <Paragraphs>204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Century Gothic</vt:lpstr>
      <vt:lpstr>Wingdings</vt:lpstr>
      <vt:lpstr>Wingdings 3</vt:lpstr>
      <vt:lpstr>Ion</vt:lpstr>
      <vt:lpstr>The Stone/Campbell Movement</vt:lpstr>
      <vt:lpstr>Influences</vt:lpstr>
      <vt:lpstr>PowerPoint Presentation</vt:lpstr>
      <vt:lpstr>Rice Haggard 1769-1819</vt:lpstr>
      <vt:lpstr>Barton W. Stone 1772-1844 The heart of the movement</vt:lpstr>
      <vt:lpstr>PowerPoint Presentation</vt:lpstr>
      <vt:lpstr>Thomas Campbell   1763-1851</vt:lpstr>
      <vt:lpstr>Alexander Campbell   1788-1866 The mind of the movement</vt:lpstr>
      <vt:lpstr>Walter Scott  (1796-1861)</vt:lpstr>
      <vt:lpstr>The crowning event of the early years:</vt:lpstr>
      <vt:lpstr>Hermeneutics of the Movement</vt:lpstr>
      <vt:lpstr>The Turning Point:   </vt:lpstr>
      <vt:lpstr>The Dominating Influences in the Movement</vt:lpstr>
      <vt:lpstr>Points of disunity/division</vt:lpstr>
      <vt:lpstr>PowerPoint Presentation</vt:lpstr>
      <vt:lpstr>Other Controversies</vt:lpstr>
      <vt:lpstr>Lessons to be learned</vt:lpstr>
      <vt:lpstr>Hermeneutics of CoC and ICOC</vt:lpstr>
      <vt:lpstr>PowerPoint Presentation</vt:lpstr>
      <vt:lpstr>Suggestions</vt:lpstr>
      <vt:lpstr>Crossroads/Boston/ICOC Movement</vt:lpstr>
      <vt:lpstr>Boston/LA/ICOC movement (cont.)</vt:lpstr>
      <vt:lpstr>Where Should We Go From Here?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Study the Bible With Our Friends</dc:title>
  <dc:creator>John Oakes</dc:creator>
  <cp:lastModifiedBy>John Oakes</cp:lastModifiedBy>
  <cp:revision>18</cp:revision>
  <dcterms:created xsi:type="dcterms:W3CDTF">2020-07-28T18:06:59Z</dcterms:created>
  <dcterms:modified xsi:type="dcterms:W3CDTF">2020-08-03T20:02:40Z</dcterms:modified>
</cp:coreProperties>
</file>