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706" r:id="rId4"/>
  </p:sldMasterIdLst>
  <p:notesMasterIdLst>
    <p:notesMasterId r:id="rId167"/>
  </p:notesMasterIdLst>
  <p:sldIdLst>
    <p:sldId id="450"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301" r:id="rId48"/>
    <p:sldId id="299"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6" r:id="rId71"/>
    <p:sldId id="323" r:id="rId72"/>
    <p:sldId id="324" r:id="rId73"/>
    <p:sldId id="325" r:id="rId74"/>
    <p:sldId id="452" r:id="rId75"/>
    <p:sldId id="453" r:id="rId76"/>
    <p:sldId id="454" r:id="rId77"/>
    <p:sldId id="455" r:id="rId78"/>
    <p:sldId id="456" r:id="rId79"/>
    <p:sldId id="458" r:id="rId80"/>
    <p:sldId id="459" r:id="rId81"/>
    <p:sldId id="461" r:id="rId82"/>
    <p:sldId id="463" r:id="rId83"/>
    <p:sldId id="464" r:id="rId84"/>
    <p:sldId id="465" r:id="rId85"/>
    <p:sldId id="271" r:id="rId86"/>
    <p:sldId id="466" r:id="rId87"/>
    <p:sldId id="467" r:id="rId88"/>
    <p:sldId id="468" r:id="rId89"/>
    <p:sldId id="469" r:id="rId90"/>
    <p:sldId id="470" r:id="rId91"/>
    <p:sldId id="478" r:id="rId92"/>
    <p:sldId id="477" r:id="rId93"/>
    <p:sldId id="485" r:id="rId94"/>
    <p:sldId id="486" r:id="rId95"/>
    <p:sldId id="487" r:id="rId96"/>
    <p:sldId id="488" r:id="rId97"/>
    <p:sldId id="489" r:id="rId98"/>
    <p:sldId id="531" r:id="rId99"/>
    <p:sldId id="532" r:id="rId100"/>
    <p:sldId id="490" r:id="rId101"/>
    <p:sldId id="491" r:id="rId102"/>
    <p:sldId id="492" r:id="rId103"/>
    <p:sldId id="493" r:id="rId104"/>
    <p:sldId id="494" r:id="rId105"/>
    <p:sldId id="496" r:id="rId106"/>
    <p:sldId id="497" r:id="rId107"/>
    <p:sldId id="498" r:id="rId108"/>
    <p:sldId id="499" r:id="rId109"/>
    <p:sldId id="500" r:id="rId110"/>
    <p:sldId id="501" r:id="rId111"/>
    <p:sldId id="502" r:id="rId112"/>
    <p:sldId id="503" r:id="rId113"/>
    <p:sldId id="504" r:id="rId114"/>
    <p:sldId id="505" r:id="rId115"/>
    <p:sldId id="506" r:id="rId116"/>
    <p:sldId id="507" r:id="rId117"/>
    <p:sldId id="508" r:id="rId118"/>
    <p:sldId id="509" r:id="rId119"/>
    <p:sldId id="510" r:id="rId120"/>
    <p:sldId id="511" r:id="rId121"/>
    <p:sldId id="512" r:id="rId122"/>
    <p:sldId id="513" r:id="rId123"/>
    <p:sldId id="514" r:id="rId124"/>
    <p:sldId id="515" r:id="rId125"/>
    <p:sldId id="516" r:id="rId126"/>
    <p:sldId id="517" r:id="rId127"/>
    <p:sldId id="518" r:id="rId128"/>
    <p:sldId id="519" r:id="rId129"/>
    <p:sldId id="520" r:id="rId130"/>
    <p:sldId id="521" r:id="rId131"/>
    <p:sldId id="522" r:id="rId132"/>
    <p:sldId id="523" r:id="rId133"/>
    <p:sldId id="524" r:id="rId134"/>
    <p:sldId id="525" r:id="rId135"/>
    <p:sldId id="300" r:id="rId136"/>
    <p:sldId id="526" r:id="rId137"/>
    <p:sldId id="527" r:id="rId138"/>
    <p:sldId id="528" r:id="rId139"/>
    <p:sldId id="529" r:id="rId140"/>
    <p:sldId id="530" r:id="rId141"/>
    <p:sldId id="342" r:id="rId142"/>
    <p:sldId id="343" r:id="rId143"/>
    <p:sldId id="327" r:id="rId144"/>
    <p:sldId id="329" r:id="rId145"/>
    <p:sldId id="328" r:id="rId146"/>
    <p:sldId id="330" r:id="rId147"/>
    <p:sldId id="331" r:id="rId148"/>
    <p:sldId id="332" r:id="rId149"/>
    <p:sldId id="333" r:id="rId150"/>
    <p:sldId id="351" r:id="rId151"/>
    <p:sldId id="334" r:id="rId152"/>
    <p:sldId id="335" r:id="rId153"/>
    <p:sldId id="344" r:id="rId154"/>
    <p:sldId id="336" r:id="rId155"/>
    <p:sldId id="337" r:id="rId156"/>
    <p:sldId id="338" r:id="rId157"/>
    <p:sldId id="339" r:id="rId158"/>
    <p:sldId id="340" r:id="rId159"/>
    <p:sldId id="341" r:id="rId160"/>
    <p:sldId id="345" r:id="rId161"/>
    <p:sldId id="346" r:id="rId162"/>
    <p:sldId id="347" r:id="rId163"/>
    <p:sldId id="348" r:id="rId164"/>
    <p:sldId id="349" r:id="rId165"/>
    <p:sldId id="350" r:id="rId166"/>
  </p:sldIdLst>
  <p:sldSz cx="9144000" cy="6858000" type="screen4x3"/>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94660"/>
  </p:normalViewPr>
  <p:slideViewPr>
    <p:cSldViewPr>
      <p:cViewPr varScale="1">
        <p:scale>
          <a:sx n="82" d="100"/>
          <a:sy n="82" d="100"/>
        </p:scale>
        <p:origin x="1402" y="6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945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theme" Target="theme/theme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tableStyles" Target="tableStyle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7" name="Shape 4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451688200"/>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724" tIns="44362" rIns="88724" bIns="44362"/>
          <a:lstStyle/>
          <a:p>
            <a:endParaRPr lang="en-US"/>
          </a:p>
        </p:txBody>
      </p:sp>
      <p:sp>
        <p:nvSpPr>
          <p:cNvPr id="4" name="Slide Number Placeholder 3"/>
          <p:cNvSpPr>
            <a:spLocks noGrp="1"/>
          </p:cNvSpPr>
          <p:nvPr>
            <p:ph type="sldNum" sz="quarter" idx="10"/>
          </p:nvPr>
        </p:nvSpPr>
        <p:spPr>
          <a:xfrm>
            <a:off x="3884259" y="8684790"/>
            <a:ext cx="2972209" cy="457664"/>
          </a:xfrm>
          <a:prstGeom prst="rect">
            <a:avLst/>
          </a:prstGeom>
        </p:spPr>
        <p:txBody>
          <a:bodyPr lIns="88724" tIns="44362" rIns="88724" bIns="44362"/>
          <a:lstStyle/>
          <a:p>
            <a:fld id="{4D1BA47B-E518-45AA-A0F0-AC88BF73B6BB}"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2115453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prstGeom prst="rect">
            <a:avLst/>
          </a:prstGeom>
        </p:spPr>
        <p:txBody>
          <a:bodyPr/>
          <a:lstStyle/>
          <a:p>
            <a:pPr lvl="0"/>
            <a:endParaRPr/>
          </a:p>
        </p:txBody>
      </p:sp>
      <p:sp>
        <p:nvSpPr>
          <p:cNvPr id="94" name="Shape 94"/>
          <p:cNvSpPr>
            <a:spLocks noGrp="1"/>
          </p:cNvSpPr>
          <p:nvPr>
            <p:ph type="body" sz="quarter" idx="1"/>
          </p:nvPr>
        </p:nvSpPr>
        <p:spPr>
          <a:prstGeom prst="rect">
            <a:avLst/>
          </a:prstGeom>
        </p:spPr>
        <p:txBody>
          <a:bodyPr/>
          <a:lstStyle/>
          <a:p>
            <a:pPr lvl="0">
              <a:defRPr sz="1800"/>
            </a:pPr>
            <a:r>
              <a:rPr sz="2400"/>
              <a:t>Inhabited, rebuilt, restored! Isaiah prophecies through Hezekiah (1:1) - 4 kings before Jehoiakim! Cyrus as shepherd, anointed. Why? So that all may know. No other Lord. Prosperity and disaster; I do all!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noRot="1" noChangeAspect="1"/>
          </p:cNvSpPr>
          <p:nvPr>
            <p:ph type="sldImg"/>
          </p:nvPr>
        </p:nvSpPr>
        <p:spPr>
          <a:prstGeom prst="rect">
            <a:avLst/>
          </a:prstGeom>
        </p:spPr>
        <p:txBody>
          <a:bodyPr/>
          <a:lstStyle/>
          <a:p>
            <a:pPr lvl="0"/>
            <a:endParaRPr/>
          </a:p>
        </p:txBody>
      </p:sp>
      <p:sp>
        <p:nvSpPr>
          <p:cNvPr id="100" name="Shape 100"/>
          <p:cNvSpPr>
            <a:spLocks noGrp="1"/>
          </p:cNvSpPr>
          <p:nvPr>
            <p:ph type="body" sz="quarter" idx="1"/>
          </p:nvPr>
        </p:nvSpPr>
        <p:spPr>
          <a:prstGeom prst="rect">
            <a:avLst/>
          </a:prstGeom>
        </p:spPr>
        <p:txBody>
          <a:bodyPr/>
          <a:lstStyle/>
          <a:p>
            <a:pPr lvl="0">
              <a:defRPr sz="1800"/>
            </a:pPr>
            <a:r>
              <a:rPr sz="2400"/>
              <a:t>The Lord moved: the king (Prov. 21:1), his people (moved from where they had settled) and their neighbors (like in Ex. 12:35-36 favorably disposed, so plundered—previous exodus). Easy to lack faith when lack resources, but God!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prstGeom prst="rect">
            <a:avLst/>
          </a:prstGeom>
        </p:spPr>
        <p:txBody>
          <a:bodyPr/>
          <a:lstStyle/>
          <a:p>
            <a:pPr lvl="0"/>
            <a:endParaRPr/>
          </a:p>
        </p:txBody>
      </p:sp>
      <p:sp>
        <p:nvSpPr>
          <p:cNvPr id="105" name="Shape 105"/>
          <p:cNvSpPr>
            <a:spLocks noGrp="1"/>
          </p:cNvSpPr>
          <p:nvPr>
            <p:ph type="body" sz="quarter" idx="1"/>
          </p:nvPr>
        </p:nvSpPr>
        <p:spPr>
          <a:prstGeom prst="rect">
            <a:avLst/>
          </a:prstGeom>
        </p:spPr>
        <p:txBody>
          <a:bodyPr/>
          <a:lstStyle>
            <a:lvl1pPr>
              <a:defRPr sz="1900"/>
            </a:lvl1pPr>
          </a:lstStyle>
          <a:p>
            <a:pPr lvl="0">
              <a:defRPr sz="1800"/>
            </a:pPr>
            <a:r>
              <a:rPr sz="1900"/>
              <a:t>Assume is a composite list of all the Jews who returned from exile over that period of time. Zerubbabel went under Cyrus, Ezra &amp; Nehemiah went under Artaxerxes (80 and 90 years later, respectively). Urim (v. 63) used in Ex. 28:30; Lev. 8:8; Nu 27:21; Dt 33:8; 1 Sam 28:6.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prstGeom prst="rect">
            <a:avLst/>
          </a:prstGeom>
        </p:spPr>
        <p:txBody>
          <a:bodyPr/>
          <a:lstStyle/>
          <a:p>
            <a:pPr lvl="0"/>
            <a:endParaRPr/>
          </a:p>
        </p:txBody>
      </p:sp>
      <p:sp>
        <p:nvSpPr>
          <p:cNvPr id="110" name="Shape 110"/>
          <p:cNvSpPr>
            <a:spLocks noGrp="1"/>
          </p:cNvSpPr>
          <p:nvPr>
            <p:ph type="body" sz="quarter" idx="1"/>
          </p:nvPr>
        </p:nvSpPr>
        <p:spPr>
          <a:prstGeom prst="rect">
            <a:avLst/>
          </a:prstGeom>
        </p:spPr>
        <p:txBody>
          <a:bodyPr/>
          <a:lstStyle/>
          <a:p>
            <a:pPr lvl="0">
              <a:defRPr sz="1800"/>
            </a:pPr>
            <a:r>
              <a:rPr sz="2400"/>
              <a:t>Can be together and still afraid. Courage, not absence of fear, but facing it. Despite. * Sharing faith, asking about purity etc. We must overcome! Finished foundation: Praise, but wept. * Building church (remember before).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prstGeom prst="rect">
            <a:avLst/>
          </a:prstGeom>
        </p:spPr>
        <p:txBody>
          <a:bodyPr/>
          <a:lstStyle/>
          <a:p>
            <a:pPr lvl="0"/>
            <a:endParaRPr/>
          </a:p>
        </p:txBody>
      </p:sp>
      <p:sp>
        <p:nvSpPr>
          <p:cNvPr id="116" name="Shape 116"/>
          <p:cNvSpPr>
            <a:spLocks noGrp="1"/>
          </p:cNvSpPr>
          <p:nvPr>
            <p:ph type="body" sz="quarter" idx="1"/>
          </p:nvPr>
        </p:nvSpPr>
        <p:spPr>
          <a:prstGeom prst="rect">
            <a:avLst/>
          </a:prstGeom>
        </p:spPr>
        <p:txBody>
          <a:bodyPr/>
          <a:lstStyle/>
          <a:p>
            <a:pPr lvl="0">
              <a:defRPr sz="1800"/>
            </a:pPr>
            <a:r>
              <a:rPr sz="2400"/>
              <a:t>Not totally chronological: Cyrus, Darius, Xerxes, Artaxerxes (115 years). Point </a:t>
            </a:r>
            <a:r>
              <a:rPr sz="2400" b="1"/>
              <a:t>opposition</a:t>
            </a:r>
            <a:r>
              <a:rPr sz="2400"/>
              <a:t>! Been, always will (Mt 5:10-12 same as prophets; 1 Peter 4:12-19 don’t be surprised; 2 Tim 3:12 everyone godly). * What you doin?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prstGeom prst="rect">
            <a:avLst/>
          </a:prstGeom>
        </p:spPr>
        <p:txBody>
          <a:bodyPr/>
          <a:lstStyle/>
          <a:p>
            <a:pPr lvl="0"/>
            <a:endParaRPr/>
          </a:p>
        </p:txBody>
      </p:sp>
      <p:sp>
        <p:nvSpPr>
          <p:cNvPr id="122" name="Shape 122"/>
          <p:cNvSpPr>
            <a:spLocks noGrp="1"/>
          </p:cNvSpPr>
          <p:nvPr>
            <p:ph type="body" sz="quarter" idx="1"/>
          </p:nvPr>
        </p:nvSpPr>
        <p:spPr>
          <a:prstGeom prst="rect">
            <a:avLst/>
          </a:prstGeom>
        </p:spPr>
        <p:txBody>
          <a:bodyPr/>
          <a:lstStyle/>
          <a:p>
            <a:pPr lvl="0">
              <a:defRPr sz="1800"/>
            </a:pPr>
            <a:r>
              <a:rPr sz="2400"/>
              <a:t>Back to Darius (4:24). Prophets (Hag / Zech - John later) because stopped 20 years. Ecbatana (capital Medes, Persian summer residence). Persepolis ceremonial capital. Don’t interfere. Able to finish (God with kings)</a:t>
            </a:r>
          </a:p>
          <a:p>
            <a:pPr lvl="0">
              <a:defRPr sz="1800"/>
            </a:pPr>
            <a:r>
              <a:rPr sz="2400"/>
              <a:t>Susa (winter residence), Babylon (veared river, satrapy).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pPr lvl="0"/>
            <a:endParaRPr/>
          </a:p>
        </p:txBody>
      </p:sp>
      <p:sp>
        <p:nvSpPr>
          <p:cNvPr id="128" name="Shape 128"/>
          <p:cNvSpPr>
            <a:spLocks noGrp="1"/>
          </p:cNvSpPr>
          <p:nvPr>
            <p:ph type="body" sz="quarter" idx="1"/>
          </p:nvPr>
        </p:nvSpPr>
        <p:spPr>
          <a:prstGeom prst="rect">
            <a:avLst/>
          </a:prstGeom>
        </p:spPr>
        <p:txBody>
          <a:bodyPr/>
          <a:lstStyle/>
          <a:p>
            <a:pPr lvl="0">
              <a:defRPr sz="1800"/>
            </a:pPr>
            <a:r>
              <a:rPr sz="2400"/>
              <a:t>We’ll do the final chapters later, because they jump over to Artaxerxes’ time when Ezra arrives to put the ceremonial aspect of Judaism in order (not just temple).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From India to Cush - largest empire of that time! 127 provinces (20 Satrapies - Judah was a province of the 5th, Syria). Specific!</a:t>
            </a:r>
          </a:p>
          <a:p>
            <a:r>
              <a:t>Where’s God? His people aren’t ruling; emphasis on Persia, not Judah.</a:t>
            </a:r>
          </a:p>
        </p:txBody>
      </p:sp>
    </p:spTree>
    <p:extLst>
      <p:ext uri="{BB962C8B-B14F-4D97-AF65-F5344CB8AC3E}">
        <p14:creationId xmlns:p14="http://schemas.microsoft.com/office/powerpoint/2010/main" val="659825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r>
              <a:t>Not know for sure where Esther fits. Possibly Xerxes or Artaxerxes II (80 years apart).</a:t>
            </a:r>
          </a:p>
        </p:txBody>
      </p:sp>
    </p:spTree>
    <p:extLst>
      <p:ext uri="{BB962C8B-B14F-4D97-AF65-F5344CB8AC3E}">
        <p14:creationId xmlns:p14="http://schemas.microsoft.com/office/powerpoint/2010/main" val="4203169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t>3rd year of Xerxes’ reign (485-465 BCE). 1st return from captivity (Cyrus) 538 BCE (55 yrs). Finished temple Jerusalem, nothing happening, another 50 for walls! Where’s God? People scattered / unfocused / limbo / stuck. Been there? Christian for 15 / 25 yrs, but rut. Where?</a:t>
            </a:r>
          </a:p>
        </p:txBody>
      </p:sp>
    </p:spTree>
    <p:extLst>
      <p:ext uri="{BB962C8B-B14F-4D97-AF65-F5344CB8AC3E}">
        <p14:creationId xmlns:p14="http://schemas.microsoft.com/office/powerpoint/2010/main" val="2602008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prstGeom prst="rect">
            <a:avLst/>
          </a:prstGeom>
        </p:spPr>
        <p:txBody>
          <a:bodyPr/>
          <a:lstStyle/>
          <a:p>
            <a:pPr lvl="0"/>
            <a:endParaRPr/>
          </a:p>
        </p:txBody>
      </p:sp>
      <p:sp>
        <p:nvSpPr>
          <p:cNvPr id="52" name="Shape 52"/>
          <p:cNvSpPr>
            <a:spLocks noGrp="1"/>
          </p:cNvSpPr>
          <p:nvPr>
            <p:ph type="body" sz="quarter" idx="1"/>
          </p:nvPr>
        </p:nvSpPr>
        <p:spPr>
          <a:prstGeom prst="rect">
            <a:avLst/>
          </a:prstGeom>
        </p:spPr>
        <p:txBody>
          <a:bodyPr/>
          <a:lstStyle/>
          <a:p>
            <a:pPr lvl="0">
              <a:defRPr sz="1800"/>
            </a:pPr>
            <a:r>
              <a:rPr sz="2400"/>
              <a:t>Nebuchadnezzar conquered Palestine. Happened in three waves (36:6 Jehoiakim, Daniel 605 BC; 36:10 Jehoiachin in 597 BC; and 36:20 Zedekiah in 587 BC). They stayed until Persia overtook Babylon (v. 22).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Two main heroes: Esther (Hadassah), Mordecai (great-grandson). Orphan / Cousin. Tragedy! Where’s God? Gave her a cousin, beauty and character (submission). She’s taken to evaluation by king (what a risk). $, school, share faith, confront someone.</a:t>
            </a:r>
          </a:p>
        </p:txBody>
      </p:sp>
    </p:spTree>
    <p:extLst>
      <p:ext uri="{BB962C8B-B14F-4D97-AF65-F5344CB8AC3E}">
        <p14:creationId xmlns:p14="http://schemas.microsoft.com/office/powerpoint/2010/main" val="82317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r>
              <a:t>Not reveal identity. Interesting - he commands her, but emphasizes own nationality (3:4), reason for edict. Possibilities: 1) afraid of not being chosen if from exiles, foreigners looked down on; 2) from family of King Saul, so better to be of low birth so not be chosen. Not known motives.</a:t>
            </a:r>
          </a:p>
        </p:txBody>
      </p:sp>
    </p:spTree>
    <p:extLst>
      <p:ext uri="{BB962C8B-B14F-4D97-AF65-F5344CB8AC3E}">
        <p14:creationId xmlns:p14="http://schemas.microsoft.com/office/powerpoint/2010/main" val="2904750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t>Mordecai is honest man, helping the king. Deserves a reward, but overlooked. Good guys have down times (Joseph, David, Jeremiah).</a:t>
            </a:r>
          </a:p>
        </p:txBody>
      </p:sp>
    </p:spTree>
    <p:extLst>
      <p:ext uri="{BB962C8B-B14F-4D97-AF65-F5344CB8AC3E}">
        <p14:creationId xmlns:p14="http://schemas.microsoft.com/office/powerpoint/2010/main" val="3593975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t>M tells of the plot / asks her talk to king. She’s afraid, he expresses faith that if not her, rescue from somewhere else. Discipleship (calling higher)! How? No explanations - Faith! No mention of God, but does she believe? Fasts. To whom? God! What is her resolve? Even if die!</a:t>
            </a:r>
          </a:p>
        </p:txBody>
      </p:sp>
    </p:spTree>
    <p:extLst>
      <p:ext uri="{BB962C8B-B14F-4D97-AF65-F5344CB8AC3E}">
        <p14:creationId xmlns:p14="http://schemas.microsoft.com/office/powerpoint/2010/main" val="3567030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t>Not end of story, but the end didn’t really matter to Esther (willing though tragedy), nor the means to Mordecai (confident though forgotten). They couldn’t touch God, not everything was going their way, and when did go well, presented challenges and risks. Faith! </a:t>
            </a:r>
          </a:p>
        </p:txBody>
      </p:sp>
    </p:spTree>
    <p:extLst>
      <p:ext uri="{BB962C8B-B14F-4D97-AF65-F5344CB8AC3E}">
        <p14:creationId xmlns:p14="http://schemas.microsoft.com/office/powerpoint/2010/main" val="458989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What situation..in right now that requires faith? What situation happened..causes you to question: Where’s God? Broken relationship / illness / loss of loved one / Financial pressures / Unreasonable children or parents… God is invisible, but always there! Faith.</a:t>
            </a:r>
          </a:p>
        </p:txBody>
      </p:sp>
    </p:spTree>
    <p:extLst>
      <p:ext uri="{BB962C8B-B14F-4D97-AF65-F5344CB8AC3E}">
        <p14:creationId xmlns:p14="http://schemas.microsoft.com/office/powerpoint/2010/main" val="3152559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pPr marL="280736" indent="-280736">
              <a:buSzPct val="75000"/>
              <a:buChar char="*"/>
            </a:pPr>
            <a:r>
              <a:t>Lost job (relative), Rebecca born. Dad visiting. Money, time, how support - pride / insecurity. I’m alive, daughter survived, dad respects.</a:t>
            </a:r>
          </a:p>
          <a:p>
            <a:pPr marL="280736" indent="-280736">
              <a:buSzPct val="75000"/>
              <a:buChar char="*"/>
            </a:pPr>
            <a:r>
              <a:t>God is invisible, silent, but always there orchestrating! Like Esther, don’t need his name to see presence. His purpose is Faith. (Pray)</a:t>
            </a:r>
          </a:p>
        </p:txBody>
      </p:sp>
    </p:spTree>
    <p:extLst>
      <p:ext uri="{BB962C8B-B14F-4D97-AF65-F5344CB8AC3E}">
        <p14:creationId xmlns:p14="http://schemas.microsoft.com/office/powerpoint/2010/main" val="4161844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t>After 3 days of fasting, waits outside, the king extends scepter &amp; asks. Now! Requests banquet (preparing during fast). He asks. Come on! Another banquet. No rush (we get in too much of a hurry). We ask for opportunities, God works (our patience, circumstances, others).</a:t>
            </a:r>
          </a:p>
        </p:txBody>
      </p:sp>
    </p:spTree>
    <p:extLst>
      <p:ext uri="{BB962C8B-B14F-4D97-AF65-F5344CB8AC3E}">
        <p14:creationId xmlns:p14="http://schemas.microsoft.com/office/powerpoint/2010/main" val="790105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Before the next banquet 2 things happen: Haman decides to erect poles to impale Mordecai-eventually Romans add nails. (rage is getting out of hand) Slap our kids, yell at our spouse, hit a wall, swear at a car! Get it together! Esther’s waiting on Lord, Haman’s fuming inside!</a:t>
            </a:r>
          </a:p>
        </p:txBody>
      </p:sp>
    </p:spTree>
    <p:extLst>
      <p:ext uri="{BB962C8B-B14F-4D97-AF65-F5344CB8AC3E}">
        <p14:creationId xmlns:p14="http://schemas.microsoft.com/office/powerpoint/2010/main" val="743991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2nd: The king can’t sleep, so he listens to book of records! (David would wake up and pray) Mordecai had saved the king, yet nothing done. That night! God working / E and M waiting and praying. * Praying to go to Brazil, Jorge, Beto out of blue ask to help</a:t>
            </a:r>
          </a:p>
        </p:txBody>
      </p:sp>
    </p:spTree>
    <p:extLst>
      <p:ext uri="{BB962C8B-B14F-4D97-AF65-F5344CB8AC3E}">
        <p14:creationId xmlns:p14="http://schemas.microsoft.com/office/powerpoint/2010/main" val="275625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prstGeom prst="rect">
            <a:avLst/>
          </a:prstGeom>
        </p:spPr>
        <p:txBody>
          <a:bodyPr/>
          <a:lstStyle/>
          <a:p>
            <a:pPr lvl="0"/>
            <a:endParaRPr/>
          </a:p>
        </p:txBody>
      </p:sp>
      <p:sp>
        <p:nvSpPr>
          <p:cNvPr id="56" name="Shape 56"/>
          <p:cNvSpPr>
            <a:spLocks noGrp="1"/>
          </p:cNvSpPr>
          <p:nvPr>
            <p:ph type="body" sz="quarter" idx="1"/>
          </p:nvPr>
        </p:nvSpPr>
        <p:spPr>
          <a:prstGeom prst="rect">
            <a:avLst/>
          </a:prstGeom>
        </p:spPr>
        <p:txBody>
          <a:bodyPr/>
          <a:lstStyle/>
          <a:p>
            <a:pPr lvl="0">
              <a:defRPr sz="1800"/>
            </a:pPr>
            <a:r>
              <a:rPr sz="2400"/>
              <a:t>Context of “plans to prosper”: before captivity about return. Bear consequences of sin, but God still loves them! He will bring them back after 70 years. (Also Jeremiah 25:11-14 will punish Babylon after 70 years)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r>
              <a:t>Coincidentally, asks Haman what to do. Haman thinks it is him. Treat him like royalty! Surprise! Haman expects what Mordecai receives. Mordecai gets accolades, but returns to the gate. (accepts but does not seek the limelight - what a contrast!) Titles or service? Self or others?</a:t>
            </a:r>
          </a:p>
        </p:txBody>
      </p:sp>
    </p:spTree>
    <p:extLst>
      <p:ext uri="{BB962C8B-B14F-4D97-AF65-F5344CB8AC3E}">
        <p14:creationId xmlns:p14="http://schemas.microsoft.com/office/powerpoint/2010/main" val="138101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r>
              <a:t>Finally! I am a Jew and Haman wants to kill us all! Then king left, Haman grovels, touching the queen. King returns, impaled on poles prepared for Mordecai. (reap what sow) * (Christian B) not give respect, not get it; potential, fired; * I avoid conflict, wife wants, others not change quickly.</a:t>
            </a:r>
          </a:p>
        </p:txBody>
      </p:sp>
    </p:spTree>
    <p:extLst>
      <p:ext uri="{BB962C8B-B14F-4D97-AF65-F5344CB8AC3E}">
        <p14:creationId xmlns:p14="http://schemas.microsoft.com/office/powerpoint/2010/main" val="2690492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t>The king can’t revoke the law signed that people can kill Jews, so he passes a law allowing the Jews to defend themselves and plunder their enemies. They are able to do it and their fear and grief is turned to joy. * SP event, debt - gov’t passed law allowing to payments, office relief!</a:t>
            </a:r>
          </a:p>
        </p:txBody>
      </p:sp>
    </p:spTree>
    <p:extLst>
      <p:ext uri="{BB962C8B-B14F-4D97-AF65-F5344CB8AC3E}">
        <p14:creationId xmlns:p14="http://schemas.microsoft.com/office/powerpoint/2010/main" val="3683779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t>2 obs: God blesses humility 1 Peter 5:6. Neither E or M sought positions (she taken-2:8, he by sleep / Haman-6:4). E asks for nothing (2:13). Lift others (her credit-2:22, him for people-10:5). Not clung to status (willing -4:16, back gate-6:12). Able plunder, not advantage (9:10, 15, 16).</a:t>
            </a:r>
          </a:p>
        </p:txBody>
      </p:sp>
    </p:spTree>
    <p:extLst>
      <p:ext uri="{BB962C8B-B14F-4D97-AF65-F5344CB8AC3E}">
        <p14:creationId xmlns:p14="http://schemas.microsoft.com/office/powerpoint/2010/main" val="3280323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lvl1pPr>
              <a:defRPr sz="3400"/>
            </a:lvl1pPr>
          </a:lstStyle>
          <a:p>
            <a:r>
              <a:t>Ezra 1-6 Cyrus allowed return (538 BCE) and began temple, completion under Darius (23 years later). Esther during Xerxes. Ezra comes under Artaxerxes.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lvl1pPr marL="280736" indent="-280736">
              <a:buSzPct val="75000"/>
              <a:buChar char="*"/>
            </a:lvl1pPr>
          </a:lstStyle>
          <a:p>
            <a:r>
              <a:t>He is a priest (direct descendant of Aaron, v. 1-5) and scribe. Devoted to studying, obeying and teaching!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lvl1pPr marL="280736" indent="-280736">
              <a:buSzPct val="75000"/>
              <a:buChar char="*"/>
            </a:lvl1pPr>
          </a:lstStyle>
          <a:p>
            <a:r>
              <a:t>God moved his heart (Pv 21:1). God did it! Because of his relationship with God, he gathered men to go with him.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pPr marL="280736" indent="-280736">
              <a:buSzPct val="75000"/>
              <a:buChar char="*"/>
            </a:pPr>
            <a:r>
              <a:t>v. 1-14 lists 2 priests and a descendant of David, then 12 clans (to recall the Exodus and the return in ch. 2, same clans).</a:t>
            </a:r>
          </a:p>
          <a:p>
            <a:pPr marL="280736" indent="-280736">
              <a:buSzPct val="75000"/>
              <a:buChar char="*"/>
            </a:pPr>
            <a:r>
              <a:t> Humble before God. Ask God for safe trip (Nehemiah didn’t mind asking the king). God used both. He answered!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lvl1pPr marL="280736" indent="-280736">
              <a:buSzPct val="75000"/>
              <a:buChar char="*"/>
            </a:lvl1pPr>
          </a:lstStyle>
          <a:p>
            <a:r>
              <a:t>What was the issue here? Married foreign women. Pulled out his hair (9:3). Why so upset? List (v. 18-44) only has 111 people out of 42k (2:64): 0.26%. Nations worshiped other gods (9:10-11) and Dt 7:1-6 specified prohibition. Still hope-v. 2 (never too late for repentance!).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lvl1pPr marL="280736" indent="-280736">
              <a:buSzPct val="75000"/>
              <a:buChar char="*"/>
            </a:lvl1pPr>
          </a:lstStyle>
          <a:p>
            <a:r>
              <a:t>Once again a prayer for God to have the king extend favor. Did Nehemiah have control? No, but God did and he was God’s servant!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prstGeom prst="rect">
            <a:avLst/>
          </a:prstGeom>
        </p:spPr>
        <p:txBody>
          <a:bodyPr/>
          <a:lstStyle/>
          <a:p>
            <a:pPr lvl="0"/>
            <a:endParaRPr/>
          </a:p>
        </p:txBody>
      </p:sp>
      <p:sp>
        <p:nvSpPr>
          <p:cNvPr id="61" name="Shape 61"/>
          <p:cNvSpPr>
            <a:spLocks noGrp="1"/>
          </p:cNvSpPr>
          <p:nvPr>
            <p:ph type="body" sz="quarter" idx="1"/>
          </p:nvPr>
        </p:nvSpPr>
        <p:spPr>
          <a:prstGeom prst="rect">
            <a:avLst/>
          </a:prstGeom>
        </p:spPr>
        <p:txBody>
          <a:bodyPr/>
          <a:lstStyle/>
          <a:p>
            <a:pPr lvl="0">
              <a:defRPr sz="1800"/>
            </a:pPr>
            <a:r>
              <a:rPr sz="2400"/>
              <a:t>If you’re good at math, only 49-50 years from destruction to return. Two possibilities. Take your pick (first as approximation). Either way, God fulfilled his promise.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lvl1pPr marL="280736" indent="-280736">
              <a:buSzPct val="75000"/>
              <a:buChar char="*"/>
            </a:lvl1pPr>
          </a:lstStyle>
          <a:p>
            <a:r>
              <a:t>God’s idea becomes mine. Idea prompted by a conversation (1:2-3) in disgrace. Then prayer for success in 1:8-9, based on Dt. 30:4 that God would bring them back. God put it in his heart and it germinated.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lvl1pPr marL="280736" indent="-280736">
              <a:buSzPct val="75000"/>
              <a:buChar char="*"/>
            </a:lvl1pPr>
          </a:lstStyle>
          <a:p>
            <a:r>
              <a:t>Progression: Other people’s trouble becomes ours. “We”, yet he didn’t start out there, out of way and initiates: “Let’s do this!”. * My heart is touched and I initiate (they may not respond, but their trouble becomes mine).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lvl1pPr marL="280736" indent="-280736">
              <a:buSzPct val="75000"/>
              <a:buChar char="*"/>
            </a:lvl1pPr>
          </a:lstStyle>
          <a:p>
            <a:r>
              <a:t>Progression: When we share what God does in our life, it encourages others. * Share what God has done: met someone, got promotion, child prayed spontaneously, paid a bill etc. And give him credit!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lvl1pPr marL="280736" indent="-280736">
              <a:buSzPct val="75000"/>
              <a:buChar char="*"/>
            </a:lvl1pPr>
          </a:lstStyle>
          <a:p>
            <a:r>
              <a:t>Learn from lists: Spiritual leaders are involved (3:1). It begins with dedication to God (3:1). Some give even though no direct benefit: Jericho (2), Tekoa (5), Gibeon (7), Mizpah (7, 15, 19), Zanoah (13), Beth Hakkerem (14), Beth Zur (16) and Keilah (17, 18). Not perfect (3:5).</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lvl1pPr marL="280736" indent="-280736">
              <a:buSzPct val="75000"/>
              <a:buChar char="*"/>
            </a:lvl1pPr>
          </a:lstStyle>
          <a:p>
            <a:r>
              <a:t>God starts the spark. We connect on a heart level. We share God’s action with each other. We each commit enthusiastically, differently and imperfectly. And we see it (idea, ministry) become our victory too!</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lvl1pPr>
              <a:defRPr sz="2100"/>
            </a:lvl1pPr>
          </a:lstStyle>
          <a:p>
            <a:r>
              <a:t>Chapter four begins a series of challenges. There are common phrases or sayings that promote the idea of a series of problems. Do you recognize them? (read slides to complete phrase).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lvl1pPr>
              <a:defRPr sz="3400"/>
            </a:lvl1pPr>
          </a:lstStyle>
          <a:p>
            <a:r>
              <a:t>Satan pouring it on! Ridicule, belittling! And publicly.</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r>
              <a:t>Strength giving out and so much rubble!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r>
              <a:t>Drought, so food in shortage. Having to sell homes and fields ($). Taxes high. Worse—own countrymen enslaving them!</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r>
              <a:t>Lots of issues (really pouring down rain)! Nehemiah heard what they were saying, then thought about it and confronted the ones who were acting unjustly.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prstGeom prst="rect">
            <a:avLst/>
          </a:prstGeom>
        </p:spPr>
        <p:txBody>
          <a:bodyPr/>
          <a:lstStyle/>
          <a:p>
            <a:pPr lvl="0"/>
            <a:endParaRPr/>
          </a:p>
        </p:txBody>
      </p:sp>
      <p:sp>
        <p:nvSpPr>
          <p:cNvPr id="66" name="Shape 66"/>
          <p:cNvSpPr>
            <a:spLocks noGrp="1"/>
          </p:cNvSpPr>
          <p:nvPr>
            <p:ph type="body" sz="quarter" idx="1"/>
          </p:nvPr>
        </p:nvSpPr>
        <p:spPr>
          <a:prstGeom prst="rect">
            <a:avLst/>
          </a:prstGeom>
        </p:spPr>
        <p:txBody>
          <a:bodyPr/>
          <a:lstStyle/>
          <a:p>
            <a:pPr lvl="0">
              <a:defRPr sz="1800"/>
            </a:pPr>
            <a:r>
              <a:rPr sz="2400"/>
              <a:t>John: This was spoken right before the captivity. God knows what he is doing, bringing stress and bringing relief. They both show his power (not within our control) and his grace (using enemies, providing hope).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r>
              <a:t>v. 9 - How do we know what is right? The Word! Dt. 23 not lend at interest.</a:t>
            </a:r>
          </a:p>
          <a:p>
            <a:r>
              <a:t>Fear God! That’s the only way to be consistent and upright.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r>
              <a:t>Lots of problems faced, but God sees it all. Know that your efforts are rewarded in the end. Even in conflicts and troubles, there is confidence in the Lord!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r>
              <a:t>They finally finish the wall! Really fast. Only because of God’s mercy and the people working hard. Amazing what can be accomplished. Pray and roll up sleeves when given direction from leaders.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r>
              <a:t>First physical structure, then the organizational structure for the city. Important to have men of integrity, who fear the Lord (elders and deacons) and point us to God! * Greg in intense conversations, reminding us of Jesus.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p>
            <a:r>
              <a:t>Ezra is contemporary and overlaps with Nehemiah. He keeps the focus spiritual by reading the Word.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t>Respect for Word! We get to read it every day!</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t>Fourth of the day reading Word and another fourth confessing and worshiping.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noRot="1" noChangeAspect="1"/>
          </p:cNvSpPr>
          <p:nvPr>
            <p:ph type="sldImg"/>
          </p:nvPr>
        </p:nvSpPr>
        <p:spPr>
          <a:prstGeom prst="rect">
            <a:avLst/>
          </a:prstGeom>
        </p:spPr>
        <p:txBody>
          <a:bodyPr/>
          <a:lstStyle/>
          <a:p>
            <a:endParaRPr/>
          </a:p>
        </p:txBody>
      </p:sp>
      <p:sp>
        <p:nvSpPr>
          <p:cNvPr id="370" name="Shape 370"/>
          <p:cNvSpPr>
            <a:spLocks noGrp="1"/>
          </p:cNvSpPr>
          <p:nvPr>
            <p:ph type="body" sz="quarter" idx="1"/>
          </p:nvPr>
        </p:nvSpPr>
        <p:spPr>
          <a:prstGeom prst="rect">
            <a:avLst/>
          </a:prstGeom>
        </p:spPr>
        <p:txBody>
          <a:bodyPr/>
          <a:lstStyle/>
          <a:p>
            <a:r>
              <a:t>They decided to make a binding agreement in writing!</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r>
              <a:t>The first promise: spiritual marriages / families. I’m grateful for men and women with good priorities.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p>
            <a:r>
              <a:t>Second Promise: Not work on Sabbath / Priority worship over business. Too many people miss services because of homework or unnecessary work.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prstGeom prst="rect">
            <a:avLst/>
          </a:prstGeom>
        </p:spPr>
        <p:txBody>
          <a:bodyPr/>
          <a:lstStyle/>
          <a:p>
            <a:pPr lvl="0"/>
            <a:endParaRPr/>
          </a:p>
        </p:txBody>
      </p:sp>
      <p:sp>
        <p:nvSpPr>
          <p:cNvPr id="71" name="Shape 71"/>
          <p:cNvSpPr>
            <a:spLocks noGrp="1"/>
          </p:cNvSpPr>
          <p:nvPr>
            <p:ph type="body" sz="quarter" idx="1"/>
          </p:nvPr>
        </p:nvSpPr>
        <p:spPr>
          <a:prstGeom prst="rect">
            <a:avLst/>
          </a:prstGeom>
        </p:spPr>
        <p:txBody>
          <a:bodyPr/>
          <a:lstStyle/>
          <a:p>
            <a:pPr lvl="0">
              <a:defRPr sz="1800"/>
            </a:pPr>
            <a:r>
              <a:rPr sz="2400"/>
              <a:t>Dry bones. Hopeless (going to be burned and taken captive), but God can bring you back (v. 12) and fill you with his spirit - breath! * Bro who (dad suicide) for 3 years couldn’t believe God would bless him; beginning to now.</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p>
            <a:r>
              <a:t>Third Promise: Commitment to giving</a:t>
            </a:r>
          </a:p>
          <a:p>
            <a:r>
              <a:t>Not neglect the House of God.</a:t>
            </a:r>
          </a:p>
          <a:p>
            <a:r>
              <a:t>These are basics. Are you committed?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r>
              <a:t>Besides the basic promises, there were other decisions that some made (but all willing). The city needed to be repopulated, so people had to move. It was done by a draft system (one of every ten). * Changing FGs, KK, mission fields etc.</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r>
              <a:t>A common way of determining things. We are so uptight, even after praying, seeking advice, weighing the pros and cons, we complain or resist! We probably need to trust much more.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r>
              <a:t>It was a special occasion and they brought in all the Levites to celebrate!  Two choirs in procession on or near the wall in opposite directions and met at the temple. * We may have a fight in the car on the way…but God’s mercy is greater!</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p>
            <a:r>
              <a:t>They rejoiced while giving (cheerful giver). Everyone, women and children too. It was even loud! * It’s ok to get into the worship! God blesses us in so many ways and we should give him abundant glory.</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prstGeom prst="rect">
            <a:avLst/>
          </a:prstGeom>
        </p:spPr>
        <p:txBody>
          <a:bodyPr/>
          <a:lstStyle/>
          <a:p>
            <a:endParaRPr/>
          </a:p>
        </p:txBody>
      </p:sp>
      <p:sp>
        <p:nvSpPr>
          <p:cNvPr id="419" name="Shape 419"/>
          <p:cNvSpPr>
            <a:spLocks noGrp="1"/>
          </p:cNvSpPr>
          <p:nvPr>
            <p:ph type="body" sz="quarter" idx="1"/>
          </p:nvPr>
        </p:nvSpPr>
        <p:spPr>
          <a:prstGeom prst="rect">
            <a:avLst/>
          </a:prstGeom>
        </p:spPr>
        <p:txBody>
          <a:bodyPr/>
          <a:lstStyle/>
          <a:p>
            <a:r>
              <a:t>Nehemiah stayed for 12 years, went away and came back. A time of reevaluating. Tobiah the Ammonite (2:10, 19; 4:3, 7; 6:1; 13:4) had invaded a room in the temple court, so he threw his stuff out!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r>
              <a:t>Some people were okay with it, but Nehemiah made sure it was purified. Don’t put up with blatant sin.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lvl1pPr>
              <a:defRPr sz="2500"/>
            </a:lvl1pPr>
          </a:lstStyle>
          <a:p>
            <a:r>
              <a:t>He tackled these. They all had to do with honoring God and strengthening God’s people.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pPr>
              <a:defRPr sz="2500"/>
            </a:pPr>
            <a:r>
              <a:t>Not new</a:t>
            </a:r>
          </a:p>
          <a:p>
            <a:pPr>
              <a:defRPr sz="2500"/>
            </a:pPr>
            <a:r>
              <a:t>Upfront</a:t>
            </a:r>
          </a:p>
          <a:p>
            <a:pPr>
              <a:defRPr sz="2500"/>
            </a:pPr>
            <a:r>
              <a:t>Direction to go</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noRot="1" noChangeAspect="1"/>
          </p:cNvSpPr>
          <p:nvPr>
            <p:ph type="sldImg"/>
          </p:nvPr>
        </p:nvSpPr>
        <p:spPr>
          <a:prstGeom prst="rect">
            <a:avLst/>
          </a:prstGeom>
        </p:spPr>
        <p:txBody>
          <a:bodyPr/>
          <a:lstStyle/>
          <a:p>
            <a:endParaRPr/>
          </a:p>
        </p:txBody>
      </p:sp>
      <p:sp>
        <p:nvSpPr>
          <p:cNvPr id="439" name="Shape 439"/>
          <p:cNvSpPr>
            <a:spLocks noGrp="1"/>
          </p:cNvSpPr>
          <p:nvPr>
            <p:ph type="body" sz="quarter" idx="1"/>
          </p:nvPr>
        </p:nvSpPr>
        <p:spPr>
          <a:prstGeom prst="rect">
            <a:avLst/>
          </a:prstGeom>
        </p:spPr>
        <p:txBody>
          <a:bodyPr/>
          <a:lstStyle/>
          <a:p>
            <a:pPr>
              <a:defRPr sz="2500"/>
            </a:pPr>
            <a:r>
              <a:t>Willingness to change.</a:t>
            </a:r>
          </a:p>
          <a:p>
            <a:pPr>
              <a:defRPr sz="2500"/>
            </a:pPr>
            <a:r>
              <a:t>Celebrating progress along the way.</a:t>
            </a:r>
          </a:p>
          <a:p>
            <a:pPr>
              <a:defRPr sz="2500"/>
            </a:pPr>
            <a:r>
              <a:t>As veer (and we will), bring it back to God / Word.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noRot="1" noChangeAspect="1"/>
          </p:cNvSpPr>
          <p:nvPr>
            <p:ph type="sldImg"/>
          </p:nvPr>
        </p:nvSpPr>
        <p:spPr>
          <a:prstGeom prst="rect">
            <a:avLst/>
          </a:prstGeom>
        </p:spPr>
        <p:txBody>
          <a:bodyPr/>
          <a:lstStyle/>
          <a:p>
            <a:pPr lvl="0"/>
            <a:endParaRPr/>
          </a:p>
        </p:txBody>
      </p:sp>
      <p:sp>
        <p:nvSpPr>
          <p:cNvPr id="76" name="Shape 76"/>
          <p:cNvSpPr>
            <a:spLocks noGrp="1"/>
          </p:cNvSpPr>
          <p:nvPr>
            <p:ph type="body" sz="quarter" idx="1"/>
          </p:nvPr>
        </p:nvSpPr>
        <p:spPr>
          <a:prstGeom prst="rect">
            <a:avLst/>
          </a:prstGeom>
        </p:spPr>
        <p:txBody>
          <a:bodyPr/>
          <a:lstStyle/>
          <a:p>
            <a:pPr lvl="0">
              <a:defRPr sz="1800"/>
            </a:pPr>
            <a:r>
              <a:rPr sz="2400"/>
              <a:t>Outline of period: Cyrus takes over Babylon in 539 BC, issued his decree next year. Jews left sometime afterward. Started building &amp; stopped; began again after prophets. Then Esther in Susa. Then Ezra and Nehemiah.</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t>Contrasts and similarities between the two books.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r>
              <a:t>The temple was rebuilt, the wall was finished, but repentance had to continue. That’s why we need Jesus; he covers all our sins and exemplifies the right path. </a:t>
            </a:r>
            <a:r>
              <a:rPr>
                <a:latin typeface="Avenir Heavy"/>
                <a:ea typeface="Avenir Heavy"/>
                <a:cs typeface="Avenir Heavy"/>
                <a:sym typeface="Avenir Heavy"/>
              </a:rPr>
              <a:t>Return</a:t>
            </a:r>
            <a:r>
              <a:t> to the Lord (repent), </a:t>
            </a:r>
            <a:r>
              <a:rPr>
                <a:latin typeface="Avenir Heavy"/>
                <a:ea typeface="Avenir Heavy"/>
                <a:cs typeface="Avenir Heavy"/>
                <a:sym typeface="Avenir Heavy"/>
              </a:rPr>
              <a:t>Restore</a:t>
            </a:r>
            <a:r>
              <a:t> convictions and obedience to the Word, </a:t>
            </a:r>
            <a:r>
              <a:rPr>
                <a:latin typeface="Avenir Heavy"/>
                <a:ea typeface="Avenir Heavy"/>
                <a:cs typeface="Avenir Heavy"/>
                <a:sym typeface="Avenir Heavy"/>
              </a:rPr>
              <a:t>Rebuild </a:t>
            </a:r>
            <a:r>
              <a:t>his holy nation!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prstGeom prst="rect">
            <a:avLst/>
          </a:prstGeom>
        </p:spPr>
        <p:txBody>
          <a:bodyPr/>
          <a:lstStyle/>
          <a:p>
            <a:pPr lvl="0"/>
            <a:endParaRPr/>
          </a:p>
        </p:txBody>
      </p:sp>
      <p:sp>
        <p:nvSpPr>
          <p:cNvPr id="82" name="Shape 82"/>
          <p:cNvSpPr>
            <a:spLocks noGrp="1"/>
          </p:cNvSpPr>
          <p:nvPr>
            <p:ph type="body" sz="quarter" idx="1"/>
          </p:nvPr>
        </p:nvSpPr>
        <p:spPr>
          <a:prstGeom prst="rect">
            <a:avLst/>
          </a:prstGeom>
        </p:spPr>
        <p:txBody>
          <a:bodyPr/>
          <a:lstStyle/>
          <a:p>
            <a:pPr lvl="0">
              <a:defRPr sz="1800"/>
            </a:pPr>
            <a:r>
              <a:rPr sz="2400"/>
              <a:t>Why? Goodwill, collection of tribute, god’s favor. Almost a century later: In 407 BC, letter to Persian governor requesting that a Jewish temple at Elephantine in Egypt be rebuilt after destroyed by Egyptians in 411 BC.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prstGeom prst="rect">
            <a:avLst/>
          </a:prstGeom>
        </p:spPr>
        <p:txBody>
          <a:bodyPr/>
          <a:lstStyle/>
          <a:p>
            <a:pPr lvl="0"/>
            <a:endParaRPr/>
          </a:p>
        </p:txBody>
      </p:sp>
      <p:sp>
        <p:nvSpPr>
          <p:cNvPr id="88" name="Shape 88"/>
          <p:cNvSpPr>
            <a:spLocks noGrp="1"/>
          </p:cNvSpPr>
          <p:nvPr>
            <p:ph type="body" sz="quarter" idx="1"/>
          </p:nvPr>
        </p:nvSpPr>
        <p:spPr>
          <a:prstGeom prst="rect">
            <a:avLst/>
          </a:prstGeom>
        </p:spPr>
        <p:txBody>
          <a:bodyPr/>
          <a:lstStyle>
            <a:lvl1pPr>
              <a:defRPr sz="1900"/>
            </a:lvl1pPr>
          </a:lstStyle>
          <a:p>
            <a:pPr lvl="0">
              <a:defRPr sz="1800"/>
            </a:pPr>
            <a:r>
              <a:rPr sz="1900" dirty="0"/>
              <a:t>“I returned the statues of the divine patrons of every land…to their own sanctuaries. When I found their sanctuaries in ruins, I rebuilt them. I also repatriated the people of these lands and rebuilt their houses. Finally, with </a:t>
            </a:r>
            <a:r>
              <a:rPr sz="1900" dirty="0" err="1"/>
              <a:t>Marduk’s</a:t>
            </a:r>
            <a:r>
              <a:rPr sz="1900" dirty="0"/>
              <a:t> permission, I allowed statues of the dive patrons of Sumer and Akkad to be returned to their own sanctuaries.”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Title Text</a:t>
            </a:r>
          </a:p>
        </p:txBody>
      </p:sp>
      <p:sp>
        <p:nvSpPr>
          <p:cNvPr id="11" name="Shape 11"/>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6629400" y="0"/>
            <a:ext cx="2057400" cy="6400802"/>
          </a:xfrm>
          <a:prstGeom prst="rect">
            <a:avLst/>
          </a:prstGeom>
        </p:spPr>
        <p:txBody>
          <a:bodyPr/>
          <a:lstStyle/>
          <a:p>
            <a:pPr lvl="0">
              <a:defRPr sz="1800"/>
            </a:pPr>
            <a:r>
              <a:rPr sz="4400"/>
              <a:t>Title Text</a:t>
            </a:r>
          </a:p>
        </p:txBody>
      </p:sp>
      <p:sp>
        <p:nvSpPr>
          <p:cNvPr id="44" name="Shape 44"/>
          <p:cNvSpPr>
            <a:spLocks noGrp="1"/>
          </p:cNvSpPr>
          <p:nvPr>
            <p:ph type="body" idx="1"/>
          </p:nvPr>
        </p:nvSpPr>
        <p:spPr>
          <a:xfrm>
            <a:off x="457200" y="274638"/>
            <a:ext cx="6019800" cy="6583363"/>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a:solidFill>
                    <a:srgbClr val="FFFFFF"/>
                  </a:solidFill>
                  <a:latin typeface="Garamond"/>
                  <a:ea typeface="+mn-ea"/>
                  <a:cs typeface="Arial"/>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a:solidFill>
                  <a:srgbClr val="FFFFFF"/>
                </a:solidFill>
                <a:latin typeface="Garamond"/>
                <a:ea typeface="+mn-ea"/>
                <a:cs typeface="Arial"/>
              </a:endParaRPr>
            </a:p>
          </p:txBody>
        </p:sp>
      </p:grpSp>
      <p:sp>
        <p:nvSpPr>
          <p:cNvPr id="13323"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332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CB9D63D-2D29-475D-A39C-23C22CA328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6102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15C8340-2A07-4F5B-A635-D9344A29C8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74417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FA1DA1A-143C-43C9-8DF8-E8EE8C6B789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47764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7AF2939-3A64-470E-A0C5-AB39BF2A64C8}"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4727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C9A5CB6A-5765-4521-A51E-44543598D3DD}"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21701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3B6A33F-F975-4C22-9648-8AC4F92E78F8}"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53962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8333081-FCA0-41AF-BA6C-653FAEC32448}"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20407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5775593-48AB-489F-9766-A014D2AB9EB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7900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AD51D01-19BB-40C9-8C2A-A23864D9F63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39693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722312" y="4406900"/>
            <a:ext cx="7772401" cy="1362075"/>
          </a:xfrm>
          <a:prstGeom prst="rect">
            <a:avLst/>
          </a:prstGeom>
        </p:spPr>
        <p:txBody>
          <a:bodyPr anchor="t"/>
          <a:lstStyle>
            <a:lvl1pPr algn="l">
              <a:defRPr sz="4000" b="1" cap="all"/>
            </a:lvl1pPr>
          </a:lstStyle>
          <a:p>
            <a:pPr lvl="0">
              <a:defRPr sz="1800" b="0" cap="none"/>
            </a:pPr>
            <a:r>
              <a:rPr sz="4000" b="1" cap="all"/>
              <a:t>Title Text</a:t>
            </a:r>
          </a:p>
        </p:txBody>
      </p:sp>
      <p:sp>
        <p:nvSpPr>
          <p:cNvPr id="15" name="Shape 15"/>
          <p:cNvSpPr>
            <a:spLocks noGrp="1"/>
          </p:cNvSpPr>
          <p:nvPr>
            <p:ph type="body"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03F3CE7-E0E8-4AC8-9DC0-A1B99BE4516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6886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F01D17B-E869-44C4-B563-92D3606EDE4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49647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9/18/2020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178884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9/18/2020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091018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9/18/2020</a:t>
            </a:fld>
            <a:endParaRPr lang="en-US">
              <a:solidFill>
                <a:srgbClr val="564B3C"/>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Tree>
    <p:extLst>
      <p:ext uri="{BB962C8B-B14F-4D97-AF65-F5344CB8AC3E}">
        <p14:creationId xmlns:p14="http://schemas.microsoft.com/office/powerpoint/2010/main" val="808246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9/18/2020</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182195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9/18/2020</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237511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9/18/2020</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746681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9/18/2020</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397037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9/18/2020</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002460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Title Text</a:t>
            </a:r>
          </a:p>
        </p:txBody>
      </p:sp>
      <p:sp>
        <p:nvSpPr>
          <p:cNvPr id="19" name="Shape 19"/>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9/18/2020</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2667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9/18/2020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911321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9/18/2020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698123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69" y="1151930"/>
            <a:ext cx="7358063"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892969" y="3536156"/>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037822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2268141"/>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55682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723804" y="449240"/>
            <a:ext cx="3744682" cy="5777509"/>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69726" y="446484"/>
            <a:ext cx="3750469"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669726" y="3348633"/>
            <a:ext cx="3750469" cy="2893219"/>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149353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806062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137973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4723805" y="1821656"/>
            <a:ext cx="3750469" cy="4420195"/>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69726" y="1821656"/>
            <a:ext cx="3750469" cy="4420195"/>
          </a:xfrm>
          <a:prstGeom prst="rect">
            <a:avLst/>
          </a:prstGeom>
        </p:spPr>
        <p:txBody>
          <a:bodyPr/>
          <a:lstStyle>
            <a:lvl1pPr marL="241093" indent="-241093">
              <a:spcBef>
                <a:spcPts val="2250"/>
              </a:spcBef>
              <a:defRPr sz="1969"/>
            </a:lvl1pPr>
            <a:lvl2pPr marL="482186" indent="-241093">
              <a:spcBef>
                <a:spcPts val="2250"/>
              </a:spcBef>
              <a:defRPr sz="1969"/>
            </a:lvl2pPr>
            <a:lvl3pPr marL="866149" indent="-241093">
              <a:spcBef>
                <a:spcPts val="2250"/>
              </a:spcBef>
              <a:defRPr sz="1969"/>
            </a:lvl3pPr>
            <a:lvl4pPr marL="1178677" indent="-241093">
              <a:spcBef>
                <a:spcPts val="2250"/>
              </a:spcBef>
              <a:defRPr sz="1969"/>
            </a:lvl4pPr>
            <a:lvl5pPr marL="149120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107339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69727" y="892969"/>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123849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457200" y="256810"/>
            <a:ext cx="8229600" cy="1178656"/>
          </a:xfrm>
          <a:prstGeom prst="rect">
            <a:avLst/>
          </a:prstGeom>
        </p:spPr>
        <p:txBody>
          <a:bodyPr/>
          <a:lstStyle/>
          <a:p>
            <a:pPr lvl="0">
              <a:defRPr sz="1800"/>
            </a:pPr>
            <a:r>
              <a:rPr sz="4400"/>
              <a:t>Title Text</a:t>
            </a:r>
          </a:p>
        </p:txBody>
      </p:sp>
      <p:sp>
        <p:nvSpPr>
          <p:cNvPr id="23" name="Shape 23"/>
          <p:cNvSpPr>
            <a:spLocks noGrp="1"/>
          </p:cNvSpPr>
          <p:nvPr>
            <p:ph type="body" idx="1"/>
          </p:nvPr>
        </p:nvSpPr>
        <p:spPr>
          <a:xfrm>
            <a:off x="457200" y="1435465"/>
            <a:ext cx="4040188" cy="739411"/>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732734" y="3491508"/>
            <a:ext cx="3750469" cy="2741414"/>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4732734" y="446484"/>
            <a:ext cx="3750469" cy="2741414"/>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669726" y="446484"/>
            <a:ext cx="3750469" cy="578643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407125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892969" y="4473774"/>
            <a:ext cx="7358063" cy="362215"/>
          </a:xfrm>
          <a:prstGeom prst="rect">
            <a:avLst/>
          </a:prstGeom>
        </p:spPr>
        <p:txBody>
          <a:bodyPr anchor="t">
            <a:spAutoFit/>
          </a:bodyPr>
          <a:lstStyle>
            <a:lvl1pPr marL="0" indent="0" algn="ctr">
              <a:spcBef>
                <a:spcPts val="0"/>
              </a:spcBef>
              <a:buSzTx/>
              <a:buNone/>
              <a:defRPr sz="1687" i="1"/>
            </a:lvl1pPr>
          </a:lstStyle>
          <a:p>
            <a:r>
              <a:t>–Johnny Appleseed</a:t>
            </a:r>
          </a:p>
        </p:txBody>
      </p:sp>
      <p:sp>
        <p:nvSpPr>
          <p:cNvPr id="94" name="“Type a quote here.”"/>
          <p:cNvSpPr>
            <a:spLocks noGrp="1"/>
          </p:cNvSpPr>
          <p:nvPr>
            <p:ph type="body" sz="quarter" idx="14"/>
          </p:nvPr>
        </p:nvSpPr>
        <p:spPr>
          <a:xfrm>
            <a:off x="892969" y="2984579"/>
            <a:ext cx="7358063" cy="513795"/>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213777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2232" y="0"/>
            <a:ext cx="9144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326925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807613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 name="Shape 26"/>
          <p:cNvSpPr>
            <a:spLocks noGrp="1"/>
          </p:cNvSpPr>
          <p:nvPr>
            <p:ph type="title"/>
          </p:nvPr>
        </p:nvSpPr>
        <p:spPr>
          <a:prstGeom prst="rect">
            <a:avLst/>
          </a:prstGeom>
        </p:spPr>
        <p:txBody>
          <a:bodyPr/>
          <a:lstStyle/>
          <a:p>
            <a:pPr lvl="0">
              <a:defRPr sz="1800"/>
            </a:pPr>
            <a:r>
              <a:rPr sz="4400"/>
              <a:t>Title Text</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457200" y="0"/>
            <a:ext cx="3008314" cy="1435100"/>
          </a:xfrm>
          <a:prstGeom prst="rect">
            <a:avLst/>
          </a:prstGeom>
        </p:spPr>
        <p:txBody>
          <a:bodyPr anchor="b"/>
          <a:lstStyle>
            <a:lvl1pPr algn="l">
              <a:defRPr sz="2000" b="1"/>
            </a:lvl1pPr>
          </a:lstStyle>
          <a:p>
            <a:pPr lvl="0">
              <a:defRPr sz="1800" b="0"/>
            </a:pPr>
            <a:r>
              <a:rPr sz="2000" b="1"/>
              <a:t>Title Text</a:t>
            </a:r>
          </a:p>
        </p:txBody>
      </p:sp>
      <p:sp>
        <p:nvSpPr>
          <p:cNvPr id="32" name="Shape 32"/>
          <p:cNvSpPr>
            <a:spLocks noGrp="1"/>
          </p:cNvSpPr>
          <p:nvPr>
            <p:ph type="body" idx="1"/>
          </p:nvPr>
        </p:nvSpPr>
        <p:spPr>
          <a:xfrm>
            <a:off x="3575050" y="273050"/>
            <a:ext cx="5111750" cy="6584950"/>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1792288" y="4800600"/>
            <a:ext cx="5486401" cy="566738"/>
          </a:xfrm>
          <a:prstGeom prst="rect">
            <a:avLst/>
          </a:prstGeom>
        </p:spPr>
        <p:txBody>
          <a:bodyPr anchor="b"/>
          <a:lstStyle>
            <a:lvl1pPr algn="l">
              <a:defRPr sz="2000" b="1"/>
            </a:lvl1pPr>
          </a:lstStyle>
          <a:p>
            <a:pPr lvl="0">
              <a:defRPr sz="1800" b="0"/>
            </a:pPr>
            <a:r>
              <a:rPr sz="2000" b="1"/>
              <a:t>Title Text</a:t>
            </a:r>
          </a:p>
        </p:txBody>
      </p:sp>
      <p:sp>
        <p:nvSpPr>
          <p:cNvPr id="36" name="Shape 36"/>
          <p:cNvSpPr>
            <a:spLocks noGrp="1"/>
          </p:cNvSpPr>
          <p:nvPr>
            <p:ph type="body"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Title Text</a:t>
            </a:r>
          </a:p>
        </p:txBody>
      </p:sp>
      <p:sp>
        <p:nvSpPr>
          <p:cNvPr id="40" name="Shape 40"/>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6"/>
            <a:ext cx="8229600" cy="150812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pPr lvl="0">
              <a:defRPr sz="1800"/>
            </a:pPr>
            <a:r>
              <a:rPr sz="4400"/>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 name="Shape 4"/>
          <p:cNvSpPr>
            <a:spLocks noGrp="1"/>
          </p:cNvSpPr>
          <p:nvPr>
            <p:ph type="sldNum" sz="quarter" idx="2"/>
          </p:nvPr>
        </p:nvSpPr>
        <p:spPr>
          <a:xfrm>
            <a:off x="6553200" y="6404292"/>
            <a:ext cx="2133600" cy="269241"/>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algn="ctr">
        <a:defRPr sz="4400">
          <a:latin typeface="Calibri"/>
          <a:ea typeface="Calibri"/>
          <a:cs typeface="Calibri"/>
          <a:sym typeface="Calibri"/>
        </a:defRPr>
      </a:lvl6pPr>
      <a:lvl7pPr algn="ctr">
        <a:defRPr sz="4400">
          <a:latin typeface="Calibri"/>
          <a:ea typeface="Calibri"/>
          <a:cs typeface="Calibri"/>
          <a:sym typeface="Calibri"/>
        </a:defRPr>
      </a:lvl7pPr>
      <a:lvl8pPr algn="ctr">
        <a:defRPr sz="4400">
          <a:latin typeface="Calibri"/>
          <a:ea typeface="Calibri"/>
          <a:cs typeface="Calibri"/>
          <a:sym typeface="Calibri"/>
        </a:defRPr>
      </a:lvl8pPr>
      <a:lvl9pPr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lgn="l" rtl="0" fontAlgn="base">
              <a:spcBef>
                <a:spcPct val="0"/>
              </a:spcBef>
              <a:spcAft>
                <a:spcPct val="0"/>
              </a:spcAft>
              <a:defRPr/>
            </a:pPr>
            <a:endParaRPr lang="en-US" kern="1200">
              <a:solidFill>
                <a:srgbClr val="FFFFFF"/>
              </a:solidFill>
              <a:ea typeface="+mn-ea"/>
              <a:cs typeface="Arial"/>
            </a:endParaRPr>
          </a:p>
        </p:txBody>
      </p:sp>
      <p:sp>
        <p:nvSpPr>
          <p:cNvPr id="12291"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rtl="0" fontAlgn="base">
              <a:spcBef>
                <a:spcPct val="0"/>
              </a:spcBef>
              <a:spcAft>
                <a:spcPct val="0"/>
              </a:spcAft>
              <a:defRPr/>
            </a:pPr>
            <a:fld id="{2D294D8C-1F40-4BA2-8316-4319F28DEB5D}" type="slidenum">
              <a:rPr lang="en-US" kern="1200">
                <a:solidFill>
                  <a:srgbClr val="FFFFFF"/>
                </a:solidFill>
                <a:ea typeface="+mn-ea"/>
                <a:cs typeface="Arial"/>
              </a:rPr>
              <a:pPr rtl="0" fontAlgn="base">
                <a:spcBef>
                  <a:spcPct val="0"/>
                </a:spcBef>
                <a:spcAft>
                  <a:spcPct val="0"/>
                </a:spcAft>
                <a:defRPr/>
              </a:pPr>
              <a:t>‹#›</a:t>
            </a:fld>
            <a:endParaRPr lang="en-US" kern="1200">
              <a:solidFill>
                <a:srgbClr val="FFFFFF"/>
              </a:solidFill>
              <a:ea typeface="+mn-ea"/>
              <a:cs typeface="Aria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229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229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229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a:solidFill>
                    <a:srgbClr val="FFFFFF"/>
                  </a:solidFill>
                  <a:latin typeface="Garamond"/>
                  <a:ea typeface="+mn-ea"/>
                  <a:cs typeface="Arial"/>
                </a:endParaRPr>
              </a:p>
            </p:txBody>
          </p:sp>
          <p:sp>
            <p:nvSpPr>
              <p:cNvPr id="1229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grpSp>
        <p:sp>
          <p:nvSpPr>
            <p:cNvPr id="1229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a:solidFill>
                  <a:srgbClr val="FFFFFF"/>
                </a:solidFill>
                <a:latin typeface="Garamond"/>
                <a:ea typeface="+mn-ea"/>
                <a:cs typeface="Arial"/>
              </a:endParaRPr>
            </a:p>
          </p:txBody>
        </p:sp>
      </p:grpSp>
      <p:sp>
        <p:nvSpPr>
          <p:cNvPr id="12301"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02"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rtl="0" fontAlgn="base">
              <a:spcBef>
                <a:spcPct val="0"/>
              </a:spcBef>
              <a:spcAft>
                <a:spcPct val="0"/>
              </a:spcAft>
              <a:defRPr/>
            </a:pPr>
            <a:endParaRPr lang="en-US" kern="1200">
              <a:solidFill>
                <a:srgbClr val="FFFFFF"/>
              </a:solidFill>
              <a:ea typeface="+mn-ea"/>
              <a:cs typeface="Arial"/>
            </a:endParaRPr>
          </a:p>
        </p:txBody>
      </p:sp>
      <p:sp>
        <p:nvSpPr>
          <p:cNvPr id="12303"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71226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rtl="0"/>
            <a:fld id="{0770A36D-EE8A-4D7C-9C9F-E5E9C6BED234}" type="datetimeFigureOut">
              <a:rPr lang="en-US" kern="1200" smtClean="0">
                <a:solidFill>
                  <a:srgbClr val="564B3C"/>
                </a:solidFill>
                <a:latin typeface="Century Gothic"/>
                <a:ea typeface="+mn-ea"/>
                <a:cs typeface="+mn-cs"/>
              </a:rPr>
              <a:pPr rtl="0"/>
              <a:t>9/18/2020</a:t>
            </a:fld>
            <a:endParaRPr lang="en-US" kern="1200">
              <a:solidFill>
                <a:srgbClr val="564B3C"/>
              </a:solidFill>
              <a:latin typeface="Century Gothic"/>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rtl="0"/>
            <a:endParaRPr lang="en-US" kern="1200">
              <a:solidFill>
                <a:srgbClr val="564B3C"/>
              </a:solidFill>
              <a:latin typeface="Century Gothic"/>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rtl="0"/>
            <a:fld id="{9800355F-2D1B-4DD5-8BC3-CE3385A1FDAD}" type="slidenum">
              <a:rPr lang="en-US" kern="1200" smtClean="0">
                <a:solidFill>
                  <a:srgbClr val="564B3C"/>
                </a:solidFill>
                <a:latin typeface="Century Gothic"/>
                <a:ea typeface="+mn-ea"/>
                <a:cs typeface="+mn-cs"/>
              </a:rPr>
              <a:pPr rtl="0"/>
              <a:t>‹#›</a:t>
            </a:fld>
            <a:endParaRPr lang="en-US" kern="1200">
              <a:solidFill>
                <a:srgbClr val="564B3C"/>
              </a:solidFill>
              <a:latin typeface="Century Gothic"/>
              <a:ea typeface="+mn-ea"/>
              <a:cs typeface="+mn-cs"/>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411704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37983" y="6509742"/>
            <a:ext cx="291747"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469727477"/>
      </p:ext>
    </p:extLst>
  </p:cSld>
  <p:clrMap bg1="dk1" tx1="lt1" bg2="dk2" tx2="lt2" accent1="accent1" accent2="accent2" accent3="accent3" accent4="accent4" accent5="accent5" accent6="accent6" hlink="hlink" folHlink="folHlink"/>
  <p:sldLayoutIdLst>
    <p:sldLayoutId id="2147483707"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101.xml.rels><?xml version="1.0" encoding="UTF-8" standalone="yes"?>
<Relationships xmlns="http://schemas.openxmlformats.org/package/2006/relationships"><Relationship Id="rId3" Type="http://schemas.openxmlformats.org/officeDocument/2006/relationships/image" Target="../media/image55.tif"/><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102.xml.rels><?xml version="1.0" encoding="UTF-8" standalone="yes"?>
<Relationships xmlns="http://schemas.openxmlformats.org/package/2006/relationships"><Relationship Id="rId3" Type="http://schemas.openxmlformats.org/officeDocument/2006/relationships/image" Target="../media/image55.tif"/><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10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10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7.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7.xml"/></Relationships>
</file>

<file path=ppt/slides/_rels/slide10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7.xml"/></Relationships>
</file>

<file path=ppt/slides/_rels/slide10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7.xml"/></Relationships>
</file>

<file path=ppt/slides/_rels/slide10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7.xml"/></Relationships>
</file>

<file path=ppt/slides/_rels/slide10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7.xml"/></Relationships>
</file>

<file path=ppt/slides/_rels/slide1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1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1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37.xml"/><Relationship Id="rId4" Type="http://schemas.openxmlformats.org/officeDocument/2006/relationships/image" Target="../media/image63.jpeg"/></Relationships>
</file>

<file path=ppt/slides/_rels/slide1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3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1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1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37.xml"/><Relationship Id="rId4" Type="http://schemas.openxmlformats.org/officeDocument/2006/relationships/image" Target="../media/image6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1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12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1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124.xml.rels><?xml version="1.0" encoding="UTF-8" standalone="yes"?>
<Relationships xmlns="http://schemas.openxmlformats.org/package/2006/relationships"><Relationship Id="rId3" Type="http://schemas.openxmlformats.org/officeDocument/2006/relationships/image" Target="../media/image73.tif"/><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125.xml.rels><?xml version="1.0" encoding="UTF-8" standalone="yes"?>
<Relationships xmlns="http://schemas.openxmlformats.org/package/2006/relationships"><Relationship Id="rId3" Type="http://schemas.openxmlformats.org/officeDocument/2006/relationships/image" Target="../media/image74.tif"/><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126.xml.rels><?xml version="1.0" encoding="UTF-8" standalone="yes"?>
<Relationships xmlns="http://schemas.openxmlformats.org/package/2006/relationships"><Relationship Id="rId3" Type="http://schemas.openxmlformats.org/officeDocument/2006/relationships/image" Target="../media/image75.tif"/><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1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37.xml"/><Relationship Id="rId4" Type="http://schemas.openxmlformats.org/officeDocument/2006/relationships/image" Target="../media/image76.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7.xml"/></Relationships>
</file>

<file path=ppt/slides/_rels/slide1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37.xml"/></Relationships>
</file>

<file path=ppt/slides/_rels/slide1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37.xml"/></Relationships>
</file>

<file path=ppt/slides/_rels/slide1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3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3.xml"/></Relationships>
</file>

<file path=ppt/slides/_rels/slide137.xml.rels><?xml version="1.0" encoding="UTF-8" standalone="yes"?>
<Relationships xmlns="http://schemas.openxmlformats.org/package/2006/relationships"><Relationship Id="rId3" Type="http://schemas.openxmlformats.org/officeDocument/2006/relationships/image" Target="../media/image81.tif"/><Relationship Id="rId2" Type="http://schemas.openxmlformats.org/officeDocument/2006/relationships/notesSlide" Target="../notesSlides/notesSlide71.xml"/><Relationship Id="rId1" Type="http://schemas.openxmlformats.org/officeDocument/2006/relationships/slideLayout" Target="../slideLayouts/slideLayout33.xml"/></Relationships>
</file>

<file path=ppt/slides/_rels/slide1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3.xml"/></Relationships>
</file>

<file path=ppt/slides/_rels/slide1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3.xml"/></Relationships>
</file>

<file path=ppt/slides/_rels/slide1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3.xml"/></Relationships>
</file>

<file path=ppt/slides/_rels/slide1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3.xml"/></Relationships>
</file>

<file path=ppt/slides/_rels/slide1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82.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9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93.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94.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9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98.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99.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4ECE-93BF-499C-A0ED-AEA2FDF2F6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4DBEFB-5E3F-442A-AEDB-AF368543775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72076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schedule</a:t>
            </a:r>
          </a:p>
        </p:txBody>
      </p:sp>
      <p:sp>
        <p:nvSpPr>
          <p:cNvPr id="3" name="Content Placeholder 2"/>
          <p:cNvSpPr>
            <a:spLocks noGrp="1"/>
          </p:cNvSpPr>
          <p:nvPr>
            <p:ph idx="1"/>
          </p:nvPr>
        </p:nvSpPr>
        <p:spPr>
          <a:xfrm>
            <a:off x="426128" y="2362200"/>
            <a:ext cx="8260672" cy="3763963"/>
          </a:xfrm>
        </p:spPr>
        <p:txBody>
          <a:bodyPr/>
          <a:lstStyle/>
          <a:p>
            <a:pPr marL="114300" indent="0">
              <a:buNone/>
            </a:pPr>
            <a:r>
              <a:rPr lang="en-US" b="1" dirty="0"/>
              <a:t>Week 1 Introduction, Ezra 1-6, Haggai</a:t>
            </a:r>
          </a:p>
          <a:p>
            <a:pPr marL="114300" indent="0">
              <a:buNone/>
            </a:pPr>
            <a:endParaRPr lang="en-US" sz="800" b="1" dirty="0"/>
          </a:p>
          <a:p>
            <a:pPr marL="114300" indent="0">
              <a:buNone/>
            </a:pPr>
            <a:r>
              <a:rPr lang="en-US" b="1" dirty="0"/>
              <a:t>Week 2 Zechariah </a:t>
            </a:r>
          </a:p>
          <a:p>
            <a:pPr marL="114300" indent="0">
              <a:buNone/>
            </a:pPr>
            <a:endParaRPr lang="en-US" sz="800" b="1" dirty="0"/>
          </a:p>
          <a:p>
            <a:pPr marL="114300" indent="0">
              <a:buNone/>
            </a:pPr>
            <a:r>
              <a:rPr lang="en-US" b="1" dirty="0"/>
              <a:t>Week 3 Rest of Zechariah, Esther, Ezra 7-12</a:t>
            </a:r>
          </a:p>
          <a:p>
            <a:pPr marL="114300" indent="0">
              <a:buNone/>
            </a:pPr>
            <a:endParaRPr lang="en-US" sz="800" b="1" dirty="0"/>
          </a:p>
          <a:p>
            <a:pPr marL="114300" indent="0">
              <a:buNone/>
            </a:pPr>
            <a:r>
              <a:rPr lang="en-US" b="1" dirty="0"/>
              <a:t>Week 4 Nehemiah, Malachi  </a:t>
            </a:r>
          </a:p>
        </p:txBody>
      </p:sp>
    </p:spTree>
    <p:extLst>
      <p:ext uri="{BB962C8B-B14F-4D97-AF65-F5344CB8AC3E}">
        <p14:creationId xmlns:p14="http://schemas.microsoft.com/office/powerpoint/2010/main" val="5634995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Body"/>
          <p:cNvSpPr txBox="1">
            <a:spLocks noGrp="1"/>
          </p:cNvSpPr>
          <p:nvPr>
            <p:ph type="subTitle" sz="half" idx="1"/>
          </p:nvPr>
        </p:nvSpPr>
        <p:spPr>
          <a:xfrm>
            <a:off x="355795" y="4431618"/>
            <a:ext cx="8432411" cy="1881381"/>
          </a:xfrm>
          <a:prstGeom prst="rect">
            <a:avLst/>
          </a:prstGeom>
        </p:spPr>
        <p:txBody>
          <a:bodyPr/>
          <a:lstStyle/>
          <a:p>
            <a:pPr>
              <a:defRPr sz="6800">
                <a:solidFill>
                  <a:srgbClr val="FFFC79"/>
                </a:solidFill>
              </a:defRPr>
            </a:pPr>
            <a:endParaRPr/>
          </a:p>
        </p:txBody>
      </p:sp>
      <p:sp>
        <p:nvSpPr>
          <p:cNvPr id="256" name="Nehemiah 2:18"/>
          <p:cNvSpPr txBox="1">
            <a:spLocks noGrp="1"/>
          </p:cNvSpPr>
          <p:nvPr>
            <p:ph type="ctrTitle"/>
          </p:nvPr>
        </p:nvSpPr>
        <p:spPr>
          <a:xfrm>
            <a:off x="401923" y="101444"/>
            <a:ext cx="8340155" cy="1217686"/>
          </a:xfrm>
          <a:prstGeom prst="rect">
            <a:avLst/>
          </a:prstGeom>
        </p:spPr>
        <p:txBody>
          <a:bodyPr/>
          <a:lstStyle>
            <a:lvl1pPr>
              <a:defRPr sz="7000">
                <a:latin typeface="Herculanum"/>
                <a:ea typeface="Herculanum"/>
                <a:cs typeface="Herculanum"/>
                <a:sym typeface="Herculanum"/>
              </a:defRPr>
            </a:lvl1pPr>
          </a:lstStyle>
          <a:p>
            <a:r>
              <a:t>Nehemiah 2:18</a:t>
            </a:r>
          </a:p>
        </p:txBody>
      </p:sp>
      <p:pic>
        <p:nvPicPr>
          <p:cNvPr id="2050" name="Picture 2" descr="Nehemiah 2 18' Poster Print by ABConcepts | Displate">
            <a:extLst>
              <a:ext uri="{FF2B5EF4-FFF2-40B4-BE49-F238E27FC236}">
                <a16:creationId xmlns:a16="http://schemas.microsoft.com/office/drawing/2014/main" id="{0D9E14F3-1A14-4DB3-BB13-04F9DA603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94" y="1371600"/>
            <a:ext cx="3592512" cy="50306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Body"/>
          <p:cNvSpPr txBox="1">
            <a:spLocks noGrp="1"/>
          </p:cNvSpPr>
          <p:nvPr>
            <p:ph type="subTitle" sz="half" idx="1"/>
          </p:nvPr>
        </p:nvSpPr>
        <p:spPr>
          <a:xfrm>
            <a:off x="355795" y="4401930"/>
            <a:ext cx="8432411" cy="1881382"/>
          </a:xfrm>
          <a:prstGeom prst="rect">
            <a:avLst/>
          </a:prstGeom>
        </p:spPr>
        <p:txBody>
          <a:bodyPr/>
          <a:lstStyle/>
          <a:p>
            <a:pPr>
              <a:defRPr sz="6800">
                <a:solidFill>
                  <a:srgbClr val="FFFC79"/>
                </a:solidFill>
              </a:defRPr>
            </a:pPr>
            <a:endParaRPr/>
          </a:p>
        </p:txBody>
      </p:sp>
      <p:sp>
        <p:nvSpPr>
          <p:cNvPr id="262" name="Nehemiah 3"/>
          <p:cNvSpPr txBox="1">
            <a:spLocks noGrp="1"/>
          </p:cNvSpPr>
          <p:nvPr>
            <p:ph type="ctrTitle"/>
          </p:nvPr>
        </p:nvSpPr>
        <p:spPr>
          <a:xfrm>
            <a:off x="401923" y="101444"/>
            <a:ext cx="8340155" cy="1217686"/>
          </a:xfrm>
          <a:prstGeom prst="rect">
            <a:avLst/>
          </a:prstGeom>
        </p:spPr>
        <p:txBody>
          <a:bodyPr/>
          <a:lstStyle>
            <a:lvl1pPr>
              <a:defRPr sz="7000">
                <a:latin typeface="Herculanum"/>
                <a:ea typeface="Herculanum"/>
                <a:cs typeface="Herculanum"/>
                <a:sym typeface="Herculanum"/>
              </a:defRPr>
            </a:lvl1pPr>
          </a:lstStyle>
          <a:p>
            <a:r>
              <a:t>Nehemiah 3</a:t>
            </a:r>
          </a:p>
        </p:txBody>
      </p:sp>
      <p:pic>
        <p:nvPicPr>
          <p:cNvPr id="263" name="Image" descr="Image"/>
          <p:cNvPicPr>
            <a:picLocks noChangeAspect="1"/>
          </p:cNvPicPr>
          <p:nvPr/>
        </p:nvPicPr>
        <p:blipFill>
          <a:blip r:embed="rId3"/>
          <a:stretch>
            <a:fillRect/>
          </a:stretch>
        </p:blipFill>
        <p:spPr>
          <a:xfrm>
            <a:off x="499857" y="1432774"/>
            <a:ext cx="8144286" cy="5434181"/>
          </a:xfrm>
          <a:prstGeom prst="rect">
            <a:avLst/>
          </a:prstGeom>
          <a:ln w="12700">
            <a:miter lim="400000"/>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Body"/>
          <p:cNvSpPr txBox="1">
            <a:spLocks noGrp="1"/>
          </p:cNvSpPr>
          <p:nvPr>
            <p:ph type="subTitle" sz="half" idx="1"/>
          </p:nvPr>
        </p:nvSpPr>
        <p:spPr>
          <a:xfrm>
            <a:off x="355795" y="4401930"/>
            <a:ext cx="8432411" cy="1881382"/>
          </a:xfrm>
          <a:prstGeom prst="rect">
            <a:avLst/>
          </a:prstGeom>
        </p:spPr>
        <p:txBody>
          <a:bodyPr/>
          <a:lstStyle/>
          <a:p>
            <a:pPr>
              <a:defRPr sz="6800">
                <a:solidFill>
                  <a:srgbClr val="FFFC79"/>
                </a:solidFill>
              </a:defRPr>
            </a:pPr>
            <a:endParaRPr/>
          </a:p>
        </p:txBody>
      </p:sp>
      <p:sp>
        <p:nvSpPr>
          <p:cNvPr id="274" name="his becomes ours"/>
          <p:cNvSpPr txBox="1">
            <a:spLocks noGrp="1"/>
          </p:cNvSpPr>
          <p:nvPr>
            <p:ph type="ctrTitle"/>
          </p:nvPr>
        </p:nvSpPr>
        <p:spPr>
          <a:xfrm>
            <a:off x="401923" y="101444"/>
            <a:ext cx="8340155" cy="1217686"/>
          </a:xfrm>
          <a:prstGeom prst="rect">
            <a:avLst/>
          </a:prstGeom>
        </p:spPr>
        <p:txBody>
          <a:bodyPr/>
          <a:lstStyle>
            <a:lvl1pPr>
              <a:defRPr sz="7000">
                <a:latin typeface="Herculanum"/>
                <a:ea typeface="Herculanum"/>
                <a:cs typeface="Herculanum"/>
                <a:sym typeface="Herculanum"/>
              </a:defRPr>
            </a:lvl1pPr>
          </a:lstStyle>
          <a:p>
            <a:r>
              <a:t>his becomes ours</a:t>
            </a:r>
          </a:p>
        </p:txBody>
      </p:sp>
      <p:pic>
        <p:nvPicPr>
          <p:cNvPr id="275" name="Image" descr="Image"/>
          <p:cNvPicPr>
            <a:picLocks noChangeAspect="1"/>
          </p:cNvPicPr>
          <p:nvPr/>
        </p:nvPicPr>
        <p:blipFill>
          <a:blip r:embed="rId3"/>
          <a:stretch>
            <a:fillRect/>
          </a:stretch>
        </p:blipFill>
        <p:spPr>
          <a:xfrm>
            <a:off x="499857" y="1432774"/>
            <a:ext cx="8144286" cy="5434181"/>
          </a:xfrm>
          <a:prstGeom prst="rect">
            <a:avLst/>
          </a:prstGeom>
          <a:ln w="12700">
            <a:miter lim="400000"/>
          </a:ln>
        </p:spPr>
      </p:pic>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When It Rains…"/>
          <p:cNvSpPr txBox="1">
            <a:spLocks noGrp="1"/>
          </p:cNvSpPr>
          <p:nvPr>
            <p:ph type="title"/>
          </p:nvPr>
        </p:nvSpPr>
        <p:spPr>
          <a:xfrm>
            <a:off x="457200" y="274638"/>
            <a:ext cx="8229601" cy="1143001"/>
          </a:xfrm>
          <a:prstGeom prst="rect">
            <a:avLst/>
          </a:prstGeom>
        </p:spPr>
        <p:txBody>
          <a:bodyPr/>
          <a:lstStyle/>
          <a:p>
            <a:r>
              <a:t>When It Rains…</a:t>
            </a:r>
          </a:p>
        </p:txBody>
      </p:sp>
      <p:pic>
        <p:nvPicPr>
          <p:cNvPr id="280" name="rain.jpg" descr="rain.jpg"/>
          <p:cNvPicPr>
            <a:picLocks noChangeAspect="1"/>
          </p:cNvPicPr>
          <p:nvPr/>
        </p:nvPicPr>
        <p:blipFill>
          <a:blip r:embed="rId3"/>
          <a:stretch>
            <a:fillRect/>
          </a:stretch>
        </p:blipFill>
        <p:spPr>
          <a:xfrm>
            <a:off x="-1" y="1371600"/>
            <a:ext cx="9144001" cy="5486401"/>
          </a:xfrm>
          <a:prstGeom prst="rect">
            <a:avLst/>
          </a:prstGeom>
          <a:ln w="12700">
            <a:miter lim="400000"/>
          </a:ln>
        </p:spPr>
      </p:pic>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rain.jpg" descr="rain.jpg"/>
          <p:cNvPicPr>
            <a:picLocks noChangeAspect="1"/>
          </p:cNvPicPr>
          <p:nvPr/>
        </p:nvPicPr>
        <p:blipFill>
          <a:blip r:embed="rId2"/>
          <a:stretch>
            <a:fillRect/>
          </a:stretch>
        </p:blipFill>
        <p:spPr>
          <a:xfrm>
            <a:off x="-390698" y="1158"/>
            <a:ext cx="9925395" cy="6855685"/>
          </a:xfrm>
          <a:prstGeom prst="rect">
            <a:avLst/>
          </a:prstGeom>
          <a:ln w="12700">
            <a:miter lim="400000"/>
          </a:ln>
        </p:spPr>
      </p:pic>
      <p:sp>
        <p:nvSpPr>
          <p:cNvPr id="285" name="It Pours!"/>
          <p:cNvSpPr txBox="1">
            <a:spLocks noGrp="1"/>
          </p:cNvSpPr>
          <p:nvPr>
            <p:ph type="title"/>
          </p:nvPr>
        </p:nvSpPr>
        <p:spPr>
          <a:xfrm>
            <a:off x="457200" y="334014"/>
            <a:ext cx="8229601" cy="1143001"/>
          </a:xfrm>
          <a:prstGeom prst="rect">
            <a:avLst/>
          </a:prstGeom>
        </p:spPr>
        <p:txBody>
          <a:bodyPr/>
          <a:lstStyle/>
          <a:p>
            <a:r>
              <a:t>It Pours!</a:t>
            </a: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If It’s Not One Thing…"/>
          <p:cNvSpPr txBox="1">
            <a:spLocks noGrp="1"/>
          </p:cNvSpPr>
          <p:nvPr>
            <p:ph type="title"/>
          </p:nvPr>
        </p:nvSpPr>
        <p:spPr>
          <a:xfrm>
            <a:off x="457200" y="274638"/>
            <a:ext cx="8229601" cy="1143001"/>
          </a:xfrm>
          <a:prstGeom prst="rect">
            <a:avLst/>
          </a:prstGeom>
        </p:spPr>
        <p:txBody>
          <a:bodyPr/>
          <a:lstStyle/>
          <a:p>
            <a:r>
              <a:t>If It’s Not One Thing…</a:t>
            </a:r>
          </a:p>
        </p:txBody>
      </p:sp>
      <p:pic>
        <p:nvPicPr>
          <p:cNvPr id="288" name="number-one-.png" descr="number-one-.png"/>
          <p:cNvPicPr>
            <a:picLocks noChangeAspect="1"/>
          </p:cNvPicPr>
          <p:nvPr/>
        </p:nvPicPr>
        <p:blipFill>
          <a:blip r:embed="rId2"/>
          <a:stretch>
            <a:fillRect/>
          </a:stretch>
        </p:blipFill>
        <p:spPr>
          <a:xfrm>
            <a:off x="2438399" y="1752599"/>
            <a:ext cx="4419602" cy="4419602"/>
          </a:xfrm>
          <a:prstGeom prst="rect">
            <a:avLst/>
          </a:prstGeom>
          <a:ln w="12700">
            <a:miter lim="400000"/>
          </a:ln>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It’s Another!"/>
          <p:cNvSpPr txBox="1">
            <a:spLocks noGrp="1"/>
          </p:cNvSpPr>
          <p:nvPr>
            <p:ph type="title"/>
          </p:nvPr>
        </p:nvSpPr>
        <p:spPr>
          <a:xfrm>
            <a:off x="457200" y="274638"/>
            <a:ext cx="8229601" cy="1143001"/>
          </a:xfrm>
          <a:prstGeom prst="rect">
            <a:avLst/>
          </a:prstGeom>
        </p:spPr>
        <p:txBody>
          <a:bodyPr/>
          <a:lstStyle/>
          <a:p>
            <a:r>
              <a:t>It’s Another!</a:t>
            </a:r>
          </a:p>
        </p:txBody>
      </p:sp>
      <p:pic>
        <p:nvPicPr>
          <p:cNvPr id="291" name="number-one-.png" descr="number-one-.png"/>
          <p:cNvPicPr>
            <a:picLocks noChangeAspect="1"/>
          </p:cNvPicPr>
          <p:nvPr/>
        </p:nvPicPr>
        <p:blipFill>
          <a:blip r:embed="rId2"/>
          <a:stretch>
            <a:fillRect/>
          </a:stretch>
        </p:blipFill>
        <p:spPr>
          <a:xfrm>
            <a:off x="304800" y="1905000"/>
            <a:ext cx="3657601" cy="3657601"/>
          </a:xfrm>
          <a:prstGeom prst="rect">
            <a:avLst/>
          </a:prstGeom>
          <a:ln w="12700">
            <a:miter lim="400000"/>
          </a:ln>
        </p:spPr>
      </p:pic>
      <p:pic>
        <p:nvPicPr>
          <p:cNvPr id="292" name="number-one-.png" descr="number-one-.png"/>
          <p:cNvPicPr>
            <a:picLocks noChangeAspect="1"/>
          </p:cNvPicPr>
          <p:nvPr/>
        </p:nvPicPr>
        <p:blipFill>
          <a:blip r:embed="rId2"/>
          <a:stretch>
            <a:fillRect/>
          </a:stretch>
        </p:blipFill>
        <p:spPr>
          <a:xfrm>
            <a:off x="4937918" y="1905000"/>
            <a:ext cx="3672683" cy="3672683"/>
          </a:xfrm>
          <a:prstGeom prst="rect">
            <a:avLst/>
          </a:prstGeom>
          <a:ln w="12700">
            <a:miter lim="400000"/>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Misery Loves…"/>
          <p:cNvSpPr txBox="1">
            <a:spLocks noGrp="1"/>
          </p:cNvSpPr>
          <p:nvPr>
            <p:ph type="title"/>
          </p:nvPr>
        </p:nvSpPr>
        <p:spPr>
          <a:xfrm>
            <a:off x="457200" y="274638"/>
            <a:ext cx="8229601" cy="1143001"/>
          </a:xfrm>
          <a:prstGeom prst="rect">
            <a:avLst/>
          </a:prstGeom>
        </p:spPr>
        <p:txBody>
          <a:bodyPr/>
          <a:lstStyle/>
          <a:p>
            <a:r>
              <a:t>Misery Loves…</a:t>
            </a:r>
          </a:p>
        </p:txBody>
      </p:sp>
      <p:pic>
        <p:nvPicPr>
          <p:cNvPr id="295" name="old.jpg" descr="old.jpg"/>
          <p:cNvPicPr>
            <a:picLocks noChangeAspect="1"/>
          </p:cNvPicPr>
          <p:nvPr/>
        </p:nvPicPr>
        <p:blipFill>
          <a:blip r:embed="rId2"/>
          <a:stretch>
            <a:fillRect/>
          </a:stretch>
        </p:blipFill>
        <p:spPr>
          <a:xfrm>
            <a:off x="0" y="1309170"/>
            <a:ext cx="9172140" cy="5548830"/>
          </a:xfrm>
          <a:prstGeom prst="rect">
            <a:avLst/>
          </a:prstGeom>
          <a:ln w="12700">
            <a:miter lim="400000"/>
          </a:ln>
        </p:spPr>
      </p:pic>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Company!"/>
          <p:cNvSpPr txBox="1">
            <a:spLocks noGrp="1"/>
          </p:cNvSpPr>
          <p:nvPr>
            <p:ph type="title"/>
          </p:nvPr>
        </p:nvSpPr>
        <p:spPr>
          <a:xfrm>
            <a:off x="457200" y="274638"/>
            <a:ext cx="8229601" cy="1143001"/>
          </a:xfrm>
          <a:prstGeom prst="rect">
            <a:avLst/>
          </a:prstGeom>
        </p:spPr>
        <p:txBody>
          <a:bodyPr/>
          <a:lstStyle/>
          <a:p>
            <a:r>
              <a:t>Company!</a:t>
            </a:r>
          </a:p>
        </p:txBody>
      </p:sp>
      <p:pic>
        <p:nvPicPr>
          <p:cNvPr id="298" name="old.jpg" descr="old.jpg"/>
          <p:cNvPicPr>
            <a:picLocks noChangeAspect="1"/>
          </p:cNvPicPr>
          <p:nvPr/>
        </p:nvPicPr>
        <p:blipFill>
          <a:blip r:embed="rId2"/>
          <a:stretch>
            <a:fillRect/>
          </a:stretch>
        </p:blipFill>
        <p:spPr>
          <a:xfrm>
            <a:off x="0" y="1309170"/>
            <a:ext cx="9172140" cy="5548830"/>
          </a:xfrm>
          <a:prstGeom prst="rect">
            <a:avLst/>
          </a:prstGeom>
          <a:ln w="12700">
            <a:miter lim="400000"/>
          </a:ln>
        </p:spPr>
      </p:pic>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rouble Comes In…"/>
          <p:cNvSpPr txBox="1">
            <a:spLocks noGrp="1"/>
          </p:cNvSpPr>
          <p:nvPr>
            <p:ph type="title"/>
          </p:nvPr>
        </p:nvSpPr>
        <p:spPr>
          <a:xfrm>
            <a:off x="457200" y="274638"/>
            <a:ext cx="8229601" cy="1143001"/>
          </a:xfrm>
          <a:prstGeom prst="rect">
            <a:avLst/>
          </a:prstGeom>
        </p:spPr>
        <p:txBody>
          <a:bodyPr/>
          <a:lstStyle/>
          <a:p>
            <a:r>
              <a:t>Trouble Comes In…</a:t>
            </a:r>
          </a:p>
        </p:txBody>
      </p:sp>
      <p:pic>
        <p:nvPicPr>
          <p:cNvPr id="301" name="threes.jpg" descr="threes.jpg"/>
          <p:cNvPicPr>
            <a:picLocks noChangeAspect="1"/>
          </p:cNvPicPr>
          <p:nvPr/>
        </p:nvPicPr>
        <p:blipFill>
          <a:blip r:embed="rId2"/>
          <a:stretch>
            <a:fillRect/>
          </a:stretch>
        </p:blipFill>
        <p:spPr>
          <a:xfrm>
            <a:off x="1" y="1447800"/>
            <a:ext cx="9144001" cy="541020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All this was prophesied</a:t>
            </a:r>
          </a:p>
        </p:txBody>
      </p:sp>
      <p:sp>
        <p:nvSpPr>
          <p:cNvPr id="3" name="Content Placeholder 2"/>
          <p:cNvSpPr>
            <a:spLocks noGrp="1"/>
          </p:cNvSpPr>
          <p:nvPr>
            <p:ph idx="1"/>
          </p:nvPr>
        </p:nvSpPr>
        <p:spPr/>
        <p:txBody>
          <a:bodyPr/>
          <a:lstStyle/>
          <a:p>
            <a:r>
              <a:rPr lang="en-US" b="1" dirty="0"/>
              <a:t>Deuteronomy 28:15-19  If you do not obey the Lord your God…  you will be cursed.</a:t>
            </a:r>
          </a:p>
          <a:p>
            <a:endParaRPr lang="en-US" b="1" dirty="0"/>
          </a:p>
          <a:p>
            <a:r>
              <a:rPr lang="en-US" b="1" dirty="0"/>
              <a:t>Deuteronomy 28:36-37  You and your king will be taken to a foreign land.</a:t>
            </a:r>
          </a:p>
          <a:p>
            <a:endParaRPr lang="en-US" b="1" dirty="0"/>
          </a:p>
          <a:p>
            <a:r>
              <a:rPr lang="en-US" b="1" dirty="0" err="1"/>
              <a:t>Deut</a:t>
            </a:r>
            <a:r>
              <a:rPr lang="en-US" b="1" dirty="0"/>
              <a:t> 28:49-57  The Lord will bring a nation against you.   Terrible suffering.  Cannibalism in Jerusalem.</a:t>
            </a:r>
          </a:p>
          <a:p>
            <a:endParaRPr lang="en-US" b="1" dirty="0"/>
          </a:p>
          <a:p>
            <a:r>
              <a:rPr lang="en-US" b="1" dirty="0"/>
              <a:t>Summary:  </a:t>
            </a:r>
            <a:r>
              <a:rPr lang="en-US" b="1" dirty="0" err="1"/>
              <a:t>Deut</a:t>
            </a:r>
            <a:r>
              <a:rPr lang="en-US" b="1" dirty="0"/>
              <a:t> 29:22-29.</a:t>
            </a:r>
          </a:p>
          <a:p>
            <a:pPr marL="114300" indent="0">
              <a:buNone/>
            </a:pPr>
            <a:endParaRPr lang="en-US" dirty="0"/>
          </a:p>
        </p:txBody>
      </p:sp>
    </p:spTree>
    <p:extLst>
      <p:ext uri="{BB962C8B-B14F-4D97-AF65-F5344CB8AC3E}">
        <p14:creationId xmlns:p14="http://schemas.microsoft.com/office/powerpoint/2010/main" val="29607521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Threes!"/>
          <p:cNvSpPr txBox="1">
            <a:spLocks noGrp="1"/>
          </p:cNvSpPr>
          <p:nvPr>
            <p:ph type="title"/>
          </p:nvPr>
        </p:nvSpPr>
        <p:spPr>
          <a:xfrm>
            <a:off x="457200" y="274638"/>
            <a:ext cx="8229601" cy="1143001"/>
          </a:xfrm>
          <a:prstGeom prst="rect">
            <a:avLst/>
          </a:prstGeom>
        </p:spPr>
        <p:txBody>
          <a:bodyPr/>
          <a:lstStyle/>
          <a:p>
            <a:r>
              <a:t>Threes!</a:t>
            </a:r>
          </a:p>
        </p:txBody>
      </p:sp>
      <p:pic>
        <p:nvPicPr>
          <p:cNvPr id="304" name="threes.jpg" descr="threes.jpg"/>
          <p:cNvPicPr>
            <a:picLocks noChangeAspect="1"/>
          </p:cNvPicPr>
          <p:nvPr/>
        </p:nvPicPr>
        <p:blipFill>
          <a:blip r:embed="rId2"/>
          <a:stretch>
            <a:fillRect/>
          </a:stretch>
        </p:blipFill>
        <p:spPr>
          <a:xfrm>
            <a:off x="1" y="1447800"/>
            <a:ext cx="9144001" cy="5410201"/>
          </a:xfrm>
          <a:prstGeom prst="rect">
            <a:avLst/>
          </a:prstGeom>
          <a:ln w="12700">
            <a:miter lim="400000"/>
          </a:ln>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Nehemiah 4:1-3"/>
          <p:cNvSpPr txBox="1">
            <a:spLocks noGrp="1"/>
          </p:cNvSpPr>
          <p:nvPr>
            <p:ph type="title"/>
          </p:nvPr>
        </p:nvSpPr>
        <p:spPr>
          <a:xfrm>
            <a:off x="457200" y="274638"/>
            <a:ext cx="8229601" cy="1143001"/>
          </a:xfrm>
          <a:prstGeom prst="rect">
            <a:avLst/>
          </a:prstGeom>
        </p:spPr>
        <p:txBody>
          <a:bodyPr/>
          <a:lstStyle/>
          <a:p>
            <a:r>
              <a:t>Nehemiah 4:1-3</a:t>
            </a:r>
          </a:p>
        </p:txBody>
      </p:sp>
      <p:pic>
        <p:nvPicPr>
          <p:cNvPr id="307" name="teasing.jpg" descr="teasing.jpg"/>
          <p:cNvPicPr>
            <a:picLocks noChangeAspect="1"/>
          </p:cNvPicPr>
          <p:nvPr/>
        </p:nvPicPr>
        <p:blipFill>
          <a:blip r:embed="rId3"/>
          <a:stretch>
            <a:fillRect/>
          </a:stretch>
        </p:blipFill>
        <p:spPr>
          <a:xfrm>
            <a:off x="2209800" y="1469571"/>
            <a:ext cx="4714876" cy="5388429"/>
          </a:xfrm>
          <a:prstGeom prst="rect">
            <a:avLst/>
          </a:prstGeom>
          <a:ln w="12700">
            <a:miter lim="400000"/>
          </a:ln>
        </p:spPr>
      </p:pic>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Nehemiah 4:10"/>
          <p:cNvSpPr txBox="1">
            <a:spLocks noGrp="1"/>
          </p:cNvSpPr>
          <p:nvPr>
            <p:ph type="title"/>
          </p:nvPr>
        </p:nvSpPr>
        <p:spPr>
          <a:xfrm>
            <a:off x="457200" y="274638"/>
            <a:ext cx="8229601" cy="1143001"/>
          </a:xfrm>
          <a:prstGeom prst="rect">
            <a:avLst/>
          </a:prstGeom>
        </p:spPr>
        <p:txBody>
          <a:bodyPr/>
          <a:lstStyle/>
          <a:p>
            <a:r>
              <a:t>Nehemiah 4:10</a:t>
            </a:r>
          </a:p>
        </p:txBody>
      </p:sp>
      <p:pic>
        <p:nvPicPr>
          <p:cNvPr id="312" name="rubble.png" descr="rubble.png"/>
          <p:cNvPicPr>
            <a:picLocks noChangeAspect="1"/>
          </p:cNvPicPr>
          <p:nvPr/>
        </p:nvPicPr>
        <p:blipFill>
          <a:blip r:embed="rId3"/>
          <a:stretch>
            <a:fillRect/>
          </a:stretch>
        </p:blipFill>
        <p:spPr>
          <a:xfrm>
            <a:off x="-28835" y="1535980"/>
            <a:ext cx="9558491" cy="5707968"/>
          </a:xfrm>
          <a:prstGeom prst="rect">
            <a:avLst/>
          </a:prstGeom>
          <a:ln w="12700">
            <a:miter lim="400000"/>
          </a:ln>
        </p:spPr>
      </p:pic>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Nehemiah 5:1-5"/>
          <p:cNvSpPr txBox="1">
            <a:spLocks noGrp="1"/>
          </p:cNvSpPr>
          <p:nvPr>
            <p:ph type="title"/>
          </p:nvPr>
        </p:nvSpPr>
        <p:spPr>
          <a:xfrm>
            <a:off x="457200" y="274638"/>
            <a:ext cx="8229601" cy="1143001"/>
          </a:xfrm>
          <a:prstGeom prst="rect">
            <a:avLst/>
          </a:prstGeom>
        </p:spPr>
        <p:txBody>
          <a:bodyPr/>
          <a:lstStyle/>
          <a:p>
            <a:r>
              <a:t>Nehemiah 5:1-5</a:t>
            </a:r>
          </a:p>
        </p:txBody>
      </p:sp>
      <p:sp>
        <p:nvSpPr>
          <p:cNvPr id="317" name="Too many of us, not enough food (v. 2)…"/>
          <p:cNvSpPr txBox="1">
            <a:spLocks noGrp="1"/>
          </p:cNvSpPr>
          <p:nvPr>
            <p:ph type="body" idx="1"/>
          </p:nvPr>
        </p:nvSpPr>
        <p:spPr>
          <a:xfrm>
            <a:off x="457200" y="1600200"/>
            <a:ext cx="8229601" cy="4709160"/>
          </a:xfrm>
          <a:prstGeom prst="rect">
            <a:avLst/>
          </a:prstGeom>
        </p:spPr>
        <p:txBody>
          <a:bodyPr>
            <a:normAutofit lnSpcReduction="10000"/>
          </a:bodyPr>
          <a:lstStyle/>
          <a:p>
            <a:pPr marL="551069" indent="-454632">
              <a:spcBef>
                <a:spcPts val="492"/>
              </a:spcBef>
              <a:defRPr sz="4400"/>
            </a:pPr>
            <a:r>
              <a:t>Too many of us, not enough food (v. 2)</a:t>
            </a:r>
          </a:p>
          <a:p>
            <a:pPr marL="551069" indent="-454632">
              <a:spcBef>
                <a:spcPts val="492"/>
              </a:spcBef>
              <a:defRPr sz="4400"/>
            </a:pPr>
            <a:r>
              <a:t>Famine sent us into debt (v. 3)</a:t>
            </a:r>
          </a:p>
          <a:p>
            <a:pPr marL="551069" indent="-454632">
              <a:spcBef>
                <a:spcPts val="492"/>
              </a:spcBef>
              <a:defRPr sz="4400"/>
            </a:pPr>
            <a:r>
              <a:t>Taxes are so much, we’re losing our fields (v. 4)</a:t>
            </a:r>
          </a:p>
          <a:p>
            <a:pPr marL="551069" indent="-454632">
              <a:spcBef>
                <a:spcPts val="492"/>
              </a:spcBef>
              <a:defRPr sz="4400"/>
            </a:pPr>
            <a:r>
              <a:t>Even our own people are subjecting us to slavery (v. 5)</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Nehemiah 5:6-7a"/>
          <p:cNvSpPr txBox="1">
            <a:spLocks noGrp="1"/>
          </p:cNvSpPr>
          <p:nvPr>
            <p:ph type="title"/>
          </p:nvPr>
        </p:nvSpPr>
        <p:spPr>
          <a:xfrm>
            <a:off x="457200" y="274638"/>
            <a:ext cx="8229601" cy="1143001"/>
          </a:xfrm>
          <a:prstGeom prst="rect">
            <a:avLst/>
          </a:prstGeom>
        </p:spPr>
        <p:txBody>
          <a:bodyPr/>
          <a:lstStyle/>
          <a:p>
            <a:r>
              <a:t>Nehemiah 5:6-7a</a:t>
            </a:r>
          </a:p>
        </p:txBody>
      </p:sp>
      <p:pic>
        <p:nvPicPr>
          <p:cNvPr id="322" name="listen.jpg" descr="listen.jpg"/>
          <p:cNvPicPr>
            <a:picLocks noChangeAspect="1"/>
          </p:cNvPicPr>
          <p:nvPr/>
        </p:nvPicPr>
        <p:blipFill>
          <a:blip r:embed="rId3"/>
          <a:stretch>
            <a:fillRect/>
          </a:stretch>
        </p:blipFill>
        <p:spPr>
          <a:xfrm>
            <a:off x="76200" y="1905000"/>
            <a:ext cx="3733800" cy="3733800"/>
          </a:xfrm>
          <a:prstGeom prst="rect">
            <a:avLst/>
          </a:prstGeom>
          <a:ln w="12700">
            <a:miter lim="400000"/>
          </a:ln>
        </p:spPr>
      </p:pic>
      <p:pic>
        <p:nvPicPr>
          <p:cNvPr id="323" name="ponder.jpg" descr="ponder.jpg"/>
          <p:cNvPicPr>
            <a:picLocks noChangeAspect="1"/>
          </p:cNvPicPr>
          <p:nvPr/>
        </p:nvPicPr>
        <p:blipFill>
          <a:blip r:embed="rId4"/>
          <a:stretch>
            <a:fillRect/>
          </a:stretch>
        </p:blipFill>
        <p:spPr>
          <a:xfrm>
            <a:off x="4202061" y="1905000"/>
            <a:ext cx="4971037" cy="3733800"/>
          </a:xfrm>
          <a:prstGeom prst="rect">
            <a:avLst/>
          </a:prstGeom>
          <a:ln w="12700">
            <a:miter lim="400000"/>
          </a:ln>
        </p:spPr>
      </p:pic>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Nehemiah 5:9-13"/>
          <p:cNvSpPr txBox="1">
            <a:spLocks noGrp="1"/>
          </p:cNvSpPr>
          <p:nvPr>
            <p:ph type="title"/>
          </p:nvPr>
        </p:nvSpPr>
        <p:spPr>
          <a:xfrm>
            <a:off x="457200" y="274638"/>
            <a:ext cx="8229601" cy="1143001"/>
          </a:xfrm>
          <a:prstGeom prst="rect">
            <a:avLst/>
          </a:prstGeom>
        </p:spPr>
        <p:txBody>
          <a:bodyPr/>
          <a:lstStyle/>
          <a:p>
            <a:r>
              <a:t>Nehemiah 5:9-13</a:t>
            </a:r>
          </a:p>
        </p:txBody>
      </p:sp>
      <p:pic>
        <p:nvPicPr>
          <p:cNvPr id="328" name="open_bible.jpg" descr="open_bible.jpg"/>
          <p:cNvPicPr>
            <a:picLocks noChangeAspect="1"/>
          </p:cNvPicPr>
          <p:nvPr/>
        </p:nvPicPr>
        <p:blipFill>
          <a:blip r:embed="rId3"/>
          <a:stretch>
            <a:fillRect/>
          </a:stretch>
        </p:blipFill>
        <p:spPr>
          <a:xfrm>
            <a:off x="978143" y="1616646"/>
            <a:ext cx="7175257" cy="5241355"/>
          </a:xfrm>
          <a:prstGeom prst="rect">
            <a:avLst/>
          </a:prstGeom>
          <a:ln w="12700">
            <a:miter lim="400000"/>
          </a:ln>
        </p:spPr>
      </p:pic>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Nehemiah 5:9-13"/>
          <p:cNvSpPr txBox="1">
            <a:spLocks noGrp="1"/>
          </p:cNvSpPr>
          <p:nvPr>
            <p:ph type="title"/>
          </p:nvPr>
        </p:nvSpPr>
        <p:spPr>
          <a:xfrm>
            <a:off x="457200" y="762000"/>
            <a:ext cx="8229601" cy="1143001"/>
          </a:xfrm>
          <a:prstGeom prst="rect">
            <a:avLst/>
          </a:prstGeom>
        </p:spPr>
        <p:txBody>
          <a:bodyPr/>
          <a:lstStyle/>
          <a:p>
            <a:r>
              <a:t>Nehemiah 5:9-13</a:t>
            </a:r>
          </a:p>
        </p:txBody>
      </p:sp>
      <p:sp>
        <p:nvSpPr>
          <p:cNvPr id="333" name="Stop sinning!…"/>
          <p:cNvSpPr txBox="1">
            <a:spLocks noGrp="1"/>
          </p:cNvSpPr>
          <p:nvPr>
            <p:ph type="body" idx="1"/>
          </p:nvPr>
        </p:nvSpPr>
        <p:spPr>
          <a:xfrm>
            <a:off x="457200" y="2286001"/>
            <a:ext cx="8229601" cy="4023359"/>
          </a:xfrm>
          <a:prstGeom prst="rect">
            <a:avLst/>
          </a:prstGeom>
        </p:spPr>
        <p:txBody>
          <a:bodyPr>
            <a:normAutofit lnSpcReduction="10000"/>
          </a:bodyPr>
          <a:lstStyle/>
          <a:p>
            <a:pPr marL="737056" indent="-640618">
              <a:spcBef>
                <a:spcPts val="703"/>
              </a:spcBef>
              <a:defRPr sz="6200"/>
            </a:pPr>
            <a:r>
              <a:t>Stop sinning!</a:t>
            </a:r>
          </a:p>
          <a:p>
            <a:pPr marL="737056" indent="-640618">
              <a:spcBef>
                <a:spcPts val="703"/>
              </a:spcBef>
              <a:defRPr sz="6200"/>
            </a:pPr>
            <a:r>
              <a:t>Make restitution</a:t>
            </a:r>
          </a:p>
          <a:p>
            <a:pPr marL="737056" indent="-640618">
              <a:spcBef>
                <a:spcPts val="703"/>
              </a:spcBef>
              <a:defRPr sz="6200"/>
            </a:pPr>
            <a:r>
              <a:t>Have accountability</a:t>
            </a:r>
          </a:p>
          <a:p>
            <a:pPr marL="737056" indent="-640618">
              <a:spcBef>
                <a:spcPts val="703"/>
              </a:spcBef>
              <a:defRPr sz="6200"/>
            </a:pPr>
            <a:r>
              <a:t>Before God</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Nehemiah 5:19"/>
          <p:cNvSpPr txBox="1">
            <a:spLocks noGrp="1"/>
          </p:cNvSpPr>
          <p:nvPr>
            <p:ph type="title"/>
          </p:nvPr>
        </p:nvSpPr>
        <p:spPr>
          <a:xfrm>
            <a:off x="457200" y="274638"/>
            <a:ext cx="8229601" cy="1143001"/>
          </a:xfrm>
          <a:prstGeom prst="rect">
            <a:avLst/>
          </a:prstGeom>
        </p:spPr>
        <p:txBody>
          <a:bodyPr/>
          <a:lstStyle/>
          <a:p>
            <a:r>
              <a:t>Nehemiah 5:19</a:t>
            </a:r>
          </a:p>
        </p:txBody>
      </p:sp>
      <p:pic>
        <p:nvPicPr>
          <p:cNvPr id="336" name="god-judge.jpg" descr="god-judge.jpg"/>
          <p:cNvPicPr>
            <a:picLocks noChangeAspect="1"/>
          </p:cNvPicPr>
          <p:nvPr/>
        </p:nvPicPr>
        <p:blipFill>
          <a:blip r:embed="rId3"/>
          <a:stretch>
            <a:fillRect/>
          </a:stretch>
        </p:blipFill>
        <p:spPr>
          <a:xfrm>
            <a:off x="2514600" y="1469031"/>
            <a:ext cx="4114801" cy="5368530"/>
          </a:xfrm>
          <a:prstGeom prst="rect">
            <a:avLst/>
          </a:prstGeom>
          <a:ln w="12700">
            <a:miter lim="400000"/>
          </a:ln>
        </p:spPr>
      </p:pic>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Nehemiah 6:15-16"/>
          <p:cNvSpPr txBox="1">
            <a:spLocks noGrp="1"/>
          </p:cNvSpPr>
          <p:nvPr>
            <p:ph type="title"/>
          </p:nvPr>
        </p:nvSpPr>
        <p:spPr>
          <a:xfrm>
            <a:off x="457200" y="274638"/>
            <a:ext cx="8229601" cy="1143001"/>
          </a:xfrm>
          <a:prstGeom prst="rect">
            <a:avLst/>
          </a:prstGeom>
        </p:spPr>
        <p:txBody>
          <a:bodyPr/>
          <a:lstStyle/>
          <a:p>
            <a:r>
              <a:t>Nehemiah 6:15-16</a:t>
            </a:r>
          </a:p>
        </p:txBody>
      </p:sp>
      <p:pic>
        <p:nvPicPr>
          <p:cNvPr id="341" name="nehemiah_city.jpg" descr="nehemiah_city.jpg"/>
          <p:cNvPicPr>
            <a:picLocks noChangeAspect="1"/>
          </p:cNvPicPr>
          <p:nvPr/>
        </p:nvPicPr>
        <p:blipFill>
          <a:blip r:embed="rId3"/>
          <a:stretch>
            <a:fillRect/>
          </a:stretch>
        </p:blipFill>
        <p:spPr>
          <a:xfrm>
            <a:off x="-1" y="1366710"/>
            <a:ext cx="9144001" cy="5491291"/>
          </a:xfrm>
          <a:prstGeom prst="rect">
            <a:avLst/>
          </a:prstGeom>
          <a:ln w="12700">
            <a:miter lim="400000"/>
          </a:ln>
        </p:spPr>
      </p:pic>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Nehemiah 7:1"/>
          <p:cNvSpPr txBox="1">
            <a:spLocks noGrp="1"/>
          </p:cNvSpPr>
          <p:nvPr>
            <p:ph type="title"/>
          </p:nvPr>
        </p:nvSpPr>
        <p:spPr>
          <a:xfrm>
            <a:off x="457200" y="274638"/>
            <a:ext cx="8229601" cy="1143001"/>
          </a:xfrm>
          <a:prstGeom prst="rect">
            <a:avLst/>
          </a:prstGeom>
        </p:spPr>
        <p:txBody>
          <a:bodyPr/>
          <a:lstStyle/>
          <a:p>
            <a:r>
              <a:t>Nehemiah 7:1</a:t>
            </a:r>
          </a:p>
        </p:txBody>
      </p:sp>
      <p:pic>
        <p:nvPicPr>
          <p:cNvPr id="346" name="Temple_choir.jpg" descr="Temple_choir.jpg"/>
          <p:cNvPicPr>
            <a:picLocks noChangeAspect="1"/>
          </p:cNvPicPr>
          <p:nvPr/>
        </p:nvPicPr>
        <p:blipFill>
          <a:blip r:embed="rId3"/>
          <a:stretch>
            <a:fillRect/>
          </a:stretch>
        </p:blipFill>
        <p:spPr>
          <a:xfrm>
            <a:off x="5397500" y="1593976"/>
            <a:ext cx="3213101" cy="4273424"/>
          </a:xfrm>
          <a:prstGeom prst="rect">
            <a:avLst/>
          </a:prstGeom>
          <a:ln w="12700">
            <a:miter lim="400000"/>
          </a:ln>
        </p:spPr>
      </p:pic>
      <p:pic>
        <p:nvPicPr>
          <p:cNvPr id="347" name="Gates.jpg" descr="Gates.jpg"/>
          <p:cNvPicPr>
            <a:picLocks noChangeAspect="1"/>
          </p:cNvPicPr>
          <p:nvPr/>
        </p:nvPicPr>
        <p:blipFill>
          <a:blip r:embed="rId4"/>
          <a:stretch>
            <a:fillRect/>
          </a:stretch>
        </p:blipFill>
        <p:spPr>
          <a:xfrm>
            <a:off x="-32809" y="1981199"/>
            <a:ext cx="4528609" cy="3396457"/>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Deuteronomy 30:1-6</a:t>
            </a:r>
            <a:br>
              <a:rPr lang="en-US" sz="2800" b="1" dirty="0"/>
            </a:br>
            <a:r>
              <a:rPr lang="en-US" sz="2800" b="1" dirty="0"/>
              <a:t>Repent, Return, Restore, </a:t>
            </a:r>
            <a:r>
              <a:rPr lang="en-US" sz="2800" b="1" dirty="0" err="1"/>
              <a:t>REbuild</a:t>
            </a:r>
            <a:endParaRPr lang="en-US" sz="2800" b="1" dirty="0"/>
          </a:p>
        </p:txBody>
      </p:sp>
      <p:sp>
        <p:nvSpPr>
          <p:cNvPr id="3" name="Content Placeholder 2"/>
          <p:cNvSpPr>
            <a:spLocks noGrp="1"/>
          </p:cNvSpPr>
          <p:nvPr>
            <p:ph idx="1"/>
          </p:nvPr>
        </p:nvSpPr>
        <p:spPr/>
        <p:txBody>
          <a:bodyPr>
            <a:normAutofit fontScale="85000" lnSpcReduction="20000"/>
          </a:bodyPr>
          <a:lstStyle/>
          <a:p>
            <a:pPr marL="114300" indent="0">
              <a:buNone/>
            </a:pPr>
            <a:r>
              <a:rPr lang="en-US" b="1" dirty="0"/>
              <a:t>When all these blessings and curses I have set before you come on you and you </a:t>
            </a:r>
            <a:r>
              <a:rPr lang="en-US" b="1" dirty="0">
                <a:solidFill>
                  <a:srgbClr val="FF0000"/>
                </a:solidFill>
              </a:rPr>
              <a:t>take them to heart (repent) </a:t>
            </a:r>
            <a:r>
              <a:rPr lang="en-US" b="1" dirty="0"/>
              <a:t>wherever the LORD your God disperses you among the nations, and when you and your children </a:t>
            </a:r>
            <a:r>
              <a:rPr lang="en-US" b="1" dirty="0">
                <a:solidFill>
                  <a:srgbClr val="FF0000"/>
                </a:solidFill>
              </a:rPr>
              <a:t>return</a:t>
            </a:r>
            <a:r>
              <a:rPr lang="en-US" b="1" dirty="0"/>
              <a:t> to the LORD your God and obey him with all your heart and with all your soul according to everything I command you today, then the LORD your God will </a:t>
            </a:r>
            <a:r>
              <a:rPr lang="en-US" b="1" dirty="0">
                <a:solidFill>
                  <a:srgbClr val="FF0000"/>
                </a:solidFill>
              </a:rPr>
              <a:t>restore</a:t>
            </a:r>
            <a:r>
              <a:rPr lang="en-US" b="1" dirty="0"/>
              <a:t> your fortunes[a] and have compassion on you and gather you again from all the nations where he scattered you. Even if you have been banished to the most distant land under the heavens, from there the LORD your God will gather you and bring you back. He will bring you to the land that belonged to your ancestors, and you will take possession of it. He will make you </a:t>
            </a:r>
            <a:r>
              <a:rPr lang="en-US" b="1" dirty="0">
                <a:solidFill>
                  <a:srgbClr val="FF0000"/>
                </a:solidFill>
              </a:rPr>
              <a:t>more prosperous and numerous than your ancestors. (rebuild) </a:t>
            </a:r>
            <a:r>
              <a:rPr lang="en-US" b="1" dirty="0"/>
              <a:t>The LORD your God will circumcise your hearts and the hearts of your descendants, so that you may love him with all your heart and with all your soul, and live.</a:t>
            </a:r>
          </a:p>
        </p:txBody>
      </p:sp>
    </p:spTree>
    <p:extLst>
      <p:ext uri="{BB962C8B-B14F-4D97-AF65-F5344CB8AC3E}">
        <p14:creationId xmlns:p14="http://schemas.microsoft.com/office/powerpoint/2010/main" val="36630214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Nehemiah 8:1-3"/>
          <p:cNvSpPr txBox="1">
            <a:spLocks noGrp="1"/>
          </p:cNvSpPr>
          <p:nvPr>
            <p:ph type="title"/>
          </p:nvPr>
        </p:nvSpPr>
        <p:spPr>
          <a:xfrm>
            <a:off x="457200" y="274638"/>
            <a:ext cx="8229601" cy="1143001"/>
          </a:xfrm>
          <a:prstGeom prst="rect">
            <a:avLst/>
          </a:prstGeom>
        </p:spPr>
        <p:txBody>
          <a:bodyPr/>
          <a:lstStyle/>
          <a:p>
            <a:r>
              <a:t>Nehemiah 8:1-3</a:t>
            </a:r>
          </a:p>
        </p:txBody>
      </p:sp>
      <p:pic>
        <p:nvPicPr>
          <p:cNvPr id="352" name="Ezra.jpg" descr="Ezra.jpg"/>
          <p:cNvPicPr>
            <a:picLocks noChangeAspect="1"/>
          </p:cNvPicPr>
          <p:nvPr/>
        </p:nvPicPr>
        <p:blipFill>
          <a:blip r:embed="rId3"/>
          <a:stretch>
            <a:fillRect/>
          </a:stretch>
        </p:blipFill>
        <p:spPr>
          <a:xfrm>
            <a:off x="563993" y="1330425"/>
            <a:ext cx="7818008" cy="5527576"/>
          </a:xfrm>
          <a:prstGeom prst="rect">
            <a:avLst/>
          </a:prstGeom>
          <a:ln w="12700">
            <a:miter lim="400000"/>
          </a:ln>
        </p:spPr>
      </p:pic>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Nehemiah 8:5-6"/>
          <p:cNvSpPr txBox="1">
            <a:spLocks noGrp="1"/>
          </p:cNvSpPr>
          <p:nvPr>
            <p:ph type="title"/>
          </p:nvPr>
        </p:nvSpPr>
        <p:spPr>
          <a:xfrm>
            <a:off x="457200" y="274638"/>
            <a:ext cx="8229601" cy="1143001"/>
          </a:xfrm>
          <a:prstGeom prst="rect">
            <a:avLst/>
          </a:prstGeom>
        </p:spPr>
        <p:txBody>
          <a:bodyPr/>
          <a:lstStyle/>
          <a:p>
            <a:r>
              <a:t>Nehemiah 8:5-6</a:t>
            </a:r>
          </a:p>
        </p:txBody>
      </p:sp>
      <p:sp>
        <p:nvSpPr>
          <p:cNvPr id="357" name="Body"/>
          <p:cNvSpPr txBox="1">
            <a:spLocks noGrp="1"/>
          </p:cNvSpPr>
          <p:nvPr>
            <p:ph type="body" idx="1"/>
          </p:nvPr>
        </p:nvSpPr>
        <p:spPr>
          <a:xfrm>
            <a:off x="457200" y="1600200"/>
            <a:ext cx="8229601" cy="4709160"/>
          </a:xfrm>
          <a:prstGeom prst="rect">
            <a:avLst/>
          </a:prstGeom>
        </p:spPr>
        <p:txBody>
          <a:bodyPr/>
          <a:lstStyle/>
          <a:p>
            <a:endParaRPr/>
          </a:p>
        </p:txBody>
      </p:sp>
      <p:pic>
        <p:nvPicPr>
          <p:cNvPr id="358" name="ezra_reads_gallery.jpg" descr="ezra_reads_gallery.jpg"/>
          <p:cNvPicPr>
            <a:picLocks noChangeAspect="1"/>
          </p:cNvPicPr>
          <p:nvPr/>
        </p:nvPicPr>
        <p:blipFill>
          <a:blip r:embed="rId3"/>
          <a:stretch>
            <a:fillRect/>
          </a:stretch>
        </p:blipFill>
        <p:spPr>
          <a:xfrm>
            <a:off x="546741" y="1371600"/>
            <a:ext cx="8140060" cy="5486401"/>
          </a:xfrm>
          <a:prstGeom prst="rect">
            <a:avLst/>
          </a:prstGeom>
          <a:ln w="12700">
            <a:miter lim="400000"/>
          </a:ln>
        </p:spPr>
      </p:pic>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Nehemiah 9:1-3"/>
          <p:cNvSpPr txBox="1">
            <a:spLocks noGrp="1"/>
          </p:cNvSpPr>
          <p:nvPr>
            <p:ph type="title"/>
          </p:nvPr>
        </p:nvSpPr>
        <p:spPr>
          <a:xfrm>
            <a:off x="457200" y="274638"/>
            <a:ext cx="8229601" cy="1143001"/>
          </a:xfrm>
          <a:prstGeom prst="rect">
            <a:avLst/>
          </a:prstGeom>
        </p:spPr>
        <p:txBody>
          <a:bodyPr/>
          <a:lstStyle/>
          <a:p>
            <a:r>
              <a:t>Nehemiah 9:1-3</a:t>
            </a:r>
          </a:p>
        </p:txBody>
      </p:sp>
      <p:pic>
        <p:nvPicPr>
          <p:cNvPr id="363" name="scroll.gif" descr="scroll.gif"/>
          <p:cNvPicPr>
            <a:picLocks noChangeAspect="1"/>
          </p:cNvPicPr>
          <p:nvPr/>
        </p:nvPicPr>
        <p:blipFill>
          <a:blip r:embed="rId3"/>
          <a:stretch>
            <a:fillRect/>
          </a:stretch>
        </p:blipFill>
        <p:spPr>
          <a:xfrm>
            <a:off x="2013316" y="1506185"/>
            <a:ext cx="4997085" cy="5351816"/>
          </a:xfrm>
          <a:prstGeom prst="rect">
            <a:avLst/>
          </a:prstGeom>
          <a:ln w="12700">
            <a:miter lim="400000"/>
          </a:ln>
        </p:spPr>
      </p:pic>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Nehemiah 9:38"/>
          <p:cNvSpPr txBox="1">
            <a:spLocks noGrp="1"/>
          </p:cNvSpPr>
          <p:nvPr>
            <p:ph type="title"/>
          </p:nvPr>
        </p:nvSpPr>
        <p:spPr>
          <a:xfrm>
            <a:off x="457200" y="274638"/>
            <a:ext cx="8229601" cy="1143001"/>
          </a:xfrm>
          <a:prstGeom prst="rect">
            <a:avLst/>
          </a:prstGeom>
        </p:spPr>
        <p:txBody>
          <a:bodyPr/>
          <a:lstStyle/>
          <a:p>
            <a:r>
              <a:t>Nehemiah 9:38</a:t>
            </a:r>
          </a:p>
        </p:txBody>
      </p:sp>
      <p:pic>
        <p:nvPicPr>
          <p:cNvPr id="368" name="contract.jpg" descr="contract.jpg"/>
          <p:cNvPicPr>
            <a:picLocks noChangeAspect="1"/>
          </p:cNvPicPr>
          <p:nvPr/>
        </p:nvPicPr>
        <p:blipFill>
          <a:blip r:embed="rId3"/>
          <a:stretch>
            <a:fillRect/>
          </a:stretch>
        </p:blipFill>
        <p:spPr>
          <a:xfrm>
            <a:off x="1200150" y="1600200"/>
            <a:ext cx="6572251" cy="5257801"/>
          </a:xfrm>
          <a:prstGeom prst="rect">
            <a:avLst/>
          </a:prstGeom>
          <a:ln w="12700">
            <a:miter lim="400000"/>
          </a:ln>
        </p:spPr>
      </p:pic>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Nehemiah 10:30"/>
          <p:cNvSpPr txBox="1">
            <a:spLocks noGrp="1"/>
          </p:cNvSpPr>
          <p:nvPr>
            <p:ph type="title"/>
          </p:nvPr>
        </p:nvSpPr>
        <p:spPr>
          <a:xfrm>
            <a:off x="457200" y="274638"/>
            <a:ext cx="8229601" cy="1143001"/>
          </a:xfrm>
          <a:prstGeom prst="rect">
            <a:avLst/>
          </a:prstGeom>
        </p:spPr>
        <p:txBody>
          <a:bodyPr/>
          <a:lstStyle/>
          <a:p>
            <a:r>
              <a:t>Nehemiah 10:30</a:t>
            </a:r>
          </a:p>
        </p:txBody>
      </p:sp>
      <p:sp>
        <p:nvSpPr>
          <p:cNvPr id="373" name="Body"/>
          <p:cNvSpPr txBox="1">
            <a:spLocks noGrp="1"/>
          </p:cNvSpPr>
          <p:nvPr>
            <p:ph type="body" idx="1"/>
          </p:nvPr>
        </p:nvSpPr>
        <p:spPr>
          <a:xfrm>
            <a:off x="457200" y="1600200"/>
            <a:ext cx="8229601" cy="4709160"/>
          </a:xfrm>
          <a:prstGeom prst="rect">
            <a:avLst/>
          </a:prstGeom>
        </p:spPr>
        <p:txBody>
          <a:bodyPr/>
          <a:lstStyle/>
          <a:p>
            <a:endParaRPr/>
          </a:p>
        </p:txBody>
      </p:sp>
      <p:pic>
        <p:nvPicPr>
          <p:cNvPr id="374" name="Image" descr="Image"/>
          <p:cNvPicPr>
            <a:picLocks noChangeAspect="1"/>
          </p:cNvPicPr>
          <p:nvPr/>
        </p:nvPicPr>
        <p:blipFill>
          <a:blip r:embed="rId3"/>
          <a:stretch>
            <a:fillRect/>
          </a:stretch>
        </p:blipFill>
        <p:spPr>
          <a:xfrm>
            <a:off x="495610" y="1375748"/>
            <a:ext cx="8152781" cy="5509564"/>
          </a:xfrm>
          <a:prstGeom prst="rect">
            <a:avLst/>
          </a:prstGeom>
          <a:ln w="12700">
            <a:miter lim="400000"/>
          </a:ln>
        </p:spPr>
      </p:pic>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Nehemiah 10:31"/>
          <p:cNvSpPr txBox="1">
            <a:spLocks noGrp="1"/>
          </p:cNvSpPr>
          <p:nvPr>
            <p:ph type="title"/>
          </p:nvPr>
        </p:nvSpPr>
        <p:spPr>
          <a:xfrm>
            <a:off x="457199" y="273050"/>
            <a:ext cx="8153402" cy="1162050"/>
          </a:xfrm>
          <a:prstGeom prst="rect">
            <a:avLst/>
          </a:prstGeom>
        </p:spPr>
        <p:txBody>
          <a:bodyPr/>
          <a:lstStyle>
            <a:lvl1pPr algn="ctr">
              <a:defRPr sz="6200"/>
            </a:lvl1pPr>
          </a:lstStyle>
          <a:p>
            <a:r>
              <a:t>Nehemiah 10:31</a:t>
            </a:r>
          </a:p>
        </p:txBody>
      </p:sp>
      <p:sp>
        <p:nvSpPr>
          <p:cNvPr id="379" name="Body"/>
          <p:cNvSpPr txBox="1">
            <a:spLocks noGrp="1"/>
          </p:cNvSpPr>
          <p:nvPr>
            <p:ph type="body" sz="quarter" idx="1"/>
          </p:nvPr>
        </p:nvSpPr>
        <p:spPr>
          <a:xfrm>
            <a:off x="457200" y="1828799"/>
            <a:ext cx="8077201" cy="838202"/>
          </a:xfrm>
          <a:prstGeom prst="rect">
            <a:avLst/>
          </a:prstGeom>
        </p:spPr>
        <p:txBody>
          <a:bodyPr/>
          <a:lstStyle/>
          <a:p>
            <a:pPr algn="ctr">
              <a:spcBef>
                <a:spcPts val="492"/>
              </a:spcBef>
              <a:defRPr sz="4400"/>
            </a:pPr>
            <a:endParaRPr/>
          </a:p>
        </p:txBody>
      </p:sp>
      <p:sp>
        <p:nvSpPr>
          <p:cNvPr id="380" name="Rectangle"/>
          <p:cNvSpPr txBox="1"/>
          <p:nvPr/>
        </p:nvSpPr>
        <p:spPr>
          <a:xfrm>
            <a:off x="457200" y="2743200"/>
            <a:ext cx="8229601" cy="3382964"/>
          </a:xfrm>
          <a:prstGeom prst="rect">
            <a:avLst/>
          </a:prstGeom>
          <a:ln w="12700">
            <a:miter lim="400000"/>
          </a:ln>
        </p:spPr>
        <p:txBody>
          <a:bodyPr lIns="45719" tIns="45719" rIns="45719" bIns="45719">
            <a:normAutofit/>
          </a:bodyPr>
          <a:lstStyle/>
          <a:p>
            <a:pPr marL="497022" indent="-400585" algn="ctr" defTabSz="642915" rtl="0" hangingPunct="0">
              <a:spcBef>
                <a:spcPts val="422"/>
              </a:spcBef>
              <a:buClr>
                <a:srgbClr val="F9F9F9"/>
              </a:buClr>
              <a:buSzPct val="65000"/>
              <a:buFontTx/>
              <a:buChar char=""/>
              <a:defRPr>
                <a:latin typeface="Book Antiqua"/>
                <a:ea typeface="Book Antiqua"/>
                <a:cs typeface="Book Antiqua"/>
                <a:sym typeface="Book Antiqua"/>
              </a:defRPr>
            </a:pPr>
            <a:endParaRPr sz="2531">
              <a:solidFill>
                <a:srgbClr val="FFFFFF"/>
              </a:solidFill>
              <a:latin typeface="Book Antiqua"/>
              <a:sym typeface="Book Antiqua"/>
            </a:endParaRPr>
          </a:p>
        </p:txBody>
      </p:sp>
      <p:pic>
        <p:nvPicPr>
          <p:cNvPr id="381" name="Image" descr="Image"/>
          <p:cNvPicPr>
            <a:picLocks noChangeAspect="1"/>
          </p:cNvPicPr>
          <p:nvPr/>
        </p:nvPicPr>
        <p:blipFill>
          <a:blip r:embed="rId3"/>
          <a:stretch>
            <a:fillRect/>
          </a:stretch>
        </p:blipFill>
        <p:spPr>
          <a:xfrm>
            <a:off x="986359" y="1607986"/>
            <a:ext cx="7018883" cy="5264163"/>
          </a:xfrm>
          <a:prstGeom prst="rect">
            <a:avLst/>
          </a:prstGeom>
          <a:ln w="12700">
            <a:miter lim="400000"/>
          </a:ln>
        </p:spPr>
      </p:pic>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Nehemiah 10:32-39"/>
          <p:cNvSpPr txBox="1">
            <a:spLocks noGrp="1"/>
          </p:cNvSpPr>
          <p:nvPr>
            <p:ph type="title"/>
          </p:nvPr>
        </p:nvSpPr>
        <p:spPr>
          <a:xfrm>
            <a:off x="457199" y="273050"/>
            <a:ext cx="8153402" cy="1162050"/>
          </a:xfrm>
          <a:prstGeom prst="rect">
            <a:avLst/>
          </a:prstGeom>
        </p:spPr>
        <p:txBody>
          <a:bodyPr/>
          <a:lstStyle>
            <a:lvl1pPr algn="ctr">
              <a:defRPr sz="6200"/>
            </a:lvl1pPr>
          </a:lstStyle>
          <a:p>
            <a:r>
              <a:t>Nehemiah 10:32-39</a:t>
            </a:r>
          </a:p>
        </p:txBody>
      </p:sp>
      <p:sp>
        <p:nvSpPr>
          <p:cNvPr id="386" name="Body"/>
          <p:cNvSpPr txBox="1">
            <a:spLocks noGrp="1"/>
          </p:cNvSpPr>
          <p:nvPr>
            <p:ph type="body" sz="quarter" idx="1"/>
          </p:nvPr>
        </p:nvSpPr>
        <p:spPr>
          <a:xfrm>
            <a:off x="457200" y="1828799"/>
            <a:ext cx="8077201" cy="838202"/>
          </a:xfrm>
          <a:prstGeom prst="rect">
            <a:avLst/>
          </a:prstGeom>
        </p:spPr>
        <p:txBody>
          <a:bodyPr/>
          <a:lstStyle/>
          <a:p>
            <a:pPr algn="ctr">
              <a:spcBef>
                <a:spcPts val="492"/>
              </a:spcBef>
              <a:defRPr sz="4400"/>
            </a:pPr>
            <a:endParaRPr/>
          </a:p>
        </p:txBody>
      </p:sp>
      <p:sp>
        <p:nvSpPr>
          <p:cNvPr id="387" name="Rectangle"/>
          <p:cNvSpPr txBox="1"/>
          <p:nvPr/>
        </p:nvSpPr>
        <p:spPr>
          <a:xfrm>
            <a:off x="457200" y="2743200"/>
            <a:ext cx="8229601" cy="3382964"/>
          </a:xfrm>
          <a:prstGeom prst="rect">
            <a:avLst/>
          </a:prstGeom>
          <a:ln w="12700">
            <a:miter lim="400000"/>
          </a:ln>
        </p:spPr>
        <p:txBody>
          <a:bodyPr lIns="45719" tIns="45719" rIns="45719" bIns="45719">
            <a:normAutofit/>
          </a:bodyPr>
          <a:lstStyle/>
          <a:p>
            <a:pPr marL="497022" indent="-400585" algn="ctr" defTabSz="642915" rtl="0" hangingPunct="0">
              <a:spcBef>
                <a:spcPts val="422"/>
              </a:spcBef>
              <a:buClr>
                <a:srgbClr val="F9F9F9"/>
              </a:buClr>
              <a:buSzPct val="65000"/>
              <a:buFontTx/>
              <a:buChar char=""/>
              <a:defRPr>
                <a:latin typeface="Book Antiqua"/>
                <a:ea typeface="Book Antiqua"/>
                <a:cs typeface="Book Antiqua"/>
                <a:sym typeface="Book Antiqua"/>
              </a:defRPr>
            </a:pPr>
            <a:endParaRPr sz="2531">
              <a:solidFill>
                <a:srgbClr val="FFFFFF"/>
              </a:solidFill>
              <a:latin typeface="Book Antiqua"/>
              <a:sym typeface="Book Antiqua"/>
            </a:endParaRPr>
          </a:p>
        </p:txBody>
      </p:sp>
      <p:pic>
        <p:nvPicPr>
          <p:cNvPr id="388" name="Image" descr="Image"/>
          <p:cNvPicPr>
            <a:picLocks noChangeAspect="1"/>
          </p:cNvPicPr>
          <p:nvPr/>
        </p:nvPicPr>
        <p:blipFill>
          <a:blip r:embed="rId3"/>
          <a:stretch>
            <a:fillRect/>
          </a:stretch>
        </p:blipFill>
        <p:spPr>
          <a:xfrm>
            <a:off x="665443" y="1644721"/>
            <a:ext cx="7813114" cy="5203596"/>
          </a:xfrm>
          <a:prstGeom prst="rect">
            <a:avLst/>
          </a:prstGeom>
          <a:ln w="12700">
            <a:miter lim="400000"/>
          </a:ln>
        </p:spPr>
      </p:pic>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Nehemiah 11:1-2"/>
          <p:cNvSpPr txBox="1">
            <a:spLocks noGrp="1"/>
          </p:cNvSpPr>
          <p:nvPr>
            <p:ph type="title"/>
          </p:nvPr>
        </p:nvSpPr>
        <p:spPr>
          <a:xfrm>
            <a:off x="457200" y="274638"/>
            <a:ext cx="8229601" cy="1143001"/>
          </a:xfrm>
          <a:prstGeom prst="rect">
            <a:avLst/>
          </a:prstGeom>
        </p:spPr>
        <p:txBody>
          <a:bodyPr/>
          <a:lstStyle/>
          <a:p>
            <a:r>
              <a:t>Nehemiah 11:1-2</a:t>
            </a:r>
          </a:p>
        </p:txBody>
      </p:sp>
      <p:pic>
        <p:nvPicPr>
          <p:cNvPr id="393" name="Gates.jpg" descr="Gates.jpg"/>
          <p:cNvPicPr>
            <a:picLocks noChangeAspect="1"/>
          </p:cNvPicPr>
          <p:nvPr/>
        </p:nvPicPr>
        <p:blipFill>
          <a:blip r:embed="rId3"/>
          <a:stretch>
            <a:fillRect/>
          </a:stretch>
        </p:blipFill>
        <p:spPr>
          <a:xfrm>
            <a:off x="-1" y="2348706"/>
            <a:ext cx="4495801" cy="3371851"/>
          </a:xfrm>
          <a:prstGeom prst="rect">
            <a:avLst/>
          </a:prstGeom>
          <a:ln w="12700">
            <a:miter lim="400000"/>
          </a:ln>
        </p:spPr>
      </p:pic>
      <p:pic>
        <p:nvPicPr>
          <p:cNvPr id="394" name="shepherd.jpg" descr="shepherd.jpg"/>
          <p:cNvPicPr>
            <a:picLocks noChangeAspect="1"/>
          </p:cNvPicPr>
          <p:nvPr/>
        </p:nvPicPr>
        <p:blipFill>
          <a:blip r:embed="rId4"/>
          <a:stretch>
            <a:fillRect/>
          </a:stretch>
        </p:blipFill>
        <p:spPr>
          <a:xfrm>
            <a:off x="4495801" y="2419191"/>
            <a:ext cx="4599441" cy="3219609"/>
          </a:xfrm>
          <a:prstGeom prst="rect">
            <a:avLst/>
          </a:prstGeom>
          <a:ln w="12700">
            <a:miter lim="400000"/>
          </a:ln>
        </p:spPr>
      </p:pic>
      <p:sp>
        <p:nvSpPr>
          <p:cNvPr id="395" name="1) Relocate"/>
          <p:cNvSpPr txBox="1"/>
          <p:nvPr/>
        </p:nvSpPr>
        <p:spPr>
          <a:xfrm>
            <a:off x="457200" y="1066800"/>
            <a:ext cx="8229601"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rmAutofit/>
          </a:bodyPr>
          <a:lstStyle>
            <a:lvl1pPr defTabSz="914400">
              <a:defRPr sz="5800" b="1">
                <a:solidFill>
                  <a:srgbClr val="E8D38A"/>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pPr algn="ctr" defTabSz="642915" rtl="0" hangingPunct="0">
              <a:defRPr b="0">
                <a:solidFill>
                  <a:srgbClr val="FFFFFF"/>
                </a:solidFill>
                <a:effectLst/>
                <a:latin typeface="Book Antiqua"/>
                <a:ea typeface="Book Antiqua"/>
                <a:cs typeface="Book Antiqua"/>
                <a:sym typeface="Book Antiqua"/>
              </a:defRPr>
            </a:pPr>
            <a:r>
              <a:rPr sz="4078"/>
              <a:t>1) Relocate</a:t>
            </a:r>
          </a:p>
        </p:txBody>
      </p:sp>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Casting Lots"/>
          <p:cNvSpPr txBox="1">
            <a:spLocks noGrp="1"/>
          </p:cNvSpPr>
          <p:nvPr>
            <p:ph type="title"/>
          </p:nvPr>
        </p:nvSpPr>
        <p:spPr>
          <a:xfrm>
            <a:off x="457200" y="274638"/>
            <a:ext cx="8229601" cy="1143001"/>
          </a:xfrm>
          <a:prstGeom prst="rect">
            <a:avLst/>
          </a:prstGeom>
        </p:spPr>
        <p:txBody>
          <a:bodyPr/>
          <a:lstStyle/>
          <a:p>
            <a:r>
              <a:t>Casting Lots</a:t>
            </a:r>
          </a:p>
        </p:txBody>
      </p:sp>
      <p:sp>
        <p:nvSpPr>
          <p:cNvPr id="400" name="Choosing the scapegoat (Lev. 16:8)…"/>
          <p:cNvSpPr txBox="1">
            <a:spLocks noGrp="1"/>
          </p:cNvSpPr>
          <p:nvPr>
            <p:ph type="body" idx="1"/>
          </p:nvPr>
        </p:nvSpPr>
        <p:spPr>
          <a:xfrm>
            <a:off x="457200" y="1600200"/>
            <a:ext cx="8229601" cy="4709160"/>
          </a:xfrm>
          <a:prstGeom prst="rect">
            <a:avLst/>
          </a:prstGeom>
        </p:spPr>
        <p:txBody>
          <a:bodyPr>
            <a:normAutofit fontScale="47500" lnSpcReduction="20000"/>
          </a:bodyPr>
          <a:lstStyle/>
          <a:p>
            <a:r>
              <a:t>Choosing the scapegoat (Lev. 16:8)</a:t>
            </a:r>
          </a:p>
          <a:p>
            <a:r>
              <a:t>Tribal lands (Jos. 18:6-10)</a:t>
            </a:r>
          </a:p>
          <a:p>
            <a:r>
              <a:t>Order of priests (1 Chron. 24:5, 31)</a:t>
            </a:r>
          </a:p>
          <a:p>
            <a:r>
              <a:t>Duties of singers (1 Chron. 25:8)</a:t>
            </a:r>
          </a:p>
          <a:p>
            <a:r>
              <a:t>Gatekeepers where (1 Chron. 26:13)</a:t>
            </a:r>
          </a:p>
          <a:p>
            <a:r>
              <a:t>Times for altar wood (Neh. 10:34)</a:t>
            </a:r>
          </a:p>
          <a:p>
            <a:r>
              <a:t>Sailors choose Jonah (Jon. 1:7)</a:t>
            </a:r>
          </a:p>
          <a:p>
            <a:r>
              <a:t>Matthias as apostle (Acts 1:26)</a:t>
            </a:r>
          </a:p>
          <a:p>
            <a:r>
              <a:t>From God (Prov. 16:33)</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Nehemiah 12:27"/>
          <p:cNvSpPr txBox="1">
            <a:spLocks noGrp="1"/>
          </p:cNvSpPr>
          <p:nvPr>
            <p:ph type="title"/>
          </p:nvPr>
        </p:nvSpPr>
        <p:spPr>
          <a:xfrm>
            <a:off x="457200" y="274638"/>
            <a:ext cx="8229601" cy="1143001"/>
          </a:xfrm>
          <a:prstGeom prst="rect">
            <a:avLst/>
          </a:prstGeom>
        </p:spPr>
        <p:txBody>
          <a:bodyPr/>
          <a:lstStyle/>
          <a:p>
            <a:r>
              <a:t>Nehemiah 12:27</a:t>
            </a:r>
          </a:p>
        </p:txBody>
      </p:sp>
      <p:sp>
        <p:nvSpPr>
          <p:cNvPr id="405" name="2) Rejoice"/>
          <p:cNvSpPr txBox="1"/>
          <p:nvPr/>
        </p:nvSpPr>
        <p:spPr>
          <a:xfrm>
            <a:off x="457200" y="1066800"/>
            <a:ext cx="8229601"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rmAutofit/>
          </a:bodyPr>
          <a:lstStyle>
            <a:lvl1pPr defTabSz="914400">
              <a:defRPr sz="5800" b="1">
                <a:solidFill>
                  <a:srgbClr val="E8D38A"/>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pPr algn="ctr" defTabSz="642915" rtl="0" hangingPunct="0">
              <a:defRPr b="0">
                <a:solidFill>
                  <a:srgbClr val="FFFFFF"/>
                </a:solidFill>
                <a:effectLst/>
                <a:latin typeface="Book Antiqua"/>
                <a:ea typeface="Book Antiqua"/>
                <a:cs typeface="Book Antiqua"/>
                <a:sym typeface="Book Antiqua"/>
              </a:defRPr>
            </a:pPr>
            <a:r>
              <a:rPr sz="4078"/>
              <a:t>2) Rejoice</a:t>
            </a:r>
          </a:p>
        </p:txBody>
      </p:sp>
      <p:pic>
        <p:nvPicPr>
          <p:cNvPr id="406" name="choir.jpg" descr="choir.jpg"/>
          <p:cNvPicPr>
            <a:picLocks noChangeAspect="1"/>
          </p:cNvPicPr>
          <p:nvPr/>
        </p:nvPicPr>
        <p:blipFill>
          <a:blip r:embed="rId3"/>
          <a:stretch>
            <a:fillRect/>
          </a:stretch>
        </p:blipFill>
        <p:spPr>
          <a:xfrm>
            <a:off x="576662" y="2362200"/>
            <a:ext cx="8033939" cy="453025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a:t>
            </a:r>
            <a:r>
              <a:rPr lang="en-US" sz="3200" b="1" dirty="0"/>
              <a:t>f God says it will happen</a:t>
            </a:r>
            <a:br>
              <a:rPr lang="en-US" sz="3200" b="1" dirty="0"/>
            </a:br>
            <a:r>
              <a:rPr lang="en-US" sz="3200" b="1" dirty="0"/>
              <a:t>It will happen</a:t>
            </a:r>
            <a:endParaRPr lang="en-US" b="1" dirty="0"/>
          </a:p>
        </p:txBody>
      </p:sp>
      <p:sp>
        <p:nvSpPr>
          <p:cNvPr id="3" name="Content Placeholder 2"/>
          <p:cNvSpPr>
            <a:spLocks noGrp="1"/>
          </p:cNvSpPr>
          <p:nvPr>
            <p:ph idx="1"/>
          </p:nvPr>
        </p:nvSpPr>
        <p:spPr>
          <a:xfrm>
            <a:off x="457200" y="1905000"/>
            <a:ext cx="8229600" cy="4221163"/>
          </a:xfrm>
        </p:spPr>
        <p:txBody>
          <a:bodyPr/>
          <a:lstStyle/>
          <a:p>
            <a:pPr marL="114300" indent="0">
              <a:buNone/>
            </a:pPr>
            <a:r>
              <a:rPr lang="en-US" b="1" dirty="0"/>
              <a:t>Jeremiah 4:5-6 6:1-2  Disaster from the North!</a:t>
            </a:r>
          </a:p>
          <a:p>
            <a:pPr marL="114300" indent="0">
              <a:buNone/>
            </a:pPr>
            <a:r>
              <a:rPr lang="en-US" b="1" dirty="0"/>
              <a:t>Jeremiah 7:30-34  The Valley of Slaughter.</a:t>
            </a:r>
          </a:p>
          <a:p>
            <a:pPr marL="114300" indent="0">
              <a:buNone/>
            </a:pPr>
            <a:endParaRPr lang="en-US" sz="1000" b="1" dirty="0"/>
          </a:p>
          <a:p>
            <a:pPr marL="114300" indent="0">
              <a:buNone/>
            </a:pPr>
            <a:r>
              <a:rPr lang="en-US" b="1" dirty="0"/>
              <a:t>But…   Jeremiah 27:16-22</a:t>
            </a:r>
          </a:p>
          <a:p>
            <a:pPr marL="114300" indent="0">
              <a:buNone/>
            </a:pPr>
            <a:endParaRPr lang="en-US" dirty="0"/>
          </a:p>
          <a:p>
            <a:pPr marL="114300" indent="0">
              <a:buNone/>
            </a:pPr>
            <a:r>
              <a:rPr lang="en-US" b="1" dirty="0"/>
              <a:t>Ezekiel 4:  God besieges Jerusalem.</a:t>
            </a:r>
          </a:p>
          <a:p>
            <a:pPr marL="114300" indent="0">
              <a:buNone/>
            </a:pPr>
            <a:r>
              <a:rPr lang="en-US" b="1" dirty="0"/>
              <a:t>Ezekiel 7:5-10 Disaster!  Doom!    9:5-6 kill without pity  12:1-16  Pack your bags….</a:t>
            </a:r>
          </a:p>
          <a:p>
            <a:pPr marL="114300" indent="0">
              <a:buNone/>
            </a:pPr>
            <a:endParaRPr lang="en-US" sz="1000" b="1" dirty="0"/>
          </a:p>
          <a:p>
            <a:pPr marL="114300" indent="0">
              <a:buNone/>
            </a:pPr>
            <a:r>
              <a:rPr lang="en-US" b="1" dirty="0"/>
              <a:t>But….   </a:t>
            </a:r>
            <a:r>
              <a:rPr lang="en-US" b="1" dirty="0" err="1"/>
              <a:t>Ezek</a:t>
            </a:r>
            <a:r>
              <a:rPr lang="en-US" b="1" dirty="0"/>
              <a:t> 36:24-32</a:t>
            </a:r>
          </a:p>
          <a:p>
            <a:pPr marL="114300" indent="0">
              <a:buNone/>
            </a:pPr>
            <a:endParaRPr lang="en-US" dirty="0"/>
          </a:p>
        </p:txBody>
      </p:sp>
    </p:spTree>
    <p:extLst>
      <p:ext uri="{BB962C8B-B14F-4D97-AF65-F5344CB8AC3E}">
        <p14:creationId xmlns:p14="http://schemas.microsoft.com/office/powerpoint/2010/main" val="39274256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Nehemiah 12:43"/>
          <p:cNvSpPr txBox="1">
            <a:spLocks noGrp="1"/>
          </p:cNvSpPr>
          <p:nvPr>
            <p:ph type="title"/>
          </p:nvPr>
        </p:nvSpPr>
        <p:spPr>
          <a:xfrm>
            <a:off x="457200" y="274638"/>
            <a:ext cx="8229601" cy="1143001"/>
          </a:xfrm>
          <a:prstGeom prst="rect">
            <a:avLst/>
          </a:prstGeom>
        </p:spPr>
        <p:txBody>
          <a:bodyPr/>
          <a:lstStyle/>
          <a:p>
            <a:r>
              <a:t>Nehemiah 12:43</a:t>
            </a:r>
          </a:p>
        </p:txBody>
      </p:sp>
      <p:pic>
        <p:nvPicPr>
          <p:cNvPr id="411" name="jumping_joy.jpg" descr="jumping_joy.jpg"/>
          <p:cNvPicPr>
            <a:picLocks noChangeAspect="1"/>
          </p:cNvPicPr>
          <p:nvPr/>
        </p:nvPicPr>
        <p:blipFill>
          <a:blip r:embed="rId3"/>
          <a:stretch>
            <a:fillRect/>
          </a:stretch>
        </p:blipFill>
        <p:spPr>
          <a:xfrm>
            <a:off x="990600" y="1600200"/>
            <a:ext cx="7010401" cy="5257801"/>
          </a:xfrm>
          <a:prstGeom prst="rect">
            <a:avLst/>
          </a:prstGeom>
          <a:ln w="12700">
            <a:miter lim="400000"/>
          </a:ln>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Nehemiah 13:6-9"/>
          <p:cNvSpPr txBox="1">
            <a:spLocks noGrp="1"/>
          </p:cNvSpPr>
          <p:nvPr>
            <p:ph type="title"/>
          </p:nvPr>
        </p:nvSpPr>
        <p:spPr>
          <a:xfrm>
            <a:off x="457200" y="274638"/>
            <a:ext cx="8229601" cy="1143001"/>
          </a:xfrm>
          <a:prstGeom prst="rect">
            <a:avLst/>
          </a:prstGeom>
        </p:spPr>
        <p:txBody>
          <a:bodyPr/>
          <a:lstStyle/>
          <a:p>
            <a:r>
              <a:t>Nehemiah 13:6-9</a:t>
            </a:r>
          </a:p>
        </p:txBody>
      </p:sp>
      <p:sp>
        <p:nvSpPr>
          <p:cNvPr id="416" name="3) Refocus"/>
          <p:cNvSpPr txBox="1"/>
          <p:nvPr/>
        </p:nvSpPr>
        <p:spPr>
          <a:xfrm>
            <a:off x="457200" y="1066800"/>
            <a:ext cx="8229601"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rmAutofit/>
          </a:bodyPr>
          <a:lstStyle/>
          <a:p>
            <a:pPr algn="ctr" defTabSz="642915" rtl="0" hangingPunct="0">
              <a:defRPr sz="2400">
                <a:latin typeface="Book Antiqua"/>
                <a:ea typeface="Book Antiqua"/>
                <a:cs typeface="Book Antiqua"/>
                <a:sym typeface="Book Antiqua"/>
              </a:defRPr>
            </a:pPr>
            <a:r>
              <a:rPr sz="4078" b="1">
                <a:solidFill>
                  <a:srgbClr val="FFD479"/>
                </a:solidFill>
                <a:latin typeface="Lucida Sans"/>
                <a:ea typeface="Lucida Sans"/>
                <a:cs typeface="Lucida Sans"/>
                <a:sym typeface="Lucida Sans"/>
              </a:rPr>
              <a:t>3)</a:t>
            </a:r>
            <a:r>
              <a:rPr sz="4078" b="1">
                <a:solidFill>
                  <a:srgbClr val="E8D38A"/>
                </a:solidFill>
                <a:effectLst>
                  <a:outerShdw blurRad="114300" dist="101600" dir="2700000" rotWithShape="0">
                    <a:srgbClr val="000000">
                      <a:alpha val="40000"/>
                    </a:srgbClr>
                  </a:outerShdw>
                </a:effectLst>
                <a:latin typeface="Lucida Sans"/>
                <a:ea typeface="Lucida Sans"/>
                <a:cs typeface="Lucida Sans"/>
                <a:sym typeface="Lucida Sans"/>
              </a:rPr>
              <a:t> Refocus</a:t>
            </a:r>
          </a:p>
        </p:txBody>
      </p:sp>
      <p:pic>
        <p:nvPicPr>
          <p:cNvPr id="417" name="Refocus-web-2.jpg" descr="Refocus-web-2.jpg"/>
          <p:cNvPicPr>
            <a:picLocks noChangeAspect="1"/>
          </p:cNvPicPr>
          <p:nvPr/>
        </p:nvPicPr>
        <p:blipFill>
          <a:blip r:embed="rId3"/>
          <a:stretch>
            <a:fillRect/>
          </a:stretch>
        </p:blipFill>
        <p:spPr>
          <a:xfrm>
            <a:off x="1524000" y="2262980"/>
            <a:ext cx="6134101" cy="4600576"/>
          </a:xfrm>
          <a:prstGeom prst="rect">
            <a:avLst/>
          </a:prstGeom>
          <a:ln w="12700">
            <a:miter lim="400000"/>
          </a:ln>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Nehemiah 13:6-9"/>
          <p:cNvSpPr txBox="1">
            <a:spLocks noGrp="1"/>
          </p:cNvSpPr>
          <p:nvPr>
            <p:ph type="title"/>
          </p:nvPr>
        </p:nvSpPr>
        <p:spPr>
          <a:xfrm>
            <a:off x="457200" y="274638"/>
            <a:ext cx="8229601" cy="1143001"/>
          </a:xfrm>
          <a:prstGeom prst="rect">
            <a:avLst/>
          </a:prstGeom>
        </p:spPr>
        <p:txBody>
          <a:bodyPr/>
          <a:lstStyle/>
          <a:p>
            <a:r>
              <a:t>Nehemiah 13:6-9</a:t>
            </a:r>
          </a:p>
        </p:txBody>
      </p:sp>
      <p:pic>
        <p:nvPicPr>
          <p:cNvPr id="422" name="low standards.jpg" descr="low standards.jpg"/>
          <p:cNvPicPr>
            <a:picLocks noChangeAspect="1"/>
          </p:cNvPicPr>
          <p:nvPr/>
        </p:nvPicPr>
        <p:blipFill>
          <a:blip r:embed="rId3"/>
          <a:stretch>
            <a:fillRect/>
          </a:stretch>
        </p:blipFill>
        <p:spPr>
          <a:xfrm>
            <a:off x="1905000" y="1600200"/>
            <a:ext cx="5257801" cy="5257801"/>
          </a:xfrm>
          <a:prstGeom prst="rect">
            <a:avLst/>
          </a:prstGeom>
          <a:ln w="12700">
            <a:miter lim="400000"/>
          </a:ln>
        </p:spPr>
      </p:pic>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Nehemiah 13"/>
          <p:cNvSpPr txBox="1">
            <a:spLocks noGrp="1"/>
          </p:cNvSpPr>
          <p:nvPr>
            <p:ph type="title"/>
          </p:nvPr>
        </p:nvSpPr>
        <p:spPr>
          <a:xfrm>
            <a:off x="457200" y="274638"/>
            <a:ext cx="8229601" cy="1143001"/>
          </a:xfrm>
          <a:prstGeom prst="rect">
            <a:avLst/>
          </a:prstGeom>
        </p:spPr>
        <p:txBody>
          <a:bodyPr/>
          <a:lstStyle/>
          <a:p>
            <a:r>
              <a:t>Nehemiah 13</a:t>
            </a:r>
          </a:p>
        </p:txBody>
      </p:sp>
      <p:sp>
        <p:nvSpPr>
          <p:cNvPr id="427" name="Not giving offerings, so Levites go back to farm (13:10-14)…"/>
          <p:cNvSpPr txBox="1">
            <a:spLocks noGrp="1"/>
          </p:cNvSpPr>
          <p:nvPr>
            <p:ph type="body" idx="1"/>
          </p:nvPr>
        </p:nvSpPr>
        <p:spPr>
          <a:xfrm>
            <a:off x="457200" y="1600200"/>
            <a:ext cx="8229601" cy="4709160"/>
          </a:xfrm>
          <a:prstGeom prst="rect">
            <a:avLst/>
          </a:prstGeom>
        </p:spPr>
        <p:txBody>
          <a:bodyPr/>
          <a:lstStyle/>
          <a:p>
            <a:r>
              <a:t>Not giving offerings, so Levites go back to farm (13:10-14)</a:t>
            </a:r>
          </a:p>
          <a:p>
            <a:r>
              <a:t>Working on the Sabbath; not resting or honoring the Lord (13:15-22)</a:t>
            </a:r>
          </a:p>
          <a:p>
            <a:r>
              <a:t>Marrying non-Israelites, and children don’t know God’s Word (13:23-29)</a:t>
            </a:r>
          </a:p>
        </p:txBody>
      </p:sp>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Nehemiah"/>
          <p:cNvSpPr txBox="1">
            <a:spLocks noGrp="1"/>
          </p:cNvSpPr>
          <p:nvPr>
            <p:ph type="title"/>
          </p:nvPr>
        </p:nvSpPr>
        <p:spPr>
          <a:xfrm>
            <a:off x="457200" y="274638"/>
            <a:ext cx="8229601" cy="1143001"/>
          </a:xfrm>
          <a:prstGeom prst="rect">
            <a:avLst/>
          </a:prstGeom>
        </p:spPr>
        <p:txBody>
          <a:bodyPr/>
          <a:lstStyle/>
          <a:p>
            <a:r>
              <a:t>Nehemiah</a:t>
            </a:r>
          </a:p>
        </p:txBody>
      </p:sp>
      <p:sp>
        <p:nvSpPr>
          <p:cNvPr id="432" name="Dealt with them before.…"/>
          <p:cNvSpPr txBox="1">
            <a:spLocks noGrp="1"/>
          </p:cNvSpPr>
          <p:nvPr>
            <p:ph type="body" idx="1"/>
          </p:nvPr>
        </p:nvSpPr>
        <p:spPr>
          <a:xfrm>
            <a:off x="457200" y="2133600"/>
            <a:ext cx="8229601" cy="4175760"/>
          </a:xfrm>
          <a:prstGeom prst="rect">
            <a:avLst/>
          </a:prstGeom>
        </p:spPr>
        <p:txBody>
          <a:bodyPr/>
          <a:lstStyle/>
          <a:p>
            <a:r>
              <a:t>Dealt with them before.</a:t>
            </a:r>
          </a:p>
          <a:p>
            <a:r>
              <a:t>Faced them head on.</a:t>
            </a:r>
          </a:p>
          <a:p>
            <a:r>
              <a:t>Refocused on what they should do.</a:t>
            </a:r>
          </a:p>
        </p:txBody>
      </p:sp>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3 “R”s of Finishing the Task"/>
          <p:cNvSpPr txBox="1">
            <a:spLocks noGrp="1"/>
          </p:cNvSpPr>
          <p:nvPr>
            <p:ph type="title"/>
          </p:nvPr>
        </p:nvSpPr>
        <p:spPr>
          <a:xfrm>
            <a:off x="457200" y="274638"/>
            <a:ext cx="8229601" cy="1143001"/>
          </a:xfrm>
          <a:prstGeom prst="rect">
            <a:avLst/>
          </a:prstGeom>
        </p:spPr>
        <p:txBody>
          <a:bodyPr>
            <a:normAutofit fontScale="90000"/>
          </a:bodyPr>
          <a:lstStyle>
            <a:lvl1pPr>
              <a:defRPr sz="6200"/>
            </a:lvl1pPr>
          </a:lstStyle>
          <a:p>
            <a:r>
              <a:t>3 “R”s of Finishing the Task</a:t>
            </a:r>
          </a:p>
        </p:txBody>
      </p:sp>
      <p:sp>
        <p:nvSpPr>
          <p:cNvPr id="437" name="Relocate – Be willing to go and change…"/>
          <p:cNvSpPr txBox="1">
            <a:spLocks noGrp="1"/>
          </p:cNvSpPr>
          <p:nvPr>
            <p:ph type="body" idx="1"/>
          </p:nvPr>
        </p:nvSpPr>
        <p:spPr>
          <a:xfrm>
            <a:off x="457200" y="1752600"/>
            <a:ext cx="8229601" cy="4556760"/>
          </a:xfrm>
          <a:prstGeom prst="rect">
            <a:avLst/>
          </a:prstGeom>
        </p:spPr>
        <p:txBody>
          <a:bodyPr/>
          <a:lstStyle/>
          <a:p>
            <a:pPr marL="289312" indent="-192874" algn="ctr">
              <a:buSzTx/>
              <a:buNone/>
            </a:pPr>
            <a:r>
              <a:t>Relocate – Be willing to go and change</a:t>
            </a:r>
          </a:p>
          <a:p>
            <a:pPr marL="289312" indent="-192874" algn="ctr">
              <a:buSzTx/>
              <a:buNone/>
            </a:pPr>
            <a:r>
              <a:t>Rejoice – celebrate progress, even in the middle of challenges</a:t>
            </a:r>
          </a:p>
          <a:p>
            <a:pPr marL="289312" indent="-192874" algn="ctr">
              <a:buSzTx/>
              <a:buNone/>
            </a:pPr>
            <a:r>
              <a:t>Refocus – as things get out of hand, bring it back to God  and His Word in obedience</a:t>
            </a:r>
          </a:p>
        </p:txBody>
      </p:sp>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ezra / Nehemiah"/>
          <p:cNvSpPr txBox="1"/>
          <p:nvPr/>
        </p:nvSpPr>
        <p:spPr>
          <a:xfrm>
            <a:off x="445237" y="164214"/>
            <a:ext cx="8253526" cy="1188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normAutofit/>
          </a:bodyPr>
          <a:lstStyle>
            <a:lvl1pPr>
              <a:defRPr sz="8000">
                <a:latin typeface="Herculanum"/>
                <a:ea typeface="Herculanum"/>
                <a:cs typeface="Herculanum"/>
                <a:sym typeface="Herculanum"/>
              </a:defRPr>
            </a:lvl1pPr>
          </a:lstStyle>
          <a:p>
            <a:pPr algn="ctr" defTabSz="410751" rtl="0" hangingPunct="0"/>
            <a:r>
              <a:rPr sz="5625">
                <a:solidFill>
                  <a:srgbClr val="FFFFFF"/>
                </a:solidFill>
              </a:rPr>
              <a:t>ezra / Nehemiah</a:t>
            </a:r>
          </a:p>
        </p:txBody>
      </p:sp>
      <p:sp>
        <p:nvSpPr>
          <p:cNvPr id="442" name="Time periods overlap…"/>
          <p:cNvSpPr txBox="1">
            <a:spLocks noGrp="1"/>
          </p:cNvSpPr>
          <p:nvPr>
            <p:ph type="subTitle" idx="1"/>
          </p:nvPr>
        </p:nvSpPr>
        <p:spPr>
          <a:xfrm>
            <a:off x="457200" y="1600200"/>
            <a:ext cx="8229601" cy="4709160"/>
          </a:xfrm>
          <a:prstGeom prst="rect">
            <a:avLst/>
          </a:prstGeom>
        </p:spPr>
        <p:txBody>
          <a:bodyPr lIns="45719" tIns="45719" rIns="45719" bIns="45719" anchor="t">
            <a:normAutofit fontScale="77500" lnSpcReduction="20000"/>
          </a:bodyPr>
          <a:lstStyle/>
          <a:p>
            <a:pPr marL="484183" indent="-388710" algn="l" defTabSz="636485">
              <a:spcBef>
                <a:spcPts val="422"/>
              </a:spcBef>
              <a:buClr>
                <a:srgbClr val="F9F9F9"/>
              </a:buClr>
              <a:buSzPct val="65000"/>
              <a:buChar char=""/>
              <a:defRPr sz="3762">
                <a:latin typeface="Book Antiqua"/>
                <a:ea typeface="Book Antiqua"/>
                <a:cs typeface="Book Antiqua"/>
                <a:sym typeface="Book Antiqua"/>
              </a:defRPr>
            </a:pPr>
            <a:r>
              <a:t>Time periods overlap</a:t>
            </a:r>
          </a:p>
          <a:p>
            <a:pPr marL="484183" indent="-388710" algn="l" defTabSz="636485">
              <a:spcBef>
                <a:spcPts val="422"/>
              </a:spcBef>
              <a:buClr>
                <a:srgbClr val="F9F9F9"/>
              </a:buClr>
              <a:buSzPct val="65000"/>
              <a:buChar char=""/>
              <a:defRPr sz="3762">
                <a:latin typeface="Book Antiqua"/>
                <a:ea typeface="Book Antiqua"/>
                <a:cs typeface="Book Antiqua"/>
                <a:sym typeface="Book Antiqua"/>
              </a:defRPr>
            </a:pPr>
            <a:r>
              <a:t>Ezra: temple and law / Nehemiah: wall and people </a:t>
            </a:r>
          </a:p>
          <a:p>
            <a:pPr marL="484183" indent="-388710" algn="l" defTabSz="636485">
              <a:spcBef>
                <a:spcPts val="422"/>
              </a:spcBef>
              <a:buClr>
                <a:srgbClr val="F9F9F9"/>
              </a:buClr>
              <a:buSzPct val="65000"/>
              <a:buChar char=""/>
              <a:defRPr sz="3762">
                <a:latin typeface="Book Antiqua"/>
                <a:ea typeface="Book Antiqua"/>
                <a:cs typeface="Book Antiqua"/>
                <a:sym typeface="Book Antiqua"/>
              </a:defRPr>
            </a:pPr>
            <a:r>
              <a:t>Ezra ashamed to ask (8:22) / Neh, though afraid, asked the king (2:2-8)</a:t>
            </a:r>
          </a:p>
          <a:p>
            <a:pPr marL="484183" indent="-388710" algn="l" defTabSz="636485">
              <a:spcBef>
                <a:spcPts val="422"/>
              </a:spcBef>
              <a:buClr>
                <a:srgbClr val="F9F9F9"/>
              </a:buClr>
              <a:buSzPct val="65000"/>
              <a:buChar char=""/>
              <a:defRPr sz="3762">
                <a:latin typeface="Book Antiqua"/>
                <a:ea typeface="Book Antiqua"/>
                <a:cs typeface="Book Antiqua"/>
                <a:sym typeface="Book Antiqua"/>
              </a:defRPr>
            </a:pPr>
            <a:endParaRPr/>
          </a:p>
          <a:p>
            <a:pPr marL="484183" indent="-388710" algn="l" defTabSz="636485">
              <a:spcBef>
                <a:spcPts val="422"/>
              </a:spcBef>
              <a:buClr>
                <a:srgbClr val="F9F9F9"/>
              </a:buClr>
              <a:buSzPct val="65000"/>
              <a:buChar char=""/>
              <a:defRPr sz="3762">
                <a:latin typeface="Book Antiqua"/>
                <a:ea typeface="Book Antiqua"/>
                <a:cs typeface="Book Antiqua"/>
                <a:sym typeface="Book Antiqua"/>
              </a:defRPr>
            </a:pPr>
            <a:r>
              <a:t>Lengthy prayers (Ezra 9 / Nehemiah 1; 9)</a:t>
            </a:r>
          </a:p>
          <a:p>
            <a:pPr marL="484183" indent="-388710" algn="l" defTabSz="636485">
              <a:spcBef>
                <a:spcPts val="422"/>
              </a:spcBef>
              <a:buClr>
                <a:srgbClr val="F9F9F9"/>
              </a:buClr>
              <a:buSzPct val="65000"/>
              <a:buChar char=""/>
              <a:defRPr sz="3762">
                <a:latin typeface="Book Antiqua"/>
                <a:ea typeface="Book Antiqua"/>
                <a:cs typeface="Book Antiqua"/>
                <a:sym typeface="Book Antiqua"/>
              </a:defRPr>
            </a:pPr>
            <a:r>
              <a:t>Enemies (Ezra 4; 5 / Nehemiah 2; 3; 6)</a:t>
            </a:r>
          </a:p>
          <a:p>
            <a:pPr marL="484183" indent="-388710" algn="l" defTabSz="636485">
              <a:spcBef>
                <a:spcPts val="422"/>
              </a:spcBef>
              <a:buClr>
                <a:srgbClr val="F9F9F9"/>
              </a:buClr>
              <a:buSzPct val="65000"/>
              <a:buChar char=""/>
              <a:defRPr sz="3762">
                <a:latin typeface="Book Antiqua"/>
                <a:ea typeface="Book Antiqua"/>
                <a:cs typeface="Book Antiqua"/>
                <a:sym typeface="Book Antiqua"/>
              </a:defRPr>
            </a:pPr>
            <a:r>
              <a:t>Assembly (Ezra 3; 10 / Nehemiah 8; 9)</a:t>
            </a:r>
          </a:p>
          <a:p>
            <a:pPr marL="484183" indent="-388710" algn="l" defTabSz="636485">
              <a:spcBef>
                <a:spcPts val="422"/>
              </a:spcBef>
              <a:buClr>
                <a:srgbClr val="F9F9F9"/>
              </a:buClr>
              <a:buSzPct val="65000"/>
              <a:buChar char=""/>
              <a:defRPr sz="3762">
                <a:latin typeface="Book Antiqua"/>
                <a:ea typeface="Book Antiqua"/>
                <a:cs typeface="Book Antiqua"/>
                <a:sym typeface="Book Antiqua"/>
              </a:defRPr>
            </a:pPr>
            <a:r>
              <a:t>Mercy (Ezra 9:8-9, 13 / Nehemiah 1:8, 18; 6:16; 9:31-33)</a:t>
            </a:r>
          </a:p>
        </p:txBody>
      </p:sp>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ezra / Nehemiah"/>
          <p:cNvSpPr txBox="1"/>
          <p:nvPr/>
        </p:nvSpPr>
        <p:spPr>
          <a:xfrm>
            <a:off x="445237" y="164214"/>
            <a:ext cx="8253526" cy="1018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normAutofit/>
          </a:bodyPr>
          <a:lstStyle>
            <a:lvl1pPr>
              <a:defRPr sz="8000">
                <a:latin typeface="Herculanum"/>
                <a:ea typeface="Herculanum"/>
                <a:cs typeface="Herculanum"/>
                <a:sym typeface="Herculanum"/>
              </a:defRPr>
            </a:lvl1pPr>
          </a:lstStyle>
          <a:p>
            <a:pPr algn="ctr" defTabSz="410751" rtl="0" hangingPunct="0"/>
            <a:r>
              <a:rPr sz="5625">
                <a:solidFill>
                  <a:srgbClr val="FFFFFF"/>
                </a:solidFill>
              </a:rPr>
              <a:t>ezra / Nehemiah</a:t>
            </a:r>
          </a:p>
        </p:txBody>
      </p:sp>
      <p:pic>
        <p:nvPicPr>
          <p:cNvPr id="447" name="Image" descr="Image"/>
          <p:cNvPicPr>
            <a:picLocks noChangeAspect="1"/>
          </p:cNvPicPr>
          <p:nvPr/>
        </p:nvPicPr>
        <p:blipFill>
          <a:blip r:embed="rId3"/>
          <a:stretch>
            <a:fillRect/>
          </a:stretch>
        </p:blipFill>
        <p:spPr>
          <a:xfrm>
            <a:off x="330989" y="1384283"/>
            <a:ext cx="8482023" cy="5511234"/>
          </a:xfrm>
          <a:prstGeom prst="rect">
            <a:avLst/>
          </a:prstGeom>
          <a:ln w="12700">
            <a:miter lim="400000"/>
          </a:ln>
        </p:spPr>
      </p:pic>
      <p:sp>
        <p:nvSpPr>
          <p:cNvPr id="448" name="return, restore, rebuild"/>
          <p:cNvSpPr txBox="1"/>
          <p:nvPr/>
        </p:nvSpPr>
        <p:spPr>
          <a:xfrm>
            <a:off x="8379" y="1115312"/>
            <a:ext cx="5213199" cy="2394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normAutofit/>
          </a:bodyPr>
          <a:lstStyle>
            <a:lvl1pPr>
              <a:defRPr sz="7300">
                <a:latin typeface="Herculanum"/>
                <a:ea typeface="Herculanum"/>
                <a:cs typeface="Herculanum"/>
                <a:sym typeface="Herculanum"/>
              </a:defRPr>
            </a:lvl1pPr>
          </a:lstStyle>
          <a:p>
            <a:pPr algn="ctr" defTabSz="410751" rtl="0" hangingPunct="0"/>
            <a:r>
              <a:rPr sz="5133">
                <a:solidFill>
                  <a:srgbClr val="FFFFFF"/>
                </a:solidFill>
              </a:rPr>
              <a:t>return, restore, rebuild</a:t>
            </a:r>
          </a:p>
        </p:txBody>
      </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Malachi:  God’s Messenger</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5936" y="1639049"/>
            <a:ext cx="6855064" cy="510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896928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Theme: Covenant</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782294"/>
            <a:ext cx="8488496" cy="4770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375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a:t>
            </a:r>
          </a:p>
        </p:txBody>
      </p:sp>
      <p:sp>
        <p:nvSpPr>
          <p:cNvPr id="3" name="Content Placeholder 2"/>
          <p:cNvSpPr>
            <a:spLocks noGrp="1"/>
          </p:cNvSpPr>
          <p:nvPr>
            <p:ph idx="1"/>
          </p:nvPr>
        </p:nvSpPr>
        <p:spPr/>
        <p:txBody>
          <a:bodyPr>
            <a:normAutofit lnSpcReduction="10000"/>
          </a:bodyPr>
          <a:lstStyle/>
          <a:p>
            <a:pPr marL="114300" indent="0">
              <a:buNone/>
            </a:pPr>
            <a:r>
              <a:rPr lang="en-US" b="1" dirty="0"/>
              <a:t>The story of Judah is our story.  We, too, began as God’s people.  We, too, went after other gods and told God that what he has to give us is not enough.  We, too, rebelled.  We, like them, were lost, enslaved, and imprisoned.</a:t>
            </a:r>
          </a:p>
          <a:p>
            <a:pPr marL="114300" indent="0">
              <a:buNone/>
            </a:pPr>
            <a:endParaRPr lang="en-US" b="1" dirty="0"/>
          </a:p>
          <a:p>
            <a:pPr marL="114300" indent="0">
              <a:buNone/>
            </a:pPr>
            <a:r>
              <a:rPr lang="en-US" b="1" dirty="0"/>
              <a:t>But…  By his mercy and because of his love</a:t>
            </a:r>
          </a:p>
          <a:p>
            <a:pPr marL="114300" indent="0">
              <a:buNone/>
            </a:pPr>
            <a:endParaRPr lang="en-US" b="1" dirty="0"/>
          </a:p>
          <a:p>
            <a:pPr marL="114300" indent="0">
              <a:buNone/>
            </a:pPr>
            <a:r>
              <a:rPr lang="en-US" b="1" dirty="0"/>
              <a:t>We, too, repented and returned to God’s kingdom.  Now, God is in the process of restoring and rebuilding us into a people who will give him glory in his kingdom.</a:t>
            </a:r>
          </a:p>
        </p:txBody>
      </p:sp>
    </p:spTree>
    <p:extLst>
      <p:ext uri="{BB962C8B-B14F-4D97-AF65-F5344CB8AC3E}">
        <p14:creationId xmlns:p14="http://schemas.microsoft.com/office/powerpoint/2010/main" val="150741806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Malachi:  God’s Messenger</a:t>
            </a:r>
          </a:p>
        </p:txBody>
      </p:sp>
      <p:sp>
        <p:nvSpPr>
          <p:cNvPr id="3" name="Content Placeholder 2"/>
          <p:cNvSpPr>
            <a:spLocks noGrp="1"/>
          </p:cNvSpPr>
          <p:nvPr>
            <p:ph idx="1"/>
          </p:nvPr>
        </p:nvSpPr>
        <p:spPr>
          <a:xfrm>
            <a:off x="457200" y="1752600"/>
            <a:ext cx="8229600" cy="4648200"/>
          </a:xfrm>
        </p:spPr>
        <p:txBody>
          <a:bodyPr>
            <a:normAutofit/>
          </a:bodyPr>
          <a:lstStyle/>
          <a:p>
            <a:pPr marL="114300" indent="0">
              <a:buNone/>
            </a:pPr>
            <a:r>
              <a:rPr lang="en-US" b="1" dirty="0"/>
              <a:t>Message:  Faithful to God vs. Faith in God</a:t>
            </a:r>
          </a:p>
          <a:p>
            <a:pPr marL="114300" indent="0">
              <a:buNone/>
            </a:pPr>
            <a:endParaRPr lang="en-US" sz="1500" b="1" dirty="0"/>
          </a:p>
          <a:p>
            <a:pPr marL="114300" indent="0">
              <a:buNone/>
            </a:pPr>
            <a:r>
              <a:rPr lang="en-US" b="1" dirty="0"/>
              <a:t>Malachi = my messenger</a:t>
            </a:r>
          </a:p>
          <a:p>
            <a:pPr marL="114300" indent="0">
              <a:buNone/>
            </a:pPr>
            <a:endParaRPr lang="en-US" sz="1400" b="1" dirty="0"/>
          </a:p>
          <a:p>
            <a:pPr marL="114300" indent="0">
              <a:buNone/>
            </a:pPr>
            <a:r>
              <a:rPr lang="en-US" b="1" dirty="0"/>
              <a:t>Date of writing 458-432 BC</a:t>
            </a:r>
          </a:p>
          <a:p>
            <a:pPr marL="114300" indent="0">
              <a:buNone/>
            </a:pPr>
            <a:endParaRPr lang="en-US" b="1" dirty="0"/>
          </a:p>
          <a:p>
            <a:pPr marL="114300" indent="0">
              <a:buNone/>
            </a:pPr>
            <a:r>
              <a:rPr lang="en-US" b="1" dirty="0"/>
              <a:t>Malachi is God’s last word to the Jews.  It is a capstone to the message of the Old Testament and a final preparation for the ministry of John the Baptist and of Jesus.  The next word from God will be “Repent for the kingdom of heaven is near” (John the Baptist)</a:t>
            </a:r>
          </a:p>
          <a:p>
            <a:pPr marL="114300" indent="0">
              <a:buNone/>
            </a:pPr>
            <a:endParaRPr lang="en-US" sz="1400" b="1" dirty="0"/>
          </a:p>
        </p:txBody>
      </p:sp>
    </p:spTree>
    <p:extLst>
      <p:ext uri="{BB962C8B-B14F-4D97-AF65-F5344CB8AC3E}">
        <p14:creationId xmlns:p14="http://schemas.microsoft.com/office/powerpoint/2010/main" val="26099945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Background to Malachi</a:t>
            </a:r>
          </a:p>
        </p:txBody>
      </p:sp>
      <p:sp>
        <p:nvSpPr>
          <p:cNvPr id="3" name="Content Placeholder 2"/>
          <p:cNvSpPr>
            <a:spLocks noGrp="1"/>
          </p:cNvSpPr>
          <p:nvPr>
            <p:ph idx="1"/>
          </p:nvPr>
        </p:nvSpPr>
        <p:spPr/>
        <p:txBody>
          <a:bodyPr/>
          <a:lstStyle/>
          <a:p>
            <a:pPr marL="114300" indent="0">
              <a:buNone/>
            </a:pPr>
            <a:r>
              <a:rPr lang="en-US" b="1" dirty="0"/>
              <a:t>The earlier generation had repented, returned been restored and rebuilt.  The new generation are becoming cynical and questioning that God has fulfilled his promise to restore and rebuild.   They need personal repentance and restoration.  Will they have faith in God or will they be faithful to God?</a:t>
            </a:r>
          </a:p>
          <a:p>
            <a:pPr marL="114300" indent="0">
              <a:buNone/>
            </a:pPr>
            <a:endParaRPr lang="en-US" sz="800" b="1" dirty="0"/>
          </a:p>
          <a:p>
            <a:pPr marL="114300" indent="0">
              <a:buNone/>
            </a:pPr>
            <a:r>
              <a:rPr lang="en-US" b="1" dirty="0"/>
              <a:t>Socratic Style</a:t>
            </a:r>
          </a:p>
          <a:p>
            <a:pPr marL="114300" indent="0">
              <a:buNone/>
            </a:pPr>
            <a:r>
              <a:rPr lang="en-US" b="1" dirty="0"/>
              <a:t>God: You have robbed me.</a:t>
            </a:r>
          </a:p>
          <a:p>
            <a:pPr marL="114300" indent="0">
              <a:buNone/>
            </a:pPr>
            <a:r>
              <a:rPr lang="en-US" b="1" dirty="0"/>
              <a:t>People: How have we robbed you?</a:t>
            </a:r>
          </a:p>
          <a:p>
            <a:pPr marL="114300" indent="0">
              <a:buNone/>
            </a:pPr>
            <a:r>
              <a:rPr lang="en-US" b="1" dirty="0"/>
              <a:t>God: In tithes and offerings.</a:t>
            </a:r>
          </a:p>
          <a:p>
            <a:pPr marL="114300" indent="0">
              <a:buNone/>
            </a:pPr>
            <a:endParaRPr lang="en-US" b="1" dirty="0"/>
          </a:p>
        </p:txBody>
      </p:sp>
    </p:spTree>
    <p:extLst>
      <p:ext uri="{BB962C8B-B14F-4D97-AF65-F5344CB8AC3E}">
        <p14:creationId xmlns:p14="http://schemas.microsoft.com/office/powerpoint/2010/main" val="28353268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 of Malachi</a:t>
            </a:r>
          </a:p>
        </p:txBody>
      </p:sp>
      <p:sp>
        <p:nvSpPr>
          <p:cNvPr id="3" name="Content Placeholder 2"/>
          <p:cNvSpPr>
            <a:spLocks noGrp="1"/>
          </p:cNvSpPr>
          <p:nvPr>
            <p:ph idx="1"/>
          </p:nvPr>
        </p:nvSpPr>
        <p:spPr/>
        <p:txBody>
          <a:bodyPr/>
          <a:lstStyle/>
          <a:p>
            <a:pPr marL="114300" indent="0">
              <a:buNone/>
            </a:pPr>
            <a:r>
              <a:rPr lang="en-US" b="1" dirty="0"/>
              <a:t>Introduction:  God still loves Israel. God has been faithful to Israel. 1:1-5  </a:t>
            </a:r>
          </a:p>
          <a:p>
            <a:pPr marL="114300" indent="0">
              <a:buNone/>
            </a:pPr>
            <a:endParaRPr lang="en-US" b="1" dirty="0"/>
          </a:p>
          <a:p>
            <a:pPr marL="114300" indent="0">
              <a:buNone/>
            </a:pPr>
            <a:r>
              <a:rPr lang="en-US" b="1" dirty="0"/>
              <a:t>I  The Priests have been unfaithful  1:6-2:9</a:t>
            </a:r>
          </a:p>
          <a:p>
            <a:pPr marL="114300" indent="0">
              <a:buNone/>
            </a:pPr>
            <a:endParaRPr lang="en-US" b="1" dirty="0"/>
          </a:p>
          <a:p>
            <a:pPr marL="114300" indent="0">
              <a:buNone/>
            </a:pPr>
            <a:r>
              <a:rPr lang="en-US" b="1" dirty="0"/>
              <a:t>II  The People have been unfaithful 2:10-3:15</a:t>
            </a:r>
          </a:p>
          <a:p>
            <a:pPr marL="114300" indent="0">
              <a:buNone/>
            </a:pPr>
            <a:endParaRPr lang="en-US" b="1" dirty="0"/>
          </a:p>
          <a:p>
            <a:pPr marL="114300" indent="0">
              <a:buNone/>
            </a:pPr>
            <a:r>
              <a:rPr lang="en-US" b="1" dirty="0"/>
              <a:t>III  The Day of the Lord  is coming   Malachi 3:16-4:6</a:t>
            </a:r>
          </a:p>
          <a:p>
            <a:pPr marL="114300" indent="0">
              <a:buNone/>
            </a:pPr>
            <a:endParaRPr lang="en-US" b="1" dirty="0"/>
          </a:p>
        </p:txBody>
      </p:sp>
    </p:spTree>
    <p:extLst>
      <p:ext uri="{BB962C8B-B14F-4D97-AF65-F5344CB8AC3E}">
        <p14:creationId xmlns:p14="http://schemas.microsoft.com/office/powerpoint/2010/main" val="24138810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Introduction: Malachi 1:1-5</a:t>
            </a:r>
          </a:p>
        </p:txBody>
      </p:sp>
      <p:sp>
        <p:nvSpPr>
          <p:cNvPr id="3" name="Content Placeholder 2"/>
          <p:cNvSpPr>
            <a:spLocks noGrp="1"/>
          </p:cNvSpPr>
          <p:nvPr>
            <p:ph idx="1"/>
          </p:nvPr>
        </p:nvSpPr>
        <p:spPr/>
        <p:txBody>
          <a:bodyPr>
            <a:normAutofit lnSpcReduction="10000"/>
          </a:bodyPr>
          <a:lstStyle/>
          <a:p>
            <a:pPr marL="114300" indent="0">
              <a:buNone/>
            </a:pPr>
            <a:r>
              <a:rPr lang="en-US" b="1" dirty="0"/>
              <a:t>God:  I still love you.   I have kept my covenant with you.  I have been faithful to you.</a:t>
            </a:r>
          </a:p>
          <a:p>
            <a:pPr marL="114300" indent="0">
              <a:buNone/>
            </a:pPr>
            <a:endParaRPr lang="en-US" sz="800" b="1" dirty="0"/>
          </a:p>
          <a:p>
            <a:pPr marL="114300" indent="0">
              <a:buNone/>
            </a:pPr>
            <a:r>
              <a:rPr lang="en-US" b="1" dirty="0"/>
              <a:t>God:  I have loved you.</a:t>
            </a:r>
          </a:p>
          <a:p>
            <a:pPr marL="114300" indent="0">
              <a:buNone/>
            </a:pPr>
            <a:endParaRPr lang="en-US" sz="800" b="1" dirty="0"/>
          </a:p>
          <a:p>
            <a:pPr marL="114300" indent="0">
              <a:buNone/>
            </a:pPr>
            <a:r>
              <a:rPr lang="en-US" b="1" dirty="0"/>
              <a:t>People:  How have you loved us?  Cynical.  Do not feel that God has been faithful.  God has not loved them the way they expected to be loved.</a:t>
            </a:r>
          </a:p>
          <a:p>
            <a:pPr marL="114300" indent="0">
              <a:buNone/>
            </a:pPr>
            <a:endParaRPr lang="en-US" sz="800" b="1" dirty="0"/>
          </a:p>
          <a:p>
            <a:pPr marL="114300" indent="0">
              <a:buNone/>
            </a:pPr>
            <a:r>
              <a:rPr lang="en-US" b="1" dirty="0"/>
              <a:t>Jacob have I loved, Esau I have hated….</a:t>
            </a:r>
          </a:p>
          <a:p>
            <a:pPr marL="114300" indent="0">
              <a:buNone/>
            </a:pPr>
            <a:endParaRPr lang="en-US" sz="900" b="1" dirty="0"/>
          </a:p>
          <a:p>
            <a:pPr marL="114300" indent="0">
              <a:buNone/>
            </a:pPr>
            <a:r>
              <a:rPr lang="en-US" b="1" dirty="0"/>
              <a:t>This sets the tone for the book.  I have been faithful to you, will you be faithful to me (or will you merely have faith in me)?</a:t>
            </a:r>
          </a:p>
        </p:txBody>
      </p:sp>
    </p:spTree>
    <p:extLst>
      <p:ext uri="{BB962C8B-B14F-4D97-AF65-F5344CB8AC3E}">
        <p14:creationId xmlns:p14="http://schemas.microsoft.com/office/powerpoint/2010/main" val="335584180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I.  The Priests have been unfaithful</a:t>
            </a:r>
          </a:p>
        </p:txBody>
      </p:sp>
      <p:sp>
        <p:nvSpPr>
          <p:cNvPr id="3" name="Content Placeholder 2"/>
          <p:cNvSpPr>
            <a:spLocks noGrp="1"/>
          </p:cNvSpPr>
          <p:nvPr>
            <p:ph idx="1"/>
          </p:nvPr>
        </p:nvSpPr>
        <p:spPr>
          <a:xfrm>
            <a:off x="457200" y="1905000"/>
            <a:ext cx="8229600" cy="4221163"/>
          </a:xfrm>
        </p:spPr>
        <p:txBody>
          <a:bodyPr>
            <a:normAutofit/>
          </a:bodyPr>
          <a:lstStyle/>
          <a:p>
            <a:pPr marL="114300" indent="0">
              <a:buNone/>
            </a:pPr>
            <a:r>
              <a:rPr lang="en-US" b="1" dirty="0"/>
              <a:t>It is you, O priests, who show contempt for my name.</a:t>
            </a:r>
          </a:p>
          <a:p>
            <a:pPr marL="114300" indent="0">
              <a:buNone/>
            </a:pPr>
            <a:endParaRPr lang="en-US" sz="1400" b="1" dirty="0"/>
          </a:p>
          <a:p>
            <a:pPr marL="114300" indent="0">
              <a:buNone/>
            </a:pPr>
            <a:r>
              <a:rPr lang="en-US" b="1" dirty="0"/>
              <a:t>Priests:   Who,…   Us?</a:t>
            </a:r>
          </a:p>
          <a:p>
            <a:pPr marL="114300" indent="0">
              <a:buNone/>
            </a:pPr>
            <a:endParaRPr lang="en-US" sz="1400" b="1" dirty="0"/>
          </a:p>
          <a:p>
            <a:pPr marL="114300" indent="0">
              <a:buNone/>
            </a:pPr>
            <a:r>
              <a:rPr lang="en-US" b="1" dirty="0"/>
              <a:t>How have we shown contempt?</a:t>
            </a:r>
          </a:p>
          <a:p>
            <a:pPr marL="114300" indent="0">
              <a:buNone/>
            </a:pPr>
            <a:endParaRPr lang="en-US" sz="1400" b="1" dirty="0"/>
          </a:p>
          <a:p>
            <a:pPr marL="114300" indent="0">
              <a:buNone/>
            </a:pPr>
            <a:r>
              <a:rPr lang="en-US" b="1" dirty="0"/>
              <a:t>Remember:  We are the priests!</a:t>
            </a:r>
          </a:p>
          <a:p>
            <a:pPr marL="114300" indent="0">
              <a:buNone/>
            </a:pPr>
            <a:endParaRPr lang="en-US" sz="800" b="1" dirty="0"/>
          </a:p>
          <a:p>
            <a:pPr marL="114300" indent="0">
              <a:buNone/>
            </a:pPr>
            <a:r>
              <a:rPr lang="en-US" b="1" dirty="0"/>
              <a:t>1 Pet 2:5,9  a royal  priesthood</a:t>
            </a:r>
          </a:p>
          <a:p>
            <a:pPr marL="114300" indent="0">
              <a:buNone/>
            </a:pPr>
            <a:r>
              <a:rPr lang="en-US" b="1" dirty="0"/>
              <a:t>Exodus 19:6  A kingdom of priests.</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164586302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Unfaithful  priests</a:t>
            </a:r>
          </a:p>
        </p:txBody>
      </p:sp>
      <p:sp>
        <p:nvSpPr>
          <p:cNvPr id="3" name="Content Placeholder 2"/>
          <p:cNvSpPr>
            <a:spLocks noGrp="1"/>
          </p:cNvSpPr>
          <p:nvPr>
            <p:ph idx="1"/>
          </p:nvPr>
        </p:nvSpPr>
        <p:spPr>
          <a:xfrm>
            <a:off x="457200" y="1752600"/>
            <a:ext cx="8229600" cy="4724400"/>
          </a:xfrm>
        </p:spPr>
        <p:txBody>
          <a:bodyPr>
            <a:normAutofit lnSpcReduction="10000"/>
          </a:bodyPr>
          <a:lstStyle/>
          <a:p>
            <a:pPr marL="114300" indent="0">
              <a:buNone/>
            </a:pPr>
            <a:r>
              <a:rPr lang="en-US" b="1" dirty="0"/>
              <a:t>People:  How have we shown contempt?</a:t>
            </a:r>
          </a:p>
          <a:p>
            <a:pPr marL="114300" indent="0">
              <a:buNone/>
            </a:pPr>
            <a:endParaRPr lang="en-US" sz="800" b="1" dirty="0"/>
          </a:p>
          <a:p>
            <a:pPr marL="114300" indent="0">
              <a:buNone/>
            </a:pPr>
            <a:r>
              <a:rPr lang="en-US" b="1" dirty="0"/>
              <a:t>God:  You place defiled food on my altar.</a:t>
            </a:r>
          </a:p>
          <a:p>
            <a:pPr marL="114300" indent="0">
              <a:buNone/>
            </a:pPr>
            <a:endParaRPr lang="en-US" sz="800" b="1" dirty="0"/>
          </a:p>
          <a:p>
            <a:pPr marL="114300" indent="0">
              <a:buNone/>
            </a:pPr>
            <a:r>
              <a:rPr lang="en-US" b="1" dirty="0"/>
              <a:t>People:  Who, us?</a:t>
            </a:r>
          </a:p>
          <a:p>
            <a:pPr marL="114300" indent="0">
              <a:buNone/>
            </a:pPr>
            <a:endParaRPr lang="en-US" sz="800" b="1" dirty="0"/>
          </a:p>
          <a:p>
            <a:pPr marL="114300" indent="0">
              <a:buNone/>
            </a:pPr>
            <a:r>
              <a:rPr lang="en-US" b="1" dirty="0"/>
              <a:t>God:  Yes, you.    You have not show me the respect I deserve.</a:t>
            </a:r>
          </a:p>
          <a:p>
            <a:pPr marL="114300" indent="0">
              <a:buNone/>
            </a:pPr>
            <a:endParaRPr lang="en-US" sz="900" b="1" dirty="0"/>
          </a:p>
          <a:p>
            <a:pPr marL="114300" indent="0">
              <a:buNone/>
            </a:pPr>
            <a:r>
              <a:rPr lang="en-US" b="1" dirty="0"/>
              <a:t>People:  Who us?  How? </a:t>
            </a:r>
          </a:p>
          <a:p>
            <a:pPr marL="114300" indent="0">
              <a:buNone/>
            </a:pPr>
            <a:endParaRPr lang="en-US" sz="900" b="1" dirty="0"/>
          </a:p>
          <a:p>
            <a:pPr marL="114300" indent="0">
              <a:buNone/>
            </a:pPr>
            <a:r>
              <a:rPr lang="en-US" b="1" dirty="0"/>
              <a:t>God:  You gave me your second best.</a:t>
            </a:r>
          </a:p>
          <a:p>
            <a:pPr marL="114300" indent="0">
              <a:buNone/>
            </a:pPr>
            <a:endParaRPr lang="en-US" sz="900" b="1" dirty="0"/>
          </a:p>
          <a:p>
            <a:pPr marL="114300" indent="0">
              <a:buNone/>
            </a:pPr>
            <a:r>
              <a:rPr lang="en-US" b="1" dirty="0"/>
              <a:t>People:  Oh……</a:t>
            </a:r>
          </a:p>
          <a:p>
            <a:pPr marL="114300" indent="0">
              <a:buNone/>
            </a:pPr>
            <a:endParaRPr lang="en-US" sz="900" b="1" dirty="0"/>
          </a:p>
          <a:p>
            <a:pPr marL="114300" indent="0">
              <a:buNone/>
            </a:pPr>
            <a:r>
              <a:rPr lang="en-US" b="1" dirty="0"/>
              <a:t>God:  Try offering that to your boss. </a:t>
            </a:r>
          </a:p>
          <a:p>
            <a:pPr marL="114300" indent="0">
              <a:buNone/>
            </a:pPr>
            <a:endParaRPr lang="en-US" sz="800" b="1" dirty="0"/>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369948583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Unfaithful priests</a:t>
            </a:r>
          </a:p>
        </p:txBody>
      </p:sp>
      <p:sp>
        <p:nvSpPr>
          <p:cNvPr id="3" name="Content Placeholder 2"/>
          <p:cNvSpPr>
            <a:spLocks noGrp="1"/>
          </p:cNvSpPr>
          <p:nvPr>
            <p:ph idx="1"/>
          </p:nvPr>
        </p:nvSpPr>
        <p:spPr/>
        <p:txBody>
          <a:bodyPr/>
          <a:lstStyle/>
          <a:p>
            <a:pPr marL="114300" indent="0">
              <a:buNone/>
            </a:pPr>
            <a:r>
              <a:rPr lang="en-US" b="1" dirty="0"/>
              <a:t>Message:  We can be religious,  yet show complete contempt for God by giving Him our second best.</a:t>
            </a:r>
          </a:p>
          <a:p>
            <a:pPr marL="114300" indent="0">
              <a:buNone/>
            </a:pPr>
            <a:endParaRPr lang="en-US" sz="800" b="1" dirty="0"/>
          </a:p>
          <a:p>
            <a:pPr marL="114300" indent="0">
              <a:buNone/>
            </a:pPr>
            <a:r>
              <a:rPr lang="en-US" b="1" dirty="0"/>
              <a:t>Faith:  Giving something to God.</a:t>
            </a:r>
          </a:p>
          <a:p>
            <a:pPr marL="114300" indent="0">
              <a:buNone/>
            </a:pPr>
            <a:endParaRPr lang="en-US" sz="800" b="1" dirty="0"/>
          </a:p>
          <a:p>
            <a:pPr marL="114300" indent="0">
              <a:buNone/>
            </a:pPr>
            <a:r>
              <a:rPr lang="en-US" b="1" dirty="0"/>
              <a:t>Faithful:  Giving your very best to God.</a:t>
            </a:r>
          </a:p>
          <a:p>
            <a:pPr marL="114300" indent="0">
              <a:buNone/>
            </a:pPr>
            <a:endParaRPr lang="en-US" sz="800" b="1" dirty="0"/>
          </a:p>
          <a:p>
            <a:pPr marL="114300" indent="0">
              <a:buNone/>
            </a:pPr>
            <a:r>
              <a:rPr lang="en-US" b="1" dirty="0"/>
              <a:t>Q:  Do you give God your</a:t>
            </a:r>
          </a:p>
          <a:p>
            <a:pPr marL="114300" indent="0">
              <a:buNone/>
            </a:pPr>
            <a:r>
              <a:rPr lang="en-US" b="1" dirty="0"/>
              <a:t> left-overs?</a:t>
            </a:r>
          </a:p>
          <a:p>
            <a:pPr marL="114300" indent="0">
              <a:buNone/>
            </a:pP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6149" y="3886200"/>
            <a:ext cx="3738360" cy="2800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929697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Does God get your leftovers?</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38800" y="2514600"/>
            <a:ext cx="3401910" cy="34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2590800"/>
            <a:ext cx="4114800" cy="1815882"/>
          </a:xfrm>
          <a:prstGeom prst="rect">
            <a:avLst/>
          </a:prstGeom>
          <a:noFill/>
        </p:spPr>
        <p:txBody>
          <a:bodyPr wrap="square" rtlCol="0">
            <a:spAutoFit/>
          </a:bodyPr>
          <a:lstStyle/>
          <a:p>
            <a:r>
              <a:rPr lang="en-US" sz="2800" b="1" dirty="0"/>
              <a:t>Malachi 1:9   Let’s reason together.  Do you really feel that God should accept the second best?</a:t>
            </a:r>
          </a:p>
        </p:txBody>
      </p:sp>
    </p:spTree>
    <p:extLst>
      <p:ext uri="{BB962C8B-B14F-4D97-AF65-F5344CB8AC3E}">
        <p14:creationId xmlns:p14="http://schemas.microsoft.com/office/powerpoint/2010/main" val="22964656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Unfaithful priests</a:t>
            </a:r>
          </a:p>
        </p:txBody>
      </p:sp>
      <p:sp>
        <p:nvSpPr>
          <p:cNvPr id="3" name="Content Placeholder 2"/>
          <p:cNvSpPr>
            <a:spLocks noGrp="1"/>
          </p:cNvSpPr>
          <p:nvPr>
            <p:ph idx="1"/>
          </p:nvPr>
        </p:nvSpPr>
        <p:spPr>
          <a:xfrm>
            <a:off x="457200" y="1752600"/>
            <a:ext cx="8229600" cy="4373563"/>
          </a:xfrm>
        </p:spPr>
        <p:txBody>
          <a:bodyPr>
            <a:normAutofit/>
          </a:bodyPr>
          <a:lstStyle/>
          <a:p>
            <a:pPr marL="114300" indent="0">
              <a:buNone/>
            </a:pPr>
            <a:endParaRPr lang="en-US" sz="1200" b="1" dirty="0"/>
          </a:p>
          <a:p>
            <a:pPr marL="114300" indent="0">
              <a:buNone/>
            </a:pPr>
            <a:r>
              <a:rPr lang="en-US" b="1" dirty="0"/>
              <a:t>Q:   Is it better to give $5 or $0?</a:t>
            </a:r>
          </a:p>
          <a:p>
            <a:pPr marL="114300" indent="0">
              <a:buNone/>
            </a:pPr>
            <a:endParaRPr lang="en-US" sz="1200" b="1" dirty="0"/>
          </a:p>
          <a:p>
            <a:pPr marL="114300" indent="0">
              <a:buNone/>
            </a:pPr>
            <a:r>
              <a:rPr lang="en-US" b="1" dirty="0"/>
              <a:t>Malachi 1:10-11  God: Do me a favor.  Leave your leftovers at home.   Giving nothing at all is better than publicly disrespecting me.</a:t>
            </a:r>
          </a:p>
          <a:p>
            <a:pPr marL="114300" indent="0">
              <a:buNone/>
            </a:pPr>
            <a:endParaRPr lang="en-US" sz="1200" b="1" dirty="0"/>
          </a:p>
          <a:p>
            <a:pPr marL="114300" indent="0">
              <a:buNone/>
            </a:pPr>
            <a:r>
              <a:rPr lang="en-US" b="1" dirty="0"/>
              <a:t>My name will be great!!!!!</a:t>
            </a:r>
          </a:p>
          <a:p>
            <a:pPr marL="114300" indent="0">
              <a:buNone/>
            </a:pPr>
            <a:endParaRPr lang="en-US" sz="9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2520" y="3657600"/>
            <a:ext cx="384048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44723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Unfaithful priests</a:t>
            </a:r>
          </a:p>
        </p:txBody>
      </p:sp>
      <p:sp>
        <p:nvSpPr>
          <p:cNvPr id="3" name="Content Placeholder 2"/>
          <p:cNvSpPr>
            <a:spLocks noGrp="1"/>
          </p:cNvSpPr>
          <p:nvPr>
            <p:ph idx="1"/>
          </p:nvPr>
        </p:nvSpPr>
        <p:spPr>
          <a:xfrm>
            <a:off x="533400" y="1752600"/>
            <a:ext cx="8153400" cy="4876800"/>
          </a:xfrm>
        </p:spPr>
        <p:txBody>
          <a:bodyPr>
            <a:normAutofit/>
          </a:bodyPr>
          <a:lstStyle/>
          <a:p>
            <a:pPr marL="114300" indent="0">
              <a:buNone/>
            </a:pPr>
            <a:r>
              <a:rPr lang="en-US" b="1" dirty="0"/>
              <a:t>Malachi 1:12-14  The key point:</a:t>
            </a:r>
          </a:p>
          <a:p>
            <a:pPr marL="114300" indent="0">
              <a:buNone/>
            </a:pPr>
            <a:endParaRPr lang="en-US" sz="800" b="1" dirty="0"/>
          </a:p>
          <a:p>
            <a:pPr marL="114300" indent="0">
              <a:buNone/>
            </a:pPr>
            <a:r>
              <a:rPr lang="en-US" b="1" dirty="0"/>
              <a:t>Malachi 1:12   Have you “sniffed contemptuously” to God?     People:  How?   </a:t>
            </a:r>
          </a:p>
          <a:p>
            <a:pPr marL="114300" indent="0">
              <a:buNone/>
            </a:pPr>
            <a:endParaRPr lang="en-US" b="1" dirty="0"/>
          </a:p>
          <a:p>
            <a:pPr marL="114300" indent="0">
              <a:buNone/>
            </a:pPr>
            <a:r>
              <a:rPr lang="en-US" b="1" dirty="0"/>
              <a:t>Malachi 1:13a “What </a:t>
            </a:r>
          </a:p>
          <a:p>
            <a:pPr marL="114300" indent="0">
              <a:buNone/>
            </a:pPr>
            <a:r>
              <a:rPr lang="en-US" b="1" dirty="0"/>
              <a:t>a burden.”    </a:t>
            </a:r>
          </a:p>
          <a:p>
            <a:pPr marL="114300" indent="0">
              <a:buNone/>
            </a:pPr>
            <a:endParaRPr lang="en-US" b="1" dirty="0"/>
          </a:p>
          <a:p>
            <a:pPr marL="114300" indent="0">
              <a:buNone/>
            </a:pPr>
            <a:r>
              <a:rPr lang="en-US" b="1" dirty="0" err="1"/>
              <a:t>Zech</a:t>
            </a:r>
            <a:r>
              <a:rPr lang="en-US" b="1" dirty="0"/>
              <a:t> 7:2-3</a:t>
            </a:r>
          </a:p>
          <a:p>
            <a:pPr marL="114300" indent="0">
              <a:buNone/>
            </a:pPr>
            <a:endParaRPr lang="en-US"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200400"/>
            <a:ext cx="4708457"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324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 name="Shape 49"/>
          <p:cNvSpPr/>
          <p:nvPr/>
        </p:nvSpPr>
        <p:spPr>
          <a:xfrm>
            <a:off x="457200" y="228410"/>
            <a:ext cx="8229600" cy="167659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5000" b="1">
                <a:solidFill>
                  <a:srgbClr val="FFFFFF"/>
                </a:solidFill>
                <a:latin typeface="Marker Felt"/>
                <a:ea typeface="Marker Felt"/>
                <a:cs typeface="Marker Felt"/>
                <a:sym typeface="Marker Felt"/>
              </a:defRPr>
            </a:lvl1pPr>
          </a:lstStyle>
          <a:p>
            <a:pPr lvl="0">
              <a:defRPr sz="1800" b="0">
                <a:solidFill>
                  <a:srgbClr val="000000"/>
                </a:solidFill>
              </a:defRPr>
            </a:pPr>
            <a:r>
              <a:rPr sz="4000" b="1" dirty="0">
                <a:solidFill>
                  <a:srgbClr val="FFFFFF"/>
                </a:solidFill>
              </a:rPr>
              <a:t>2 Chronicles 36:6, 10, 19-21</a:t>
            </a:r>
          </a:p>
        </p:txBody>
      </p:sp>
      <p:pic>
        <p:nvPicPr>
          <p:cNvPr id="50" name="pasted-image.tif"/>
          <p:cNvPicPr/>
          <p:nvPr/>
        </p:nvPicPr>
        <p:blipFill>
          <a:blip r:embed="rId3"/>
          <a:stretch>
            <a:fillRect/>
          </a:stretch>
        </p:blipFill>
        <p:spPr>
          <a:xfrm>
            <a:off x="-50471" y="1600998"/>
            <a:ext cx="13913072" cy="7967113"/>
          </a:xfrm>
          <a:prstGeom prst="rect">
            <a:avLst/>
          </a:prstGeom>
          <a:ln w="12700">
            <a:miter lim="400000"/>
          </a:ln>
        </p:spPr>
      </p:pic>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Unfaithful priests</a:t>
            </a:r>
          </a:p>
        </p:txBody>
      </p:sp>
      <p:sp>
        <p:nvSpPr>
          <p:cNvPr id="3" name="Content Placeholder 2"/>
          <p:cNvSpPr>
            <a:spLocks noGrp="1"/>
          </p:cNvSpPr>
          <p:nvPr>
            <p:ph idx="1"/>
          </p:nvPr>
        </p:nvSpPr>
        <p:spPr/>
        <p:txBody>
          <a:bodyPr/>
          <a:lstStyle/>
          <a:p>
            <a:pPr marL="114300" indent="0">
              <a:buNone/>
            </a:pPr>
            <a:r>
              <a:rPr lang="en-US" b="1" dirty="0"/>
              <a:t>Malachi 1:14 If you give your second best, God calls you a “cheat.”</a:t>
            </a:r>
          </a:p>
          <a:p>
            <a:pPr marL="114300" indent="0">
              <a:buNone/>
            </a:pPr>
            <a:endParaRPr lang="en-US" b="1" dirty="0"/>
          </a:p>
          <a:p>
            <a:pPr marL="114300" indent="0">
              <a:buNone/>
            </a:pPr>
            <a:r>
              <a:rPr lang="en-US" b="1" dirty="0"/>
              <a:t>God:  I am a king and I expect to be treated as one.</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1134778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Malachi 2:1-9  Warnings for priests</a:t>
            </a:r>
          </a:p>
        </p:txBody>
      </p:sp>
      <p:sp>
        <p:nvSpPr>
          <p:cNvPr id="3" name="Content Placeholder 2"/>
          <p:cNvSpPr>
            <a:spLocks noGrp="1"/>
          </p:cNvSpPr>
          <p:nvPr>
            <p:ph idx="1"/>
          </p:nvPr>
        </p:nvSpPr>
        <p:spPr/>
        <p:txBody>
          <a:bodyPr/>
          <a:lstStyle/>
          <a:p>
            <a:pPr marL="114300" indent="0">
              <a:buNone/>
            </a:pPr>
            <a:r>
              <a:rPr lang="en-US" b="1" dirty="0"/>
              <a:t>A.  Malachi 2:1-4  If you give me the leftovers—if you do not honor me, I will smear your faces with your sacrifices.    Wow!</a:t>
            </a:r>
          </a:p>
          <a:p>
            <a:pPr marL="114300" indent="0">
              <a:buNone/>
            </a:pPr>
            <a:endParaRPr lang="en-US" b="1" dirty="0"/>
          </a:p>
          <a:p>
            <a:pPr marL="114300" indent="0">
              <a:buNone/>
            </a:pPr>
            <a:r>
              <a:rPr lang="en-US" b="1" dirty="0"/>
              <a:t>Q:  Is God being harsh here?</a:t>
            </a:r>
          </a:p>
          <a:p>
            <a:pPr marL="114300" indent="0">
              <a:buNone/>
            </a:pPr>
            <a:endParaRPr lang="en-US" b="1" dirty="0"/>
          </a:p>
          <a:p>
            <a:pPr marL="114300" indent="0">
              <a:buNone/>
            </a:pPr>
            <a:r>
              <a:rPr lang="en-US" b="1" dirty="0"/>
              <a:t>v. 4  It is about my covenant.  God has been faithful to his covenant.</a:t>
            </a:r>
          </a:p>
          <a:p>
            <a:pPr marL="114300" indent="0">
              <a:buNone/>
            </a:pPr>
            <a:endParaRPr lang="en-US" b="1" dirty="0"/>
          </a:p>
          <a:p>
            <a:pPr marL="114300" indent="0">
              <a:buNone/>
            </a:pPr>
            <a:r>
              <a:rPr lang="en-US" b="1" dirty="0"/>
              <a:t>… this calls for reverence. </a:t>
            </a:r>
          </a:p>
        </p:txBody>
      </p:sp>
    </p:spTree>
    <p:extLst>
      <p:ext uri="{BB962C8B-B14F-4D97-AF65-F5344CB8AC3E}">
        <p14:creationId xmlns:p14="http://schemas.microsoft.com/office/powerpoint/2010/main" val="141433083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Malachi 2:1-9  Warnings for priests</a:t>
            </a:r>
          </a:p>
        </p:txBody>
      </p:sp>
      <p:sp>
        <p:nvSpPr>
          <p:cNvPr id="3" name="Content Placeholder 2"/>
          <p:cNvSpPr>
            <a:spLocks noGrp="1"/>
          </p:cNvSpPr>
          <p:nvPr>
            <p:ph idx="1"/>
          </p:nvPr>
        </p:nvSpPr>
        <p:spPr>
          <a:xfrm>
            <a:off x="457200" y="1752600"/>
            <a:ext cx="8229600" cy="4876800"/>
          </a:xfrm>
        </p:spPr>
        <p:txBody>
          <a:bodyPr>
            <a:normAutofit lnSpcReduction="10000"/>
          </a:bodyPr>
          <a:lstStyle/>
          <a:p>
            <a:pPr marL="571500" indent="-457200">
              <a:buAutoNum type="alphaUcPeriod" startAt="2"/>
            </a:pPr>
            <a:r>
              <a:rPr lang="en-US" b="1" dirty="0"/>
              <a:t>Malachi 2:5-9.  My priests have not taught my Word.</a:t>
            </a:r>
          </a:p>
          <a:p>
            <a:pPr marL="114300" indent="0">
              <a:buNone/>
            </a:pPr>
            <a:endParaRPr lang="en-US" sz="800" b="1" dirty="0"/>
          </a:p>
          <a:p>
            <a:pPr marL="114300" indent="0">
              <a:buNone/>
            </a:pPr>
            <a:r>
              <a:rPr lang="en-US" b="1" dirty="0"/>
              <a:t>v. 6 true instruction</a:t>
            </a:r>
          </a:p>
          <a:p>
            <a:pPr marL="114300" indent="0">
              <a:buNone/>
            </a:pPr>
            <a:endParaRPr lang="en-US" sz="800" b="1" dirty="0"/>
          </a:p>
          <a:p>
            <a:pPr marL="114300" indent="0">
              <a:buNone/>
            </a:pPr>
            <a:r>
              <a:rPr lang="en-US" b="1" dirty="0"/>
              <a:t>v. 7 preserve knowledge</a:t>
            </a:r>
          </a:p>
          <a:p>
            <a:pPr marL="114300" indent="0">
              <a:buNone/>
            </a:pPr>
            <a:endParaRPr lang="en-US" b="1" dirty="0"/>
          </a:p>
          <a:p>
            <a:pPr marL="114300" indent="0">
              <a:buNone/>
            </a:pPr>
            <a:endParaRPr lang="en-US" b="1" dirty="0"/>
          </a:p>
          <a:p>
            <a:pPr marL="114300" indent="0">
              <a:buNone/>
            </a:pPr>
            <a:r>
              <a:rPr lang="en-US" b="1" dirty="0"/>
              <a:t>Quoting Tyndale commentary:  “Right behavior on the part of the people of Israel in covenant relationship with Jehovah was dependent on sound priestly instruction in the Torah and the virtuous example of the priests as covenant-keepers themselves.</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2209800"/>
            <a:ext cx="3581400" cy="2146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39072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II. Malachi 2:10-3:18</a:t>
            </a:r>
            <a:br>
              <a:rPr lang="en-US" sz="2800" b="1" dirty="0"/>
            </a:br>
            <a:r>
              <a:rPr lang="en-US" sz="2800" b="1" dirty="0"/>
              <a:t>The people have been unfaithful</a:t>
            </a:r>
          </a:p>
        </p:txBody>
      </p:sp>
      <p:sp>
        <p:nvSpPr>
          <p:cNvPr id="3" name="Content Placeholder 2"/>
          <p:cNvSpPr>
            <a:spLocks noGrp="1"/>
          </p:cNvSpPr>
          <p:nvPr>
            <p:ph idx="1"/>
          </p:nvPr>
        </p:nvSpPr>
        <p:spPr/>
        <p:txBody>
          <a:bodyPr/>
          <a:lstStyle/>
          <a:p>
            <a:pPr marL="114300" indent="0">
              <a:buNone/>
            </a:pPr>
            <a:r>
              <a:rPr lang="en-US" b="1" dirty="0"/>
              <a:t>A. Malachi 2:10-16 Divorce as a sin and as a metaphor for unfaithfulness.</a:t>
            </a:r>
          </a:p>
          <a:p>
            <a:pPr marL="114300" indent="0">
              <a:buNone/>
            </a:pPr>
            <a:endParaRPr lang="en-US" sz="1200" b="1" dirty="0"/>
          </a:p>
          <a:p>
            <a:pPr marL="114300" indent="0">
              <a:buNone/>
            </a:pPr>
            <a:r>
              <a:rPr lang="en-US" b="1" dirty="0"/>
              <a:t>2:10  “Breaking faith” –unfaithful to one another is unfaithful to God.</a:t>
            </a:r>
          </a:p>
          <a:p>
            <a:pPr marL="114300" indent="0">
              <a:buNone/>
            </a:pPr>
            <a:endParaRPr lang="en-US" sz="1200" b="1" dirty="0"/>
          </a:p>
          <a:p>
            <a:pPr marL="114300" indent="0">
              <a:buNone/>
            </a:pPr>
            <a:r>
              <a:rPr lang="en-US" b="1" dirty="0"/>
              <a:t>2:14  You have “broken faith.”   It is about covenant.</a:t>
            </a:r>
          </a:p>
          <a:p>
            <a:pPr marL="114300" indent="0">
              <a:buNone/>
            </a:pPr>
            <a:endParaRPr lang="en-US" sz="1200" b="1" dirty="0"/>
          </a:p>
          <a:p>
            <a:pPr marL="114300" indent="0">
              <a:buNone/>
            </a:pPr>
            <a:r>
              <a:rPr lang="en-US" b="1" dirty="0"/>
              <a:t>2:16  “I hate divorce.”  God sees divorce as a kind of social violence against the wife and the people.</a:t>
            </a:r>
          </a:p>
        </p:txBody>
      </p:sp>
    </p:spTree>
    <p:extLst>
      <p:ext uri="{BB962C8B-B14F-4D97-AF65-F5344CB8AC3E}">
        <p14:creationId xmlns:p14="http://schemas.microsoft.com/office/powerpoint/2010/main" val="338570802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II. Malachi 2:10-3:18</a:t>
            </a:r>
            <a:br>
              <a:rPr lang="en-US" b="1" dirty="0"/>
            </a:br>
            <a:r>
              <a:rPr lang="en-US" b="1" dirty="0"/>
              <a:t>The people have been unfaithful</a:t>
            </a:r>
          </a:p>
        </p:txBody>
      </p:sp>
      <p:sp>
        <p:nvSpPr>
          <p:cNvPr id="3" name="Content Placeholder 2"/>
          <p:cNvSpPr>
            <a:spLocks noGrp="1"/>
          </p:cNvSpPr>
          <p:nvPr>
            <p:ph idx="1"/>
          </p:nvPr>
        </p:nvSpPr>
        <p:spPr/>
        <p:txBody>
          <a:bodyPr/>
          <a:lstStyle/>
          <a:p>
            <a:pPr marL="114300" indent="0">
              <a:buNone/>
            </a:pPr>
            <a:r>
              <a:rPr lang="en-US" b="1" dirty="0"/>
              <a:t>B. Malachi 2:17   The people have stopped trusting in God’s love.</a:t>
            </a:r>
          </a:p>
          <a:p>
            <a:pPr marL="114300" indent="0">
              <a:buNone/>
            </a:pPr>
            <a:endParaRPr lang="en-US" b="1" dirty="0"/>
          </a:p>
          <a:p>
            <a:pPr marL="114300" indent="0">
              <a:buNone/>
            </a:pPr>
            <a:r>
              <a:rPr lang="en-US" b="1" dirty="0"/>
              <a:t>The people are accusing God of not living up to his side of the covenant.  They do not trust God’s justice.</a:t>
            </a:r>
          </a:p>
        </p:txBody>
      </p:sp>
    </p:spTree>
    <p:extLst>
      <p:ext uri="{BB962C8B-B14F-4D97-AF65-F5344CB8AC3E}">
        <p14:creationId xmlns:p14="http://schemas.microsoft.com/office/powerpoint/2010/main" val="210553531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Malachi 3:1-5  The Day of the Lord Part I</a:t>
            </a:r>
          </a:p>
        </p:txBody>
      </p:sp>
      <p:sp>
        <p:nvSpPr>
          <p:cNvPr id="3" name="Content Placeholder 2"/>
          <p:cNvSpPr>
            <a:spLocks noGrp="1"/>
          </p:cNvSpPr>
          <p:nvPr>
            <p:ph idx="1"/>
          </p:nvPr>
        </p:nvSpPr>
        <p:spPr/>
        <p:txBody>
          <a:bodyPr/>
          <a:lstStyle/>
          <a:p>
            <a:pPr marL="114300" indent="0">
              <a:buNone/>
            </a:pPr>
            <a:r>
              <a:rPr lang="en-US" b="1" dirty="0"/>
              <a:t>Malachi 3:1 I will send my messenger (Malachi).</a:t>
            </a:r>
          </a:p>
          <a:p>
            <a:pPr marL="114300" indent="0">
              <a:buNone/>
            </a:pPr>
            <a:r>
              <a:rPr lang="en-US" b="1" dirty="0"/>
              <a:t>John the Baptist (Matthew 11:3, 10, 14)</a:t>
            </a:r>
          </a:p>
          <a:p>
            <a:pPr marL="114300" indent="0">
              <a:buNone/>
            </a:pPr>
            <a:endParaRPr lang="en-US" sz="800" b="1" dirty="0"/>
          </a:p>
          <a:p>
            <a:pPr marL="114300" indent="0">
              <a:buNone/>
            </a:pPr>
            <a:r>
              <a:rPr lang="en-US" b="1" dirty="0"/>
              <a:t>The Lord you are seeking will come to his temple.</a:t>
            </a:r>
          </a:p>
          <a:p>
            <a:pPr marL="114300" indent="0">
              <a:buNone/>
            </a:pPr>
            <a:r>
              <a:rPr lang="en-US" b="1" dirty="0"/>
              <a:t>The messenger of the covenant whom you desire = The Messiah.</a:t>
            </a:r>
          </a:p>
          <a:p>
            <a:pPr marL="114300" indent="0">
              <a:buNone/>
            </a:pPr>
            <a:endParaRPr lang="en-US" sz="800" b="1" dirty="0"/>
          </a:p>
          <a:p>
            <a:pPr marL="114300" indent="0">
              <a:buNone/>
            </a:pPr>
            <a:r>
              <a:rPr lang="en-US" b="1" dirty="0"/>
              <a:t>Malachi 3:2-5  Are you sure you want God to come?</a:t>
            </a:r>
          </a:p>
          <a:p>
            <a:pPr marL="114300" indent="0">
              <a:buNone/>
            </a:pPr>
            <a:r>
              <a:rPr lang="en-US" b="1" dirty="0"/>
              <a:t>The people will get what they are asking for (God to come) but not what they want (a free ride without judgment).</a:t>
            </a:r>
          </a:p>
        </p:txBody>
      </p:sp>
    </p:spTree>
    <p:extLst>
      <p:ext uri="{BB962C8B-B14F-4D97-AF65-F5344CB8AC3E}">
        <p14:creationId xmlns:p14="http://schemas.microsoft.com/office/powerpoint/2010/main" val="156452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Malachi 3:6-15</a:t>
            </a:r>
            <a:br>
              <a:rPr lang="en-US" b="1" dirty="0"/>
            </a:br>
            <a:r>
              <a:rPr lang="en-US" b="1" dirty="0"/>
              <a:t>The People have been unfaithful</a:t>
            </a:r>
          </a:p>
        </p:txBody>
      </p:sp>
      <p:sp>
        <p:nvSpPr>
          <p:cNvPr id="3" name="Content Placeholder 2"/>
          <p:cNvSpPr>
            <a:spLocks noGrp="1"/>
          </p:cNvSpPr>
          <p:nvPr>
            <p:ph idx="1"/>
          </p:nvPr>
        </p:nvSpPr>
        <p:spPr/>
        <p:txBody>
          <a:bodyPr/>
          <a:lstStyle/>
          <a:p>
            <a:pPr marL="114300" indent="0">
              <a:buNone/>
            </a:pPr>
            <a:r>
              <a:rPr lang="en-US" b="1" dirty="0"/>
              <a:t>Malachi 3:6-7   God: Return to me and I will return to you.</a:t>
            </a:r>
          </a:p>
          <a:p>
            <a:pPr marL="114300" indent="0">
              <a:buNone/>
            </a:pPr>
            <a:endParaRPr lang="en-US" b="1" dirty="0"/>
          </a:p>
          <a:p>
            <a:pPr marL="114300" indent="0">
              <a:buNone/>
            </a:pPr>
            <a:r>
              <a:rPr lang="en-US" b="1" dirty="0"/>
              <a:t>People:  Who, me?   I never left!!</a:t>
            </a:r>
          </a:p>
          <a:p>
            <a:pPr marL="114300" indent="0">
              <a:buNone/>
            </a:pPr>
            <a:endParaRPr lang="en-US" b="1" dirty="0"/>
          </a:p>
          <a:p>
            <a:pPr marL="114300" indent="0">
              <a:buNone/>
            </a:pPr>
            <a:r>
              <a:rPr lang="en-US" b="1" dirty="0"/>
              <a:t>Q: Can you leave God while still </a:t>
            </a:r>
          </a:p>
          <a:p>
            <a:pPr marL="114300" indent="0">
              <a:buNone/>
            </a:pPr>
            <a:r>
              <a:rPr lang="en-US" b="1" dirty="0"/>
              <a:t>attending church?</a:t>
            </a:r>
          </a:p>
        </p:txBody>
      </p:sp>
    </p:spTree>
    <p:extLst>
      <p:ext uri="{BB962C8B-B14F-4D97-AF65-F5344CB8AC3E}">
        <p14:creationId xmlns:p14="http://schemas.microsoft.com/office/powerpoint/2010/main" val="38724395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Malachi 3:6-15</a:t>
            </a:r>
            <a:br>
              <a:rPr lang="en-US" b="1" dirty="0"/>
            </a:br>
            <a:r>
              <a:rPr lang="en-US" b="1" dirty="0"/>
              <a:t>The People have been unfaithful</a:t>
            </a:r>
          </a:p>
        </p:txBody>
      </p:sp>
      <p:sp>
        <p:nvSpPr>
          <p:cNvPr id="3" name="Content Placeholder 2"/>
          <p:cNvSpPr>
            <a:spLocks noGrp="1"/>
          </p:cNvSpPr>
          <p:nvPr>
            <p:ph idx="1"/>
          </p:nvPr>
        </p:nvSpPr>
        <p:spPr>
          <a:xfrm>
            <a:off x="457200" y="1752600"/>
            <a:ext cx="4572000" cy="4724400"/>
          </a:xfrm>
        </p:spPr>
        <p:txBody>
          <a:bodyPr>
            <a:normAutofit fontScale="92500" lnSpcReduction="10000"/>
          </a:bodyPr>
          <a:lstStyle/>
          <a:p>
            <a:pPr marL="114300" indent="0">
              <a:buNone/>
            </a:pPr>
            <a:r>
              <a:rPr lang="en-US" b="1" dirty="0"/>
              <a:t>Malachi 3:8   God:  You have robbed me!</a:t>
            </a:r>
          </a:p>
          <a:p>
            <a:pPr marL="114300" indent="0">
              <a:buNone/>
            </a:pPr>
            <a:endParaRPr lang="en-US" b="1" dirty="0"/>
          </a:p>
          <a:p>
            <a:pPr marL="114300" indent="0">
              <a:buNone/>
            </a:pPr>
            <a:r>
              <a:rPr lang="en-US" b="1" dirty="0"/>
              <a:t>People:  Who…  Me?</a:t>
            </a:r>
          </a:p>
          <a:p>
            <a:pPr marL="114300" indent="0">
              <a:buNone/>
            </a:pPr>
            <a:endParaRPr lang="en-US" b="1" dirty="0"/>
          </a:p>
          <a:p>
            <a:pPr marL="114300" indent="0">
              <a:buNone/>
            </a:pPr>
            <a:r>
              <a:rPr lang="en-US" b="1" dirty="0"/>
              <a:t>v. 9 God:  Yes, you.   In tithes and offerings.</a:t>
            </a:r>
          </a:p>
          <a:p>
            <a:pPr marL="114300" indent="0">
              <a:buNone/>
            </a:pPr>
            <a:endParaRPr lang="en-US" b="1" dirty="0"/>
          </a:p>
          <a:p>
            <a:pPr marL="114300" indent="0">
              <a:buNone/>
            </a:pPr>
            <a:r>
              <a:rPr lang="en-US" b="1" dirty="0"/>
              <a:t>v. 10 Trust me in this….</a:t>
            </a:r>
          </a:p>
          <a:p>
            <a:pPr marL="114300" indent="0">
              <a:buNone/>
            </a:pPr>
            <a:endParaRPr lang="en-US" b="1" dirty="0"/>
          </a:p>
          <a:p>
            <a:pPr marL="114300" indent="0">
              <a:buNone/>
            </a:pPr>
            <a:r>
              <a:rPr lang="en-US" b="1" dirty="0">
                <a:solidFill>
                  <a:srgbClr val="FF0000"/>
                </a:solidFill>
              </a:rPr>
              <a:t>It is not about money</a:t>
            </a:r>
            <a:r>
              <a:rPr lang="en-US" b="1" dirty="0"/>
              <a:t>, it is about trusting God.  It is about covenant</a:t>
            </a:r>
          </a:p>
        </p:txBody>
      </p:sp>
      <p:sp>
        <p:nvSpPr>
          <p:cNvPr id="4" name="TextBox 3"/>
          <p:cNvSpPr txBox="1"/>
          <p:nvPr/>
        </p:nvSpPr>
        <p:spPr>
          <a:xfrm>
            <a:off x="5715000" y="5606603"/>
            <a:ext cx="2971800" cy="523220"/>
          </a:xfrm>
          <a:prstGeom prst="rect">
            <a:avLst/>
          </a:prstGeom>
          <a:noFill/>
        </p:spPr>
        <p:txBody>
          <a:bodyPr wrap="square" rtlCol="0">
            <a:spAutoFit/>
          </a:bodyPr>
          <a:lstStyle/>
          <a:p>
            <a:r>
              <a:rPr lang="en-US" sz="2800" b="1" dirty="0"/>
              <a:t>You are Stingy</a:t>
            </a:r>
          </a:p>
        </p:txBody>
      </p:sp>
    </p:spTree>
    <p:extLst>
      <p:ext uri="{BB962C8B-B14F-4D97-AF65-F5344CB8AC3E}">
        <p14:creationId xmlns:p14="http://schemas.microsoft.com/office/powerpoint/2010/main" val="200088306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key question</a:t>
            </a:r>
          </a:p>
        </p:txBody>
      </p:sp>
      <p:sp>
        <p:nvSpPr>
          <p:cNvPr id="3" name="Content Placeholder 2"/>
          <p:cNvSpPr>
            <a:spLocks noGrp="1"/>
          </p:cNvSpPr>
          <p:nvPr>
            <p:ph idx="1"/>
          </p:nvPr>
        </p:nvSpPr>
        <p:spPr/>
        <p:txBody>
          <a:bodyPr/>
          <a:lstStyle/>
          <a:p>
            <a:pPr marL="114300" indent="0">
              <a:buNone/>
            </a:pPr>
            <a:r>
              <a:rPr lang="en-US" b="1" dirty="0"/>
              <a:t>Here is the key question of Malachi:</a:t>
            </a:r>
          </a:p>
          <a:p>
            <a:pPr marL="114300" indent="0">
              <a:buNone/>
            </a:pPr>
            <a:endParaRPr lang="en-US" b="1" dirty="0"/>
          </a:p>
          <a:p>
            <a:pPr marL="114300" indent="0">
              <a:buNone/>
            </a:pPr>
            <a:r>
              <a:rPr lang="en-US" b="1" dirty="0"/>
              <a:t>Do you really, in your heart of hearts, believe that if you put all your trust in God, that he will take care of you.</a:t>
            </a:r>
          </a:p>
          <a:p>
            <a:pPr marL="114300" indent="0">
              <a:buNone/>
            </a:pPr>
            <a:endParaRPr lang="en-US" b="1" dirty="0"/>
          </a:p>
          <a:p>
            <a:pPr marL="114300" indent="0">
              <a:buNone/>
            </a:pPr>
            <a:r>
              <a:rPr lang="en-US" b="1" dirty="0"/>
              <a:t>Do you feel that what God has for you is enough?</a:t>
            </a:r>
          </a:p>
          <a:p>
            <a:pPr marL="114300" indent="0">
              <a:buNone/>
            </a:pPr>
            <a:endParaRPr lang="en-US" b="1" dirty="0"/>
          </a:p>
          <a:p>
            <a:pPr marL="114300" indent="0">
              <a:buNone/>
            </a:pPr>
            <a:r>
              <a:rPr lang="en-US" b="1" dirty="0"/>
              <a:t>If so, then you will be faithful to God.</a:t>
            </a:r>
          </a:p>
        </p:txBody>
      </p:sp>
    </p:spTree>
    <p:extLst>
      <p:ext uri="{BB962C8B-B14F-4D97-AF65-F5344CB8AC3E}">
        <p14:creationId xmlns:p14="http://schemas.microsoft.com/office/powerpoint/2010/main" val="343343721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Malachi 3:6-15        The people </a:t>
            </a:r>
            <a:br>
              <a:rPr lang="en-US" b="1" dirty="0"/>
            </a:br>
            <a:r>
              <a:rPr lang="en-US" b="1" dirty="0"/>
              <a:t>have been unfaithful</a:t>
            </a:r>
          </a:p>
        </p:txBody>
      </p:sp>
      <p:sp>
        <p:nvSpPr>
          <p:cNvPr id="3" name="Content Placeholder 2"/>
          <p:cNvSpPr>
            <a:spLocks noGrp="1"/>
          </p:cNvSpPr>
          <p:nvPr>
            <p:ph idx="1"/>
          </p:nvPr>
        </p:nvSpPr>
        <p:spPr>
          <a:xfrm>
            <a:off x="457200" y="1905000"/>
            <a:ext cx="8229600" cy="4572000"/>
          </a:xfrm>
        </p:spPr>
        <p:txBody>
          <a:bodyPr/>
          <a:lstStyle/>
          <a:p>
            <a:pPr marL="114300" indent="0">
              <a:buNone/>
            </a:pPr>
            <a:r>
              <a:rPr lang="en-US" b="1" dirty="0"/>
              <a:t>Malachi 3:13    </a:t>
            </a:r>
          </a:p>
          <a:p>
            <a:pPr marL="114300" indent="0">
              <a:buNone/>
            </a:pPr>
            <a:r>
              <a:rPr lang="en-US" b="1" dirty="0"/>
              <a:t>God:  You have said harsh things      against me.</a:t>
            </a:r>
          </a:p>
          <a:p>
            <a:pPr marL="114300" indent="0">
              <a:buNone/>
            </a:pPr>
            <a:endParaRPr lang="en-US" sz="800" b="1" dirty="0"/>
          </a:p>
          <a:p>
            <a:pPr marL="114300" indent="0">
              <a:buNone/>
            </a:pPr>
            <a:r>
              <a:rPr lang="en-US" b="1" dirty="0"/>
              <a:t>People:  I have????</a:t>
            </a:r>
          </a:p>
          <a:p>
            <a:pPr marL="114300" indent="0">
              <a:buNone/>
            </a:pPr>
            <a:endParaRPr lang="en-US" sz="800" b="1" dirty="0"/>
          </a:p>
          <a:p>
            <a:pPr marL="114300" indent="0">
              <a:buNone/>
            </a:pPr>
            <a:r>
              <a:rPr lang="en-US" b="1" dirty="0"/>
              <a:t>God:  Yes!!!  When you said “it is futile to serve God.”</a:t>
            </a:r>
          </a:p>
          <a:p>
            <a:pPr marL="114300" indent="0">
              <a:buNone/>
            </a:pPr>
            <a:endParaRPr lang="en-US" sz="800" b="1" dirty="0"/>
          </a:p>
          <a:p>
            <a:pPr marL="114300" indent="0">
              <a:buNone/>
            </a:pPr>
            <a:r>
              <a:rPr lang="en-US" b="1" dirty="0"/>
              <a:t>What am I getting out of this?</a:t>
            </a:r>
          </a:p>
          <a:p>
            <a:pPr marL="114300" indent="0">
              <a:buNone/>
            </a:pPr>
            <a:endParaRPr lang="en-US" sz="800" b="1" dirty="0"/>
          </a:p>
          <a:p>
            <a:pPr marL="114300" indent="0">
              <a:buNone/>
            </a:pPr>
            <a:r>
              <a:rPr lang="en-US" b="1" dirty="0"/>
              <a:t>You have said that you do not believe that God will take care of you.</a:t>
            </a:r>
          </a:p>
          <a:p>
            <a:pPr marL="114300" indent="0">
              <a:buNone/>
            </a:pPr>
            <a:endParaRPr lang="en-US" sz="1000" b="1" dirty="0"/>
          </a:p>
          <a:p>
            <a:pPr marL="114300" indent="0">
              <a:buNone/>
            </a:pPr>
            <a:r>
              <a:rPr lang="en-US" b="1" dirty="0"/>
              <a:t>1 Timothy 6:6-10</a:t>
            </a:r>
          </a:p>
        </p:txBody>
      </p:sp>
    </p:spTree>
    <p:extLst>
      <p:ext uri="{BB962C8B-B14F-4D97-AF65-F5344CB8AC3E}">
        <p14:creationId xmlns:p14="http://schemas.microsoft.com/office/powerpoint/2010/main" val="1592695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4" name="Shape 54"/>
          <p:cNvSpPr/>
          <p:nvPr/>
        </p:nvSpPr>
        <p:spPr>
          <a:xfrm>
            <a:off x="457200" y="687139"/>
            <a:ext cx="8229600" cy="54837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10000" b="1">
                <a:solidFill>
                  <a:srgbClr val="FFFFFF"/>
                </a:solidFill>
                <a:latin typeface="Marker Felt"/>
                <a:ea typeface="Marker Felt"/>
                <a:cs typeface="Marker Felt"/>
                <a:sym typeface="Marker Felt"/>
              </a:defRPr>
            </a:lvl1pPr>
          </a:lstStyle>
          <a:p>
            <a:pPr lvl="0">
              <a:defRPr sz="1800" b="0">
                <a:solidFill>
                  <a:srgbClr val="000000"/>
                </a:solidFill>
              </a:defRPr>
            </a:pPr>
            <a:r>
              <a:rPr sz="10000" b="1">
                <a:solidFill>
                  <a:srgbClr val="FFFFFF"/>
                </a:solidFill>
              </a:rPr>
              <a:t>Jeremiah 29:10-14</a:t>
            </a:r>
          </a:p>
        </p:txBody>
      </p:sp>
    </p:spTree>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III. The Day of the Lord </a:t>
            </a:r>
            <a:br>
              <a:rPr lang="en-US" sz="3200" b="1" dirty="0"/>
            </a:br>
            <a:r>
              <a:rPr lang="en-US" sz="3200" b="1" dirty="0"/>
              <a:t>Malachi 3:16-4:6</a:t>
            </a:r>
          </a:p>
        </p:txBody>
      </p:sp>
      <p:sp>
        <p:nvSpPr>
          <p:cNvPr id="3" name="Content Placeholder 2"/>
          <p:cNvSpPr>
            <a:spLocks noGrp="1"/>
          </p:cNvSpPr>
          <p:nvPr>
            <p:ph idx="1"/>
          </p:nvPr>
        </p:nvSpPr>
        <p:spPr/>
        <p:txBody>
          <a:bodyPr>
            <a:normAutofit/>
          </a:bodyPr>
          <a:lstStyle/>
          <a:p>
            <a:pPr marL="114300" indent="0">
              <a:buNone/>
            </a:pPr>
            <a:r>
              <a:rPr lang="en-US" b="1" dirty="0"/>
              <a:t>The Day of the Lord is a Day when God comes.</a:t>
            </a:r>
          </a:p>
          <a:p>
            <a:pPr marL="114300" indent="0">
              <a:buNone/>
            </a:pPr>
            <a:endParaRPr lang="en-US" sz="2000" b="1" dirty="0"/>
          </a:p>
          <a:p>
            <a:pPr marL="114300" indent="0">
              <a:buNone/>
            </a:pPr>
            <a:r>
              <a:rPr lang="en-US" b="1" dirty="0"/>
              <a:t>This is principally about end times, but it is also about the coming of John the Baptist and of Jesus.</a:t>
            </a:r>
          </a:p>
          <a:p>
            <a:pPr marL="114300" indent="0">
              <a:buNone/>
            </a:pPr>
            <a:endParaRPr lang="en-US" sz="2000" b="1" dirty="0"/>
          </a:p>
          <a:p>
            <a:pPr marL="114300" indent="0">
              <a:buNone/>
            </a:pPr>
            <a:r>
              <a:rPr lang="en-US" b="1" dirty="0"/>
              <a:t>3:16  A scroll of remembrance  Rev 20:15  The book of life.    v. 17  They will be mine. </a:t>
            </a:r>
          </a:p>
          <a:p>
            <a:pPr marL="114300" indent="0">
              <a:buNone/>
            </a:pPr>
            <a:endParaRPr lang="en-US" sz="2000" b="1" dirty="0"/>
          </a:p>
          <a:p>
            <a:pPr marL="114300" indent="0">
              <a:buNone/>
            </a:pPr>
            <a:r>
              <a:rPr lang="en-US" b="1" dirty="0"/>
              <a:t>v. 18  righteous vs evil will be clear.</a:t>
            </a:r>
          </a:p>
          <a:p>
            <a:pPr marL="114300" indent="0">
              <a:buNone/>
            </a:pPr>
            <a:endParaRPr lang="en-US" sz="800" b="1" dirty="0"/>
          </a:p>
        </p:txBody>
      </p:sp>
    </p:spTree>
    <p:extLst>
      <p:ext uri="{BB962C8B-B14F-4D97-AF65-F5344CB8AC3E}">
        <p14:creationId xmlns:p14="http://schemas.microsoft.com/office/powerpoint/2010/main" val="37469113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Malachi 4  The Day of the Lord</a:t>
            </a:r>
          </a:p>
        </p:txBody>
      </p:sp>
      <p:sp>
        <p:nvSpPr>
          <p:cNvPr id="3" name="Content Placeholder 2"/>
          <p:cNvSpPr>
            <a:spLocks noGrp="1"/>
          </p:cNvSpPr>
          <p:nvPr>
            <p:ph idx="1"/>
          </p:nvPr>
        </p:nvSpPr>
        <p:spPr/>
        <p:txBody>
          <a:bodyPr/>
          <a:lstStyle/>
          <a:p>
            <a:pPr marL="114300" indent="0">
              <a:buNone/>
            </a:pPr>
            <a:r>
              <a:rPr lang="en-US" b="1" dirty="0"/>
              <a:t>The Day of the Lord will be either disaster or deliverance.</a:t>
            </a:r>
          </a:p>
          <a:p>
            <a:pPr marL="114300" indent="0">
              <a:buNone/>
            </a:pPr>
            <a:endParaRPr lang="en-US" b="1" dirty="0"/>
          </a:p>
          <a:p>
            <a:pPr marL="114300" indent="0">
              <a:buNone/>
            </a:pPr>
            <a:r>
              <a:rPr lang="en-US" b="1" dirty="0"/>
              <a:t>4:1 Disaster. stubble…  root and branch…</a:t>
            </a:r>
          </a:p>
          <a:p>
            <a:pPr marL="114300" indent="0">
              <a:buNone/>
            </a:pPr>
            <a:endParaRPr lang="en-US" b="1" dirty="0"/>
          </a:p>
          <a:p>
            <a:pPr marL="114300" indent="0">
              <a:buNone/>
            </a:pPr>
            <a:r>
              <a:rPr lang="en-US" b="1" dirty="0"/>
              <a:t>4:2 Deliverance by the sun of righteousness </a:t>
            </a:r>
          </a:p>
          <a:p>
            <a:pPr marL="114300" indent="0">
              <a:buNone/>
            </a:pPr>
            <a:r>
              <a:rPr lang="en-US" b="1" dirty="0"/>
              <a:t>		Jesus Christ.</a:t>
            </a:r>
          </a:p>
          <a:p>
            <a:pPr marL="114300" indent="0">
              <a:buNone/>
            </a:pPr>
            <a:endParaRPr lang="en-US" dirty="0"/>
          </a:p>
        </p:txBody>
      </p:sp>
    </p:spTree>
    <p:extLst>
      <p:ext uri="{BB962C8B-B14F-4D97-AF65-F5344CB8AC3E}">
        <p14:creationId xmlns:p14="http://schemas.microsoft.com/office/powerpoint/2010/main" val="90242371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Malachi 4:4-6</a:t>
            </a:r>
            <a:br>
              <a:rPr lang="en-US" sz="3200" b="1" dirty="0"/>
            </a:br>
            <a:r>
              <a:rPr lang="en-US" sz="3200" b="1" dirty="0"/>
              <a:t>God’s final word to his people</a:t>
            </a:r>
          </a:p>
        </p:txBody>
      </p:sp>
      <p:sp>
        <p:nvSpPr>
          <p:cNvPr id="3" name="Content Placeholder 2"/>
          <p:cNvSpPr>
            <a:spLocks noGrp="1"/>
          </p:cNvSpPr>
          <p:nvPr>
            <p:ph idx="1"/>
          </p:nvPr>
        </p:nvSpPr>
        <p:spPr/>
        <p:txBody>
          <a:bodyPr>
            <a:normAutofit/>
          </a:bodyPr>
          <a:lstStyle/>
          <a:p>
            <a:pPr marL="114300" indent="0">
              <a:buNone/>
            </a:pPr>
            <a:r>
              <a:rPr lang="en-US" b="1" dirty="0"/>
              <a:t>1.  Remember my law—remember Moses (v 4)</a:t>
            </a:r>
          </a:p>
          <a:p>
            <a:pPr marL="114300" indent="0">
              <a:buNone/>
            </a:pPr>
            <a:endParaRPr lang="en-US" sz="1800" b="1" dirty="0"/>
          </a:p>
          <a:p>
            <a:pPr marL="114300" indent="0">
              <a:buNone/>
            </a:pPr>
            <a:r>
              <a:rPr lang="en-US" b="1" dirty="0"/>
              <a:t>2.  Be ready.  I will send Elijah before that day.   John the Baptist.    </a:t>
            </a:r>
          </a:p>
          <a:p>
            <a:pPr marL="114300" indent="0">
              <a:buNone/>
            </a:pPr>
            <a:endParaRPr lang="en-US" sz="1800" b="1" dirty="0"/>
          </a:p>
          <a:p>
            <a:pPr marL="114300" indent="0">
              <a:buNone/>
            </a:pPr>
            <a:r>
              <a:rPr lang="en-US" b="1" dirty="0"/>
              <a:t>Matthew 17:11  “To be sure, Elijah comes and will restore all things.”     Then the disciples understood that he was talking to them about John the Baptist.</a:t>
            </a:r>
          </a:p>
          <a:p>
            <a:pPr marL="114300" indent="0">
              <a:buNone/>
            </a:pPr>
            <a:endParaRPr lang="en-US" sz="1800" b="1" dirty="0"/>
          </a:p>
          <a:p>
            <a:pPr marL="114300" indent="0">
              <a:buNone/>
            </a:pPr>
            <a:r>
              <a:rPr lang="en-US" b="1" dirty="0"/>
              <a:t>Repent, Return, Restore, Rebuild    All this is fulfilled in Jesus of Nazareth.</a:t>
            </a:r>
          </a:p>
        </p:txBody>
      </p:sp>
    </p:spTree>
    <p:extLst>
      <p:ext uri="{BB962C8B-B14F-4D97-AF65-F5344CB8AC3E}">
        <p14:creationId xmlns:p14="http://schemas.microsoft.com/office/powerpoint/2010/main" val="2900178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8" name="Shape 58"/>
          <p:cNvSpPr/>
          <p:nvPr/>
        </p:nvSpPr>
        <p:spPr>
          <a:xfrm>
            <a:off x="457200" y="366028"/>
            <a:ext cx="8229600" cy="24594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2 Views of 70 Year Return:</a:t>
            </a:r>
          </a:p>
        </p:txBody>
      </p:sp>
      <p:sp>
        <p:nvSpPr>
          <p:cNvPr id="59" name="Shape 59"/>
          <p:cNvSpPr/>
          <p:nvPr/>
        </p:nvSpPr>
        <p:spPr>
          <a:xfrm>
            <a:off x="457200" y="3087439"/>
            <a:ext cx="8229600" cy="24594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marL="401052" lvl="0" indent="-401052" algn="ctr" defTabSz="731520">
              <a:buSzPct val="100000"/>
              <a:buChar char="*"/>
            </a:pPr>
            <a:r>
              <a:rPr sz="4000" b="1">
                <a:solidFill>
                  <a:srgbClr val="FFFFFF"/>
                </a:solidFill>
                <a:latin typeface="Marker Felt"/>
                <a:ea typeface="Marker Felt"/>
                <a:cs typeface="Marker Felt"/>
                <a:sym typeface="Marker Felt"/>
              </a:rPr>
              <a:t>605-538 BC (Jehoiakim until Zerubbabel)</a:t>
            </a:r>
          </a:p>
          <a:p>
            <a:pPr marL="401052" lvl="0" indent="-401052" algn="ctr" defTabSz="731520">
              <a:buSzPct val="100000"/>
              <a:buChar char="*"/>
            </a:pPr>
            <a:r>
              <a:rPr sz="4000" b="1">
                <a:solidFill>
                  <a:srgbClr val="FFFFFF"/>
                </a:solidFill>
                <a:latin typeface="Marker Felt"/>
                <a:ea typeface="Marker Felt"/>
                <a:cs typeface="Marker Felt"/>
                <a:sym typeface="Marker Felt"/>
              </a:rPr>
              <a:t>587-516 BC (destruction to temple rebuilt)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3" name="Shape 63"/>
          <p:cNvSpPr/>
          <p:nvPr/>
        </p:nvSpPr>
        <p:spPr>
          <a:xfrm>
            <a:off x="457200" y="457774"/>
            <a:ext cx="8229600" cy="24594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Ezekiel 36:33-36</a:t>
            </a:r>
          </a:p>
        </p:txBody>
      </p:sp>
      <p:sp>
        <p:nvSpPr>
          <p:cNvPr id="64" name="Shape 64"/>
          <p:cNvSpPr/>
          <p:nvPr/>
        </p:nvSpPr>
        <p:spPr>
          <a:xfrm>
            <a:off x="457200" y="2468154"/>
            <a:ext cx="8229600" cy="307988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marL="501315" lvl="0" indent="-501315" algn="ctr">
              <a:buSzPct val="100000"/>
              <a:buChar char="*"/>
            </a:pPr>
            <a:r>
              <a:rPr sz="5000">
                <a:solidFill>
                  <a:srgbClr val="FFFFFF"/>
                </a:solidFill>
                <a:latin typeface="Marker Felt"/>
                <a:ea typeface="Marker Felt"/>
                <a:cs typeface="Marker Felt"/>
                <a:sym typeface="Marker Felt"/>
              </a:rPr>
              <a:t>Towns resettled</a:t>
            </a:r>
          </a:p>
          <a:p>
            <a:pPr marL="501315" lvl="0" indent="-501315" algn="ctr">
              <a:buSzPct val="100000"/>
              <a:buChar char="*"/>
            </a:pPr>
            <a:r>
              <a:rPr sz="5000">
                <a:solidFill>
                  <a:srgbClr val="FFFFFF"/>
                </a:solidFill>
                <a:latin typeface="Marker Felt"/>
                <a:ea typeface="Marker Felt"/>
                <a:cs typeface="Marker Felt"/>
                <a:sym typeface="Marker Felt"/>
              </a:rPr>
              <a:t>Ruins rebuilt</a:t>
            </a:r>
          </a:p>
          <a:p>
            <a:pPr marL="501315" lvl="0" indent="-501315" algn="ctr">
              <a:buSzPct val="100000"/>
              <a:buChar char="*"/>
            </a:pPr>
            <a:r>
              <a:rPr sz="5000">
                <a:solidFill>
                  <a:srgbClr val="FFFFFF"/>
                </a:solidFill>
                <a:latin typeface="Marker Felt"/>
                <a:ea typeface="Marker Felt"/>
                <a:cs typeface="Marker Felt"/>
                <a:sym typeface="Marker Felt"/>
              </a:rPr>
              <a:t>I will do it!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8" name="Shape 68"/>
          <p:cNvSpPr/>
          <p:nvPr/>
        </p:nvSpPr>
        <p:spPr>
          <a:xfrm>
            <a:off x="457200" y="457774"/>
            <a:ext cx="8229600" cy="24594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Ezekiel 37:11-14</a:t>
            </a:r>
          </a:p>
        </p:txBody>
      </p:sp>
      <p:sp>
        <p:nvSpPr>
          <p:cNvPr id="69" name="Shape 69"/>
          <p:cNvSpPr/>
          <p:nvPr/>
        </p:nvSpPr>
        <p:spPr>
          <a:xfrm>
            <a:off x="457200" y="2468154"/>
            <a:ext cx="8229600" cy="23236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lgn="ctr"/>
            <a:endParaRPr sz="5000">
              <a:solidFill>
                <a:srgbClr val="FFFFFF"/>
              </a:solidFill>
              <a:latin typeface="Marker Felt"/>
              <a:ea typeface="Marker Felt"/>
              <a:cs typeface="Marker Felt"/>
              <a:sym typeface="Marker Felt"/>
            </a:endParaRPr>
          </a:p>
          <a:p>
            <a:pPr marL="501315" lvl="0" indent="-501315" algn="ctr">
              <a:buSzPct val="100000"/>
              <a:buChar char="*"/>
            </a:pPr>
            <a:r>
              <a:rPr sz="5000">
                <a:solidFill>
                  <a:srgbClr val="FFFFFF"/>
                </a:solidFill>
                <a:latin typeface="Marker Felt"/>
                <a:ea typeface="Marker Felt"/>
                <a:cs typeface="Marker Felt"/>
                <a:sym typeface="Marker Felt"/>
              </a:rPr>
              <a:t>Hope is </a:t>
            </a:r>
            <a:r>
              <a:rPr sz="5000" b="1">
                <a:solidFill>
                  <a:srgbClr val="FFFFFF"/>
                </a:solidFill>
                <a:latin typeface="Marker Felt"/>
                <a:ea typeface="Marker Felt"/>
                <a:cs typeface="Marker Felt"/>
                <a:sym typeface="Marker Felt"/>
              </a:rPr>
              <a:t>gone</a:t>
            </a:r>
          </a:p>
          <a:p>
            <a:pPr marL="501315" lvl="0" indent="-501315" algn="ctr">
              <a:buSzPct val="100000"/>
              <a:buChar char="*"/>
            </a:pPr>
            <a:r>
              <a:rPr sz="5000" b="1">
                <a:solidFill>
                  <a:srgbClr val="FFFFFF"/>
                </a:solidFill>
                <a:latin typeface="Marker Felt"/>
                <a:ea typeface="Marker Felt"/>
                <a:cs typeface="Marker Felt"/>
                <a:sym typeface="Marker Felt"/>
              </a:rPr>
              <a:t>You</a:t>
            </a:r>
            <a:r>
              <a:rPr sz="5000">
                <a:solidFill>
                  <a:srgbClr val="FFFFFF"/>
                </a:solidFill>
                <a:latin typeface="Marker Felt"/>
                <a:ea typeface="Marker Felt"/>
                <a:cs typeface="Marker Felt"/>
                <a:sym typeface="Marker Felt"/>
              </a:rPr>
              <a:t> will know I did it!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cccd.edu/owa/attachment.ashx?id=RgAAAAAKxviAm27UEZvLAJAnRe9eBwCcbTwxOETTEZtsAKDJ746CAAAB1yk6AAAe74AaWWmoSrQwVfguo04fAAALg%2fdmAAAJ&amp;attcnt=1&amp;attid0=BAABAAAA&amp;attcid0=image002.png%4001CFC493.F01183B0"/>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l" rtl="0" eaLnBrk="1" fontAlgn="base" hangingPunct="1">
              <a:spcBef>
                <a:spcPct val="0"/>
              </a:spcBef>
              <a:spcAft>
                <a:spcPct val="0"/>
              </a:spcAft>
            </a:pPr>
            <a:endParaRPr lang="en-US" altLang="en-US" kern="1200">
              <a:solidFill>
                <a:srgbClr val="FFFFFF"/>
              </a:solidFill>
              <a:ea typeface="+mn-ea"/>
            </a:endParaRPr>
          </a:p>
        </p:txBody>
      </p:sp>
      <p:sp>
        <p:nvSpPr>
          <p:cNvPr id="3075" name="AutoShape 4" descr="https://mail.gcccd.edu/owa/attachment.ashx?id=RgAAAAAKxviAm27UEZvLAJAnRe9eBwCcbTwxOETTEZtsAKDJ746CAAAB1yk6AAAe74AaWWmoSrQwVfguo04fAAALg%2fdmAAAJ&amp;attcnt=1&amp;attid0=BAABAAAA&amp;attcid0=image002.png%4001CFC493.F01183B0"/>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l" rtl="0" eaLnBrk="1" fontAlgn="base" hangingPunct="1">
              <a:spcBef>
                <a:spcPct val="0"/>
              </a:spcBef>
              <a:spcAft>
                <a:spcPct val="0"/>
              </a:spcAft>
            </a:pPr>
            <a:endParaRPr lang="en-US" altLang="en-US" kern="1200">
              <a:solidFill>
                <a:srgbClr val="FFFFFF"/>
              </a:solidFill>
              <a:ea typeface="+mn-ea"/>
            </a:endParaRPr>
          </a:p>
        </p:txBody>
      </p:sp>
      <p:pic>
        <p:nvPicPr>
          <p:cNvPr id="3076" name="Picture 5" descr="C:\Users\John\Desktop\image0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56" y="323129"/>
            <a:ext cx="8523287"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E32518-A97E-4350-AF76-000065973C58}"/>
              </a:ext>
            </a:extLst>
          </p:cNvPr>
          <p:cNvSpPr txBox="1"/>
          <p:nvPr/>
        </p:nvSpPr>
        <p:spPr>
          <a:xfrm>
            <a:off x="454024" y="2590800"/>
            <a:ext cx="3279776" cy="1046440"/>
          </a:xfrm>
          <a:prstGeom prst="rect">
            <a:avLst/>
          </a:prstGeom>
          <a:noFill/>
        </p:spPr>
        <p:txBody>
          <a:bodyPr wrap="square" rtlCol="0">
            <a:spAutoFit/>
          </a:bodyPr>
          <a:lstStyle/>
          <a:p>
            <a:r>
              <a:rPr lang="en-US" sz="6200" b="1" dirty="0">
                <a:solidFill>
                  <a:srgbClr val="FFC000"/>
                </a:solidFill>
              </a:rPr>
              <a:t>REPENT,</a:t>
            </a:r>
          </a:p>
        </p:txBody>
      </p:sp>
    </p:spTree>
    <p:extLst>
      <p:ext uri="{BB962C8B-B14F-4D97-AF65-F5344CB8AC3E}">
        <p14:creationId xmlns:p14="http://schemas.microsoft.com/office/powerpoint/2010/main" val="460316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title"/>
          </p:nvPr>
        </p:nvSpPr>
        <p:spPr>
          <a:xfrm>
            <a:off x="457200" y="274638"/>
            <a:ext cx="8229600" cy="1143001"/>
          </a:xfrm>
          <a:prstGeom prst="rect">
            <a:avLst/>
          </a:prstGeom>
        </p:spPr>
        <p:txBody>
          <a:bodyPr lIns="0" tIns="0" rIns="0" bIns="0"/>
          <a:lstStyle/>
          <a:p>
            <a:pPr lvl="0"/>
            <a:endParaRPr/>
          </a:p>
        </p:txBody>
      </p:sp>
      <p:pic>
        <p:nvPicPr>
          <p:cNvPr id="74" name="image1.gif" descr="timeline three returns from exile BKC.gif"/>
          <p:cNvPicPr/>
          <p:nvPr/>
        </p:nvPicPr>
        <p:blipFill>
          <a:blip r:embed="rId3"/>
          <a:stretch>
            <a:fillRect/>
          </a:stretch>
        </p:blipFill>
        <p:spPr>
          <a:xfrm>
            <a:off x="-53539" y="0"/>
            <a:ext cx="9323294" cy="6858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 name="Shape 78"/>
          <p:cNvSpPr/>
          <p:nvPr/>
        </p:nvSpPr>
        <p:spPr>
          <a:xfrm>
            <a:off x="457200" y="131557"/>
            <a:ext cx="8229600" cy="168138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1:1-3</a:t>
            </a:r>
          </a:p>
        </p:txBody>
      </p:sp>
      <p:sp>
        <p:nvSpPr>
          <p:cNvPr id="79" name="Shape 79"/>
          <p:cNvSpPr/>
          <p:nvPr/>
        </p:nvSpPr>
        <p:spPr>
          <a:xfrm>
            <a:off x="457200" y="2468154"/>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80" name="pasted-image.tif"/>
          <p:cNvPicPr/>
          <p:nvPr/>
        </p:nvPicPr>
        <p:blipFill>
          <a:blip r:embed="rId3"/>
          <a:stretch>
            <a:fillRect/>
          </a:stretch>
        </p:blipFill>
        <p:spPr>
          <a:xfrm>
            <a:off x="889610" y="1714904"/>
            <a:ext cx="7364780" cy="5110754"/>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4" name="Shape 84"/>
          <p:cNvSpPr/>
          <p:nvPr/>
        </p:nvSpPr>
        <p:spPr>
          <a:xfrm>
            <a:off x="457200" y="131557"/>
            <a:ext cx="8229600" cy="1646446"/>
          </a:xfrm>
          <a:prstGeom prst="rect">
            <a:avLst/>
          </a:prstGeom>
          <a:ln w="12700">
            <a:miter lim="400000"/>
          </a:ln>
        </p:spPr>
        <p:txBody>
          <a:bodyPr lIns="0" tIns="0" rIns="0" bIns="0" anchor="ctr">
            <a:normAutofit/>
          </a:bodyPr>
          <a:lstStyle/>
          <a:p>
            <a:pPr lvl="0" algn="ctr">
              <a:defRPr sz="8000" b="1">
                <a:solidFill>
                  <a:srgbClr val="FFFFFF"/>
                </a:solidFill>
                <a:latin typeface="Marker Felt"/>
                <a:ea typeface="Marker Felt"/>
                <a:cs typeface="Marker Felt"/>
                <a:sym typeface="Marker Felt"/>
              </a:defRPr>
            </a:pPr>
            <a:endParaRPr/>
          </a:p>
        </p:txBody>
      </p:sp>
      <p:sp>
        <p:nvSpPr>
          <p:cNvPr id="85" name="Shape 85"/>
          <p:cNvSpPr/>
          <p:nvPr/>
        </p:nvSpPr>
        <p:spPr>
          <a:xfrm>
            <a:off x="457200" y="2468154"/>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86" name="pasted-image.tif"/>
          <p:cNvPicPr/>
          <p:nvPr/>
        </p:nvPicPr>
        <p:blipFill>
          <a:blip r:embed="rId3"/>
          <a:stretch>
            <a:fillRect/>
          </a:stretch>
        </p:blipFill>
        <p:spPr>
          <a:xfrm>
            <a:off x="0" y="983056"/>
            <a:ext cx="9144001" cy="5293895"/>
          </a:xfrm>
          <a:prstGeom prst="rect">
            <a:avLst/>
          </a:prstGeom>
          <a:ln w="12700">
            <a:miter lim="400000"/>
          </a:ln>
        </p:spPr>
      </p:pic>
      <p:sp>
        <p:nvSpPr>
          <p:cNvPr id="2" name="TextBox 1">
            <a:extLst>
              <a:ext uri="{FF2B5EF4-FFF2-40B4-BE49-F238E27FC236}">
                <a16:creationId xmlns:a16="http://schemas.microsoft.com/office/drawing/2014/main" id="{227B2B9B-22E1-4F17-9BE5-7CCD0E1DF8D3}"/>
              </a:ext>
            </a:extLst>
          </p:cNvPr>
          <p:cNvSpPr txBox="1"/>
          <p:nvPr/>
        </p:nvSpPr>
        <p:spPr>
          <a:xfrm>
            <a:off x="1447800" y="376372"/>
            <a:ext cx="6400800"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Calibri"/>
                <a:ea typeface="Calibri"/>
                <a:cs typeface="Calibri"/>
                <a:sym typeface="Calibri"/>
              </a:rPr>
              <a:t>The Cyrus </a:t>
            </a:r>
            <a:r>
              <a:rPr kumimoji="0" lang="en-US" sz="3200" b="1" i="0" u="none" strike="noStrike" cap="none" spc="0" normalizeH="0" baseline="0" dirty="0" err="1">
                <a:ln>
                  <a:noFill/>
                </a:ln>
                <a:solidFill>
                  <a:schemeClr val="bg1"/>
                </a:solidFill>
                <a:effectLst/>
                <a:uFillTx/>
                <a:latin typeface="Calibri"/>
                <a:ea typeface="Calibri"/>
                <a:cs typeface="Calibri"/>
                <a:sym typeface="Calibri"/>
              </a:rPr>
              <a:t>Cyllinder</a:t>
            </a:r>
            <a:r>
              <a:rPr kumimoji="0" lang="en-US" sz="3200" b="1" i="0" u="none" strike="noStrike" cap="none" spc="0" normalizeH="0" baseline="0" dirty="0">
                <a:ln>
                  <a:noFill/>
                </a:ln>
                <a:solidFill>
                  <a:schemeClr val="bg1"/>
                </a:solidFill>
                <a:effectLst/>
                <a:uFillTx/>
                <a:latin typeface="Calibri"/>
                <a:ea typeface="Calibri"/>
                <a:cs typeface="Calibri"/>
                <a:sym typeface="Calibri"/>
              </a:rPr>
              <a:t> (British Museum)</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0" name="Shape 90"/>
          <p:cNvSpPr/>
          <p:nvPr/>
        </p:nvSpPr>
        <p:spPr>
          <a:xfrm>
            <a:off x="173898" y="131557"/>
            <a:ext cx="3164677" cy="61915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Isaiah 44:26-45:7</a:t>
            </a:r>
          </a:p>
        </p:txBody>
      </p:sp>
      <p:sp>
        <p:nvSpPr>
          <p:cNvPr id="91" name="Shape 91"/>
          <p:cNvSpPr/>
          <p:nvPr/>
        </p:nvSpPr>
        <p:spPr>
          <a:xfrm>
            <a:off x="457200" y="2468154"/>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92" name="pasted-image.tif"/>
          <p:cNvPicPr/>
          <p:nvPr/>
        </p:nvPicPr>
        <p:blipFill>
          <a:blip r:embed="rId3"/>
          <a:stretch>
            <a:fillRect/>
          </a:stretch>
        </p:blipFill>
        <p:spPr>
          <a:xfrm>
            <a:off x="3496199" y="-1"/>
            <a:ext cx="5716548" cy="6858001"/>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6" name="Shape 96"/>
          <p:cNvSpPr/>
          <p:nvPr/>
        </p:nvSpPr>
        <p:spPr>
          <a:xfrm>
            <a:off x="457200" y="131557"/>
            <a:ext cx="8229600" cy="20923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1:1, 5, 6</a:t>
            </a:r>
          </a:p>
        </p:txBody>
      </p:sp>
      <p:sp>
        <p:nvSpPr>
          <p:cNvPr id="97" name="Shape 97"/>
          <p:cNvSpPr/>
          <p:nvPr/>
        </p:nvSpPr>
        <p:spPr>
          <a:xfrm>
            <a:off x="457200" y="2468154"/>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98" name="pasted-image.tif"/>
          <p:cNvPicPr/>
          <p:nvPr/>
        </p:nvPicPr>
        <p:blipFill>
          <a:blip r:embed="rId3"/>
          <a:stretch>
            <a:fillRect/>
          </a:stretch>
        </p:blipFill>
        <p:spPr>
          <a:xfrm>
            <a:off x="960787" y="2266718"/>
            <a:ext cx="7222426" cy="458139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 name="Shape 102"/>
          <p:cNvSpPr/>
          <p:nvPr/>
        </p:nvSpPr>
        <p:spPr>
          <a:xfrm>
            <a:off x="457200" y="457774"/>
            <a:ext cx="8229600" cy="24594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2 / Nehemiah 7</a:t>
            </a:r>
          </a:p>
        </p:txBody>
      </p:sp>
      <p:sp>
        <p:nvSpPr>
          <p:cNvPr id="103" name="Shape 103"/>
          <p:cNvSpPr/>
          <p:nvPr/>
        </p:nvSpPr>
        <p:spPr>
          <a:xfrm>
            <a:off x="457200" y="3110375"/>
            <a:ext cx="8229600" cy="23236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5000">
                <a:solidFill>
                  <a:srgbClr val="FFFFFF"/>
                </a:solidFill>
                <a:latin typeface="Marker Felt"/>
                <a:ea typeface="Marker Felt"/>
                <a:cs typeface="Marker Felt"/>
                <a:sym typeface="Marker Felt"/>
              </a:defRPr>
            </a:lvl1pPr>
          </a:lstStyle>
          <a:p>
            <a:pPr lvl="0">
              <a:defRPr sz="1800">
                <a:solidFill>
                  <a:srgbClr val="000000"/>
                </a:solidFill>
              </a:defRPr>
            </a:pPr>
            <a:r>
              <a:rPr sz="5000">
                <a:solidFill>
                  <a:srgbClr val="FFFFFF"/>
                </a:solidFill>
              </a:rPr>
              <a:t>Same list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7" name="Shape 107"/>
          <p:cNvSpPr/>
          <p:nvPr/>
        </p:nvSpPr>
        <p:spPr>
          <a:xfrm>
            <a:off x="457200" y="457774"/>
            <a:ext cx="8229600" cy="24594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3:1-3, 11-13</a:t>
            </a:r>
          </a:p>
        </p:txBody>
      </p:sp>
      <p:sp>
        <p:nvSpPr>
          <p:cNvPr id="108" name="Shape 108"/>
          <p:cNvSpPr/>
          <p:nvPr/>
        </p:nvSpPr>
        <p:spPr>
          <a:xfrm>
            <a:off x="457200" y="2697519"/>
            <a:ext cx="8229600" cy="30888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lgn="ctr"/>
            <a:r>
              <a:rPr sz="5000">
                <a:solidFill>
                  <a:srgbClr val="FFFFFF"/>
                </a:solidFill>
                <a:latin typeface="Marker Felt"/>
                <a:ea typeface="Marker Felt"/>
                <a:cs typeface="Marker Felt"/>
                <a:sym typeface="Marker Felt"/>
              </a:rPr>
              <a:t>One</a:t>
            </a:r>
          </a:p>
          <a:p>
            <a:pPr lvl="0" algn="ctr"/>
            <a:r>
              <a:rPr sz="5000">
                <a:solidFill>
                  <a:srgbClr val="FFFFFF"/>
                </a:solidFill>
                <a:latin typeface="Marker Felt"/>
                <a:ea typeface="Marker Felt"/>
                <a:cs typeface="Marker Felt"/>
                <a:sym typeface="Marker Felt"/>
              </a:rPr>
              <a:t>Fear </a:t>
            </a:r>
          </a:p>
          <a:p>
            <a:pPr lvl="0" algn="ctr"/>
            <a:r>
              <a:rPr sz="5000">
                <a:solidFill>
                  <a:srgbClr val="FFFFFF"/>
                </a:solidFill>
                <a:latin typeface="Marker Felt"/>
                <a:ea typeface="Marker Felt"/>
                <a:cs typeface="Marker Felt"/>
                <a:sym typeface="Marker Felt"/>
              </a:rPr>
              <a:t>Joy</a:t>
            </a:r>
          </a:p>
          <a:p>
            <a:pPr lvl="0" algn="ctr"/>
            <a:r>
              <a:rPr sz="5000">
                <a:solidFill>
                  <a:srgbClr val="FFFFFF"/>
                </a:solidFill>
                <a:latin typeface="Marker Felt"/>
                <a:ea typeface="Marker Felt"/>
                <a:cs typeface="Marker Felt"/>
                <a:sym typeface="Marker Felt"/>
              </a:rPr>
              <a:t>Sadness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2" name="Shape 112"/>
          <p:cNvSpPr/>
          <p:nvPr/>
        </p:nvSpPr>
        <p:spPr>
          <a:xfrm>
            <a:off x="457200" y="457774"/>
            <a:ext cx="8229600" cy="24594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4:4-7</a:t>
            </a:r>
          </a:p>
        </p:txBody>
      </p:sp>
      <p:sp>
        <p:nvSpPr>
          <p:cNvPr id="113" name="Shape 113"/>
          <p:cNvSpPr/>
          <p:nvPr/>
        </p:nvSpPr>
        <p:spPr>
          <a:xfrm>
            <a:off x="457200" y="2697519"/>
            <a:ext cx="8229600" cy="3088844"/>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114" name="pasted-image.tif"/>
          <p:cNvPicPr/>
          <p:nvPr/>
        </p:nvPicPr>
        <p:blipFill>
          <a:blip r:embed="rId3"/>
          <a:stretch>
            <a:fillRect/>
          </a:stretch>
        </p:blipFill>
        <p:spPr>
          <a:xfrm>
            <a:off x="-59624" y="2667880"/>
            <a:ext cx="9263248" cy="3546088"/>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8" name="Shape 118"/>
          <p:cNvSpPr/>
          <p:nvPr/>
        </p:nvSpPr>
        <p:spPr>
          <a:xfrm>
            <a:off x="155890" y="67854"/>
            <a:ext cx="8832220" cy="156061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676655">
              <a:defRPr sz="5920" b="1">
                <a:solidFill>
                  <a:srgbClr val="FFFFFF"/>
                </a:solidFill>
                <a:latin typeface="Marker Felt"/>
                <a:ea typeface="Marker Felt"/>
                <a:cs typeface="Marker Felt"/>
                <a:sym typeface="Marker Felt"/>
              </a:defRPr>
            </a:lvl1pPr>
          </a:lstStyle>
          <a:p>
            <a:pPr lvl="0">
              <a:defRPr sz="1800" b="0">
                <a:solidFill>
                  <a:srgbClr val="000000"/>
                </a:solidFill>
              </a:defRPr>
            </a:pPr>
            <a:r>
              <a:rPr sz="5920" b="1">
                <a:solidFill>
                  <a:srgbClr val="FFFFFF"/>
                </a:solidFill>
              </a:rPr>
              <a:t>Ezra 5:1; 6:1-2, 6-8, 14-15</a:t>
            </a:r>
          </a:p>
        </p:txBody>
      </p:sp>
      <p:sp>
        <p:nvSpPr>
          <p:cNvPr id="119" name="Shape 119"/>
          <p:cNvSpPr/>
          <p:nvPr/>
        </p:nvSpPr>
        <p:spPr>
          <a:xfrm>
            <a:off x="457200" y="2697519"/>
            <a:ext cx="8229600" cy="3088844"/>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120" name="pasted-image.tif"/>
          <p:cNvPicPr/>
          <p:nvPr/>
        </p:nvPicPr>
        <p:blipFill>
          <a:blip r:embed="rId3"/>
          <a:stretch>
            <a:fillRect/>
          </a:stretch>
        </p:blipFill>
        <p:spPr>
          <a:xfrm>
            <a:off x="-131911" y="1709208"/>
            <a:ext cx="9407822" cy="5167066"/>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4" name="Shape 124"/>
          <p:cNvSpPr/>
          <p:nvPr/>
        </p:nvSpPr>
        <p:spPr>
          <a:xfrm>
            <a:off x="159922" y="-23891"/>
            <a:ext cx="3940842" cy="66204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4000" b="1" dirty="0">
                <a:solidFill>
                  <a:srgbClr val="FFFFFF"/>
                </a:solidFill>
              </a:rPr>
              <a:t>Ezra 7-10</a:t>
            </a:r>
            <a:endParaRPr lang="en-US" sz="4000" b="1" dirty="0">
              <a:solidFill>
                <a:srgbClr val="FFFFFF"/>
              </a:solidFill>
            </a:endParaRPr>
          </a:p>
          <a:p>
            <a:pPr lvl="0">
              <a:defRPr sz="1800" b="0">
                <a:solidFill>
                  <a:srgbClr val="000000"/>
                </a:solidFill>
              </a:defRPr>
            </a:pPr>
            <a:r>
              <a:rPr lang="en-US" sz="4000" b="1" dirty="0">
                <a:solidFill>
                  <a:schemeClr val="bg1"/>
                </a:solidFill>
              </a:rPr>
              <a:t>Second Return under Ezra, Nehemiah. Jerusalem Rebuilt</a:t>
            </a:r>
          </a:p>
          <a:p>
            <a:pPr lvl="0">
              <a:defRPr sz="1800" b="0">
                <a:solidFill>
                  <a:srgbClr val="000000"/>
                </a:solidFill>
              </a:defRPr>
            </a:pPr>
            <a:r>
              <a:rPr lang="en-US" sz="4000" dirty="0">
                <a:solidFill>
                  <a:schemeClr val="bg1"/>
                </a:solidFill>
              </a:rPr>
              <a:t>(later)</a:t>
            </a:r>
            <a:endParaRPr sz="4000" b="1" dirty="0">
              <a:solidFill>
                <a:schemeClr val="bg1"/>
              </a:solidFill>
            </a:endParaRPr>
          </a:p>
        </p:txBody>
      </p:sp>
      <p:sp>
        <p:nvSpPr>
          <p:cNvPr id="125" name="Shape 125"/>
          <p:cNvSpPr/>
          <p:nvPr/>
        </p:nvSpPr>
        <p:spPr>
          <a:xfrm>
            <a:off x="457200" y="2267150"/>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126" name="pasted-image.tif"/>
          <p:cNvPicPr/>
          <p:nvPr/>
        </p:nvPicPr>
        <p:blipFill>
          <a:blip r:embed="rId3"/>
          <a:stretch>
            <a:fillRect/>
          </a:stretch>
        </p:blipFill>
        <p:spPr>
          <a:xfrm>
            <a:off x="4109367" y="-16109"/>
            <a:ext cx="5035160" cy="6890218"/>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Here was Your Situation:</a:t>
            </a:r>
          </a:p>
        </p:txBody>
      </p:sp>
      <p:sp>
        <p:nvSpPr>
          <p:cNvPr id="3" name="Content Placeholder 2"/>
          <p:cNvSpPr>
            <a:spLocks noGrp="1"/>
          </p:cNvSpPr>
          <p:nvPr>
            <p:ph idx="1"/>
          </p:nvPr>
        </p:nvSpPr>
        <p:spPr>
          <a:xfrm>
            <a:off x="457200" y="1752600"/>
            <a:ext cx="2514600" cy="4373563"/>
          </a:xfrm>
        </p:spPr>
        <p:txBody>
          <a:bodyPr>
            <a:normAutofit/>
          </a:bodyPr>
          <a:lstStyle/>
          <a:p>
            <a:pPr marL="114300" indent="0">
              <a:buNone/>
            </a:pPr>
            <a:r>
              <a:rPr lang="en-US" sz="2800" b="1" dirty="0"/>
              <a:t>Lost</a:t>
            </a:r>
          </a:p>
          <a:p>
            <a:pPr marL="114300" indent="0">
              <a:buNone/>
            </a:pPr>
            <a:endParaRPr lang="en-US" sz="2800" b="1" dirty="0"/>
          </a:p>
          <a:p>
            <a:pPr marL="114300" indent="0">
              <a:buNone/>
            </a:pPr>
            <a:r>
              <a:rPr lang="en-US" sz="2800" b="1" dirty="0"/>
              <a:t>Enslaved</a:t>
            </a:r>
          </a:p>
          <a:p>
            <a:pPr marL="114300" indent="0">
              <a:buNone/>
            </a:pPr>
            <a:endParaRPr lang="en-US" sz="2800" b="1" dirty="0"/>
          </a:p>
          <a:p>
            <a:pPr marL="114300" indent="0">
              <a:buNone/>
            </a:pPr>
            <a:r>
              <a:rPr lang="en-US" sz="2800" b="1" dirty="0"/>
              <a:t>Captured</a:t>
            </a:r>
          </a:p>
          <a:p>
            <a:pPr marL="114300" indent="0">
              <a:buNone/>
            </a:pPr>
            <a:endParaRPr lang="en-US" sz="2800" b="1" dirty="0"/>
          </a:p>
          <a:p>
            <a:pPr marL="114300" indent="0">
              <a:buNone/>
            </a:pPr>
            <a:r>
              <a:rPr lang="en-US" sz="2800" b="1" dirty="0"/>
              <a:t>Imprisoned</a:t>
            </a:r>
          </a:p>
        </p:txBody>
      </p:sp>
      <p:pic>
        <p:nvPicPr>
          <p:cNvPr id="1026" name="Picture 2" descr="https://encrypted-tbn3.gstatic.com/images?q=tbn:ANd9GcQUAWxd5c8u9X1PoUY9HRul0XbkN7YlOr-raZvnyhjXrVYiYuY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43387"/>
            <a:ext cx="3244388" cy="27524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572000"/>
            <a:ext cx="496062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1080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Haggai</a:t>
            </a:r>
          </a:p>
        </p:txBody>
      </p:sp>
      <p:sp>
        <p:nvSpPr>
          <p:cNvPr id="3" name="Content Placeholder 2"/>
          <p:cNvSpPr>
            <a:spLocks noGrp="1"/>
          </p:cNvSpPr>
          <p:nvPr>
            <p:ph idx="1"/>
          </p:nvPr>
        </p:nvSpPr>
        <p:spPr/>
        <p:txBody>
          <a:bodyPr>
            <a:normAutofit/>
          </a:bodyPr>
          <a:lstStyle/>
          <a:p>
            <a:pPr marL="114300" indent="0">
              <a:buNone/>
            </a:pPr>
            <a:r>
              <a:rPr lang="en-US" b="1" dirty="0"/>
              <a:t>Message:   Build up the house of the Lord, not your own house.   (Matt 6:19-21)</a:t>
            </a:r>
          </a:p>
          <a:p>
            <a:pPr marL="114300" indent="0">
              <a:buNone/>
            </a:pPr>
            <a:endParaRPr lang="en-US" b="1" dirty="0"/>
          </a:p>
          <a:p>
            <a:pPr marL="114300" indent="0">
              <a:buNone/>
            </a:pPr>
            <a:r>
              <a:rPr lang="en-US" b="1" dirty="0" err="1"/>
              <a:t>Submessage</a:t>
            </a:r>
            <a:r>
              <a:rPr lang="en-US" b="1" dirty="0"/>
              <a:t>:  Discouragement is not sufficient excuse to neglecting the work of the Lord.</a:t>
            </a:r>
          </a:p>
        </p:txBody>
      </p:sp>
      <p:pic>
        <p:nvPicPr>
          <p:cNvPr id="3074" name="Picture 2" descr="https://encrypted-tbn3.gstatic.com/images?q=tbn:ANd9GcQq7S6y9-dCrNPD3jLCA16QBQJcqe7rEhffOVe1zbZTDMIvfa_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038600"/>
            <a:ext cx="6101862" cy="2478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020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Historical Background</a:t>
            </a:r>
          </a:p>
        </p:txBody>
      </p:sp>
      <p:sp>
        <p:nvSpPr>
          <p:cNvPr id="3" name="Content Placeholder 2"/>
          <p:cNvSpPr>
            <a:spLocks noGrp="1"/>
          </p:cNvSpPr>
          <p:nvPr>
            <p:ph idx="1"/>
          </p:nvPr>
        </p:nvSpPr>
        <p:spPr>
          <a:xfrm>
            <a:off x="457200" y="1752600"/>
            <a:ext cx="8229600" cy="4953000"/>
          </a:xfrm>
        </p:spPr>
        <p:txBody>
          <a:bodyPr>
            <a:normAutofit fontScale="25000" lnSpcReduction="20000"/>
          </a:bodyPr>
          <a:lstStyle/>
          <a:p>
            <a:pPr marL="114300" indent="0">
              <a:buNone/>
            </a:pPr>
            <a:r>
              <a:rPr lang="en-US" sz="9600" b="1" dirty="0"/>
              <a:t>586 BC  Jerusalem and the temple destroyed.  </a:t>
            </a:r>
          </a:p>
          <a:p>
            <a:pPr marL="114300" indent="0">
              <a:buNone/>
            </a:pPr>
            <a:endParaRPr lang="en-US" sz="3200" b="1" dirty="0"/>
          </a:p>
          <a:p>
            <a:pPr marL="114300" indent="0">
              <a:buNone/>
            </a:pPr>
            <a:r>
              <a:rPr lang="en-US" sz="9600" b="1" dirty="0"/>
              <a:t>538 BC  Cyrus defeats Belshazzar and Babylon.  </a:t>
            </a:r>
          </a:p>
          <a:p>
            <a:pPr marL="114300" indent="0">
              <a:buNone/>
            </a:pPr>
            <a:endParaRPr lang="en-US" sz="3200" b="1" dirty="0"/>
          </a:p>
          <a:p>
            <a:pPr marL="114300" indent="0">
              <a:buNone/>
            </a:pPr>
            <a:r>
              <a:rPr lang="en-US" sz="9600" b="1" dirty="0"/>
              <a:t>537/536 BC  First wave of Jews return to Jerusalem, altar built foundation of temple is laid.  (Ezra 1:1-3:13).  Opposition arises.  Project abandoned.</a:t>
            </a:r>
          </a:p>
          <a:p>
            <a:pPr marL="114300" indent="0">
              <a:buNone/>
            </a:pPr>
            <a:endParaRPr lang="en-US" sz="3200" b="1" dirty="0"/>
          </a:p>
          <a:p>
            <a:pPr marL="114300" indent="0">
              <a:buNone/>
            </a:pPr>
            <a:r>
              <a:rPr lang="en-US" sz="9600" b="1" dirty="0"/>
              <a:t>521 BC  Darius I takes the throne of Persia.</a:t>
            </a:r>
          </a:p>
          <a:p>
            <a:pPr marL="114300" indent="0">
              <a:buNone/>
            </a:pPr>
            <a:endParaRPr lang="en-US" sz="3200" b="1" dirty="0"/>
          </a:p>
          <a:p>
            <a:pPr marL="114300" indent="0">
              <a:buNone/>
            </a:pPr>
            <a:r>
              <a:rPr lang="en-US" sz="9600" b="1" dirty="0"/>
              <a:t>520 BC  Haggai preaches.  Build the temple!</a:t>
            </a:r>
          </a:p>
          <a:p>
            <a:pPr marL="114300" indent="0">
              <a:buNone/>
            </a:pPr>
            <a:endParaRPr lang="en-US" sz="3200" b="1" dirty="0"/>
          </a:p>
          <a:p>
            <a:pPr marL="114300" indent="0">
              <a:buNone/>
            </a:pPr>
            <a:r>
              <a:rPr lang="en-US" sz="9600" b="1" dirty="0"/>
              <a:t>Nov. 520 BC – Dec 518 BC Zechariah preaches to Jerusalem.  (Ezra 5:1-6:22)</a:t>
            </a:r>
          </a:p>
          <a:p>
            <a:pPr marL="114300" indent="0">
              <a:buNone/>
            </a:pPr>
            <a:endParaRPr lang="en-US" sz="3200" b="1" dirty="0"/>
          </a:p>
          <a:p>
            <a:pPr marL="114300" indent="0">
              <a:buNone/>
            </a:pPr>
            <a:r>
              <a:rPr lang="en-US" sz="9600" b="1" dirty="0"/>
              <a:t>520 BC  Work begins on the temple.</a:t>
            </a:r>
          </a:p>
          <a:p>
            <a:pPr marL="114300" indent="0">
              <a:buNone/>
            </a:pPr>
            <a:endParaRPr lang="en-US" sz="3200" b="1" dirty="0"/>
          </a:p>
          <a:p>
            <a:pPr marL="114300" indent="0">
              <a:buNone/>
            </a:pPr>
            <a:r>
              <a:rPr lang="en-US" sz="9600" b="1" dirty="0"/>
              <a:t>516 BC  Temple completed.</a:t>
            </a:r>
          </a:p>
          <a:p>
            <a:pPr marL="114300" indent="0">
              <a:buNone/>
            </a:pPr>
            <a:endParaRPr lang="en-US" dirty="0"/>
          </a:p>
        </p:txBody>
      </p:sp>
    </p:spTree>
    <p:extLst>
      <p:ext uri="{BB962C8B-B14F-4D97-AF65-F5344CB8AC3E}">
        <p14:creationId xmlns:p14="http://schemas.microsoft.com/office/powerpoint/2010/main" val="2407118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The People’s Excuse</a:t>
            </a:r>
          </a:p>
        </p:txBody>
      </p:sp>
      <p:sp>
        <p:nvSpPr>
          <p:cNvPr id="3" name="Content Placeholder 2"/>
          <p:cNvSpPr>
            <a:spLocks noGrp="1"/>
          </p:cNvSpPr>
          <p:nvPr>
            <p:ph idx="1"/>
          </p:nvPr>
        </p:nvSpPr>
        <p:spPr/>
        <p:txBody>
          <a:bodyPr/>
          <a:lstStyle/>
          <a:p>
            <a:pPr marL="114300" indent="0">
              <a:buNone/>
            </a:pPr>
            <a:r>
              <a:rPr lang="en-US" b="1" dirty="0"/>
              <a:t>Haggai 1:2  We’re too busy to build the temple.</a:t>
            </a:r>
          </a:p>
          <a:p>
            <a:pPr marL="114300" indent="0">
              <a:buNone/>
            </a:pPr>
            <a:r>
              <a:rPr lang="en-US" b="1" dirty="0"/>
              <a:t>Q: Can you relate?</a:t>
            </a:r>
          </a:p>
          <a:p>
            <a:pPr marL="114300" indent="0">
              <a:buNone/>
            </a:pPr>
            <a:endParaRPr lang="en-US" sz="800" b="1" dirty="0"/>
          </a:p>
          <a:p>
            <a:pPr marL="114300" indent="0">
              <a:buNone/>
            </a:pPr>
            <a:r>
              <a:rPr lang="en-US" b="1" dirty="0"/>
              <a:t>Haggai 1:3-4  Hmmm….  You seem to have time to build your house.</a:t>
            </a:r>
          </a:p>
          <a:p>
            <a:pPr marL="114300" indent="0">
              <a:buNone/>
            </a:pPr>
            <a:endParaRPr lang="en-US" sz="800" b="1" dirty="0"/>
          </a:p>
          <a:p>
            <a:pPr marL="114300" indent="0">
              <a:buNone/>
            </a:pPr>
            <a:r>
              <a:rPr lang="en-US" b="1" dirty="0"/>
              <a:t>Haggai 1:5-6 You have </a:t>
            </a:r>
          </a:p>
          <a:p>
            <a:pPr marL="114300" indent="0">
              <a:buNone/>
            </a:pPr>
            <a:r>
              <a:rPr lang="en-US" b="1" dirty="0"/>
              <a:t>planted much but </a:t>
            </a:r>
          </a:p>
          <a:p>
            <a:pPr marL="114300" indent="0">
              <a:buNone/>
            </a:pPr>
            <a:r>
              <a:rPr lang="en-US" b="1" dirty="0"/>
              <a:t>harvested little.</a:t>
            </a:r>
          </a:p>
          <a:p>
            <a:pPr marL="114300" indent="0">
              <a:buNone/>
            </a:pPr>
            <a:endParaRPr lang="en-US" b="1" dirty="0"/>
          </a:p>
          <a:p>
            <a:pPr marL="114300" indent="0">
              <a:buNone/>
            </a:pPr>
            <a:r>
              <a:rPr lang="en-US" b="1" dirty="0"/>
              <a:t>Q: Can you relate?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492845"/>
            <a:ext cx="4572000" cy="303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39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God’s Solution</a:t>
            </a:r>
          </a:p>
        </p:txBody>
      </p:sp>
      <p:sp>
        <p:nvSpPr>
          <p:cNvPr id="3" name="Content Placeholder 2"/>
          <p:cNvSpPr>
            <a:spLocks noGrp="1"/>
          </p:cNvSpPr>
          <p:nvPr>
            <p:ph idx="1"/>
          </p:nvPr>
        </p:nvSpPr>
        <p:spPr/>
        <p:txBody>
          <a:bodyPr>
            <a:normAutofit lnSpcReduction="10000"/>
          </a:bodyPr>
          <a:lstStyle/>
          <a:p>
            <a:pPr marL="114300" indent="0" algn="ctr">
              <a:buNone/>
            </a:pPr>
            <a:r>
              <a:rPr lang="en-US" b="1" dirty="0"/>
              <a:t>“Indifference to the things of God produces calamity.”</a:t>
            </a:r>
          </a:p>
          <a:p>
            <a:pPr marL="114300" indent="0">
              <a:buNone/>
            </a:pPr>
            <a:endParaRPr lang="en-US" b="1" dirty="0"/>
          </a:p>
          <a:p>
            <a:pPr marL="114300" indent="0">
              <a:buNone/>
            </a:pPr>
            <a:r>
              <a:rPr lang="en-US" b="1" dirty="0"/>
              <a:t>1. Haggai 1:7 Give careful thought to your ways.</a:t>
            </a:r>
          </a:p>
          <a:p>
            <a:pPr marL="114300" indent="0">
              <a:buNone/>
            </a:pPr>
            <a:endParaRPr lang="en-US" b="1" dirty="0"/>
          </a:p>
          <a:p>
            <a:pPr marL="114300" indent="0">
              <a:buNone/>
            </a:pPr>
            <a:r>
              <a:rPr lang="en-US" b="1" dirty="0"/>
              <a:t>2. Haggai 1:8 Bring down timber to build God’s temple.</a:t>
            </a:r>
          </a:p>
          <a:p>
            <a:pPr marL="114300" indent="0">
              <a:buNone/>
            </a:pPr>
            <a:endParaRPr lang="en-US" b="1" dirty="0"/>
          </a:p>
          <a:p>
            <a:pPr marL="114300" indent="0">
              <a:buNone/>
            </a:pPr>
            <a:r>
              <a:rPr lang="en-US" b="1" dirty="0"/>
              <a:t>Haggai 1:12-15  The people obeyed, the leaders led, the people’s spirits were inspired and the work got started.</a:t>
            </a:r>
          </a:p>
        </p:txBody>
      </p:sp>
    </p:spTree>
    <p:extLst>
      <p:ext uri="{BB962C8B-B14F-4D97-AF65-F5344CB8AC3E}">
        <p14:creationId xmlns:p14="http://schemas.microsoft.com/office/powerpoint/2010/main" val="2142283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Rebuild</a:t>
            </a:r>
          </a:p>
        </p:txBody>
      </p:sp>
      <p:sp>
        <p:nvSpPr>
          <p:cNvPr id="3" name="Content Placeholder 2"/>
          <p:cNvSpPr>
            <a:spLocks noGrp="1"/>
          </p:cNvSpPr>
          <p:nvPr>
            <p:ph idx="1"/>
          </p:nvPr>
        </p:nvSpPr>
        <p:spPr>
          <a:xfrm>
            <a:off x="457200" y="1981200"/>
            <a:ext cx="8229600" cy="4144963"/>
          </a:xfrm>
        </p:spPr>
        <p:txBody>
          <a:bodyPr/>
          <a:lstStyle/>
          <a:p>
            <a:pPr marL="114300" indent="0">
              <a:buNone/>
            </a:pPr>
            <a:r>
              <a:rPr lang="en-US" b="1" dirty="0"/>
              <a:t>Haggai 1:12-15  The people repented and the temple got rebuilt.</a:t>
            </a:r>
          </a:p>
          <a:p>
            <a:pPr marL="114300" indent="0">
              <a:buNone/>
            </a:pPr>
            <a:endParaRPr lang="en-US" sz="800" b="1" dirty="0"/>
          </a:p>
          <a:p>
            <a:pPr marL="114300" indent="0">
              <a:buNone/>
            </a:pPr>
            <a:r>
              <a:rPr lang="en-US" b="1" dirty="0"/>
              <a:t>Result:    God:  I am with you  (Matthew 28:20)</a:t>
            </a:r>
          </a:p>
          <a:p>
            <a:pPr marL="114300" indent="0">
              <a:buNone/>
            </a:pPr>
            <a:endParaRPr lang="en-US" sz="800" b="1" dirty="0"/>
          </a:p>
          <a:p>
            <a:pPr marL="114300" indent="0">
              <a:buNone/>
            </a:pPr>
            <a:r>
              <a:rPr lang="en-US" b="1" dirty="0"/>
              <a:t>Haggai 2:1-9    The work is hard and we humans can get discouraged, but God encourages us.</a:t>
            </a:r>
          </a:p>
          <a:p>
            <a:pPr marL="114300" indent="0">
              <a:buNone/>
            </a:pPr>
            <a:endParaRPr lang="en-US" b="1" dirty="0"/>
          </a:p>
          <a:p>
            <a:pPr marL="114300" indent="0">
              <a:buNone/>
            </a:pPr>
            <a:r>
              <a:rPr lang="en-US" b="1" dirty="0"/>
              <a:t>God really gets carried away with excitement when he sees his people repenting and returning so that he can restore and rebuild.</a:t>
            </a:r>
          </a:p>
          <a:p>
            <a:pPr marL="114300" indent="0">
              <a:buNone/>
            </a:pPr>
            <a:endParaRPr lang="en-US" b="1" dirty="0"/>
          </a:p>
        </p:txBody>
      </p:sp>
    </p:spTree>
    <p:extLst>
      <p:ext uri="{BB962C8B-B14F-4D97-AF65-F5344CB8AC3E}">
        <p14:creationId xmlns:p14="http://schemas.microsoft.com/office/powerpoint/2010/main" val="1861279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Two Great Memory Verses</a:t>
            </a:r>
          </a:p>
        </p:txBody>
      </p:sp>
      <p:sp>
        <p:nvSpPr>
          <p:cNvPr id="3" name="Content Placeholder 2"/>
          <p:cNvSpPr>
            <a:spLocks noGrp="1"/>
          </p:cNvSpPr>
          <p:nvPr>
            <p:ph idx="1"/>
          </p:nvPr>
        </p:nvSpPr>
        <p:spPr/>
        <p:txBody>
          <a:bodyPr/>
          <a:lstStyle/>
          <a:p>
            <a:pPr marL="114300" indent="0">
              <a:buNone/>
            </a:pPr>
            <a:r>
              <a:rPr lang="en-US" b="1" dirty="0"/>
              <a:t>Haggai 2:6 </a:t>
            </a:r>
          </a:p>
          <a:p>
            <a:pPr marL="114300" indent="0">
              <a:buNone/>
            </a:pPr>
            <a:endParaRPr lang="en-US" sz="800" b="1" dirty="0"/>
          </a:p>
          <a:p>
            <a:pPr marL="114300" indent="0">
              <a:buNone/>
            </a:pPr>
            <a:r>
              <a:rPr lang="en-US" b="1" dirty="0"/>
              <a:t>“In a little while I will once more shake the heavens and the earth, the sea and the dry land.”</a:t>
            </a:r>
          </a:p>
          <a:p>
            <a:pPr marL="114300" indent="0">
              <a:buNone/>
            </a:pPr>
            <a:endParaRPr lang="en-US" b="1" dirty="0"/>
          </a:p>
          <a:p>
            <a:pPr marL="114300" indent="0">
              <a:buNone/>
            </a:pPr>
            <a:r>
              <a:rPr lang="en-US" b="1" dirty="0"/>
              <a:t>Haggai 2:8  </a:t>
            </a:r>
          </a:p>
          <a:p>
            <a:pPr marL="114300" indent="0">
              <a:buNone/>
            </a:pPr>
            <a:endParaRPr lang="en-US" b="1" dirty="0"/>
          </a:p>
          <a:p>
            <a:pPr marL="114300" indent="0">
              <a:buNone/>
            </a:pPr>
            <a:r>
              <a:rPr lang="en-US" b="1" dirty="0"/>
              <a:t>“'The silver is mine and the gold is mine,’ declares the Lord Almighty.”</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159563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Haggai 2:10-18 </a:t>
            </a:r>
            <a:br>
              <a:rPr lang="en-US" b="1" dirty="0"/>
            </a:br>
            <a:r>
              <a:rPr lang="en-US" b="1" dirty="0"/>
              <a:t>“parable  of defiled flesh</a:t>
            </a:r>
          </a:p>
        </p:txBody>
      </p:sp>
      <p:sp>
        <p:nvSpPr>
          <p:cNvPr id="3" name="Content Placeholder 2"/>
          <p:cNvSpPr>
            <a:spLocks noGrp="1"/>
          </p:cNvSpPr>
          <p:nvPr>
            <p:ph idx="1"/>
          </p:nvPr>
        </p:nvSpPr>
        <p:spPr/>
        <p:txBody>
          <a:bodyPr>
            <a:normAutofit lnSpcReduction="10000"/>
          </a:bodyPr>
          <a:lstStyle/>
          <a:p>
            <a:pPr marL="114300" indent="0">
              <a:buNone/>
            </a:pPr>
            <a:r>
              <a:rPr lang="en-US" b="1" dirty="0"/>
              <a:t>Does coming into contact with clean meat make you clean?    No!</a:t>
            </a:r>
          </a:p>
          <a:p>
            <a:pPr marL="114300" indent="0">
              <a:buNone/>
            </a:pPr>
            <a:endParaRPr lang="en-US" b="1" dirty="0"/>
          </a:p>
          <a:p>
            <a:pPr marL="114300" indent="0">
              <a:buNone/>
            </a:pPr>
            <a:r>
              <a:rPr lang="en-US" b="1" dirty="0"/>
              <a:t>Does coming into contact with defiled meat make you unclean?   Yes!</a:t>
            </a:r>
          </a:p>
          <a:p>
            <a:pPr marL="114300" indent="0">
              <a:buNone/>
            </a:pPr>
            <a:endParaRPr lang="en-US" b="1" dirty="0"/>
          </a:p>
          <a:p>
            <a:pPr marL="114300" indent="0">
              <a:buNone/>
            </a:pPr>
            <a:r>
              <a:rPr lang="en-US" b="1" dirty="0"/>
              <a:t>Defilement is a thing.  Holiness is a lack of a thing.</a:t>
            </a:r>
          </a:p>
          <a:p>
            <a:pPr marL="114300" indent="0">
              <a:buNone/>
            </a:pPr>
            <a:endParaRPr lang="en-US" b="1" dirty="0"/>
          </a:p>
          <a:p>
            <a:pPr marL="114300" indent="0">
              <a:buNone/>
            </a:pPr>
            <a:r>
              <a:rPr lang="en-US" b="1" dirty="0"/>
              <a:t>Sin is contagious.  Holiness is not necessarily contagious.  We need to deal with the plague of materialism.</a:t>
            </a:r>
          </a:p>
        </p:txBody>
      </p:sp>
    </p:spTree>
    <p:extLst>
      <p:ext uri="{BB962C8B-B14F-4D97-AF65-F5344CB8AC3E}">
        <p14:creationId xmlns:p14="http://schemas.microsoft.com/office/powerpoint/2010/main" val="4201084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Haggai 2:19-23</a:t>
            </a:r>
          </a:p>
        </p:txBody>
      </p:sp>
      <p:sp>
        <p:nvSpPr>
          <p:cNvPr id="3" name="Content Placeholder 2"/>
          <p:cNvSpPr>
            <a:spLocks noGrp="1"/>
          </p:cNvSpPr>
          <p:nvPr>
            <p:ph idx="1"/>
          </p:nvPr>
        </p:nvSpPr>
        <p:spPr/>
        <p:txBody>
          <a:bodyPr/>
          <a:lstStyle/>
          <a:p>
            <a:pPr marL="114300" indent="0">
              <a:buNone/>
            </a:pPr>
            <a:r>
              <a:rPr lang="en-US" b="1" dirty="0"/>
              <a:t>If we repent, God will bless us.</a:t>
            </a:r>
          </a:p>
          <a:p>
            <a:pPr marL="114300" indent="0">
              <a:buNone/>
            </a:pPr>
            <a:endParaRPr lang="en-US" b="1" dirty="0"/>
          </a:p>
          <a:p>
            <a:pPr marL="114300" indent="0">
              <a:buNone/>
            </a:pPr>
            <a:r>
              <a:rPr lang="en-US" b="1" dirty="0"/>
              <a:t>“I will shake the heavens and the earth.  I will overturn royal thrones and shatter the power of the foreign kingdoms.  I will overthrow chariots and their drivers; horses and their riders will fall, each by the sword of his brother.”</a:t>
            </a:r>
          </a:p>
        </p:txBody>
      </p:sp>
    </p:spTree>
    <p:extLst>
      <p:ext uri="{BB962C8B-B14F-4D97-AF65-F5344CB8AC3E}">
        <p14:creationId xmlns:p14="http://schemas.microsoft.com/office/powerpoint/2010/main" val="2990849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Zechariah</a:t>
            </a:r>
          </a:p>
        </p:txBody>
      </p:sp>
      <p:sp>
        <p:nvSpPr>
          <p:cNvPr id="3" name="Content Placeholder 2"/>
          <p:cNvSpPr>
            <a:spLocks noGrp="1"/>
          </p:cNvSpPr>
          <p:nvPr>
            <p:ph idx="1"/>
          </p:nvPr>
        </p:nvSpPr>
        <p:spPr>
          <a:xfrm>
            <a:off x="457200" y="2057400"/>
            <a:ext cx="4800600" cy="4068763"/>
          </a:xfrm>
        </p:spPr>
        <p:txBody>
          <a:bodyPr/>
          <a:lstStyle/>
          <a:p>
            <a:pPr marL="114300" indent="0">
              <a:buNone/>
            </a:pPr>
            <a:r>
              <a:rPr lang="en-US" b="1" dirty="0"/>
              <a:t>Theme:  The Messiah is coming:  Get your house in order.</a:t>
            </a:r>
          </a:p>
          <a:p>
            <a:pPr marL="114300" indent="0">
              <a:buNone/>
            </a:pPr>
            <a:endParaRPr lang="en-US" sz="1100" b="1" dirty="0"/>
          </a:p>
          <a:p>
            <a:pPr marL="114300" indent="0">
              <a:buNone/>
            </a:pPr>
            <a:endParaRPr lang="en-US" sz="1100" b="1" dirty="0"/>
          </a:p>
          <a:p>
            <a:pPr marL="114300" indent="0">
              <a:buNone/>
            </a:pPr>
            <a:endParaRPr lang="en-US" sz="1100" b="1" dirty="0"/>
          </a:p>
          <a:p>
            <a:pPr marL="114300" indent="0">
              <a:buNone/>
            </a:pPr>
            <a:r>
              <a:rPr lang="en-US" b="1" dirty="0"/>
              <a:t>Message:  It is time to build the temple:  Repent, Return, Restore, Rebuild.</a:t>
            </a:r>
          </a:p>
        </p:txBody>
      </p:sp>
      <p:pic>
        <p:nvPicPr>
          <p:cNvPr id="4098" name="Picture 2" descr="http://www.truthnet.org/Zechariah/Zechariah-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676400"/>
            <a:ext cx="3505200" cy="6265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037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Things to bear in mind</a:t>
            </a:r>
            <a:br>
              <a:rPr lang="en-US" sz="3200" b="1" dirty="0"/>
            </a:br>
            <a:r>
              <a:rPr lang="en-US" sz="3200" b="1" dirty="0"/>
              <a:t>When reading </a:t>
            </a:r>
            <a:r>
              <a:rPr lang="en-US" sz="3200" b="1" dirty="0" err="1"/>
              <a:t>zechariah</a:t>
            </a:r>
            <a:endParaRPr lang="en-US" sz="3200" b="1" dirty="0"/>
          </a:p>
        </p:txBody>
      </p:sp>
      <p:sp>
        <p:nvSpPr>
          <p:cNvPr id="3" name="Content Placeholder 2"/>
          <p:cNvSpPr>
            <a:spLocks noGrp="1"/>
          </p:cNvSpPr>
          <p:nvPr>
            <p:ph idx="1"/>
          </p:nvPr>
        </p:nvSpPr>
        <p:spPr/>
        <p:txBody>
          <a:bodyPr/>
          <a:lstStyle/>
          <a:p>
            <a:pPr marL="114300" indent="0">
              <a:buNone/>
            </a:pPr>
            <a:r>
              <a:rPr lang="en-US" b="1" dirty="0"/>
              <a:t>• Dated prophecies:  Nov. 520 BC – Dec 518 BC</a:t>
            </a:r>
          </a:p>
          <a:p>
            <a:pPr marL="114300" indent="0">
              <a:buNone/>
            </a:pPr>
            <a:r>
              <a:rPr lang="en-US" b="1" dirty="0"/>
              <a:t>• Contemporary of Haggai</a:t>
            </a:r>
          </a:p>
          <a:p>
            <a:pPr marL="114300" indent="0">
              <a:buNone/>
            </a:pPr>
            <a:r>
              <a:rPr lang="en-US" b="1" dirty="0"/>
              <a:t>• Mentioned in Ezra 5:1-2  6:1-10, 13-15 </a:t>
            </a:r>
          </a:p>
          <a:p>
            <a:pPr marL="114300" indent="0">
              <a:buNone/>
            </a:pPr>
            <a:r>
              <a:rPr lang="en-US" b="1" dirty="0"/>
              <a:t>• The book is apocalyptic </a:t>
            </a:r>
          </a:p>
          <a:p>
            <a:pPr marL="114300" indent="0">
              <a:buNone/>
            </a:pPr>
            <a:r>
              <a:rPr lang="en-US" b="1" dirty="0"/>
              <a:t>• The book has many Messianic prophecies</a:t>
            </a:r>
          </a:p>
          <a:p>
            <a:pPr marL="114300" indent="0">
              <a:buNone/>
            </a:pPr>
            <a:r>
              <a:rPr lang="en-US" b="1" dirty="0"/>
              <a:t>• The book has many prophecies of the Kingdom of God</a:t>
            </a:r>
          </a:p>
          <a:p>
            <a:pPr marL="114300" indent="0">
              <a:buNone/>
            </a:pPr>
            <a:r>
              <a:rPr lang="en-US" b="1" dirty="0"/>
              <a:t>• The book is eschatological (it is about end-times)</a:t>
            </a:r>
          </a:p>
          <a:p>
            <a:pPr marL="114300" indent="0">
              <a:buNone/>
            </a:pPr>
            <a:endParaRPr lang="en-US" dirty="0"/>
          </a:p>
        </p:txBody>
      </p:sp>
    </p:spTree>
    <p:extLst>
      <p:ext uri="{BB962C8B-B14F-4D97-AF65-F5344CB8AC3E}">
        <p14:creationId xmlns:p14="http://schemas.microsoft.com/office/powerpoint/2010/main" val="1653938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Did you get there?</a:t>
            </a:r>
          </a:p>
        </p:txBody>
      </p:sp>
      <p:sp>
        <p:nvSpPr>
          <p:cNvPr id="3" name="Content Placeholder 2"/>
          <p:cNvSpPr>
            <a:spLocks noGrp="1"/>
          </p:cNvSpPr>
          <p:nvPr>
            <p:ph idx="1"/>
          </p:nvPr>
        </p:nvSpPr>
        <p:spPr>
          <a:xfrm>
            <a:off x="460374" y="1714500"/>
            <a:ext cx="8226425" cy="4411663"/>
          </a:xfrm>
        </p:spPr>
        <p:txBody>
          <a:bodyPr/>
          <a:lstStyle/>
          <a:p>
            <a:pPr marL="114300" indent="0">
              <a:buNone/>
            </a:pPr>
            <a:r>
              <a:rPr lang="en-US" b="1" dirty="0"/>
              <a:t>You Rebelled.</a:t>
            </a:r>
          </a:p>
          <a:p>
            <a:pPr marL="114300" indent="0">
              <a:buNone/>
            </a:pPr>
            <a:endParaRPr lang="en-US" sz="800" b="1" dirty="0"/>
          </a:p>
          <a:p>
            <a:pPr marL="114300" indent="0">
              <a:buNone/>
            </a:pPr>
            <a:r>
              <a:rPr lang="en-US" b="1" dirty="0"/>
              <a:t>You went after other gods.</a:t>
            </a:r>
          </a:p>
          <a:p>
            <a:pPr marL="114300" indent="0">
              <a:buNone/>
            </a:pPr>
            <a:endParaRPr lang="en-US" sz="800" b="1" dirty="0"/>
          </a:p>
          <a:p>
            <a:pPr marL="114300" indent="0">
              <a:buNone/>
            </a:pPr>
            <a:r>
              <a:rPr lang="en-US" b="1" dirty="0"/>
              <a:t>You said that what God</a:t>
            </a:r>
          </a:p>
          <a:p>
            <a:pPr marL="114300" indent="0">
              <a:buNone/>
            </a:pPr>
            <a:r>
              <a:rPr lang="en-US" b="1" dirty="0"/>
              <a:t>wants for you is not </a:t>
            </a:r>
          </a:p>
          <a:p>
            <a:pPr marL="114300" indent="0">
              <a:buNone/>
            </a:pPr>
            <a:r>
              <a:rPr lang="en-US" b="1" dirty="0"/>
              <a:t>enough.</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714500"/>
            <a:ext cx="3914207"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data:image/jpeg;base64,/9j/4AAQSkZJRgABAQAAAQABAAD/2wCEAAkGBwgHBgkIBwgKCgkFBQoFBQUFBQ8ICQUKFBEWFhQRExMYHCggGBolGxMTITEhJSkrLi4uFx8zODMsNygtLisBCgoKBQUFDgUFDisZExkrKysrKysrKysrKysrKysrKysrKysrKysrKysrKysrKysrKysrKysrKysrKysrKysrK//AABEIAIUBegMBIgACEQEDEQH/xAAVAAEBAAAAAAAAAAAAAAAAAAAAB//EABQQAQAAAAAAAAAAAAAAAAAAAAD/xAAUAQEAAAAAAAAAAAAAAAAAAAAA/8QAFBEBAAAAAAAAAAAAAAAAAAAAAP/aAAwDAQACEQMRAD8Au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rtl="0"/>
            <a:endParaRPr lang="en-US" kern="1200">
              <a:solidFill>
                <a:prstClr val="black"/>
              </a:solidFill>
              <a:latin typeface="Century Gothic"/>
              <a:ea typeface="+mn-ea"/>
              <a:cs typeface="+mn-cs"/>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207" y="6248399"/>
            <a:ext cx="41910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267200"/>
            <a:ext cx="236220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963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messiah is coming</a:t>
            </a:r>
          </a:p>
        </p:txBody>
      </p:sp>
      <p:sp>
        <p:nvSpPr>
          <p:cNvPr id="3" name="Content Placeholder 2"/>
          <p:cNvSpPr>
            <a:spLocks noGrp="1"/>
          </p:cNvSpPr>
          <p:nvPr>
            <p:ph idx="1"/>
          </p:nvPr>
        </p:nvSpPr>
        <p:spPr>
          <a:xfrm>
            <a:off x="457200" y="1981200"/>
            <a:ext cx="8229600" cy="4144963"/>
          </a:xfrm>
        </p:spPr>
        <p:txBody>
          <a:bodyPr/>
          <a:lstStyle/>
          <a:p>
            <a:pPr marL="114300" indent="0">
              <a:buNone/>
            </a:pPr>
            <a:r>
              <a:rPr lang="en-US" b="1" dirty="0"/>
              <a:t>Q:  Is your (spiritual) house ready for guests right now?</a:t>
            </a:r>
          </a:p>
          <a:p>
            <a:pPr marL="114300" indent="0">
              <a:buNone/>
            </a:pPr>
            <a:endParaRPr lang="en-US" b="1" dirty="0"/>
          </a:p>
          <a:p>
            <a:pPr marL="114300" indent="0">
              <a:buNone/>
            </a:pPr>
            <a:r>
              <a:rPr lang="en-US" b="1" dirty="0"/>
              <a:t>(Or would you be scrambling around, trying to straighten up all the mess)</a:t>
            </a:r>
          </a:p>
        </p:txBody>
      </p:sp>
    </p:spTree>
    <p:extLst>
      <p:ext uri="{BB962C8B-B14F-4D97-AF65-F5344CB8AC3E}">
        <p14:creationId xmlns:p14="http://schemas.microsoft.com/office/powerpoint/2010/main" val="384362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 of Zechariah</a:t>
            </a:r>
          </a:p>
        </p:txBody>
      </p:sp>
      <p:sp>
        <p:nvSpPr>
          <p:cNvPr id="3" name="Content Placeholder 2"/>
          <p:cNvSpPr>
            <a:spLocks noGrp="1"/>
          </p:cNvSpPr>
          <p:nvPr>
            <p:ph idx="1"/>
          </p:nvPr>
        </p:nvSpPr>
        <p:spPr/>
        <p:txBody>
          <a:bodyPr>
            <a:normAutofit/>
          </a:bodyPr>
          <a:lstStyle/>
          <a:p>
            <a:pPr marL="114300" indent="0">
              <a:buNone/>
            </a:pPr>
            <a:r>
              <a:rPr lang="en-US" b="1" dirty="0"/>
              <a:t>1:1-6     Prologue:  Repent, Return, Restore and Rebuild</a:t>
            </a:r>
          </a:p>
          <a:p>
            <a:pPr marL="114300" indent="0">
              <a:buNone/>
            </a:pPr>
            <a:endParaRPr lang="en-US" sz="1000" b="1" dirty="0"/>
          </a:p>
          <a:p>
            <a:pPr marL="114300" indent="0">
              <a:buNone/>
            </a:pPr>
            <a:r>
              <a:rPr lang="en-US" b="1" dirty="0"/>
              <a:t>1:7-6:8  Eight visions.   Highly apocalyptic, not so prophetic</a:t>
            </a:r>
          </a:p>
          <a:p>
            <a:pPr marL="114300" indent="0">
              <a:buNone/>
            </a:pPr>
            <a:endParaRPr lang="en-US" sz="1000" b="1" dirty="0"/>
          </a:p>
          <a:p>
            <a:pPr marL="114300" indent="0">
              <a:buNone/>
            </a:pPr>
            <a:r>
              <a:rPr lang="en-US" b="1" dirty="0"/>
              <a:t>6:9-15  Coronation of Joshua/Jesus</a:t>
            </a:r>
          </a:p>
          <a:p>
            <a:pPr marL="114300" indent="0">
              <a:buNone/>
            </a:pPr>
            <a:endParaRPr lang="en-US" sz="1000" b="1" dirty="0"/>
          </a:p>
          <a:p>
            <a:pPr marL="114300" indent="0">
              <a:buNone/>
            </a:pPr>
            <a:r>
              <a:rPr lang="en-US" b="1" dirty="0"/>
              <a:t>7:1-8:23 Two sermons.</a:t>
            </a:r>
          </a:p>
          <a:p>
            <a:pPr marL="114300" indent="0">
              <a:buNone/>
            </a:pPr>
            <a:endParaRPr lang="en-US" sz="800" b="1" dirty="0"/>
          </a:p>
          <a:p>
            <a:pPr marL="114300" indent="0">
              <a:buNone/>
            </a:pPr>
            <a:r>
              <a:rPr lang="en-US" b="1" dirty="0"/>
              <a:t>9:1-14:21  Two Oracles concerning Jerusalem.   More prophetic, less apocalyptic.  More Messianic.</a:t>
            </a:r>
          </a:p>
          <a:p>
            <a:pPr marL="114300" indent="0">
              <a:buNone/>
            </a:pPr>
            <a:endParaRPr lang="en-US" b="1" dirty="0"/>
          </a:p>
        </p:txBody>
      </p:sp>
    </p:spTree>
    <p:extLst>
      <p:ext uri="{BB962C8B-B14F-4D97-AF65-F5344CB8AC3E}">
        <p14:creationId xmlns:p14="http://schemas.microsoft.com/office/powerpoint/2010/main" val="8032018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Zech</a:t>
            </a:r>
            <a:r>
              <a:rPr lang="en-US" b="1" dirty="0"/>
              <a:t> 1:1-6  Introduction</a:t>
            </a:r>
          </a:p>
        </p:txBody>
      </p:sp>
      <p:sp>
        <p:nvSpPr>
          <p:cNvPr id="3" name="Content Placeholder 2"/>
          <p:cNvSpPr>
            <a:spLocks noGrp="1"/>
          </p:cNvSpPr>
          <p:nvPr>
            <p:ph idx="1"/>
          </p:nvPr>
        </p:nvSpPr>
        <p:spPr/>
        <p:txBody>
          <a:bodyPr>
            <a:normAutofit lnSpcReduction="10000"/>
          </a:bodyPr>
          <a:lstStyle/>
          <a:p>
            <a:pPr marL="114300" indent="0">
              <a:buNone/>
            </a:pPr>
            <a:r>
              <a:rPr lang="en-US" b="1" dirty="0"/>
              <a:t>God: Repent and Return so I can Restore and Rebuild</a:t>
            </a:r>
          </a:p>
          <a:p>
            <a:pPr marL="114300" indent="0">
              <a:buNone/>
            </a:pPr>
            <a:endParaRPr lang="en-US" sz="800" b="1" dirty="0"/>
          </a:p>
          <a:p>
            <a:pPr marL="114300" indent="0">
              <a:buNone/>
            </a:pPr>
            <a:r>
              <a:rPr lang="en-US" b="1" dirty="0"/>
              <a:t>v. 2 Why was God so angry with their forefathers?</a:t>
            </a:r>
          </a:p>
          <a:p>
            <a:pPr marL="114300" indent="0">
              <a:buNone/>
            </a:pPr>
            <a:endParaRPr lang="en-US" sz="800" b="1" dirty="0"/>
          </a:p>
          <a:p>
            <a:pPr marL="114300" indent="0">
              <a:buNone/>
            </a:pPr>
            <a:r>
              <a:rPr lang="en-US" b="1" dirty="0"/>
              <a:t>v. 3  The solution:  Repent and Return</a:t>
            </a:r>
          </a:p>
          <a:p>
            <a:pPr marL="114300" indent="0">
              <a:buNone/>
            </a:pPr>
            <a:endParaRPr lang="en-US" sz="800" b="1" dirty="0"/>
          </a:p>
          <a:p>
            <a:pPr marL="114300" indent="0">
              <a:buNone/>
            </a:pPr>
            <a:r>
              <a:rPr lang="en-US" b="1" dirty="0"/>
              <a:t>v. 4-6  Those faithless Jews are no longer around, but my Words are still in place.</a:t>
            </a:r>
          </a:p>
          <a:p>
            <a:pPr marL="114300" indent="0">
              <a:buNone/>
            </a:pPr>
            <a:endParaRPr lang="en-US" sz="800" b="1" dirty="0"/>
          </a:p>
          <a:p>
            <a:pPr marL="114300" indent="0">
              <a:buNone/>
            </a:pPr>
            <a:r>
              <a:rPr lang="en-US" b="1" dirty="0"/>
              <a:t>v. 6  Good news.  They repented and the temple got rebuilt.</a:t>
            </a:r>
          </a:p>
          <a:p>
            <a:pPr marL="114300" indent="0">
              <a:buNone/>
            </a:pPr>
            <a:endParaRPr lang="en-US" sz="800" b="1" dirty="0"/>
          </a:p>
          <a:p>
            <a:pPr marL="114300" indent="0">
              <a:buNone/>
            </a:pPr>
            <a:r>
              <a:rPr lang="en-US" b="1" dirty="0"/>
              <a:t>We are seeing the end of the story right at the beginning.</a:t>
            </a:r>
          </a:p>
        </p:txBody>
      </p:sp>
    </p:spTree>
    <p:extLst>
      <p:ext uri="{BB962C8B-B14F-4D97-AF65-F5344CB8AC3E}">
        <p14:creationId xmlns:p14="http://schemas.microsoft.com/office/powerpoint/2010/main" val="1864318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Vision #1 </a:t>
            </a:r>
            <a:r>
              <a:rPr lang="en-US" b="1" dirty="0" err="1"/>
              <a:t>Zech</a:t>
            </a:r>
            <a:r>
              <a:rPr lang="en-US" b="1" dirty="0"/>
              <a:t> 1:7-17</a:t>
            </a:r>
            <a:br>
              <a:rPr lang="en-US" b="1" dirty="0"/>
            </a:br>
            <a:r>
              <a:rPr lang="en-US" b="1" dirty="0"/>
              <a:t>A man on a red horse</a:t>
            </a:r>
          </a:p>
        </p:txBody>
      </p:sp>
      <p:sp>
        <p:nvSpPr>
          <p:cNvPr id="3" name="Content Placeholder 2"/>
          <p:cNvSpPr>
            <a:spLocks noGrp="1"/>
          </p:cNvSpPr>
          <p:nvPr>
            <p:ph idx="1"/>
          </p:nvPr>
        </p:nvSpPr>
        <p:spPr/>
        <p:txBody>
          <a:bodyPr/>
          <a:lstStyle/>
          <a:p>
            <a:pPr marL="114300" indent="0">
              <a:buNone/>
            </a:pPr>
            <a:r>
              <a:rPr lang="en-US" b="1" dirty="0"/>
              <a:t>v. 11  All is quiet and at peace, is that good?   No!  Because God’s people are still in captivity.</a:t>
            </a:r>
          </a:p>
          <a:p>
            <a:pPr marL="114300" indent="0">
              <a:buNone/>
            </a:pPr>
            <a:endParaRPr lang="en-US" sz="800" b="1" dirty="0"/>
          </a:p>
          <a:p>
            <a:pPr marL="114300" indent="0">
              <a:buNone/>
            </a:pPr>
            <a:r>
              <a:rPr lang="en-US" b="1" dirty="0"/>
              <a:t>Isn’t God the prince of peace?  Matthew 10:34-36</a:t>
            </a:r>
          </a:p>
          <a:p>
            <a:pPr marL="114300" indent="0">
              <a:buNone/>
            </a:pPr>
            <a:endParaRPr lang="en-US" sz="800" b="1" dirty="0"/>
          </a:p>
          <a:p>
            <a:pPr marL="114300" indent="0">
              <a:buNone/>
            </a:pPr>
            <a:r>
              <a:rPr lang="en-US" b="1" dirty="0"/>
              <a:t>Does God want people to feel secure?  Amos 6:1-7</a:t>
            </a:r>
          </a:p>
          <a:p>
            <a:pPr marL="114300" indent="0">
              <a:buNone/>
            </a:pPr>
            <a:r>
              <a:rPr lang="en-US" b="1" dirty="0"/>
              <a:t>That depends….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114800"/>
            <a:ext cx="45339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9013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Vision #1 cont.</a:t>
            </a:r>
          </a:p>
        </p:txBody>
      </p:sp>
      <p:sp>
        <p:nvSpPr>
          <p:cNvPr id="3" name="Content Placeholder 2"/>
          <p:cNvSpPr>
            <a:spLocks noGrp="1"/>
          </p:cNvSpPr>
          <p:nvPr>
            <p:ph idx="1"/>
          </p:nvPr>
        </p:nvSpPr>
        <p:spPr/>
        <p:txBody>
          <a:bodyPr>
            <a:normAutofit/>
          </a:bodyPr>
          <a:lstStyle/>
          <a:p>
            <a:pPr marL="114300" indent="0">
              <a:buNone/>
            </a:pPr>
            <a:r>
              <a:rPr lang="en-US" b="1" dirty="0" err="1"/>
              <a:t>Zech</a:t>
            </a:r>
            <a:r>
              <a:rPr lang="en-US" b="1" dirty="0"/>
              <a:t> 1:16-17   </a:t>
            </a:r>
          </a:p>
          <a:p>
            <a:pPr marL="114300" indent="0">
              <a:buNone/>
            </a:pPr>
            <a:r>
              <a:rPr lang="en-US" b="1" dirty="0"/>
              <a:t>This, in essence, is the theme of Zechariah:  The Messiah is coming:  Get your house in order!</a:t>
            </a:r>
          </a:p>
          <a:p>
            <a:pPr marL="114300" indent="0">
              <a:buNone/>
            </a:pPr>
            <a:endParaRPr lang="en-US" b="1" dirty="0"/>
          </a:p>
          <a:p>
            <a:pPr marL="114300" indent="0">
              <a:buNone/>
            </a:pPr>
            <a:r>
              <a:rPr lang="en-US" b="1" dirty="0"/>
              <a:t>	God’s reply:  I will return to Jerusalem and rebuild my house!   Do not look at outward appearances.</a:t>
            </a:r>
          </a:p>
          <a:p>
            <a:pPr marL="114300" indent="0">
              <a:buNone/>
            </a:pPr>
            <a:r>
              <a:rPr lang="en-US" b="1" dirty="0"/>
              <a:t>	Application:  If your situation or church seems stagnant, do not look at the outward appearance.  God can and will work in your life.</a:t>
            </a:r>
          </a:p>
          <a:p>
            <a:pPr marL="114300" indent="0">
              <a:buNone/>
            </a:pPr>
            <a:endParaRPr lang="en-US" dirty="0"/>
          </a:p>
        </p:txBody>
      </p:sp>
    </p:spTree>
    <p:extLst>
      <p:ext uri="{BB962C8B-B14F-4D97-AF65-F5344CB8AC3E}">
        <p14:creationId xmlns:p14="http://schemas.microsoft.com/office/powerpoint/2010/main" val="789948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Vision #2</a:t>
            </a:r>
            <a:br>
              <a:rPr lang="en-US" b="1" dirty="0"/>
            </a:br>
            <a:r>
              <a:rPr lang="en-US" b="1" dirty="0"/>
              <a:t>The vision of four horns</a:t>
            </a:r>
          </a:p>
        </p:txBody>
      </p:sp>
      <p:sp>
        <p:nvSpPr>
          <p:cNvPr id="3" name="Content Placeholder 2"/>
          <p:cNvSpPr>
            <a:spLocks noGrp="1"/>
          </p:cNvSpPr>
          <p:nvPr>
            <p:ph idx="1"/>
          </p:nvPr>
        </p:nvSpPr>
        <p:spPr>
          <a:xfrm>
            <a:off x="457200" y="1752600"/>
            <a:ext cx="4419600" cy="4373563"/>
          </a:xfrm>
        </p:spPr>
        <p:txBody>
          <a:bodyPr>
            <a:normAutofit fontScale="92500"/>
          </a:bodyPr>
          <a:lstStyle/>
          <a:p>
            <a:pPr marL="114300" indent="0">
              <a:buNone/>
            </a:pPr>
            <a:r>
              <a:rPr lang="en-US" b="1" dirty="0"/>
              <a:t>The four horns are four nations which scattered God’s people as a judgment for their sins.</a:t>
            </a:r>
          </a:p>
          <a:p>
            <a:pPr marL="114300" indent="0">
              <a:buNone/>
            </a:pPr>
            <a:endParaRPr lang="en-US" b="1" dirty="0"/>
          </a:p>
          <a:p>
            <a:pPr marL="114300" indent="0">
              <a:buNone/>
            </a:pPr>
            <a:r>
              <a:rPr lang="en-US" b="1" dirty="0"/>
              <a:t>Assyria, Egypt, Babylon, Persia?</a:t>
            </a:r>
          </a:p>
          <a:p>
            <a:pPr marL="114300" indent="0">
              <a:buNone/>
            </a:pPr>
            <a:endParaRPr lang="en-US" b="1" dirty="0"/>
          </a:p>
          <a:p>
            <a:pPr marL="114300" indent="0">
              <a:buNone/>
            </a:pPr>
            <a:r>
              <a:rPr lang="en-US" b="1" dirty="0" err="1"/>
              <a:t>Zech</a:t>
            </a:r>
            <a:r>
              <a:rPr lang="en-US" b="1" dirty="0"/>
              <a:t> 1:21 God will throw down those horns.  How do you feel about the fact that God will judge your enemies?</a:t>
            </a:r>
          </a:p>
        </p:txBody>
      </p:sp>
      <p:pic>
        <p:nvPicPr>
          <p:cNvPr id="6146" name="Picture 2" descr="http://openingtheseals.files.wordpress.com/2013/08/3-vision-of-the-four-hor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286000"/>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551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Vision #3</a:t>
            </a:r>
            <a:br>
              <a:rPr lang="en-US" b="1" dirty="0"/>
            </a:br>
            <a:r>
              <a:rPr lang="en-US" b="1" dirty="0"/>
              <a:t>a man with a measuring line</a:t>
            </a:r>
          </a:p>
        </p:txBody>
      </p:sp>
      <p:sp>
        <p:nvSpPr>
          <p:cNvPr id="3" name="Content Placeholder 2"/>
          <p:cNvSpPr>
            <a:spLocks noGrp="1"/>
          </p:cNvSpPr>
          <p:nvPr>
            <p:ph idx="1"/>
          </p:nvPr>
        </p:nvSpPr>
        <p:spPr/>
        <p:txBody>
          <a:bodyPr/>
          <a:lstStyle/>
          <a:p>
            <a:pPr marL="114300" indent="0">
              <a:buNone/>
            </a:pPr>
            <a:r>
              <a:rPr lang="en-US" b="1" dirty="0"/>
              <a:t>God:  I will make my kingdom into a city without walls.</a:t>
            </a:r>
          </a:p>
          <a:p>
            <a:pPr marL="114300" indent="0">
              <a:buNone/>
            </a:pPr>
            <a:endParaRPr lang="en-US" b="1" dirty="0"/>
          </a:p>
          <a:p>
            <a:pPr marL="114300" indent="0">
              <a:buNone/>
            </a:pPr>
            <a:r>
              <a:rPr lang="en-US" b="1" dirty="0" err="1"/>
              <a:t>Zech</a:t>
            </a:r>
            <a:r>
              <a:rPr lang="en-US" b="1" dirty="0"/>
              <a:t> 2:1-2 Measuring = Protecting  Rev 11:1-6,   Ezekiel 38:7-16</a:t>
            </a:r>
          </a:p>
          <a:p>
            <a:pPr marL="114300" indent="0">
              <a:buNone/>
            </a:pPr>
            <a:endParaRPr lang="en-US" b="1" dirty="0"/>
          </a:p>
          <a:p>
            <a:pPr marL="114300" indent="0">
              <a:buNone/>
            </a:pPr>
            <a:r>
              <a:rPr lang="en-US" b="1" dirty="0"/>
              <a:t>2 Sam 24  Do not rely on “statistics”</a:t>
            </a:r>
          </a:p>
          <a:p>
            <a:pPr marL="114300" indent="0">
              <a:buNone/>
            </a:pPr>
            <a:endParaRPr lang="en-US" b="1" dirty="0"/>
          </a:p>
          <a:p>
            <a:pPr marL="114300" indent="0">
              <a:buNone/>
            </a:pPr>
            <a:r>
              <a:rPr lang="en-US" b="1" dirty="0"/>
              <a:t>Message:  Do not rely on protection the world provides.  Rely on God for your safety.</a:t>
            </a:r>
          </a:p>
        </p:txBody>
      </p:sp>
    </p:spTree>
    <p:extLst>
      <p:ext uri="{BB962C8B-B14F-4D97-AF65-F5344CB8AC3E}">
        <p14:creationId xmlns:p14="http://schemas.microsoft.com/office/powerpoint/2010/main" val="1265886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Vision #3 (cont.)</a:t>
            </a:r>
          </a:p>
        </p:txBody>
      </p:sp>
      <p:sp>
        <p:nvSpPr>
          <p:cNvPr id="3" name="Content Placeholder 2"/>
          <p:cNvSpPr>
            <a:spLocks noGrp="1"/>
          </p:cNvSpPr>
          <p:nvPr>
            <p:ph idx="1"/>
          </p:nvPr>
        </p:nvSpPr>
        <p:spPr/>
        <p:txBody>
          <a:bodyPr/>
          <a:lstStyle/>
          <a:p>
            <a:pPr marL="114300" indent="0">
              <a:buNone/>
            </a:pPr>
            <a:r>
              <a:rPr lang="en-US" b="1" dirty="0" err="1"/>
              <a:t>Zech</a:t>
            </a:r>
            <a:r>
              <a:rPr lang="en-US" b="1" dirty="0"/>
              <a:t> 2:6  Repent and Return from the North—from captivity.</a:t>
            </a:r>
          </a:p>
          <a:p>
            <a:pPr marL="114300" indent="0">
              <a:buNone/>
            </a:pPr>
            <a:endParaRPr lang="en-US" b="1" dirty="0"/>
          </a:p>
          <a:p>
            <a:pPr marL="114300" indent="0">
              <a:buNone/>
            </a:pPr>
            <a:r>
              <a:rPr lang="en-US" b="1" dirty="0"/>
              <a:t>2:8  You are the apple of my eye.</a:t>
            </a:r>
          </a:p>
          <a:p>
            <a:pPr marL="114300" indent="0">
              <a:buNone/>
            </a:pPr>
            <a:endParaRPr lang="en-US" b="1" dirty="0"/>
          </a:p>
          <a:p>
            <a:pPr marL="114300" indent="0">
              <a:buNone/>
            </a:pPr>
            <a:r>
              <a:rPr lang="en-US" b="1" dirty="0"/>
              <a:t>2:10-13  A kingdom prophecy.                           (parallel: </a:t>
            </a:r>
            <a:r>
              <a:rPr lang="en-US" b="1" dirty="0" err="1"/>
              <a:t>Ezek</a:t>
            </a:r>
            <a:r>
              <a:rPr lang="en-US" b="1" dirty="0"/>
              <a:t> 36:24-38 and </a:t>
            </a:r>
            <a:r>
              <a:rPr lang="en-US" b="1" dirty="0" err="1"/>
              <a:t>Ezek</a:t>
            </a:r>
            <a:r>
              <a:rPr lang="en-US" b="1" dirty="0"/>
              <a:t> 37:11-14)</a:t>
            </a:r>
          </a:p>
        </p:txBody>
      </p:sp>
    </p:spTree>
    <p:extLst>
      <p:ext uri="{BB962C8B-B14F-4D97-AF65-F5344CB8AC3E}">
        <p14:creationId xmlns:p14="http://schemas.microsoft.com/office/powerpoint/2010/main" val="3600263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Kingdom prophecies in Zechariah</a:t>
            </a:r>
          </a:p>
        </p:txBody>
      </p:sp>
      <p:sp>
        <p:nvSpPr>
          <p:cNvPr id="3" name="Content Placeholder 2"/>
          <p:cNvSpPr>
            <a:spLocks noGrp="1"/>
          </p:cNvSpPr>
          <p:nvPr>
            <p:ph idx="1"/>
          </p:nvPr>
        </p:nvSpPr>
        <p:spPr/>
        <p:txBody>
          <a:bodyPr>
            <a:normAutofit/>
          </a:bodyPr>
          <a:lstStyle/>
          <a:p>
            <a:pPr marL="114300" indent="0">
              <a:buNone/>
            </a:pPr>
            <a:r>
              <a:rPr lang="en-US" sz="2000" b="1" dirty="0"/>
              <a:t>Zechariah 2:10-13</a:t>
            </a:r>
          </a:p>
          <a:p>
            <a:pPr marL="114300" indent="0">
              <a:buNone/>
            </a:pPr>
            <a:endParaRPr lang="en-US" sz="1000" b="1" dirty="0"/>
          </a:p>
          <a:p>
            <a:pPr marL="114300" indent="0">
              <a:buNone/>
            </a:pPr>
            <a:r>
              <a:rPr lang="en-US" sz="2000" b="1" dirty="0"/>
              <a:t>Zechariah 6:15   Those who are far away will come and help build the temple of the Lord.</a:t>
            </a:r>
          </a:p>
          <a:p>
            <a:pPr marL="114300" indent="0">
              <a:buNone/>
            </a:pPr>
            <a:endParaRPr lang="en-US" sz="1000" b="1" dirty="0"/>
          </a:p>
          <a:p>
            <a:pPr marL="114300" indent="0">
              <a:buNone/>
            </a:pPr>
            <a:r>
              <a:rPr lang="en-US" sz="2000" b="1" dirty="0"/>
              <a:t>Zechariah 8:1-7  I will return to Zion.</a:t>
            </a:r>
          </a:p>
          <a:p>
            <a:pPr marL="114300" indent="0">
              <a:buNone/>
            </a:pPr>
            <a:endParaRPr lang="en-US" sz="800" b="1" dirty="0"/>
          </a:p>
          <a:p>
            <a:pPr marL="114300" indent="0">
              <a:buNone/>
            </a:pPr>
            <a:r>
              <a:rPr lang="en-US" sz="2000" b="1" dirty="0"/>
              <a:t>Zechariah 9:10  His rule will extend from sea to sea</a:t>
            </a:r>
          </a:p>
          <a:p>
            <a:pPr marL="114300" indent="0">
              <a:buNone/>
            </a:pPr>
            <a:endParaRPr lang="en-US" sz="800" b="1" dirty="0"/>
          </a:p>
          <a:p>
            <a:pPr marL="114300" indent="0">
              <a:buNone/>
            </a:pPr>
            <a:r>
              <a:rPr lang="en-US" sz="2000" b="1" dirty="0"/>
              <a:t>Zechariah 13:1-3   On that day….  Pentecost.</a:t>
            </a:r>
          </a:p>
          <a:p>
            <a:pPr marL="114300" indent="0">
              <a:buNone/>
            </a:pPr>
            <a:endParaRPr lang="en-US" sz="800" b="1" dirty="0"/>
          </a:p>
          <a:p>
            <a:pPr marL="114300" indent="0">
              <a:buNone/>
            </a:pPr>
            <a:r>
              <a:rPr lang="en-US" sz="2000" b="1" dirty="0"/>
              <a:t>Zechariah 14:  the whole thing!!!</a:t>
            </a:r>
          </a:p>
          <a:p>
            <a:pPr marL="114300" indent="0">
              <a:buNone/>
            </a:pPr>
            <a:endParaRPr lang="en-US" sz="2000" b="1" dirty="0"/>
          </a:p>
          <a:p>
            <a:pPr marL="114300" indent="0">
              <a:buNone/>
            </a:pPr>
            <a:r>
              <a:rPr lang="en-US" sz="2000" b="1" dirty="0"/>
              <a:t>And many more….</a:t>
            </a:r>
          </a:p>
          <a:p>
            <a:pPr marL="114300" indent="0">
              <a:buNone/>
            </a:pPr>
            <a:endParaRPr lang="en-US" sz="2000" b="1" dirty="0"/>
          </a:p>
        </p:txBody>
      </p:sp>
    </p:spTree>
    <p:extLst>
      <p:ext uri="{BB962C8B-B14F-4D97-AF65-F5344CB8AC3E}">
        <p14:creationId xmlns:p14="http://schemas.microsoft.com/office/powerpoint/2010/main" val="20317013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Vision #4  </a:t>
            </a:r>
            <a:r>
              <a:rPr lang="en-US" b="1" dirty="0" err="1"/>
              <a:t>Zech</a:t>
            </a:r>
            <a:r>
              <a:rPr lang="en-US" b="1" dirty="0"/>
              <a:t> 3:1-10</a:t>
            </a:r>
            <a:br>
              <a:rPr lang="en-US" b="1" dirty="0"/>
            </a:br>
            <a:r>
              <a:rPr lang="en-US" b="1" dirty="0"/>
              <a:t>Joshua accused and exonerated</a:t>
            </a:r>
          </a:p>
        </p:txBody>
      </p:sp>
      <p:sp>
        <p:nvSpPr>
          <p:cNvPr id="3" name="Content Placeholder 2"/>
          <p:cNvSpPr>
            <a:spLocks noGrp="1"/>
          </p:cNvSpPr>
          <p:nvPr>
            <p:ph idx="1"/>
          </p:nvPr>
        </p:nvSpPr>
        <p:spPr/>
        <p:txBody>
          <a:bodyPr/>
          <a:lstStyle/>
          <a:p>
            <a:pPr marL="114300" indent="0">
              <a:buNone/>
            </a:pPr>
            <a:r>
              <a:rPr lang="en-US" b="1" dirty="0" err="1"/>
              <a:t>Zech</a:t>
            </a:r>
            <a:r>
              <a:rPr lang="en-US" b="1" dirty="0"/>
              <a:t> 3:1-2  Who is Joshua symbolic of here?</a:t>
            </a:r>
          </a:p>
          <a:p>
            <a:pPr marL="114300" indent="0">
              <a:buNone/>
            </a:pPr>
            <a:endParaRPr lang="en-US" sz="800" b="1" dirty="0"/>
          </a:p>
          <a:p>
            <a:pPr marL="114300" indent="0">
              <a:buNone/>
            </a:pPr>
            <a:r>
              <a:rPr lang="en-US" b="1" dirty="0"/>
              <a:t>Satan is an accuser (</a:t>
            </a:r>
            <a:r>
              <a:rPr lang="en-US" b="1" dirty="0" err="1"/>
              <a:t>Zech</a:t>
            </a:r>
            <a:r>
              <a:rPr lang="en-US" b="1" dirty="0"/>
              <a:t> 3:2, Rev 12:10)</a:t>
            </a:r>
          </a:p>
          <a:p>
            <a:pPr marL="114300" indent="0">
              <a:buNone/>
            </a:pPr>
            <a:r>
              <a:rPr lang="en-US" b="1" dirty="0"/>
              <a:t>Satan is a deceiver (John 8:44)</a:t>
            </a:r>
          </a:p>
          <a:p>
            <a:pPr marL="114300" indent="0">
              <a:buNone/>
            </a:pPr>
            <a:endParaRPr lang="en-US" sz="800" b="1" dirty="0"/>
          </a:p>
          <a:p>
            <a:pPr marL="114300" indent="0">
              <a:buNone/>
            </a:pPr>
            <a:r>
              <a:rPr lang="en-US" b="1" dirty="0"/>
              <a:t>What would Satan say to/about you?</a:t>
            </a:r>
          </a:p>
          <a:p>
            <a:pPr marL="114300" indent="0">
              <a:buNone/>
            </a:pPr>
            <a:endParaRPr lang="en-US" sz="800" b="1" dirty="0"/>
          </a:p>
          <a:p>
            <a:pPr marL="114300" indent="0">
              <a:buNone/>
            </a:pPr>
            <a:r>
              <a:rPr lang="en-US" b="1" dirty="0" err="1"/>
              <a:t>Zech</a:t>
            </a:r>
            <a:r>
              <a:rPr lang="en-US" b="1" dirty="0"/>
              <a:t> 3:3-10 can be a bit confusing</a:t>
            </a:r>
          </a:p>
          <a:p>
            <a:pPr marL="114300" indent="0">
              <a:buNone/>
            </a:pPr>
            <a:r>
              <a:rPr lang="en-US" b="1" dirty="0"/>
              <a:t>Is it about the high priest Joshua? yes</a:t>
            </a:r>
          </a:p>
          <a:p>
            <a:pPr marL="114300" indent="0">
              <a:buNone/>
            </a:pPr>
            <a:r>
              <a:rPr lang="en-US" b="1" dirty="0"/>
              <a:t>Is it the Messiah? yes</a:t>
            </a:r>
          </a:p>
          <a:p>
            <a:pPr marL="114300" indent="0">
              <a:buNone/>
            </a:pPr>
            <a:r>
              <a:rPr lang="en-US" b="1" dirty="0"/>
              <a:t>Is it about you and me? yes</a:t>
            </a:r>
          </a:p>
        </p:txBody>
      </p:sp>
    </p:spTree>
    <p:extLst>
      <p:ext uri="{BB962C8B-B14F-4D97-AF65-F5344CB8AC3E}">
        <p14:creationId xmlns:p14="http://schemas.microsoft.com/office/powerpoint/2010/main" val="921618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the solution?</a:t>
            </a:r>
          </a:p>
        </p:txBody>
      </p:sp>
      <p:sp>
        <p:nvSpPr>
          <p:cNvPr id="3" name="Content Placeholder 2"/>
          <p:cNvSpPr>
            <a:spLocks noGrp="1"/>
          </p:cNvSpPr>
          <p:nvPr>
            <p:ph idx="1"/>
          </p:nvPr>
        </p:nvSpPr>
        <p:spPr>
          <a:xfrm>
            <a:off x="457200" y="1981200"/>
            <a:ext cx="8229600" cy="4144963"/>
          </a:xfrm>
        </p:spPr>
        <p:txBody>
          <a:bodyPr>
            <a:normAutofit fontScale="92500" lnSpcReduction="10000"/>
          </a:bodyPr>
          <a:lstStyle/>
          <a:p>
            <a:pPr marL="114300" indent="0">
              <a:buNone/>
            </a:pPr>
            <a:r>
              <a:rPr lang="en-US" sz="3200" b="1" dirty="0"/>
              <a:t>Repent and Return</a:t>
            </a:r>
          </a:p>
          <a:p>
            <a:pPr marL="114300" indent="0">
              <a:buNone/>
            </a:pPr>
            <a:endParaRPr lang="en-US" b="1" dirty="0"/>
          </a:p>
          <a:p>
            <a:pPr marL="114300" indent="0">
              <a:buNone/>
            </a:pPr>
            <a:endParaRPr lang="en-US" b="1" dirty="0"/>
          </a:p>
          <a:p>
            <a:pPr marL="114300" indent="0">
              <a:buNone/>
            </a:pPr>
            <a:endParaRPr lang="en-US" b="1" dirty="0"/>
          </a:p>
          <a:p>
            <a:pPr marL="114300" indent="0" algn="ctr">
              <a:buNone/>
            </a:pPr>
            <a:r>
              <a:rPr lang="en-US" b="1" dirty="0"/>
              <a:t>          </a:t>
            </a:r>
            <a:r>
              <a:rPr lang="en-US" sz="3000" b="1" dirty="0"/>
              <a:t>So that God can</a:t>
            </a:r>
          </a:p>
          <a:p>
            <a:pPr marL="114300" indent="0" algn="ctr">
              <a:buNone/>
            </a:pPr>
            <a:endParaRPr lang="en-US" b="1" dirty="0"/>
          </a:p>
          <a:p>
            <a:pPr marL="114300" indent="0" algn="ctr">
              <a:buNone/>
            </a:pPr>
            <a:endParaRPr lang="en-US" b="1" dirty="0"/>
          </a:p>
          <a:p>
            <a:pPr marL="114300" indent="0" algn="ctr">
              <a:buNone/>
            </a:pPr>
            <a:endParaRPr lang="en-US" b="1" dirty="0"/>
          </a:p>
          <a:p>
            <a:pPr marL="114300" indent="0" algn="ctr">
              <a:buNone/>
            </a:pPr>
            <a:endParaRPr lang="en-US" b="1" dirty="0"/>
          </a:p>
          <a:p>
            <a:pPr marL="114300" indent="0" algn="r">
              <a:buNone/>
            </a:pPr>
            <a:r>
              <a:rPr lang="en-US" sz="3500" b="1" dirty="0"/>
              <a:t>Restore and Rebuild</a:t>
            </a:r>
          </a:p>
        </p:txBody>
      </p:sp>
      <p:pic>
        <p:nvPicPr>
          <p:cNvPr id="3074" name="Picture 2" descr="http://goinswriter.com/wp-content/uploads/2011/07/prodigal-s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667000"/>
            <a:ext cx="2914650" cy="388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235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Vision #4 cont.</a:t>
            </a:r>
          </a:p>
        </p:txBody>
      </p:sp>
      <p:sp>
        <p:nvSpPr>
          <p:cNvPr id="3" name="Content Placeholder 2"/>
          <p:cNvSpPr>
            <a:spLocks noGrp="1"/>
          </p:cNvSpPr>
          <p:nvPr>
            <p:ph idx="1"/>
          </p:nvPr>
        </p:nvSpPr>
        <p:spPr/>
        <p:txBody>
          <a:bodyPr/>
          <a:lstStyle/>
          <a:p>
            <a:pPr marL="114300" indent="0">
              <a:buNone/>
            </a:pPr>
            <a:r>
              <a:rPr lang="en-US" b="1" dirty="0" err="1"/>
              <a:t>Zech</a:t>
            </a:r>
            <a:r>
              <a:rPr lang="en-US" b="1" dirty="0"/>
              <a:t> 3:6-7 If you repent and return, I will restore and rebuild.</a:t>
            </a:r>
          </a:p>
          <a:p>
            <a:pPr marL="114300" indent="0">
              <a:buNone/>
            </a:pPr>
            <a:endParaRPr lang="en-US" b="1" dirty="0"/>
          </a:p>
          <a:p>
            <a:pPr marL="114300" indent="0">
              <a:buNone/>
            </a:pPr>
            <a:r>
              <a:rPr lang="en-US" b="1" dirty="0" err="1"/>
              <a:t>Zech</a:t>
            </a:r>
            <a:r>
              <a:rPr lang="en-US" b="1" dirty="0"/>
              <a:t> 3:8-9  In case you were wondering, Joshua is Jesus.   The Branch.  Hebrew </a:t>
            </a:r>
            <a:r>
              <a:rPr lang="en-US" b="1" i="1" dirty="0" err="1"/>
              <a:t>nazer</a:t>
            </a:r>
            <a:r>
              <a:rPr lang="en-US" b="1" i="1" dirty="0"/>
              <a:t>.  </a:t>
            </a:r>
            <a:r>
              <a:rPr lang="en-US" b="1" dirty="0"/>
              <a:t>The </a:t>
            </a:r>
            <a:r>
              <a:rPr lang="en-US" b="1" dirty="0" err="1"/>
              <a:t>nazarene</a:t>
            </a:r>
            <a:r>
              <a:rPr lang="en-US" b="1" dirty="0"/>
              <a:t>.  The Messiah is coming, get your house in order.</a:t>
            </a:r>
          </a:p>
          <a:p>
            <a:pPr marL="114300" indent="0">
              <a:buNone/>
            </a:pPr>
            <a:endParaRPr lang="en-US" b="1" dirty="0"/>
          </a:p>
          <a:p>
            <a:pPr marL="114300" indent="0">
              <a:buNone/>
            </a:pPr>
            <a:r>
              <a:rPr lang="en-US" b="1" dirty="0" err="1"/>
              <a:t>Zech</a:t>
            </a:r>
            <a:r>
              <a:rPr lang="en-US" b="1" dirty="0"/>
              <a:t> 3:10  Let’s invite our neighbor to sit under the vine and the fig tree with us.</a:t>
            </a:r>
          </a:p>
        </p:txBody>
      </p:sp>
    </p:spTree>
    <p:extLst>
      <p:ext uri="{BB962C8B-B14F-4D97-AF65-F5344CB8AC3E}">
        <p14:creationId xmlns:p14="http://schemas.microsoft.com/office/powerpoint/2010/main" val="2544122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60672" cy="1039427"/>
          </a:xfrm>
        </p:spPr>
        <p:txBody>
          <a:bodyPr>
            <a:noAutofit/>
          </a:bodyPr>
          <a:lstStyle/>
          <a:p>
            <a:r>
              <a:rPr lang="en-US" sz="2800" b="1" dirty="0"/>
              <a:t>Vision #5 </a:t>
            </a:r>
            <a:br>
              <a:rPr lang="en-US" sz="2800" b="1" dirty="0"/>
            </a:br>
            <a:r>
              <a:rPr lang="en-US" sz="2800" b="1" dirty="0"/>
              <a:t>The Golden Lampstand and the Two Olive Trees</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11" y="2209800"/>
            <a:ext cx="5837638" cy="3886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0" y="2362200"/>
            <a:ext cx="2895600" cy="3416320"/>
          </a:xfrm>
          <a:prstGeom prst="rect">
            <a:avLst/>
          </a:prstGeom>
          <a:noFill/>
        </p:spPr>
        <p:txBody>
          <a:bodyPr wrap="square" rtlCol="0">
            <a:spAutoFit/>
          </a:bodyPr>
          <a:lstStyle/>
          <a:p>
            <a:r>
              <a:rPr lang="en-US" sz="2400" b="1" dirty="0"/>
              <a:t>Zechariah 4:1-3</a:t>
            </a:r>
          </a:p>
          <a:p>
            <a:endParaRPr lang="en-US" sz="2400" b="1" dirty="0"/>
          </a:p>
          <a:p>
            <a:r>
              <a:rPr lang="en-US" sz="2400" b="1" dirty="0"/>
              <a:t>A vision of the menorah in the Temple.</a:t>
            </a:r>
          </a:p>
          <a:p>
            <a:endParaRPr lang="en-US" sz="2400" b="1" dirty="0"/>
          </a:p>
          <a:p>
            <a:r>
              <a:rPr lang="en-US" sz="2400" b="1" dirty="0"/>
              <a:t>The oil in the menorah is the Holy Spirit.</a:t>
            </a:r>
          </a:p>
        </p:txBody>
      </p:sp>
    </p:spTree>
    <p:extLst>
      <p:ext uri="{BB962C8B-B14F-4D97-AF65-F5344CB8AC3E}">
        <p14:creationId xmlns:p14="http://schemas.microsoft.com/office/powerpoint/2010/main" val="1922059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Vision #5 (cont.)</a:t>
            </a:r>
          </a:p>
        </p:txBody>
      </p:sp>
      <p:sp>
        <p:nvSpPr>
          <p:cNvPr id="3" name="Content Placeholder 2"/>
          <p:cNvSpPr>
            <a:spLocks noGrp="1"/>
          </p:cNvSpPr>
          <p:nvPr>
            <p:ph idx="1"/>
          </p:nvPr>
        </p:nvSpPr>
        <p:spPr>
          <a:xfrm>
            <a:off x="457200" y="1752600"/>
            <a:ext cx="8229600" cy="4373563"/>
          </a:xfrm>
        </p:spPr>
        <p:txBody>
          <a:bodyPr>
            <a:normAutofit/>
          </a:bodyPr>
          <a:lstStyle/>
          <a:p>
            <a:pPr marL="114300" indent="0">
              <a:buNone/>
            </a:pPr>
            <a:r>
              <a:rPr lang="en-US" b="1" dirty="0"/>
              <a:t>Another great memory scripture:   </a:t>
            </a:r>
            <a:r>
              <a:rPr lang="en-US" b="1" dirty="0" err="1"/>
              <a:t>Zech</a:t>
            </a:r>
            <a:r>
              <a:rPr lang="en-US" b="1" dirty="0"/>
              <a:t> 4:6 “Not by might, nor by power, but by my Spirit says the Lord Almighty.”</a:t>
            </a:r>
          </a:p>
          <a:p>
            <a:pPr marL="114300" indent="0">
              <a:buNone/>
            </a:pPr>
            <a:endParaRPr lang="en-US" sz="900" b="1" dirty="0"/>
          </a:p>
          <a:p>
            <a:pPr marL="114300" indent="0">
              <a:buNone/>
            </a:pPr>
            <a:r>
              <a:rPr lang="en-US" b="1" dirty="0"/>
              <a:t>The two olive trees represent the permanent, unending, limitless supply of the Holy Spirit in our lives.  John 7:37-39  Streams of living water….</a:t>
            </a:r>
          </a:p>
          <a:p>
            <a:pPr marL="114300" indent="0">
              <a:buNone/>
            </a:pPr>
            <a:endParaRPr lang="en-US" sz="800" b="1" dirty="0"/>
          </a:p>
          <a:p>
            <a:pPr marL="114300" indent="0">
              <a:buNone/>
            </a:pPr>
            <a:r>
              <a:rPr lang="en-US" b="1" dirty="0"/>
              <a:t>4:10  seven channels =  seven spirits (Rev 2:1)</a:t>
            </a:r>
          </a:p>
          <a:p>
            <a:pPr marL="114300" indent="0">
              <a:buNone/>
            </a:pPr>
            <a:r>
              <a:rPr lang="en-US" b="1" dirty="0"/>
              <a:t>4:12-14  The two trees represent the two anointed to serve: Joshua and Zerubbabel and Joshua.  Jesus is priest and king.</a:t>
            </a:r>
          </a:p>
        </p:txBody>
      </p:sp>
    </p:spTree>
    <p:extLst>
      <p:ext uri="{BB962C8B-B14F-4D97-AF65-F5344CB8AC3E}">
        <p14:creationId xmlns:p14="http://schemas.microsoft.com/office/powerpoint/2010/main" val="1687132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Vision #6</a:t>
            </a:r>
            <a:br>
              <a:rPr lang="en-US" b="1" dirty="0"/>
            </a:br>
            <a:r>
              <a:rPr lang="en-US" b="1" dirty="0"/>
              <a:t>The flying scroll</a:t>
            </a:r>
          </a:p>
        </p:txBody>
      </p:sp>
      <p:sp>
        <p:nvSpPr>
          <p:cNvPr id="3" name="Content Placeholder 2"/>
          <p:cNvSpPr>
            <a:spLocks noGrp="1"/>
          </p:cNvSpPr>
          <p:nvPr>
            <p:ph idx="1"/>
          </p:nvPr>
        </p:nvSpPr>
        <p:spPr/>
        <p:txBody>
          <a:bodyPr/>
          <a:lstStyle/>
          <a:p>
            <a:pPr marL="114300" indent="0">
              <a:buNone/>
            </a:pPr>
            <a:r>
              <a:rPr lang="en-US" b="1" dirty="0"/>
              <a:t>Judgment on sinners and on all the enemies of God’s people.</a:t>
            </a:r>
          </a:p>
        </p:txBody>
      </p:sp>
      <p:pic>
        <p:nvPicPr>
          <p:cNvPr id="1026" name="Picture 2" descr="FLYING SCROLL ~ Christ">
            <a:extLst>
              <a:ext uri="{FF2B5EF4-FFF2-40B4-BE49-F238E27FC236}">
                <a16:creationId xmlns:a16="http://schemas.microsoft.com/office/drawing/2014/main" id="{8665CB41-ABAB-4625-BCC2-B3E535441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883460"/>
            <a:ext cx="6172200" cy="3577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154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Vision #7</a:t>
            </a:r>
            <a:br>
              <a:rPr lang="en-US" b="1" dirty="0"/>
            </a:br>
            <a:r>
              <a:rPr lang="en-US" b="1" dirty="0"/>
              <a:t>A woman in a basket</a:t>
            </a:r>
          </a:p>
        </p:txBody>
      </p:sp>
      <p:sp>
        <p:nvSpPr>
          <p:cNvPr id="3" name="Content Placeholder 2"/>
          <p:cNvSpPr>
            <a:spLocks noGrp="1"/>
          </p:cNvSpPr>
          <p:nvPr>
            <p:ph idx="1"/>
          </p:nvPr>
        </p:nvSpPr>
        <p:spPr>
          <a:xfrm>
            <a:off x="533400" y="1752601"/>
            <a:ext cx="3276600" cy="4800600"/>
          </a:xfrm>
        </p:spPr>
        <p:txBody>
          <a:bodyPr>
            <a:normAutofit/>
          </a:bodyPr>
          <a:lstStyle/>
          <a:p>
            <a:pPr marL="114300" indent="0">
              <a:buNone/>
            </a:pPr>
            <a:r>
              <a:rPr lang="en-US" b="1" dirty="0"/>
              <a:t>Message:</a:t>
            </a:r>
          </a:p>
          <a:p>
            <a:pPr marL="114300" indent="0">
              <a:buNone/>
            </a:pPr>
            <a:r>
              <a:rPr lang="en-US" b="1" dirty="0"/>
              <a:t>Judgment on sinners</a:t>
            </a:r>
          </a:p>
          <a:p>
            <a:pPr marL="114300" indent="0">
              <a:buNone/>
            </a:pPr>
            <a:endParaRPr lang="en-US" sz="800" b="1" dirty="0"/>
          </a:p>
          <a:p>
            <a:pPr marL="114300" indent="0">
              <a:buNone/>
            </a:pPr>
            <a:r>
              <a:rPr lang="en-US" b="1" dirty="0"/>
              <a:t>Measuring basket:</a:t>
            </a:r>
          </a:p>
          <a:p>
            <a:pPr marL="114300" indent="0">
              <a:buNone/>
            </a:pPr>
            <a:r>
              <a:rPr lang="en-US" b="1" dirty="0"/>
              <a:t>Judgment</a:t>
            </a:r>
          </a:p>
          <a:p>
            <a:pPr marL="114300" indent="0">
              <a:buNone/>
            </a:pPr>
            <a:endParaRPr lang="en-US" sz="800" b="1" dirty="0"/>
          </a:p>
          <a:p>
            <a:pPr marL="114300" indent="0">
              <a:buNone/>
            </a:pPr>
            <a:r>
              <a:rPr lang="en-US" b="1" dirty="0"/>
              <a:t>v. 7 Woman = sin = Babylon</a:t>
            </a:r>
          </a:p>
          <a:p>
            <a:pPr marL="114300" indent="0">
              <a:buNone/>
            </a:pPr>
            <a:endParaRPr lang="en-US" sz="800" b="1" dirty="0"/>
          </a:p>
          <a:p>
            <a:pPr marL="114300" indent="0">
              <a:buNone/>
            </a:pPr>
            <a:r>
              <a:rPr lang="en-US" b="1" dirty="0"/>
              <a:t>v. 10-11 Those who sin will be sent to Babylon</a:t>
            </a:r>
          </a:p>
          <a:p>
            <a:pPr marL="114300" indent="0">
              <a:buNone/>
            </a:pPr>
            <a:endParaRPr lang="en-US" b="1" dirty="0"/>
          </a:p>
          <a:p>
            <a:pPr marL="114300" indent="0">
              <a:buNone/>
            </a:pPr>
            <a:endParaRPr lang="en-US" b="1" dirty="0"/>
          </a:p>
        </p:txBody>
      </p:sp>
      <p:pic>
        <p:nvPicPr>
          <p:cNvPr id="9218" name="Picture 2" descr="http://thefreedomreport.us/wp-content/uploads/2013/12/Screen-Shot-2013-12-19-at-10.57.36-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438400"/>
            <a:ext cx="5105400" cy="3733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6561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Vision #8</a:t>
            </a:r>
            <a:br>
              <a:rPr lang="en-US" b="1" dirty="0"/>
            </a:br>
            <a:r>
              <a:rPr lang="en-US" b="1" dirty="0"/>
              <a:t>Four Chariots</a:t>
            </a:r>
          </a:p>
        </p:txBody>
      </p:sp>
      <p:sp>
        <p:nvSpPr>
          <p:cNvPr id="3" name="Content Placeholder 2"/>
          <p:cNvSpPr>
            <a:spLocks noGrp="1"/>
          </p:cNvSpPr>
          <p:nvPr>
            <p:ph idx="1"/>
          </p:nvPr>
        </p:nvSpPr>
        <p:spPr>
          <a:xfrm>
            <a:off x="457200" y="1752601"/>
            <a:ext cx="8229600" cy="1371600"/>
          </a:xfrm>
        </p:spPr>
        <p:txBody>
          <a:bodyPr/>
          <a:lstStyle/>
          <a:p>
            <a:pPr marL="114300" indent="0">
              <a:buNone/>
            </a:pPr>
            <a:r>
              <a:rPr lang="en-US" b="1" dirty="0"/>
              <a:t>Message: Judgment is coming!</a:t>
            </a:r>
          </a:p>
          <a:p>
            <a:pPr marL="114300" indent="0">
              <a:buNone/>
            </a:pPr>
            <a:endParaRPr lang="en-US" sz="1000" b="1" dirty="0"/>
          </a:p>
          <a:p>
            <a:pPr marL="114300" indent="0">
              <a:buNone/>
            </a:pPr>
            <a:r>
              <a:rPr lang="en-US" b="1" dirty="0"/>
              <a:t>Parallel passage: Revelation 6:2-7</a:t>
            </a:r>
          </a:p>
          <a:p>
            <a:pPr marL="114300" indent="0">
              <a:buNone/>
            </a:pPr>
            <a:endParaRPr lang="en-US"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582" y="3048000"/>
            <a:ext cx="47625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7289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Zechariah 6:9-15</a:t>
            </a:r>
            <a:br>
              <a:rPr lang="en-US" b="1" dirty="0"/>
            </a:br>
            <a:r>
              <a:rPr lang="en-US" b="1" dirty="0"/>
              <a:t>The coronation scene</a:t>
            </a:r>
          </a:p>
        </p:txBody>
      </p:sp>
      <p:sp>
        <p:nvSpPr>
          <p:cNvPr id="3" name="Content Placeholder 2"/>
          <p:cNvSpPr>
            <a:spLocks noGrp="1"/>
          </p:cNvSpPr>
          <p:nvPr>
            <p:ph idx="1"/>
          </p:nvPr>
        </p:nvSpPr>
        <p:spPr>
          <a:xfrm>
            <a:off x="457200" y="1752600"/>
            <a:ext cx="5105400" cy="5029200"/>
          </a:xfrm>
        </p:spPr>
        <p:txBody>
          <a:bodyPr>
            <a:normAutofit/>
          </a:bodyPr>
          <a:lstStyle/>
          <a:p>
            <a:pPr marL="114300" indent="0">
              <a:buNone/>
            </a:pPr>
            <a:r>
              <a:rPr lang="en-US" b="1" dirty="0"/>
              <a:t>The Messiah is coming!</a:t>
            </a:r>
          </a:p>
          <a:p>
            <a:pPr marL="114300" indent="0">
              <a:buNone/>
            </a:pPr>
            <a:endParaRPr lang="en-US" sz="1000" b="1" dirty="0"/>
          </a:p>
          <a:p>
            <a:pPr marL="114300" indent="0">
              <a:buNone/>
            </a:pPr>
            <a:r>
              <a:rPr lang="en-US" b="1" dirty="0"/>
              <a:t>v. 11 Does a priest wear a crown?</a:t>
            </a:r>
          </a:p>
          <a:p>
            <a:pPr marL="114300" indent="0">
              <a:buNone/>
            </a:pPr>
            <a:endParaRPr lang="en-US" sz="1000" b="1" dirty="0"/>
          </a:p>
          <a:p>
            <a:pPr marL="114300" indent="0">
              <a:buNone/>
            </a:pPr>
            <a:r>
              <a:rPr lang="en-US" b="1" dirty="0"/>
              <a:t>v. 12  Branch = </a:t>
            </a:r>
            <a:r>
              <a:rPr lang="en-US" b="1" i="1" dirty="0" err="1"/>
              <a:t>nazer</a:t>
            </a:r>
            <a:r>
              <a:rPr lang="en-US" b="1" i="1" dirty="0"/>
              <a:t> </a:t>
            </a:r>
            <a:r>
              <a:rPr lang="en-US" b="1" dirty="0"/>
              <a:t>= Nazarene (Matthew 2:23)</a:t>
            </a:r>
          </a:p>
          <a:p>
            <a:pPr marL="114300" indent="0">
              <a:buNone/>
            </a:pPr>
            <a:endParaRPr lang="en-US" sz="800" b="1" dirty="0"/>
          </a:p>
          <a:p>
            <a:pPr marL="114300" indent="0">
              <a:buNone/>
            </a:pPr>
            <a:r>
              <a:rPr lang="en-US" b="1" dirty="0"/>
              <a:t>v. 13 Harmony between the two = between the priest and the king.</a:t>
            </a:r>
          </a:p>
          <a:p>
            <a:pPr marL="114300" indent="0">
              <a:buNone/>
            </a:pPr>
            <a:endParaRPr lang="en-US" sz="800" b="1" dirty="0"/>
          </a:p>
          <a:p>
            <a:pPr marL="114300" indent="0">
              <a:buNone/>
            </a:pPr>
            <a:r>
              <a:rPr lang="en-US" b="1" dirty="0"/>
              <a:t>v. 15 Those who are far away will come</a:t>
            </a:r>
          </a:p>
        </p:txBody>
      </p:sp>
      <p:pic>
        <p:nvPicPr>
          <p:cNvPr id="1028" name="Picture 4" descr="http://www.stephenricker.com/study/zechariah/gold_silver_cro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057400"/>
            <a:ext cx="3514725" cy="35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36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IV. </a:t>
            </a:r>
            <a:r>
              <a:rPr lang="en-US" sz="3200" b="1" dirty="0" err="1"/>
              <a:t>Zech</a:t>
            </a:r>
            <a:r>
              <a:rPr lang="en-US" sz="3200" b="1" dirty="0"/>
              <a:t> 7 &amp; 8 Two Sermons</a:t>
            </a:r>
          </a:p>
        </p:txBody>
      </p:sp>
      <p:sp>
        <p:nvSpPr>
          <p:cNvPr id="3" name="Content Placeholder 2"/>
          <p:cNvSpPr>
            <a:spLocks noGrp="1"/>
          </p:cNvSpPr>
          <p:nvPr>
            <p:ph idx="1"/>
          </p:nvPr>
        </p:nvSpPr>
        <p:spPr/>
        <p:txBody>
          <a:bodyPr/>
          <a:lstStyle/>
          <a:p>
            <a:pPr marL="114300" indent="0">
              <a:buNone/>
            </a:pPr>
            <a:r>
              <a:rPr lang="en-US" b="1" dirty="0" err="1"/>
              <a:t>Zech</a:t>
            </a:r>
            <a:r>
              <a:rPr lang="en-US" b="1" dirty="0"/>
              <a:t> 7:1-14 True worship versus religion.</a:t>
            </a:r>
          </a:p>
          <a:p>
            <a:pPr marL="114300" indent="0">
              <a:buNone/>
            </a:pPr>
            <a:endParaRPr lang="en-US" b="1" dirty="0"/>
          </a:p>
          <a:p>
            <a:pPr marL="114300" indent="0">
              <a:buNone/>
            </a:pPr>
            <a:r>
              <a:rPr lang="en-US" b="1" dirty="0"/>
              <a:t>v. 3 Should I mourn and fast in the 5</a:t>
            </a:r>
            <a:r>
              <a:rPr lang="en-US" b="1" baseline="30000" dirty="0"/>
              <a:t>th</a:t>
            </a:r>
            <a:r>
              <a:rPr lang="en-US" b="1" dirty="0"/>
              <a:t> month?</a:t>
            </a:r>
          </a:p>
          <a:p>
            <a:pPr marL="114300" indent="0">
              <a:buNone/>
            </a:pPr>
            <a:endParaRPr lang="en-US" b="1" dirty="0"/>
          </a:p>
          <a:p>
            <a:pPr marL="114300" indent="0">
              <a:buNone/>
            </a:pPr>
            <a:r>
              <a:rPr lang="en-US" b="1" dirty="0"/>
              <a:t>5</a:t>
            </a:r>
            <a:r>
              <a:rPr lang="en-US" b="1" baseline="30000" dirty="0"/>
              <a:t>th</a:t>
            </a:r>
            <a:r>
              <a:rPr lang="en-US" b="1" dirty="0"/>
              <a:t> month:  for the destruction of the temple 586</a:t>
            </a:r>
          </a:p>
          <a:p>
            <a:pPr marL="114300" indent="0">
              <a:buNone/>
            </a:pPr>
            <a:r>
              <a:rPr lang="en-US" b="1" dirty="0"/>
              <a:t>7</a:t>
            </a:r>
            <a:r>
              <a:rPr lang="en-US" b="1" baseline="30000" dirty="0"/>
              <a:t>th</a:t>
            </a:r>
            <a:r>
              <a:rPr lang="en-US" b="1" dirty="0"/>
              <a:t> month:  for the assassination of </a:t>
            </a:r>
            <a:r>
              <a:rPr lang="en-US" b="1" dirty="0" err="1"/>
              <a:t>Gedaliah</a:t>
            </a:r>
            <a:endParaRPr lang="en-US" b="1" dirty="0"/>
          </a:p>
          <a:p>
            <a:pPr marL="114300" indent="0">
              <a:buNone/>
            </a:pPr>
            <a:r>
              <a:rPr lang="en-US" b="1" dirty="0"/>
              <a:t>10</a:t>
            </a:r>
            <a:r>
              <a:rPr lang="en-US" b="1" baseline="30000" dirty="0"/>
              <a:t>th</a:t>
            </a:r>
            <a:r>
              <a:rPr lang="en-US" b="1" dirty="0"/>
              <a:t> month: for the capture of Jerusalem in 597</a:t>
            </a:r>
          </a:p>
          <a:p>
            <a:pPr marL="114300" indent="0">
              <a:buNone/>
            </a:pPr>
            <a:endParaRPr lang="en-US" b="1" dirty="0"/>
          </a:p>
          <a:p>
            <a:pPr marL="114300" indent="0">
              <a:buNone/>
            </a:pPr>
            <a:r>
              <a:rPr lang="en-US" b="1" dirty="0"/>
              <a:t>Do I have to serve God?  Do I have to help the poor?</a:t>
            </a:r>
          </a:p>
        </p:txBody>
      </p:sp>
    </p:spTree>
    <p:extLst>
      <p:ext uri="{BB962C8B-B14F-4D97-AF65-F5344CB8AC3E}">
        <p14:creationId xmlns:p14="http://schemas.microsoft.com/office/powerpoint/2010/main" val="1226228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Should I mourn and fast?</a:t>
            </a:r>
          </a:p>
        </p:txBody>
      </p:sp>
      <p:sp>
        <p:nvSpPr>
          <p:cNvPr id="3" name="Content Placeholder 2"/>
          <p:cNvSpPr>
            <a:spLocks noGrp="1"/>
          </p:cNvSpPr>
          <p:nvPr>
            <p:ph idx="1"/>
          </p:nvPr>
        </p:nvSpPr>
        <p:spPr/>
        <p:txBody>
          <a:bodyPr/>
          <a:lstStyle/>
          <a:p>
            <a:pPr marL="114300" indent="0">
              <a:buNone/>
            </a:pPr>
            <a:r>
              <a:rPr lang="en-US" b="1" dirty="0" err="1"/>
              <a:t>Zech</a:t>
            </a:r>
            <a:r>
              <a:rPr lang="en-US" b="1" dirty="0"/>
              <a:t> 7:4-7  Why were you fasting?  Was it about me or was it about you?</a:t>
            </a:r>
          </a:p>
          <a:p>
            <a:pPr marL="114300" indent="0">
              <a:buNone/>
            </a:pPr>
            <a:endParaRPr lang="en-US" sz="800" b="1" dirty="0"/>
          </a:p>
          <a:p>
            <a:pPr marL="114300" indent="0">
              <a:buNone/>
            </a:pPr>
            <a:r>
              <a:rPr lang="en-US" b="1" dirty="0" err="1"/>
              <a:t>Zech</a:t>
            </a:r>
            <a:r>
              <a:rPr lang="en-US" b="1" dirty="0"/>
              <a:t> 7:9-10  How can we be sure that our motivation is pure?  Practice social justice.  Memory verse:</a:t>
            </a:r>
          </a:p>
          <a:p>
            <a:pPr marL="114300" indent="0">
              <a:buNone/>
            </a:pPr>
            <a:endParaRPr lang="en-US" sz="800" b="1" dirty="0"/>
          </a:p>
          <a:p>
            <a:pPr marL="114300" indent="0">
              <a:buNone/>
            </a:pPr>
            <a:r>
              <a:rPr lang="en-US" b="1" dirty="0"/>
              <a:t>“Administer true justice; show mercy and compassion to one another. Do not oppress the widow or the fatherless, the alien or the poor.  In your hearts do not think evil of one another.”</a:t>
            </a:r>
          </a:p>
          <a:p>
            <a:pPr marL="114300" indent="0">
              <a:buNone/>
            </a:pPr>
            <a:endParaRPr lang="en-US" b="1" dirty="0"/>
          </a:p>
          <a:p>
            <a:pPr marL="114300" indent="0">
              <a:buNone/>
            </a:pPr>
            <a:r>
              <a:rPr lang="en-US" b="1" dirty="0"/>
              <a:t>In other words:  act like God!  Isaiah 58:6</a:t>
            </a:r>
          </a:p>
        </p:txBody>
      </p:sp>
    </p:spTree>
    <p:extLst>
      <p:ext uri="{BB962C8B-B14F-4D97-AF65-F5344CB8AC3E}">
        <p14:creationId xmlns:p14="http://schemas.microsoft.com/office/powerpoint/2010/main" val="23670510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60672" cy="1039427"/>
          </a:xfrm>
        </p:spPr>
        <p:txBody>
          <a:bodyPr/>
          <a:lstStyle/>
          <a:p>
            <a:r>
              <a:rPr lang="en-US" b="1" dirty="0"/>
              <a:t>Should I mourn and Fast?</a:t>
            </a:r>
          </a:p>
        </p:txBody>
      </p:sp>
      <p:sp>
        <p:nvSpPr>
          <p:cNvPr id="3" name="Content Placeholder 2"/>
          <p:cNvSpPr>
            <a:spLocks noGrp="1"/>
          </p:cNvSpPr>
          <p:nvPr>
            <p:ph idx="1"/>
          </p:nvPr>
        </p:nvSpPr>
        <p:spPr>
          <a:xfrm>
            <a:off x="426128" y="1752600"/>
            <a:ext cx="8260672" cy="5105400"/>
          </a:xfrm>
        </p:spPr>
        <p:txBody>
          <a:bodyPr>
            <a:normAutofit/>
          </a:bodyPr>
          <a:lstStyle/>
          <a:p>
            <a:pPr marL="114300" indent="0">
              <a:buNone/>
            </a:pPr>
            <a:r>
              <a:rPr lang="en-US" b="1" dirty="0" err="1"/>
              <a:t>Zech</a:t>
            </a:r>
            <a:r>
              <a:rPr lang="en-US" b="1" dirty="0"/>
              <a:t> 8:18-19.  No!   The Messiah is coming!  You should party.  It is time for joy and gladness.</a:t>
            </a:r>
          </a:p>
          <a:p>
            <a:pPr marL="114300" indent="0">
              <a:buNone/>
            </a:pPr>
            <a:endParaRPr lang="en-US" sz="1200" b="1" dirty="0"/>
          </a:p>
          <a:p>
            <a:pPr marL="114300" indent="0">
              <a:buNone/>
            </a:pPr>
            <a:r>
              <a:rPr lang="en-US" b="1" dirty="0" err="1"/>
              <a:t>Zech</a:t>
            </a:r>
            <a:r>
              <a:rPr lang="en-US" b="1" dirty="0"/>
              <a:t> 7:11-14  You need to repent!</a:t>
            </a:r>
          </a:p>
          <a:p>
            <a:pPr marL="114300" indent="0">
              <a:buNone/>
            </a:pPr>
            <a:endParaRPr lang="en-US" sz="800" b="1" dirty="0"/>
          </a:p>
          <a:p>
            <a:pPr marL="114300" indent="0">
              <a:buNone/>
            </a:pPr>
            <a:r>
              <a:rPr lang="en-US" b="1" dirty="0" err="1"/>
              <a:t>Zech</a:t>
            </a:r>
            <a:r>
              <a:rPr lang="en-US" b="1" dirty="0"/>
              <a:t> 8:1-11  Then you will return, be restored and rebuilt!</a:t>
            </a:r>
          </a:p>
          <a:p>
            <a:pPr marL="114300" indent="0">
              <a:buNone/>
            </a:pPr>
            <a:endParaRPr lang="en-US" sz="800" b="1" dirty="0"/>
          </a:p>
          <a:p>
            <a:pPr marL="114300" indent="0">
              <a:buNone/>
            </a:pPr>
            <a:r>
              <a:rPr lang="en-US" b="1" dirty="0"/>
              <a:t>v. 3 God will return and rebuild Jerusalem</a:t>
            </a:r>
          </a:p>
          <a:p>
            <a:pPr marL="114300" indent="0">
              <a:buNone/>
            </a:pPr>
            <a:r>
              <a:rPr lang="en-US" b="1" dirty="0"/>
              <a:t>v. 6 A miracle</a:t>
            </a:r>
          </a:p>
          <a:p>
            <a:pPr marL="114300" indent="0">
              <a:buNone/>
            </a:pPr>
            <a:r>
              <a:rPr lang="en-US" b="1" dirty="0"/>
              <a:t>v. 7 Restoration</a:t>
            </a:r>
          </a:p>
          <a:p>
            <a:pPr marL="114300" indent="0">
              <a:buNone/>
            </a:pPr>
            <a:r>
              <a:rPr lang="en-US" b="1" dirty="0"/>
              <a:t>v. 9 Get building!</a:t>
            </a:r>
          </a:p>
          <a:p>
            <a:pPr marL="114300" indent="0">
              <a:buNone/>
            </a:pPr>
            <a:r>
              <a:rPr lang="en-US" b="1" dirty="0" err="1"/>
              <a:t>Zech</a:t>
            </a:r>
            <a:r>
              <a:rPr lang="en-US" b="1" dirty="0"/>
              <a:t> 8:23  A great Bible talk.</a:t>
            </a:r>
          </a:p>
        </p:txBody>
      </p:sp>
    </p:spTree>
    <p:extLst>
      <p:ext uri="{BB962C8B-B14F-4D97-AF65-F5344CB8AC3E}">
        <p14:creationId xmlns:p14="http://schemas.microsoft.com/office/powerpoint/2010/main" val="1497870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 are you?</a:t>
            </a:r>
          </a:p>
        </p:txBody>
      </p:sp>
      <p:sp>
        <p:nvSpPr>
          <p:cNvPr id="3" name="Content Placeholder 2"/>
          <p:cNvSpPr>
            <a:spLocks noGrp="1"/>
          </p:cNvSpPr>
          <p:nvPr>
            <p:ph idx="1"/>
          </p:nvPr>
        </p:nvSpPr>
        <p:spPr/>
        <p:txBody>
          <a:bodyPr>
            <a:normAutofit lnSpcReduction="10000"/>
          </a:bodyPr>
          <a:lstStyle/>
          <a:p>
            <a:pPr marL="114300" indent="0">
              <a:buNone/>
            </a:pPr>
            <a:r>
              <a:rPr lang="en-US" sz="2800" b="1" dirty="0"/>
              <a:t>You are people loved by God</a:t>
            </a:r>
          </a:p>
          <a:p>
            <a:pPr marL="114300" indent="0">
              <a:buNone/>
            </a:pPr>
            <a:endParaRPr lang="en-US" sz="2800" b="1" dirty="0"/>
          </a:p>
          <a:p>
            <a:pPr marL="114300" indent="0">
              <a:buNone/>
            </a:pPr>
            <a:r>
              <a:rPr lang="en-US" sz="2800" b="1" dirty="0"/>
              <a:t>You are Israel</a:t>
            </a:r>
          </a:p>
          <a:p>
            <a:pPr marL="114300" indent="0">
              <a:buNone/>
            </a:pPr>
            <a:endParaRPr lang="en-US" sz="2800" b="1" dirty="0"/>
          </a:p>
          <a:p>
            <a:pPr marL="114300" indent="0">
              <a:buNone/>
            </a:pPr>
            <a:r>
              <a:rPr lang="en-US" sz="2800" b="1" dirty="0"/>
              <a:t>You are any individual</a:t>
            </a:r>
          </a:p>
          <a:p>
            <a:pPr marL="114300" indent="0">
              <a:buNone/>
            </a:pPr>
            <a:endParaRPr lang="en-US" sz="2800" b="1" dirty="0"/>
          </a:p>
          <a:p>
            <a:pPr marL="114300" indent="0">
              <a:buNone/>
            </a:pPr>
            <a:r>
              <a:rPr lang="en-US" sz="2800" b="1" dirty="0"/>
              <a:t>You are the Church</a:t>
            </a:r>
          </a:p>
          <a:p>
            <a:pPr marL="114300" indent="0">
              <a:buNone/>
            </a:pPr>
            <a:endParaRPr lang="en-US" sz="2800" b="1" dirty="0"/>
          </a:p>
          <a:p>
            <a:pPr marL="114300" indent="0">
              <a:buNone/>
            </a:pPr>
            <a:r>
              <a:rPr lang="en-US" sz="2800" b="1" dirty="0"/>
              <a:t>You are a Church</a:t>
            </a:r>
          </a:p>
        </p:txBody>
      </p:sp>
    </p:spTree>
    <p:extLst>
      <p:ext uri="{BB962C8B-B14F-4D97-AF65-F5344CB8AC3E}">
        <p14:creationId xmlns:p14="http://schemas.microsoft.com/office/powerpoint/2010/main" val="431619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Zech</a:t>
            </a:r>
            <a:r>
              <a:rPr lang="en-US" b="1" dirty="0"/>
              <a:t> 9-11 The First oracle</a:t>
            </a:r>
          </a:p>
        </p:txBody>
      </p:sp>
      <p:sp>
        <p:nvSpPr>
          <p:cNvPr id="3" name="Content Placeholder 2"/>
          <p:cNvSpPr>
            <a:spLocks noGrp="1"/>
          </p:cNvSpPr>
          <p:nvPr>
            <p:ph idx="1"/>
          </p:nvPr>
        </p:nvSpPr>
        <p:spPr/>
        <p:txBody>
          <a:bodyPr>
            <a:normAutofit/>
          </a:bodyPr>
          <a:lstStyle/>
          <a:p>
            <a:pPr marL="114300" indent="0">
              <a:buNone/>
            </a:pPr>
            <a:r>
              <a:rPr lang="en-US" b="1" dirty="0" err="1"/>
              <a:t>Zech</a:t>
            </a:r>
            <a:r>
              <a:rPr lang="en-US" b="1" dirty="0"/>
              <a:t> 9:9-17  The Messiah is coming to Jerusalem</a:t>
            </a:r>
          </a:p>
          <a:p>
            <a:pPr marL="114300" indent="0">
              <a:buNone/>
            </a:pPr>
            <a:endParaRPr lang="en-US" b="1" dirty="0"/>
          </a:p>
          <a:p>
            <a:pPr marL="114300" indent="0">
              <a:buNone/>
            </a:pPr>
            <a:r>
              <a:rPr lang="en-US" b="1" dirty="0" err="1"/>
              <a:t>Zech</a:t>
            </a:r>
            <a:r>
              <a:rPr lang="en-US" b="1" dirty="0"/>
              <a:t> 9:9  What do you see about Jesus here?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505200"/>
            <a:ext cx="4733925"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9786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Messianic Prophecies in Zechariah</a:t>
            </a:r>
          </a:p>
        </p:txBody>
      </p:sp>
      <p:sp>
        <p:nvSpPr>
          <p:cNvPr id="3" name="Content Placeholder 2"/>
          <p:cNvSpPr>
            <a:spLocks noGrp="1"/>
          </p:cNvSpPr>
          <p:nvPr>
            <p:ph idx="1"/>
          </p:nvPr>
        </p:nvSpPr>
        <p:spPr>
          <a:xfrm>
            <a:off x="457200" y="1828800"/>
            <a:ext cx="8229600" cy="4297363"/>
          </a:xfrm>
        </p:spPr>
        <p:txBody>
          <a:bodyPr>
            <a:normAutofit/>
          </a:bodyPr>
          <a:lstStyle/>
          <a:p>
            <a:pPr marL="114300" lvl="0" indent="0">
              <a:buClr>
                <a:srgbClr val="93A299"/>
              </a:buClr>
              <a:buNone/>
            </a:pPr>
            <a:r>
              <a:rPr lang="en-US" b="1" dirty="0">
                <a:solidFill>
                  <a:srgbClr val="564B3C"/>
                </a:solidFill>
              </a:rPr>
              <a:t>Zechariah 3:8-9  My servant the branch </a:t>
            </a:r>
          </a:p>
          <a:p>
            <a:pPr marL="114300" lvl="0" indent="0">
              <a:buClr>
                <a:srgbClr val="93A299"/>
              </a:buClr>
              <a:buNone/>
            </a:pPr>
            <a:endParaRPr lang="en-US" sz="800" b="1" dirty="0">
              <a:solidFill>
                <a:srgbClr val="564B3C"/>
              </a:solidFill>
            </a:endParaRPr>
          </a:p>
          <a:p>
            <a:pPr marL="114300" lvl="0" indent="0">
              <a:buClr>
                <a:srgbClr val="93A299"/>
              </a:buClr>
              <a:buNone/>
            </a:pPr>
            <a:r>
              <a:rPr lang="en-US" b="1" dirty="0">
                <a:solidFill>
                  <a:srgbClr val="564B3C"/>
                </a:solidFill>
              </a:rPr>
              <a:t>Zechariah 6:11-13   Crowning of the Messiah/Branch</a:t>
            </a:r>
          </a:p>
          <a:p>
            <a:pPr marL="114300" lvl="0" indent="0">
              <a:buClr>
                <a:srgbClr val="93A299"/>
              </a:buClr>
              <a:buNone/>
            </a:pPr>
            <a:endParaRPr lang="en-US" sz="800" b="1" dirty="0">
              <a:solidFill>
                <a:srgbClr val="564B3C"/>
              </a:solidFill>
            </a:endParaRPr>
          </a:p>
          <a:p>
            <a:pPr marL="114300" lvl="0" indent="0">
              <a:buClr>
                <a:srgbClr val="93A299"/>
              </a:buClr>
              <a:buNone/>
            </a:pPr>
            <a:r>
              <a:rPr lang="en-US" b="1" dirty="0" err="1">
                <a:solidFill>
                  <a:srgbClr val="564B3C"/>
                </a:solidFill>
              </a:rPr>
              <a:t>Zech</a:t>
            </a:r>
            <a:r>
              <a:rPr lang="en-US" b="1" dirty="0">
                <a:solidFill>
                  <a:srgbClr val="564B3C"/>
                </a:solidFill>
              </a:rPr>
              <a:t> 9:9  Triumphal entry (Matt 21:2-7, Mark 11:4)</a:t>
            </a:r>
          </a:p>
          <a:p>
            <a:pPr marL="114300" lvl="0" indent="0">
              <a:buClr>
                <a:srgbClr val="93A299"/>
              </a:buClr>
              <a:buNone/>
            </a:pPr>
            <a:endParaRPr lang="en-US" sz="800" b="1" dirty="0">
              <a:solidFill>
                <a:srgbClr val="564B3C"/>
              </a:solidFill>
            </a:endParaRPr>
          </a:p>
          <a:p>
            <a:pPr marL="114300" lvl="0" indent="0">
              <a:buClr>
                <a:srgbClr val="93A299"/>
              </a:buClr>
              <a:buNone/>
            </a:pPr>
            <a:r>
              <a:rPr lang="en-US" b="1" dirty="0" err="1">
                <a:solidFill>
                  <a:srgbClr val="564B3C"/>
                </a:solidFill>
              </a:rPr>
              <a:t>Zech</a:t>
            </a:r>
            <a:r>
              <a:rPr lang="en-US" b="1" dirty="0">
                <a:solidFill>
                  <a:srgbClr val="564B3C"/>
                </a:solidFill>
              </a:rPr>
              <a:t> 11:7-13   30 pieces of silver  Matt 26:14-15  The potter   Matt 27:3-10</a:t>
            </a:r>
          </a:p>
          <a:p>
            <a:pPr marL="114300" lvl="0" indent="0">
              <a:buClr>
                <a:srgbClr val="93A299"/>
              </a:buClr>
              <a:buNone/>
            </a:pPr>
            <a:endParaRPr lang="en-US" sz="800" b="1" dirty="0">
              <a:solidFill>
                <a:srgbClr val="564B3C"/>
              </a:solidFill>
            </a:endParaRPr>
          </a:p>
          <a:p>
            <a:pPr marL="114300" lvl="0" indent="0">
              <a:buClr>
                <a:srgbClr val="93A299"/>
              </a:buClr>
              <a:buNone/>
            </a:pPr>
            <a:r>
              <a:rPr lang="en-US" b="1" dirty="0">
                <a:solidFill>
                  <a:srgbClr val="564B3C"/>
                </a:solidFill>
              </a:rPr>
              <a:t>Zechariah 12:10-14   The one pierced  (John 19:31-37)</a:t>
            </a:r>
          </a:p>
          <a:p>
            <a:pPr marL="114300" lvl="0" indent="0">
              <a:buClr>
                <a:srgbClr val="93A299"/>
              </a:buClr>
              <a:buNone/>
            </a:pPr>
            <a:endParaRPr lang="en-US" sz="800" b="1" dirty="0">
              <a:solidFill>
                <a:srgbClr val="564B3C"/>
              </a:solidFill>
            </a:endParaRPr>
          </a:p>
          <a:p>
            <a:pPr marL="114300" lvl="0" indent="0">
              <a:buClr>
                <a:srgbClr val="93A299"/>
              </a:buClr>
              <a:buNone/>
            </a:pPr>
            <a:r>
              <a:rPr lang="en-US" b="1" dirty="0" err="1">
                <a:solidFill>
                  <a:srgbClr val="564B3C"/>
                </a:solidFill>
              </a:rPr>
              <a:t>Zech</a:t>
            </a:r>
            <a:r>
              <a:rPr lang="en-US" b="1" dirty="0">
                <a:solidFill>
                  <a:srgbClr val="564B3C"/>
                </a:solidFill>
              </a:rPr>
              <a:t> 13:7  Strike the shepherd (Mark 14:27)</a:t>
            </a:r>
          </a:p>
          <a:p>
            <a:pPr marL="114300" indent="0">
              <a:buNone/>
            </a:pPr>
            <a:endParaRPr lang="en-US" dirty="0"/>
          </a:p>
        </p:txBody>
      </p:sp>
    </p:spTree>
    <p:extLst>
      <p:ext uri="{BB962C8B-B14F-4D97-AF65-F5344CB8AC3E}">
        <p14:creationId xmlns:p14="http://schemas.microsoft.com/office/powerpoint/2010/main" val="10942809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a:t>Zech</a:t>
            </a:r>
            <a:r>
              <a:rPr lang="en-US" sz="3200" b="1" dirty="0"/>
              <a:t> 9:10-17 A kingdom prophecy</a:t>
            </a:r>
          </a:p>
        </p:txBody>
      </p:sp>
      <p:sp>
        <p:nvSpPr>
          <p:cNvPr id="3" name="Content Placeholder 2"/>
          <p:cNvSpPr>
            <a:spLocks noGrp="1"/>
          </p:cNvSpPr>
          <p:nvPr>
            <p:ph idx="1"/>
          </p:nvPr>
        </p:nvSpPr>
        <p:spPr/>
        <p:txBody>
          <a:bodyPr>
            <a:normAutofit/>
          </a:bodyPr>
          <a:lstStyle/>
          <a:p>
            <a:pPr marL="114300" indent="0">
              <a:buNone/>
            </a:pPr>
            <a:r>
              <a:rPr lang="en-US" b="1" dirty="0" err="1"/>
              <a:t>Zech</a:t>
            </a:r>
            <a:r>
              <a:rPr lang="en-US" b="1" dirty="0"/>
              <a:t> 9:10-11  Q: What do you see about the kingdom here?</a:t>
            </a:r>
          </a:p>
          <a:p>
            <a:pPr marL="114300" indent="0">
              <a:buNone/>
            </a:pPr>
            <a:endParaRPr lang="en-US" sz="1200" b="1" dirty="0"/>
          </a:p>
          <a:p>
            <a:pPr marL="114300" indent="0">
              <a:buNone/>
            </a:pPr>
            <a:r>
              <a:rPr lang="en-US" b="1" dirty="0"/>
              <a:t>Q: What kind of waterless pit did God pull you out of?</a:t>
            </a:r>
          </a:p>
          <a:p>
            <a:pPr marL="114300" indent="0">
              <a:buNone/>
            </a:pPr>
            <a:endParaRPr lang="en-US" sz="1200" b="1" dirty="0"/>
          </a:p>
          <a:p>
            <a:pPr marL="114300" indent="0">
              <a:buNone/>
            </a:pPr>
            <a:r>
              <a:rPr lang="en-US" b="1" dirty="0"/>
              <a:t>v. 13 God will “bend Judah”</a:t>
            </a:r>
          </a:p>
          <a:p>
            <a:pPr marL="114300" indent="0">
              <a:buNone/>
            </a:pPr>
            <a:endParaRPr lang="en-US" sz="1200" b="1" dirty="0"/>
          </a:p>
          <a:p>
            <a:pPr marL="114300" indent="0">
              <a:buNone/>
            </a:pPr>
            <a:r>
              <a:rPr lang="en-US" b="1" dirty="0"/>
              <a:t>Does </a:t>
            </a:r>
            <a:r>
              <a:rPr lang="en-US" b="1" dirty="0" err="1"/>
              <a:t>Zech</a:t>
            </a:r>
            <a:r>
              <a:rPr lang="en-US" b="1" dirty="0"/>
              <a:t> 9:14-15 contradict </a:t>
            </a:r>
            <a:r>
              <a:rPr lang="en-US" b="1" dirty="0" err="1"/>
              <a:t>Zech</a:t>
            </a:r>
            <a:r>
              <a:rPr lang="en-US" b="1" dirty="0"/>
              <a:t> 9:10 (he will proclaim peace)?    Matthew 10:34-36.</a:t>
            </a:r>
          </a:p>
          <a:p>
            <a:pPr marL="114300" indent="0">
              <a:buNone/>
            </a:pPr>
            <a:endParaRPr lang="en-US" sz="1200" b="1" dirty="0"/>
          </a:p>
          <a:p>
            <a:pPr marL="114300" indent="0">
              <a:buNone/>
            </a:pPr>
            <a:r>
              <a:rPr lang="en-US" b="1" dirty="0"/>
              <a:t>v. 16-17  We will sparkle.  We will be beautiful!</a:t>
            </a:r>
          </a:p>
        </p:txBody>
      </p:sp>
    </p:spTree>
    <p:extLst>
      <p:ext uri="{BB962C8B-B14F-4D97-AF65-F5344CB8AC3E}">
        <p14:creationId xmlns:p14="http://schemas.microsoft.com/office/powerpoint/2010/main" val="3044138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Zechariah 10</a:t>
            </a:r>
          </a:p>
        </p:txBody>
      </p:sp>
      <p:sp>
        <p:nvSpPr>
          <p:cNvPr id="3" name="Content Placeholder 2"/>
          <p:cNvSpPr>
            <a:spLocks noGrp="1"/>
          </p:cNvSpPr>
          <p:nvPr>
            <p:ph idx="1"/>
          </p:nvPr>
        </p:nvSpPr>
        <p:spPr/>
        <p:txBody>
          <a:bodyPr>
            <a:normAutofit fontScale="85000" lnSpcReduction="20000"/>
          </a:bodyPr>
          <a:lstStyle/>
          <a:p>
            <a:pPr marL="114300" indent="0">
              <a:buNone/>
            </a:pPr>
            <a:r>
              <a:rPr lang="en-US" sz="6500" b="1" dirty="0"/>
              <a:t>Return</a:t>
            </a:r>
          </a:p>
          <a:p>
            <a:pPr marL="114300" indent="0">
              <a:buNone/>
            </a:pPr>
            <a:r>
              <a:rPr lang="en-US" sz="4400" b="1" dirty="0"/>
              <a:t>   </a:t>
            </a:r>
            <a:endParaRPr lang="en-US" sz="4800" b="1" dirty="0"/>
          </a:p>
          <a:p>
            <a:pPr marL="114300" indent="0">
              <a:buNone/>
            </a:pPr>
            <a:r>
              <a:rPr lang="en-US" sz="6500" b="1" dirty="0"/>
              <a:t>            Restore</a:t>
            </a:r>
          </a:p>
          <a:p>
            <a:pPr marL="114300" indent="0">
              <a:buNone/>
            </a:pPr>
            <a:endParaRPr lang="en-US" sz="3300" b="1" dirty="0"/>
          </a:p>
          <a:p>
            <a:pPr marL="114300" indent="0" algn="r">
              <a:buNone/>
            </a:pPr>
            <a:r>
              <a:rPr lang="en-US" sz="6500" b="1" dirty="0"/>
              <a:t>Rebuild</a:t>
            </a:r>
            <a:r>
              <a:rPr lang="en-US" sz="4400" b="1" dirty="0"/>
              <a:t>    </a:t>
            </a:r>
          </a:p>
          <a:p>
            <a:pPr marL="114300" indent="0">
              <a:buNone/>
            </a:pPr>
            <a:r>
              <a:rPr lang="en-US" sz="4400" b="1" dirty="0"/>
              <a:t>                 </a:t>
            </a:r>
          </a:p>
        </p:txBody>
      </p:sp>
    </p:spTree>
    <p:extLst>
      <p:ext uri="{BB962C8B-B14F-4D97-AF65-F5344CB8AC3E}">
        <p14:creationId xmlns:p14="http://schemas.microsoft.com/office/powerpoint/2010/main" val="27245064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Zechariah 11:4-14</a:t>
            </a:r>
          </a:p>
        </p:txBody>
      </p:sp>
      <p:sp>
        <p:nvSpPr>
          <p:cNvPr id="3" name="Content Placeholder 2"/>
          <p:cNvSpPr>
            <a:spLocks noGrp="1"/>
          </p:cNvSpPr>
          <p:nvPr>
            <p:ph idx="1"/>
          </p:nvPr>
        </p:nvSpPr>
        <p:spPr/>
        <p:txBody>
          <a:bodyPr/>
          <a:lstStyle/>
          <a:p>
            <a:pPr marL="114300" indent="0">
              <a:buNone/>
            </a:pPr>
            <a:r>
              <a:rPr lang="en-US" b="1" dirty="0"/>
              <a:t>God will revoke the first covenant and establish a new covenant.</a:t>
            </a:r>
          </a:p>
          <a:p>
            <a:pPr marL="114300" indent="0">
              <a:buNone/>
            </a:pPr>
            <a:endParaRPr lang="en-US" sz="1000" b="1" dirty="0"/>
          </a:p>
          <a:p>
            <a:pPr marL="114300" indent="0">
              <a:buNone/>
            </a:pPr>
            <a:r>
              <a:rPr lang="en-US" b="1" dirty="0"/>
              <a:t>11:4-9  God has had enough:  Rome will judge the Jews who rejected Jesus.  (fulfilled in AD 70)</a:t>
            </a:r>
          </a:p>
          <a:p>
            <a:pPr marL="114300" indent="0">
              <a:buNone/>
            </a:pPr>
            <a:endParaRPr lang="en-US" sz="800" b="1" dirty="0"/>
          </a:p>
          <a:p>
            <a:pPr marL="114300" indent="0">
              <a:buNone/>
            </a:pPr>
            <a:r>
              <a:rPr lang="en-US" b="1" dirty="0"/>
              <a:t>v.9 Cannibalism!  As predicted in Leviticus 26:29 and as confirmed by Josephus</a:t>
            </a:r>
          </a:p>
          <a:p>
            <a:pPr marL="114300" indent="0">
              <a:buNone/>
            </a:pPr>
            <a:endParaRPr lang="en-US" b="1" dirty="0"/>
          </a:p>
          <a:p>
            <a:pPr marL="114300" indent="0">
              <a:buNone/>
            </a:pPr>
            <a:r>
              <a:rPr lang="en-US" b="1" dirty="0"/>
              <a:t>v. 10-11 The Covenant (my staff called favor) with Moses will be revoked.</a:t>
            </a:r>
          </a:p>
        </p:txBody>
      </p:sp>
    </p:spTree>
    <p:extLst>
      <p:ext uri="{BB962C8B-B14F-4D97-AF65-F5344CB8AC3E}">
        <p14:creationId xmlns:p14="http://schemas.microsoft.com/office/powerpoint/2010/main" val="5517935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a:t>Zech</a:t>
            </a:r>
            <a:r>
              <a:rPr lang="en-US" sz="3200" b="1" dirty="0"/>
              <a:t> 11:11-12 A messianic prophecy</a:t>
            </a:r>
          </a:p>
        </p:txBody>
      </p:sp>
      <p:sp>
        <p:nvSpPr>
          <p:cNvPr id="3" name="Content Placeholder 2"/>
          <p:cNvSpPr>
            <a:spLocks noGrp="1"/>
          </p:cNvSpPr>
          <p:nvPr>
            <p:ph idx="1"/>
          </p:nvPr>
        </p:nvSpPr>
        <p:spPr>
          <a:xfrm>
            <a:off x="457200" y="4495800"/>
            <a:ext cx="8229600" cy="2209800"/>
          </a:xfrm>
        </p:spPr>
        <p:txBody>
          <a:bodyPr>
            <a:normAutofit lnSpcReduction="10000"/>
          </a:bodyPr>
          <a:lstStyle/>
          <a:p>
            <a:pPr marL="114300" indent="0">
              <a:buNone/>
            </a:pPr>
            <a:r>
              <a:rPr lang="en-US" b="1" dirty="0"/>
              <a:t>Thirty pieces of silver…  Matthew 26:14</a:t>
            </a:r>
          </a:p>
          <a:p>
            <a:pPr marL="114300" indent="0">
              <a:buNone/>
            </a:pPr>
            <a:endParaRPr lang="en-US" b="1" dirty="0"/>
          </a:p>
          <a:p>
            <a:pPr marL="114300" indent="0">
              <a:buNone/>
            </a:pPr>
            <a:r>
              <a:rPr lang="en-US" b="1" dirty="0"/>
              <a:t>Throw it to the potter…  Matthew 27:1-10</a:t>
            </a:r>
          </a:p>
          <a:p>
            <a:pPr marL="114300" indent="0">
              <a:buNone/>
            </a:pPr>
            <a:endParaRPr lang="en-US" b="1" dirty="0"/>
          </a:p>
          <a:p>
            <a:pPr marL="114300" indent="0">
              <a:buNone/>
            </a:pPr>
            <a:r>
              <a:rPr lang="en-US" b="1" dirty="0"/>
              <a:t>The price at which they priced </a:t>
            </a:r>
            <a:r>
              <a:rPr lang="en-US" b="1" dirty="0">
                <a:solidFill>
                  <a:srgbClr val="FF0000"/>
                </a:solidFill>
              </a:rPr>
              <a:t>Me</a:t>
            </a:r>
          </a:p>
        </p:txBody>
      </p:sp>
      <p:pic>
        <p:nvPicPr>
          <p:cNvPr id="3074" name="Picture 2" descr="https://encrypted-tbn2.gstatic.com/images?q=tbn:ANd9GcQv0TsoYw32edX1oZWQEg6uHCRRHM0Ii5wEQzO-LmOKmUz39T6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457" y="1600200"/>
            <a:ext cx="3853543" cy="269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4763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Oracle #2 Zechariah 12-14</a:t>
            </a:r>
          </a:p>
        </p:txBody>
      </p:sp>
      <p:sp>
        <p:nvSpPr>
          <p:cNvPr id="3" name="Content Placeholder 2"/>
          <p:cNvSpPr>
            <a:spLocks noGrp="1"/>
          </p:cNvSpPr>
          <p:nvPr>
            <p:ph idx="1"/>
          </p:nvPr>
        </p:nvSpPr>
        <p:spPr>
          <a:xfrm>
            <a:off x="457200" y="1752600"/>
            <a:ext cx="8229600" cy="4648200"/>
          </a:xfrm>
        </p:spPr>
        <p:txBody>
          <a:bodyPr>
            <a:normAutofit/>
          </a:bodyPr>
          <a:lstStyle/>
          <a:p>
            <a:pPr marL="114300" indent="0">
              <a:buNone/>
            </a:pPr>
            <a:r>
              <a:rPr lang="en-US" b="1" dirty="0" err="1"/>
              <a:t>Zech</a:t>
            </a:r>
            <a:r>
              <a:rPr lang="en-US" b="1" dirty="0"/>
              <a:t> 12:1-9  A kingdom prophecy:  God will bless his </a:t>
            </a:r>
          </a:p>
          <a:p>
            <a:pPr marL="114300" indent="0">
              <a:buNone/>
            </a:pPr>
            <a:r>
              <a:rPr lang="en-US" b="1" dirty="0"/>
              <a:t>                        people</a:t>
            </a:r>
          </a:p>
          <a:p>
            <a:pPr marL="114300" indent="0">
              <a:buNone/>
            </a:pPr>
            <a:r>
              <a:rPr lang="en-US" b="1" dirty="0"/>
              <a:t>	Is this about restored Judah?</a:t>
            </a:r>
          </a:p>
          <a:p>
            <a:pPr marL="114300" indent="0">
              <a:buNone/>
            </a:pPr>
            <a:r>
              <a:rPr lang="en-US" b="1" dirty="0"/>
              <a:t>	Is this about the church?</a:t>
            </a:r>
          </a:p>
          <a:p>
            <a:pPr marL="114300" indent="0">
              <a:buNone/>
            </a:pPr>
            <a:r>
              <a:rPr lang="en-US" b="1" dirty="0"/>
              <a:t>	Is this about us, individually?	</a:t>
            </a:r>
          </a:p>
          <a:p>
            <a:pPr marL="114300" indent="0">
              <a:buNone/>
            </a:pPr>
            <a:r>
              <a:rPr lang="en-US" b="1" dirty="0"/>
              <a:t>	Is this about heaven?</a:t>
            </a:r>
          </a:p>
          <a:p>
            <a:pPr marL="114300" indent="0">
              <a:buNone/>
            </a:pPr>
            <a:endParaRPr lang="en-US" b="1" dirty="0"/>
          </a:p>
          <a:p>
            <a:pPr marL="114300" indent="0">
              <a:buNone/>
            </a:pPr>
            <a:r>
              <a:rPr lang="en-US" b="1" dirty="0" err="1"/>
              <a:t>Zech</a:t>
            </a:r>
            <a:r>
              <a:rPr lang="en-US" b="1" dirty="0"/>
              <a:t> 12:7-8  The feeblest in the kingdom will be greater than David!      Luke 7:28  Greater than John the Baptist.</a:t>
            </a:r>
          </a:p>
        </p:txBody>
      </p:sp>
    </p:spTree>
    <p:extLst>
      <p:ext uri="{BB962C8B-B14F-4D97-AF65-F5344CB8AC3E}">
        <p14:creationId xmlns:p14="http://schemas.microsoft.com/office/powerpoint/2010/main" val="14247641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Zechariah 12:10-14</a:t>
            </a:r>
            <a:br>
              <a:rPr lang="en-US" b="1" dirty="0"/>
            </a:br>
            <a:r>
              <a:rPr lang="en-US" b="1" dirty="0"/>
              <a:t>A messianic prophecy</a:t>
            </a:r>
            <a:r>
              <a:rPr lang="en-US" dirty="0"/>
              <a:t> </a:t>
            </a:r>
          </a:p>
        </p:txBody>
      </p:sp>
      <p:sp>
        <p:nvSpPr>
          <p:cNvPr id="3" name="Content Placeholder 2"/>
          <p:cNvSpPr>
            <a:spLocks noGrp="1"/>
          </p:cNvSpPr>
          <p:nvPr>
            <p:ph idx="1"/>
          </p:nvPr>
        </p:nvSpPr>
        <p:spPr>
          <a:xfrm>
            <a:off x="457200" y="1828800"/>
            <a:ext cx="4495800" cy="4297363"/>
          </a:xfrm>
        </p:spPr>
        <p:txBody>
          <a:bodyPr>
            <a:normAutofit lnSpcReduction="10000"/>
          </a:bodyPr>
          <a:lstStyle/>
          <a:p>
            <a:pPr marL="114300" indent="0">
              <a:buNone/>
            </a:pPr>
            <a:r>
              <a:rPr lang="en-US" b="1" dirty="0" err="1"/>
              <a:t>Zech</a:t>
            </a:r>
            <a:r>
              <a:rPr lang="en-US" b="1" dirty="0"/>
              <a:t> 12:10 I will pour out my spirit (Acts 2 Pentecost)</a:t>
            </a:r>
          </a:p>
          <a:p>
            <a:pPr marL="114300" indent="0">
              <a:buNone/>
            </a:pPr>
            <a:endParaRPr lang="en-US" b="1" dirty="0"/>
          </a:p>
          <a:p>
            <a:pPr marL="114300" indent="0">
              <a:buNone/>
            </a:pPr>
            <a:r>
              <a:rPr lang="en-US" b="1" dirty="0"/>
              <a:t>They will look on </a:t>
            </a:r>
            <a:r>
              <a:rPr lang="en-US" b="1" i="1" dirty="0"/>
              <a:t>me </a:t>
            </a:r>
            <a:r>
              <a:rPr lang="en-US" b="1" dirty="0"/>
              <a:t>(</a:t>
            </a:r>
            <a:r>
              <a:rPr lang="en-US" b="1" dirty="0" err="1"/>
              <a:t>ie</a:t>
            </a:r>
            <a:r>
              <a:rPr lang="en-US" b="1" dirty="0"/>
              <a:t> God) the one they have pierced.  John 19:31-37</a:t>
            </a:r>
          </a:p>
          <a:p>
            <a:pPr marL="114300" indent="0">
              <a:buNone/>
            </a:pPr>
            <a:endParaRPr lang="en-US" b="1" i="1" dirty="0"/>
          </a:p>
          <a:p>
            <a:pPr marL="114300" indent="0">
              <a:buNone/>
            </a:pPr>
            <a:r>
              <a:rPr lang="en-US" b="1" dirty="0" err="1"/>
              <a:t>Hadad</a:t>
            </a:r>
            <a:r>
              <a:rPr lang="en-US" b="1" dirty="0"/>
              <a:t> </a:t>
            </a:r>
            <a:r>
              <a:rPr lang="en-US" b="1" dirty="0" err="1"/>
              <a:t>Rimmon</a:t>
            </a:r>
            <a:r>
              <a:rPr lang="en-US" b="1" dirty="0"/>
              <a:t>   Where Josiah, the most righteous king of Judah, died.   609 BC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881809"/>
            <a:ext cx="3276600" cy="4558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6018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Zechariah 13 </a:t>
            </a:r>
            <a:br>
              <a:rPr lang="en-US" b="1" dirty="0"/>
            </a:br>
            <a:r>
              <a:rPr lang="en-US" b="1" dirty="0"/>
              <a:t>The kingdom of god (cont.)</a:t>
            </a:r>
          </a:p>
        </p:txBody>
      </p:sp>
      <p:sp>
        <p:nvSpPr>
          <p:cNvPr id="3" name="Content Placeholder 2"/>
          <p:cNvSpPr>
            <a:spLocks noGrp="1"/>
          </p:cNvSpPr>
          <p:nvPr>
            <p:ph idx="1"/>
          </p:nvPr>
        </p:nvSpPr>
        <p:spPr/>
        <p:txBody>
          <a:bodyPr/>
          <a:lstStyle/>
          <a:p>
            <a:pPr marL="114300" indent="0">
              <a:buNone/>
            </a:pPr>
            <a:r>
              <a:rPr lang="en-US" b="1" dirty="0"/>
              <a:t>13:1 on that day a fountain will be opened  Pentecost</a:t>
            </a:r>
          </a:p>
          <a:p>
            <a:pPr marL="114300" indent="0">
              <a:buNone/>
            </a:pPr>
            <a:endParaRPr lang="en-US" b="1" dirty="0"/>
          </a:p>
          <a:p>
            <a:pPr marL="114300" indent="0">
              <a:buNone/>
            </a:pPr>
            <a:r>
              <a:rPr lang="en-US" b="1" dirty="0"/>
              <a:t>13:2-6 Prophecy will cease.</a:t>
            </a:r>
          </a:p>
          <a:p>
            <a:pPr marL="114300" indent="0">
              <a:buNone/>
            </a:pPr>
            <a:endParaRPr lang="en-US" b="1" dirty="0"/>
          </a:p>
          <a:p>
            <a:pPr marL="114300" indent="0">
              <a:buNone/>
            </a:pPr>
            <a:r>
              <a:rPr lang="en-US" b="1" dirty="0"/>
              <a:t>13:7  The sheep will be scattered  Mark 14:49</a:t>
            </a:r>
          </a:p>
          <a:p>
            <a:pPr marL="114300" indent="0">
              <a:buNone/>
            </a:pPr>
            <a:endParaRPr lang="en-US" b="1" dirty="0"/>
          </a:p>
          <a:p>
            <a:pPr marL="114300" indent="0">
              <a:buNone/>
            </a:pPr>
            <a:r>
              <a:rPr lang="en-US" b="1" dirty="0"/>
              <a:t>13:8-9  The church will be persecuted but also refined.</a:t>
            </a:r>
          </a:p>
        </p:txBody>
      </p:sp>
    </p:spTree>
    <p:extLst>
      <p:ext uri="{BB962C8B-B14F-4D97-AF65-F5344CB8AC3E}">
        <p14:creationId xmlns:p14="http://schemas.microsoft.com/office/powerpoint/2010/main" val="3576709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Zechariah 14</a:t>
            </a:r>
            <a:br>
              <a:rPr lang="en-US" b="1" dirty="0"/>
            </a:br>
            <a:r>
              <a:rPr lang="en-US" b="1" dirty="0"/>
              <a:t>The end of time</a:t>
            </a:r>
          </a:p>
        </p:txBody>
      </p:sp>
      <p:sp>
        <p:nvSpPr>
          <p:cNvPr id="3" name="Content Placeholder 2"/>
          <p:cNvSpPr>
            <a:spLocks noGrp="1"/>
          </p:cNvSpPr>
          <p:nvPr>
            <p:ph idx="1"/>
          </p:nvPr>
        </p:nvSpPr>
        <p:spPr/>
        <p:txBody>
          <a:bodyPr>
            <a:normAutofit fontScale="92500"/>
          </a:bodyPr>
          <a:lstStyle/>
          <a:p>
            <a:pPr marL="114300" indent="0">
              <a:buNone/>
            </a:pPr>
            <a:r>
              <a:rPr lang="en-US" b="1" dirty="0"/>
              <a:t>Parallels with Ezekiel 47:1-12, Revelation 21:1-22:5,  Daniel 12  and   Matthew 24:4-35</a:t>
            </a:r>
          </a:p>
          <a:p>
            <a:pPr marL="114300" indent="0">
              <a:buNone/>
            </a:pPr>
            <a:endParaRPr lang="en-US" sz="1300" b="1" dirty="0"/>
          </a:p>
          <a:p>
            <a:pPr marL="114300" indent="0">
              <a:buNone/>
            </a:pPr>
            <a:r>
              <a:rPr lang="en-US" b="1" dirty="0"/>
              <a:t>On that day…  The Day of the Lord  Is 2:12, 13:6-9, 34:4, </a:t>
            </a:r>
            <a:r>
              <a:rPr lang="en-US" b="1" dirty="0" err="1"/>
              <a:t>Jer</a:t>
            </a:r>
            <a:r>
              <a:rPr lang="en-US" b="1" dirty="0"/>
              <a:t> 46:10, Lam 2:22, </a:t>
            </a:r>
            <a:r>
              <a:rPr lang="en-US" b="1" dirty="0" err="1"/>
              <a:t>Ezek</a:t>
            </a:r>
            <a:r>
              <a:rPr lang="en-US" b="1" dirty="0"/>
              <a:t> 13:5,30:3, Joel 1:15, 2:1,11, 31 Joel 3:14  Amos 5:18-20, </a:t>
            </a:r>
            <a:r>
              <a:rPr lang="en-US" b="1" dirty="0" err="1"/>
              <a:t>Obad</a:t>
            </a:r>
            <a:r>
              <a:rPr lang="en-US" b="1" dirty="0"/>
              <a:t> 15, </a:t>
            </a:r>
            <a:r>
              <a:rPr lang="en-US" b="1" dirty="0" err="1"/>
              <a:t>Zeph</a:t>
            </a:r>
            <a:r>
              <a:rPr lang="en-US" b="1" dirty="0"/>
              <a:t> 1:8,14, Mal 4:5</a:t>
            </a:r>
          </a:p>
          <a:p>
            <a:pPr marL="114300" indent="0">
              <a:buNone/>
            </a:pPr>
            <a:endParaRPr lang="en-US" sz="1300" b="1" dirty="0"/>
          </a:p>
          <a:p>
            <a:pPr marL="114300" indent="0">
              <a:buNone/>
            </a:pPr>
            <a:r>
              <a:rPr lang="en-US" b="1" dirty="0" err="1"/>
              <a:t>Zech</a:t>
            </a:r>
            <a:r>
              <a:rPr lang="en-US" b="1" dirty="0"/>
              <a:t> 14:2-7 more affinity with AD 70 and the destruction of Jerusalem.</a:t>
            </a:r>
          </a:p>
          <a:p>
            <a:pPr marL="114300" indent="0">
              <a:buNone/>
            </a:pPr>
            <a:endParaRPr lang="en-US" sz="1300" b="1" dirty="0"/>
          </a:p>
          <a:p>
            <a:pPr marL="114300" indent="0">
              <a:buNone/>
            </a:pPr>
            <a:r>
              <a:rPr lang="en-US" b="1" dirty="0"/>
              <a:t>v. 5 earthquake in the time of </a:t>
            </a:r>
            <a:r>
              <a:rPr lang="en-US" b="1" dirty="0" err="1"/>
              <a:t>Uzziah</a:t>
            </a:r>
            <a:r>
              <a:rPr lang="en-US" b="1" dirty="0"/>
              <a:t> Amos 1:1</a:t>
            </a:r>
          </a:p>
          <a:p>
            <a:pPr marL="114300" indent="0">
              <a:buNone/>
            </a:pPr>
            <a:endParaRPr lang="en-US" sz="1300" b="1" dirty="0"/>
          </a:p>
          <a:p>
            <a:pPr marL="114300" indent="0">
              <a:buNone/>
            </a:pPr>
            <a:r>
              <a:rPr lang="en-US" b="1" dirty="0" err="1"/>
              <a:t>Zech</a:t>
            </a:r>
            <a:r>
              <a:rPr lang="en-US" b="1" dirty="0"/>
              <a:t> 14:8-21 more affinity with end-times</a:t>
            </a:r>
          </a:p>
        </p:txBody>
      </p:sp>
    </p:spTree>
    <p:extLst>
      <p:ext uri="{BB962C8B-B14F-4D97-AF65-F5344CB8AC3E}">
        <p14:creationId xmlns:p14="http://schemas.microsoft.com/office/powerpoint/2010/main" val="662833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Historical   Background</a:t>
            </a:r>
          </a:p>
        </p:txBody>
      </p:sp>
      <p:sp>
        <p:nvSpPr>
          <p:cNvPr id="3" name="Content Placeholder 2"/>
          <p:cNvSpPr>
            <a:spLocks noGrp="1"/>
          </p:cNvSpPr>
          <p:nvPr>
            <p:ph idx="1"/>
          </p:nvPr>
        </p:nvSpPr>
        <p:spPr>
          <a:xfrm>
            <a:off x="457200" y="1752600"/>
            <a:ext cx="8229600" cy="4800600"/>
          </a:xfrm>
        </p:spPr>
        <p:txBody>
          <a:bodyPr>
            <a:normAutofit fontScale="85000" lnSpcReduction="20000"/>
          </a:bodyPr>
          <a:lstStyle/>
          <a:p>
            <a:pPr marL="114300" indent="0">
              <a:buNone/>
            </a:pPr>
            <a:r>
              <a:rPr lang="en-US" b="1" dirty="0"/>
              <a:t>722 BC  Northern Kingdom destroyed by Sennacherib</a:t>
            </a:r>
          </a:p>
          <a:p>
            <a:pPr marL="114300" indent="0">
              <a:buNone/>
            </a:pPr>
            <a:r>
              <a:rPr lang="en-US" b="1" dirty="0"/>
              <a:t>605 BC  First siege of Jerusalem by Nebuchadnezzar</a:t>
            </a:r>
          </a:p>
          <a:p>
            <a:pPr marL="114300" indent="0">
              <a:buNone/>
            </a:pPr>
            <a:r>
              <a:rPr lang="en-US" b="1" dirty="0"/>
              <a:t>597 2</a:t>
            </a:r>
            <a:r>
              <a:rPr lang="en-US" b="1" baseline="30000" dirty="0"/>
              <a:t>nd</a:t>
            </a:r>
            <a:r>
              <a:rPr lang="en-US" b="1" dirty="0"/>
              <a:t> siege  Ezekiel taken as captive to Babylon.</a:t>
            </a:r>
          </a:p>
          <a:p>
            <a:pPr marL="114300" indent="0">
              <a:buNone/>
            </a:pPr>
            <a:r>
              <a:rPr lang="en-US" b="1" dirty="0"/>
              <a:t>592 Ezekiel receives his commission.</a:t>
            </a:r>
          </a:p>
          <a:p>
            <a:pPr marL="114300" indent="0">
              <a:buNone/>
            </a:pPr>
            <a:r>
              <a:rPr lang="en-US" b="1" dirty="0"/>
              <a:t>586 Jerusalem Destroyed   70 years of captivity begins</a:t>
            </a:r>
          </a:p>
          <a:p>
            <a:pPr marL="114300" indent="0">
              <a:buNone/>
            </a:pPr>
            <a:r>
              <a:rPr lang="en-US" b="1" dirty="0"/>
              <a:t>538 Cyrus captures Babylon.  Cyrus decrees the temple should be rebuilt. (Ezra 1:1-4)</a:t>
            </a:r>
          </a:p>
          <a:p>
            <a:pPr marL="114300" indent="0">
              <a:buNone/>
            </a:pPr>
            <a:r>
              <a:rPr lang="en-US" b="1" dirty="0"/>
              <a:t>537-536 First wave of remnant returns under Zerubbabel.</a:t>
            </a:r>
          </a:p>
          <a:p>
            <a:pPr marL="114300" indent="0">
              <a:buNone/>
            </a:pPr>
            <a:r>
              <a:rPr lang="en-US" b="1" dirty="0"/>
              <a:t>520 Zechariah begins to prophesy</a:t>
            </a:r>
          </a:p>
          <a:p>
            <a:pPr marL="114300" indent="0">
              <a:buNone/>
            </a:pPr>
            <a:r>
              <a:rPr lang="en-US" b="1" dirty="0"/>
              <a:t>518 Darius: Rebuild the temple!  (Ezra 6:1-12) Haggai agrees.</a:t>
            </a:r>
          </a:p>
          <a:p>
            <a:pPr marL="114300" indent="0">
              <a:buNone/>
            </a:pPr>
            <a:r>
              <a:rPr lang="en-US" b="1" dirty="0"/>
              <a:t>516 Temple is completed  (seventy years after Solomon’s temple destroyed)</a:t>
            </a:r>
          </a:p>
          <a:p>
            <a:pPr marL="114300" indent="0">
              <a:buNone/>
            </a:pPr>
            <a:r>
              <a:rPr lang="en-US" b="1" dirty="0"/>
              <a:t>458  Ezra returns to Jerusalem, second wave of exiles.  Artaxerxes:  Rebuild the city of Jerusalem. (Ezra 7:11-29)</a:t>
            </a:r>
          </a:p>
          <a:p>
            <a:pPr marL="114300" indent="0">
              <a:buNone/>
            </a:pPr>
            <a:r>
              <a:rPr lang="en-US" b="1" dirty="0"/>
              <a:t>445-444 Nehemiah returns and the city is built.</a:t>
            </a:r>
            <a:endParaRPr lang="en-US" sz="800" b="1" dirty="0"/>
          </a:p>
        </p:txBody>
      </p:sp>
    </p:spTree>
    <p:extLst>
      <p:ext uri="{BB962C8B-B14F-4D97-AF65-F5344CB8AC3E}">
        <p14:creationId xmlns:p14="http://schemas.microsoft.com/office/powerpoint/2010/main" val="2644028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Zech</a:t>
            </a:r>
            <a:r>
              <a:rPr lang="en-US" dirty="0"/>
              <a:t> 14:8-21 The time of the end</a:t>
            </a:r>
          </a:p>
        </p:txBody>
      </p:sp>
      <p:sp>
        <p:nvSpPr>
          <p:cNvPr id="3" name="Content Placeholder 2"/>
          <p:cNvSpPr>
            <a:spLocks noGrp="1"/>
          </p:cNvSpPr>
          <p:nvPr>
            <p:ph idx="1"/>
          </p:nvPr>
        </p:nvSpPr>
        <p:spPr>
          <a:xfrm>
            <a:off x="457200" y="1752600"/>
            <a:ext cx="8229600" cy="4800600"/>
          </a:xfrm>
        </p:spPr>
        <p:txBody>
          <a:bodyPr>
            <a:normAutofit fontScale="92500" lnSpcReduction="10000"/>
          </a:bodyPr>
          <a:lstStyle/>
          <a:p>
            <a:pPr marL="114300" indent="0">
              <a:buNone/>
            </a:pPr>
            <a:r>
              <a:rPr lang="en-US" b="1" dirty="0"/>
              <a:t>v. 8-9 Living water from Jerusalem </a:t>
            </a:r>
          </a:p>
          <a:p>
            <a:pPr marL="114300" indent="0">
              <a:buNone/>
            </a:pPr>
            <a:r>
              <a:rPr lang="en-US" b="1" dirty="0"/>
              <a:t>              Heaven   </a:t>
            </a:r>
            <a:r>
              <a:rPr lang="en-US" b="1" dirty="0" err="1"/>
              <a:t>Ezek</a:t>
            </a:r>
            <a:r>
              <a:rPr lang="en-US" b="1" dirty="0"/>
              <a:t> 47:3-12, Rev. 22:1-5</a:t>
            </a:r>
          </a:p>
          <a:p>
            <a:pPr marL="114300" indent="0">
              <a:buNone/>
            </a:pPr>
            <a:endParaRPr lang="en-US" sz="1800" b="1" dirty="0"/>
          </a:p>
          <a:p>
            <a:pPr marL="114300" indent="0">
              <a:buNone/>
            </a:pPr>
            <a:r>
              <a:rPr lang="en-US" b="1" dirty="0"/>
              <a:t>v. 10-11 Jerusalem will be secure</a:t>
            </a:r>
          </a:p>
          <a:p>
            <a:pPr marL="114300" indent="0">
              <a:buNone/>
            </a:pPr>
            <a:endParaRPr lang="en-US" sz="800" b="1" dirty="0"/>
          </a:p>
          <a:p>
            <a:pPr marL="114300" indent="0">
              <a:buNone/>
            </a:pPr>
            <a:r>
              <a:rPr lang="en-US" b="1" dirty="0"/>
              <a:t>v. 12-15  But God’s enemies will be judged</a:t>
            </a:r>
          </a:p>
          <a:p>
            <a:pPr marL="114300" indent="0">
              <a:buNone/>
            </a:pPr>
            <a:endParaRPr lang="en-US" sz="800" b="1" dirty="0"/>
          </a:p>
          <a:p>
            <a:pPr marL="114300" indent="0">
              <a:buNone/>
            </a:pPr>
            <a:r>
              <a:rPr lang="en-US" b="1" dirty="0"/>
              <a:t>v. 16 Perpetual Feast of Tabernacles:  Celebrating being in a relationship with God.</a:t>
            </a:r>
          </a:p>
          <a:p>
            <a:pPr marL="114300" indent="0">
              <a:buNone/>
            </a:pPr>
            <a:endParaRPr lang="en-US" sz="900" b="1" dirty="0"/>
          </a:p>
          <a:p>
            <a:pPr marL="114300" indent="0">
              <a:buNone/>
            </a:pPr>
            <a:r>
              <a:rPr lang="en-US" b="1" dirty="0"/>
              <a:t>v. 17-19 But some choose not to go.  God accepts their decision.</a:t>
            </a:r>
          </a:p>
          <a:p>
            <a:pPr marL="114300" indent="0">
              <a:buNone/>
            </a:pPr>
            <a:endParaRPr lang="en-US" sz="900" b="1" dirty="0"/>
          </a:p>
          <a:p>
            <a:pPr marL="114300" indent="0">
              <a:buNone/>
            </a:pPr>
            <a:r>
              <a:rPr lang="en-US" b="1" dirty="0"/>
              <a:t>v. 20-21  Holy, Holy is the Lord.</a:t>
            </a:r>
          </a:p>
          <a:p>
            <a:pPr marL="114300" indent="0">
              <a:buNone/>
            </a:pPr>
            <a:r>
              <a:rPr lang="en-US" b="1" dirty="0"/>
              <a:t>	No Canaanite = no merchant = all will be supplied by God</a:t>
            </a:r>
          </a:p>
          <a:p>
            <a:pPr marL="114300" indent="0">
              <a:buNone/>
            </a:pPr>
            <a:endParaRPr lang="en-US" b="1" dirty="0"/>
          </a:p>
          <a:p>
            <a:pPr marL="114300" indent="0">
              <a:buNone/>
            </a:pPr>
            <a:endParaRPr lang="en-US" b="1" dirty="0"/>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31071075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itle"/>
          <p:cNvSpPr txBox="1">
            <a:spLocks noGrp="1"/>
          </p:cNvSpPr>
          <p:nvPr>
            <p:ph type="ctrTitle"/>
          </p:nvPr>
        </p:nvSpPr>
        <p:spPr>
          <a:prstGeom prst="rect">
            <a:avLst/>
          </a:prstGeom>
        </p:spPr>
        <p:txBody>
          <a:bodyPr/>
          <a:lstStyle/>
          <a:p>
            <a:endParaRPr/>
          </a:p>
        </p:txBody>
      </p:sp>
      <p:sp>
        <p:nvSpPr>
          <p:cNvPr id="125" name="Body"/>
          <p:cNvSpPr txBox="1">
            <a:spLocks noGrp="1"/>
          </p:cNvSpPr>
          <p:nvPr>
            <p:ph type="subTitle" sz="quarter" idx="1"/>
          </p:nvPr>
        </p:nvSpPr>
        <p:spPr>
          <a:prstGeom prst="rect">
            <a:avLst/>
          </a:prstGeom>
        </p:spPr>
        <p:txBody>
          <a:bodyPr/>
          <a:lstStyle/>
          <a:p>
            <a:endParaRPr/>
          </a:p>
        </p:txBody>
      </p:sp>
      <p:pic>
        <p:nvPicPr>
          <p:cNvPr id="126" name="Image" descr="Image"/>
          <p:cNvPicPr>
            <a:picLocks noChangeAspect="1"/>
          </p:cNvPicPr>
          <p:nvPr/>
        </p:nvPicPr>
        <p:blipFill>
          <a:blip r:embed="rId3"/>
          <a:stretch>
            <a:fillRect/>
          </a:stretch>
        </p:blipFill>
        <p:spPr>
          <a:xfrm>
            <a:off x="-16450" y="-34997"/>
            <a:ext cx="9176900" cy="5040236"/>
          </a:xfrm>
          <a:prstGeom prst="rect">
            <a:avLst/>
          </a:prstGeom>
          <a:ln w="12700">
            <a:miter lim="400000"/>
          </a:ln>
        </p:spPr>
      </p:pic>
      <p:sp>
        <p:nvSpPr>
          <p:cNvPr id="127" name="Esther 1:1-3"/>
          <p:cNvSpPr txBox="1"/>
          <p:nvPr/>
        </p:nvSpPr>
        <p:spPr>
          <a:xfrm>
            <a:off x="518212" y="5055131"/>
            <a:ext cx="8107578" cy="12964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fontScale="92500" lnSpcReduction="10000"/>
          </a:bodyPr>
          <a:lstStyle>
            <a:lvl1pPr defTabSz="566674">
              <a:defRPr sz="13677">
                <a:latin typeface="Herculanum"/>
                <a:ea typeface="Herculanum"/>
                <a:cs typeface="Herculanum"/>
                <a:sym typeface="Herculanum"/>
              </a:defRPr>
            </a:lvl1pPr>
          </a:lstStyle>
          <a:p>
            <a:pPr marL="0" marR="0" lvl="0" indent="0" algn="ctr" defTabSz="398428" rtl="0" eaLnBrk="1" fontAlgn="auto" latinLnBrk="0" hangingPunct="0">
              <a:lnSpc>
                <a:spcPct val="100000"/>
              </a:lnSpc>
              <a:spcBef>
                <a:spcPts val="0"/>
              </a:spcBef>
              <a:spcAft>
                <a:spcPts val="0"/>
              </a:spcAft>
              <a:buClrTx/>
              <a:buSzTx/>
              <a:buFontTx/>
              <a:buNone/>
              <a:tabLst/>
              <a:defRPr/>
            </a:pPr>
            <a:r>
              <a:rPr kumimoji="0" sz="9616" b="0" i="0" u="none" strike="noStrike" kern="0" cap="none" spc="0" normalizeH="0" baseline="0" noProof="0">
                <a:ln>
                  <a:noFill/>
                </a:ln>
                <a:solidFill>
                  <a:srgbClr val="FFFFFF"/>
                </a:solidFill>
                <a:effectLst/>
                <a:uLnTx/>
                <a:uFillTx/>
                <a:latin typeface="Herculanum"/>
                <a:sym typeface="Herculanum"/>
              </a:rPr>
              <a:t>Esther 1:1-3 </a:t>
            </a:r>
          </a:p>
        </p:txBody>
      </p:sp>
    </p:spTree>
    <p:extLst>
      <p:ext uri="{BB962C8B-B14F-4D97-AF65-F5344CB8AC3E}">
        <p14:creationId xmlns:p14="http://schemas.microsoft.com/office/powerpoint/2010/main" val="3576023616"/>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Achaemenid Dynasty"/>
          <p:cNvSpPr txBox="1"/>
          <p:nvPr/>
        </p:nvSpPr>
        <p:spPr>
          <a:xfrm>
            <a:off x="366117" y="164213"/>
            <a:ext cx="8411767" cy="1038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fontScale="92500" lnSpcReduction="10000"/>
          </a:bodyPr>
          <a:lstStyle>
            <a:lvl1pPr defTabSz="457200">
              <a:lnSpc>
                <a:spcPct val="125000"/>
              </a:lnSpc>
              <a:defRPr sz="8400">
                <a:latin typeface="Casual"/>
                <a:ea typeface="Casual"/>
                <a:cs typeface="Casual"/>
                <a:sym typeface="Casual"/>
              </a:defRPr>
            </a:lvl1pPr>
          </a:lstStyle>
          <a:p>
            <a:pPr marL="0" marR="0" lvl="0" indent="0" algn="ctr" defTabSz="321457" rtl="0" eaLnBrk="1" fontAlgn="auto" latinLnBrk="0" hangingPunct="0">
              <a:lnSpc>
                <a:spcPct val="125000"/>
              </a:lnSpc>
              <a:spcBef>
                <a:spcPts val="0"/>
              </a:spcBef>
              <a:spcAft>
                <a:spcPts val="0"/>
              </a:spcAft>
              <a:buClrTx/>
              <a:buSzTx/>
              <a:buFontTx/>
              <a:buNone/>
              <a:tabLst/>
              <a:defRPr/>
            </a:pPr>
            <a:r>
              <a:rPr kumimoji="0" sz="5906" b="0" i="0" u="none" strike="noStrike" kern="0" cap="none" spc="0" normalizeH="0" baseline="0" noProof="0">
                <a:ln>
                  <a:noFill/>
                </a:ln>
                <a:solidFill>
                  <a:srgbClr val="FFFFFF"/>
                </a:solidFill>
                <a:effectLst/>
                <a:uLnTx/>
                <a:uFillTx/>
                <a:latin typeface="Casual"/>
                <a:sym typeface="Casual"/>
              </a:rPr>
              <a:t>Achaemenid Dynasty</a:t>
            </a:r>
          </a:p>
        </p:txBody>
      </p:sp>
      <p:sp>
        <p:nvSpPr>
          <p:cNvPr id="132" name="• 559-530 - Cyrus the Great (Zerubbabul, arrive 1st yr, work 2nd)…"/>
          <p:cNvSpPr txBox="1">
            <a:spLocks noGrp="1"/>
          </p:cNvSpPr>
          <p:nvPr>
            <p:ph type="subTitle" idx="1"/>
          </p:nvPr>
        </p:nvSpPr>
        <p:spPr>
          <a:xfrm>
            <a:off x="566398" y="1227600"/>
            <a:ext cx="8011206" cy="5296813"/>
          </a:xfrm>
          <a:prstGeom prst="rect">
            <a:avLst/>
          </a:prstGeom>
        </p:spPr>
        <p:txBody>
          <a:bodyPr>
            <a:normAutofit fontScale="92500" lnSpcReduction="20000"/>
          </a:bodyPr>
          <a:lstStyle/>
          <a:p>
            <a:pPr algn="l" defTabSz="221806">
              <a:lnSpc>
                <a:spcPct val="125000"/>
              </a:lnSpc>
              <a:defRPr sz="2415">
                <a:latin typeface="Avenir Roman"/>
                <a:ea typeface="Avenir Roman"/>
                <a:cs typeface="Avenir Roman"/>
                <a:sym typeface="Avenir Roman"/>
              </a:defRPr>
            </a:pPr>
            <a:r>
              <a:rPr dirty="0"/>
              <a:t>	•	559-530 - Cyrus the Great (</a:t>
            </a:r>
            <a:r>
              <a:rPr dirty="0" err="1"/>
              <a:t>Zerubbabul</a:t>
            </a:r>
            <a:r>
              <a:rPr dirty="0"/>
              <a:t>, arrive 1st </a:t>
            </a:r>
            <a:r>
              <a:rPr dirty="0" err="1"/>
              <a:t>yr</a:t>
            </a:r>
            <a:r>
              <a:rPr dirty="0"/>
              <a:t>, work 2nd)</a:t>
            </a:r>
          </a:p>
          <a:p>
            <a:pPr algn="l" defTabSz="221806">
              <a:lnSpc>
                <a:spcPct val="125000"/>
              </a:lnSpc>
              <a:defRPr sz="2415">
                <a:latin typeface="Avenir Roman"/>
                <a:ea typeface="Avenir Roman"/>
                <a:cs typeface="Avenir Roman"/>
                <a:sym typeface="Avenir Roman"/>
              </a:defRPr>
            </a:pPr>
            <a:r>
              <a:rPr dirty="0"/>
              <a:t>	•	529-522 - Cambyses (son)</a:t>
            </a:r>
          </a:p>
          <a:p>
            <a:pPr algn="l" defTabSz="221806">
              <a:lnSpc>
                <a:spcPct val="125000"/>
              </a:lnSpc>
              <a:defRPr sz="2415">
                <a:latin typeface="Avenir Roman"/>
                <a:ea typeface="Avenir Roman"/>
                <a:cs typeface="Avenir Roman"/>
                <a:sym typeface="Avenir Roman"/>
              </a:defRPr>
            </a:pPr>
            <a:r>
              <a:rPr dirty="0"/>
              <a:t>	•	522 - </a:t>
            </a:r>
            <a:r>
              <a:rPr dirty="0" err="1"/>
              <a:t>Smerdis</a:t>
            </a:r>
            <a:r>
              <a:rPr dirty="0"/>
              <a:t> (</a:t>
            </a:r>
            <a:r>
              <a:rPr dirty="0" err="1"/>
              <a:t>Bardiya</a:t>
            </a:r>
            <a:r>
              <a:rPr dirty="0"/>
              <a:t>) (brother)</a:t>
            </a:r>
          </a:p>
          <a:p>
            <a:pPr algn="l" defTabSz="221806">
              <a:lnSpc>
                <a:spcPct val="125000"/>
              </a:lnSpc>
              <a:defRPr sz="2415">
                <a:latin typeface="Avenir Roman"/>
                <a:ea typeface="Avenir Roman"/>
                <a:cs typeface="Avenir Roman"/>
                <a:sym typeface="Avenir Roman"/>
              </a:defRPr>
            </a:pPr>
            <a:r>
              <a:rPr dirty="0"/>
              <a:t>	•	521-486 - Darius I, the Great (Haggai &amp; Zechariah, finished 6th)</a:t>
            </a:r>
          </a:p>
          <a:p>
            <a:pPr algn="l" defTabSz="221806">
              <a:lnSpc>
                <a:spcPct val="125000"/>
              </a:lnSpc>
              <a:defRPr sz="2415">
                <a:latin typeface="Avenir Roman"/>
                <a:ea typeface="Avenir Roman"/>
                <a:cs typeface="Avenir Roman"/>
                <a:sym typeface="Avenir Roman"/>
              </a:defRPr>
            </a:pPr>
            <a:r>
              <a:rPr dirty="0"/>
              <a:t>	•	</a:t>
            </a:r>
            <a:r>
              <a:rPr b="1" dirty="0">
                <a:solidFill>
                  <a:srgbClr val="FFFF00"/>
                </a:solidFill>
              </a:rPr>
              <a:t>485-465 - Xerxes I (son) - (Esther)</a:t>
            </a:r>
          </a:p>
          <a:p>
            <a:pPr algn="l" defTabSz="221806">
              <a:lnSpc>
                <a:spcPct val="125000"/>
              </a:lnSpc>
              <a:defRPr sz="2415">
                <a:latin typeface="Avenir Roman"/>
                <a:ea typeface="Avenir Roman"/>
                <a:cs typeface="Avenir Roman"/>
                <a:sym typeface="Avenir Roman"/>
              </a:defRPr>
            </a:pPr>
            <a:r>
              <a:rPr dirty="0"/>
              <a:t>	•	464-424 - Artaxerxes I, </a:t>
            </a:r>
            <a:r>
              <a:rPr dirty="0" err="1"/>
              <a:t>Longimanus</a:t>
            </a:r>
            <a:r>
              <a:rPr dirty="0"/>
              <a:t> (son) - (Ezra went 7th </a:t>
            </a:r>
            <a:r>
              <a:rPr dirty="0" err="1"/>
              <a:t>yr</a:t>
            </a:r>
            <a:r>
              <a:rPr dirty="0"/>
              <a:t>)</a:t>
            </a:r>
          </a:p>
          <a:p>
            <a:pPr algn="l" defTabSz="221806">
              <a:lnSpc>
                <a:spcPct val="125000"/>
              </a:lnSpc>
              <a:defRPr sz="2415">
                <a:latin typeface="Avenir Roman"/>
                <a:ea typeface="Avenir Roman"/>
                <a:cs typeface="Avenir Roman"/>
                <a:sym typeface="Avenir Roman"/>
              </a:defRPr>
            </a:pPr>
            <a:r>
              <a:rPr dirty="0"/>
              <a:t>	•	424 - Xerxes II (son)</a:t>
            </a:r>
          </a:p>
          <a:p>
            <a:pPr algn="l" defTabSz="221806">
              <a:lnSpc>
                <a:spcPct val="125000"/>
              </a:lnSpc>
              <a:defRPr sz="2415">
                <a:latin typeface="Avenir Roman"/>
                <a:ea typeface="Avenir Roman"/>
                <a:cs typeface="Avenir Roman"/>
                <a:sym typeface="Avenir Roman"/>
              </a:defRPr>
            </a:pPr>
            <a:r>
              <a:rPr dirty="0"/>
              <a:t>	•	424 - </a:t>
            </a:r>
            <a:r>
              <a:rPr dirty="0" err="1"/>
              <a:t>Sogdianus</a:t>
            </a:r>
            <a:r>
              <a:rPr dirty="0"/>
              <a:t> (brother)</a:t>
            </a:r>
          </a:p>
          <a:p>
            <a:pPr algn="l" defTabSz="221806">
              <a:lnSpc>
                <a:spcPct val="125000"/>
              </a:lnSpc>
              <a:defRPr sz="2415">
                <a:latin typeface="Avenir Roman"/>
                <a:ea typeface="Avenir Roman"/>
                <a:cs typeface="Avenir Roman"/>
                <a:sym typeface="Avenir Roman"/>
              </a:defRPr>
            </a:pPr>
            <a:r>
              <a:rPr dirty="0"/>
              <a:t>	•	423-405 - Darius II, </a:t>
            </a:r>
            <a:r>
              <a:rPr dirty="0" err="1"/>
              <a:t>Nothus</a:t>
            </a:r>
            <a:r>
              <a:rPr dirty="0"/>
              <a:t> (brother)</a:t>
            </a:r>
          </a:p>
          <a:p>
            <a:pPr algn="l" defTabSz="221806">
              <a:lnSpc>
                <a:spcPct val="125000"/>
              </a:lnSpc>
              <a:defRPr sz="2415">
                <a:latin typeface="Avenir Roman"/>
                <a:ea typeface="Avenir Roman"/>
                <a:cs typeface="Avenir Roman"/>
                <a:sym typeface="Avenir Roman"/>
              </a:defRPr>
            </a:pPr>
            <a:r>
              <a:rPr dirty="0"/>
              <a:t>	•	404-359 - Artaxerxes II, </a:t>
            </a:r>
            <a:r>
              <a:rPr dirty="0" err="1"/>
              <a:t>Mnemon</a:t>
            </a:r>
            <a:r>
              <a:rPr dirty="0"/>
              <a:t> (son) - possibly Esther</a:t>
            </a:r>
          </a:p>
          <a:p>
            <a:pPr algn="l" defTabSz="221806">
              <a:lnSpc>
                <a:spcPct val="125000"/>
              </a:lnSpc>
              <a:defRPr sz="2415">
                <a:latin typeface="Avenir Roman"/>
                <a:ea typeface="Avenir Roman"/>
                <a:cs typeface="Avenir Roman"/>
                <a:sym typeface="Avenir Roman"/>
              </a:defRPr>
            </a:pPr>
            <a:r>
              <a:rPr dirty="0"/>
              <a:t>	•	358-338 - Artaxerxes III (</a:t>
            </a:r>
            <a:r>
              <a:rPr dirty="0" err="1"/>
              <a:t>Ochus</a:t>
            </a:r>
            <a:r>
              <a:rPr dirty="0"/>
              <a:t>) (son)</a:t>
            </a:r>
          </a:p>
          <a:p>
            <a:pPr algn="l" defTabSz="221806">
              <a:lnSpc>
                <a:spcPct val="125000"/>
              </a:lnSpc>
              <a:defRPr sz="2415">
                <a:latin typeface="Avenir Roman"/>
                <a:ea typeface="Avenir Roman"/>
                <a:cs typeface="Avenir Roman"/>
                <a:sym typeface="Avenir Roman"/>
              </a:defRPr>
            </a:pPr>
            <a:r>
              <a:rPr dirty="0"/>
              <a:t>	•	337-336 - Artaxerxes IV ( </a:t>
            </a:r>
            <a:r>
              <a:rPr dirty="0" err="1"/>
              <a:t>Arses</a:t>
            </a:r>
            <a:r>
              <a:rPr dirty="0"/>
              <a:t>) (son)</a:t>
            </a:r>
          </a:p>
          <a:p>
            <a:pPr algn="l" defTabSz="221806">
              <a:lnSpc>
                <a:spcPct val="125000"/>
              </a:lnSpc>
              <a:defRPr sz="2415">
                <a:latin typeface="Avenir Roman"/>
                <a:ea typeface="Avenir Roman"/>
                <a:cs typeface="Avenir Roman"/>
                <a:sym typeface="Avenir Roman"/>
              </a:defRPr>
            </a:pPr>
            <a:r>
              <a:rPr dirty="0"/>
              <a:t>	•	335-330 - Darius III (</a:t>
            </a:r>
            <a:r>
              <a:rPr dirty="0" err="1"/>
              <a:t>Codomannus</a:t>
            </a:r>
            <a:r>
              <a:rPr dirty="0"/>
              <a:t>) (great-grandson of Darius II)</a:t>
            </a:r>
          </a:p>
          <a:p>
            <a:pPr algn="l" defTabSz="221806">
              <a:lnSpc>
                <a:spcPct val="125000"/>
              </a:lnSpc>
              <a:defRPr sz="2415">
                <a:latin typeface="Avenir Roman"/>
                <a:ea typeface="Avenir Roman"/>
                <a:cs typeface="Avenir Roman"/>
                <a:sym typeface="Avenir Roman"/>
              </a:defRPr>
            </a:pPr>
            <a:r>
              <a:rPr dirty="0"/>
              <a:t>Macedonian (Alexander) conquest of the Persian empire 330</a:t>
            </a:r>
          </a:p>
        </p:txBody>
      </p:sp>
    </p:spTree>
    <p:extLst>
      <p:ext uri="{BB962C8B-B14F-4D97-AF65-F5344CB8AC3E}">
        <p14:creationId xmlns:p14="http://schemas.microsoft.com/office/powerpoint/2010/main" val="805295136"/>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Artaxerxes II (403-359 BCE)…"/>
          <p:cNvSpPr txBox="1">
            <a:spLocks noGrp="1"/>
          </p:cNvSpPr>
          <p:nvPr>
            <p:ph type="subTitle" idx="1"/>
          </p:nvPr>
        </p:nvSpPr>
        <p:spPr>
          <a:xfrm>
            <a:off x="566398" y="1474408"/>
            <a:ext cx="8011206" cy="5034394"/>
          </a:xfrm>
          <a:prstGeom prst="rect">
            <a:avLst/>
          </a:prstGeom>
        </p:spPr>
        <p:txBody>
          <a:bodyPr>
            <a:normAutofit fontScale="77500" lnSpcReduction="20000"/>
          </a:bodyPr>
          <a:lstStyle/>
          <a:p>
            <a:pPr defTabSz="381998">
              <a:defRPr sz="2976">
                <a:latin typeface="Georgia"/>
                <a:ea typeface="Georgia"/>
                <a:cs typeface="Georgia"/>
                <a:sym typeface="Georgia"/>
              </a:defRPr>
            </a:pPr>
            <a:r>
              <a:rPr b="1" i="1"/>
              <a:t>Artaxerxes II (403-359 BCE)</a:t>
            </a:r>
            <a:r>
              <a:t> </a:t>
            </a:r>
          </a:p>
          <a:p>
            <a:pPr defTabSz="381998">
              <a:defRPr sz="2976">
                <a:latin typeface="Georgia"/>
                <a:ea typeface="Georgia"/>
                <a:cs typeface="Georgia"/>
                <a:sym typeface="Georgia"/>
              </a:defRPr>
            </a:pPr>
            <a:r>
              <a:t>Septuagint</a:t>
            </a:r>
          </a:p>
          <a:p>
            <a:pPr defTabSz="381998">
              <a:defRPr sz="2976">
                <a:latin typeface="Georgia"/>
                <a:ea typeface="Georgia"/>
                <a:cs typeface="Georgia"/>
                <a:sym typeface="Georgia"/>
              </a:defRPr>
            </a:pPr>
            <a:r>
              <a:t>Josephus</a:t>
            </a:r>
          </a:p>
          <a:p>
            <a:pPr defTabSz="381998">
              <a:defRPr sz="2976">
                <a:latin typeface="Georgia"/>
                <a:ea typeface="Georgia"/>
                <a:cs typeface="Georgia"/>
                <a:sym typeface="Georgia"/>
              </a:defRPr>
            </a:pPr>
            <a:endParaRPr/>
          </a:p>
          <a:p>
            <a:pPr defTabSz="381998">
              <a:defRPr sz="2976" b="1" i="1">
                <a:latin typeface="Georgia"/>
                <a:ea typeface="Georgia"/>
                <a:cs typeface="Georgia"/>
                <a:sym typeface="Georgia"/>
              </a:defRPr>
            </a:pPr>
            <a:r>
              <a:t>Xerxes I (486-465 BCE)</a:t>
            </a:r>
          </a:p>
          <a:p>
            <a:pPr defTabSz="381998">
              <a:defRPr sz="2976">
                <a:latin typeface="Georgia"/>
                <a:ea typeface="Georgia"/>
                <a:cs typeface="Georgia"/>
                <a:sym typeface="Georgia"/>
              </a:defRPr>
            </a:pPr>
            <a:r>
              <a:t>Name is similar;</a:t>
            </a:r>
          </a:p>
          <a:p>
            <a:pPr defTabSz="381998">
              <a:defRPr sz="2976">
                <a:latin typeface="Georgia"/>
                <a:ea typeface="Georgia"/>
                <a:cs typeface="Georgia"/>
                <a:sym typeface="Georgia"/>
              </a:defRPr>
            </a:pPr>
            <a:r>
              <a:t>Herodotus describes Xerxes as </a:t>
            </a:r>
            <a:r>
              <a:rPr i="1"/>
              <a:t>lusty </a:t>
            </a:r>
            <a:r>
              <a:t>for women and wine, and as reigning from India to Ethiopia; convoked assembly in 483 to plan against Greece; returned from defeat of Salamis in 479 for consolation; about 3 generations from original deportation in 597 (2:5-6);</a:t>
            </a:r>
          </a:p>
          <a:p>
            <a:pPr defTabSz="381998">
              <a:defRPr sz="2976">
                <a:latin typeface="Georgia"/>
                <a:ea typeface="Georgia"/>
                <a:cs typeface="Georgia"/>
                <a:sym typeface="Georgia"/>
              </a:defRPr>
            </a:pPr>
            <a:r>
              <a:t>The magnificent palace had been burned in the reign of Artaxerxes I (before Artaxerxes II);</a:t>
            </a:r>
          </a:p>
          <a:p>
            <a:pPr defTabSz="381998">
              <a:defRPr sz="2976">
                <a:latin typeface="Georgia"/>
                <a:ea typeface="Georgia"/>
                <a:cs typeface="Georgia"/>
                <a:sym typeface="Georgia"/>
              </a:defRPr>
            </a:pPr>
            <a:r>
              <a:t>In Sippar, an administrative record was discovered noting that during Cyrus’ reign, Marduka served as royal treasurer;</a:t>
            </a:r>
          </a:p>
          <a:p>
            <a:pPr defTabSz="381998">
              <a:defRPr sz="2976">
                <a:latin typeface="Georgia"/>
                <a:ea typeface="Georgia"/>
                <a:cs typeface="Georgia"/>
                <a:sym typeface="Georgia"/>
              </a:defRPr>
            </a:pPr>
            <a:r>
              <a:t>Order of the kings in Ezra 4:4-7</a:t>
            </a:r>
          </a:p>
        </p:txBody>
      </p:sp>
      <p:sp>
        <p:nvSpPr>
          <p:cNvPr id="137" name="Identity of Ahasuerus"/>
          <p:cNvSpPr txBox="1"/>
          <p:nvPr/>
        </p:nvSpPr>
        <p:spPr>
          <a:xfrm>
            <a:off x="518211" y="174419"/>
            <a:ext cx="8107578" cy="1043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defTabSz="327152">
              <a:defRPr sz="7896">
                <a:latin typeface="Herculanum"/>
                <a:ea typeface="Herculanum"/>
                <a:cs typeface="Herculanum"/>
                <a:sym typeface="Herculanum"/>
              </a:defRPr>
            </a:lvl1pPr>
          </a:lstStyle>
          <a:p>
            <a:pPr marL="0" marR="0" lvl="0" indent="0" algn="ctr" defTabSz="230021" rtl="0" eaLnBrk="1" fontAlgn="auto" latinLnBrk="0" hangingPunct="0">
              <a:lnSpc>
                <a:spcPct val="100000"/>
              </a:lnSpc>
              <a:spcBef>
                <a:spcPts val="0"/>
              </a:spcBef>
              <a:spcAft>
                <a:spcPts val="0"/>
              </a:spcAft>
              <a:buClrTx/>
              <a:buSzTx/>
              <a:buFontTx/>
              <a:buNone/>
              <a:tabLst/>
              <a:defRPr/>
            </a:pPr>
            <a:r>
              <a:rPr kumimoji="0" sz="5552" b="0" i="0" u="none" strike="noStrike" kern="0" cap="none" spc="0" normalizeH="0" baseline="0" noProof="0">
                <a:ln>
                  <a:noFill/>
                </a:ln>
                <a:solidFill>
                  <a:srgbClr val="FFFFFF"/>
                </a:solidFill>
                <a:effectLst/>
                <a:uLnTx/>
                <a:uFillTx/>
                <a:latin typeface="Herculanum"/>
                <a:sym typeface="Herculanum"/>
              </a:rPr>
              <a:t>Identity of Ahasuerus </a:t>
            </a:r>
          </a:p>
        </p:txBody>
      </p:sp>
    </p:spTree>
    <p:extLst>
      <p:ext uri="{BB962C8B-B14F-4D97-AF65-F5344CB8AC3E}">
        <p14:creationId xmlns:p14="http://schemas.microsoft.com/office/powerpoint/2010/main" val="514734866"/>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ther 1:1-3"/>
          <p:cNvSpPr txBox="1"/>
          <p:nvPr/>
        </p:nvSpPr>
        <p:spPr>
          <a:xfrm>
            <a:off x="518211" y="5099663"/>
            <a:ext cx="8107578" cy="12964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fontScale="92500" lnSpcReduction="10000"/>
          </a:bodyPr>
          <a:lstStyle>
            <a:lvl1pPr defTabSz="566674">
              <a:defRPr sz="13677">
                <a:latin typeface="Herculanum"/>
                <a:ea typeface="Herculanum"/>
                <a:cs typeface="Herculanum"/>
                <a:sym typeface="Herculanum"/>
              </a:defRPr>
            </a:lvl1pPr>
          </a:lstStyle>
          <a:p>
            <a:pPr marL="0" marR="0" lvl="0" indent="0" algn="ctr" defTabSz="398428" rtl="0" eaLnBrk="1" fontAlgn="auto" latinLnBrk="0" hangingPunct="0">
              <a:lnSpc>
                <a:spcPct val="100000"/>
              </a:lnSpc>
              <a:spcBef>
                <a:spcPts val="0"/>
              </a:spcBef>
              <a:spcAft>
                <a:spcPts val="0"/>
              </a:spcAft>
              <a:buClrTx/>
              <a:buSzTx/>
              <a:buFontTx/>
              <a:buNone/>
              <a:tabLst/>
              <a:defRPr/>
            </a:pPr>
            <a:r>
              <a:rPr kumimoji="0" sz="9616" b="0" i="0" u="none" strike="noStrike" kern="0" cap="none" spc="0" normalizeH="0" baseline="0" noProof="0">
                <a:ln>
                  <a:noFill/>
                </a:ln>
                <a:solidFill>
                  <a:srgbClr val="FFFFFF"/>
                </a:solidFill>
                <a:effectLst/>
                <a:uLnTx/>
                <a:uFillTx/>
                <a:latin typeface="Herculanum"/>
                <a:sym typeface="Herculanum"/>
              </a:rPr>
              <a:t>Esther 1:1-3 </a:t>
            </a:r>
          </a:p>
        </p:txBody>
      </p:sp>
      <p:pic>
        <p:nvPicPr>
          <p:cNvPr id="140" name="Image" descr="Image"/>
          <p:cNvPicPr>
            <a:picLocks noChangeAspect="1"/>
          </p:cNvPicPr>
          <p:nvPr/>
        </p:nvPicPr>
        <p:blipFill>
          <a:blip r:embed="rId3"/>
          <a:stretch>
            <a:fillRect/>
          </a:stretch>
        </p:blipFill>
        <p:spPr>
          <a:xfrm>
            <a:off x="518211" y="-34037"/>
            <a:ext cx="8107578" cy="5168581"/>
          </a:xfrm>
          <a:prstGeom prst="rect">
            <a:avLst/>
          </a:prstGeom>
          <a:ln w="12700">
            <a:miter lim="400000"/>
          </a:ln>
        </p:spPr>
      </p:pic>
    </p:spTree>
    <p:extLst>
      <p:ext uri="{BB962C8B-B14F-4D97-AF65-F5344CB8AC3E}">
        <p14:creationId xmlns:p14="http://schemas.microsoft.com/office/powerpoint/2010/main" val="455068293"/>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Esther 2:5-7"/>
          <p:cNvSpPr txBox="1">
            <a:spLocks noGrp="1"/>
          </p:cNvSpPr>
          <p:nvPr>
            <p:ph type="ctrTitle"/>
          </p:nvPr>
        </p:nvSpPr>
        <p:spPr>
          <a:xfrm>
            <a:off x="6040643" y="475941"/>
            <a:ext cx="2737240" cy="2306817"/>
          </a:xfrm>
          <a:prstGeom prst="rect">
            <a:avLst/>
          </a:prstGeom>
        </p:spPr>
        <p:txBody>
          <a:bodyPr/>
          <a:lstStyle>
            <a:lvl1pPr>
              <a:defRPr>
                <a:latin typeface="Herculanum"/>
                <a:ea typeface="Herculanum"/>
                <a:cs typeface="Herculanum"/>
                <a:sym typeface="Herculanum"/>
              </a:defRPr>
            </a:lvl1pPr>
          </a:lstStyle>
          <a:p>
            <a:r>
              <a:t>Esther 2:5-7 </a:t>
            </a:r>
          </a:p>
        </p:txBody>
      </p:sp>
      <p:pic>
        <p:nvPicPr>
          <p:cNvPr id="145" name="Image" descr="Image"/>
          <p:cNvPicPr>
            <a:picLocks noChangeAspect="1"/>
          </p:cNvPicPr>
          <p:nvPr/>
        </p:nvPicPr>
        <p:blipFill>
          <a:blip r:embed="rId3"/>
          <a:stretch>
            <a:fillRect/>
          </a:stretch>
        </p:blipFill>
        <p:spPr>
          <a:xfrm>
            <a:off x="14301" y="-5810"/>
            <a:ext cx="5688904" cy="6869620"/>
          </a:xfrm>
          <a:prstGeom prst="rect">
            <a:avLst/>
          </a:prstGeom>
          <a:ln w="12700">
            <a:miter lim="400000"/>
          </a:ln>
        </p:spPr>
      </p:pic>
    </p:spTree>
    <p:extLst>
      <p:ext uri="{BB962C8B-B14F-4D97-AF65-F5344CB8AC3E}">
        <p14:creationId xmlns:p14="http://schemas.microsoft.com/office/powerpoint/2010/main" val="3757304856"/>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Esther 2:10, 20"/>
          <p:cNvSpPr txBox="1">
            <a:spLocks noGrp="1"/>
          </p:cNvSpPr>
          <p:nvPr>
            <p:ph type="ctrTitle"/>
          </p:nvPr>
        </p:nvSpPr>
        <p:spPr>
          <a:xfrm>
            <a:off x="6040643" y="475941"/>
            <a:ext cx="2737240" cy="2306817"/>
          </a:xfrm>
          <a:prstGeom prst="rect">
            <a:avLst/>
          </a:prstGeom>
        </p:spPr>
        <p:txBody>
          <a:bodyPr/>
          <a:lstStyle>
            <a:lvl1pPr>
              <a:defRPr>
                <a:latin typeface="Herculanum"/>
                <a:ea typeface="Herculanum"/>
                <a:cs typeface="Herculanum"/>
                <a:sym typeface="Herculanum"/>
              </a:defRPr>
            </a:lvl1pPr>
          </a:lstStyle>
          <a:p>
            <a:r>
              <a:t>Esther 2:10, 20 </a:t>
            </a:r>
          </a:p>
        </p:txBody>
      </p:sp>
      <p:pic>
        <p:nvPicPr>
          <p:cNvPr id="155" name="Image" descr="Image"/>
          <p:cNvPicPr>
            <a:picLocks noChangeAspect="1"/>
          </p:cNvPicPr>
          <p:nvPr/>
        </p:nvPicPr>
        <p:blipFill>
          <a:blip r:embed="rId3"/>
          <a:stretch>
            <a:fillRect/>
          </a:stretch>
        </p:blipFill>
        <p:spPr>
          <a:xfrm>
            <a:off x="-7953" y="0"/>
            <a:ext cx="4572001" cy="6858000"/>
          </a:xfrm>
          <a:prstGeom prst="rect">
            <a:avLst/>
          </a:prstGeom>
          <a:ln w="12700">
            <a:miter lim="400000"/>
          </a:ln>
        </p:spPr>
      </p:pic>
    </p:spTree>
    <p:extLst>
      <p:ext uri="{BB962C8B-B14F-4D97-AF65-F5344CB8AC3E}">
        <p14:creationId xmlns:p14="http://schemas.microsoft.com/office/powerpoint/2010/main" val="3325230509"/>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Image" descr="Image"/>
          <p:cNvPicPr>
            <a:picLocks noChangeAspect="1"/>
          </p:cNvPicPr>
          <p:nvPr/>
        </p:nvPicPr>
        <p:blipFill>
          <a:blip r:embed="rId3"/>
          <a:stretch>
            <a:fillRect/>
          </a:stretch>
        </p:blipFill>
        <p:spPr>
          <a:xfrm>
            <a:off x="3287372" y="0"/>
            <a:ext cx="7242656" cy="6858001"/>
          </a:xfrm>
          <a:prstGeom prst="rect">
            <a:avLst/>
          </a:prstGeom>
          <a:ln w="12700">
            <a:miter lim="400000"/>
          </a:ln>
        </p:spPr>
      </p:pic>
      <p:sp>
        <p:nvSpPr>
          <p:cNvPr id="160" name="Esther 2:21-3:2, 5-6"/>
          <p:cNvSpPr txBox="1"/>
          <p:nvPr/>
        </p:nvSpPr>
        <p:spPr>
          <a:xfrm>
            <a:off x="-26441" y="521807"/>
            <a:ext cx="3265309" cy="35819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defRPr sz="8000">
                <a:latin typeface="Herculanum"/>
                <a:ea typeface="Herculanum"/>
                <a:cs typeface="Herculanum"/>
                <a:sym typeface="Herculanum"/>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5625" b="0" i="0" u="none" strike="noStrike" kern="0" cap="none" spc="0" normalizeH="0" baseline="0" noProof="0">
                <a:ln>
                  <a:noFill/>
                </a:ln>
                <a:solidFill>
                  <a:srgbClr val="FFFFFF"/>
                </a:solidFill>
                <a:effectLst/>
                <a:uLnTx/>
                <a:uFillTx/>
                <a:latin typeface="Herculanum"/>
                <a:sym typeface="Herculanum"/>
              </a:rPr>
              <a:t>Esther 2:21-3:2, 5-6</a:t>
            </a:r>
          </a:p>
        </p:txBody>
      </p:sp>
    </p:spTree>
    <p:extLst>
      <p:ext uri="{BB962C8B-B14F-4D97-AF65-F5344CB8AC3E}">
        <p14:creationId xmlns:p14="http://schemas.microsoft.com/office/powerpoint/2010/main" val="2259247560"/>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Esther 4:12-16"/>
          <p:cNvSpPr txBox="1"/>
          <p:nvPr/>
        </p:nvSpPr>
        <p:spPr>
          <a:xfrm>
            <a:off x="5532520" y="1697163"/>
            <a:ext cx="3319584" cy="1231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fontScale="92500"/>
          </a:bodyPr>
          <a:lstStyle>
            <a:lvl1pPr defTabSz="479044">
              <a:defRPr sz="6560">
                <a:latin typeface="Herculanum"/>
                <a:ea typeface="Herculanum"/>
                <a:cs typeface="Herculanum"/>
                <a:sym typeface="Herculanum"/>
              </a:defRPr>
            </a:lvl1pPr>
          </a:lstStyle>
          <a:p>
            <a:pPr marL="0" marR="0" lvl="0" indent="0" algn="ctr" defTabSz="336816" rtl="0" eaLnBrk="1" fontAlgn="auto" latinLnBrk="0" hangingPunct="0">
              <a:lnSpc>
                <a:spcPct val="100000"/>
              </a:lnSpc>
              <a:spcBef>
                <a:spcPts val="0"/>
              </a:spcBef>
              <a:spcAft>
                <a:spcPts val="0"/>
              </a:spcAft>
              <a:buClrTx/>
              <a:buSzTx/>
              <a:buFontTx/>
              <a:buNone/>
              <a:tabLst/>
              <a:defRPr/>
            </a:pPr>
            <a:r>
              <a:rPr kumimoji="0" sz="4612" b="0" i="0" u="none" strike="noStrike" kern="0" cap="none" spc="0" normalizeH="0" baseline="0" noProof="0">
                <a:ln>
                  <a:noFill/>
                </a:ln>
                <a:solidFill>
                  <a:srgbClr val="FFFFFF"/>
                </a:solidFill>
                <a:effectLst/>
                <a:uLnTx/>
                <a:uFillTx/>
                <a:latin typeface="Herculanum"/>
                <a:sym typeface="Herculanum"/>
              </a:rPr>
              <a:t>Esther 4:12-16 </a:t>
            </a:r>
          </a:p>
        </p:txBody>
      </p:sp>
      <p:pic>
        <p:nvPicPr>
          <p:cNvPr id="170" name="Image" descr="Image"/>
          <p:cNvPicPr>
            <a:picLocks noChangeAspect="1"/>
          </p:cNvPicPr>
          <p:nvPr/>
        </p:nvPicPr>
        <p:blipFill>
          <a:blip r:embed="rId3"/>
          <a:stretch>
            <a:fillRect/>
          </a:stretch>
        </p:blipFill>
        <p:spPr>
          <a:xfrm>
            <a:off x="-17280" y="2667"/>
            <a:ext cx="5259884" cy="6852666"/>
          </a:xfrm>
          <a:prstGeom prst="rect">
            <a:avLst/>
          </a:prstGeom>
          <a:ln w="12700">
            <a:miter lim="400000"/>
          </a:ln>
        </p:spPr>
      </p:pic>
    </p:spTree>
    <p:extLst>
      <p:ext uri="{BB962C8B-B14F-4D97-AF65-F5344CB8AC3E}">
        <p14:creationId xmlns:p14="http://schemas.microsoft.com/office/powerpoint/2010/main" val="1997816130"/>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hebrews 11:1-2"/>
          <p:cNvSpPr txBox="1"/>
          <p:nvPr/>
        </p:nvSpPr>
        <p:spPr>
          <a:xfrm>
            <a:off x="921787" y="213095"/>
            <a:ext cx="7300426" cy="1341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defRPr sz="8000">
                <a:latin typeface="Herculanum"/>
                <a:ea typeface="Herculanum"/>
                <a:cs typeface="Herculanum"/>
                <a:sym typeface="Herculanum"/>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lang="en-US" sz="5625" dirty="0">
                <a:solidFill>
                  <a:srgbClr val="FFFFFF"/>
                </a:solidFill>
              </a:rPr>
              <a:t>H</a:t>
            </a:r>
            <a:r>
              <a:rPr kumimoji="0" sz="5625" b="0" i="0" u="none" strike="noStrike" kern="0" cap="none" spc="0" normalizeH="0" baseline="0" noProof="0" dirty="0" err="1">
                <a:ln>
                  <a:noFill/>
                </a:ln>
                <a:solidFill>
                  <a:srgbClr val="FFFFFF"/>
                </a:solidFill>
                <a:effectLst/>
                <a:uLnTx/>
                <a:uFillTx/>
                <a:latin typeface="Herculanum"/>
                <a:sym typeface="Herculanum"/>
              </a:rPr>
              <a:t>ebrews</a:t>
            </a:r>
            <a:r>
              <a:rPr kumimoji="0" sz="5625" b="0" i="0" u="none" strike="noStrike" kern="0" cap="none" spc="0" normalizeH="0" baseline="0" noProof="0" dirty="0">
                <a:ln>
                  <a:noFill/>
                </a:ln>
                <a:solidFill>
                  <a:srgbClr val="FFFFFF"/>
                </a:solidFill>
                <a:effectLst/>
                <a:uLnTx/>
                <a:uFillTx/>
                <a:latin typeface="Herculanum"/>
                <a:sym typeface="Herculanum"/>
              </a:rPr>
              <a:t> 11:1-2</a:t>
            </a:r>
          </a:p>
        </p:txBody>
      </p:sp>
      <p:pic>
        <p:nvPicPr>
          <p:cNvPr id="180" name="Image" descr="Image"/>
          <p:cNvPicPr>
            <a:picLocks noChangeAspect="1"/>
          </p:cNvPicPr>
          <p:nvPr/>
        </p:nvPicPr>
        <p:blipFill>
          <a:blip r:embed="rId3"/>
          <a:stretch>
            <a:fillRect/>
          </a:stretch>
        </p:blipFill>
        <p:spPr>
          <a:xfrm>
            <a:off x="501854" y="1695476"/>
            <a:ext cx="8140292" cy="5168439"/>
          </a:xfrm>
          <a:prstGeom prst="rect">
            <a:avLst/>
          </a:prstGeom>
          <a:ln w="12700">
            <a:miter lim="400000"/>
          </a:ln>
        </p:spPr>
      </p:pic>
    </p:spTree>
    <p:extLst>
      <p:ext uri="{BB962C8B-B14F-4D97-AF65-F5344CB8AC3E}">
        <p14:creationId xmlns:p14="http://schemas.microsoft.com/office/powerpoint/2010/main" val="49282304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077200" cy="1066800"/>
          </a:xfrm>
        </p:spPr>
        <p:txBody>
          <a:bodyPr>
            <a:noAutofit/>
          </a:bodyPr>
          <a:lstStyle/>
          <a:p>
            <a:r>
              <a:rPr lang="en-US" sz="3600" b="1" dirty="0"/>
              <a:t>Prophets of the Exile</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2915" y="1600200"/>
            <a:ext cx="6894285" cy="5181600"/>
          </a:xfrm>
        </p:spPr>
      </p:pic>
    </p:spTree>
    <p:extLst>
      <p:ext uri="{BB962C8B-B14F-4D97-AF65-F5344CB8AC3E}">
        <p14:creationId xmlns:p14="http://schemas.microsoft.com/office/powerpoint/2010/main" val="20107912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Where’s God?"/>
          <p:cNvSpPr txBox="1"/>
          <p:nvPr/>
        </p:nvSpPr>
        <p:spPr>
          <a:xfrm>
            <a:off x="921787" y="213095"/>
            <a:ext cx="7300426" cy="1341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defRPr sz="8000">
                <a:latin typeface="Herculanum"/>
                <a:ea typeface="Herculanum"/>
                <a:cs typeface="Herculanum"/>
                <a:sym typeface="Herculanum"/>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5625" b="0" i="0" u="none" strike="noStrike" kern="0" cap="none" spc="0" normalizeH="0" baseline="0" noProof="0">
                <a:ln>
                  <a:noFill/>
                </a:ln>
                <a:solidFill>
                  <a:srgbClr val="FFFFFF"/>
                </a:solidFill>
                <a:effectLst/>
                <a:uLnTx/>
                <a:uFillTx/>
                <a:latin typeface="Herculanum"/>
                <a:sym typeface="Herculanum"/>
              </a:rPr>
              <a:t>Where’s God?</a:t>
            </a:r>
          </a:p>
        </p:txBody>
      </p:sp>
      <p:pic>
        <p:nvPicPr>
          <p:cNvPr id="185" name="Image" descr="Image"/>
          <p:cNvPicPr>
            <a:picLocks noChangeAspect="1"/>
          </p:cNvPicPr>
          <p:nvPr/>
        </p:nvPicPr>
        <p:blipFill>
          <a:blip r:embed="rId3"/>
          <a:stretch>
            <a:fillRect/>
          </a:stretch>
        </p:blipFill>
        <p:spPr>
          <a:xfrm>
            <a:off x="501854" y="1695476"/>
            <a:ext cx="8140292" cy="5168439"/>
          </a:xfrm>
          <a:prstGeom prst="rect">
            <a:avLst/>
          </a:prstGeom>
          <a:ln w="12700">
            <a:miter lim="400000"/>
          </a:ln>
        </p:spPr>
      </p:pic>
    </p:spTree>
    <p:extLst>
      <p:ext uri="{BB962C8B-B14F-4D97-AF65-F5344CB8AC3E}">
        <p14:creationId xmlns:p14="http://schemas.microsoft.com/office/powerpoint/2010/main" val="3109595085"/>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God is present!"/>
          <p:cNvSpPr txBox="1"/>
          <p:nvPr/>
        </p:nvSpPr>
        <p:spPr>
          <a:xfrm>
            <a:off x="921787" y="213095"/>
            <a:ext cx="7300426" cy="1341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defRPr sz="8000">
                <a:latin typeface="Herculanum"/>
                <a:ea typeface="Herculanum"/>
                <a:cs typeface="Herculanum"/>
                <a:sym typeface="Herculanum"/>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5625" b="0" i="0" u="none" strike="noStrike" kern="0" cap="none" spc="0" normalizeH="0" baseline="0" noProof="0">
                <a:ln>
                  <a:noFill/>
                </a:ln>
                <a:solidFill>
                  <a:srgbClr val="FFFFFF"/>
                </a:solidFill>
                <a:effectLst/>
                <a:uLnTx/>
                <a:uFillTx/>
                <a:latin typeface="Herculanum"/>
                <a:sym typeface="Herculanum"/>
              </a:rPr>
              <a:t>God is present!</a:t>
            </a:r>
          </a:p>
        </p:txBody>
      </p:sp>
      <p:pic>
        <p:nvPicPr>
          <p:cNvPr id="190" name="Image" descr="Image"/>
          <p:cNvPicPr>
            <a:picLocks noChangeAspect="1"/>
          </p:cNvPicPr>
          <p:nvPr/>
        </p:nvPicPr>
        <p:blipFill>
          <a:blip r:embed="rId3"/>
          <a:stretch>
            <a:fillRect/>
          </a:stretch>
        </p:blipFill>
        <p:spPr>
          <a:xfrm>
            <a:off x="501854" y="1695476"/>
            <a:ext cx="8140292" cy="5168439"/>
          </a:xfrm>
          <a:prstGeom prst="rect">
            <a:avLst/>
          </a:prstGeom>
          <a:ln w="12700">
            <a:miter lim="400000"/>
          </a:ln>
        </p:spPr>
      </p:pic>
    </p:spTree>
    <p:extLst>
      <p:ext uri="{BB962C8B-B14F-4D97-AF65-F5344CB8AC3E}">
        <p14:creationId xmlns:p14="http://schemas.microsoft.com/office/powerpoint/2010/main" val="2860892084"/>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Esther 5:1-8"/>
          <p:cNvSpPr txBox="1"/>
          <p:nvPr/>
        </p:nvSpPr>
        <p:spPr>
          <a:xfrm>
            <a:off x="366117" y="164213"/>
            <a:ext cx="8411767" cy="1038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defRPr sz="8000">
                <a:latin typeface="Herculanum"/>
                <a:ea typeface="Herculanum"/>
                <a:cs typeface="Herculanum"/>
                <a:sym typeface="Herculanum"/>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5625" b="0" i="0" u="none" strike="noStrike" kern="0" cap="none" spc="0" normalizeH="0" baseline="0" noProof="0">
                <a:ln>
                  <a:noFill/>
                </a:ln>
                <a:solidFill>
                  <a:srgbClr val="FFFFFF"/>
                </a:solidFill>
                <a:effectLst/>
                <a:uLnTx/>
                <a:uFillTx/>
                <a:latin typeface="Herculanum"/>
                <a:sym typeface="Herculanum"/>
              </a:rPr>
              <a:t>Esther 5:1-8</a:t>
            </a:r>
          </a:p>
        </p:txBody>
      </p:sp>
      <p:pic>
        <p:nvPicPr>
          <p:cNvPr id="195" name="Image" descr="Image"/>
          <p:cNvPicPr>
            <a:picLocks noChangeAspect="1"/>
          </p:cNvPicPr>
          <p:nvPr/>
        </p:nvPicPr>
        <p:blipFill>
          <a:blip r:embed="rId3"/>
          <a:stretch>
            <a:fillRect/>
          </a:stretch>
        </p:blipFill>
        <p:spPr>
          <a:xfrm>
            <a:off x="-18613" y="1321417"/>
            <a:ext cx="9144001" cy="5554037"/>
          </a:xfrm>
          <a:prstGeom prst="rect">
            <a:avLst/>
          </a:prstGeom>
          <a:ln w="12700">
            <a:miter lim="400000"/>
          </a:ln>
        </p:spPr>
      </p:pic>
    </p:spTree>
    <p:extLst>
      <p:ext uri="{BB962C8B-B14F-4D97-AF65-F5344CB8AC3E}">
        <p14:creationId xmlns:p14="http://schemas.microsoft.com/office/powerpoint/2010/main" val="3738480151"/>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Esther 5:13-14"/>
          <p:cNvSpPr txBox="1"/>
          <p:nvPr/>
        </p:nvSpPr>
        <p:spPr>
          <a:xfrm>
            <a:off x="5541508" y="164214"/>
            <a:ext cx="3409983" cy="3809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defRPr sz="8000">
                <a:latin typeface="Herculanum"/>
                <a:ea typeface="Herculanum"/>
                <a:cs typeface="Herculanum"/>
                <a:sym typeface="Herculanum"/>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5625" b="0" i="0" u="none" strike="noStrike" kern="0" cap="none" spc="0" normalizeH="0" baseline="0" noProof="0">
                <a:ln>
                  <a:noFill/>
                </a:ln>
                <a:solidFill>
                  <a:srgbClr val="FFFFFF"/>
                </a:solidFill>
                <a:effectLst/>
                <a:uLnTx/>
                <a:uFillTx/>
                <a:latin typeface="Herculanum"/>
                <a:sym typeface="Herculanum"/>
              </a:rPr>
              <a:t>Esther 5:13-14</a:t>
            </a:r>
          </a:p>
        </p:txBody>
      </p:sp>
      <p:pic>
        <p:nvPicPr>
          <p:cNvPr id="200" name="Image" descr="Image"/>
          <p:cNvPicPr>
            <a:picLocks noChangeAspect="1"/>
          </p:cNvPicPr>
          <p:nvPr/>
        </p:nvPicPr>
        <p:blipFill>
          <a:blip r:embed="rId3"/>
          <a:stretch>
            <a:fillRect/>
          </a:stretch>
        </p:blipFill>
        <p:spPr>
          <a:xfrm>
            <a:off x="-17769" y="0"/>
            <a:ext cx="5417821" cy="6858001"/>
          </a:xfrm>
          <a:prstGeom prst="rect">
            <a:avLst/>
          </a:prstGeom>
          <a:ln w="12700">
            <a:miter lim="400000"/>
          </a:ln>
        </p:spPr>
      </p:pic>
    </p:spTree>
    <p:extLst>
      <p:ext uri="{BB962C8B-B14F-4D97-AF65-F5344CB8AC3E}">
        <p14:creationId xmlns:p14="http://schemas.microsoft.com/office/powerpoint/2010/main" val="4025869524"/>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Esther 6:1-3"/>
          <p:cNvSpPr txBox="1"/>
          <p:nvPr/>
        </p:nvSpPr>
        <p:spPr>
          <a:xfrm>
            <a:off x="445237" y="164213"/>
            <a:ext cx="8253526" cy="1404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defRPr sz="8000">
                <a:latin typeface="Herculanum"/>
                <a:ea typeface="Herculanum"/>
                <a:cs typeface="Herculanum"/>
                <a:sym typeface="Herculanum"/>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5625" b="0" i="0" u="none" strike="noStrike" kern="0" cap="none" spc="0" normalizeH="0" baseline="0" noProof="0">
                <a:ln>
                  <a:noFill/>
                </a:ln>
                <a:solidFill>
                  <a:srgbClr val="FFFFFF"/>
                </a:solidFill>
                <a:effectLst/>
                <a:uLnTx/>
                <a:uFillTx/>
                <a:latin typeface="Herculanum"/>
                <a:sym typeface="Herculanum"/>
              </a:rPr>
              <a:t>Esther 6:1-3</a:t>
            </a:r>
          </a:p>
        </p:txBody>
      </p:sp>
      <p:pic>
        <p:nvPicPr>
          <p:cNvPr id="205" name="Image" descr="Image"/>
          <p:cNvPicPr>
            <a:picLocks noChangeAspect="1"/>
          </p:cNvPicPr>
          <p:nvPr/>
        </p:nvPicPr>
        <p:blipFill>
          <a:blip r:embed="rId3"/>
          <a:stretch>
            <a:fillRect/>
          </a:stretch>
        </p:blipFill>
        <p:spPr>
          <a:xfrm>
            <a:off x="1357408" y="1743643"/>
            <a:ext cx="6429184" cy="5119808"/>
          </a:xfrm>
          <a:prstGeom prst="rect">
            <a:avLst/>
          </a:prstGeom>
          <a:ln w="12700">
            <a:miter lim="400000"/>
          </a:ln>
        </p:spPr>
      </p:pic>
    </p:spTree>
    <p:extLst>
      <p:ext uri="{BB962C8B-B14F-4D97-AF65-F5344CB8AC3E}">
        <p14:creationId xmlns:p14="http://schemas.microsoft.com/office/powerpoint/2010/main" val="670827102"/>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Esther 6:6-12"/>
          <p:cNvSpPr txBox="1"/>
          <p:nvPr/>
        </p:nvSpPr>
        <p:spPr>
          <a:xfrm>
            <a:off x="445237" y="164213"/>
            <a:ext cx="8253526" cy="1404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defRPr sz="8000">
                <a:latin typeface="Herculanum"/>
                <a:ea typeface="Herculanum"/>
                <a:cs typeface="Herculanum"/>
                <a:sym typeface="Herculanum"/>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5625" b="0" i="0" u="none" strike="noStrike" kern="0" cap="none" spc="0" normalizeH="0" baseline="0" noProof="0">
                <a:ln>
                  <a:noFill/>
                </a:ln>
                <a:solidFill>
                  <a:srgbClr val="FFFFFF"/>
                </a:solidFill>
                <a:effectLst/>
                <a:uLnTx/>
                <a:uFillTx/>
                <a:latin typeface="Herculanum"/>
                <a:sym typeface="Herculanum"/>
              </a:rPr>
              <a:t>Esther 6:6-12</a:t>
            </a:r>
          </a:p>
        </p:txBody>
      </p:sp>
      <p:pic>
        <p:nvPicPr>
          <p:cNvPr id="210" name="Image" descr="Image"/>
          <p:cNvPicPr>
            <a:picLocks noChangeAspect="1"/>
          </p:cNvPicPr>
          <p:nvPr/>
        </p:nvPicPr>
        <p:blipFill>
          <a:blip r:embed="rId3"/>
          <a:stretch>
            <a:fillRect/>
          </a:stretch>
        </p:blipFill>
        <p:spPr>
          <a:xfrm>
            <a:off x="923686" y="1676150"/>
            <a:ext cx="7296628" cy="5159758"/>
          </a:xfrm>
          <a:prstGeom prst="rect">
            <a:avLst/>
          </a:prstGeom>
          <a:ln w="12700">
            <a:miter lim="400000"/>
          </a:ln>
        </p:spPr>
      </p:pic>
    </p:spTree>
    <p:extLst>
      <p:ext uri="{BB962C8B-B14F-4D97-AF65-F5344CB8AC3E}">
        <p14:creationId xmlns:p14="http://schemas.microsoft.com/office/powerpoint/2010/main" val="3439354157"/>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Esther 7:3-6"/>
          <p:cNvSpPr txBox="1"/>
          <p:nvPr/>
        </p:nvSpPr>
        <p:spPr>
          <a:xfrm>
            <a:off x="445237" y="164214"/>
            <a:ext cx="8253526" cy="1188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defRPr sz="8000">
                <a:latin typeface="Herculanum"/>
                <a:ea typeface="Herculanum"/>
                <a:cs typeface="Herculanum"/>
                <a:sym typeface="Herculanum"/>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5625" b="0" i="0" u="none" strike="noStrike" kern="0" cap="none" spc="0" normalizeH="0" baseline="0" noProof="0">
                <a:ln>
                  <a:noFill/>
                </a:ln>
                <a:solidFill>
                  <a:srgbClr val="FFFFFF"/>
                </a:solidFill>
                <a:effectLst/>
                <a:uLnTx/>
                <a:uFillTx/>
                <a:latin typeface="Herculanum"/>
                <a:sym typeface="Herculanum"/>
              </a:rPr>
              <a:t>Esther 7:3-6</a:t>
            </a:r>
          </a:p>
        </p:txBody>
      </p:sp>
      <p:pic>
        <p:nvPicPr>
          <p:cNvPr id="215" name="Image" descr="Image"/>
          <p:cNvPicPr>
            <a:picLocks noChangeAspect="1"/>
          </p:cNvPicPr>
          <p:nvPr/>
        </p:nvPicPr>
        <p:blipFill>
          <a:blip r:embed="rId3"/>
          <a:stretch>
            <a:fillRect/>
          </a:stretch>
        </p:blipFill>
        <p:spPr>
          <a:xfrm>
            <a:off x="445237" y="1552207"/>
            <a:ext cx="8253526" cy="5348636"/>
          </a:xfrm>
          <a:prstGeom prst="rect">
            <a:avLst/>
          </a:prstGeom>
          <a:ln w="12700">
            <a:miter lim="400000"/>
          </a:ln>
        </p:spPr>
      </p:pic>
    </p:spTree>
    <p:extLst>
      <p:ext uri="{BB962C8B-B14F-4D97-AF65-F5344CB8AC3E}">
        <p14:creationId xmlns:p14="http://schemas.microsoft.com/office/powerpoint/2010/main" val="2517202625"/>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Esther 9:16-17"/>
          <p:cNvSpPr txBox="1"/>
          <p:nvPr/>
        </p:nvSpPr>
        <p:spPr>
          <a:xfrm>
            <a:off x="445237" y="164214"/>
            <a:ext cx="8253526" cy="1188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defRPr sz="8000">
                <a:latin typeface="Herculanum"/>
                <a:ea typeface="Herculanum"/>
                <a:cs typeface="Herculanum"/>
                <a:sym typeface="Herculanum"/>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5625" b="0" i="0" u="none" strike="noStrike" kern="0" cap="none" spc="0" normalizeH="0" baseline="0" noProof="0">
                <a:ln>
                  <a:noFill/>
                </a:ln>
                <a:solidFill>
                  <a:srgbClr val="FFFFFF"/>
                </a:solidFill>
                <a:effectLst/>
                <a:uLnTx/>
                <a:uFillTx/>
                <a:latin typeface="Herculanum"/>
                <a:sym typeface="Herculanum"/>
              </a:rPr>
              <a:t>Esther 9:16-17</a:t>
            </a:r>
          </a:p>
        </p:txBody>
      </p:sp>
      <p:pic>
        <p:nvPicPr>
          <p:cNvPr id="220" name="Image" descr="Image"/>
          <p:cNvPicPr>
            <a:picLocks noChangeAspect="1"/>
          </p:cNvPicPr>
          <p:nvPr/>
        </p:nvPicPr>
        <p:blipFill>
          <a:blip r:embed="rId3"/>
          <a:stretch>
            <a:fillRect/>
          </a:stretch>
        </p:blipFill>
        <p:spPr>
          <a:xfrm>
            <a:off x="861715" y="1394075"/>
            <a:ext cx="7420570" cy="5447110"/>
          </a:xfrm>
          <a:prstGeom prst="rect">
            <a:avLst/>
          </a:prstGeom>
          <a:ln w="12700">
            <a:miter lim="400000"/>
          </a:ln>
        </p:spPr>
      </p:pic>
    </p:spTree>
    <p:extLst>
      <p:ext uri="{BB962C8B-B14F-4D97-AF65-F5344CB8AC3E}">
        <p14:creationId xmlns:p14="http://schemas.microsoft.com/office/powerpoint/2010/main" val="1741186718"/>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Humility / Restraint"/>
          <p:cNvSpPr txBox="1">
            <a:spLocks noGrp="1"/>
          </p:cNvSpPr>
          <p:nvPr>
            <p:ph type="ctrTitle"/>
          </p:nvPr>
        </p:nvSpPr>
        <p:spPr>
          <a:xfrm>
            <a:off x="5108361" y="152558"/>
            <a:ext cx="3807062" cy="3321090"/>
          </a:xfrm>
          <a:prstGeom prst="rect">
            <a:avLst/>
          </a:prstGeom>
        </p:spPr>
        <p:txBody>
          <a:bodyPr/>
          <a:lstStyle>
            <a:lvl1pPr>
              <a:defRPr>
                <a:latin typeface="Herculanum"/>
                <a:ea typeface="Herculanum"/>
                <a:cs typeface="Herculanum"/>
                <a:sym typeface="Herculanum"/>
              </a:defRPr>
            </a:lvl1pPr>
          </a:lstStyle>
          <a:p>
            <a:r>
              <a:t>Humility / Restraint</a:t>
            </a:r>
          </a:p>
        </p:txBody>
      </p:sp>
      <p:sp>
        <p:nvSpPr>
          <p:cNvPr id="248" name="1 Peter 5:5-6"/>
          <p:cNvSpPr txBox="1">
            <a:spLocks noGrp="1"/>
          </p:cNvSpPr>
          <p:nvPr>
            <p:ph type="subTitle" sz="quarter" idx="1"/>
          </p:nvPr>
        </p:nvSpPr>
        <p:spPr>
          <a:xfrm>
            <a:off x="5235580" y="4431618"/>
            <a:ext cx="3552626" cy="1881381"/>
          </a:xfrm>
          <a:prstGeom prst="rect">
            <a:avLst/>
          </a:prstGeom>
        </p:spPr>
        <p:txBody>
          <a:bodyPr>
            <a:normAutofit fontScale="92500" lnSpcReduction="10000"/>
          </a:bodyPr>
          <a:lstStyle>
            <a:lvl1pPr>
              <a:defRPr sz="6800">
                <a:solidFill>
                  <a:srgbClr val="FFFC79"/>
                </a:solidFill>
              </a:defRPr>
            </a:lvl1pPr>
          </a:lstStyle>
          <a:p>
            <a:r>
              <a:t>1 Peter 5:5-6</a:t>
            </a:r>
          </a:p>
        </p:txBody>
      </p:sp>
      <p:pic>
        <p:nvPicPr>
          <p:cNvPr id="249" name="Image" descr="Image"/>
          <p:cNvPicPr>
            <a:picLocks noChangeAspect="1"/>
          </p:cNvPicPr>
          <p:nvPr/>
        </p:nvPicPr>
        <p:blipFill>
          <a:blip r:embed="rId3"/>
          <a:stretch>
            <a:fillRect/>
          </a:stretch>
        </p:blipFill>
        <p:spPr>
          <a:xfrm>
            <a:off x="-491" y="-1"/>
            <a:ext cx="4984751" cy="6858001"/>
          </a:xfrm>
          <a:prstGeom prst="rect">
            <a:avLst/>
          </a:prstGeom>
          <a:ln w="12700">
            <a:miter lim="400000"/>
          </a:ln>
        </p:spPr>
      </p:pic>
    </p:spTree>
    <p:extLst>
      <p:ext uri="{BB962C8B-B14F-4D97-AF65-F5344CB8AC3E}">
        <p14:creationId xmlns:p14="http://schemas.microsoft.com/office/powerpoint/2010/main" val="2957399051"/>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Analogies:"/>
          <p:cNvSpPr txBox="1"/>
          <p:nvPr/>
        </p:nvSpPr>
        <p:spPr>
          <a:xfrm>
            <a:off x="366117" y="164213"/>
            <a:ext cx="8411767" cy="1038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defTabSz="457200">
              <a:lnSpc>
                <a:spcPct val="125000"/>
              </a:lnSpc>
              <a:defRPr sz="8400">
                <a:latin typeface="Casual"/>
                <a:ea typeface="Casual"/>
                <a:cs typeface="Casual"/>
                <a:sym typeface="Casual"/>
              </a:defRPr>
            </a:lvl1pPr>
          </a:lstStyle>
          <a:p>
            <a:pPr marL="0" marR="0" lvl="0" indent="0" algn="ctr" defTabSz="321457" rtl="0" eaLnBrk="1" fontAlgn="auto" latinLnBrk="0" hangingPunct="0">
              <a:lnSpc>
                <a:spcPct val="125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Casual"/>
                <a:sym typeface="Casual"/>
              </a:rPr>
              <a:t>Esther: A Prefigure of the Messiah</a:t>
            </a:r>
            <a:endParaRPr kumimoji="0" sz="3600" b="1" i="0" u="none" strike="noStrike" kern="0" cap="none" spc="0" normalizeH="0" baseline="0" noProof="0" dirty="0">
              <a:ln>
                <a:noFill/>
              </a:ln>
              <a:solidFill>
                <a:srgbClr val="FFFFFF"/>
              </a:solidFill>
              <a:effectLst/>
              <a:uLnTx/>
              <a:uFillTx/>
              <a:latin typeface="Casual"/>
              <a:sym typeface="Casual"/>
            </a:endParaRPr>
          </a:p>
        </p:txBody>
      </p:sp>
      <p:sp>
        <p:nvSpPr>
          <p:cNvPr id="245" name="• Jesus / Esther - helpless child becomes a savior (2:7; 4:14 / Luke 2:7, 10); pleads for the people (4:8; 7:3; 10:3 / Lk 13:34; 22:32; John 17:24-26); willing to sacrifice self for the sake of the people (John 11:50-52 / Esther 4:14-16); salvation is by grace through faith (Romans 4:16, 21; 5:1-2)."/>
          <p:cNvSpPr txBox="1">
            <a:spLocks noGrp="1"/>
          </p:cNvSpPr>
          <p:nvPr>
            <p:ph type="subTitle" idx="1"/>
          </p:nvPr>
        </p:nvSpPr>
        <p:spPr>
          <a:xfrm>
            <a:off x="566398" y="1227600"/>
            <a:ext cx="8011206" cy="5296813"/>
          </a:xfrm>
          <a:prstGeom prst="rect">
            <a:avLst/>
          </a:prstGeom>
        </p:spPr>
        <p:txBody>
          <a:bodyPr/>
          <a:lstStyle/>
          <a:p>
            <a:pPr algn="l" defTabSz="321457">
              <a:lnSpc>
                <a:spcPct val="125000"/>
              </a:lnSpc>
              <a:defRPr sz="3500">
                <a:latin typeface="Avenir Roman"/>
                <a:ea typeface="Avenir Roman"/>
                <a:cs typeface="Avenir Roman"/>
                <a:sym typeface="Avenir Roman"/>
              </a:defRPr>
            </a:pPr>
            <a:r>
              <a:t>•	Jesus / Esther - helpless </a:t>
            </a:r>
            <a:r>
              <a:rPr>
                <a:latin typeface="Avenir Book Oblique"/>
                <a:ea typeface="Avenir Book Oblique"/>
                <a:cs typeface="Avenir Book Oblique"/>
                <a:sym typeface="Avenir Book Oblique"/>
              </a:rPr>
              <a:t>child</a:t>
            </a:r>
            <a:r>
              <a:t> becomes a </a:t>
            </a:r>
            <a:r>
              <a:rPr>
                <a:latin typeface="Avenir Book Oblique"/>
                <a:ea typeface="Avenir Book Oblique"/>
                <a:cs typeface="Avenir Book Oblique"/>
                <a:sym typeface="Avenir Book Oblique"/>
              </a:rPr>
              <a:t>savior</a:t>
            </a:r>
            <a:r>
              <a:t> (2:7; 4:14 / Luke 2:7, 10); </a:t>
            </a:r>
            <a:r>
              <a:rPr>
                <a:latin typeface="Avenir Book Oblique"/>
                <a:ea typeface="Avenir Book Oblique"/>
                <a:cs typeface="Avenir Book Oblique"/>
                <a:sym typeface="Avenir Book Oblique"/>
              </a:rPr>
              <a:t>pleads </a:t>
            </a:r>
            <a:r>
              <a:t>for the people (4:8; 7:3; 10:3 / Lk 13:34; 22:32; John 17:24-26); </a:t>
            </a:r>
            <a:r>
              <a:rPr>
                <a:latin typeface="Avenir Book Oblique"/>
                <a:ea typeface="Avenir Book Oblique"/>
                <a:cs typeface="Avenir Book Oblique"/>
                <a:sym typeface="Avenir Book Oblique"/>
              </a:rPr>
              <a:t>willing</a:t>
            </a:r>
            <a:r>
              <a:t> to sacrifice self for the sake of the people (John 11:50-52 / Esther 4:14-16); salvation is by </a:t>
            </a:r>
            <a:r>
              <a:rPr>
                <a:latin typeface="Avenir Book Oblique"/>
                <a:ea typeface="Avenir Book Oblique"/>
                <a:cs typeface="Avenir Book Oblique"/>
                <a:sym typeface="Avenir Book Oblique"/>
              </a:rPr>
              <a:t>grace through faith</a:t>
            </a:r>
            <a:r>
              <a:t> (Romans 4:16, 21; 5:1-2).</a:t>
            </a:r>
          </a:p>
        </p:txBody>
      </p:sp>
    </p:spTree>
    <p:extLst>
      <p:ext uri="{BB962C8B-B14F-4D97-AF65-F5344CB8AC3E}">
        <p14:creationId xmlns:p14="http://schemas.microsoft.com/office/powerpoint/2010/main" val="369995166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Post-exile books</a:t>
            </a:r>
          </a:p>
        </p:txBody>
      </p:sp>
      <p:sp>
        <p:nvSpPr>
          <p:cNvPr id="3" name="Content Placeholder 2"/>
          <p:cNvSpPr>
            <a:spLocks noGrp="1"/>
          </p:cNvSpPr>
          <p:nvPr>
            <p:ph idx="1"/>
          </p:nvPr>
        </p:nvSpPr>
        <p:spPr/>
        <p:txBody>
          <a:bodyPr>
            <a:normAutofit/>
          </a:bodyPr>
          <a:lstStyle/>
          <a:p>
            <a:pPr marL="114300" indent="0">
              <a:buNone/>
            </a:pPr>
            <a:r>
              <a:rPr lang="en-US" sz="2800" b="1" dirty="0"/>
              <a:t>Ezra, Nehemiah, and Esther  History</a:t>
            </a:r>
          </a:p>
          <a:p>
            <a:pPr marL="114300" indent="0">
              <a:buNone/>
            </a:pPr>
            <a:endParaRPr lang="en-US" sz="2800" b="1" dirty="0"/>
          </a:p>
          <a:p>
            <a:pPr marL="114300" indent="0">
              <a:buNone/>
            </a:pPr>
            <a:r>
              <a:rPr lang="en-US" sz="2800" b="1" dirty="0"/>
              <a:t>Haggai, Zechariah, and Malachi   Prophets</a:t>
            </a:r>
          </a:p>
          <a:p>
            <a:pPr marL="114300" indent="0">
              <a:buNone/>
            </a:pPr>
            <a:endParaRPr lang="en-US" sz="2800" b="1" dirty="0"/>
          </a:p>
          <a:p>
            <a:pPr marL="114300" indent="0">
              <a:buNone/>
            </a:pPr>
            <a:r>
              <a:rPr lang="en-US" sz="2800" b="1" dirty="0"/>
              <a:t>Theme of these books:  God’s wrath is complete.  It is time for his remnant to Repent and Return so that God can Restore and Rebuild them.</a:t>
            </a:r>
          </a:p>
        </p:txBody>
      </p:sp>
    </p:spTree>
    <p:extLst>
      <p:ext uri="{BB962C8B-B14F-4D97-AF65-F5344CB8AC3E}">
        <p14:creationId xmlns:p14="http://schemas.microsoft.com/office/powerpoint/2010/main" val="14919464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Title"/>
          <p:cNvSpPr txBox="1">
            <a:spLocks noGrp="1"/>
          </p:cNvSpPr>
          <p:nvPr>
            <p:ph type="title"/>
          </p:nvPr>
        </p:nvSpPr>
        <p:spPr>
          <a:xfrm>
            <a:off x="457200" y="274638"/>
            <a:ext cx="8229601" cy="1143001"/>
          </a:xfrm>
          <a:prstGeom prst="rect">
            <a:avLst/>
          </a:prstGeom>
        </p:spPr>
        <p:txBody>
          <a:bodyPr/>
          <a:lstStyle/>
          <a:p>
            <a:endParaRPr/>
          </a:p>
        </p:txBody>
      </p:sp>
      <p:pic>
        <p:nvPicPr>
          <p:cNvPr id="209" name="timeline three returns from exile BKC.gif" descr="timeline three returns from exile BKC.gif"/>
          <p:cNvPicPr>
            <a:picLocks noChangeAspect="1"/>
          </p:cNvPicPr>
          <p:nvPr/>
        </p:nvPicPr>
        <p:blipFill>
          <a:blip r:embed="rId3"/>
          <a:stretch>
            <a:fillRect/>
          </a:stretch>
        </p:blipFill>
        <p:spPr>
          <a:xfrm>
            <a:off x="-53539" y="-1"/>
            <a:ext cx="9323294" cy="6858001"/>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ezra 7:8-10"/>
          <p:cNvSpPr txBox="1">
            <a:spLocks noGrp="1"/>
          </p:cNvSpPr>
          <p:nvPr>
            <p:ph type="ctrTitle"/>
          </p:nvPr>
        </p:nvSpPr>
        <p:spPr>
          <a:xfrm>
            <a:off x="5638800" y="152558"/>
            <a:ext cx="3276623" cy="4724242"/>
          </a:xfrm>
          <a:prstGeom prst="rect">
            <a:avLst/>
          </a:prstGeom>
        </p:spPr>
        <p:txBody>
          <a:bodyPr>
            <a:normAutofit/>
          </a:bodyPr>
          <a:lstStyle>
            <a:lvl1pPr>
              <a:defRPr sz="7000">
                <a:latin typeface="Herculanum"/>
                <a:ea typeface="Herculanum"/>
                <a:cs typeface="Herculanum"/>
                <a:sym typeface="Herculanum"/>
              </a:defRPr>
            </a:lvl1pPr>
          </a:lstStyle>
          <a:p>
            <a:r>
              <a:rPr lang="en-US" sz="3200" b="1" dirty="0"/>
              <a:t>E</a:t>
            </a:r>
            <a:r>
              <a:rPr sz="3200" b="1" dirty="0"/>
              <a:t>zra 7:8-10</a:t>
            </a:r>
            <a:br>
              <a:rPr lang="en-US" sz="3200" b="1" dirty="0"/>
            </a:br>
            <a:r>
              <a:rPr lang="en-US" sz="3200" b="1" dirty="0"/>
              <a:t>Ezra devoted himself to studying </a:t>
            </a:r>
            <a:r>
              <a:rPr lang="en-US" sz="3200" b="1" i="1" dirty="0"/>
              <a:t>and the observance </a:t>
            </a:r>
            <a:r>
              <a:rPr lang="en-US" sz="3200" b="1" dirty="0"/>
              <a:t>of the Scripture.</a:t>
            </a:r>
            <a:br>
              <a:rPr lang="en-US" sz="3200" b="1" dirty="0"/>
            </a:br>
            <a:endParaRPr sz="3200" b="1" dirty="0"/>
          </a:p>
        </p:txBody>
      </p:sp>
      <p:sp>
        <p:nvSpPr>
          <p:cNvPr id="214" name="Body"/>
          <p:cNvSpPr txBox="1">
            <a:spLocks noGrp="1"/>
          </p:cNvSpPr>
          <p:nvPr>
            <p:ph type="subTitle" sz="half" idx="1"/>
          </p:nvPr>
        </p:nvSpPr>
        <p:spPr>
          <a:xfrm>
            <a:off x="355795" y="4431618"/>
            <a:ext cx="8432411" cy="1881381"/>
          </a:xfrm>
          <a:prstGeom prst="rect">
            <a:avLst/>
          </a:prstGeom>
        </p:spPr>
        <p:txBody>
          <a:bodyPr/>
          <a:lstStyle/>
          <a:p>
            <a:pPr>
              <a:defRPr sz="6800">
                <a:solidFill>
                  <a:srgbClr val="FFFC79"/>
                </a:solidFill>
              </a:defRPr>
            </a:pPr>
            <a:endParaRPr/>
          </a:p>
        </p:txBody>
      </p:sp>
      <p:pic>
        <p:nvPicPr>
          <p:cNvPr id="215" name="Image" descr="Image"/>
          <p:cNvPicPr>
            <a:picLocks noChangeAspect="1"/>
          </p:cNvPicPr>
          <p:nvPr/>
        </p:nvPicPr>
        <p:blipFill>
          <a:blip r:embed="rId3"/>
          <a:stretch>
            <a:fillRect/>
          </a:stretch>
        </p:blipFill>
        <p:spPr>
          <a:xfrm>
            <a:off x="0" y="448330"/>
            <a:ext cx="5402353" cy="6050636"/>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ezra 7:27-28"/>
          <p:cNvSpPr txBox="1">
            <a:spLocks noGrp="1"/>
          </p:cNvSpPr>
          <p:nvPr>
            <p:ph type="ctrTitle"/>
          </p:nvPr>
        </p:nvSpPr>
        <p:spPr>
          <a:xfrm>
            <a:off x="5029200" y="152558"/>
            <a:ext cx="3886223" cy="5867242"/>
          </a:xfrm>
          <a:prstGeom prst="rect">
            <a:avLst/>
          </a:prstGeom>
        </p:spPr>
        <p:txBody>
          <a:bodyPr>
            <a:normAutofit/>
          </a:bodyPr>
          <a:lstStyle>
            <a:lvl1pPr>
              <a:defRPr sz="7000">
                <a:latin typeface="Herculanum"/>
                <a:ea typeface="Herculanum"/>
                <a:cs typeface="Herculanum"/>
                <a:sym typeface="Herculanum"/>
              </a:defRPr>
            </a:lvl1pPr>
          </a:lstStyle>
          <a:p>
            <a:r>
              <a:rPr lang="en-US" sz="3200" b="1" dirty="0"/>
              <a:t>E</a:t>
            </a:r>
            <a:r>
              <a:rPr sz="3200" b="1" dirty="0"/>
              <a:t>zra 7:27-28</a:t>
            </a:r>
            <a:br>
              <a:rPr lang="en-US" sz="3200" b="1" dirty="0"/>
            </a:br>
            <a:r>
              <a:rPr lang="en-US" sz="3200" b="1" dirty="0"/>
              <a:t>God moved the heart of Artaxerxes</a:t>
            </a:r>
            <a:br>
              <a:rPr lang="en-US" sz="3200" b="1" dirty="0"/>
            </a:br>
            <a:r>
              <a:rPr lang="en-US" sz="3200" b="1" dirty="0"/>
              <a:t>458 BC</a:t>
            </a:r>
            <a:br>
              <a:rPr lang="en-US" sz="3200" b="1" dirty="0"/>
            </a:br>
            <a:br>
              <a:rPr lang="en-US" sz="3200" b="1" dirty="0"/>
            </a:br>
            <a:r>
              <a:rPr lang="en-US" sz="3200" b="1" dirty="0"/>
              <a:t>Daniel 9:24-25 490 years from the decree to restore and rebuild Jerusalem.</a:t>
            </a:r>
            <a:br>
              <a:rPr lang="en-US" sz="3200" b="1" dirty="0"/>
            </a:br>
            <a:br>
              <a:rPr lang="en-US" sz="3200" b="1" dirty="0"/>
            </a:br>
            <a:r>
              <a:rPr lang="en-US" sz="3200" b="1" dirty="0"/>
              <a:t>33 AD</a:t>
            </a:r>
            <a:endParaRPr sz="3200" b="1" dirty="0"/>
          </a:p>
        </p:txBody>
      </p:sp>
      <p:sp>
        <p:nvSpPr>
          <p:cNvPr id="220" name="Body"/>
          <p:cNvSpPr txBox="1">
            <a:spLocks noGrp="1"/>
          </p:cNvSpPr>
          <p:nvPr>
            <p:ph type="subTitle" sz="half" idx="1"/>
          </p:nvPr>
        </p:nvSpPr>
        <p:spPr>
          <a:xfrm>
            <a:off x="355795" y="4431618"/>
            <a:ext cx="8432411" cy="1881381"/>
          </a:xfrm>
          <a:prstGeom prst="rect">
            <a:avLst/>
          </a:prstGeom>
        </p:spPr>
        <p:txBody>
          <a:bodyPr/>
          <a:lstStyle/>
          <a:p>
            <a:pPr>
              <a:defRPr sz="6800">
                <a:solidFill>
                  <a:srgbClr val="FFFC79"/>
                </a:solidFill>
              </a:defRPr>
            </a:pPr>
            <a:endParaRPr dirty="0"/>
          </a:p>
        </p:txBody>
      </p:sp>
      <p:pic>
        <p:nvPicPr>
          <p:cNvPr id="221" name="Image" descr="Image"/>
          <p:cNvPicPr>
            <a:picLocks noChangeAspect="1"/>
          </p:cNvPicPr>
          <p:nvPr/>
        </p:nvPicPr>
        <p:blipFill>
          <a:blip r:embed="rId3"/>
          <a:stretch>
            <a:fillRect/>
          </a:stretch>
        </p:blipFill>
        <p:spPr>
          <a:xfrm>
            <a:off x="0" y="527895"/>
            <a:ext cx="4764499" cy="5712035"/>
          </a:xfrm>
          <a:prstGeom prst="rect">
            <a:avLst/>
          </a:prstGeom>
          <a:ln w="12700">
            <a:miter lim="400000"/>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ezra 8:21-23"/>
          <p:cNvSpPr txBox="1">
            <a:spLocks noGrp="1"/>
          </p:cNvSpPr>
          <p:nvPr>
            <p:ph type="ctrTitle"/>
          </p:nvPr>
        </p:nvSpPr>
        <p:spPr>
          <a:xfrm>
            <a:off x="5232020" y="152558"/>
            <a:ext cx="3683403" cy="5410042"/>
          </a:xfrm>
          <a:prstGeom prst="rect">
            <a:avLst/>
          </a:prstGeom>
        </p:spPr>
        <p:txBody>
          <a:bodyPr>
            <a:normAutofit/>
          </a:bodyPr>
          <a:lstStyle>
            <a:lvl1pPr>
              <a:defRPr sz="7000">
                <a:latin typeface="Herculanum"/>
                <a:ea typeface="Herculanum"/>
                <a:cs typeface="Herculanum"/>
                <a:sym typeface="Herculanum"/>
              </a:defRPr>
            </a:lvl1pPr>
          </a:lstStyle>
          <a:p>
            <a:r>
              <a:rPr lang="en-US" sz="3200" b="1" dirty="0"/>
              <a:t>Ezra 8:21-23</a:t>
            </a:r>
            <a:br>
              <a:rPr lang="en-US" sz="3200" b="1" dirty="0"/>
            </a:br>
            <a:br>
              <a:rPr lang="en-US" sz="3200" b="1" dirty="0"/>
            </a:br>
            <a:r>
              <a:rPr lang="en-US" sz="3200" b="1" dirty="0"/>
              <a:t>Ezra humbles himself before God.</a:t>
            </a:r>
            <a:br>
              <a:rPr lang="en-US" sz="3200" b="1" dirty="0"/>
            </a:br>
            <a:br>
              <a:rPr lang="en-US" sz="3200" b="1" dirty="0"/>
            </a:br>
            <a:r>
              <a:rPr lang="en-US" sz="3200" b="1" dirty="0"/>
              <a:t>Reliant on God </a:t>
            </a:r>
            <a:br>
              <a:rPr lang="en-US" sz="3200" b="1" dirty="0"/>
            </a:br>
            <a:r>
              <a:rPr lang="en-US" sz="3200" b="1" dirty="0"/>
              <a:t>(didn’t want to ask for military help)</a:t>
            </a:r>
          </a:p>
        </p:txBody>
      </p:sp>
      <p:sp>
        <p:nvSpPr>
          <p:cNvPr id="226" name="Body"/>
          <p:cNvSpPr txBox="1">
            <a:spLocks noGrp="1"/>
          </p:cNvSpPr>
          <p:nvPr>
            <p:ph type="subTitle" sz="half" idx="1"/>
          </p:nvPr>
        </p:nvSpPr>
        <p:spPr>
          <a:xfrm>
            <a:off x="355795" y="627580"/>
            <a:ext cx="4063805" cy="4706420"/>
          </a:xfrm>
          <a:prstGeom prst="rect">
            <a:avLst/>
          </a:prstGeom>
        </p:spPr>
        <p:txBody>
          <a:bodyPr/>
          <a:lstStyle/>
          <a:p>
            <a:pPr>
              <a:defRPr sz="6800">
                <a:solidFill>
                  <a:srgbClr val="FFFC79"/>
                </a:solidFill>
              </a:defRPr>
            </a:pPr>
            <a:endParaRPr dirty="0"/>
          </a:p>
        </p:txBody>
      </p:sp>
      <p:pic>
        <p:nvPicPr>
          <p:cNvPr id="227" name="Image" descr="Image"/>
          <p:cNvPicPr>
            <a:picLocks noChangeAspect="1"/>
          </p:cNvPicPr>
          <p:nvPr/>
        </p:nvPicPr>
        <p:blipFill>
          <a:blip r:embed="rId3"/>
          <a:stretch>
            <a:fillRect/>
          </a:stretch>
        </p:blipFill>
        <p:spPr>
          <a:xfrm>
            <a:off x="76200" y="627579"/>
            <a:ext cx="4876225" cy="5602842"/>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Image" descr="Image"/>
          <p:cNvPicPr>
            <a:picLocks noChangeAspect="1"/>
          </p:cNvPicPr>
          <p:nvPr/>
        </p:nvPicPr>
        <p:blipFill>
          <a:blip r:embed="rId3"/>
          <a:stretch>
            <a:fillRect/>
          </a:stretch>
        </p:blipFill>
        <p:spPr>
          <a:xfrm>
            <a:off x="0" y="1066800"/>
            <a:ext cx="5689600" cy="4267200"/>
          </a:xfrm>
          <a:prstGeom prst="rect">
            <a:avLst/>
          </a:prstGeom>
          <a:ln w="12700">
            <a:miter lim="400000"/>
          </a:ln>
        </p:spPr>
      </p:pic>
      <p:sp>
        <p:nvSpPr>
          <p:cNvPr id="232" name="ezra 10:1-4"/>
          <p:cNvSpPr txBox="1">
            <a:spLocks noGrp="1"/>
          </p:cNvSpPr>
          <p:nvPr>
            <p:ph type="ctrTitle"/>
          </p:nvPr>
        </p:nvSpPr>
        <p:spPr>
          <a:xfrm>
            <a:off x="5791200" y="-307611"/>
            <a:ext cx="3481701" cy="6327411"/>
          </a:xfrm>
          <a:prstGeom prst="rect">
            <a:avLst/>
          </a:prstGeom>
        </p:spPr>
        <p:txBody>
          <a:bodyPr>
            <a:normAutofit/>
          </a:bodyPr>
          <a:lstStyle>
            <a:lvl1pPr>
              <a:defRPr sz="7000">
                <a:latin typeface="Herculanum"/>
                <a:ea typeface="Herculanum"/>
                <a:cs typeface="Herculanum"/>
                <a:sym typeface="Herculanum"/>
              </a:defRPr>
            </a:lvl1pPr>
          </a:lstStyle>
          <a:p>
            <a:r>
              <a:rPr lang="en-US" sz="3200" b="1" dirty="0"/>
              <a:t>Ezra 9:1-3</a:t>
            </a:r>
            <a:br>
              <a:rPr lang="en-US" sz="3200" b="1" dirty="0"/>
            </a:br>
            <a:r>
              <a:rPr lang="en-US" sz="3200" b="1" dirty="0"/>
              <a:t>E</a:t>
            </a:r>
            <a:r>
              <a:rPr sz="3200" b="1" dirty="0"/>
              <a:t>zra 10:1-4</a:t>
            </a:r>
            <a:br>
              <a:rPr lang="en-US" sz="3200" b="1" dirty="0"/>
            </a:br>
            <a:br>
              <a:rPr lang="en-US" sz="3200" b="1" dirty="0"/>
            </a:br>
            <a:r>
              <a:rPr lang="en-US" sz="3200" b="1" dirty="0"/>
              <a:t>Israel takes foreign wives.</a:t>
            </a:r>
            <a:br>
              <a:rPr lang="en-US" sz="3200" b="1" dirty="0"/>
            </a:br>
            <a:br>
              <a:rPr lang="en-US" sz="3200" b="1" dirty="0"/>
            </a:br>
            <a:r>
              <a:rPr lang="en-US" sz="3200" b="1" dirty="0"/>
              <a:t>Ezra weeping, throwing himself down before the Lord, pulling out his hair.</a:t>
            </a:r>
            <a:endParaRPr sz="3200" b="1" dirty="0"/>
          </a:p>
        </p:txBody>
      </p:sp>
      <p:sp>
        <p:nvSpPr>
          <p:cNvPr id="233" name="Body"/>
          <p:cNvSpPr txBox="1">
            <a:spLocks noGrp="1"/>
          </p:cNvSpPr>
          <p:nvPr>
            <p:ph type="subTitle" sz="half" idx="1"/>
          </p:nvPr>
        </p:nvSpPr>
        <p:spPr>
          <a:xfrm>
            <a:off x="355795" y="5257800"/>
            <a:ext cx="3835205" cy="1055199"/>
          </a:xfrm>
          <a:prstGeom prst="rect">
            <a:avLst/>
          </a:prstGeom>
        </p:spPr>
        <p:txBody>
          <a:bodyPr>
            <a:normAutofit lnSpcReduction="10000"/>
          </a:bodyPr>
          <a:lstStyle/>
          <a:p>
            <a:pPr>
              <a:defRPr sz="6800">
                <a:solidFill>
                  <a:srgbClr val="FFFC79"/>
                </a:solidFill>
              </a:defRPr>
            </a:pPr>
            <a:endParaRPr dirty="0"/>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DECF8-5C36-4A7D-8024-9D4AD6BF0A53}"/>
              </a:ext>
            </a:extLst>
          </p:cNvPr>
          <p:cNvSpPr>
            <a:spLocks noGrp="1"/>
          </p:cNvSpPr>
          <p:nvPr>
            <p:ph type="title"/>
          </p:nvPr>
        </p:nvSpPr>
        <p:spPr>
          <a:xfrm>
            <a:off x="533401" y="178595"/>
            <a:ext cx="7940874" cy="888206"/>
          </a:xfrm>
        </p:spPr>
        <p:txBody>
          <a:bodyPr>
            <a:normAutofit/>
          </a:bodyPr>
          <a:lstStyle/>
          <a:p>
            <a:r>
              <a:rPr lang="en-US" sz="4000" b="1" dirty="0"/>
              <a:t>Nehemiah</a:t>
            </a:r>
          </a:p>
        </p:txBody>
      </p:sp>
      <p:sp>
        <p:nvSpPr>
          <p:cNvPr id="3" name="Text Placeholder 2">
            <a:extLst>
              <a:ext uri="{FF2B5EF4-FFF2-40B4-BE49-F238E27FC236}">
                <a16:creationId xmlns:a16="http://schemas.microsoft.com/office/drawing/2014/main" id="{566594CE-A61C-45D4-9693-9263D325E214}"/>
              </a:ext>
            </a:extLst>
          </p:cNvPr>
          <p:cNvSpPr>
            <a:spLocks noGrp="1"/>
          </p:cNvSpPr>
          <p:nvPr>
            <p:ph type="body" idx="1"/>
          </p:nvPr>
        </p:nvSpPr>
        <p:spPr>
          <a:xfrm>
            <a:off x="533401" y="838201"/>
            <a:ext cx="8305798" cy="3505200"/>
          </a:xfrm>
        </p:spPr>
        <p:txBody>
          <a:bodyPr>
            <a:normAutofit/>
          </a:bodyPr>
          <a:lstStyle/>
          <a:p>
            <a:r>
              <a:rPr lang="en-US" sz="2800" b="1" dirty="0"/>
              <a:t>Nehemiah: The greatest leader in the OT?</a:t>
            </a:r>
          </a:p>
          <a:p>
            <a:r>
              <a:rPr lang="en-US" sz="2800" b="1" dirty="0"/>
              <a:t>What are the traits of a great leader of God’s people?</a:t>
            </a:r>
          </a:p>
          <a:p>
            <a:r>
              <a:rPr lang="en-US" sz="2800" b="1" dirty="0"/>
              <a:t>Ezra, the teacher, returned and was restored.</a:t>
            </a:r>
          </a:p>
          <a:p>
            <a:r>
              <a:rPr lang="en-US" sz="2800" b="1" dirty="0"/>
              <a:t>Nehemiah the leader repented and rebuilt.</a:t>
            </a:r>
          </a:p>
        </p:txBody>
      </p:sp>
      <p:pic>
        <p:nvPicPr>
          <p:cNvPr id="1026" name="Picture 2" descr="Nehemiah 4:1-23 » Tanwax Country Chapel">
            <a:extLst>
              <a:ext uri="{FF2B5EF4-FFF2-40B4-BE49-F238E27FC236}">
                <a16:creationId xmlns:a16="http://schemas.microsoft.com/office/drawing/2014/main" id="{72F68A8F-57B3-4B72-BA8A-A91BB1A4C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093" y="4309873"/>
            <a:ext cx="4231307" cy="236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252418"/>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044E-213E-4019-987C-B4E9D0C25A31}"/>
              </a:ext>
            </a:extLst>
          </p:cNvPr>
          <p:cNvSpPr>
            <a:spLocks noGrp="1"/>
          </p:cNvSpPr>
          <p:nvPr>
            <p:ph type="title"/>
          </p:nvPr>
        </p:nvSpPr>
        <p:spPr>
          <a:xfrm>
            <a:off x="669727" y="178595"/>
            <a:ext cx="7804547" cy="964406"/>
          </a:xfrm>
        </p:spPr>
        <p:txBody>
          <a:bodyPr>
            <a:normAutofit/>
          </a:bodyPr>
          <a:lstStyle/>
          <a:p>
            <a:r>
              <a:rPr lang="en-US" sz="3600" b="1" dirty="0"/>
              <a:t>Nehemiah 1:1-11</a:t>
            </a:r>
          </a:p>
        </p:txBody>
      </p:sp>
      <p:sp>
        <p:nvSpPr>
          <p:cNvPr id="3" name="Text Placeholder 2">
            <a:extLst>
              <a:ext uri="{FF2B5EF4-FFF2-40B4-BE49-F238E27FC236}">
                <a16:creationId xmlns:a16="http://schemas.microsoft.com/office/drawing/2014/main" id="{25961DDB-F535-4031-94ED-14BA02086A78}"/>
              </a:ext>
            </a:extLst>
          </p:cNvPr>
          <p:cNvSpPr>
            <a:spLocks noGrp="1"/>
          </p:cNvSpPr>
          <p:nvPr>
            <p:ph type="body" idx="1"/>
          </p:nvPr>
        </p:nvSpPr>
        <p:spPr>
          <a:xfrm>
            <a:off x="669727" y="1295400"/>
            <a:ext cx="7804547" cy="4946451"/>
          </a:xfrm>
        </p:spPr>
        <p:txBody>
          <a:bodyPr>
            <a:normAutofit/>
          </a:bodyPr>
          <a:lstStyle/>
          <a:p>
            <a:r>
              <a:rPr lang="en-US" sz="2800" b="1" dirty="0"/>
              <a:t>Nehemiah: God’s leader wept, mourned, fasted and prayed over the condition of God’s kingdom.</a:t>
            </a:r>
          </a:p>
          <a:p>
            <a:r>
              <a:rPr lang="en-US" sz="2800" b="1" dirty="0"/>
              <a:t>Nehemiah: God’s leader prays humbly and powerfully.</a:t>
            </a:r>
          </a:p>
          <a:p>
            <a:r>
              <a:rPr lang="en-US" sz="2800" b="1" dirty="0"/>
              <a:t>Nehemiah: “I confess the sins we Israelites, including myself, and my father’s family, have committed against you.”</a:t>
            </a:r>
          </a:p>
          <a:p>
            <a:endParaRPr lang="en-US" sz="2800" b="1" dirty="0"/>
          </a:p>
        </p:txBody>
      </p:sp>
    </p:spTree>
    <p:extLst>
      <p:ext uri="{BB962C8B-B14F-4D97-AF65-F5344CB8AC3E}">
        <p14:creationId xmlns:p14="http://schemas.microsoft.com/office/powerpoint/2010/main" val="2063078745"/>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Nehemiah 1:10-11"/>
          <p:cNvSpPr txBox="1">
            <a:spLocks noGrp="1"/>
          </p:cNvSpPr>
          <p:nvPr>
            <p:ph type="ctrTitle"/>
          </p:nvPr>
        </p:nvSpPr>
        <p:spPr>
          <a:xfrm>
            <a:off x="5456909" y="152558"/>
            <a:ext cx="3458514" cy="3321090"/>
          </a:xfrm>
          <a:prstGeom prst="rect">
            <a:avLst/>
          </a:prstGeom>
        </p:spPr>
        <p:txBody>
          <a:bodyPr>
            <a:normAutofit/>
          </a:bodyPr>
          <a:lstStyle>
            <a:lvl1pPr>
              <a:defRPr sz="7000">
                <a:latin typeface="Herculanum"/>
                <a:ea typeface="Herculanum"/>
                <a:cs typeface="Herculanum"/>
                <a:sym typeface="Herculanum"/>
              </a:defRPr>
            </a:lvl1pPr>
          </a:lstStyle>
          <a:p>
            <a:r>
              <a:rPr sz="3200" b="1" dirty="0"/>
              <a:t>Nehemiah 1:10-11</a:t>
            </a:r>
            <a:br>
              <a:rPr lang="en-US" sz="3200" b="1" dirty="0"/>
            </a:br>
            <a:br>
              <a:rPr lang="en-US" sz="3200" b="1" dirty="0"/>
            </a:br>
            <a:r>
              <a:rPr lang="en-US" sz="3200" b="1" dirty="0"/>
              <a:t>Nehemiah prays boldly</a:t>
            </a:r>
            <a:br>
              <a:rPr lang="en-US" sz="3200" b="1" dirty="0"/>
            </a:br>
            <a:endParaRPr sz="3200" b="1" dirty="0"/>
          </a:p>
        </p:txBody>
      </p:sp>
      <p:sp>
        <p:nvSpPr>
          <p:cNvPr id="238" name="Body"/>
          <p:cNvSpPr txBox="1">
            <a:spLocks noGrp="1"/>
          </p:cNvSpPr>
          <p:nvPr>
            <p:ph type="subTitle" sz="half" idx="1"/>
          </p:nvPr>
        </p:nvSpPr>
        <p:spPr>
          <a:xfrm>
            <a:off x="355795" y="5105400"/>
            <a:ext cx="3759005" cy="1207599"/>
          </a:xfrm>
          <a:prstGeom prst="rect">
            <a:avLst/>
          </a:prstGeom>
        </p:spPr>
        <p:txBody>
          <a:bodyPr/>
          <a:lstStyle/>
          <a:p>
            <a:pPr>
              <a:defRPr sz="6800">
                <a:solidFill>
                  <a:srgbClr val="FFFC79"/>
                </a:solidFill>
              </a:defRPr>
            </a:pPr>
            <a:endParaRPr dirty="0"/>
          </a:p>
        </p:txBody>
      </p:sp>
      <p:pic>
        <p:nvPicPr>
          <p:cNvPr id="239" name="Image" descr="Image"/>
          <p:cNvPicPr>
            <a:picLocks noChangeAspect="1"/>
          </p:cNvPicPr>
          <p:nvPr/>
        </p:nvPicPr>
        <p:blipFill>
          <a:blip r:embed="rId3"/>
          <a:stretch>
            <a:fillRect/>
          </a:stretch>
        </p:blipFill>
        <p:spPr>
          <a:xfrm>
            <a:off x="-165315" y="-4116"/>
            <a:ext cx="5610494" cy="7293641"/>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Body"/>
          <p:cNvSpPr txBox="1">
            <a:spLocks noGrp="1"/>
          </p:cNvSpPr>
          <p:nvPr>
            <p:ph type="subTitle" sz="half" idx="1"/>
          </p:nvPr>
        </p:nvSpPr>
        <p:spPr>
          <a:xfrm>
            <a:off x="355795" y="5029200"/>
            <a:ext cx="3606605" cy="1283799"/>
          </a:xfrm>
          <a:prstGeom prst="rect">
            <a:avLst/>
          </a:prstGeom>
        </p:spPr>
        <p:txBody>
          <a:bodyPr/>
          <a:lstStyle/>
          <a:p>
            <a:pPr>
              <a:defRPr sz="6800">
                <a:solidFill>
                  <a:srgbClr val="FFFC79"/>
                </a:solidFill>
              </a:defRPr>
            </a:pPr>
            <a:endParaRPr dirty="0"/>
          </a:p>
        </p:txBody>
      </p:sp>
      <p:pic>
        <p:nvPicPr>
          <p:cNvPr id="244" name="Image" descr="Image"/>
          <p:cNvPicPr>
            <a:picLocks noChangeAspect="1"/>
          </p:cNvPicPr>
          <p:nvPr/>
        </p:nvPicPr>
        <p:blipFill>
          <a:blip r:embed="rId3"/>
          <a:stretch>
            <a:fillRect/>
          </a:stretch>
        </p:blipFill>
        <p:spPr>
          <a:xfrm>
            <a:off x="-152400" y="304800"/>
            <a:ext cx="5929604" cy="5929604"/>
          </a:xfrm>
          <a:prstGeom prst="rect">
            <a:avLst/>
          </a:prstGeom>
          <a:ln w="12700">
            <a:miter lim="400000"/>
          </a:ln>
        </p:spPr>
      </p:pic>
      <p:sp>
        <p:nvSpPr>
          <p:cNvPr id="245" name="Nehemiah 2:11-12"/>
          <p:cNvSpPr txBox="1">
            <a:spLocks noGrp="1"/>
          </p:cNvSpPr>
          <p:nvPr>
            <p:ph type="ctrTitle"/>
          </p:nvPr>
        </p:nvSpPr>
        <p:spPr>
          <a:xfrm>
            <a:off x="5029200" y="762000"/>
            <a:ext cx="3901067" cy="4836537"/>
          </a:xfrm>
          <a:prstGeom prst="rect">
            <a:avLst/>
          </a:prstGeom>
        </p:spPr>
        <p:txBody>
          <a:bodyPr>
            <a:normAutofit/>
          </a:bodyPr>
          <a:lstStyle>
            <a:lvl1pPr>
              <a:defRPr sz="7000">
                <a:latin typeface="Herculanum"/>
                <a:ea typeface="Herculanum"/>
                <a:cs typeface="Herculanum"/>
                <a:sym typeface="Herculanum"/>
              </a:defRPr>
            </a:lvl1pPr>
          </a:lstStyle>
          <a:p>
            <a:r>
              <a:rPr sz="2800" b="1" dirty="0"/>
              <a:t>Nehemiah 2:11-1</a:t>
            </a:r>
            <a:r>
              <a:rPr lang="en-US" sz="2800" b="1" dirty="0"/>
              <a:t>6</a:t>
            </a:r>
            <a:br>
              <a:rPr lang="en-US" sz="2800" b="1" dirty="0"/>
            </a:br>
            <a:br>
              <a:rPr lang="en-US" sz="2800" b="1" dirty="0"/>
            </a:br>
            <a:r>
              <a:rPr lang="en-US" sz="2800" b="1" dirty="0"/>
              <a:t>God’s leader prepares a plan to build God’s kingdom. </a:t>
            </a:r>
            <a:endParaRPr sz="2800" b="1" dirty="0"/>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Body"/>
          <p:cNvSpPr txBox="1">
            <a:spLocks noGrp="1"/>
          </p:cNvSpPr>
          <p:nvPr>
            <p:ph type="subTitle" sz="half" idx="1"/>
          </p:nvPr>
        </p:nvSpPr>
        <p:spPr>
          <a:xfrm>
            <a:off x="355795" y="4431618"/>
            <a:ext cx="8432411" cy="1881381"/>
          </a:xfrm>
          <a:prstGeom prst="rect">
            <a:avLst/>
          </a:prstGeom>
        </p:spPr>
        <p:txBody>
          <a:bodyPr/>
          <a:lstStyle/>
          <a:p>
            <a:pPr>
              <a:defRPr sz="6800">
                <a:solidFill>
                  <a:srgbClr val="FFFC79"/>
                </a:solidFill>
              </a:defRPr>
            </a:pPr>
            <a:endParaRPr/>
          </a:p>
        </p:txBody>
      </p:sp>
      <p:sp>
        <p:nvSpPr>
          <p:cNvPr id="250" name="Nehemiah 2:17"/>
          <p:cNvSpPr txBox="1">
            <a:spLocks noGrp="1"/>
          </p:cNvSpPr>
          <p:nvPr>
            <p:ph type="ctrTitle"/>
          </p:nvPr>
        </p:nvSpPr>
        <p:spPr>
          <a:xfrm>
            <a:off x="401923" y="442860"/>
            <a:ext cx="8340155" cy="1217685"/>
          </a:xfrm>
          <a:prstGeom prst="rect">
            <a:avLst/>
          </a:prstGeom>
        </p:spPr>
        <p:txBody>
          <a:bodyPr/>
          <a:lstStyle>
            <a:lvl1pPr>
              <a:defRPr sz="7000">
                <a:latin typeface="Herculanum"/>
                <a:ea typeface="Herculanum"/>
                <a:cs typeface="Herculanum"/>
                <a:sym typeface="Herculanum"/>
              </a:defRPr>
            </a:lvl1pPr>
          </a:lstStyle>
          <a:p>
            <a:r>
              <a:t>Nehemiah 2:17</a:t>
            </a:r>
          </a:p>
        </p:txBody>
      </p:sp>
      <p:pic>
        <p:nvPicPr>
          <p:cNvPr id="251" name="Image" descr="Image"/>
          <p:cNvPicPr>
            <a:picLocks noChangeAspect="1"/>
          </p:cNvPicPr>
          <p:nvPr/>
        </p:nvPicPr>
        <p:blipFill>
          <a:blip r:embed="rId3"/>
          <a:stretch>
            <a:fillRect/>
          </a:stretch>
        </p:blipFill>
        <p:spPr>
          <a:xfrm>
            <a:off x="1604792" y="2028953"/>
            <a:ext cx="5402462" cy="4813102"/>
          </a:xfrm>
          <a:prstGeom prst="rect">
            <a:avLst/>
          </a:prstGeom>
          <a:ln w="12700">
            <a:miter lim="400000"/>
          </a:ln>
        </p:spPr>
      </p:pic>
    </p:spTree>
  </p:cSld>
  <p:clrMapOvr>
    <a:masterClrMapping/>
  </p:clrMapOvr>
  <p:transition spd="med"/>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1_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6830</TotalTime>
  <Words>8494</Words>
  <Application>Microsoft Office PowerPoint</Application>
  <PresentationFormat>On-screen Show (4:3)</PresentationFormat>
  <Paragraphs>871</Paragraphs>
  <Slides>162</Slides>
  <Notes>71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162</vt:i4>
      </vt:variant>
    </vt:vector>
  </HeadingPairs>
  <TitlesOfParts>
    <vt:vector size="181" baseType="lpstr">
      <vt:lpstr>Arial</vt:lpstr>
      <vt:lpstr>Avenir Book Oblique</vt:lpstr>
      <vt:lpstr>Avenir Heavy</vt:lpstr>
      <vt:lpstr>Avenir Roman</vt:lpstr>
      <vt:lpstr>Book Antiqua</vt:lpstr>
      <vt:lpstr>Calibri</vt:lpstr>
      <vt:lpstr>Casual</vt:lpstr>
      <vt:lpstr>Century Gothic</vt:lpstr>
      <vt:lpstr>Garamond</vt:lpstr>
      <vt:lpstr>Georgia</vt:lpstr>
      <vt:lpstr>Helvetica Light</vt:lpstr>
      <vt:lpstr>Herculanum</vt:lpstr>
      <vt:lpstr>Lucida Sans</vt:lpstr>
      <vt:lpstr>Marker Felt</vt:lpstr>
      <vt:lpstr>Wingdings</vt:lpstr>
      <vt:lpstr>Default</vt:lpstr>
      <vt:lpstr>Stream</vt:lpstr>
      <vt:lpstr>Apothecary</vt:lpstr>
      <vt:lpstr>1_Black</vt:lpstr>
      <vt:lpstr>PowerPoint Presentation</vt:lpstr>
      <vt:lpstr>PowerPoint Presentation</vt:lpstr>
      <vt:lpstr>Here was Your Situation:</vt:lpstr>
      <vt:lpstr>How Did you get there?</vt:lpstr>
      <vt:lpstr>What is the solution?</vt:lpstr>
      <vt:lpstr>Who are you?</vt:lpstr>
      <vt:lpstr>Historical   Background</vt:lpstr>
      <vt:lpstr>Prophets of the Exile</vt:lpstr>
      <vt:lpstr>Post-exile books</vt:lpstr>
      <vt:lpstr>schedule</vt:lpstr>
      <vt:lpstr>All this was prophesied</vt:lpstr>
      <vt:lpstr>Deuteronomy 30:1-6 Repent, Return, Restore, REbuild</vt:lpstr>
      <vt:lpstr>If God says it will happen It will happen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Haggai</vt:lpstr>
      <vt:lpstr>Historical Background</vt:lpstr>
      <vt:lpstr>The People’s Excuse</vt:lpstr>
      <vt:lpstr>God’s Solution</vt:lpstr>
      <vt:lpstr>Rebuild</vt:lpstr>
      <vt:lpstr>Two Great Memory Verses</vt:lpstr>
      <vt:lpstr>Haggai 2:10-18  “parable  of defiled flesh</vt:lpstr>
      <vt:lpstr>Haggai 2:19-23</vt:lpstr>
      <vt:lpstr>Zechariah</vt:lpstr>
      <vt:lpstr>Things to bear in mind When reading zechariah</vt:lpstr>
      <vt:lpstr>The messiah is coming</vt:lpstr>
      <vt:lpstr>Outline of Zechariah</vt:lpstr>
      <vt:lpstr>Zech 1:1-6  Introduction</vt:lpstr>
      <vt:lpstr>Vision #1 Zech 1:7-17 A man on a red horse</vt:lpstr>
      <vt:lpstr>Vision #1 cont.</vt:lpstr>
      <vt:lpstr>Vision #2 The vision of four horns</vt:lpstr>
      <vt:lpstr>Vision #3 a man with a measuring line</vt:lpstr>
      <vt:lpstr>Vision #3 (cont.)</vt:lpstr>
      <vt:lpstr>Kingdom prophecies in Zechariah</vt:lpstr>
      <vt:lpstr>Vision #4  Zech 3:1-10 Joshua accused and exonerated</vt:lpstr>
      <vt:lpstr>Vision #4 cont.</vt:lpstr>
      <vt:lpstr>Vision #5  The Golden Lampstand and the Two Olive Trees</vt:lpstr>
      <vt:lpstr>Vision #5 (cont.)</vt:lpstr>
      <vt:lpstr>Vision #6 The flying scroll</vt:lpstr>
      <vt:lpstr>Vision #7 A woman in a basket</vt:lpstr>
      <vt:lpstr>Vision #8 Four Chariots</vt:lpstr>
      <vt:lpstr>Zechariah 6:9-15 The coronation scene</vt:lpstr>
      <vt:lpstr>IV. Zech 7 &amp; 8 Two Sermons</vt:lpstr>
      <vt:lpstr>Should I mourn and fast?</vt:lpstr>
      <vt:lpstr>Should I mourn and Fast?</vt:lpstr>
      <vt:lpstr>Zech 9-11 The First oracle</vt:lpstr>
      <vt:lpstr>Messianic Prophecies in Zechariah</vt:lpstr>
      <vt:lpstr>Zech 9:10-17 A kingdom prophecy</vt:lpstr>
      <vt:lpstr>Zechariah 10</vt:lpstr>
      <vt:lpstr>Zechariah 11:4-14</vt:lpstr>
      <vt:lpstr>Zech 11:11-12 A messianic prophecy</vt:lpstr>
      <vt:lpstr>Oracle #2 Zechariah 12-14</vt:lpstr>
      <vt:lpstr>Zechariah 12:10-14 A messianic prophecy </vt:lpstr>
      <vt:lpstr>Zechariah 13  The kingdom of god (cont.)</vt:lpstr>
      <vt:lpstr>Zechariah 14 The end of time</vt:lpstr>
      <vt:lpstr>Zech 14:8-21 The time of the end</vt:lpstr>
      <vt:lpstr>PowerPoint Presentation</vt:lpstr>
      <vt:lpstr>PowerPoint Presentation</vt:lpstr>
      <vt:lpstr>PowerPoint Presentation</vt:lpstr>
      <vt:lpstr>PowerPoint Presentation</vt:lpstr>
      <vt:lpstr>Esther 2:5-7 </vt:lpstr>
      <vt:lpstr>Esther 2:10, 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Humility / Restraint</vt:lpstr>
      <vt:lpstr>PowerPoint Presentation</vt:lpstr>
      <vt:lpstr>PowerPoint Presentation</vt:lpstr>
      <vt:lpstr>Ezra 7:8-10 Ezra devoted himself to studying and the observance of the Scripture. </vt:lpstr>
      <vt:lpstr>Ezra 7:27-28 God moved the heart of Artaxerxes 458 BC  Daniel 9:24-25 490 years from the decree to restore and rebuild Jerusalem.  33 AD</vt:lpstr>
      <vt:lpstr>Ezra 8:21-23  Ezra humbles himself before God.  Reliant on God  (didn’t want to ask for military help)</vt:lpstr>
      <vt:lpstr>Ezra 9:1-3 Ezra 10:1-4  Israel takes foreign wives.  Ezra weeping, throwing himself down before the Lord, pulling out his hair.</vt:lpstr>
      <vt:lpstr>Nehemiah</vt:lpstr>
      <vt:lpstr>Nehemiah 1:1-11</vt:lpstr>
      <vt:lpstr>Nehemiah 1:10-11  Nehemiah prays boldly </vt:lpstr>
      <vt:lpstr>Nehemiah 2:11-16  God’s leader prepares a plan to build God’s kingdom. </vt:lpstr>
      <vt:lpstr>Nehemiah 2:17</vt:lpstr>
      <vt:lpstr>Nehemiah 2:18</vt:lpstr>
      <vt:lpstr>Nehemiah 3</vt:lpstr>
      <vt:lpstr>his becomes ours</vt:lpstr>
      <vt:lpstr>When It Rains…</vt:lpstr>
      <vt:lpstr>It Pours!</vt:lpstr>
      <vt:lpstr>If It’s Not One Thing…</vt:lpstr>
      <vt:lpstr>It’s Another!</vt:lpstr>
      <vt:lpstr>Misery Loves…</vt:lpstr>
      <vt:lpstr>Company!</vt:lpstr>
      <vt:lpstr>Trouble Comes In…</vt:lpstr>
      <vt:lpstr>Threes!</vt:lpstr>
      <vt:lpstr>Nehemiah 4:1-3</vt:lpstr>
      <vt:lpstr>Nehemiah 4:10</vt:lpstr>
      <vt:lpstr>Nehemiah 5:1-5</vt:lpstr>
      <vt:lpstr>Nehemiah 5:6-7a</vt:lpstr>
      <vt:lpstr>Nehemiah 5:9-13</vt:lpstr>
      <vt:lpstr>Nehemiah 5:9-13</vt:lpstr>
      <vt:lpstr>Nehemiah 5:19</vt:lpstr>
      <vt:lpstr>Nehemiah 6:15-16</vt:lpstr>
      <vt:lpstr>Nehemiah 7:1</vt:lpstr>
      <vt:lpstr>Nehemiah 8:1-3</vt:lpstr>
      <vt:lpstr>Nehemiah 8:5-6</vt:lpstr>
      <vt:lpstr>Nehemiah 9:1-3</vt:lpstr>
      <vt:lpstr>Nehemiah 9:38</vt:lpstr>
      <vt:lpstr>Nehemiah 10:30</vt:lpstr>
      <vt:lpstr>Nehemiah 10:31</vt:lpstr>
      <vt:lpstr>Nehemiah 10:32-39</vt:lpstr>
      <vt:lpstr>Nehemiah 11:1-2</vt:lpstr>
      <vt:lpstr>Casting Lots</vt:lpstr>
      <vt:lpstr>Nehemiah 12:27</vt:lpstr>
      <vt:lpstr>Nehemiah 12:43</vt:lpstr>
      <vt:lpstr>Nehemiah 13:6-9</vt:lpstr>
      <vt:lpstr>Nehemiah 13:6-9</vt:lpstr>
      <vt:lpstr>Nehemiah 13</vt:lpstr>
      <vt:lpstr>Nehemiah</vt:lpstr>
      <vt:lpstr>3 “R”s of Finishing the Task</vt:lpstr>
      <vt:lpstr>PowerPoint Presentation</vt:lpstr>
      <vt:lpstr>PowerPoint Presentation</vt:lpstr>
      <vt:lpstr>Malachi:  God’s Messenger</vt:lpstr>
      <vt:lpstr>Theme: Covenant</vt:lpstr>
      <vt:lpstr>Malachi:  God’s Messenger</vt:lpstr>
      <vt:lpstr>Background to Malachi</vt:lpstr>
      <vt:lpstr>Outline of Malachi</vt:lpstr>
      <vt:lpstr>Introduction: Malachi 1:1-5</vt:lpstr>
      <vt:lpstr>I.  The Priests have been unfaithful</vt:lpstr>
      <vt:lpstr>Unfaithful  priests</vt:lpstr>
      <vt:lpstr>Unfaithful priests</vt:lpstr>
      <vt:lpstr>Does God get your leftovers?</vt:lpstr>
      <vt:lpstr>Unfaithful priests</vt:lpstr>
      <vt:lpstr>Unfaithful priests</vt:lpstr>
      <vt:lpstr>Unfaithful priests</vt:lpstr>
      <vt:lpstr>Malachi 2:1-9  Warnings for priests</vt:lpstr>
      <vt:lpstr>Malachi 2:1-9  Warnings for priests</vt:lpstr>
      <vt:lpstr>II. Malachi 2:10-3:18 The people have been unfaithful</vt:lpstr>
      <vt:lpstr>II. Malachi 2:10-3:18 The people have been unfaithful</vt:lpstr>
      <vt:lpstr>Malachi 3:1-5  The Day of the Lord Part I</vt:lpstr>
      <vt:lpstr>Malachi 3:6-15 The People have been unfaithful</vt:lpstr>
      <vt:lpstr>Malachi 3:6-15 The People have been unfaithful</vt:lpstr>
      <vt:lpstr>The key question</vt:lpstr>
      <vt:lpstr>Malachi 3:6-15        The people  have been unfaithful</vt:lpstr>
      <vt:lpstr>III. The Day of the Lord  Malachi 3:16-4:6</vt:lpstr>
      <vt:lpstr>Malachi 4  The Day of the Lord</vt:lpstr>
      <vt:lpstr>Malachi 4:4-6 God’s final word to his people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Oakes</dc:creator>
  <cp:lastModifiedBy>John Oakes</cp:lastModifiedBy>
  <cp:revision>87</cp:revision>
  <dcterms:modified xsi:type="dcterms:W3CDTF">2020-09-19T06:12:21Z</dcterms:modified>
</cp:coreProperties>
</file>