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08" r:id="rId3"/>
    <p:sldId id="337" r:id="rId4"/>
    <p:sldId id="338" r:id="rId5"/>
    <p:sldId id="258" r:id="rId6"/>
    <p:sldId id="259" r:id="rId7"/>
    <p:sldId id="339" r:id="rId8"/>
    <p:sldId id="317" r:id="rId9"/>
    <p:sldId id="335" r:id="rId10"/>
    <p:sldId id="334" r:id="rId11"/>
    <p:sldId id="344" r:id="rId12"/>
    <p:sldId id="340" r:id="rId13"/>
    <p:sldId id="341" r:id="rId14"/>
    <p:sldId id="342" r:id="rId15"/>
    <p:sldId id="343" r:id="rId16"/>
    <p:sldId id="34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37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99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85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80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01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0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825" y="71021"/>
            <a:ext cx="7865616" cy="1580598"/>
          </a:xfrm>
        </p:spPr>
        <p:txBody>
          <a:bodyPr>
            <a:normAutofit/>
          </a:bodyPr>
          <a:lstStyle/>
          <a:p>
            <a:r>
              <a:rPr lang="en-US" dirty="0"/>
              <a:t>The Gospel of John II</a:t>
            </a:r>
            <a:br>
              <a:rPr lang="en-US" dirty="0"/>
            </a:br>
            <a:r>
              <a:rPr lang="en-US" dirty="0"/>
              <a:t>Let’s Meet </a:t>
            </a:r>
            <a:r>
              <a:rPr lang="en-US" dirty="0" err="1"/>
              <a:t>jesus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806" y="5317724"/>
            <a:ext cx="6498454" cy="1358283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FFFF00"/>
                </a:solidFill>
              </a:rPr>
              <a:t>John Oakes</a:t>
            </a:r>
          </a:p>
          <a:p>
            <a:pPr algn="r"/>
            <a:r>
              <a:rPr lang="en-US" sz="2400" b="1" dirty="0">
                <a:solidFill>
                  <a:srgbClr val="FFFF00"/>
                </a:solidFill>
              </a:rPr>
              <a:t>Bakersfield</a:t>
            </a:r>
          </a:p>
          <a:p>
            <a:pPr algn="r"/>
            <a:r>
              <a:rPr lang="en-US" sz="2400" b="1" dirty="0">
                <a:solidFill>
                  <a:srgbClr val="FFFF00"/>
                </a:solidFill>
              </a:rPr>
              <a:t>Fall, 2020</a:t>
            </a:r>
          </a:p>
        </p:txBody>
      </p:sp>
      <p:pic>
        <p:nvPicPr>
          <p:cNvPr id="1026" name="Picture 2" descr="http://www.milligan.edu/administrative/mmatson/joh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" y="2646449"/>
            <a:ext cx="2992328" cy="3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CD55C0-9517-42EC-8881-5BE765428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54" y="2175242"/>
            <a:ext cx="5238379" cy="30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9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831" y="204187"/>
            <a:ext cx="7111014" cy="1180730"/>
          </a:xfrm>
        </p:spPr>
        <p:txBody>
          <a:bodyPr>
            <a:normAutofit/>
          </a:bodyPr>
          <a:lstStyle/>
          <a:p>
            <a:r>
              <a:rPr lang="en-US" sz="3200" dirty="0"/>
              <a:t>John 1:2-5  Important Metaphors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57" y="1651247"/>
            <a:ext cx="7972149" cy="4660776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Creator  </a:t>
            </a:r>
            <a:r>
              <a:rPr lang="en-US" sz="2800" b="1" dirty="0"/>
              <a:t>Through Him all things were made. Without him nothing was made that has been made.</a:t>
            </a: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Life  </a:t>
            </a:r>
            <a:r>
              <a:rPr lang="en-US" sz="2800" b="1" dirty="0"/>
              <a:t>In Him was life</a:t>
            </a: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Light  </a:t>
            </a:r>
            <a:r>
              <a:rPr lang="en-US" sz="2800" b="1" dirty="0"/>
              <a:t>The light shines in the darkness and the darkness has not </a:t>
            </a:r>
            <a:r>
              <a:rPr lang="en-US" sz="2800" b="1" i="1" dirty="0"/>
              <a:t>overcome/understood </a:t>
            </a:r>
            <a:r>
              <a:rPr lang="en-US" sz="2800" b="1" dirty="0"/>
              <a:t>it.</a:t>
            </a: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1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CD39-E6A1-42B7-A7F4-2BB6A4EC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1:9-13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A74C-0B59-4D3F-A62E-C4E1CC8F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6" y="2503502"/>
            <a:ext cx="8065363" cy="3805857"/>
          </a:xfrm>
        </p:spPr>
        <p:txBody>
          <a:bodyPr>
            <a:normAutofit/>
          </a:bodyPr>
          <a:lstStyle/>
          <a:p>
            <a:pPr marL="102870" indent="0" algn="ctr">
              <a:buNone/>
            </a:pPr>
            <a:r>
              <a:rPr lang="en-US" sz="2800" b="1" dirty="0"/>
              <a:t>To all who did receive him… he gave the right to become children of God.</a:t>
            </a:r>
          </a:p>
          <a:p>
            <a:pPr marL="102870" indent="0" algn="ctr">
              <a:buNone/>
            </a:pPr>
            <a:endParaRPr lang="en-US" sz="2800" b="1" dirty="0"/>
          </a:p>
          <a:p>
            <a:pPr marL="102870" indent="0" algn="ctr">
              <a:buNone/>
            </a:pPr>
            <a:r>
              <a:rPr lang="en-US" sz="2800" b="1" dirty="0"/>
              <a:t>…born of God.</a:t>
            </a:r>
          </a:p>
        </p:txBody>
      </p:sp>
    </p:spTree>
    <p:extLst>
      <p:ext uri="{BB962C8B-B14F-4D97-AF65-F5344CB8AC3E}">
        <p14:creationId xmlns:p14="http://schemas.microsoft.com/office/powerpoint/2010/main" val="321206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A6DB-0B18-433B-8266-0C45F378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1:14  A Key Verse!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02341-7A4E-4A78-8486-6067FADAB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Word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/>
              <a:t>became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flesh</a:t>
            </a:r>
            <a:r>
              <a:rPr lang="en-US" sz="2400" b="1" dirty="0"/>
              <a:t> and made his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dwelling</a:t>
            </a:r>
            <a:r>
              <a:rPr lang="en-US" sz="2400" b="1" dirty="0"/>
              <a:t> among us. We have seen his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glory</a:t>
            </a:r>
            <a:r>
              <a:rPr lang="en-US" sz="2400" b="1" dirty="0"/>
              <a:t>, the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glory</a:t>
            </a:r>
            <a:r>
              <a:rPr lang="en-US" sz="2400" b="1" dirty="0"/>
              <a:t> of the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and only </a:t>
            </a:r>
            <a:r>
              <a:rPr lang="en-US" sz="2400" b="1" dirty="0"/>
              <a:t>Son, who came from the Father, full of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truth.</a:t>
            </a:r>
          </a:p>
          <a:p>
            <a:pPr marL="102870" indent="0">
              <a:buNone/>
            </a:pP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2870" indent="0">
              <a:buNone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Word</a:t>
            </a:r>
            <a:r>
              <a:rPr lang="en-US" sz="2400" b="1" dirty="0"/>
              <a:t> became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flesh</a:t>
            </a:r>
            <a:r>
              <a:rPr lang="en-US" sz="2400" b="1" dirty="0"/>
              <a:t>.   </a:t>
            </a: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Logos</a:t>
            </a:r>
            <a:r>
              <a:rPr lang="en-US" sz="2400" b="1" dirty="0"/>
              <a:t> became </a:t>
            </a:r>
            <a:r>
              <a:rPr lang="en-US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sarx</a:t>
            </a:r>
            <a:endParaRPr lang="en-US" sz="2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2870" indent="0">
              <a:buNone/>
            </a:pPr>
            <a:endParaRPr lang="en-US" sz="2400" b="1" dirty="0"/>
          </a:p>
          <a:p>
            <a:pPr marL="102870" indent="0">
              <a:buNone/>
            </a:pPr>
            <a:r>
              <a:rPr lang="en-US" sz="2400" b="1" dirty="0"/>
              <a:t>He made his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dwelling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tabernacled</a:t>
            </a:r>
            <a:r>
              <a:rPr lang="en-US" sz="2400" b="1" dirty="0"/>
              <a:t>) among us.</a:t>
            </a:r>
          </a:p>
          <a:p>
            <a:pPr marL="102870" indent="0">
              <a:buNone/>
            </a:pPr>
            <a:endParaRPr lang="en-US" sz="2400" b="1" dirty="0"/>
          </a:p>
          <a:p>
            <a:pPr marL="102870" indent="0">
              <a:buNone/>
            </a:pPr>
            <a:r>
              <a:rPr lang="en-US" sz="2400" b="1" dirty="0"/>
              <a:t>We beheld his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glory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doxa</a:t>
            </a:r>
            <a:r>
              <a:rPr lang="en-US" sz="2400" b="1" dirty="0"/>
              <a:t>).</a:t>
            </a:r>
          </a:p>
          <a:p>
            <a:pPr marL="102870" indent="0">
              <a:buNone/>
            </a:pPr>
            <a:endParaRPr lang="en-US" sz="2400" b="1" dirty="0"/>
          </a:p>
          <a:p>
            <a:pPr marL="102870" indent="0">
              <a:buNone/>
            </a:pPr>
            <a:r>
              <a:rPr lang="en-US" sz="2400" b="1" dirty="0"/>
              <a:t>Full of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11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4F8EB-6573-4E08-BFA8-78B58F47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Grace and Truth!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48286-1D48-438B-9957-AFEE0483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1146"/>
            <a:ext cx="8229600" cy="4578214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John 1:17  The Law was given through Moses,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</a:t>
            </a:r>
            <a:r>
              <a:rPr lang="en-US" sz="2800" b="1" dirty="0"/>
              <a:t> came through Jesus Christ.</a:t>
            </a:r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r>
              <a:rPr lang="en-US" sz="2800" b="1" dirty="0"/>
              <a:t>The Law   vs  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</a:t>
            </a:r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r>
              <a:rPr lang="en-US" sz="2800" b="1" dirty="0"/>
              <a:t>Which is more important to you?  </a:t>
            </a:r>
          </a:p>
          <a:p>
            <a:pPr marL="102870" indent="0">
              <a:buNone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</a:t>
            </a:r>
            <a:r>
              <a:rPr lang="en-US" sz="2800" b="1" dirty="0"/>
              <a:t>?</a:t>
            </a:r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427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5E3F-791A-4A3A-9B0E-598A1D22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1:16 Grace upon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399D-C7E5-4941-AD34-A734A06F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5" y="2104008"/>
            <a:ext cx="3182645" cy="4205352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grace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r>
              <a:rPr lang="en-US" sz="2800" b="1" dirty="0"/>
              <a:t> </a:t>
            </a:r>
            <a:r>
              <a:rPr lang="en-US" sz="2800" b="1" dirty="0" err="1"/>
              <a:t>grace</a:t>
            </a:r>
            <a:endParaRPr lang="en-US" sz="2800" b="1" dirty="0"/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r>
              <a:rPr lang="en-US" sz="2800" b="1" dirty="0"/>
              <a:t>Piles of grace</a:t>
            </a:r>
          </a:p>
        </p:txBody>
      </p:sp>
      <p:pic>
        <p:nvPicPr>
          <p:cNvPr id="1026" name="Picture 2" descr="Grace Upon Grace – Grace + Porter">
            <a:extLst>
              <a:ext uri="{FF2B5EF4-FFF2-40B4-BE49-F238E27FC236}">
                <a16:creationId xmlns:a16="http://schemas.microsoft.com/office/drawing/2014/main" id="{D41556C8-82B5-4A2E-9F58-3F1E6F2B0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5" y="1497885"/>
            <a:ext cx="4913790" cy="49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1E4E-3105-4F0C-8107-C751C119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092"/>
          </a:xfrm>
        </p:spPr>
        <p:txBody>
          <a:bodyPr>
            <a:normAutofit/>
          </a:bodyPr>
          <a:lstStyle/>
          <a:p>
            <a:r>
              <a:rPr lang="en-US" sz="3600" dirty="0"/>
              <a:t>John 1:18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2695-090A-43B8-8F41-4229EFB0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082"/>
            <a:ext cx="8229600" cy="4791278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No one has ever seen God, but the one and only Son, who is himself God, the one who is at the Father’s side, has made him known.</a:t>
            </a:r>
          </a:p>
          <a:p>
            <a:pPr marL="102870" indent="0">
              <a:buNone/>
            </a:pPr>
            <a:endParaRPr lang="en-US" sz="1100" b="1" dirty="0"/>
          </a:p>
          <a:p>
            <a:pPr marL="102870" indent="0">
              <a:buNone/>
            </a:pPr>
            <a:r>
              <a:rPr lang="en-US" sz="2800" b="1" dirty="0"/>
              <a:t>The only begotten Son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monogeneis</a:t>
            </a:r>
            <a:r>
              <a:rPr lang="en-US" sz="2800" b="1" dirty="0"/>
              <a:t>  The only one like that.  The unique Son.</a:t>
            </a:r>
          </a:p>
          <a:p>
            <a:pPr marL="102870" indent="0">
              <a:buNone/>
            </a:pPr>
            <a:endParaRPr lang="en-US" sz="1000" b="1" dirty="0"/>
          </a:p>
          <a:p>
            <a:pPr marL="102870" indent="0">
              <a:buNone/>
            </a:pPr>
            <a:r>
              <a:rPr lang="en-US" sz="2800" b="1" dirty="0"/>
              <a:t>Jesus has made God known.</a:t>
            </a:r>
          </a:p>
          <a:p>
            <a:pPr marL="102870" indent="0">
              <a:buNone/>
            </a:pPr>
            <a:endParaRPr lang="en-US" sz="1000" b="1" dirty="0"/>
          </a:p>
          <a:p>
            <a:pPr marL="102870" indent="0">
              <a:buNone/>
            </a:pPr>
            <a:r>
              <a:rPr lang="en-US" sz="2800" b="1" dirty="0"/>
              <a:t>What would Jesus do?</a:t>
            </a:r>
          </a:p>
        </p:txBody>
      </p:sp>
    </p:spTree>
    <p:extLst>
      <p:ext uri="{BB962C8B-B14F-4D97-AF65-F5344CB8AC3E}">
        <p14:creationId xmlns:p14="http://schemas.microsoft.com/office/powerpoint/2010/main" val="336277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8F18-3904-4351-8034-DCA23A25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Let’s Meet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ADEC-B987-457E-A65E-475B04E7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7" y="1784412"/>
            <a:ext cx="8762260" cy="4524948"/>
          </a:xfrm>
        </p:spPr>
        <p:txBody>
          <a:bodyPr>
            <a:normAutofit/>
          </a:bodyPr>
          <a:lstStyle/>
          <a:p>
            <a:pPr marL="102870" indent="0" algn="ctr">
              <a:buNone/>
            </a:pPr>
            <a:r>
              <a:rPr lang="en-US" sz="3200" b="1" dirty="0"/>
              <a:t>Behold the glory of God.</a:t>
            </a:r>
          </a:p>
          <a:p>
            <a:pPr marL="102870" indent="0" algn="ctr">
              <a:buNone/>
            </a:pPr>
            <a:endParaRPr lang="en-US" sz="3200" b="1" dirty="0"/>
          </a:p>
          <a:p>
            <a:pPr marL="102870" indent="0" algn="ctr">
              <a:buNone/>
            </a:pPr>
            <a:r>
              <a:rPr lang="en-US" sz="3200" b="1" dirty="0"/>
              <a:t>Behold the unique One.</a:t>
            </a:r>
          </a:p>
          <a:p>
            <a:pPr marL="102870" indent="0" algn="ctr">
              <a:buNone/>
            </a:pPr>
            <a:endParaRPr lang="en-US" sz="3200" b="1" dirty="0"/>
          </a:p>
          <a:p>
            <a:pPr marL="102870" indent="0" algn="ctr">
              <a:buNone/>
            </a:pPr>
            <a:r>
              <a:rPr lang="en-US" sz="3200" b="1" dirty="0"/>
              <a:t>Behold God the Son who tabernacled with us</a:t>
            </a:r>
          </a:p>
          <a:p>
            <a:pPr marL="102870" indent="0" algn="ctr">
              <a:buNone/>
            </a:pPr>
            <a:endParaRPr lang="en-US" sz="3200" b="1" dirty="0"/>
          </a:p>
          <a:p>
            <a:pPr marL="102870" indent="0" algn="ctr">
              <a:buNone/>
            </a:pPr>
            <a:r>
              <a:rPr lang="en-US" sz="3200" b="1" dirty="0"/>
              <a:t>Full of grace and truth!</a:t>
            </a:r>
          </a:p>
        </p:txBody>
      </p:sp>
    </p:spTree>
    <p:extLst>
      <p:ext uri="{BB962C8B-B14F-4D97-AF65-F5344CB8AC3E}">
        <p14:creationId xmlns:p14="http://schemas.microsoft.com/office/powerpoint/2010/main" val="316610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539" y="-514905"/>
            <a:ext cx="10522998" cy="78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9AA3F-6E93-4380-BBE3-C11B39E9E9F5}"/>
              </a:ext>
            </a:extLst>
          </p:cNvPr>
          <p:cNvSpPr txBox="1"/>
          <p:nvPr/>
        </p:nvSpPr>
        <p:spPr>
          <a:xfrm>
            <a:off x="701336" y="5752730"/>
            <a:ext cx="819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 John Jesus is revealed through his miracles and his statements about himself</a:t>
            </a:r>
          </a:p>
        </p:txBody>
      </p:sp>
    </p:spTree>
    <p:extLst>
      <p:ext uri="{BB962C8B-B14F-4D97-AF65-F5344CB8AC3E}">
        <p14:creationId xmlns:p14="http://schemas.microsoft.com/office/powerpoint/2010/main" val="76793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19596"/>
            <a:ext cx="7279689" cy="878889"/>
          </a:xfrm>
        </p:spPr>
        <p:txBody>
          <a:bodyPr>
            <a:normAutofit/>
          </a:bodyPr>
          <a:lstStyle/>
          <a:p>
            <a:r>
              <a:rPr lang="en-US" sz="3600" dirty="0"/>
              <a:t>Theme and Purpose of John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903" y="1771650"/>
            <a:ext cx="5397623" cy="4766754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400" b="1" dirty="0"/>
              <a:t>Theme:  Jesus is the Son of God who reveals the Father, providing eternal life to all who believe.</a:t>
            </a:r>
          </a:p>
          <a:p>
            <a:pPr marL="102870" indent="0">
              <a:buNone/>
            </a:pPr>
            <a:endParaRPr lang="en-US" sz="2400" b="1" dirty="0"/>
          </a:p>
          <a:p>
            <a:pPr marL="102870" indent="0">
              <a:buNone/>
            </a:pPr>
            <a:r>
              <a:rPr lang="en-US" sz="2400" b="1" dirty="0"/>
              <a:t>Purpose: John 20:30-31  But these are written that you may believe that Jesus is the Messiah, the Son of God and that by believing you may have life in his name.</a:t>
            </a:r>
          </a:p>
          <a:p>
            <a:pPr marL="102870" indent="0">
              <a:buNone/>
            </a:pPr>
            <a:endParaRPr lang="en-US" sz="2400" b="1" dirty="0"/>
          </a:p>
          <a:p>
            <a:pPr marL="102870" indent="0">
              <a:buNone/>
            </a:pPr>
            <a:r>
              <a:rPr lang="en-US" sz="2400" b="1" dirty="0"/>
              <a:t>Key verse: John 1:14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" y="1574443"/>
            <a:ext cx="3076770" cy="42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44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Bear in Mind in John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4" y="1615735"/>
            <a:ext cx="4838330" cy="4873841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Chronology based on the Jewish festivals (the three year ministry.</a:t>
            </a: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The nature of Jesus is revealed through the festivals as well.</a:t>
            </a: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Use of metaphors (light, life, bread, gate, door, lamb, glory…)</a:t>
            </a: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Use of irony.</a:t>
            </a: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102870" indent="0">
              <a:buNone/>
            </a:pP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386B6C-568F-4F66-98C1-DD403537B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05" y="1615735"/>
            <a:ext cx="2582291" cy="406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E5A22-912A-4A47-9232-356980DA9585}"/>
              </a:ext>
            </a:extLst>
          </p:cNvPr>
          <p:cNvSpPr txBox="1"/>
          <p:nvPr/>
        </p:nvSpPr>
        <p:spPr>
          <a:xfrm>
            <a:off x="5743851" y="5735751"/>
            <a:ext cx="307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Rylands Papyrus</a:t>
            </a:r>
          </a:p>
          <a:p>
            <a:pPr algn="ctr"/>
            <a:r>
              <a:rPr lang="en-US" sz="2000" b="1" dirty="0"/>
              <a:t>AD 125</a:t>
            </a:r>
          </a:p>
        </p:txBody>
      </p:sp>
    </p:spTree>
    <p:extLst>
      <p:ext uri="{BB962C8B-B14F-4D97-AF65-F5344CB8AC3E}">
        <p14:creationId xmlns:p14="http://schemas.microsoft.com/office/powerpoint/2010/main" val="395408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64" y="292964"/>
            <a:ext cx="6530636" cy="861133"/>
          </a:xfrm>
        </p:spPr>
        <p:txBody>
          <a:bodyPr>
            <a:normAutofit/>
          </a:bodyPr>
          <a:lstStyle/>
          <a:p>
            <a:r>
              <a:rPr lang="en-US" sz="3600" dirty="0"/>
              <a:t>Seven I Am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01" y="1429305"/>
            <a:ext cx="7705817" cy="5255580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675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bread of life  John 6:35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light of the world  John 8:12, John 9:5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door (and the gate)  John 10:7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good shepherd  John 10:1,14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resurrection and the life  John 11:25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Way the Truth and the Life  John 14:6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I AM the true vine  John 15:1</a:t>
            </a:r>
          </a:p>
          <a:p>
            <a:pPr marL="102870" indent="0">
              <a:buNone/>
            </a:pPr>
            <a:endParaRPr lang="en-US" sz="800" dirty="0"/>
          </a:p>
          <a:p>
            <a:pPr marL="102870" indent="0">
              <a:buNone/>
            </a:pPr>
            <a:r>
              <a:rPr lang="en-US" sz="2400" b="1" dirty="0"/>
              <a:t>All are metaphors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Revealed Through Seven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91" y="1518082"/>
            <a:ext cx="7981025" cy="5193436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[knew </a:t>
            </a:r>
            <a:r>
              <a:rPr lang="en-US" sz="2400" b="1" dirty="0" err="1">
                <a:solidFill>
                  <a:srgbClr val="FFFF00"/>
                </a:solidFill>
              </a:rPr>
              <a:t>thoughs</a:t>
            </a:r>
            <a:r>
              <a:rPr lang="en-US" sz="2400" b="1" dirty="0">
                <a:solidFill>
                  <a:srgbClr val="FFFF00"/>
                </a:solidFill>
              </a:rPr>
              <a:t> of Nathanael  1:43-50]</a:t>
            </a: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endParaRPr lang="en-US" sz="6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Water to wine  John 2:1-11</a:t>
            </a:r>
          </a:p>
          <a:p>
            <a:pPr marL="102870" indent="0">
              <a:buNone/>
            </a:pPr>
            <a:endParaRPr lang="en-US" sz="6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Healing of official’s son  John 4:43-54</a:t>
            </a:r>
          </a:p>
          <a:p>
            <a:pPr marL="102870" indent="0">
              <a:buNone/>
            </a:pPr>
            <a:endParaRPr lang="en-US" sz="6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Healing at pool of Bethesda  John 5:1-5</a:t>
            </a:r>
          </a:p>
          <a:p>
            <a:pPr marL="102870" indent="0">
              <a:buNone/>
            </a:pPr>
            <a:endParaRPr lang="en-US" sz="6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Feeding of 5000  John 6:1-14</a:t>
            </a:r>
          </a:p>
          <a:p>
            <a:pPr marL="102870" indent="0">
              <a:buNone/>
            </a:pPr>
            <a:endParaRPr lang="en-US" sz="6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Walking on water  John 6:16-21</a:t>
            </a:r>
          </a:p>
          <a:p>
            <a:pPr marL="102870" indent="0">
              <a:buNone/>
            </a:pPr>
            <a:endParaRPr lang="en-US" sz="6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Healing man born blind  John 9:1-12</a:t>
            </a:r>
          </a:p>
          <a:p>
            <a:pPr marL="102870" indent="0">
              <a:buNone/>
            </a:pPr>
            <a:endParaRPr lang="en-US" sz="6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Resurrection of Lazarus  John 11:1-44</a:t>
            </a:r>
          </a:p>
          <a:p>
            <a:pPr marL="102870" indent="0">
              <a:buNone/>
            </a:pPr>
            <a:endParaRPr lang="en-US" sz="6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[miraculous catch of fish  John 21:1-13]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1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John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870" indent="0">
              <a:buNone/>
            </a:pPr>
            <a:r>
              <a:rPr lang="en-US" b="1" dirty="0">
                <a:solidFill>
                  <a:srgbClr val="FFFF00"/>
                </a:solidFill>
              </a:rPr>
              <a:t>I. Prologue 1:1-1:18</a:t>
            </a:r>
          </a:p>
          <a:p>
            <a:pPr marL="102870" indent="0">
              <a:buNone/>
            </a:pPr>
            <a:r>
              <a:rPr lang="en-US" b="1" dirty="0">
                <a:solidFill>
                  <a:srgbClr val="FFFF00"/>
                </a:solidFill>
              </a:rPr>
              <a:t>II. Book of Signs 1:19-12:50</a:t>
            </a:r>
          </a:p>
          <a:p>
            <a:pPr marL="102870" indent="0">
              <a:buNone/>
            </a:pPr>
            <a:r>
              <a:rPr lang="en-US" b="1" dirty="0">
                <a:solidFill>
                  <a:srgbClr val="FFFF00"/>
                </a:solidFill>
              </a:rPr>
              <a:t>III. Book of Glory  Passion Story 13:1-20:31</a:t>
            </a:r>
          </a:p>
          <a:p>
            <a:pPr marL="102870" indent="0">
              <a:buNone/>
            </a:pPr>
            <a:r>
              <a:rPr lang="en-US" b="1" dirty="0">
                <a:solidFill>
                  <a:srgbClr val="FFFF00"/>
                </a:solidFill>
              </a:rPr>
              <a:t>IV. Epilogue 21:1-21:25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Theme:  The Son of who reveals God’s glory.</a:t>
            </a:r>
          </a:p>
          <a:p>
            <a:pPr marL="10287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Theme verses  1:14, 1:18, 3:16 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0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457" y="763481"/>
            <a:ext cx="77324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Papyrus"/>
              </a:rPr>
              <a:t>Prologue  John 1:1-18</a:t>
            </a:r>
          </a:p>
          <a:p>
            <a:pPr algn="ctr"/>
            <a:endParaRPr lang="en-US" sz="2400" dirty="0">
              <a:solidFill>
                <a:srgbClr val="2F1A14"/>
              </a:solidFill>
              <a:latin typeface="Papyrus"/>
            </a:endParaRPr>
          </a:p>
          <a:p>
            <a:r>
              <a:rPr lang="en-US" sz="2400" dirty="0">
                <a:solidFill>
                  <a:srgbClr val="2F1A14"/>
                </a:solidFill>
                <a:latin typeface="Arial Black" panose="020B0A04020102020204" pitchFamily="34" charset="0"/>
              </a:rPr>
              <a:t>John 1:1 In the beginning was the Word. The Word was with God and the Word was God.</a:t>
            </a:r>
          </a:p>
          <a:p>
            <a:pPr algn="ctr"/>
            <a:endParaRPr lang="en-US" sz="2400" dirty="0">
              <a:solidFill>
                <a:srgbClr val="2F1A14"/>
              </a:solidFill>
              <a:latin typeface="Papyrus"/>
            </a:endParaRPr>
          </a:p>
          <a:p>
            <a:pPr algn="ctr"/>
            <a:r>
              <a:rPr lang="en-US" sz="2400" b="1" i="1" dirty="0" err="1">
                <a:solidFill>
                  <a:srgbClr val="FFFF00"/>
                </a:solidFill>
                <a:latin typeface="PalatinoLinotype-Roman"/>
              </a:rPr>
              <a:t>En</a:t>
            </a:r>
            <a:r>
              <a:rPr lang="en-US" sz="2400" b="1" i="1" dirty="0">
                <a:solidFill>
                  <a:srgbClr val="FFFF00"/>
                </a:solidFill>
                <a:latin typeface="PalatinoLinotype-Roman"/>
              </a:rPr>
              <a:t> archon  </a:t>
            </a:r>
            <a:r>
              <a:rPr lang="en-US" sz="2400" b="1" dirty="0">
                <a:solidFill>
                  <a:srgbClr val="FFFF00"/>
                </a:solidFill>
                <a:latin typeface="PalatinoLinotype-Roman"/>
              </a:rPr>
              <a:t>In the Beginning  (Genesis 1:1)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PalatinoLinotype-Roman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PalatinoLinotype-Roman"/>
              </a:rPr>
              <a:t>The Word  </a:t>
            </a:r>
            <a:r>
              <a:rPr lang="en-US" sz="2400" b="1" i="1" dirty="0">
                <a:solidFill>
                  <a:srgbClr val="FFFF00"/>
                </a:solidFill>
                <a:latin typeface="PalatinoLinotype-Roman"/>
              </a:rPr>
              <a:t>logos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PalatinoLinotype-Roman"/>
              </a:rPr>
              <a:t>word, underlying principle, omnipresent wisdom, reason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PalatinoLinotype-Roman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PalatinoLinotype-Roman"/>
              </a:rPr>
              <a:t>The Word:    Psalm 33:6 Isaiah 55:11</a:t>
            </a:r>
          </a:p>
        </p:txBody>
      </p:sp>
    </p:spTree>
    <p:extLst>
      <p:ext uri="{BB962C8B-B14F-4D97-AF65-F5344CB8AC3E}">
        <p14:creationId xmlns:p14="http://schemas.microsoft.com/office/powerpoint/2010/main" val="26762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77" y="301841"/>
            <a:ext cx="7546019" cy="966889"/>
          </a:xfrm>
        </p:spPr>
        <p:txBody>
          <a:bodyPr>
            <a:noAutofit/>
          </a:bodyPr>
          <a:lstStyle/>
          <a:p>
            <a:r>
              <a:rPr lang="en-US" sz="3600" dirty="0"/>
              <a:t>John 1:1 The “Trinity”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191" y="1899821"/>
            <a:ext cx="5428694" cy="4625293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400" b="1" dirty="0"/>
              <a:t>The Word was with God and the Word was God.</a:t>
            </a:r>
          </a:p>
          <a:p>
            <a:pPr marL="102870" indent="0">
              <a:buNone/>
            </a:pPr>
            <a:endParaRPr lang="en-US" sz="800" b="1" dirty="0"/>
          </a:p>
          <a:p>
            <a:pPr marL="102870" indent="0">
              <a:buNone/>
            </a:pPr>
            <a:r>
              <a:rPr lang="en-US" sz="2600" b="1" dirty="0"/>
              <a:t>Yesterday I was with Vince. I am Vince.</a:t>
            </a:r>
          </a:p>
          <a:p>
            <a:pPr marL="102870" indent="0">
              <a:buNone/>
            </a:pPr>
            <a:endParaRPr lang="en-US" sz="800" b="1" dirty="0"/>
          </a:p>
          <a:p>
            <a:pPr marL="102870" indent="0">
              <a:buNone/>
            </a:pPr>
            <a:r>
              <a:rPr lang="en-US" sz="2400" b="1" dirty="0"/>
              <a:t>Deuteronomy 6:4 Hear, O Israel the Lord is one God.</a:t>
            </a:r>
          </a:p>
          <a:p>
            <a:pPr marL="102870" indent="0">
              <a:buNone/>
            </a:pPr>
            <a:endParaRPr lang="en-US" sz="800" b="1" dirty="0"/>
          </a:p>
          <a:p>
            <a:pPr marL="102870" indent="0">
              <a:buNone/>
            </a:pPr>
            <a:r>
              <a:rPr lang="en-US" sz="2400" b="1" dirty="0"/>
              <a:t>The “Trinity” is about relationship. God is essentially relational.</a:t>
            </a:r>
          </a:p>
          <a:p>
            <a:pPr marL="102870" indent="0">
              <a:buNone/>
            </a:pPr>
            <a:endParaRPr lang="en-US" sz="800" b="1" dirty="0"/>
          </a:p>
          <a:p>
            <a:pPr marL="102870" indent="0">
              <a:buNone/>
            </a:pPr>
            <a:r>
              <a:rPr lang="en-US" sz="2400" b="1" dirty="0"/>
              <a:t>A God who would be known.</a:t>
            </a:r>
          </a:p>
        </p:txBody>
      </p:sp>
      <p:pic>
        <p:nvPicPr>
          <p:cNvPr id="5" name="Picture 4" descr="tertullian1">
            <a:extLst>
              <a:ext uri="{FF2B5EF4-FFF2-40B4-BE49-F238E27FC236}">
                <a16:creationId xmlns:a16="http://schemas.microsoft.com/office/drawing/2014/main" id="{497CEF8C-C0BD-47CB-8793-AEF35D33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5" y="1500620"/>
            <a:ext cx="30480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DB33D-6C87-47B0-A6B5-C7A803ADA6EB}"/>
              </a:ext>
            </a:extLst>
          </p:cNvPr>
          <p:cNvSpPr txBox="1"/>
          <p:nvPr/>
        </p:nvSpPr>
        <p:spPr>
          <a:xfrm>
            <a:off x="173115" y="6063449"/>
            <a:ext cx="3440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Tertullian AD 160-220</a:t>
            </a:r>
          </a:p>
        </p:txBody>
      </p:sp>
    </p:spTree>
    <p:extLst>
      <p:ext uri="{BB962C8B-B14F-4D97-AF65-F5344CB8AC3E}">
        <p14:creationId xmlns:p14="http://schemas.microsoft.com/office/powerpoint/2010/main" val="1132528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739</Words>
  <Application>Microsoft Office PowerPoint</Application>
  <PresentationFormat>On-screen Show (4:3)</PresentationFormat>
  <Paragraphs>140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Book Antiqua</vt:lpstr>
      <vt:lpstr>Calibri</vt:lpstr>
      <vt:lpstr>Lucida Sans</vt:lpstr>
      <vt:lpstr>PalatinoLinotype-Roman</vt:lpstr>
      <vt:lpstr>Papyrus</vt:lpstr>
      <vt:lpstr>Wingdings</vt:lpstr>
      <vt:lpstr>Wingdings 2</vt:lpstr>
      <vt:lpstr>Wingdings 3</vt:lpstr>
      <vt:lpstr>Apex</vt:lpstr>
      <vt:lpstr>The Gospel of John II Let’s Meet jesus</vt:lpstr>
      <vt:lpstr>PowerPoint Presentation</vt:lpstr>
      <vt:lpstr>Theme and Purpose of John</vt:lpstr>
      <vt:lpstr>Things to Bear in Mind in John</vt:lpstr>
      <vt:lpstr>Seven I Am Statements</vt:lpstr>
      <vt:lpstr>Jesus Revealed Through Seven Signs</vt:lpstr>
      <vt:lpstr>Outline of John</vt:lpstr>
      <vt:lpstr>PowerPoint Presentation</vt:lpstr>
      <vt:lpstr>John 1:1 The “Trinity”</vt:lpstr>
      <vt:lpstr>John 1:2-5  Important Metaphors</vt:lpstr>
      <vt:lpstr>John 1:9-13</vt:lpstr>
      <vt:lpstr>John 1:14  A Key Verse!</vt:lpstr>
      <vt:lpstr>Grace and Truth!</vt:lpstr>
      <vt:lpstr>John 1:16 Grace upon Grace</vt:lpstr>
      <vt:lpstr>John 1:18</vt:lpstr>
      <vt:lpstr>Let’s Meet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15</cp:revision>
  <dcterms:created xsi:type="dcterms:W3CDTF">2020-11-05T23:37:34Z</dcterms:created>
  <dcterms:modified xsi:type="dcterms:W3CDTF">2020-11-08T17:09:56Z</dcterms:modified>
</cp:coreProperties>
</file>