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80" r:id="rId3"/>
    <p:sldId id="281" r:id="rId4"/>
    <p:sldId id="272" r:id="rId5"/>
    <p:sldId id="258" r:id="rId6"/>
    <p:sldId id="282" r:id="rId7"/>
    <p:sldId id="283" r:id="rId8"/>
    <p:sldId id="284" r:id="rId9"/>
    <p:sldId id="285" r:id="rId10"/>
    <p:sldId id="286" r:id="rId11"/>
    <p:sldId id="287" r:id="rId12"/>
    <p:sldId id="288" r:id="rId13"/>
    <p:sldId id="289" r:id="rId14"/>
    <p:sldId id="290" r:id="rId15"/>
    <p:sldId id="310" r:id="rId16"/>
    <p:sldId id="291" r:id="rId17"/>
    <p:sldId id="292" r:id="rId18"/>
    <p:sldId id="293" r:id="rId19"/>
    <p:sldId id="294" r:id="rId20"/>
    <p:sldId id="304" r:id="rId21"/>
    <p:sldId id="295" r:id="rId22"/>
    <p:sldId id="296" r:id="rId23"/>
    <p:sldId id="297" r:id="rId24"/>
    <p:sldId id="298" r:id="rId25"/>
    <p:sldId id="299" r:id="rId26"/>
    <p:sldId id="300" r:id="rId27"/>
    <p:sldId id="301" r:id="rId28"/>
    <p:sldId id="302" r:id="rId29"/>
    <p:sldId id="303" r:id="rId30"/>
    <p:sldId id="309" r:id="rId31"/>
    <p:sldId id="305" r:id="rId32"/>
    <p:sldId id="306" r:id="rId33"/>
    <p:sldId id="307"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958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89939A-C1E7-4CB4-BF41-8708DA29AD69}" type="datetimeFigureOut">
              <a:rPr lang="en-US" smtClean="0"/>
              <a:t>10/21/2020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928A8F-418A-454A-BE73-BE82C93A6C28}" type="slidenum">
              <a:rPr lang="en-US" smtClean="0"/>
              <a:t>‹#›</a:t>
            </a:fld>
            <a:endParaRPr lang="en-US"/>
          </a:p>
        </p:txBody>
      </p:sp>
    </p:spTree>
    <p:extLst>
      <p:ext uri="{BB962C8B-B14F-4D97-AF65-F5344CB8AC3E}">
        <p14:creationId xmlns:p14="http://schemas.microsoft.com/office/powerpoint/2010/main" val="2410544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t>1</a:t>
            </a:fld>
            <a:endParaRPr lang="en-US"/>
          </a:p>
        </p:txBody>
      </p:sp>
    </p:spTree>
    <p:extLst>
      <p:ext uri="{BB962C8B-B14F-4D97-AF65-F5344CB8AC3E}">
        <p14:creationId xmlns:p14="http://schemas.microsoft.com/office/powerpoint/2010/main" val="27990674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t>10</a:t>
            </a:fld>
            <a:endParaRPr lang="en-US"/>
          </a:p>
        </p:txBody>
      </p:sp>
    </p:spTree>
    <p:extLst>
      <p:ext uri="{BB962C8B-B14F-4D97-AF65-F5344CB8AC3E}">
        <p14:creationId xmlns:p14="http://schemas.microsoft.com/office/powerpoint/2010/main" val="526935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t>11</a:t>
            </a:fld>
            <a:endParaRPr lang="en-US"/>
          </a:p>
        </p:txBody>
      </p:sp>
    </p:spTree>
    <p:extLst>
      <p:ext uri="{BB962C8B-B14F-4D97-AF65-F5344CB8AC3E}">
        <p14:creationId xmlns:p14="http://schemas.microsoft.com/office/powerpoint/2010/main" val="280974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t>12</a:t>
            </a:fld>
            <a:endParaRPr lang="en-US"/>
          </a:p>
        </p:txBody>
      </p:sp>
    </p:spTree>
    <p:extLst>
      <p:ext uri="{BB962C8B-B14F-4D97-AF65-F5344CB8AC3E}">
        <p14:creationId xmlns:p14="http://schemas.microsoft.com/office/powerpoint/2010/main" val="4714344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t>13</a:t>
            </a:fld>
            <a:endParaRPr lang="en-US"/>
          </a:p>
        </p:txBody>
      </p:sp>
    </p:spTree>
    <p:extLst>
      <p:ext uri="{BB962C8B-B14F-4D97-AF65-F5344CB8AC3E}">
        <p14:creationId xmlns:p14="http://schemas.microsoft.com/office/powerpoint/2010/main" val="14166901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t>14</a:t>
            </a:fld>
            <a:endParaRPr lang="en-US"/>
          </a:p>
        </p:txBody>
      </p:sp>
    </p:spTree>
    <p:extLst>
      <p:ext uri="{BB962C8B-B14F-4D97-AF65-F5344CB8AC3E}">
        <p14:creationId xmlns:p14="http://schemas.microsoft.com/office/powerpoint/2010/main" val="15664082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t>15</a:t>
            </a:fld>
            <a:endParaRPr lang="en-US"/>
          </a:p>
        </p:txBody>
      </p:sp>
    </p:spTree>
    <p:extLst>
      <p:ext uri="{BB962C8B-B14F-4D97-AF65-F5344CB8AC3E}">
        <p14:creationId xmlns:p14="http://schemas.microsoft.com/office/powerpoint/2010/main" val="21127255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t>16</a:t>
            </a:fld>
            <a:endParaRPr lang="en-US"/>
          </a:p>
        </p:txBody>
      </p:sp>
    </p:spTree>
    <p:extLst>
      <p:ext uri="{BB962C8B-B14F-4D97-AF65-F5344CB8AC3E}">
        <p14:creationId xmlns:p14="http://schemas.microsoft.com/office/powerpoint/2010/main" val="5039592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t>17</a:t>
            </a:fld>
            <a:endParaRPr lang="en-US"/>
          </a:p>
        </p:txBody>
      </p:sp>
    </p:spTree>
    <p:extLst>
      <p:ext uri="{BB962C8B-B14F-4D97-AF65-F5344CB8AC3E}">
        <p14:creationId xmlns:p14="http://schemas.microsoft.com/office/powerpoint/2010/main" val="39368667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t>18</a:t>
            </a:fld>
            <a:endParaRPr lang="en-US"/>
          </a:p>
        </p:txBody>
      </p:sp>
    </p:spTree>
    <p:extLst>
      <p:ext uri="{BB962C8B-B14F-4D97-AF65-F5344CB8AC3E}">
        <p14:creationId xmlns:p14="http://schemas.microsoft.com/office/powerpoint/2010/main" val="13574139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t>19</a:t>
            </a:fld>
            <a:endParaRPr lang="en-US"/>
          </a:p>
        </p:txBody>
      </p:sp>
    </p:spTree>
    <p:extLst>
      <p:ext uri="{BB962C8B-B14F-4D97-AF65-F5344CB8AC3E}">
        <p14:creationId xmlns:p14="http://schemas.microsoft.com/office/powerpoint/2010/main" val="669116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t>2</a:t>
            </a:fld>
            <a:endParaRPr lang="en-US"/>
          </a:p>
        </p:txBody>
      </p:sp>
    </p:spTree>
    <p:extLst>
      <p:ext uri="{BB962C8B-B14F-4D97-AF65-F5344CB8AC3E}">
        <p14:creationId xmlns:p14="http://schemas.microsoft.com/office/powerpoint/2010/main" val="3600169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t>20</a:t>
            </a:fld>
            <a:endParaRPr lang="en-US"/>
          </a:p>
        </p:txBody>
      </p:sp>
    </p:spTree>
    <p:extLst>
      <p:ext uri="{BB962C8B-B14F-4D97-AF65-F5344CB8AC3E}">
        <p14:creationId xmlns:p14="http://schemas.microsoft.com/office/powerpoint/2010/main" val="27775435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t>21</a:t>
            </a:fld>
            <a:endParaRPr lang="en-US"/>
          </a:p>
        </p:txBody>
      </p:sp>
    </p:spTree>
    <p:extLst>
      <p:ext uri="{BB962C8B-B14F-4D97-AF65-F5344CB8AC3E}">
        <p14:creationId xmlns:p14="http://schemas.microsoft.com/office/powerpoint/2010/main" val="38899941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t>22</a:t>
            </a:fld>
            <a:endParaRPr lang="en-US"/>
          </a:p>
        </p:txBody>
      </p:sp>
    </p:spTree>
    <p:extLst>
      <p:ext uri="{BB962C8B-B14F-4D97-AF65-F5344CB8AC3E}">
        <p14:creationId xmlns:p14="http://schemas.microsoft.com/office/powerpoint/2010/main" val="16425164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t>23</a:t>
            </a:fld>
            <a:endParaRPr lang="en-US"/>
          </a:p>
        </p:txBody>
      </p:sp>
    </p:spTree>
    <p:extLst>
      <p:ext uri="{BB962C8B-B14F-4D97-AF65-F5344CB8AC3E}">
        <p14:creationId xmlns:p14="http://schemas.microsoft.com/office/powerpoint/2010/main" val="20761843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t>24</a:t>
            </a:fld>
            <a:endParaRPr lang="en-US"/>
          </a:p>
        </p:txBody>
      </p:sp>
    </p:spTree>
    <p:extLst>
      <p:ext uri="{BB962C8B-B14F-4D97-AF65-F5344CB8AC3E}">
        <p14:creationId xmlns:p14="http://schemas.microsoft.com/office/powerpoint/2010/main" val="5621961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t>25</a:t>
            </a:fld>
            <a:endParaRPr lang="en-US"/>
          </a:p>
        </p:txBody>
      </p:sp>
    </p:spTree>
    <p:extLst>
      <p:ext uri="{BB962C8B-B14F-4D97-AF65-F5344CB8AC3E}">
        <p14:creationId xmlns:p14="http://schemas.microsoft.com/office/powerpoint/2010/main" val="5220553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t>26</a:t>
            </a:fld>
            <a:endParaRPr lang="en-US"/>
          </a:p>
        </p:txBody>
      </p:sp>
    </p:spTree>
    <p:extLst>
      <p:ext uri="{BB962C8B-B14F-4D97-AF65-F5344CB8AC3E}">
        <p14:creationId xmlns:p14="http://schemas.microsoft.com/office/powerpoint/2010/main" val="6818397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t>27</a:t>
            </a:fld>
            <a:endParaRPr lang="en-US"/>
          </a:p>
        </p:txBody>
      </p:sp>
    </p:spTree>
    <p:extLst>
      <p:ext uri="{BB962C8B-B14F-4D97-AF65-F5344CB8AC3E}">
        <p14:creationId xmlns:p14="http://schemas.microsoft.com/office/powerpoint/2010/main" val="30835100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t>28</a:t>
            </a:fld>
            <a:endParaRPr lang="en-US"/>
          </a:p>
        </p:txBody>
      </p:sp>
    </p:spTree>
    <p:extLst>
      <p:ext uri="{BB962C8B-B14F-4D97-AF65-F5344CB8AC3E}">
        <p14:creationId xmlns:p14="http://schemas.microsoft.com/office/powerpoint/2010/main" val="22534271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t>29</a:t>
            </a:fld>
            <a:endParaRPr lang="en-US"/>
          </a:p>
        </p:txBody>
      </p:sp>
    </p:spTree>
    <p:extLst>
      <p:ext uri="{BB962C8B-B14F-4D97-AF65-F5344CB8AC3E}">
        <p14:creationId xmlns:p14="http://schemas.microsoft.com/office/powerpoint/2010/main" val="552880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t>3</a:t>
            </a:fld>
            <a:endParaRPr lang="en-US"/>
          </a:p>
        </p:txBody>
      </p:sp>
    </p:spTree>
    <p:extLst>
      <p:ext uri="{BB962C8B-B14F-4D97-AF65-F5344CB8AC3E}">
        <p14:creationId xmlns:p14="http://schemas.microsoft.com/office/powerpoint/2010/main" val="22672371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t>30</a:t>
            </a:fld>
            <a:endParaRPr lang="en-US"/>
          </a:p>
        </p:txBody>
      </p:sp>
    </p:spTree>
    <p:extLst>
      <p:ext uri="{BB962C8B-B14F-4D97-AF65-F5344CB8AC3E}">
        <p14:creationId xmlns:p14="http://schemas.microsoft.com/office/powerpoint/2010/main" val="308990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t>31</a:t>
            </a:fld>
            <a:endParaRPr lang="en-US"/>
          </a:p>
        </p:txBody>
      </p:sp>
    </p:spTree>
    <p:extLst>
      <p:ext uri="{BB962C8B-B14F-4D97-AF65-F5344CB8AC3E}">
        <p14:creationId xmlns:p14="http://schemas.microsoft.com/office/powerpoint/2010/main" val="27320499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t>32</a:t>
            </a:fld>
            <a:endParaRPr lang="en-US"/>
          </a:p>
        </p:txBody>
      </p:sp>
    </p:spTree>
    <p:extLst>
      <p:ext uri="{BB962C8B-B14F-4D97-AF65-F5344CB8AC3E}">
        <p14:creationId xmlns:p14="http://schemas.microsoft.com/office/powerpoint/2010/main" val="27138861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t>33</a:t>
            </a:fld>
            <a:endParaRPr lang="en-US"/>
          </a:p>
        </p:txBody>
      </p:sp>
    </p:spTree>
    <p:extLst>
      <p:ext uri="{BB962C8B-B14F-4D97-AF65-F5344CB8AC3E}">
        <p14:creationId xmlns:p14="http://schemas.microsoft.com/office/powerpoint/2010/main" val="2551126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t>4</a:t>
            </a:fld>
            <a:endParaRPr lang="en-US"/>
          </a:p>
        </p:txBody>
      </p:sp>
    </p:spTree>
    <p:extLst>
      <p:ext uri="{BB962C8B-B14F-4D97-AF65-F5344CB8AC3E}">
        <p14:creationId xmlns:p14="http://schemas.microsoft.com/office/powerpoint/2010/main" val="354947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t>5</a:t>
            </a:fld>
            <a:endParaRPr lang="en-US"/>
          </a:p>
        </p:txBody>
      </p:sp>
    </p:spTree>
    <p:extLst>
      <p:ext uri="{BB962C8B-B14F-4D97-AF65-F5344CB8AC3E}">
        <p14:creationId xmlns:p14="http://schemas.microsoft.com/office/powerpoint/2010/main" val="3580032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t>6</a:t>
            </a:fld>
            <a:endParaRPr lang="en-US"/>
          </a:p>
        </p:txBody>
      </p:sp>
    </p:spTree>
    <p:extLst>
      <p:ext uri="{BB962C8B-B14F-4D97-AF65-F5344CB8AC3E}">
        <p14:creationId xmlns:p14="http://schemas.microsoft.com/office/powerpoint/2010/main" val="41790867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t>7</a:t>
            </a:fld>
            <a:endParaRPr lang="en-US"/>
          </a:p>
        </p:txBody>
      </p:sp>
    </p:spTree>
    <p:extLst>
      <p:ext uri="{BB962C8B-B14F-4D97-AF65-F5344CB8AC3E}">
        <p14:creationId xmlns:p14="http://schemas.microsoft.com/office/powerpoint/2010/main" val="1891299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t>8</a:t>
            </a:fld>
            <a:endParaRPr lang="en-US"/>
          </a:p>
        </p:txBody>
      </p:sp>
    </p:spTree>
    <p:extLst>
      <p:ext uri="{BB962C8B-B14F-4D97-AF65-F5344CB8AC3E}">
        <p14:creationId xmlns:p14="http://schemas.microsoft.com/office/powerpoint/2010/main" val="4201093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28A8F-418A-454A-BE73-BE82C93A6C28}" type="slidenum">
              <a:rPr lang="en-US" smtClean="0"/>
              <a:t>9</a:t>
            </a:fld>
            <a:endParaRPr lang="en-US"/>
          </a:p>
        </p:txBody>
      </p:sp>
    </p:spTree>
    <p:extLst>
      <p:ext uri="{BB962C8B-B14F-4D97-AF65-F5344CB8AC3E}">
        <p14:creationId xmlns:p14="http://schemas.microsoft.com/office/powerpoint/2010/main" val="4892241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88167307-D0BF-4EBA-8414-C8DD10B60385}" type="datetimeFigureOut">
              <a:rPr lang="en-US"/>
              <a:pPr>
                <a:defRPr/>
              </a:pPr>
              <a:t>10/21/2020</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7970A626-B0D6-4D3C-B3BA-89367E92138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46FF56D5-B29C-47DE-8FBF-486FC375AB6E}" type="datetimeFigureOut">
              <a:rPr lang="en-US"/>
              <a:pPr>
                <a:defRPr/>
              </a:pPr>
              <a:t>10/21/2020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7F09497-6ADD-4498-9CF5-36D4A37EE85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9356EAEB-E1CE-4732-9983-A3CFAD43E1B6}" type="datetimeFigureOut">
              <a:rPr lang="en-US"/>
              <a:pPr>
                <a:defRPr/>
              </a:pPr>
              <a:t>10/21/2020</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F1C4C4E6-1A0C-46AC-9222-444B89C5EAA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a:t>Click to edit Master title style</a:t>
            </a:r>
          </a:p>
        </p:txBody>
      </p:sp>
      <p:sp>
        <p:nvSpPr>
          <p:cNvPr id="8" name="Content Placeholder 7"/>
          <p:cNvSpPr>
            <a:spLocks noGrp="1"/>
          </p:cNvSpPr>
          <p:nvPr>
            <p:ph sz="quarter" idx="1"/>
          </p:nvPr>
        </p:nvSpPr>
        <p:spPr>
          <a:xfrm>
            <a:off x="612648" y="1600200"/>
            <a:ext cx="81534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FD274EAD-3D0B-4E96-AF3A-1335AA1D0B56}" type="datetimeFigureOut">
              <a:rPr lang="en-US"/>
              <a:pPr>
                <a:defRPr/>
              </a:pPr>
              <a:t>10/21/2020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B5855F1-AF57-48AF-BB5A-411DDB11AE9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a:t>Click to edit Master title style</a:t>
            </a:r>
          </a:p>
        </p:txBody>
      </p:sp>
      <p:sp>
        <p:nvSpPr>
          <p:cNvPr id="7" name="Date Placeholder 11"/>
          <p:cNvSpPr>
            <a:spLocks noGrp="1"/>
          </p:cNvSpPr>
          <p:nvPr>
            <p:ph type="dt" sz="half" idx="10"/>
          </p:nvPr>
        </p:nvSpPr>
        <p:spPr/>
        <p:txBody>
          <a:bodyPr/>
          <a:lstStyle>
            <a:lvl1pPr>
              <a:defRPr/>
            </a:lvl1pPr>
          </a:lstStyle>
          <a:p>
            <a:pPr>
              <a:defRPr/>
            </a:pPr>
            <a:fld id="{25E383F1-65C9-4EA0-9D74-7B67810783A7}" type="datetimeFigureOut">
              <a:rPr lang="en-US"/>
              <a:pPr>
                <a:defRPr/>
              </a:pPr>
              <a:t>10/21/2020</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5DF5F3DC-CC61-4A31-9301-E88FE9768CF6}"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844901"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7"/>
          <p:cNvSpPr>
            <a:spLocks noGrp="1"/>
          </p:cNvSpPr>
          <p:nvPr>
            <p:ph type="dt" sz="half" idx="10"/>
          </p:nvPr>
        </p:nvSpPr>
        <p:spPr/>
        <p:txBody>
          <a:bodyPr rtlCol="0"/>
          <a:lstStyle>
            <a:lvl1pPr>
              <a:defRPr/>
            </a:lvl1pPr>
          </a:lstStyle>
          <a:p>
            <a:pPr>
              <a:defRPr/>
            </a:pPr>
            <a:fld id="{4D84599F-CFFF-4D65-9B7C-721FB1B3134A}" type="datetimeFigureOut">
              <a:rPr lang="en-US"/>
              <a:pPr>
                <a:defRPr/>
              </a:pPr>
              <a:t>10/21/2020</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0FD46DC5-A470-4E42-AD9C-C9DBD4CEFE9F}"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800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E876A98C-FE9A-4E33-B956-088095BD3EA3}" type="datetimeFigureOut">
              <a:rPr lang="en-US"/>
              <a:pPr>
                <a:defRPr/>
              </a:pPr>
              <a:t>10/21/2020</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4A665810-D39D-49B4-AFB9-0D9A026845C0}"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36D41817-580C-4863-B4B3-ECB25A66B695}" type="datetimeFigureOut">
              <a:rPr lang="en-US"/>
              <a:pPr>
                <a:defRPr/>
              </a:pPr>
              <a:t>10/21/2020</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CE913189-380D-4280-A499-D586EA2391C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64D85272-5EF8-464E-B06A-2B8DE85394C8}" type="datetimeFigureOut">
              <a:rPr lang="en-US"/>
              <a:pPr>
                <a:defRPr/>
              </a:pPr>
              <a:t>10/21/2020</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5275D096-3E3D-4CB1-B885-83812979F79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a:t>Click to edit Master title style</a:t>
            </a: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6EFADD88-A6CA-472E-924D-5EDFF73ED264}" type="datetimeFigureOut">
              <a:rPr lang="en-US"/>
              <a:pPr>
                <a:defRPr/>
              </a:pPr>
              <a:t>10/21/2020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436EC80-8C96-438D-A2AA-D86AF6BC0E7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a:t>Click to edit Master title style</a:t>
            </a: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8B4BE673-90D9-4C83-8AD2-EB2EA0181889}" type="datetimeFigureOut">
              <a:rPr lang="en-US"/>
              <a:pPr>
                <a:defRPr/>
              </a:pPr>
              <a:t>10/21/2020</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02804B8A-2D81-412E-9E16-FEAC953FDFBB}"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4E4EF172-183A-4759-83C3-27A4E36BF268}" type="datetimeFigureOut">
              <a:rPr lang="en-US"/>
              <a:pPr>
                <a:defRPr/>
              </a:pPr>
              <a:t>10/21/2020</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B45D1AF5-E894-4C1F-BC51-FE6F4F1C80A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9" r:id="rId1"/>
    <p:sldLayoutId id="2147483805" r:id="rId2"/>
    <p:sldLayoutId id="2147483810" r:id="rId3"/>
    <p:sldLayoutId id="2147483811" r:id="rId4"/>
    <p:sldLayoutId id="2147483812" r:id="rId5"/>
    <p:sldLayoutId id="2147483806" r:id="rId6"/>
    <p:sldLayoutId id="2147483813" r:id="rId7"/>
    <p:sldLayoutId id="2147483807" r:id="rId8"/>
    <p:sldLayoutId id="2147483814" r:id="rId9"/>
    <p:sldLayoutId id="2147483808" r:id="rId10"/>
    <p:sldLayoutId id="2147483815"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a:defRPr>
      </a:lvl2pPr>
      <a:lvl3pPr algn="l" rtl="0" eaLnBrk="0" fontAlgn="base" hangingPunct="0">
        <a:spcBef>
          <a:spcPct val="0"/>
        </a:spcBef>
        <a:spcAft>
          <a:spcPct val="0"/>
        </a:spcAft>
        <a:defRPr sz="4400">
          <a:solidFill>
            <a:schemeClr val="tx2"/>
          </a:solidFill>
          <a:latin typeface="Tw Cen MT"/>
        </a:defRPr>
      </a:lvl3pPr>
      <a:lvl4pPr algn="l" rtl="0" eaLnBrk="0" fontAlgn="base" hangingPunct="0">
        <a:spcBef>
          <a:spcPct val="0"/>
        </a:spcBef>
        <a:spcAft>
          <a:spcPct val="0"/>
        </a:spcAft>
        <a:defRPr sz="4400">
          <a:solidFill>
            <a:schemeClr val="tx2"/>
          </a:solidFill>
          <a:latin typeface="Tw Cen MT"/>
        </a:defRPr>
      </a:lvl4pPr>
      <a:lvl5pPr algn="l" rtl="0" eaLnBrk="0" fontAlgn="base" hangingPunct="0">
        <a:spcBef>
          <a:spcPct val="0"/>
        </a:spcBef>
        <a:spcAft>
          <a:spcPct val="0"/>
        </a:spcAft>
        <a:defRPr sz="4400">
          <a:solidFill>
            <a:schemeClr val="tx2"/>
          </a:solidFill>
          <a:latin typeface="Tw Cen MT"/>
        </a:defRPr>
      </a:lvl5pPr>
      <a:lvl6pPr marL="457200" algn="l" rtl="0" fontAlgn="base">
        <a:spcBef>
          <a:spcPct val="0"/>
        </a:spcBef>
        <a:spcAft>
          <a:spcPct val="0"/>
        </a:spcAft>
        <a:defRPr sz="4400">
          <a:solidFill>
            <a:schemeClr val="tx2"/>
          </a:solidFill>
          <a:latin typeface="Tw Cen MT"/>
        </a:defRPr>
      </a:lvl6pPr>
      <a:lvl7pPr marL="914400" algn="l" rtl="0" fontAlgn="base">
        <a:spcBef>
          <a:spcPct val="0"/>
        </a:spcBef>
        <a:spcAft>
          <a:spcPct val="0"/>
        </a:spcAft>
        <a:defRPr sz="4400">
          <a:solidFill>
            <a:schemeClr val="tx2"/>
          </a:solidFill>
          <a:latin typeface="Tw Cen MT"/>
        </a:defRPr>
      </a:lvl7pPr>
      <a:lvl8pPr marL="1371600" algn="l" rtl="0" fontAlgn="base">
        <a:spcBef>
          <a:spcPct val="0"/>
        </a:spcBef>
        <a:spcAft>
          <a:spcPct val="0"/>
        </a:spcAft>
        <a:defRPr sz="4400">
          <a:solidFill>
            <a:schemeClr val="tx2"/>
          </a:solidFill>
          <a:latin typeface="Tw Cen MT"/>
        </a:defRPr>
      </a:lvl8pPr>
      <a:lvl9pPr marL="1828800" algn="l" rtl="0" fontAlgn="base">
        <a:spcBef>
          <a:spcPct val="0"/>
        </a:spcBef>
        <a:spcAft>
          <a:spcPct val="0"/>
        </a:spcAft>
        <a:defRPr sz="4400">
          <a:solidFill>
            <a:schemeClr val="tx2"/>
          </a:solidFill>
          <a:latin typeface="Tw Cen MT"/>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mp5CyJOzgZHLdM&amp;tbnid=slWlQqOFrcMYUM:&amp;ved=0CAUQjRw&amp;url=http://www.stanthonycatholic.org/prayers-sacred-heart.htm&amp;ei=NfW4UayrNobNiwLgoYCwCA&amp;bvm=bv.47883778,d.cGE&amp;psig=AFQjCNHozxTqLLgaOjqwBj91ucB1-isu-Q&amp;ust=1371162281571102"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eaLnBrk="1" fontAlgn="auto" hangingPunct="1">
              <a:spcAft>
                <a:spcPts val="0"/>
              </a:spcAft>
              <a:defRPr/>
            </a:pPr>
            <a:r>
              <a:rPr lang="en-US" b="1" dirty="0"/>
              <a:t>Christianity and Culture:</a:t>
            </a:r>
            <a:br>
              <a:rPr lang="en-US" b="1" dirty="0"/>
            </a:br>
            <a:br>
              <a:rPr lang="en-US" b="1" dirty="0"/>
            </a:br>
            <a:r>
              <a:rPr lang="en-US" b="1" dirty="0"/>
              <a:t>Christianity in a Post-MODERN Age </a:t>
            </a:r>
            <a:br>
              <a:rPr lang="en-US" b="1" dirty="0"/>
            </a:br>
            <a:br>
              <a:rPr lang="en-US" dirty="0"/>
            </a:br>
            <a:br>
              <a:rPr lang="en-US" dirty="0"/>
            </a:br>
            <a:r>
              <a:rPr lang="en-US" dirty="0"/>
              <a:t>                     </a:t>
            </a:r>
            <a:r>
              <a:rPr lang="en-US" sz="2800" b="1" dirty="0"/>
              <a:t>John Oakes 2013 ICEC</a:t>
            </a:r>
            <a:endParaRPr lang="en-US" dirty="0"/>
          </a:p>
        </p:txBody>
      </p:sp>
      <p:sp>
        <p:nvSpPr>
          <p:cNvPr id="9219" name="Subtitle 2"/>
          <p:cNvSpPr>
            <a:spLocks noGrp="1"/>
          </p:cNvSpPr>
          <p:nvPr>
            <p:ph type="subTitle" idx="1"/>
          </p:nvPr>
        </p:nvSpPr>
        <p:spPr>
          <a:xfrm>
            <a:off x="2362200" y="6049963"/>
            <a:ext cx="6705600" cy="685800"/>
          </a:xfrm>
        </p:spPr>
        <p:txBody>
          <a:bodyPr/>
          <a:lstStyle/>
          <a:p>
            <a:pPr eaLnBrk="1" hangingPunct="1"/>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t>The Birth of Modernism</a:t>
            </a:r>
          </a:p>
        </p:txBody>
      </p:sp>
      <p:sp>
        <p:nvSpPr>
          <p:cNvPr id="3" name="Content Placeholder 2"/>
          <p:cNvSpPr>
            <a:spLocks noGrp="1"/>
          </p:cNvSpPr>
          <p:nvPr>
            <p:ph sz="quarter" idx="1"/>
          </p:nvPr>
        </p:nvSpPr>
        <p:spPr>
          <a:xfrm>
            <a:off x="2895600" y="1981200"/>
            <a:ext cx="3886200" cy="4114800"/>
          </a:xfrm>
        </p:spPr>
        <p:txBody>
          <a:bodyPr/>
          <a:lstStyle/>
          <a:p>
            <a:pPr marL="0" indent="0">
              <a:buNone/>
            </a:pPr>
            <a:r>
              <a:rPr lang="en-US" sz="2800" b="1" dirty="0"/>
              <a:t>Rene Descartes:  Rationalism.  I think, therefore I am.  Reason is king.</a:t>
            </a:r>
          </a:p>
          <a:p>
            <a:pPr marL="0" indent="0">
              <a:buNone/>
            </a:pPr>
            <a:endParaRPr lang="en-US" sz="2000" b="1" dirty="0"/>
          </a:p>
          <a:p>
            <a:pPr marL="0" indent="0">
              <a:buNone/>
            </a:pPr>
            <a:r>
              <a:rPr lang="en-US" sz="2800" b="1" dirty="0"/>
              <a:t>Isaac Newton: Principia</a:t>
            </a:r>
          </a:p>
          <a:p>
            <a:pPr marL="0" indent="0">
              <a:buNone/>
            </a:pPr>
            <a:r>
              <a:rPr lang="en-US" sz="2800" b="1" dirty="0"/>
              <a:t>The Mechanical Universe.  Do we need God any more?</a:t>
            </a:r>
          </a:p>
        </p:txBody>
      </p:sp>
      <p:pic>
        <p:nvPicPr>
          <p:cNvPr id="3074" name="Picture 2" descr="https://encrypted-tbn1.gstatic.com/images?q=tbn:ANd9GcSEE7mhp7gpVqCjHmN6_GkIgj0r3hu4nm69FuCekfzg9jXWTIK23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818" y="2297430"/>
            <a:ext cx="2420318" cy="3569970"/>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data:image/jpeg;base64,/9j/4AAQSkZJRgABAQAAAQABAAD/2wCEAAkGBxQTEhUUExQWFhUWGBwaGBcYGBocGBsdGhwXGxgcGhoYHCghGh0lGxgdITEhJSkrLi4uIB8zODMsNygtLisBCgoKBQUFDgUFDisZExkrKysrKysrKysrKysrKysrKysrKysrKysrKysrKysrKysrKysrKysrKysrKysrKysrK//AABEIAOcA2gMBIgACEQEDEQH/xAAcAAACAgMBAQAAAAAAAAAAAAAFBgMEAQIHAAj/xAA7EAABAgQEAwcDBAEDBAMBAAABAhEAAyExBBJBUQVhgQYTInGRofAysdFCweHxBxQjUjNicqJDgpIW/8QAFAEBAAAAAAAAAAAAAAAAAAAAAP/EABQRAQAAAAAAAAAAAAAAAAAAAAD/2gAMAwEAAhEDEQA/AEOWo1dtQz/OUaLNdLfvGoW+50H8+sarXp5QG70PzlGqCGIu9+jGNAsNV+fz1jM1g4cUJZjSkBGmr/f15xquYCOtPt+IxMsRzf56xCoH585QGypdj8+ViNPv8MYKiX+f1EslGY+cBJLw70qfKLSuGLZ+7VRydg3z3hg4VwrwgguaOX32184ccJwgpklRGVSdNDyrox32gOQTJQej/wBUgvgOz3eAHOBUX2tfzpF7ivD+9nf7aWJBJHk1vmkFsLh8qUkuWqAfd/eAhn9mUIYEHNYqepcEEtp1ELPE+H5FeGo35UjqiEJnyzRleJqna0JacAozMhHhRTMddD7j7QCYo1brGAYsYiT41BNQNYmwWEq7fPy7QG2A4OpagAGrV4IY7gSkJBFXLN6/jWGPs/glqUlVEpBDk3Dvm094I9ocMkL8LtSnIu/SA5nOkl2I+VjRdH89oasZwjvFKyFlAOEtfXr58rwvTJTFQI8QMBVzfN48W0pEhlhn+fPxECuQgJC3P03u0RzAxMag/wAxu3WhJbkHPRg8Boks8b5vSMFPp/ce+X6QGyVViz3ih+o+pipLMZc7QFor5/Kfkxs9H6+0alPzyt9jEhTZ/Tp89oDAllt2r+fnOIZpc/j55RZCqM9y5pWzXZ25RWVrWAh7vn8aJJct4llS8xD0BPtb7Qx8K4RJmBTZkKTqqqSR/LwFDh3ZlcxQSFAApO5ahOkXkdkVS1S85DEuWL0AFXOhI9CIdOA4QCQFrOVRdubanVne24izI4SmcpJTMDgmhDXZveAx2W4GZqlKTRKS42vYeXnrBvtTPSJZSLpA0rbTdonws3upZlBgam9CwsXa4hW7Q44FTpVTbkHe2zwFTgWFE1RWU1SAwp+q2vOLWOwuRgH8RIdqH99D1itwHiKpS3YKSr6k/wDFi4Vfl+0GuKITMQlSAQUqzAEhq3A5PXrAL/DsaBnOZmpz2e2/o8AOI4tUwqAUQjbU2o73MGMfwWYnvFioVSp+l3FR6V84CKwhEshhRbKT6sfX7QG2A4MwD1UpyECpANA5NNR5RZxnDwgGgdJBYctDRiW+3SL/AA6c8x3CcyAgeYGg6n3idHDijNnyl9QHLFy9TyPy4VOG4grUEoNS2Wm9TcaAN1hwxPA/9rMS6qhrvzPLWAMmWEqSoX58i5IP7cxDP/rWAddg6tydB/H5gE/Ep7slICswN2I6fNIH4nhSApSygKTqdAaVA258vV1T3U2qixI6BxZtgYHY7BAJOUEg0veunl0tAc14/gxLU6aA2HkBAZRb7/OsdFxfCQTnnIcMcwBtZhT/AMT6wo8d4SJWVYPhWHA1Ff4ekAEKt4ykx4pjCgYDd94kREDH56RMg1v8p+IDDVJtGHan5jcq+34jdNrfPSAnFPVveJSXHQfYN85xG3vbn8aPKSXbUFqjk1YDeZKIc08nt8pEUyW5bUmJUVPzrpF2TgXToC9zyuLOfKAoS5etWsWv5wXwM9aBlZCgefrr1iNXC5gSooIUEjMU2NLkA3+cooLnFwz6O+7b9IB2kY5YSC1UgAB3AoGP2gvwRfeK8SZqVE/UlPhq70Z7ARTweLly5ZTkC1f8lEgvqByEM/ZRQbvQpLgOoA25EQA/jWcFiXAB8dg2UnN0hbVgnS5JJLsHs7vTUGv7w9Y3Ey58sqK0Sc305joddKUjl3aOVPwswhRZCnUkhyguXOUs4L6c4A7w3BKmgFLZkKZTXGyg1nItTWHnheEUE5SKsTUVLV62hB7E8UXIX/uDKFhxMYlOlynyvo3r0H/V97aYgpy//G5uKAqYABm3MBWxUok5UBn+x39YWsZw360JL51AqPkXa/M7Q9yMFlR4s1aAWJcDQ+RhI4ziW/6bIS5DqvQVLnr6ikAO4nhJmdKQASkCgZ+pLtt0jYcPnXWW/wC0ejX5fHiDBcYky1ElJ1GZiAan9xDPgMThpqUpJUFHUEV8/b1gF/Anu3UQ5NQDcNUOwHLTURDxCZMWpNWS5dudvZxDfj+zroeWsJli+Vysh6OTX+jCycOpJLORWhrQtAXMBm7tJIAIJDmzWfmb+kMHCgpVEhShvYPWgJc0r8EKSMf4QiYoEmp0AZ2H3s0NXAeJGc0sK7tIDBX6lFtPv5QBDH8DWpKkuAGrt1tX7wh9rODZ0pSkhxS/oKdI6fiOGqQnMFKmJN3L31hP4xhcqnUHQSyhyNm9b00gOQcR4SqUoAsQbH4IoFLQ49rcOoSg4LFXhoLC33PoITZiTrXnpVz+x9DAYUmMgesZCSfnlG60wGAqnzp+0alJ3+0ZJYfOUSCSnc+sBYQHD2+fyIzN11DmvzlEaln9/wB4kmNnV/XzaAyiYQaXAtfn+YKqnkpABbSws7kAtQu/tFGQgFYf5R/2iUhSQGNCX0I3c8/DAYwWKKVZkZlFLlIAfSpPKn2gfMmNQ2FAOZuT6Q1K4iBJKEoAUqrpAFBQF+dYWZ+AVl7zTME9dWgGfBcQ7yQpRT/uJISVA+F3+r0Jgx2bUoKSmWXKwQQ7UF6Hr6QhcO4kuSlbFiaMddB7xYwfG1jOCfE4KCP0EEO3naA69x3CS+5MsjxMMtA4ZqAe0CP9OiZJkyf+opCgTqBSv7a7c4iPaBM6bIfxzEy1BVmzWBOgrr94aeyfCky0Als5qdibqblAbcJ7JpygHwizJAA687ekNGA4DJlfSgPuwi/hwGoGBq0TQGhlgtT+Iq4jhMlZdctJPMRdMeEAExvZmQtBSlAB+ddISeJ9lk4YOE0fV2Ipqn6TzEdSitjMKJiSHY7/AC45QHO+E8eTL8DFCSTfxDSxu0T9ocbLyOnUOSfCPcwA7X8DxclWeWQACSAKPez0BrakJa+Imd4Zq1Zk3Fqg1p6iAI4Rpswp7wJALuTWjavTehtDzwvAJSD40mtGDdT5t7+vPcPJSk+FTK0Lmxq7s52hgwPD5gAPeNv1etyG5/zAPZ4nMT4QrN/Wx6CBWOnhR8btsDUh+flvAdLhQDuDUF9RodLxZncOmA5nv7Cr/OUAI7bSTMkOAfCQ42s6n9ekcvxAY2/MdjmqOUpJoaMxbV3rs0c77a4FMqcGLlTkjaob1YwACWqnl8+8TmWcoJ+kkgHcgAkdMw9YqJUXpFrDmrOz62+9N4CJaffaNMh3+esWn9I1YbH2/EBJT9vvGbnn/UYlpqx9erxLOIzF6i46n+4CSSCQ+n87/LxsuaUpBpV2GhdI+dYiloJBq5r6v+YgxqWSmp5+gDHaggCfDsUmYoBZagDBg4G5/EP/AAzASVoyFITV0gGgd+p9No5Ng77EM2z6Qz8O4oUeHK5fevlTWsB7tV2eTJKlCqHqBzO+8LUoVraz+9d6iGnjOKmThlKSlKyAhDEknUt5l4pzsClLyxUhLqbkxb1gLPYaUDPVZnGvr7x3Hg0kMK3B/sfP54P2IGaZ4R4nJcbU/AjuPZ0KKAailNR12uDAMqZdvln/ADEyREEsqepcafzE4gMx6MNHgYDMYjLx4QFDiuCTMQQpjQ3+co4rxTswDiFNQglNKZgnpUsesdu4hOyh9GrHIeP4zvZ/cpUElc363ogADe6iYABiMFKlzB4iUi73BDt9oZeE4WSoKUmaosHYmvXcbB9YxxHh8uShMtSe+XMV4l5k5rlqBmFIBTCnCTc8sqBIIKFChHqKUEAcnzkEhmZjc1uRfT+ozKxqylQSvwJFau1+ezhoTMZxXMrwugHXNSt9IYezuESuVNlFZV3mVsrsG+mpoQdYCrxTjYllgpyC52r/AMakvXl+8JPHOJqnzMyjYMBsP5g7xCSAApTnKrKttvpUE6OwPrC/OwRAJZ2cFwepEBSljnFmR8f5z+8V1RPK5X0gNlX5Rr3Z+NGyTHu75D1gJkh/jRIsC/W1tR5xGhW46+sWQXNtNKMz+kBvIBatPJtTd/bWPKwRLAArUqwTs5H4ixKk1enpuHD/ADlF3s5xBMqYqhKsmVPmzD35QECOzCpaQpZQGZ0k+IVHPmIsYPAJo5YpZ7GJ5eBmrOdQJfd6UDkvF3hXCwCVz/oS4vdvx5wF7CmTKJyhPeMRnJKiAbs9h10gBxfHSZUqYqWSubMoSRRINDRhUxZm40Tp3gAYFkjQlnpvrfeKmM4d/wDHNGRXeZCPNEw05OlJ9IAN2cx81CCiUFOouSkB/Ik2EdIm9p58qTLyJWyWcrKCPIkKc1q3KOX8Kx4l5MxYBRKmfTy/uG3G9oZ2ESjNgpRCk5kib4lNmIGZjTSj7QDvw3/JaCAJlLO1aMB11rWHbs/2ilYp+7NuYc+YvHIsJLw/EkTljCCUJTPiJIKQygSCqVdVRZi0E/8AEGGKMdPlq8XdoBCgaeKgIApUbc4DrHFMb3KCtnAvtY66Vo8KPEP8hJT/ANOWSRob9GH5hyxUgTAUqDjbQ/Gjn8zABOIZcoKUopyy0+FIzFWUzFDTL+mtoCzI/wAgpm/QkED6kkEKs58mpZ/2ghh+MT1nPKAUkgf7ZUlw96mvWEztrjsXgFpTLRhynLnOSSCUpK8pCc1SRRy1jEXCO1s3FBX+owudCKd9KGWZLBCiCQDdnJAgHvi3ElBI75BQSKWKSTo4P4jk3Ae0EuRPmKxXiIOVPhzEXcjSv4joeF7+fIMuYkqY+GYXSph9OYEUPx45b2s4SuVPKSpz+kfqYmjnVtDAWziETFrn3uUBLhraGgtGknDqnZpkxYShKsoNSSdgxLteCnCOAS0S8y5lctk1ZxRy1TBHhHDkGWUzEvLKswFlJJ5DlpygE88MQpKylSqEGop4nZxtQ6bQT4TjUS0FKprKo2UElwGqOjXg9xPs40pU2QtTAFK0K1Arp1by0hOncGVqSX+nm31DzaAgx0xKZZSnMXW5c3dy59DHpCcjZwCDfyLAHrE0nhKzLJym9KVI1o3IRDPM1MsywWTz03Y3FT7QC7jwAotZ6b8ojQonl8oY0mip5fz+8ahX9/PKAtA1BPz4Izl3f51jWVNrvEucwFsS7FhcU9Bpe5+CLXDkkmhtp6vr8eIsOouA9zQD26vF+SkCpZ6Hw0uBz8rwBHDoBIUQA1+ZLNy+cozh54QtAw4AMy5U1sxArodeUV5jUJ6jplap2+wioZScqSZyMqR4SR/uBtGs4c0eAYjMxagr/tcmgDhqnnUn0gTxiVOUgLmL+okAVvt6bwSldsJaQQhJNGLmptber3gJxPHKmp8X+2kEkAf8iA6jv+0AS7E8PC5iTnyMQXIpXzGre8Nnb2WlwrK6gLBrkCoYbP7wr9h+DGaFFSlIJIZvoJ3I16Rf7QcWfFolA5glPiN6gHXyAgEnC8IK5InIGZlKSsDQOGLjQjWOj4STh8ZLliZLnugUZgQCA6c4NQw9tIFf49x6BNmpYMpasvqWbk0dV4VJllymWhyXdgD7BmgAuD4dKwuHXKlSmSs5lZ1ElRpVZAqzb2i1/jTAoTLmTkVM1Zc75aD7E9Ym7aYsy0EJupmOtqV6faCnZHh3c4WWixygnzNTAGQIA8bwM3OJktiKZgUBTNqKPbaD4j0AqLwYxSB38hEwA3CmIqQWCqimxgvJ4FJTLEtEtMuXcpSBV2d/SsEDIS7tV3pR/Nr9YkeAgVh0hJpRo5B2ww8vv1TFfUGA/wDZuZZgbR17GzwlJLi39Rx/j2LHeLUcpUpXgFNi5NNBf+YDXAT0zAkLIRISPp3J1IubbQdw8mXOmobMJTvmsCXqG+0JfA56V97MnF8jKAD+KrAHRnBiPjvahcykvwJ2TtqfY23gHPtFxuWXlyqgkpVz301aFrETkvLCS7LUtQ5Mqh5ktT7wEwkmdPCSlyUs5fa2vL3hlwnB1IdQukORUuLH7QHsFjUolMumUeEtbzGxpCR2l433hyhCUt+phz9PKOh4uQFJDD6gGNNRT8Qlcd4ElQdAZZ9Czabl4BIUvr8eMZ43mIIJBcEXHN41A0gJZaufzT9onChz9f4itLI1+bR5SSSTvAMeHksajUEUqLH3GkWsG5CQKBq0u/7MI2w4BZL7uTfYetPSN8MujJJD1Nfxy5iAlnYUlV2DUOwq9Sb6f1AHHYZ1+EuDQcyA37QwpmZhqHPqHob7/aA2Ow/dEF3Faa1uwB+UgLWBwiZKnLKUJbly4KiWelWDGnnEGJcuopcEvZnd2YimkVUFayMniJBYb3NHubw4cI4cUSisFSgKTZahQh/F4S7KZmINWgA3BMTOQsGSuZlFkNQO1NmFNoj7UYkiYidlyLmDxNSooT7+0WJ3FES1nIgKSFFidv0gvU05wtcWxyppzKodvX8+0AV7LYgpUCHqtqah/cVjufBZ2VIBtennf2944T2PllShSyr7fTW0dbXjhLkk1OUK1N9PVtGgC+KxKMTOCCc2VeVtXFT0qA3OHHDpYeUfLkjj86Viu+So5s2Yjd3frWOkH/IGJxCUSsMZZmLoaFKku1QS4epqaUFCTAdamTk0fW38xSm45QUrKHSlszVZxQxz7G/4zxU0pUrHqUo1UVOw5JSC2+0P3AuFjDSchVnJ+pR10ZnNGEAQTiAQCK0ekV14kkUpz/jdorKwwQSA7Gx2rZzeN5SiHo+/V/eAp8XnHIuoIa37v1EcUx/EP98qUPAykqYVDlTsNSH6s0dk42oFBLPT1J9zciOC9op3dT5oNUrLs9QQTUHzeAzh57JVKS6wQSTlpTn5fvvG+B4aqbNJlvkDsXpS7b9N4CTJ+yjU60DUgxJnpJCVEhIFMptQVr5CAeOz3D+5lqKtSGAvsNNYYJc3IDMUMrJPqQeWmb2hW4NjJYS3+oerMQx0IDm0GMfxiWqWSVA0LJBBalyxO/3gFudxRczIkMmjJdmLVu12UqBfEcZOBGZBTQ+XMgj/ALYj44Wkp5r/AGVbZn+PC7jsYtQYzFKZ6H39xAUcZNzLUS1b/eKi1R5Z+c48Afb8wG43+fLxuQd4jjPenlAOyb+Fid3uxqBShY+sb4JIdzZvV2/iIsLlevnyDiurisWAsJpqT4R9j9veAtDFIQxIqwPO5IdtaQN4pi5amKfq+4cX9op4vGqzlCSwHhJatSNQKBwLbwUwPCJc9CiJgUpOzhj+l81gTTMNqwBrs1wWX3YnEFLZQp2ysRcXYEkV/Z417T8XSWTLLZksTyBBBvUtT13iLB4qYjBFNwsegLn2obwtYGQqcSz7OTVg5o/L994CrxBkggFwwt1P8XgNiLtDRxfhnhcAs7C1Q7EhjZwPWFbGoylujwDZ/jNIVNIeysw9j6OIfjMSrDlRAIFbc7c45j/jriCZeJZRZKg3tSOocBKckyWoApam1ksK9d/yCNxFODmrdSjLahA310vDl2O4pgUSl4dEspUopUFhlKOUihJrcX56QvcX7LSj4mVUhympIbY3MWMHwiVIZ8KqYGfMnOD5Mo+E/fpAdRwvbGQzF0kUYsbPdrWiyrtbhWfvUaMHDn3hM4HgsI5zYYoLVM5KlqYhiMxd/XWGfhXZjh31CQhSjUFSOgyg8vSAP4XGomIChQEfiNVzk8m32Fh+IrHCiUcqWytTly2/qIVKAfxDVv36QFLjuITkPlcB2532eOBdsVPPJFvu5eOudquIDKQKmjf3b5zjjPaVRz1uQ/X55wFjgnDu8AchKX8SmrrTm8MEzheGA8Ci7tUFn/eAXDpviCD9ISMo9K05mGHvJqFJCMjUqoU8wctL3gAU+ToAQGBtvf3jCMWE/UDzDsDSr9XgrjpySk97MSVaJQHCabkNuL0i3NkyhKTmkpWWrobC9OR9oABxLGmeUOwCaAD6Qmr9TvEEnCCqi30v9mfpWNsUCWKEMC7CwAqOTRAJigQkm9Dtpvb6oAVxBABBAb4DbyaIsTiFLU6lFRYAElywsK+ZjbGLzHp+38RB69IDYVjJB29jGAGMTiZz+esA2Ydmch+pBo/Pk3WLBlsxZ63HOo9+XWIMMLqNWf0L/uTyizxFR7tTKsD5mwPkaQAWfJzzSmWMxNKbg6Pdmb1jfAY7uFLd8x8Kkkc3Y03jfukhIILKdwRQHS4NwWinxLH97MSstmCQlav+RT+onUsw6QBfCGfiQUJLA0P4GzjaDqODiQBmUM2WqEu9tyd4q9isal1AAOEKUOlKD3g53udIb9V6Xd/uQ/wQATGKLKaoAIAYgWDfOUIvGACtWU0DDzoP4EO/GJoSkoCgZjFyPpHK8Ic0Elzu55/HgKWGmlCkqFwX946d2X42R4FlioOkvQhuXyscwmJYkbW+dYJcNx7AIU3/AGq1TqR5QHXk4lwMhcpZxd/WHTgElZZRNeYca+1I4j2f43NkzGPir9JLHS24o1I6Ph+24SkFKVeTHlbnSA6QMED9WU9By94jxElCKhktt++8KWG7bDLZWalGPsdR8rAfi/aWbMooiXUtcq6gD414BsxPFkUzK9xRnB87wC4jxoEEJJto+2+71vCwuQZuUl2AP1HntYW3gpwzAAigGtWA15h/SAE8QmrWFKUFDa760HUNWOc9oJbTiDf9XnQ09I7hi8AEI0cC+WvP1YGOIcb8U+YpiK/bygLeAwssDNNKjohKTUtlJc6Cv3hhwvG5KEFJlF2FS5LavWmsKhW4QXs4Iru+mpc+0HuF4QrObKADZLZRV3qS9vloCtwtOeapbFKUpOUP+omlqhi8WUTSpJKiTv5EuAabJEM2Hw0tMspRlzq2q3/kam42iCfgUmkspyigVQAkM512gF3FZMoNgBV9CTpTmIAYwZiAlgwZgKlyS6qVPiAfYDaD+OwQS5UQagJ3LM55D8GIeE8IzqUXLUJIB/DfLQCtOw5T+G2MVyfxDr2m4f3aQXCgbKZlBxQK8P8A5XhNUKwGDGaRsj59oyEnYQDfIH6R+omnll/MX5cs5A6X5bBrepEQ4FJCn0anlp1drwTEwpQA1xe3o2u0ACxuFUkHuiSksSk6X1N7/baAK5JYhmvDjxWTklgrVKS4ISlnVZr31elBCu2Y0Dn5vWA14XiFSlBQsxB5gu484ZuD8RJSHX4SCkEsCCBR/s8AcFw5S1CngN7U3pBFKBJUyfED9QNQbvStXgPY6WoJKWYs1bkDLz5e8DP9K6ykAB2IvroPtDFPwClWQlIapFC/N9nEVcbw1SVINQTTyqQG5W+8Ap8SwGWr0DtsQNPNv3iqiUG/eG3j0kgIYH69tTQ/1C3hiBmSRR6cr0gLsiUe77wDvEj6hXOhjoQXa5eC/B8fKdhPmIrQEjXn5/eKEkzMKtK06gEHQglvuPtDtwvgWD4pXKqROFFZG8RqbEMr2MBnhsgqGZOIUxFnFLUJ0NqwUk8Plk5jmmKoPESbUBBeK3E/8UzZQK8PN70AVS2Vb+QLGnN4I9n+EqKfEgDcFSnLXcFXx4C+jDBRSAydxrzt1g3w3BZaMzedamp10ibC8PKQX6JA62pteJ1ApTy6nX+vaAXu1WJCJSzmsCwI1rSj3McaxuBaQJqvqmLbp4yT1KN46V23WqbkkIPimGvkGr5Cl+UAOMcFy4WaDaXJCiSDQyyFCptmtQ2J3IgFBCGCS3iIpTzDB9dfSC5kAAB8xcOHJ51O1IE4Bf0g0Kaudgm1Be7QUExSam6lE82Yt9oC+JykBgQBQMHryJ3oXeAmP4xMJKQoUoGsKMMrcgIIYtzKz5j9RADaEVbm7V2eAEmQVFgNTc25l4C5Lm5iCSSTStejaQ29mkd2gzFWAcgXHPm37RFwDgeVOZYGXe56t56xJ2k4gFJ7tDFIFVDXUC2kAB7SY0rFxkagYaEUrzr1MJs0eKCvFZ1CgP4TQ7inqaQIUz/OcB4DSNgB8MRJiQTDt9vxAPuEQqjbEH0FwPIRHi8UsJ8Dsk3D6PU6PX5WN14kywMtCQW9C59cp3immeSAlVmr99DAV8fjZk0ZZgCmFDXX2iThknuFJXMQSL3DNeJlqCUk/XSo1GvW32inOxJLpctzHJvyICXHYsElSfDVwBS7U5R7BT2OVNVFsxZ/NuUBp84kn9vP+DB/s7gRNKpswshLA8yLdIAkFqqSssaXbz1rX7CJJOKGZy2UFxazUD83J6DpdXNGQiVLo7ZiLv59PeB8xalrFWq4YCtDVgPetoCLGlKmSXYOb/8A2rtc+sKuFwRm94EjxAnLz5fN4PcSwqgrIK5rkau9j0NOsS4Xhpky5a2IzEpUebgptqwaAvcOQiZJCJoYgAb1FA3oPKNsLwibhyZkh1hJqLKYapAdyPJ4uzsCaFNyKjr/ABtz827gU6WpCUz6EfTMFKWD8wdfJ4Cx2N7VKUsd6Tlm5cv/AGnc0argGH5clJqQH8oS/wD+S8K1S1JW4OTR/OvSLXDcXisqULzpKSylLy1vQBq2vtAMa5LU31ID/a0CuKKpoBcbU8rV+0EO9UpLFhMGmhtUPFKVhxOJQtJCUsSOdaWgFfsxwz/U4qZOX9KU5E9aqr55fSBn+QeIIyrwOHDlZeevVgcwQNyTHSpkgS5eWWkISB+mnQfmOSqSE4ico/qm23DAexzH184BWm8HIKAQlGZmzMCQdhfeCmJ4WJaDXOTrfLXkGLRDLStWIWVpJVnod0h2ym39wxJwhUh1BmDOT4jWgNbuB0gKsnAJXh/pHhCjaj1qNrvCfIwoQogkub3rSgZn1HpDp/p1ylBIsGf/ANWF/jxT7ScBKk5kAV8QDVL89b+wgAfDceUqW3/TY5gbDY1/VTSBPEOMgtlTY69f2jTGibZZLCoBPU+cCVyil68m8oCTFKGVzUmpPy8ByawRVLUoMBT5aKa5BFw0BHmiUCI2aPQHQOJSyyVChAZqPr6aa7QJVicn6r7afGiDE8Yztldg7W1YfmB6pi1kDXl71/MBcVjStxYm5Bv5udYgUD+qn3/usWpSRLTurQivqbD01vFNRcuNNT16bQHgp1PXT8JH29YPcEI7ladljMDdtH6/bpALChjmag9/51i5IlTEqzg5Sbvappe4/EB0nBT5S8ODSm1fQaGKcjhxKipSiE1p73Nqv6QL7M4l1rUfpQ1NC1zS5Z4ZJc5KnKnvQCx8gecAFxeHSFjKLFrVau5/iDqVyzKlyyM3+7LJelkqAP8A+mMU8fhXZk5fn8RUkYgUSagan7no0A+Yzs34UrlWqVNyZmrs+0VFcOyAE1Sznyev39oNdkuJ5k90pnAdJBuks/o49oLzsLLOTMmgoBUXf9xADOHYAhKVSllPKrVfTTWsEVzmUlMxiFOHO4iVErJ9Ips3Whf2iWbLRMGVSXF2NOvnAVsaJSmKwnKg5gr/AIkgpodFMWfYwB4tjJiM82SSl6sRcMGcEQwcTlNIWmWlzloBC/2gxT4ZwGs4Zmpa9IC32b7QnESlqWkBSPNjSt45z2pnZ5rgZQo2a7tXox+GHjhKx/pEpFM6vERdtetGhJ7WeIgS/EoGh0oTr5PV+UBnD94rKlKmaq1XZjUA70glhJExNcr0AzVbm56O0CeDcSMtSUZc0zwvmFE1G99+rQ6YuTM7rMtTu1rWcOLvWAEIWFqIe13ep8vPlEPEZ6peYCqR9L3HKnWvnGZS5aVZSWL2FA1DU7VtFjE4YLUEJIrUnQWdy9qwCj2hlImS3AIVu2zu7U3EJs7AqQoiYCNqUJjpvEsACSUhgaE3u4+ecBuLYdJkgmqgopT5io6tV4BOn8OWEhaSMr/ULA6P/O8elyc1FgEE5c3k3NrH25Qaw85iqXUJmAEjnV28nvygfLw5Q5UsHK+Ub9LikAsYuUUqINwdPnOIAfjxd4tNC5hI1P8AUUT5+8BdlBg/L9x+z+0EOD4fOVGrV6mpA8vxG3GcF3LJd1EV5eXpBDgwIlhmAL1I2BBFIDCcIT9KTcDz5eUY/wBEkHJlVNmAWT9KW39oZpBACjSlAD0cm+v2gjgJSJcqWKZ5gdR2FNdmO+hgEj/QqQoKmj/xQnqW25ekbYcLUCsgNm8I1JF23DOTpD3jeEpXRJoB1PXz0hRnJ7tRQqg21NRTkCw9TAa8BnCWuYlVUrsR6CnXnDVIx4BATcCnU715GFGUkqJU2VL66ilfWCXDfCfryObqfUnV6b6WgDmIJWWIIJsNttKaRIJaZQ8aAQbl7O9nLD1ivPKpX+4SlYUfqFn/ADS3LziOVhFzQVFYSk1Cauwd3G9TrAEZOKGGmhcslQ0uWBFR5fiOi4PHDEYfMk+IMptQR4reccxk4IgULkCmh/P9w69gppIszghQexehbygHKTNCgCDcRkjlEWFDONj966RO0BGVNf57wvdrOGEy1zE2bxp3G/mIZFJjWZLzJKTqCPWA592Mw8wyFqXUd4yQ1gkB69YEcZ4fl70/8XbY2troNR+eh8AwfdyUIZikqB5VMLPa+V/1bB3Y6DwsCerQCpwKQCvvGqS/odXF9NbQ5cXnHuA2UUcjy6O7PHOJGP7uYEpBUzkJ9XUSL9OUEBxCdNZUxThJLsfCnpYlxAeMkqIXMYjlYBh+7+sFUAgO5Ygbj16xRTiWqRrb3c78owjjCspAS99Gch9LjSAm4njggew/pqwCVjQtIBLJGn3vag6RLilKKVZycx0a1n6wNxuE+rKaNfca67AwFfiqkgEprlZmHK9jTq3tCvMmLAvf3pWDGJV9WbS4Zzf3qDXmIGTJBcAhiWP/AOrO3KAGlL84iyDc+/5gkiXVm8jt8/MeXKLlh9v3gDnbhYOIUhNgAPSBvDMblBQoOD7FxUdIxHoBpwOOYkfUCAD5Hbah3j2JxwYBL+GgfmBSumVxHo9APHDsQFS8ydgGqzl28qgwB4zwY50uHUQVGvKt6fU0ej0Avrw2RYzi9AAfCAxa2ze0GRjDh0pKsq0qDs2+oeov7eno9AA8VxcZVpSGQsghOgIN/vB7gMpS0gghtVK3rYDrGY9AMasIEpDrdhzsGp7CDPZw92vMC71PNzVq8/aPR6AdE3fQh4lj0egMER5o9HoCJEtieZf2/iFrtbhh3SzVzlDvZ1pB+8ej0BxnFpVLXdiVeJW2Vz4ed9Nou4fHDu+7FMtN2D0FdSdeUYj0Bph5K5p2SDrqzc6VaGGapMqUSQ5Y11Jr/EZj0AsL4kBPchwFO3mLNbUnpF2RgkEnKSU/8S9AoJP5jMegIV8CdM9RYUVl/wDrXpCnhsQMxcPYHkwIDPyMej0BHImJCvFuX2tdurxOrGSnqkvrb8R6PQH/2Q=="/>
          <p:cNvSpPr>
            <a:spLocks noChangeAspect="1" noChangeArrowheads="1"/>
          </p:cNvSpPr>
          <p:nvPr/>
        </p:nvSpPr>
        <p:spPr bwMode="auto">
          <a:xfrm>
            <a:off x="63500" y="-1571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data:image/jpeg;base64,/9j/4AAQSkZJRgABAQAAAQABAAD/2wCEAAkGBxQTEhUUExQWFhUWGBwaGBcYGBocGBsdGhwXGxgcGhoYHCghGh0lGxgdITEhJSkrLi4uIB8zODMsNygtLisBCgoKBQUFDgUFDisZExkrKysrKysrKysrKysrKysrKysrKysrKysrKysrKysrKysrKysrKysrKysrKysrKysrK//AABEIAOcA2gMBIgACEQEDEQH/xAAcAAACAgMBAQAAAAAAAAAAAAAFBgMEAQIHAAj/xAA7EAABAgQEAwcDBAEDBAMBAAABAhEAAyExBBJBUQVhgQYTInGRofAysdFCweHxBxQjUjNicqJDgpIW/8QAFAEBAAAAAAAAAAAAAAAAAAAAAP/EABQRAQAAAAAAAAAAAAAAAAAAAAD/2gAMAwEAAhEDEQA/AEOWo1dtQz/OUaLNdLfvGoW+50H8+sarXp5QG70PzlGqCGIu9+jGNAsNV+fz1jM1g4cUJZjSkBGmr/f15xquYCOtPt+IxMsRzf56xCoH585QGypdj8+ViNPv8MYKiX+f1EslGY+cBJLw70qfKLSuGLZ+7VRydg3z3hg4VwrwgguaOX32184ccJwgpklRGVSdNDyrox32gOQTJQej/wBUgvgOz3eAHOBUX2tfzpF7ivD+9nf7aWJBJHk1vmkFsLh8qUkuWqAfd/eAhn9mUIYEHNYqepcEEtp1ELPE+H5FeGo35UjqiEJnyzRleJqna0JacAozMhHhRTMddD7j7QCYo1brGAYsYiT41BNQNYmwWEq7fPy7QG2A4OpagAGrV4IY7gSkJBFXLN6/jWGPs/glqUlVEpBDk3Dvm094I9ocMkL8LtSnIu/SA5nOkl2I+VjRdH89oasZwjvFKyFlAOEtfXr58rwvTJTFQI8QMBVzfN48W0pEhlhn+fPxECuQgJC3P03u0RzAxMag/wAxu3WhJbkHPRg8Boks8b5vSMFPp/ce+X6QGyVViz3ih+o+pipLMZc7QFor5/Kfkxs9H6+0alPzyt9jEhTZ/Tp89oDAllt2r+fnOIZpc/j55RZCqM9y5pWzXZ25RWVrWAh7vn8aJJct4llS8xD0BPtb7Qx8K4RJmBTZkKTqqqSR/LwFDh3ZlcxQSFAApO5ahOkXkdkVS1S85DEuWL0AFXOhI9CIdOA4QCQFrOVRdubanVne24izI4SmcpJTMDgmhDXZveAx2W4GZqlKTRKS42vYeXnrBvtTPSJZSLpA0rbTdonws3upZlBgam9CwsXa4hW7Q44FTpVTbkHe2zwFTgWFE1RWU1SAwp+q2vOLWOwuRgH8RIdqH99D1itwHiKpS3YKSr6k/wDFi4Vfl+0GuKITMQlSAQUqzAEhq3A5PXrAL/DsaBnOZmpz2e2/o8AOI4tUwqAUQjbU2o73MGMfwWYnvFioVSp+l3FR6V84CKwhEshhRbKT6sfX7QG2A4MwD1UpyECpANA5NNR5RZxnDwgGgdJBYctDRiW+3SL/AA6c8x3CcyAgeYGg6n3idHDijNnyl9QHLFy9TyPy4VOG4grUEoNS2Wm9TcaAN1hwxPA/9rMS6qhrvzPLWAMmWEqSoX58i5IP7cxDP/rWAddg6tydB/H5gE/Ep7slICswN2I6fNIH4nhSApSygKTqdAaVA258vV1T3U2qixI6BxZtgYHY7BAJOUEg0veunl0tAc14/gxLU6aA2HkBAZRb7/OsdFxfCQTnnIcMcwBtZhT/AMT6wo8d4SJWVYPhWHA1Ff4ekAEKt4ykx4pjCgYDd94kREDH56RMg1v8p+IDDVJtGHan5jcq+34jdNrfPSAnFPVveJSXHQfYN85xG3vbn8aPKSXbUFqjk1YDeZKIc08nt8pEUyW5bUmJUVPzrpF2TgXToC9zyuLOfKAoS5etWsWv5wXwM9aBlZCgefrr1iNXC5gSooIUEjMU2NLkA3+cooLnFwz6O+7b9IB2kY5YSC1UgAB3AoGP2gvwRfeK8SZqVE/UlPhq70Z7ARTweLly5ZTkC1f8lEgvqByEM/ZRQbvQpLgOoA25EQA/jWcFiXAB8dg2UnN0hbVgnS5JJLsHs7vTUGv7w9Y3Ey58sqK0Sc305joddKUjl3aOVPwswhRZCnUkhyguXOUs4L6c4A7w3BKmgFLZkKZTXGyg1nItTWHnheEUE5SKsTUVLV62hB7E8UXIX/uDKFhxMYlOlynyvo3r0H/V97aYgpy//G5uKAqYABm3MBWxUok5UBn+x39YWsZw360JL51AqPkXa/M7Q9yMFlR4s1aAWJcDQ+RhI4ziW/6bIS5DqvQVLnr6ikAO4nhJmdKQASkCgZ+pLtt0jYcPnXWW/wC0ejX5fHiDBcYky1ElJ1GZiAan9xDPgMThpqUpJUFHUEV8/b1gF/Anu3UQ5NQDcNUOwHLTURDxCZMWpNWS5dudvZxDfj+zroeWsJli+Vysh6OTX+jCycOpJLORWhrQtAXMBm7tJIAIJDmzWfmb+kMHCgpVEhShvYPWgJc0r8EKSMf4QiYoEmp0AZ2H3s0NXAeJGc0sK7tIDBX6lFtPv5QBDH8DWpKkuAGrt1tX7wh9rODZ0pSkhxS/oKdI6fiOGqQnMFKmJN3L31hP4xhcqnUHQSyhyNm9b00gOQcR4SqUoAsQbH4IoFLQ49rcOoSg4LFXhoLC33PoITZiTrXnpVz+x9DAYUmMgesZCSfnlG60wGAqnzp+0alJ3+0ZJYfOUSCSnc+sBYQHD2+fyIzN11DmvzlEaln9/wB4kmNnV/XzaAyiYQaXAtfn+YKqnkpABbSws7kAtQu/tFGQgFYf5R/2iUhSQGNCX0I3c8/DAYwWKKVZkZlFLlIAfSpPKn2gfMmNQ2FAOZuT6Q1K4iBJKEoAUqrpAFBQF+dYWZ+AVl7zTME9dWgGfBcQ7yQpRT/uJISVA+F3+r0Jgx2bUoKSmWXKwQQ7UF6Hr6QhcO4kuSlbFiaMddB7xYwfG1jOCfE4KCP0EEO3naA69x3CS+5MsjxMMtA4ZqAe0CP9OiZJkyf+opCgTqBSv7a7c4iPaBM6bIfxzEy1BVmzWBOgrr94aeyfCky0Als5qdibqblAbcJ7JpygHwizJAA687ekNGA4DJlfSgPuwi/hwGoGBq0TQGhlgtT+Iq4jhMlZdctJPMRdMeEAExvZmQtBSlAB+ddISeJ9lk4YOE0fV2Ipqn6TzEdSitjMKJiSHY7/AC45QHO+E8eTL8DFCSTfxDSxu0T9ocbLyOnUOSfCPcwA7X8DxclWeWQACSAKPez0BrakJa+Imd4Zq1Zk3Fqg1p6iAI4Rpswp7wJALuTWjavTehtDzwvAJSD40mtGDdT5t7+vPcPJSk+FTK0Lmxq7s52hgwPD5gAPeNv1etyG5/zAPZ4nMT4QrN/Wx6CBWOnhR8btsDUh+flvAdLhQDuDUF9RodLxZncOmA5nv7Cr/OUAI7bSTMkOAfCQ42s6n9ekcvxAY2/MdjmqOUpJoaMxbV3rs0c77a4FMqcGLlTkjaob1YwACWqnl8+8TmWcoJ+kkgHcgAkdMw9YqJUXpFrDmrOz62+9N4CJaffaNMh3+esWn9I1YbH2/EBJT9vvGbnn/UYlpqx9erxLOIzF6i46n+4CSSCQ+n87/LxsuaUpBpV2GhdI+dYiloJBq5r6v+YgxqWSmp5+gDHaggCfDsUmYoBZagDBg4G5/EP/AAzASVoyFITV0gGgd+p9No5Ng77EM2z6Qz8O4oUeHK5fevlTWsB7tV2eTJKlCqHqBzO+8LUoVraz+9d6iGnjOKmThlKSlKyAhDEknUt5l4pzsClLyxUhLqbkxb1gLPYaUDPVZnGvr7x3Hg0kMK3B/sfP54P2IGaZ4R4nJcbU/AjuPZ0KKAailNR12uDAMqZdvln/ADEyREEsqepcafzE4gMx6MNHgYDMYjLx4QFDiuCTMQQpjQ3+co4rxTswDiFNQglNKZgnpUsesdu4hOyh9GrHIeP4zvZ/cpUElc363ogADe6iYABiMFKlzB4iUi73BDt9oZeE4WSoKUmaosHYmvXcbB9YxxHh8uShMtSe+XMV4l5k5rlqBmFIBTCnCTc8sqBIIKFChHqKUEAcnzkEhmZjc1uRfT+ozKxqylQSvwJFau1+ezhoTMZxXMrwugHXNSt9IYezuESuVNlFZV3mVsrsG+mpoQdYCrxTjYllgpyC52r/AMakvXl+8JPHOJqnzMyjYMBsP5g7xCSAApTnKrKttvpUE6OwPrC/OwRAJZ2cFwepEBSljnFmR8f5z+8V1RPK5X0gNlX5Rr3Z+NGyTHu75D1gJkh/jRIsC/W1tR5xGhW46+sWQXNtNKMz+kBvIBatPJtTd/bWPKwRLAArUqwTs5H4ixKk1enpuHD/ADlF3s5xBMqYqhKsmVPmzD35QECOzCpaQpZQGZ0k+IVHPmIsYPAJo5YpZ7GJ5eBmrOdQJfd6UDkvF3hXCwCVz/oS4vdvx5wF7CmTKJyhPeMRnJKiAbs9h10gBxfHSZUqYqWSubMoSRRINDRhUxZm40Tp3gAYFkjQlnpvrfeKmM4d/wDHNGRXeZCPNEw05OlJ9IAN2cx81CCiUFOouSkB/Ik2EdIm9p58qTLyJWyWcrKCPIkKc1q3KOX8Kx4l5MxYBRKmfTy/uG3G9oZ2ESjNgpRCk5kib4lNmIGZjTSj7QDvw3/JaCAJlLO1aMB11rWHbs/2ilYp+7NuYc+YvHIsJLw/EkTljCCUJTPiJIKQygSCqVdVRZi0E/8AEGGKMdPlq8XdoBCgaeKgIApUbc4DrHFMb3KCtnAvtY66Vo8KPEP8hJT/ANOWSRob9GH5hyxUgTAUqDjbQ/Gjn8zABOIZcoKUopyy0+FIzFWUzFDTL+mtoCzI/wAgpm/QkED6kkEKs58mpZ/2ghh+MT1nPKAUkgf7ZUlw96mvWEztrjsXgFpTLRhynLnOSSCUpK8pCc1SRRy1jEXCO1s3FBX+owudCKd9KGWZLBCiCQDdnJAgHvi3ElBI75BQSKWKSTo4P4jk3Ae0EuRPmKxXiIOVPhzEXcjSv4joeF7+fIMuYkqY+GYXSph9OYEUPx45b2s4SuVPKSpz+kfqYmjnVtDAWziETFrn3uUBLhraGgtGknDqnZpkxYShKsoNSSdgxLteCnCOAS0S8y5lctk1ZxRy1TBHhHDkGWUzEvLKswFlJJ5DlpygE88MQpKylSqEGop4nZxtQ6bQT4TjUS0FKprKo2UElwGqOjXg9xPs40pU2QtTAFK0K1Arp1by0hOncGVqSX+nm31DzaAgx0xKZZSnMXW5c3dy59DHpCcjZwCDfyLAHrE0nhKzLJym9KVI1o3IRDPM1MsywWTz03Y3FT7QC7jwAotZ6b8ojQonl8oY0mip5fz+8ahX9/PKAtA1BPz4Izl3f51jWVNrvEucwFsS7FhcU9Bpe5+CLXDkkmhtp6vr8eIsOouA9zQD26vF+SkCpZ6Hw0uBz8rwBHDoBIUQA1+ZLNy+cozh54QtAw4AMy5U1sxArodeUV5jUJ6jplap2+wioZScqSZyMqR4SR/uBtGs4c0eAYjMxagr/tcmgDhqnnUn0gTxiVOUgLmL+okAVvt6bwSldsJaQQhJNGLmptber3gJxPHKmp8X+2kEkAf8iA6jv+0AS7E8PC5iTnyMQXIpXzGre8Nnb2WlwrK6gLBrkCoYbP7wr9h+DGaFFSlIJIZvoJ3I16Rf7QcWfFolA5glPiN6gHXyAgEnC8IK5InIGZlKSsDQOGLjQjWOj4STh8ZLliZLnugUZgQCA6c4NQw9tIFf49x6BNmpYMpasvqWbk0dV4VJllymWhyXdgD7BmgAuD4dKwuHXKlSmSs5lZ1ElRpVZAqzb2i1/jTAoTLmTkVM1Zc75aD7E9Ym7aYsy0EJupmOtqV6faCnZHh3c4WWixygnzNTAGQIA8bwM3OJktiKZgUBTNqKPbaD4j0AqLwYxSB38hEwA3CmIqQWCqimxgvJ4FJTLEtEtMuXcpSBV2d/SsEDIS7tV3pR/Nr9YkeAgVh0hJpRo5B2ww8vv1TFfUGA/wDZuZZgbR17GzwlJLi39Rx/j2LHeLUcpUpXgFNi5NNBf+YDXAT0zAkLIRISPp3J1IubbQdw8mXOmobMJTvmsCXqG+0JfA56V97MnF8jKAD+KrAHRnBiPjvahcykvwJ2TtqfY23gHPtFxuWXlyqgkpVz301aFrETkvLCS7LUtQ5Mqh5ktT7wEwkmdPCSlyUs5fa2vL3hlwnB1IdQukORUuLH7QHsFjUolMumUeEtbzGxpCR2l433hyhCUt+phz9PKOh4uQFJDD6gGNNRT8Qlcd4ElQdAZZ9Czabl4BIUvr8eMZ43mIIJBcEXHN41A0gJZaufzT9onChz9f4itLI1+bR5SSSTvAMeHksajUEUqLH3GkWsG5CQKBq0u/7MI2w4BZL7uTfYetPSN8MujJJD1Nfxy5iAlnYUlV2DUOwq9Sb6f1AHHYZ1+EuDQcyA37QwpmZhqHPqHob7/aA2Ow/dEF3Faa1uwB+UgLWBwiZKnLKUJbly4KiWelWDGnnEGJcuopcEvZnd2YimkVUFayMniJBYb3NHubw4cI4cUSisFSgKTZahQh/F4S7KZmINWgA3BMTOQsGSuZlFkNQO1NmFNoj7UYkiYidlyLmDxNSooT7+0WJ3FES1nIgKSFFidv0gvU05wtcWxyppzKodvX8+0AV7LYgpUCHqtqah/cVjufBZ2VIBtennf2944T2PllShSyr7fTW0dbXjhLkk1OUK1N9PVtGgC+KxKMTOCCc2VeVtXFT0qA3OHHDpYeUfLkjj86Viu+So5s2Yjd3frWOkH/IGJxCUSsMZZmLoaFKku1QS4epqaUFCTAdamTk0fW38xSm45QUrKHSlszVZxQxz7G/4zxU0pUrHqUo1UVOw5JSC2+0P3AuFjDSchVnJ+pR10ZnNGEAQTiAQCK0ekV14kkUpz/jdorKwwQSA7Gx2rZzeN5SiHo+/V/eAp8XnHIuoIa37v1EcUx/EP98qUPAykqYVDlTsNSH6s0dk42oFBLPT1J9zciOC9op3dT5oNUrLs9QQTUHzeAzh57JVKS6wQSTlpTn5fvvG+B4aqbNJlvkDsXpS7b9N4CTJ+yjU60DUgxJnpJCVEhIFMptQVr5CAeOz3D+5lqKtSGAvsNNYYJc3IDMUMrJPqQeWmb2hW4NjJYS3+oerMQx0IDm0GMfxiWqWSVA0LJBBalyxO/3gFudxRczIkMmjJdmLVu12UqBfEcZOBGZBTQ+XMgj/ALYj44Wkp5r/AGVbZn+PC7jsYtQYzFKZ6H39xAUcZNzLUS1b/eKi1R5Z+c48Afb8wG43+fLxuQd4jjPenlAOyb+Fid3uxqBShY+sb4JIdzZvV2/iIsLlevnyDiurisWAsJpqT4R9j9veAtDFIQxIqwPO5IdtaQN4pi5amKfq+4cX9op4vGqzlCSwHhJatSNQKBwLbwUwPCJc9CiJgUpOzhj+l81gTTMNqwBrs1wWX3YnEFLZQp2ysRcXYEkV/Z417T8XSWTLLZksTyBBBvUtT13iLB4qYjBFNwsegLn2obwtYGQqcSz7OTVg5o/L994CrxBkggFwwt1P8XgNiLtDRxfhnhcAs7C1Q7EhjZwPWFbGoylujwDZ/jNIVNIeysw9j6OIfjMSrDlRAIFbc7c45j/jriCZeJZRZKg3tSOocBKckyWoApam1ksK9d/yCNxFODmrdSjLahA310vDl2O4pgUSl4dEspUopUFhlKOUihJrcX56QvcX7LSj4mVUhympIbY3MWMHwiVIZ8KqYGfMnOD5Mo+E/fpAdRwvbGQzF0kUYsbPdrWiyrtbhWfvUaMHDn3hM4HgsI5zYYoLVM5KlqYhiMxd/XWGfhXZjh31CQhSjUFSOgyg8vSAP4XGomIChQEfiNVzk8m32Fh+IrHCiUcqWytTly2/qIVKAfxDVv36QFLjuITkPlcB2532eOBdsVPPJFvu5eOudquIDKQKmjf3b5zjjPaVRz1uQ/X55wFjgnDu8AchKX8SmrrTm8MEzheGA8Ci7tUFn/eAXDpviCD9ISMo9K05mGHvJqFJCMjUqoU8wctL3gAU+ToAQGBtvf3jCMWE/UDzDsDSr9XgrjpySk97MSVaJQHCabkNuL0i3NkyhKTmkpWWrobC9OR9oABxLGmeUOwCaAD6Qmr9TvEEnCCqi30v9mfpWNsUCWKEMC7CwAqOTRAJigQkm9Dtpvb6oAVxBABBAb4DbyaIsTiFLU6lFRYAElywsK+ZjbGLzHp+38RB69IDYVjJB29jGAGMTiZz+esA2Ydmch+pBo/Pk3WLBlsxZ63HOo9+XWIMMLqNWf0L/uTyizxFR7tTKsD5mwPkaQAWfJzzSmWMxNKbg6Pdmb1jfAY7uFLd8x8Kkkc3Y03jfukhIILKdwRQHS4NwWinxLH97MSstmCQlav+RT+onUsw6QBfCGfiQUJLA0P4GzjaDqODiQBmUM2WqEu9tyd4q9isal1AAOEKUOlKD3g53udIb9V6Xd/uQ/wQATGKLKaoAIAYgWDfOUIvGACtWU0DDzoP4EO/GJoSkoCgZjFyPpHK8Ic0Elzu55/HgKWGmlCkqFwX946d2X42R4FlioOkvQhuXyscwmJYkbW+dYJcNx7AIU3/AGq1TqR5QHXk4lwMhcpZxd/WHTgElZZRNeYca+1I4j2f43NkzGPir9JLHS24o1I6Ph+24SkFKVeTHlbnSA6QMED9WU9By94jxElCKhktt++8KWG7bDLZWalGPsdR8rAfi/aWbMooiXUtcq6gD414BsxPFkUzK9xRnB87wC4jxoEEJJto+2+71vCwuQZuUl2AP1HntYW3gpwzAAigGtWA15h/SAE8QmrWFKUFDa760HUNWOc9oJbTiDf9XnQ09I7hi8AEI0cC+WvP1YGOIcb8U+YpiK/bygLeAwssDNNKjohKTUtlJc6Cv3hhwvG5KEFJlF2FS5LavWmsKhW4QXs4Iru+mpc+0HuF4QrObKADZLZRV3qS9vloCtwtOeapbFKUpOUP+omlqhi8WUTSpJKiTv5EuAabJEM2Hw0tMspRlzq2q3/kam42iCfgUmkspyigVQAkM512gF3FZMoNgBV9CTpTmIAYwZiAlgwZgKlyS6qVPiAfYDaD+OwQS5UQagJ3LM55D8GIeE8IzqUXLUJIB/DfLQCtOw5T+G2MVyfxDr2m4f3aQXCgbKZlBxQK8P8A5XhNUKwGDGaRsj59oyEnYQDfIH6R+omnll/MX5cs5A6X5bBrepEQ4FJCn0anlp1drwTEwpQA1xe3o2u0ACxuFUkHuiSksSk6X1N7/baAK5JYhmvDjxWTklgrVKS4ISlnVZr31elBCu2Y0Dn5vWA14XiFSlBQsxB5gu484ZuD8RJSHX4SCkEsCCBR/s8AcFw5S1CngN7U3pBFKBJUyfED9QNQbvStXgPY6WoJKWYs1bkDLz5e8DP9K6ykAB2IvroPtDFPwClWQlIapFC/N9nEVcbw1SVINQTTyqQG5W+8Ap8SwGWr0DtsQNPNv3iqiUG/eG3j0kgIYH69tTQ/1C3hiBmSRR6cr0gLsiUe77wDvEj6hXOhjoQXa5eC/B8fKdhPmIrQEjXn5/eKEkzMKtK06gEHQglvuPtDtwvgWD4pXKqROFFZG8RqbEMr2MBnhsgqGZOIUxFnFLUJ0NqwUk8Plk5jmmKoPESbUBBeK3E/8UzZQK8PN70AVS2Vb+QLGnN4I9n+EqKfEgDcFSnLXcFXx4C+jDBRSAydxrzt1g3w3BZaMzedamp10ibC8PKQX6JA62pteJ1ApTy6nX+vaAXu1WJCJSzmsCwI1rSj3McaxuBaQJqvqmLbp4yT1KN46V23WqbkkIPimGvkGr5Cl+UAOMcFy4WaDaXJCiSDQyyFCptmtQ2J3IgFBCGCS3iIpTzDB9dfSC5kAAB8xcOHJ51O1IE4Bf0g0Kaudgm1Be7QUExSam6lE82Yt9oC+JykBgQBQMHryJ3oXeAmP4xMJKQoUoGsKMMrcgIIYtzKz5j9RADaEVbm7V2eAEmQVFgNTc25l4C5Lm5iCSSTStejaQ29mkd2gzFWAcgXHPm37RFwDgeVOZYGXe56t56xJ2k4gFJ7tDFIFVDXUC2kAB7SY0rFxkagYaEUrzr1MJs0eKCvFZ1CgP4TQ7inqaQIUz/OcB4DSNgB8MRJiQTDt9vxAPuEQqjbEH0FwPIRHi8UsJ8Dsk3D6PU6PX5WN14kywMtCQW9C59cp3immeSAlVmr99DAV8fjZk0ZZgCmFDXX2iThknuFJXMQSL3DNeJlqCUk/XSo1GvW32inOxJLpctzHJvyICXHYsElSfDVwBS7U5R7BT2OVNVFsxZ/NuUBp84kn9vP+DB/s7gRNKpswshLA8yLdIAkFqqSssaXbz1rX7CJJOKGZy2UFxazUD83J6DpdXNGQiVLo7ZiLv59PeB8xalrFWq4YCtDVgPetoCLGlKmSXYOb/8A2rtc+sKuFwRm94EjxAnLz5fN4PcSwqgrIK5rkau9j0NOsS4Xhpky5a2IzEpUebgptqwaAvcOQiZJCJoYgAb1FA3oPKNsLwibhyZkh1hJqLKYapAdyPJ4uzsCaFNyKjr/ABtz827gU6WpCUz6EfTMFKWD8wdfJ4Cx2N7VKUsd6Tlm5cv/AGnc0argGH5clJqQH8oS/wD+S8K1S1JW4OTR/OvSLXDcXisqULzpKSylLy1vQBq2vtAMa5LU31ID/a0CuKKpoBcbU8rV+0EO9UpLFhMGmhtUPFKVhxOJQtJCUsSOdaWgFfsxwz/U4qZOX9KU5E9aqr55fSBn+QeIIyrwOHDlZeevVgcwQNyTHSpkgS5eWWkISB+mnQfmOSqSE4ico/qm23DAexzH184BWm8HIKAQlGZmzMCQdhfeCmJ4WJaDXOTrfLXkGLRDLStWIWVpJVnod0h2ym39wxJwhUh1BmDOT4jWgNbuB0gKsnAJXh/pHhCjaj1qNrvCfIwoQogkub3rSgZn1HpDp/p1ylBIsGf/ANWF/jxT7ScBKk5kAV8QDVL89b+wgAfDceUqW3/TY5gbDY1/VTSBPEOMgtlTY69f2jTGibZZLCoBPU+cCVyil68m8oCTFKGVzUmpPy8ByawRVLUoMBT5aKa5BFw0BHmiUCI2aPQHQOJSyyVChAZqPr6aa7QJVicn6r7afGiDE8Yztldg7W1YfmB6pi1kDXl71/MBcVjStxYm5Bv5udYgUD+qn3/usWpSRLTurQivqbD01vFNRcuNNT16bQHgp1PXT8JH29YPcEI7ladljMDdtH6/bpALChjmag9/51i5IlTEqzg5Sbvappe4/EB0nBT5S8ODSm1fQaGKcjhxKipSiE1p73Nqv6QL7M4l1rUfpQ1NC1zS5Z4ZJc5KnKnvQCx8gecAFxeHSFjKLFrVau5/iDqVyzKlyyM3+7LJelkqAP8A+mMU8fhXZk5fn8RUkYgUSagan7no0A+Yzs34UrlWqVNyZmrs+0VFcOyAE1Sznyev39oNdkuJ5k90pnAdJBuks/o49oLzsLLOTMmgoBUXf9xADOHYAhKVSllPKrVfTTWsEVzmUlMxiFOHO4iVErJ9Ips3Whf2iWbLRMGVSXF2NOvnAVsaJSmKwnKg5gr/AIkgpodFMWfYwB4tjJiM82SSl6sRcMGcEQwcTlNIWmWlzloBC/2gxT4ZwGs4Zmpa9IC32b7QnESlqWkBSPNjSt45z2pnZ5rgZQo2a7tXox+GHjhKx/pEpFM6vERdtetGhJ7WeIgS/EoGh0oTr5PV+UBnD94rKlKmaq1XZjUA70glhJExNcr0AzVbm56O0CeDcSMtSUZc0zwvmFE1G99+rQ6YuTM7rMtTu1rWcOLvWAEIWFqIe13ep8vPlEPEZ6peYCqR9L3HKnWvnGZS5aVZSWL2FA1DU7VtFjE4YLUEJIrUnQWdy9qwCj2hlImS3AIVu2zu7U3EJs7AqQoiYCNqUJjpvEsACSUhgaE3u4+ecBuLYdJkgmqgopT5io6tV4BOn8OWEhaSMr/ULA6P/O8elyc1FgEE5c3k3NrH25Qaw85iqXUJmAEjnV28nvygfLw5Q5UsHK+Ub9LikAsYuUUqINwdPnOIAfjxd4tNC5hI1P8AUUT5+8BdlBg/L9x+z+0EOD4fOVGrV6mpA8vxG3GcF3LJd1EV5eXpBDgwIlhmAL1I2BBFIDCcIT9KTcDz5eUY/wBEkHJlVNmAWT9KW39oZpBACjSlAD0cm+v2gjgJSJcqWKZ5gdR2FNdmO+hgEj/QqQoKmj/xQnqW25ekbYcLUCsgNm8I1JF23DOTpD3jeEpXRJoB1PXz0hRnJ7tRQqg21NRTkCw9TAa8BnCWuYlVUrsR6CnXnDVIx4BATcCnU715GFGUkqJU2VL66ilfWCXDfCfryObqfUnV6b6WgDmIJWWIIJsNttKaRIJaZQ8aAQbl7O9nLD1ivPKpX+4SlYUfqFn/ADS3LziOVhFzQVFYSk1Cauwd3G9TrAEZOKGGmhcslQ0uWBFR5fiOi4PHDEYfMk+IMptQR4reccxk4IgULkCmh/P9w69gppIszghQexehbygHKTNCgCDcRkjlEWFDONj966RO0BGVNf57wvdrOGEy1zE2bxp3G/mIZFJjWZLzJKTqCPWA592Mw8wyFqXUd4yQ1gkB69YEcZ4fl70/8XbY2troNR+eh8AwfdyUIZikqB5VMLPa+V/1bB3Y6DwsCerQCpwKQCvvGqS/odXF9NbQ5cXnHuA2UUcjy6O7PHOJGP7uYEpBUzkJ9XUSL9OUEBxCdNZUxThJLsfCnpYlxAeMkqIXMYjlYBh+7+sFUAgO5Ygbj16xRTiWqRrb3c78owjjCspAS99Gch9LjSAm4njggew/pqwCVjQtIBLJGn3vag6RLilKKVZycx0a1n6wNxuE+rKaNfca67AwFfiqkgEprlZmHK9jTq3tCvMmLAvf3pWDGJV9WbS4Zzf3qDXmIGTJBcAhiWP/AOrO3KAGlL84iyDc+/5gkiXVm8jt8/MeXKLlh9v3gDnbhYOIUhNgAPSBvDMblBQoOD7FxUdIxHoBpwOOYkfUCAD5Hbah3j2JxwYBL+GgfmBSumVxHo9APHDsQFS8ydgGqzl28qgwB4zwY50uHUQVGvKt6fU0ej0Avrw2RYzi9AAfCAxa2ze0GRjDh0pKsq0qDs2+oeov7eno9AA8VxcZVpSGQsghOgIN/vB7gMpS0gghtVK3rYDrGY9AMasIEpDrdhzsGp7CDPZw92vMC71PNzVq8/aPR6AdE3fQh4lj0egMER5o9HoCJEtieZf2/iFrtbhh3SzVzlDvZ1pB+8ej0BxnFpVLXdiVeJW2Vz4ed9Nou4fHDu+7FMtN2D0FdSdeUYj0Bph5K5p2SDrqzc6VaGGapMqUSQ5Y11Jr/EZj0AsL4kBPchwFO3mLNbUnpF2RgkEnKSU/8S9AoJP5jMegIV8CdM9RYUVl/wDrXpCnhsQMxcPYHkwIDPyMej0BHImJCvFuX2tdurxOrGSnqkvrb8R6PQH/2Q=="/>
          <p:cNvSpPr>
            <a:spLocks noChangeAspect="1" noChangeArrowheads="1"/>
          </p:cNvSpPr>
          <p:nvPr/>
        </p:nvSpPr>
        <p:spPr bwMode="auto">
          <a:xfrm>
            <a:off x="215900" y="-47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data:image/jpeg;base64,/9j/4AAQSkZJRgABAQAAAQABAAD/2wCEAAkGBxQTEhUUExQWFhUWGBwaGBcYGBocGBsdGhwXGxgcGhoYHCghGh0lGxgdITEhJSkrLi4uIB8zODMsNygtLisBCgoKBQUFDgUFDisZExkrKysrKysrKysrKysrKysrKysrKysrKysrKysrKysrKysrKysrKysrKysrKysrKysrK//AABEIAOcA2gMBIgACEQEDEQH/xAAcAAACAgMBAQAAAAAAAAAAAAAFBgMEAQIHAAj/xAA7EAABAgQEAwcDBAEDBAMBAAABAhEAAyExBBJBUQVhgQYTInGRofAysdFCweHxBxQjUjNicqJDgpIW/8QAFAEBAAAAAAAAAAAAAAAAAAAAAP/EABQRAQAAAAAAAAAAAAAAAAAAAAD/2gAMAwEAAhEDEQA/AEOWo1dtQz/OUaLNdLfvGoW+50H8+sarXp5QG70PzlGqCGIu9+jGNAsNV+fz1jM1g4cUJZjSkBGmr/f15xquYCOtPt+IxMsRzf56xCoH585QGypdj8+ViNPv8MYKiX+f1EslGY+cBJLw70qfKLSuGLZ+7VRydg3z3hg4VwrwgguaOX32184ccJwgpklRGVSdNDyrox32gOQTJQej/wBUgvgOz3eAHOBUX2tfzpF7ivD+9nf7aWJBJHk1vmkFsLh8qUkuWqAfd/eAhn9mUIYEHNYqepcEEtp1ELPE+H5FeGo35UjqiEJnyzRleJqna0JacAozMhHhRTMddD7j7QCYo1brGAYsYiT41BNQNYmwWEq7fPy7QG2A4OpagAGrV4IY7gSkJBFXLN6/jWGPs/glqUlVEpBDk3Dvm094I9ocMkL8LtSnIu/SA5nOkl2I+VjRdH89oasZwjvFKyFlAOEtfXr58rwvTJTFQI8QMBVzfN48W0pEhlhn+fPxECuQgJC3P03u0RzAxMag/wAxu3WhJbkHPRg8Boks8b5vSMFPp/ce+X6QGyVViz3ih+o+pipLMZc7QFor5/Kfkxs9H6+0alPzyt9jEhTZ/Tp89oDAllt2r+fnOIZpc/j55RZCqM9y5pWzXZ25RWVrWAh7vn8aJJct4llS8xD0BPtb7Qx8K4RJmBTZkKTqqqSR/LwFDh3ZlcxQSFAApO5ahOkXkdkVS1S85DEuWL0AFXOhI9CIdOA4QCQFrOVRdubanVne24izI4SmcpJTMDgmhDXZveAx2W4GZqlKTRKS42vYeXnrBvtTPSJZSLpA0rbTdonws3upZlBgam9CwsXa4hW7Q44FTpVTbkHe2zwFTgWFE1RWU1SAwp+q2vOLWOwuRgH8RIdqH99D1itwHiKpS3YKSr6k/wDFi4Vfl+0GuKITMQlSAQUqzAEhq3A5PXrAL/DsaBnOZmpz2e2/o8AOI4tUwqAUQjbU2o73MGMfwWYnvFioVSp+l3FR6V84CKwhEshhRbKT6sfX7QG2A4MwD1UpyECpANA5NNR5RZxnDwgGgdJBYctDRiW+3SL/AA6c8x3CcyAgeYGg6n3idHDijNnyl9QHLFy9TyPy4VOG4grUEoNS2Wm9TcaAN1hwxPA/9rMS6qhrvzPLWAMmWEqSoX58i5IP7cxDP/rWAddg6tydB/H5gE/Ep7slICswN2I6fNIH4nhSApSygKTqdAaVA258vV1T3U2qixI6BxZtgYHY7BAJOUEg0veunl0tAc14/gxLU6aA2HkBAZRb7/OsdFxfCQTnnIcMcwBtZhT/AMT6wo8d4SJWVYPhWHA1Ff4ekAEKt4ykx4pjCgYDd94kREDH56RMg1v8p+IDDVJtGHan5jcq+34jdNrfPSAnFPVveJSXHQfYN85xG3vbn8aPKSXbUFqjk1YDeZKIc08nt8pEUyW5bUmJUVPzrpF2TgXToC9zyuLOfKAoS5etWsWv5wXwM9aBlZCgefrr1iNXC5gSooIUEjMU2NLkA3+cooLnFwz6O+7b9IB2kY5YSC1UgAB3AoGP2gvwRfeK8SZqVE/UlPhq70Z7ARTweLly5ZTkC1f8lEgvqByEM/ZRQbvQpLgOoA25EQA/jWcFiXAB8dg2UnN0hbVgnS5JJLsHs7vTUGv7w9Y3Ey58sqK0Sc305joddKUjl3aOVPwswhRZCnUkhyguXOUs4L6c4A7w3BKmgFLZkKZTXGyg1nItTWHnheEUE5SKsTUVLV62hB7E8UXIX/uDKFhxMYlOlynyvo3r0H/V97aYgpy//G5uKAqYABm3MBWxUok5UBn+x39YWsZw360JL51AqPkXa/M7Q9yMFlR4s1aAWJcDQ+RhI4ziW/6bIS5DqvQVLnr6ikAO4nhJmdKQASkCgZ+pLtt0jYcPnXWW/wC0ejX5fHiDBcYky1ElJ1GZiAan9xDPgMThpqUpJUFHUEV8/b1gF/Anu3UQ5NQDcNUOwHLTURDxCZMWpNWS5dudvZxDfj+zroeWsJli+Vysh6OTX+jCycOpJLORWhrQtAXMBm7tJIAIJDmzWfmb+kMHCgpVEhShvYPWgJc0r8EKSMf4QiYoEmp0AZ2H3s0NXAeJGc0sK7tIDBX6lFtPv5QBDH8DWpKkuAGrt1tX7wh9rODZ0pSkhxS/oKdI6fiOGqQnMFKmJN3L31hP4xhcqnUHQSyhyNm9b00gOQcR4SqUoAsQbH4IoFLQ49rcOoSg4LFXhoLC33PoITZiTrXnpVz+x9DAYUmMgesZCSfnlG60wGAqnzp+0alJ3+0ZJYfOUSCSnc+sBYQHD2+fyIzN11DmvzlEaln9/wB4kmNnV/XzaAyiYQaXAtfn+YKqnkpABbSws7kAtQu/tFGQgFYf5R/2iUhSQGNCX0I3c8/DAYwWKKVZkZlFLlIAfSpPKn2gfMmNQ2FAOZuT6Q1K4iBJKEoAUqrpAFBQF+dYWZ+AVl7zTME9dWgGfBcQ7yQpRT/uJISVA+F3+r0Jgx2bUoKSmWXKwQQ7UF6Hr6QhcO4kuSlbFiaMddB7xYwfG1jOCfE4KCP0EEO3naA69x3CS+5MsjxMMtA4ZqAe0CP9OiZJkyf+opCgTqBSv7a7c4iPaBM6bIfxzEy1BVmzWBOgrr94aeyfCky0Als5qdibqblAbcJ7JpygHwizJAA687ekNGA4DJlfSgPuwi/hwGoGBq0TQGhlgtT+Iq4jhMlZdctJPMRdMeEAExvZmQtBSlAB+ddISeJ9lk4YOE0fV2Ipqn6TzEdSitjMKJiSHY7/AC45QHO+E8eTL8DFCSTfxDSxu0T9ocbLyOnUOSfCPcwA7X8DxclWeWQACSAKPez0BrakJa+Imd4Zq1Zk3Fqg1p6iAI4Rpswp7wJALuTWjavTehtDzwvAJSD40mtGDdT5t7+vPcPJSk+FTK0Lmxq7s52hgwPD5gAPeNv1etyG5/zAPZ4nMT4QrN/Wx6CBWOnhR8btsDUh+flvAdLhQDuDUF9RodLxZncOmA5nv7Cr/OUAI7bSTMkOAfCQ42s6n9ekcvxAY2/MdjmqOUpJoaMxbV3rs0c77a4FMqcGLlTkjaob1YwACWqnl8+8TmWcoJ+kkgHcgAkdMw9YqJUXpFrDmrOz62+9N4CJaffaNMh3+esWn9I1YbH2/EBJT9vvGbnn/UYlpqx9erxLOIzF6i46n+4CSSCQ+n87/LxsuaUpBpV2GhdI+dYiloJBq5r6v+YgxqWSmp5+gDHaggCfDsUmYoBZagDBg4G5/EP/AAzASVoyFITV0gGgd+p9No5Ng77EM2z6Qz8O4oUeHK5fevlTWsB7tV2eTJKlCqHqBzO+8LUoVraz+9d6iGnjOKmThlKSlKyAhDEknUt5l4pzsClLyxUhLqbkxb1gLPYaUDPVZnGvr7x3Hg0kMK3B/sfP54P2IGaZ4R4nJcbU/AjuPZ0KKAailNR12uDAMqZdvln/ADEyREEsqepcafzE4gMx6MNHgYDMYjLx4QFDiuCTMQQpjQ3+co4rxTswDiFNQglNKZgnpUsesdu4hOyh9GrHIeP4zvZ/cpUElc363ogADe6iYABiMFKlzB4iUi73BDt9oZeE4WSoKUmaosHYmvXcbB9YxxHh8uShMtSe+XMV4l5k5rlqBmFIBTCnCTc8sqBIIKFChHqKUEAcnzkEhmZjc1uRfT+ozKxqylQSvwJFau1+ezhoTMZxXMrwugHXNSt9IYezuESuVNlFZV3mVsrsG+mpoQdYCrxTjYllgpyC52r/AMakvXl+8JPHOJqnzMyjYMBsP5g7xCSAApTnKrKttvpUE6OwPrC/OwRAJZ2cFwepEBSljnFmR8f5z+8V1RPK5X0gNlX5Rr3Z+NGyTHu75D1gJkh/jRIsC/W1tR5xGhW46+sWQXNtNKMz+kBvIBatPJtTd/bWPKwRLAArUqwTs5H4ixKk1enpuHD/ADlF3s5xBMqYqhKsmVPmzD35QECOzCpaQpZQGZ0k+IVHPmIsYPAJo5YpZ7GJ5eBmrOdQJfd6UDkvF3hXCwCVz/oS4vdvx5wF7CmTKJyhPeMRnJKiAbs9h10gBxfHSZUqYqWSubMoSRRINDRhUxZm40Tp3gAYFkjQlnpvrfeKmM4d/wDHNGRXeZCPNEw05OlJ9IAN2cx81CCiUFOouSkB/Ik2EdIm9p58qTLyJWyWcrKCPIkKc1q3KOX8Kx4l5MxYBRKmfTy/uG3G9oZ2ESjNgpRCk5kib4lNmIGZjTSj7QDvw3/JaCAJlLO1aMB11rWHbs/2ilYp+7NuYc+YvHIsJLw/EkTljCCUJTPiJIKQygSCqVdVRZi0E/8AEGGKMdPlq8XdoBCgaeKgIApUbc4DrHFMb3KCtnAvtY66Vo8KPEP8hJT/ANOWSRob9GH5hyxUgTAUqDjbQ/Gjn8zABOIZcoKUopyy0+FIzFWUzFDTL+mtoCzI/wAgpm/QkED6kkEKs58mpZ/2ghh+MT1nPKAUkgf7ZUlw96mvWEztrjsXgFpTLRhynLnOSSCUpK8pCc1SRRy1jEXCO1s3FBX+owudCKd9KGWZLBCiCQDdnJAgHvi3ElBI75BQSKWKSTo4P4jk3Ae0EuRPmKxXiIOVPhzEXcjSv4joeF7+fIMuYkqY+GYXSph9OYEUPx45b2s4SuVPKSpz+kfqYmjnVtDAWziETFrn3uUBLhraGgtGknDqnZpkxYShKsoNSSdgxLteCnCOAS0S8y5lctk1ZxRy1TBHhHDkGWUzEvLKswFlJJ5DlpygE88MQpKylSqEGop4nZxtQ6bQT4TjUS0FKprKo2UElwGqOjXg9xPs40pU2QtTAFK0K1Arp1by0hOncGVqSX+nm31DzaAgx0xKZZSnMXW5c3dy59DHpCcjZwCDfyLAHrE0nhKzLJym9KVI1o3IRDPM1MsywWTz03Y3FT7QC7jwAotZ6b8ojQonl8oY0mip5fz+8ahX9/PKAtA1BPz4Izl3f51jWVNrvEucwFsS7FhcU9Bpe5+CLXDkkmhtp6vr8eIsOouA9zQD26vF+SkCpZ6Hw0uBz8rwBHDoBIUQA1+ZLNy+cozh54QtAw4AMy5U1sxArodeUV5jUJ6jplap2+wioZScqSZyMqR4SR/uBtGs4c0eAYjMxagr/tcmgDhqnnUn0gTxiVOUgLmL+okAVvt6bwSldsJaQQhJNGLmptber3gJxPHKmp8X+2kEkAf8iA6jv+0AS7E8PC5iTnyMQXIpXzGre8Nnb2WlwrK6gLBrkCoYbP7wr9h+DGaFFSlIJIZvoJ3I16Rf7QcWfFolA5glPiN6gHXyAgEnC8IK5InIGZlKSsDQOGLjQjWOj4STh8ZLliZLnugUZgQCA6c4NQw9tIFf49x6BNmpYMpasvqWbk0dV4VJllymWhyXdgD7BmgAuD4dKwuHXKlSmSs5lZ1ElRpVZAqzb2i1/jTAoTLmTkVM1Zc75aD7E9Ym7aYsy0EJupmOtqV6faCnZHh3c4WWixygnzNTAGQIA8bwM3OJktiKZgUBTNqKPbaD4j0AqLwYxSB38hEwA3CmIqQWCqimxgvJ4FJTLEtEtMuXcpSBV2d/SsEDIS7tV3pR/Nr9YkeAgVh0hJpRo5B2ww8vv1TFfUGA/wDZuZZgbR17GzwlJLi39Rx/j2LHeLUcpUpXgFNi5NNBf+YDXAT0zAkLIRISPp3J1IubbQdw8mXOmobMJTvmsCXqG+0JfA56V97MnF8jKAD+KrAHRnBiPjvahcykvwJ2TtqfY23gHPtFxuWXlyqgkpVz301aFrETkvLCS7LUtQ5Mqh5ktT7wEwkmdPCSlyUs5fa2vL3hlwnB1IdQukORUuLH7QHsFjUolMumUeEtbzGxpCR2l433hyhCUt+phz9PKOh4uQFJDD6gGNNRT8Qlcd4ElQdAZZ9Czabl4BIUvr8eMZ43mIIJBcEXHN41A0gJZaufzT9onChz9f4itLI1+bR5SSSTvAMeHksajUEUqLH3GkWsG5CQKBq0u/7MI2w4BZL7uTfYetPSN8MujJJD1Nfxy5iAlnYUlV2DUOwq9Sb6f1AHHYZ1+EuDQcyA37QwpmZhqHPqHob7/aA2Ow/dEF3Faa1uwB+UgLWBwiZKnLKUJbly4KiWelWDGnnEGJcuopcEvZnd2YimkVUFayMniJBYb3NHubw4cI4cUSisFSgKTZahQh/F4S7KZmINWgA3BMTOQsGSuZlFkNQO1NmFNoj7UYkiYidlyLmDxNSooT7+0WJ3FES1nIgKSFFidv0gvU05wtcWxyppzKodvX8+0AV7LYgpUCHqtqah/cVjufBZ2VIBtennf2944T2PllShSyr7fTW0dbXjhLkk1OUK1N9PVtGgC+KxKMTOCCc2VeVtXFT0qA3OHHDpYeUfLkjj86Viu+So5s2Yjd3frWOkH/IGJxCUSsMZZmLoaFKku1QS4epqaUFCTAdamTk0fW38xSm45QUrKHSlszVZxQxz7G/4zxU0pUrHqUo1UVOw5JSC2+0P3AuFjDSchVnJ+pR10ZnNGEAQTiAQCK0ekV14kkUpz/jdorKwwQSA7Gx2rZzeN5SiHo+/V/eAp8XnHIuoIa37v1EcUx/EP98qUPAykqYVDlTsNSH6s0dk42oFBLPT1J9zciOC9op3dT5oNUrLs9QQTUHzeAzh57JVKS6wQSTlpTn5fvvG+B4aqbNJlvkDsXpS7b9N4CTJ+yjU60DUgxJnpJCVEhIFMptQVr5CAeOz3D+5lqKtSGAvsNNYYJc3IDMUMrJPqQeWmb2hW4NjJYS3+oerMQx0IDm0GMfxiWqWSVA0LJBBalyxO/3gFudxRczIkMmjJdmLVu12UqBfEcZOBGZBTQ+XMgj/ALYj44Wkp5r/AGVbZn+PC7jsYtQYzFKZ6H39xAUcZNzLUS1b/eKi1R5Z+c48Afb8wG43+fLxuQd4jjPenlAOyb+Fid3uxqBShY+sb4JIdzZvV2/iIsLlevnyDiurisWAsJpqT4R9j9veAtDFIQxIqwPO5IdtaQN4pi5amKfq+4cX9op4vGqzlCSwHhJatSNQKBwLbwUwPCJc9CiJgUpOzhj+l81gTTMNqwBrs1wWX3YnEFLZQp2ysRcXYEkV/Z417T8XSWTLLZksTyBBBvUtT13iLB4qYjBFNwsegLn2obwtYGQqcSz7OTVg5o/L994CrxBkggFwwt1P8XgNiLtDRxfhnhcAs7C1Q7EhjZwPWFbGoylujwDZ/jNIVNIeysw9j6OIfjMSrDlRAIFbc7c45j/jriCZeJZRZKg3tSOocBKckyWoApam1ksK9d/yCNxFODmrdSjLahA310vDl2O4pgUSl4dEspUopUFhlKOUihJrcX56QvcX7LSj4mVUhympIbY3MWMHwiVIZ8KqYGfMnOD5Mo+E/fpAdRwvbGQzF0kUYsbPdrWiyrtbhWfvUaMHDn3hM4HgsI5zYYoLVM5KlqYhiMxd/XWGfhXZjh31CQhSjUFSOgyg8vSAP4XGomIChQEfiNVzk8m32Fh+IrHCiUcqWytTly2/qIVKAfxDVv36QFLjuITkPlcB2532eOBdsVPPJFvu5eOudquIDKQKmjf3b5zjjPaVRz1uQ/X55wFjgnDu8AchKX8SmrrTm8MEzheGA8Ci7tUFn/eAXDpviCD9ISMo9K05mGHvJqFJCMjUqoU8wctL3gAU+ToAQGBtvf3jCMWE/UDzDsDSr9XgrjpySk97MSVaJQHCabkNuL0i3NkyhKTmkpWWrobC9OR9oABxLGmeUOwCaAD6Qmr9TvEEnCCqi30v9mfpWNsUCWKEMC7CwAqOTRAJigQkm9Dtpvb6oAVxBABBAb4DbyaIsTiFLU6lFRYAElywsK+ZjbGLzHp+38RB69IDYVjJB29jGAGMTiZz+esA2Ydmch+pBo/Pk3WLBlsxZ63HOo9+XWIMMLqNWf0L/uTyizxFR7tTKsD5mwPkaQAWfJzzSmWMxNKbg6Pdmb1jfAY7uFLd8x8Kkkc3Y03jfukhIILKdwRQHS4NwWinxLH97MSstmCQlav+RT+onUsw6QBfCGfiQUJLA0P4GzjaDqODiQBmUM2WqEu9tyd4q9isal1AAOEKUOlKD3g53udIb9V6Xd/uQ/wQATGKLKaoAIAYgWDfOUIvGACtWU0DDzoP4EO/GJoSkoCgZjFyPpHK8Ic0Elzu55/HgKWGmlCkqFwX946d2X42R4FlioOkvQhuXyscwmJYkbW+dYJcNx7AIU3/AGq1TqR5QHXk4lwMhcpZxd/WHTgElZZRNeYca+1I4j2f43NkzGPir9JLHS24o1I6Ph+24SkFKVeTHlbnSA6QMED9WU9By94jxElCKhktt++8KWG7bDLZWalGPsdR8rAfi/aWbMooiXUtcq6gD414BsxPFkUzK9xRnB87wC4jxoEEJJto+2+71vCwuQZuUl2AP1HntYW3gpwzAAigGtWA15h/SAE8QmrWFKUFDa760HUNWOc9oJbTiDf9XnQ09I7hi8AEI0cC+WvP1YGOIcb8U+YpiK/bygLeAwssDNNKjohKTUtlJc6Cv3hhwvG5KEFJlF2FS5LavWmsKhW4QXs4Iru+mpc+0HuF4QrObKADZLZRV3qS9vloCtwtOeapbFKUpOUP+omlqhi8WUTSpJKiTv5EuAabJEM2Hw0tMspRlzq2q3/kam42iCfgUmkspyigVQAkM512gF3FZMoNgBV9CTpTmIAYwZiAlgwZgKlyS6qVPiAfYDaD+OwQS5UQagJ3LM55D8GIeE8IzqUXLUJIB/DfLQCtOw5T+G2MVyfxDr2m4f3aQXCgbKZlBxQK8P8A5XhNUKwGDGaRsj59oyEnYQDfIH6R+omnll/MX5cs5A6X5bBrepEQ4FJCn0anlp1drwTEwpQA1xe3o2u0ACxuFUkHuiSksSk6X1N7/baAK5JYhmvDjxWTklgrVKS4ISlnVZr31elBCu2Y0Dn5vWA14XiFSlBQsxB5gu484ZuD8RJSHX4SCkEsCCBR/s8AcFw5S1CngN7U3pBFKBJUyfED9QNQbvStXgPY6WoJKWYs1bkDLz5e8DP9K6ykAB2IvroPtDFPwClWQlIapFC/N9nEVcbw1SVINQTTyqQG5W+8Ap8SwGWr0DtsQNPNv3iqiUG/eG3j0kgIYH69tTQ/1C3hiBmSRR6cr0gLsiUe77wDvEj6hXOhjoQXa5eC/B8fKdhPmIrQEjXn5/eKEkzMKtK06gEHQglvuPtDtwvgWD4pXKqROFFZG8RqbEMr2MBnhsgqGZOIUxFnFLUJ0NqwUk8Plk5jmmKoPESbUBBeK3E/8UzZQK8PN70AVS2Vb+QLGnN4I9n+EqKfEgDcFSnLXcFXx4C+jDBRSAydxrzt1g3w3BZaMzedamp10ibC8PKQX6JA62pteJ1ApTy6nX+vaAXu1WJCJSzmsCwI1rSj3McaxuBaQJqvqmLbp4yT1KN46V23WqbkkIPimGvkGr5Cl+UAOMcFy4WaDaXJCiSDQyyFCptmtQ2J3IgFBCGCS3iIpTzDB9dfSC5kAAB8xcOHJ51O1IE4Bf0g0Kaudgm1Be7QUExSam6lE82Yt9oC+JykBgQBQMHryJ3oXeAmP4xMJKQoUoGsKMMrcgIIYtzKz5j9RADaEVbm7V2eAEmQVFgNTc25l4C5Lm5iCSSTStejaQ29mkd2gzFWAcgXHPm37RFwDgeVOZYGXe56t56xJ2k4gFJ7tDFIFVDXUC2kAB7SY0rFxkagYaEUrzr1MJs0eKCvFZ1CgP4TQ7inqaQIUz/OcB4DSNgB8MRJiQTDt9vxAPuEQqjbEH0FwPIRHi8UsJ8Dsk3D6PU6PX5WN14kywMtCQW9C59cp3immeSAlVmr99DAV8fjZk0ZZgCmFDXX2iThknuFJXMQSL3DNeJlqCUk/XSo1GvW32inOxJLpctzHJvyICXHYsElSfDVwBS7U5R7BT2OVNVFsxZ/NuUBp84kn9vP+DB/s7gRNKpswshLA8yLdIAkFqqSssaXbz1rX7CJJOKGZy2UFxazUD83J6DpdXNGQiVLo7ZiLv59PeB8xalrFWq4YCtDVgPetoCLGlKmSXYOb/8A2rtc+sKuFwRm94EjxAnLz5fN4PcSwqgrIK5rkau9j0NOsS4Xhpky5a2IzEpUebgptqwaAvcOQiZJCJoYgAb1FA3oPKNsLwibhyZkh1hJqLKYapAdyPJ4uzsCaFNyKjr/ABtz827gU6WpCUz6EfTMFKWD8wdfJ4Cx2N7VKUsd6Tlm5cv/AGnc0argGH5clJqQH8oS/wD+S8K1S1JW4OTR/OvSLXDcXisqULzpKSylLy1vQBq2vtAMa5LU31ID/a0CuKKpoBcbU8rV+0EO9UpLFhMGmhtUPFKVhxOJQtJCUsSOdaWgFfsxwz/U4qZOX9KU5E9aqr55fSBn+QeIIyrwOHDlZeevVgcwQNyTHSpkgS5eWWkISB+mnQfmOSqSE4ico/qm23DAexzH184BWm8HIKAQlGZmzMCQdhfeCmJ4WJaDXOTrfLXkGLRDLStWIWVpJVnod0h2ym39wxJwhUh1BmDOT4jWgNbuB0gKsnAJXh/pHhCjaj1qNrvCfIwoQogkub3rSgZn1HpDp/p1ylBIsGf/ANWF/jxT7ScBKk5kAV8QDVL89b+wgAfDceUqW3/TY5gbDY1/VTSBPEOMgtlTY69f2jTGibZZLCoBPU+cCVyil68m8oCTFKGVzUmpPy8ByawRVLUoMBT5aKa5BFw0BHmiUCI2aPQHQOJSyyVChAZqPr6aa7QJVicn6r7afGiDE8Yztldg7W1YfmB6pi1kDXl71/MBcVjStxYm5Bv5udYgUD+qn3/usWpSRLTurQivqbD01vFNRcuNNT16bQHgp1PXT8JH29YPcEI7ladljMDdtH6/bpALChjmag9/51i5IlTEqzg5Sbvappe4/EB0nBT5S8ODSm1fQaGKcjhxKipSiE1p73Nqv6QL7M4l1rUfpQ1NC1zS5Z4ZJc5KnKnvQCx8gecAFxeHSFjKLFrVau5/iDqVyzKlyyM3+7LJelkqAP8A+mMU8fhXZk5fn8RUkYgUSagan7no0A+Yzs34UrlWqVNyZmrs+0VFcOyAE1Sznyev39oNdkuJ5k90pnAdJBuks/o49oLzsLLOTMmgoBUXf9xADOHYAhKVSllPKrVfTTWsEVzmUlMxiFOHO4iVErJ9Ips3Whf2iWbLRMGVSXF2NOvnAVsaJSmKwnKg5gr/AIkgpodFMWfYwB4tjJiM82SSl6sRcMGcEQwcTlNIWmWlzloBC/2gxT4ZwGs4Zmpa9IC32b7QnESlqWkBSPNjSt45z2pnZ5rgZQo2a7tXox+GHjhKx/pEpFM6vERdtetGhJ7WeIgS/EoGh0oTr5PV+UBnD94rKlKmaq1XZjUA70glhJExNcr0AzVbm56O0CeDcSMtSUZc0zwvmFE1G99+rQ6YuTM7rMtTu1rWcOLvWAEIWFqIe13ep8vPlEPEZ6peYCqR9L3HKnWvnGZS5aVZSWL2FA1DU7VtFjE4YLUEJIrUnQWdy9qwCj2hlImS3AIVu2zu7U3EJs7AqQoiYCNqUJjpvEsACSUhgaE3u4+ecBuLYdJkgmqgopT5io6tV4BOn8OWEhaSMr/ULA6P/O8elyc1FgEE5c3k3NrH25Qaw85iqXUJmAEjnV28nvygfLw5Q5UsHK+Ub9LikAsYuUUqINwdPnOIAfjxd4tNC5hI1P8AUUT5+8BdlBg/L9x+z+0EOD4fOVGrV6mpA8vxG3GcF3LJd1EV5eXpBDgwIlhmAL1I2BBFIDCcIT9KTcDz5eUY/wBEkHJlVNmAWT9KW39oZpBACjSlAD0cm+v2gjgJSJcqWKZ5gdR2FNdmO+hgEj/QqQoKmj/xQnqW25ekbYcLUCsgNm8I1JF23DOTpD3jeEpXRJoB1PXz0hRnJ7tRQqg21NRTkCw9TAa8BnCWuYlVUrsR6CnXnDVIx4BATcCnU715GFGUkqJU2VL66ilfWCXDfCfryObqfUnV6b6WgDmIJWWIIJsNttKaRIJaZQ8aAQbl7O9nLD1ivPKpX+4SlYUfqFn/ADS3LziOVhFzQVFYSk1Cauwd3G9TrAEZOKGGmhcslQ0uWBFR5fiOi4PHDEYfMk+IMptQR4reccxk4IgULkCmh/P9w69gppIszghQexehbygHKTNCgCDcRkjlEWFDONj966RO0BGVNf57wvdrOGEy1zE2bxp3G/mIZFJjWZLzJKTqCPWA592Mw8wyFqXUd4yQ1gkB69YEcZ4fl70/8XbY2troNR+eh8AwfdyUIZikqB5VMLPa+V/1bB3Y6DwsCerQCpwKQCvvGqS/odXF9NbQ5cXnHuA2UUcjy6O7PHOJGP7uYEpBUzkJ9XUSL9OUEBxCdNZUxThJLsfCnpYlxAeMkqIXMYjlYBh+7+sFUAgO5Ygbj16xRTiWqRrb3c78owjjCspAS99Gch9LjSAm4njggew/pqwCVjQtIBLJGn3vag6RLilKKVZycx0a1n6wNxuE+rKaNfca67AwFfiqkgEprlZmHK9jTq3tCvMmLAvf3pWDGJV9WbS4Zzf3qDXmIGTJBcAhiWP/AOrO3KAGlL84iyDc+/5gkiXVm8jt8/MeXKLlh9v3gDnbhYOIUhNgAPSBvDMblBQoOD7FxUdIxHoBpwOOYkfUCAD5Hbah3j2JxwYBL+GgfmBSumVxHo9APHDsQFS8ydgGqzl28qgwB4zwY50uHUQVGvKt6fU0ej0Avrw2RYzi9AAfCAxa2ze0GRjDh0pKsq0qDs2+oeov7eno9AA8VxcZVpSGQsghOgIN/vB7gMpS0gghtVK3rYDrGY9AMasIEpDrdhzsGp7CDPZw92vMC71PNzVq8/aPR6AdE3fQh4lj0egMER5o9HoCJEtieZf2/iFrtbhh3SzVzlDvZ1pB+8ej0BxnFpVLXdiVeJW2Vz4ed9Nou4fHDu+7FMtN2D0FdSdeUYj0Bph5K5p2SDrqzc6VaGGapMqUSQ5Y11Jr/EZj0AsL4kBPchwFO3mLNbUnpF2RgkEnKSU/8S9AoJP5jMegIV8CdM9RYUVl/wDrXpCnhsQMxcPYHkwIDPyMej0BHImJCvFuX2tdurxOrGSnqkvrb8R6PQH/2Q=="/>
          <p:cNvSpPr>
            <a:spLocks noChangeAspect="1" noChangeArrowheads="1"/>
          </p:cNvSpPr>
          <p:nvPr/>
        </p:nvSpPr>
        <p:spPr bwMode="auto">
          <a:xfrm>
            <a:off x="368300" y="1476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82" name="Picture 10" descr="https://encrypted-tbn2.gstatic.com/images?q=tbn:ANd9GcRHB5SccSFhdsaYZQH_Ykz6XB9wuidNjUYre_v4ws4PzlmW08Dxh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65391" y="2516180"/>
            <a:ext cx="2556543" cy="3132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0587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t>Modernism</a:t>
            </a:r>
          </a:p>
        </p:txBody>
      </p:sp>
      <p:sp>
        <p:nvSpPr>
          <p:cNvPr id="3" name="Content Placeholder 2"/>
          <p:cNvSpPr>
            <a:spLocks noGrp="1"/>
          </p:cNvSpPr>
          <p:nvPr>
            <p:ph sz="quarter" idx="1"/>
          </p:nvPr>
        </p:nvSpPr>
        <p:spPr/>
        <p:txBody>
          <a:bodyPr/>
          <a:lstStyle/>
          <a:p>
            <a:r>
              <a:rPr lang="en-US" sz="2400" dirty="0"/>
              <a:t>The autonomous rational human of Descartes meets the mechanical universe of Newton.</a:t>
            </a:r>
          </a:p>
          <a:p>
            <a:endParaRPr lang="en-US" sz="2400" dirty="0"/>
          </a:p>
          <a:p>
            <a:r>
              <a:rPr lang="en-US" sz="2400" dirty="0"/>
              <a:t>Modernism is essentially optimistic</a:t>
            </a:r>
          </a:p>
          <a:p>
            <a:endParaRPr lang="en-US" sz="2400" dirty="0"/>
          </a:p>
          <a:p>
            <a:r>
              <a:rPr lang="en-US" sz="2400" dirty="0"/>
              <a:t>Knowledge is objective, good, and accessible to humans</a:t>
            </a:r>
          </a:p>
          <a:p>
            <a:endParaRPr lang="en-US" sz="2400" dirty="0"/>
          </a:p>
          <a:p>
            <a:r>
              <a:rPr lang="en-US" sz="2400" dirty="0"/>
              <a:t>Human reasoning is the ultimate authority for truth.</a:t>
            </a:r>
          </a:p>
        </p:txBody>
      </p:sp>
    </p:spTree>
    <p:extLst>
      <p:ext uri="{BB962C8B-B14F-4D97-AF65-F5344CB8AC3E}">
        <p14:creationId xmlns:p14="http://schemas.microsoft.com/office/powerpoint/2010/main" val="799579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t>The Enlightenment</a:t>
            </a:r>
          </a:p>
        </p:txBody>
      </p:sp>
      <p:sp>
        <p:nvSpPr>
          <p:cNvPr id="3" name="Content Placeholder 2"/>
          <p:cNvSpPr>
            <a:spLocks noGrp="1"/>
          </p:cNvSpPr>
          <p:nvPr>
            <p:ph sz="quarter" idx="1"/>
          </p:nvPr>
        </p:nvSpPr>
        <p:spPr/>
        <p:txBody>
          <a:bodyPr/>
          <a:lstStyle/>
          <a:p>
            <a:r>
              <a:rPr lang="en-US" sz="2800" b="1" dirty="0"/>
              <a:t>The Age of Reason</a:t>
            </a:r>
          </a:p>
          <a:p>
            <a:endParaRPr lang="en-US" sz="2800" b="1" dirty="0"/>
          </a:p>
          <a:p>
            <a:r>
              <a:rPr lang="en-US" sz="2800" b="1" dirty="0"/>
              <a:t>Using Reason we can ask and answer all important questions.</a:t>
            </a:r>
          </a:p>
          <a:p>
            <a:endParaRPr lang="en-US" sz="2800" b="1" dirty="0"/>
          </a:p>
          <a:p>
            <a:r>
              <a:rPr lang="en-US" sz="2800" b="1" dirty="0"/>
              <a:t>Elevates the role of the individual and the value of personal freedom (John Locke)</a:t>
            </a:r>
          </a:p>
          <a:p>
            <a:pPr marL="0" indent="0">
              <a:buNone/>
            </a:pPr>
            <a:endParaRPr lang="en-US" sz="1200" b="1" dirty="0"/>
          </a:p>
          <a:p>
            <a:pPr marL="0" indent="0" algn="r">
              <a:buNone/>
            </a:pPr>
            <a:r>
              <a:rPr lang="en-US" sz="2800" b="1" dirty="0"/>
              <a:t>How would that have impacted Christianity?</a:t>
            </a:r>
          </a:p>
          <a:p>
            <a:pPr marL="0" indent="0">
              <a:buNone/>
            </a:pPr>
            <a:endParaRPr lang="en-US" sz="2800" b="1" dirty="0"/>
          </a:p>
        </p:txBody>
      </p:sp>
    </p:spTree>
    <p:extLst>
      <p:ext uri="{BB962C8B-B14F-4D97-AF65-F5344CB8AC3E}">
        <p14:creationId xmlns:p14="http://schemas.microsoft.com/office/powerpoint/2010/main" val="1966153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t>Modernism and Christianity</a:t>
            </a:r>
          </a:p>
        </p:txBody>
      </p:sp>
      <p:sp>
        <p:nvSpPr>
          <p:cNvPr id="3" name="Content Placeholder 2"/>
          <p:cNvSpPr>
            <a:spLocks noGrp="1"/>
          </p:cNvSpPr>
          <p:nvPr>
            <p:ph sz="quarter" idx="1"/>
          </p:nvPr>
        </p:nvSpPr>
        <p:spPr>
          <a:xfrm>
            <a:off x="368300" y="1676400"/>
            <a:ext cx="6184900" cy="4419600"/>
          </a:xfrm>
        </p:spPr>
        <p:txBody>
          <a:bodyPr/>
          <a:lstStyle/>
          <a:p>
            <a:pPr marL="0" indent="0">
              <a:buNone/>
            </a:pPr>
            <a:r>
              <a:rPr lang="en-US" sz="2400" b="1" dirty="0"/>
              <a:t>The “Restoration Movement” is a good example of Modernist Christianity</a:t>
            </a:r>
          </a:p>
          <a:p>
            <a:pPr marL="0" indent="0">
              <a:buNone/>
            </a:pPr>
            <a:endParaRPr lang="en-US" sz="1000" b="1" dirty="0"/>
          </a:p>
          <a:p>
            <a:pPr marL="0" indent="0">
              <a:buNone/>
            </a:pPr>
            <a:r>
              <a:rPr lang="en-US" sz="2400" b="1" dirty="0"/>
              <a:t>Common Sense Philosophy</a:t>
            </a:r>
          </a:p>
          <a:p>
            <a:pPr marL="0" indent="0">
              <a:buNone/>
            </a:pPr>
            <a:endParaRPr lang="en-US" sz="1000" b="1" dirty="0"/>
          </a:p>
          <a:p>
            <a:pPr marL="0" indent="0">
              <a:buNone/>
            </a:pPr>
            <a:r>
              <a:rPr lang="en-US" sz="2400" b="1" dirty="0"/>
              <a:t>Command, Example, Necessary Demonstration</a:t>
            </a:r>
          </a:p>
          <a:p>
            <a:pPr marL="0" indent="0">
              <a:buNone/>
            </a:pPr>
            <a:endParaRPr lang="en-US" sz="1000" b="1" dirty="0"/>
          </a:p>
          <a:p>
            <a:pPr marL="0" indent="0">
              <a:buNone/>
            </a:pPr>
            <a:r>
              <a:rPr lang="en-US" sz="2400" b="1" dirty="0"/>
              <a:t>Scientifically analyze the Bible</a:t>
            </a:r>
          </a:p>
          <a:p>
            <a:pPr marL="0" indent="0">
              <a:buNone/>
            </a:pPr>
            <a:endParaRPr lang="en-US" sz="1000" b="1" dirty="0"/>
          </a:p>
          <a:p>
            <a:pPr marL="0" indent="0">
              <a:buNone/>
            </a:pPr>
            <a:r>
              <a:rPr lang="en-US" sz="2400" b="1" dirty="0"/>
              <a:t>Weak on principles</a:t>
            </a:r>
          </a:p>
          <a:p>
            <a:pPr marL="0" indent="0">
              <a:buNone/>
            </a:pPr>
            <a:endParaRPr lang="en-US" sz="1000" b="1" dirty="0"/>
          </a:p>
          <a:p>
            <a:pPr marL="0" indent="0">
              <a:buNone/>
            </a:pPr>
            <a:r>
              <a:rPr lang="en-US" sz="2400" b="1" dirty="0"/>
              <a:t>Strong doctrinal orientation</a:t>
            </a:r>
          </a:p>
        </p:txBody>
      </p:sp>
      <p:sp>
        <p:nvSpPr>
          <p:cNvPr id="4" name="AutoShape 2" descr="data:image/jpeg;base64,/9j/4AAQSkZJRgABAQAAAQABAAD/2wCEAAkGBxQSEhUUExQTFRUWGRcYFRcYGBweHBgaHBcXGhcYFxwcHCggHRolHxcYITEhJSorLi4uFx8zODMsNygtLisBCgoKDg0OGhAPGiwcHyQsLCwsLCwsLCwsLCwsLCwsLCwsLCwsLCwsLCwsLCwsLCwsLCwsLCwsLCwsLCwsLCwsLP/AABEIAI8AeAMBIgACEQEDEQH/xAAbAAABBQEBAAAAAAAAAAAAAAADAQIEBQYAB//EADYQAAEDAgMFBgYBAwUAAAAAAAEAAhEDIQQSMQVBUWFxBiKBobHwEzJCkcHh0SNS8QcUYoKy/8QAFwEBAQEBAAAAAAAAAAAAAAAAAQACA//EABwRAQEBAAIDAQAAAAAAAAAAAAABEQIxEkFRIf/aAAwDAQACEQMRAD8A8zckDrJ5bx3pjmrg6nymOfwSFNI5qRzXJ7UMDcjUwpFaxFaxGwmGLnNbBGZwaDHEj+fNT27Br5sopu1LfsYk8FnSrGnyXOkbtFNx2yalFxDmOgfVBjRQHkix3eSUeB/CUz73ILnWSscpDif0ulNa6ClzlSGpvXJtKVyKUV7E0sj8KU5uiHUCQiuamBqM7VMbuSC0xKuuz+yv9zWFOcogknpw53CqmNuvS+wWxaYZ8ZzXZiL3sBJKLTI0mA2BSY35WnfbWYA/AT3OpAwPqHnx80+rtA1B/Ta7KPqjzCqTg6g77g6JgEjh6Lk2sajWvGWJ4nWI4dVg+2nZyHOqtc0CLtAMmB83L9LbUcU1gjQb7XQK+1KT5aRY2zHSOQTNFeNuaOSTL4rS9rdlClUDmNhpGpi5HLcs2/VdIwcCnNKAESmbpSbTauTab7Llkhl0ITnJ9bVDcOqUC4rgPFL4QnQkDUbwvUuxrw7A5A6YsY4k6eAXlVM3XovYSp/ScGTI7zif7uX2WOTUbvAVweV/8KyqVbahea4va2JY8tpNDhaDEwSYk3HXVWtLF4oUXPqkBzQO6BrOm9Zwr3alJkaAKl2QxpDpAI3g/hUtbaOLaCyoDcfMWjjpYzPgpmzsWWgiD9JtusZ8NE4mV7ZUyK5EksIlg4DeFl3gBaTtRiWve0sdMAhw3A8Vm6zTK1GaEnMKFHBSKZWgNR1Sp1ILllo2u2FHKsX05nioJpcwrUFllODUenRThT5K1G0KfJa/YG2/h0xSDAAbS20ad48ys3hmweisaDQFml6FsWswgE2d6/tN2pjmFjjnYBnAILhaN7uCp9g1MrSYzRu4qVtBwqOzOYefy36971RiXGIq06lFrnHUcvVZp+MyPLha1r6KbWrgtkNytEADS53hZraNUBzGW7wcRzyloP8A6TIANs7RNcd4AepO6VQVmDgrPEc9PBRXs4piVpZx0RabUT4XvikDVoDsZaVyLQZMfdcskrgIsojqW78qY5t0MMQQ2043aoraEorWix80dgv196eKkZSo20UtjTf3dQMVtJrCGhpc7eJAjqVo+yva2nl/2+Kpt+GT3akWaOFTpPzDxVgahuzjRoMqATliY3gi8+qjVquHiS2+u5Xew9kts6ljKlWgZHw3FlRkcGvHegcyUHF9isO85iHwDufbwtojSzrnOrOaxjHBo+oiB56+CxPbzEfBxlMN0otynnPeefPyXsW0qbMPTdVc6SASefGOa8L21W+JUc92rjJ5Tda49i9LNuOY85Q8A2sbHwlOfT8/VZbGMzFnWPAifwrChj3Mt8wHHX7p8fglWgE8EmQevvqkp4pr9Nd4Ovv+EUDp79EESk3WeVtVyJSA4dOHu65CB0lNA03Ka+jPJRnsjUCPfkpEBjT30UTGbQy91hBP1Ebv3dCxOMmzD48Oiq4yeMz4/uFqQWpNNoDzJF+fVSMWAKTiTDYvGp5Dqo+FY4wXRyaPUqNtyrGVg0HePXcn2PT0X/SWviHUajGQaTCwNaRABcHF9xuENMf8ua31PCYptN4fVotYZMkGG9STELEf6ZdoaGD2ZUfVIltV/dHzPJAIA8N/JYbtp2zxOPP9R2Wl9NJs5R1/uI4nyWPG3lca3I0XavtIMRUNOk9r6YHfexpDHEHuhskkgwSTvssbVbJ9VIwFPLRE6m5/CGTzt1W5MFRsX3W5uF/f3SGneD9MH/sf4HqjYkhwjp6hMo6vdEnNx4DefukEa4i+hV3gq+Zs6W81RPdbMdPeil7GxAaHBxDSTIB5jdPRVilaFh8fFcgU3zFx6rlzaWNeoGglxAHFZvH40vm8NnT+UHG4svMk39FEfWjVbnFnUk2sglhe8efghOxFtSeqLs903WktGMi5WeruzvLuJt00VltfGZGRN3WCo6VaN+mn2Vx+jkmOqmA0Gw9TqnYejJbzNlDB5wpWzqsvkxAFlr0F3WebAaX9++ChGrI/SdXrRH3HoVFfUIBP266Bc5GqaS0uLstm6Hid/wBkHBuLpJ0kx+h+T4J+IeQ0CRokwrgGgAz+73WgV5ad91HqnvdVLc60DKoWS8nyUlzsclxAHU9BquUns+wSTwHmf8Llzt/WoqahJKjYh7pvZFcN4QqlORfT06LpGSOJmBrw4qbhZaArGg6nTZLBFt+pMWuq0vgWV2elftOqXPA/tCi5iiv+Y80JbjAr6llIwL4k9FBlTMJoq9KJ73gwgi7uQv47kyq/KJSU7Drqs40TEukIlJ0NGij1bojTACsAojhKa5oJBhDNROabjqFJptkgtHCfTcuS0nXGq5cq6QGh2aqOEucGA6CJP8BR9s7Fdh25w7O2QHSACJ323LfBgj373Kq7Q0BUpVALS3fxlO0Yw9epLGGeP33KNVJhWO0cOG02gbjHkqyozmtys1Dem6KQ6mmBkrWgGCpmHHdUcNU6m0ZVWqOy3n86IbynlkpHM471nSjFxKfmtqnupJBSngnQHnRKRIuDdd8JFDbFWpf0nc1ySi3Rcubo/9k="/>
          <p:cNvSpPr>
            <a:spLocks noChangeAspect="1" noChangeArrowheads="1"/>
          </p:cNvSpPr>
          <p:nvPr/>
        </p:nvSpPr>
        <p:spPr bwMode="auto">
          <a:xfrm>
            <a:off x="63500" y="-1571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xQSEhUUExQTFRUWGRcYFRcYGBweHBgaHBcXGhcYFxwcHCggHRolHxcYITEhJSorLi4uFx8zODMsNygtLisBCgoKDg0OGhAPGiwcHyQsLCwsLCwsLCwsLCwsLCwsLCwsLCwsLCwsLCwsLCwsLCwsLCwsLCwsLCwsLCwsLCwsLP/AABEIAI8AeAMBIgACEQEDEQH/xAAbAAABBQEBAAAAAAAAAAAAAAADAQIEBQYAB//EADYQAAEDAgMFBgYBAwUAAAAAAAEAAhEDIQQSMQVBUWFxBiKBobHwEzJCkcHh0SNS8QcUYoKy/8QAFwEBAQEBAAAAAAAAAAAAAAAAAQACA//EABwRAQEBAAIDAQAAAAAAAAAAAAABEQIxEkFRIf/aAAwDAQACEQMRAD8A8zckDrJ5bx3pjmrg6nymOfwSFNI5qRzXJ7UMDcjUwpFaxFaxGwmGLnNbBGZwaDHEj+fNT27Br5sopu1LfsYk8FnSrGnyXOkbtFNx2yalFxDmOgfVBjRQHkix3eSUeB/CUz73ILnWSscpDif0ulNa6ClzlSGpvXJtKVyKUV7E0sj8KU5uiHUCQiuamBqM7VMbuSC0xKuuz+yv9zWFOcogknpw53CqmNuvS+wWxaYZ8ZzXZiL3sBJKLTI0mA2BSY35WnfbWYA/AT3OpAwPqHnx80+rtA1B/Ta7KPqjzCqTg6g77g6JgEjh6Lk2sajWvGWJ4nWI4dVg+2nZyHOqtc0CLtAMmB83L9LbUcU1gjQb7XQK+1KT5aRY2zHSOQTNFeNuaOSTL4rS9rdlClUDmNhpGpi5HLcs2/VdIwcCnNKAESmbpSbTauTab7Llkhl0ITnJ9bVDcOqUC4rgPFL4QnQkDUbwvUuxrw7A5A6YsY4k6eAXlVM3XovYSp/ScGTI7zif7uX2WOTUbvAVweV/8KyqVbahea4va2JY8tpNDhaDEwSYk3HXVWtLF4oUXPqkBzQO6BrOm9Zwr3alJkaAKl2QxpDpAI3g/hUtbaOLaCyoDcfMWjjpYzPgpmzsWWgiD9JtusZ8NE4mV7ZUyK5EksIlg4DeFl3gBaTtRiWve0sdMAhw3A8Vm6zTK1GaEnMKFHBSKZWgNR1Sp1ILllo2u2FHKsX05nioJpcwrUFllODUenRThT5K1G0KfJa/YG2/h0xSDAAbS20ad48ys3hmweisaDQFml6FsWswgE2d6/tN2pjmFjjnYBnAILhaN7uCp9g1MrSYzRu4qVtBwqOzOYefy36971RiXGIq06lFrnHUcvVZp+MyPLha1r6KbWrgtkNytEADS53hZraNUBzGW7wcRzyloP8A6TIANs7RNcd4AepO6VQVmDgrPEc9PBRXs4piVpZx0RabUT4XvikDVoDsZaVyLQZMfdcskrgIsojqW78qY5t0MMQQ2043aoraEorWix80dgv196eKkZSo20UtjTf3dQMVtJrCGhpc7eJAjqVo+yva2nl/2+Kpt+GT3akWaOFTpPzDxVgahuzjRoMqATliY3gi8+qjVquHiS2+u5Xew9kts6ljKlWgZHw3FlRkcGvHegcyUHF9isO85iHwDufbwtojSzrnOrOaxjHBo+oiB56+CxPbzEfBxlMN0otynnPeefPyXsW0qbMPTdVc6SASefGOa8L21W+JUc92rjJ5Tda49i9LNuOY85Q8A2sbHwlOfT8/VZbGMzFnWPAifwrChj3Mt8wHHX7p8fglWgE8EmQevvqkp4pr9Nd4Ovv+EUDp79EESk3WeVtVyJSA4dOHu65CB0lNA03Ka+jPJRnsjUCPfkpEBjT30UTGbQy91hBP1Ebv3dCxOMmzD48Oiq4yeMz4/uFqQWpNNoDzJF+fVSMWAKTiTDYvGp5Dqo+FY4wXRyaPUqNtyrGVg0HePXcn2PT0X/SWviHUajGQaTCwNaRABcHF9xuENMf8ua31PCYptN4fVotYZMkGG9STELEf6ZdoaGD2ZUfVIltV/dHzPJAIA8N/JYbtp2zxOPP9R2Wl9NJs5R1/uI4nyWPG3lca3I0XavtIMRUNOk9r6YHfexpDHEHuhskkgwSTvssbVbJ9VIwFPLRE6m5/CGTzt1W5MFRsX3W5uF/f3SGneD9MH/sf4HqjYkhwjp6hMo6vdEnNx4DefukEa4i+hV3gq+Zs6W81RPdbMdPeil7GxAaHBxDSTIB5jdPRVilaFh8fFcgU3zFx6rlzaWNeoGglxAHFZvH40vm8NnT+UHG4svMk39FEfWjVbnFnUk2sglhe8efghOxFtSeqLs903WktGMi5WeruzvLuJt00VltfGZGRN3WCo6VaN+mn2Vx+jkmOqmA0Gw9TqnYejJbzNlDB5wpWzqsvkxAFlr0F3WebAaX9++ChGrI/SdXrRH3HoVFfUIBP266Bc5GqaS0uLstm6Hid/wBkHBuLpJ0kx+h+T4J+IeQ0CRokwrgGgAz+73WgV5ad91HqnvdVLc60DKoWS8nyUlzsclxAHU9BquUns+wSTwHmf8Llzt/WoqahJKjYh7pvZFcN4QqlORfT06LpGSOJmBrw4qbhZaArGg6nTZLBFt+pMWuq0vgWV2elftOqXPA/tCi5iiv+Y80JbjAr6llIwL4k9FBlTMJoq9KJ73gwgi7uQv47kyq/KJSU7Drqs40TEukIlJ0NGij1bojTACsAojhKa5oJBhDNROabjqFJptkgtHCfTcuS0nXGq5cq6QGh2aqOEucGA6CJP8BR9s7Fdh25w7O2QHSACJ323LfBgj373Kq7Q0BUpVALS3fxlO0Yw9epLGGeP33KNVJhWO0cOG02gbjHkqyozmtys1Dem6KQ6mmBkrWgGCpmHHdUcNU6m0ZVWqOy3n86IbynlkpHM471nSjFxKfmtqnupJBSngnQHnRKRIuDdd8JFDbFWpf0nc1ySi3Rcubo/9k="/>
          <p:cNvSpPr>
            <a:spLocks noChangeAspect="1" noChangeArrowheads="1"/>
          </p:cNvSpPr>
          <p:nvPr/>
        </p:nvSpPr>
        <p:spPr bwMode="auto">
          <a:xfrm>
            <a:off x="215900" y="-47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data:image/jpeg;base64,/9j/4AAQSkZJRgABAQAAAQABAAD/2wCEAAkGBxQSEhUUExQTFRUWGRcYFRcYGBweHBgaHBcXGhcYFxwcHCggHRolHxcYITEhJSorLi4uFx8zODMsNygtLisBCgoKDg0OGhAPGiwcHyQsLCwsLCwsLCwsLCwsLCwsLCwsLCwsLCwsLCwsLCwsLCwsLCwsLCwsLCwsLCwsLCwsLP/AABEIAI8AeAMBIgACEQEDEQH/xAAbAAABBQEBAAAAAAAAAAAAAAADAQIEBQYAB//EADYQAAEDAgMFBgYBAwUAAAAAAAEAAhEDIQQSMQVBUWFxBiKBobHwEzJCkcHh0SNS8QcUYoKy/8QAFwEBAQEBAAAAAAAAAAAAAAAAAQACA//EABwRAQEBAAIDAQAAAAAAAAAAAAABEQIxEkFRIf/aAAwDAQACEQMRAD8A8zckDrJ5bx3pjmrg6nymOfwSFNI5qRzXJ7UMDcjUwpFaxFaxGwmGLnNbBGZwaDHEj+fNT27Br5sopu1LfsYk8FnSrGnyXOkbtFNx2yalFxDmOgfVBjRQHkix3eSUeB/CUz73ILnWSscpDif0ulNa6ClzlSGpvXJtKVyKUV7E0sj8KU5uiHUCQiuamBqM7VMbuSC0xKuuz+yv9zWFOcogknpw53CqmNuvS+wWxaYZ8ZzXZiL3sBJKLTI0mA2BSY35WnfbWYA/AT3OpAwPqHnx80+rtA1B/Ta7KPqjzCqTg6g77g6JgEjh6Lk2sajWvGWJ4nWI4dVg+2nZyHOqtc0CLtAMmB83L9LbUcU1gjQb7XQK+1KT5aRY2zHSOQTNFeNuaOSTL4rS9rdlClUDmNhpGpi5HLcs2/VdIwcCnNKAESmbpSbTauTab7Llkhl0ITnJ9bVDcOqUC4rgPFL4QnQkDUbwvUuxrw7A5A6YsY4k6eAXlVM3XovYSp/ScGTI7zif7uX2WOTUbvAVweV/8KyqVbahea4va2JY8tpNDhaDEwSYk3HXVWtLF4oUXPqkBzQO6BrOm9Zwr3alJkaAKl2QxpDpAI3g/hUtbaOLaCyoDcfMWjjpYzPgpmzsWWgiD9JtusZ8NE4mV7ZUyK5EksIlg4DeFl3gBaTtRiWve0sdMAhw3A8Vm6zTK1GaEnMKFHBSKZWgNR1Sp1ILllo2u2FHKsX05nioJpcwrUFllODUenRThT5K1G0KfJa/YG2/h0xSDAAbS20ad48ys3hmweisaDQFml6FsWswgE2d6/tN2pjmFjjnYBnAILhaN7uCp9g1MrSYzRu4qVtBwqOzOYefy36971RiXGIq06lFrnHUcvVZp+MyPLha1r6KbWrgtkNytEADS53hZraNUBzGW7wcRzyloP8A6TIANs7RNcd4AepO6VQVmDgrPEc9PBRXs4piVpZx0RabUT4XvikDVoDsZaVyLQZMfdcskrgIsojqW78qY5t0MMQQ2043aoraEorWix80dgv196eKkZSo20UtjTf3dQMVtJrCGhpc7eJAjqVo+yva2nl/2+Kpt+GT3akWaOFTpPzDxVgahuzjRoMqATliY3gi8+qjVquHiS2+u5Xew9kts6ljKlWgZHw3FlRkcGvHegcyUHF9isO85iHwDufbwtojSzrnOrOaxjHBo+oiB56+CxPbzEfBxlMN0otynnPeefPyXsW0qbMPTdVc6SASefGOa8L21W+JUc92rjJ5Tda49i9LNuOY85Q8A2sbHwlOfT8/VZbGMzFnWPAifwrChj3Mt8wHHX7p8fglWgE8EmQevvqkp4pr9Nd4Ovv+EUDp79EESk3WeVtVyJSA4dOHu65CB0lNA03Ka+jPJRnsjUCPfkpEBjT30UTGbQy91hBP1Ebv3dCxOMmzD48Oiq4yeMz4/uFqQWpNNoDzJF+fVSMWAKTiTDYvGp5Dqo+FY4wXRyaPUqNtyrGVg0HePXcn2PT0X/SWviHUajGQaTCwNaRABcHF9xuENMf8ua31PCYptN4fVotYZMkGG9STELEf6ZdoaGD2ZUfVIltV/dHzPJAIA8N/JYbtp2zxOPP9R2Wl9NJs5R1/uI4nyWPG3lca3I0XavtIMRUNOk9r6YHfexpDHEHuhskkgwSTvssbVbJ9VIwFPLRE6m5/CGTzt1W5MFRsX3W5uF/f3SGneD9MH/sf4HqjYkhwjp6hMo6vdEnNx4DefukEa4i+hV3gq+Zs6W81RPdbMdPeil7GxAaHBxDSTIB5jdPRVilaFh8fFcgU3zFx6rlzaWNeoGglxAHFZvH40vm8NnT+UHG4svMk39FEfWjVbnFnUk2sglhe8efghOxFtSeqLs903WktGMi5WeruzvLuJt00VltfGZGRN3WCo6VaN+mn2Vx+jkmOqmA0Gw9TqnYejJbzNlDB5wpWzqsvkxAFlr0F3WebAaX9++ChGrI/SdXrRH3HoVFfUIBP266Bc5GqaS0uLstm6Hid/wBkHBuLpJ0kx+h+T4J+IeQ0CRokwrgGgAz+73WgV5ad91HqnvdVLc60DKoWS8nyUlzsclxAHU9BquUns+wSTwHmf8Llzt/WoqahJKjYh7pvZFcN4QqlORfT06LpGSOJmBrw4qbhZaArGg6nTZLBFt+pMWuq0vgWV2elftOqXPA/tCi5iiv+Y80JbjAr6llIwL4k9FBlTMJoq9KJ73gwgi7uQv47kyq/KJSU7Drqs40TEukIlJ0NGij1bojTACsAojhKa5oJBhDNROabjqFJptkgtHCfTcuS0nXGq5cq6QGh2aqOEucGA6CJP8BR9s7Fdh25w7O2QHSACJ323LfBgj373Kq7Q0BUpVALS3fxlO0Yw9epLGGeP33KNVJhWO0cOG02gbjHkqyozmtys1Dem6KQ6mmBkrWgGCpmHHdUcNU6m0ZVWqOy3n86IbynlkpHM471nSjFxKfmtqnupJBSngnQHnRKRIuDdd8JFDbFWpf0nc1ySi3Rcubo/9k="/>
          <p:cNvSpPr>
            <a:spLocks noChangeAspect="1" noChangeArrowheads="1"/>
          </p:cNvSpPr>
          <p:nvPr/>
        </p:nvSpPr>
        <p:spPr bwMode="auto">
          <a:xfrm>
            <a:off x="368300" y="1476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8" descr="data:image/jpeg;base64,/9j/4AAQSkZJRgABAQAAAQABAAD/2wBDAAkGBwgHBgkIBwgKCgkLDRYPDQwMDRsUFRAWIB0iIiAdHx8kKDQsJCYxJx8fLT0tMTU3Ojo6Iys/RD84QzQ5Ojf/2wBDAQoKCg0MDRoPDxo3JR8lNzc3Nzc3Nzc3Nzc3Nzc3Nzc3Nzc3Nzc3Nzc3Nzc3Nzc3Nzc3Nzc3Nzc3Nzc3Nzc3Nzf/wAARCADPAJkDASIAAhEBAxEB/8QAHAAAAQUBAQEAAAAAAAAAAAAAAgEDBAUGBwAI/8QAOxAAAQMDAwIFAgMGBQQDAAAAAQIDEQAEIQUSMUFRBhMiYXEygRRCkQdSobHB4SNiktHwM0NTchWi8f/EABoBAAIDAQEAAAAAAAAAAAAAAAMEAAECBQb/xAAjEQACAgIDAAICAwAAAAAAAAAAAQIRAyEEEjEiQRMyUWFx/9oADAMBAAIRAxEAPwDmKesgTPHb+1OpalBnFeASBumAeR/On0KSUFQ4A7zQiDKQkDAUSnt3ptXBhPTpzUgCOkye1A4siUhOJ5FQsYUUYIzAjPavdDgD3pwp9IAIHU15DKlNlQIwYiePapZY2OEDOOg6ClSNx54HJ6VNatSpo7BPWR3qVcae5bFKikwuCD7ms9i+pVpbXkAEGiNs8of4bSlEjnia1Ok6Xb+Up1+AlA9Sj78Vo7Uaew0FkICfaCSfsKDPNT0VVnN02Fzla2igA8kVFWw4J3JOM8YMV2Zpq2umfSxvHQkZ+1Vup6JbXAUFhCDMADFDXJTdMvrRycJO8T+u7NKSVGCNsGcYrXahoCGCottlRHUGc1m7q2cbXCkqHuRNMRmmtFURCTu6yog4P868FerPE8URBn1CCBnpXk5WD05NERTDSSFZGPen1nsoCm0xAmRPvNOgAmIMimALQE4yoGnfV++P1oUpBPX7UeOyqhQ0YA9JFEhRGCfSO9HDe0gKnsTXioJEEJ3H2mKUTGKEKvRtERyD1ppRhSlCRIjFOGYOPvEU0r6SPbHpmtkoJJzJziYjiptq2RCvyrwR3qKwk7wk7gnbJxVilZ8sJgwOw4oc2EjEutFtkEKYO3fEoCvzHtU25Qxc2flNqKXWv3wBVZpqbu5KPLbBKMpJGR74rVW+nWjKN1656+TIJ/hSuSSi7bNqJnEIH4MgqUPWkH+VSQBcLCwQUoISlKeRHWrC4utMlSGCVgjapMZFVDSFJuFKbUopBkbRzVKV7ZtJGgau/LhlSyAORJFW1nd27q9iAmevCRWQukO7kFDkCOtMm4dtlJ2hSjiFGOKDPGpeM10/hG5vLDzGypLTakk4G6CfvWS1bRbdRX6VIJnmr7QtRurkBAICo4XkVO1C2Dzai8yN88j0z9jWITeOVMHJWck1bTDbuEIKlp6LNU6TtO0q2j3jitzrmnuNuK8vcE9UxgVlbm3BckghR6FPNdLHOwUokZGCQrjoadR6TAHp+aBIMqTyT3pUg74/WnhdhgQST3r0o9/1okr3SJg+9JtV/wCRFQqhNm09QOMdqcCYCTE/Io1JJBk8e1eQQEjuKSDjRSYJITz8VHMQYEyYGOZqe5GyJExPFRkpCYWYORgVpM0kTLRK2gJXungQD+lTV3hTG87iMfSMn7U5punqvNqQrb3gSab1+2TZXLbDXED9aDalKgq0SLS+feURa7krgA7MVe2+l312AXXVz371D8M2KW0pUU+omVGK3Fs0NuQftSefP0fxH8GHsrZSWnhYhQJUM5OKsmPDzbZEEACTx3q5aiJkyek1KayOIpX8mTJ6wzxxj9Fbb6HbpRK0hRPsKG88P29yyRtCVjggVebUhBMgn5pjcoYAwKp2vswt+GMFnc6TdpgkJCoC0jpW1ZAvbBCtwMfV/eol+ym4Z6A/FR9BcdbunLckHsO/vUk79B5YfaGdV01lxRSUBJ/WRWG8R6KgJK22wCkySDyK6lesSoFIEz1M/wAOlZbWWwpBCgG1bcEcUXj5JRl/QnJL7OR3LaW1kAGQI5psJjg4mTNW+sMeS8rckZnjg1VggEgDPU16CDtWJSC2iTBx/wCsUkHtSSYmeBSbjWrM2Go9JH+mibUADJn4FNpIOSoc0YIncBMUtSDgukgGTkY4ppv1EQeTGadUFKTA6TRWyCpxA/zDpVPRa9Nt4WZ2gqKY2JFUGqrFzrRURMK6VptGaLWnurMhSu3xWaW2F6islRAJiT0pWC+TYeKuRqNHG1ImBJzWmtnTEAYA5JrNaU0htCST9yIrRsLQhpW0k9AoDFc/kfsdjDFqI+l4leQAJwYHFTmFlZwoJ+KoG3CpwgkwFcVbMNFIST14T1oC+LqgkorqWmduDP6VHdJ+rrTDt7asKCHHG0uEwE7xJ+1Kq4bWgltYUOIHftWmxeMdgOOqyARj3qKW3EuJuGjC08GnFKBMpyOwqYzb+klM0O3ZrNSiOeaLy23klKxnGIrN6m8+0lYXC4wDjIq9uLJ1KUvslUD6kiqjUEhxpe4ytPHQ/p1pjDXbZysqMLriWHwpTaNqjyRWXdSpJKYietbPVbcNguRCVfUD3rLXgHmEIyCRXewvVCbRDSCUxIFHtPdNEykKMkVI8pHYUcGyLsB3zFeSP5GkSSRB56GaPjqJpV+BgCCJCeKdtEkvp+RTaQckczT9qF+bE5rD8NR9Ncu/bs9OEn1FOapLIj8QX1eXBmJODUx8b7RtCoKSnqM1lj6VhAWQkST8ViEPUGjLq7NmzqymhtDrZM/TOav29TS7aJKDtCl7VCMg1zNP4UgpTeEPAYStMCfmtH4PZu9QS+2twJZCxJPVVL5sCS7HQ4/IlJ9S6u9Y/wDjypD4UhSYIO3n71nbzxfqVwsot1qQ2JwOprYa9p7TmngPyoISEBQEqWaxx0W5YuktqaR9O4KIkDFZ46xyVtbNchZvE9DGnLurq4C7i6UDM+WTk/E10iwuEFhKWyRtTBSoQRXNrC8ub4OW95paChsZuGkbVNZx7H4rUaFcuC32vGH0KIXuxI6KrPJxqWy+LKkatC5ZJn1JyPnvVhoWosXDS0j/AKyJ3p9qqmlAW4MrKRIzj/mKo3LtzStSbuG5CSqCehHWkYLs6DciHxtnQ0qAlO6W1mRVBqTHlX49ILTkpVB4NWbD5uLdt9IAQoSn4pwhD7R4MnIng1qLcTmSSZhtXt1MBxChMzCqwt7bgObgCN2D811LXGQ82oSCkSJng1zTVi41dFCyfSee4rtcWVoQkmvSCzAEUcU0CZBBzNO+Ye1OAmRygYB5HevbPpwBH2p5CCpJUQZnkxRKRKgYNLWHoYSkxkQTmaetklLgUpPPOaMDOZgYivAkLSQIzk8mqezSRZumbZBMyUEfpWfSwVzPqAUAU9xV604l1oBZgpSY7VH01lDly+29hJIgggZrCfVBYLs6FXZMsqF2/at7gmEyuQT0MVpPCqA1ZANqKQcmT1PWs/qLJQrygpS0oTkkzWq8NNBOmNz1TMUtyJXj39nV4MUsr/wl4Wf8RW5J5BzPagu9Me81Tik7myPSUGCmnUKRv9WNvUVMdujKBuCkR3pFNo6U4dmLp9u0i3SXgnJk+Z6v507+EYVdhdu0B6cnoRUi1abdKVTjqMGjdUhnKcJJwQeKFu7AP9qRGuEhCSiT75JqnvFJcQUPJG3d06e9PajcqCgEkyTk/wDOKotVudiW0gk7j6qPhg3JUVyXGGL5Gw0e6W1p6LdSknYuCD2p55xbFwl0qGxYE+5qgtrsOWxcVCVSNsfb+9WWpXQKVbFcEED7CrcalVHHcLVoe1FXmtKWkgKBzOJrnviZpsXqlNQe+I+K26rpCbRK15CsKFc/1S4DtwopntnrXQ4qaYlPZWxnAjNLnsKNQhUf0pYP7v8A9aesD1CCSBiRHE0WdoMQk04EkgExFe2QmYxSrY3Q2oSJAGaT8pBERTiMEjpROo9J9JMmqTJQyyFpcKfUfnt2pQvy3i63EE8DNOJUG1YAM+1CG0lBQSQQTtNWajpiXLiVtzMb8YVWt8OaraosAhwplLRSUqP0nqaxTv1NpPzxVhpOnh++l/0pCdwTHJ6ULLBSjsbw5XGejVov3FK2NWFyphRMO+V6VdqdvLC8sUpuUyptQBWn90mp2k3JFq0pWFEZG0CpTl2IUCNyVciJrmynuqOqnP1sg216Q2ACQO0RTtzeFSCPyHkd6hNJ2koV6myo7SBx80blspCSpJKknueKy4qw3ZPdbIr25wgGSZEZjNV2uaedoU2tUoEmTOauGAFvNFQjk/3qHqDhUy4UxkkUxjdSSQrmiskG5CWlqGrVorUVKA5J60jb6n3lpSqYgGqAXF5u8nzFwTweI+aksvtWTK1ByXCmInNMrE72c7Pmj16xLLU7oMtJSXoCgQMcVlnJWtUkGOo60br7j4MzFIhsiMzNPY8fVHLkwQ1IJjPUUW32qRt9PEEc0nl0Qo84YJIAMHtSGSSINGlG5JnMc9KA5SMATSgwIRCTAg/FIQduQT05pSJBEwRXnCIIB6cirRYJJMTj3r23HMEZpsqgkHj9akaawq9vGbRLiUrdVtSpZxPSqeiDrOmfjmVNtEJdRkFXWounpfTqBSq5KFBMEk4q0ct73w9qBtr9KEuhO9RSrcNpkAg/Y0BsN7IfShJBVMg8DtQ3IbxpNpourJkP4VqGxMfk/wD2p50srTi9uY+RFQLBphSwpNuVKPBBxWgZYWEStG1M4kzikMr6y0dWDtbQ1pjLjaVNuSsZAJHSpLyAkKATgDij2y2EtIUCQYgc0dppl+8hRWgIB/O6enwM0HcnaKnkjH0pmGyVFREQkgVFt7G41O5/D2je85k/lT7k1rGtCtk4uHVumcpQCkVpLCwbs7dLVuylClEFcDAyMU1gUnIS5HLio1E5b450618L6OgqWty9vXA3vSICUpEkAfcVhQvzVBYJIPB5mtN+2PW27zX29MZVLGno2qI/M6rKj9gE1iNPukoV5ayEpkFJIrpQxtRTOTLJb2XScAdqcSPTxQJzAkCDx3p9CSfqkgUdgxQhZGABI4Jo/Kd/y/rRs5mEnAMYp3cOx/SsNshEQoAK2nntim1p2jk4ogedpyKWARBUTQAoykqmT+tA6Mn1TkU+BOBII6UDwjmQT17VaLQwZKh3HOaNBIUDuyDQBMAZJE0SE4Kqsuy21y6udXI1ZwB0+Slq6CclBSIn/wBVczxJNNafeBLYaUqWyYHtUO2dcYV5jRKFAFJPcf1+KfTaF5anLFtIUfrZSMK+ByPtWHH40wmPI4s0dk82ANikyAQQa2Hh9y3ubdYUgLfaHqlROOhj+Fctad8knzhcMlOMoPNW2ja2bLUmLi2Ny+d2x1sIPqSrB47YIPcClp4b3Y/Pk98fU6x5wZACAE+wTUV28bbTuUZPbivC3u7j/pJUGyBtW56an6fojCFebcL/ABCxkSPQPt1pfHhnklQjKfUY0lh24UHggJbkneoYHx3+eKXxlrrfh3w9c3xUkrCShhPVThwP05qy1bULTS9Pfvb90M2jCZWo9OwA7zEV87+OvFtz4r1PzVpUzaMSm3ZJkpH7yv8AMcGuniwxguqFpTb9M1cPKuHluvOFTiyVLUrlSjyf1pkmNoPUQfilAVBAGetElG47pwevE0wlQMttJflRbdJ49Jz+lXrWUkYPXNZJAUmCO/erjTtQ2J2PlMcpUTmiyx3sypF6woBX2PSnoY9v9NV9tctOKwUqgTg1JhH7iv40Bp2WQSmBjvzRtp3HmCOtLnb9J+c061ICTBGaAGG1gCYOe9R1nBBz81JdSZJUDk+1NLawrB71LLIgGZ3enrirjSNJtb//AA3dTat3p9LbjS4VP+aI+1VZMAE5qvu9TKJbtDDgOT+6aum/GTtR0Ky8N6a06Gbi6XuXgLTuOfgpwPcmo99+y7UVKN7o2ttu3CcoSs7DjoFgkCs34T1zUnb9uxWtl5spUoquFbQkDkzB/lW51JatNVbNoWl127jYGioASYkg9KBOWTHKiKn6TfC1trPqReIAWlI8wPJA2q45/wBq1dq4+VKaCklQGfLEgVC1nVTpdj+GsVJTdBKEpJEkg4JHvJFXH4xyxbs0XG5QcbAWsnhcUP8AGsjts2p/RJt7X6VPOlfXbECvPXKWWn37h1LNq0kkuEwAByc9KJTqJTtWIPInmcdfmuEftN8b3Wtam9pluly30+2cLflq9KnSDG5Qj6cYFNQjD9YgpN/ZE/aL4yX4m1DyLfe3pduqGUH/ALh/fI6z0rHCVCSqYECvE+nOYBpBABMx9jTKpA2eAEAqUSegiiBO7d1pTt2A4I5pCIGM9zWirHB9AyYHGKeSmACmCIzNNt/ScHI6mjCxIiD0ImmkwYSVuIylZj2xFSfx97/5VfrUMbeD8Ek0e0+3+qp1RWzY+SSBiT70240pAhWDPQVOSAIFNvQXfSSTFcdByM4WykDJUM5qO6oBJKiB3k4ipa0pySJk/VWY1m885827Kj5TYhSgeT2rcY2XYxqd6pxfltHakHJB+qq9KVK5T780q0eoDMfFOD1JMA+3SmUkZbH9NunNOv2btsjc0qSmfqScKT9xIrpukuWviC5sbwuhLyLdSQ2FfmHX4rl1tbOXVwltHqKjAgV0bw9+z3U3W0PuXyrTaPQlEg+2Zpbkdft0zcE27LS8v3Tq6bbUSW1SPIdUqUlQOM9+J9xW8trlnVrBbVzCHUmHQVbVIUBhVc08SaT4mtrF1d6o3liyN6nFEKKQOs4/vWNX4s1hFuba2v3W2QNsiFKgjjdyPjNChjbSaNSdG98c60zo96tlGpLuHSlKhbtLgpPuodMVy/V9UuNUuC9dFSij0pSoyUjtuIk/0qK44p0urcUtSlnKlZJpUbZUlQyciKchBRAvbECBCRiewoSmCSqdsYp6QJlRIg8mgJCsAiEjGaIQbgAwo88A0gyZAMDnFGYMlSZpNiiAQSMiRNQodSQE5HXPvT7aQnuOT0qOBCef+TThVkQBA6dqYi9maCgjJTyO9FvHt+tApYJOY7TSSrt/AUQo6ChKUpI29eTTKiAPp9Q/lUt8lAAQnHO7tUG5WEpJHI61xI7DEHV7nyrVagYIBMA1jVrVvknkzVjqV4q4uCkEFCCeTzVc5BOIjpAwKbhHqig1K3KycR1pEFJBjp3odyZTPM/zpWkqWERJJiBHMzzWrpER0X9luhfjFHUHUDykH0Y5/wB67DbBpu1Xc3bqW7dtJJWpUDHJ+KyvgNpiy0RaHlKatLRAStahAJ2AqM/J5rn/AO0Dx654geXYWe9jTGztSB/3D3PtScYfkm5PYTtSob/aR45d8RPfgbA+VpbSvSmYL5H5yOo7CsNuJnORXlLKiDI2g496HcBJkA5x3puKpUDsIGN2MHGOaRuUkR04oQYSDCt3WRFGCNuBJ7Gasg8DKfUYPURSFSQmBJPeJptMCYSKVMhJHPwKtEEB9J3HJ4xRgKIBSkEyMe0ZpoTO4ge0iiJKoCiIOSe1WZHOSOgP86IgAwTJ9hQpUomVEGlkEzMxTEfTLEIKlZovKV++aQmYMwKXcO5ohR0gzsIIT8TVFrNwGLdxxUAkQI71Z3DpUYgDMfxrI6/d/iH/ACkfSiORyc1x8cbC/RVSZVGT0BofUckCO4HakQBAAEZpVDduJjpOKaqjKPHChyT2/rUzS0BV8zuA2Nq3H3FRUQTEYCgCepz/AGqSw4m2t1uRKyoJSe1StFmr8SeJFDQ2NEtHVSVl+9dB+pR+lA9gAJ94rFGJggboyQaVRKlyVbiSd0j6vmgVn0nB7AYqow6qkWejKOCk/vD/AJmvKIKI2gKSD6u9KpRzgARgjnmhUoBCyR9M1ZQIBA5+kRHcUbUQAuCqeZ5pIMpIUZHB7Yo2QOQByIxUIwkpwASU8zBwaVsBSVKScjABEzXklKpAVJjiKRJI+rmDxUIgHAmEhKeufcUmA4R0mPtSLUqcERMcc/8AJokgq2JTtEf7xWkQcR/TrRKPT0xHagSNw3gkYP8AL+9Eon6STz80xH0wxEiZUMzmKDeO1HgIBJJgTxSeUO9Eoo//2Q=="/>
          <p:cNvSpPr>
            <a:spLocks noChangeAspect="1" noChangeArrowheads="1"/>
          </p:cNvSpPr>
          <p:nvPr/>
        </p:nvSpPr>
        <p:spPr bwMode="auto">
          <a:xfrm>
            <a:off x="520700" y="3000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10" descr="data:image/jpeg;base64,/9j/4AAQSkZJRgABAQAAAQABAAD/2wBDAAkGBwgHBgkIBwgKCgkLDRYPDQwMDRsUFRAWIB0iIiAdHx8kKDQsJCYxJx8fLT0tMTU3Ojo6Iys/RD84QzQ5Ojf/2wBDAQoKCg0MDRoPDxo3JR8lNzc3Nzc3Nzc3Nzc3Nzc3Nzc3Nzc3Nzc3Nzc3Nzc3Nzc3Nzc3Nzc3Nzc3Nzc3Nzc3Nzf/wAARCADPAJkDASIAAhEBAxEB/8QAHAAAAQUBAQEAAAAAAAAAAAAAAgEDBAUGBwAI/8QAOxAAAQMDAwIFAgMGBQQDAAAAAQIDEQAEIQUSMUFRBhMiYXEygRRCkQdSobHB4SNiktHwM0NTchWi8f/EABoBAAIDAQEAAAAAAAAAAAAAAAMEAAECBQb/xAAjEQACAgIDAAICAwAAAAAAAAAAAQIRAyEEEjEiQRMyUWFx/9oADAMBAAIRAxEAPwDmKesgTPHb+1OpalBnFeASBumAeR/On0KSUFQ4A7zQiDKQkDAUSnt3ptXBhPTpzUgCOkye1A4siUhOJ5FQsYUUYIzAjPavdDgD3pwp9IAIHU15DKlNlQIwYiePapZY2OEDOOg6ClSNx54HJ6VNatSpo7BPWR3qVcae5bFKikwuCD7ms9i+pVpbXkAEGiNs8of4bSlEjnia1Ok6Xb+Up1+AlA9Sj78Vo7Uaew0FkICfaCSfsKDPNT0VVnN02Fzla2igA8kVFWw4J3JOM8YMV2Zpq2umfSxvHQkZ+1Vup6JbXAUFhCDMADFDXJTdMvrRycJO8T+u7NKSVGCNsGcYrXahoCGCottlRHUGc1m7q2cbXCkqHuRNMRmmtFURCTu6yog4P868FerPE8URBn1CCBnpXk5WD05NERTDSSFZGPen1nsoCm0xAmRPvNOgAmIMimALQE4yoGnfV++P1oUpBPX7UeOyqhQ0YA9JFEhRGCfSO9HDe0gKnsTXioJEEJ3H2mKUTGKEKvRtERyD1ppRhSlCRIjFOGYOPvEU0r6SPbHpmtkoJJzJziYjiptq2RCvyrwR3qKwk7wk7gnbJxVilZ8sJgwOw4oc2EjEutFtkEKYO3fEoCvzHtU25Qxc2flNqKXWv3wBVZpqbu5KPLbBKMpJGR74rVW+nWjKN1656+TIJ/hSuSSi7bNqJnEIH4MgqUPWkH+VSQBcLCwQUoISlKeRHWrC4utMlSGCVgjapMZFVDSFJuFKbUopBkbRzVKV7ZtJGgau/LhlSyAORJFW1nd27q9iAmevCRWQukO7kFDkCOtMm4dtlJ2hSjiFGOKDPGpeM10/hG5vLDzGypLTakk4G6CfvWS1bRbdRX6VIJnmr7QtRurkBAICo4XkVO1C2Dzai8yN88j0z9jWITeOVMHJWck1bTDbuEIKlp6LNU6TtO0q2j3jitzrmnuNuK8vcE9UxgVlbm3BckghR6FPNdLHOwUokZGCQrjoadR6TAHp+aBIMqTyT3pUg74/WnhdhgQST3r0o9/1okr3SJg+9JtV/wCRFQqhNm09QOMdqcCYCTE/Io1JJBk8e1eQQEjuKSDjRSYJITz8VHMQYEyYGOZqe5GyJExPFRkpCYWYORgVpM0kTLRK2gJXungQD+lTV3hTG87iMfSMn7U5punqvNqQrb3gSab1+2TZXLbDXED9aDalKgq0SLS+feURa7krgA7MVe2+l312AXXVz371D8M2KW0pUU+omVGK3Fs0NuQftSefP0fxH8GHsrZSWnhYhQJUM5OKsmPDzbZEEACTx3q5aiJkyek1KayOIpX8mTJ6wzxxj9Fbb6HbpRK0hRPsKG88P29yyRtCVjggVebUhBMgn5pjcoYAwKp2vswt+GMFnc6TdpgkJCoC0jpW1ZAvbBCtwMfV/eol+ym4Z6A/FR9BcdbunLckHsO/vUk79B5YfaGdV01lxRSUBJ/WRWG8R6KgJK22wCkySDyK6lesSoFIEz1M/wAOlZbWWwpBCgG1bcEcUXj5JRl/QnJL7OR3LaW1kAGQI5psJjg4mTNW+sMeS8rckZnjg1VggEgDPU16CDtWJSC2iTBx/wCsUkHtSSYmeBSbjWrM2Go9JH+mibUADJn4FNpIOSoc0YIncBMUtSDgukgGTkY4ppv1EQeTGadUFKTA6TRWyCpxA/zDpVPRa9Nt4WZ2gqKY2JFUGqrFzrRURMK6VptGaLWnurMhSu3xWaW2F6islRAJiT0pWC+TYeKuRqNHG1ImBJzWmtnTEAYA5JrNaU0htCST9yIrRsLQhpW0k9AoDFc/kfsdjDFqI+l4leQAJwYHFTmFlZwoJ+KoG3CpwgkwFcVbMNFIST14T1oC+LqgkorqWmduDP6VHdJ+rrTDt7asKCHHG0uEwE7xJ+1Kq4bWgltYUOIHftWmxeMdgOOqyARj3qKW3EuJuGjC08GnFKBMpyOwqYzb+klM0O3ZrNSiOeaLy23klKxnGIrN6m8+0lYXC4wDjIq9uLJ1KUvslUD6kiqjUEhxpe4ytPHQ/p1pjDXbZysqMLriWHwpTaNqjyRWXdSpJKYietbPVbcNguRCVfUD3rLXgHmEIyCRXewvVCbRDSCUxIFHtPdNEykKMkVI8pHYUcGyLsB3zFeSP5GkSSRB56GaPjqJpV+BgCCJCeKdtEkvp+RTaQckczT9qF+bE5rD8NR9Ncu/bs9OEn1FOapLIj8QX1eXBmJODUx8b7RtCoKSnqM1lj6VhAWQkST8ViEPUGjLq7NmzqymhtDrZM/TOav29TS7aJKDtCl7VCMg1zNP4UgpTeEPAYStMCfmtH4PZu9QS+2twJZCxJPVVL5sCS7HQ4/IlJ9S6u9Y/wDjypD4UhSYIO3n71nbzxfqVwsot1qQ2JwOprYa9p7TmngPyoISEBQEqWaxx0W5YuktqaR9O4KIkDFZ46xyVtbNchZvE9DGnLurq4C7i6UDM+WTk/E10iwuEFhKWyRtTBSoQRXNrC8ub4OW95paChsZuGkbVNZx7H4rUaFcuC32vGH0KIXuxI6KrPJxqWy+LKkatC5ZJn1JyPnvVhoWosXDS0j/AKyJ3p9qqmlAW4MrKRIzj/mKo3LtzStSbuG5CSqCehHWkYLs6DciHxtnQ0qAlO6W1mRVBqTHlX49ILTkpVB4NWbD5uLdt9IAQoSn4pwhD7R4MnIng1qLcTmSSZhtXt1MBxChMzCqwt7bgObgCN2D811LXGQ82oSCkSJng1zTVi41dFCyfSee4rtcWVoQkmvSCzAEUcU0CZBBzNO+Ye1OAmRygYB5HevbPpwBH2p5CCpJUQZnkxRKRKgYNLWHoYSkxkQTmaetklLgUpPPOaMDOZgYivAkLSQIzk8mqezSRZumbZBMyUEfpWfSwVzPqAUAU9xV604l1oBZgpSY7VH01lDly+29hJIgggZrCfVBYLs6FXZMsqF2/at7gmEyuQT0MVpPCqA1ZANqKQcmT1PWs/qLJQrygpS0oTkkzWq8NNBOmNz1TMUtyJXj39nV4MUsr/wl4Wf8RW5J5BzPagu9Me81Tik7myPSUGCmnUKRv9WNvUVMdujKBuCkR3pFNo6U4dmLp9u0i3SXgnJk+Z6v507+EYVdhdu0B6cnoRUi1abdKVTjqMGjdUhnKcJJwQeKFu7AP9qRGuEhCSiT75JqnvFJcQUPJG3d06e9PajcqCgEkyTk/wDOKotVudiW0gk7j6qPhg3JUVyXGGL5Gw0e6W1p6LdSknYuCD2p55xbFwl0qGxYE+5qgtrsOWxcVCVSNsfb+9WWpXQKVbFcEED7CrcalVHHcLVoe1FXmtKWkgKBzOJrnviZpsXqlNQe+I+K26rpCbRK15CsKFc/1S4DtwopntnrXQ4qaYlPZWxnAjNLnsKNQhUf0pYP7v8A9aesD1CCSBiRHE0WdoMQk04EkgExFe2QmYxSrY3Q2oSJAGaT8pBERTiMEjpROo9J9JMmqTJQyyFpcKfUfnt2pQvy3i63EE8DNOJUG1YAM+1CG0lBQSQQTtNWajpiXLiVtzMb8YVWt8OaraosAhwplLRSUqP0nqaxTv1NpPzxVhpOnh++l/0pCdwTHJ6ULLBSjsbw5XGejVov3FK2NWFyphRMO+V6VdqdvLC8sUpuUyptQBWn90mp2k3JFq0pWFEZG0CpTl2IUCNyVciJrmynuqOqnP1sg216Q2ACQO0RTtzeFSCPyHkd6hNJ2koV6myo7SBx80blspCSpJKknueKy4qw3ZPdbIr25wgGSZEZjNV2uaedoU2tUoEmTOauGAFvNFQjk/3qHqDhUy4UxkkUxjdSSQrmiskG5CWlqGrVorUVKA5J60jb6n3lpSqYgGqAXF5u8nzFwTweI+aksvtWTK1ByXCmInNMrE72c7Pmj16xLLU7oMtJSXoCgQMcVlnJWtUkGOo60br7j4MzFIhsiMzNPY8fVHLkwQ1IJjPUUW32qRt9PEEc0nl0Qo84YJIAMHtSGSSINGlG5JnMc9KA5SMATSgwIRCTAg/FIQduQT05pSJBEwRXnCIIB6cirRYJJMTj3r23HMEZpsqgkHj9akaawq9vGbRLiUrdVtSpZxPSqeiDrOmfjmVNtEJdRkFXWounpfTqBSq5KFBMEk4q0ct73w9qBtr9KEuhO9RSrcNpkAg/Y0BsN7IfShJBVMg8DtQ3IbxpNpourJkP4VqGxMfk/wD2p50srTi9uY+RFQLBphSwpNuVKPBBxWgZYWEStG1M4kzikMr6y0dWDtbQ1pjLjaVNuSsZAJHSpLyAkKATgDij2y2EtIUCQYgc0dppl+8hRWgIB/O6enwM0HcnaKnkjH0pmGyVFREQkgVFt7G41O5/D2je85k/lT7k1rGtCtk4uHVumcpQCkVpLCwbs7dLVuylClEFcDAyMU1gUnIS5HLio1E5b450618L6OgqWty9vXA3vSICUpEkAfcVhQvzVBYJIPB5mtN+2PW27zX29MZVLGno2qI/M6rKj9gE1iNPukoV5ayEpkFJIrpQxtRTOTLJb2XScAdqcSPTxQJzAkCDx3p9CSfqkgUdgxQhZGABI4Jo/Kd/y/rRs5mEnAMYp3cOx/SsNshEQoAK2nntim1p2jk4ogedpyKWARBUTQAoykqmT+tA6Mn1TkU+BOBII6UDwjmQT17VaLQwZKh3HOaNBIUDuyDQBMAZJE0SE4Kqsuy21y6udXI1ZwB0+Slq6CclBSIn/wBVczxJNNafeBLYaUqWyYHtUO2dcYV5jRKFAFJPcf1+KfTaF5anLFtIUfrZSMK+ByPtWHH40wmPI4s0dk82ANikyAQQa2Hh9y3ubdYUgLfaHqlROOhj+Fctad8knzhcMlOMoPNW2ja2bLUmLi2Ny+d2x1sIPqSrB47YIPcClp4b3Y/Pk98fU6x5wZACAE+wTUV28bbTuUZPbivC3u7j/pJUGyBtW56an6fojCFebcL/ABCxkSPQPt1pfHhnklQjKfUY0lh24UHggJbkneoYHx3+eKXxlrrfh3w9c3xUkrCShhPVThwP05qy1bULTS9Pfvb90M2jCZWo9OwA7zEV87+OvFtz4r1PzVpUzaMSm3ZJkpH7yv8AMcGuniwxguqFpTb9M1cPKuHluvOFTiyVLUrlSjyf1pkmNoPUQfilAVBAGetElG47pwevE0wlQMttJflRbdJ49Jz+lXrWUkYPXNZJAUmCO/erjTtQ2J2PlMcpUTmiyx3sypF6woBX2PSnoY9v9NV9tctOKwUqgTg1JhH7iv40Bp2WQSmBjvzRtp3HmCOtLnb9J+c061ICTBGaAGG1gCYOe9R1nBBz81JdSZJUDk+1NLawrB71LLIgGZ3enrirjSNJtb//AA3dTat3p9LbjS4VP+aI+1VZMAE5qvu9TKJbtDDgOT+6aum/GTtR0Ky8N6a06Gbi6XuXgLTuOfgpwPcmo99+y7UVKN7o2ttu3CcoSs7DjoFgkCs34T1zUnb9uxWtl5spUoquFbQkDkzB/lW51JatNVbNoWl127jYGioASYkg9KBOWTHKiKn6TfC1trPqReIAWlI8wPJA2q45/wBq1dq4+VKaCklQGfLEgVC1nVTpdj+GsVJTdBKEpJEkg4JHvJFXH4xyxbs0XG5QcbAWsnhcUP8AGsjts2p/RJt7X6VPOlfXbECvPXKWWn37h1LNq0kkuEwAByc9KJTqJTtWIPInmcdfmuEftN8b3Wtam9pluly30+2cLflq9KnSDG5Qj6cYFNQjD9YgpN/ZE/aL4yX4m1DyLfe3pduqGUH/ALh/fI6z0rHCVCSqYECvE+nOYBpBABMx9jTKpA2eAEAqUSegiiBO7d1pTt2A4I5pCIGM9zWirHB9AyYHGKeSmACmCIzNNt/ScHI6mjCxIiD0ImmkwYSVuIylZj2xFSfx97/5VfrUMbeD8Ek0e0+3+qp1RWzY+SSBiT70240pAhWDPQVOSAIFNvQXfSSTFcdByM4WykDJUM5qO6oBJKiB3k4ipa0pySJk/VWY1m885827Kj5TYhSgeT2rcY2XYxqd6pxfltHakHJB+qq9KVK5T780q0eoDMfFOD1JMA+3SmUkZbH9NunNOv2btsjc0qSmfqScKT9xIrpukuWviC5sbwuhLyLdSQ2FfmHX4rl1tbOXVwltHqKjAgV0bw9+z3U3W0PuXyrTaPQlEg+2Zpbkdft0zcE27LS8v3Tq6bbUSW1SPIdUqUlQOM9+J9xW8trlnVrBbVzCHUmHQVbVIUBhVc08SaT4mtrF1d6o3liyN6nFEKKQOs4/vWNX4s1hFuba2v3W2QNsiFKgjjdyPjNChjbSaNSdG98c60zo96tlGpLuHSlKhbtLgpPuodMVy/V9UuNUuC9dFSij0pSoyUjtuIk/0qK44p0urcUtSlnKlZJpUbZUlQyciKchBRAvbECBCRiewoSmCSqdsYp6QJlRIg8mgJCsAiEjGaIQbgAwo88A0gyZAMDnFGYMlSZpNiiAQSMiRNQodSQE5HXPvT7aQnuOT0qOBCef+TThVkQBA6dqYi9maCgjJTyO9FvHt+tApYJOY7TSSrt/AUQo6ChKUpI29eTTKiAPp9Q/lUt8lAAQnHO7tUG5WEpJHI61xI7DEHV7nyrVagYIBMA1jVrVvknkzVjqV4q4uCkEFCCeTzVc5BOIjpAwKbhHqig1K3KycR1pEFJBjp3odyZTPM/zpWkqWERJJiBHMzzWrpER0X9luhfjFHUHUDykH0Y5/wB67DbBpu1Xc3bqW7dtJJWpUDHJ+KyvgNpiy0RaHlKatLRAStahAJ2AqM/J5rn/AO0Dx654geXYWe9jTGztSB/3D3PtScYfkm5PYTtSob/aR45d8RPfgbA+VpbSvSmYL5H5yOo7CsNuJnORXlLKiDI2g496HcBJkA5x3puKpUDsIGN2MHGOaRuUkR04oQYSDCt3WRFGCNuBJ7Gasg8DKfUYPURSFSQmBJPeJptMCYSKVMhJHPwKtEEB9J3HJ4xRgKIBSkEyMe0ZpoTO4ge0iiJKoCiIOSe1WZHOSOgP86IgAwTJ9hQpUomVEGlkEzMxTEfTLEIKlZovKV++aQmYMwKXcO5ohR0gzsIIT8TVFrNwGLdxxUAkQI71Z3DpUYgDMfxrI6/d/iH/ACkfSiORyc1x8cbC/RVSZVGT0BofUckCO4HakQBAAEZpVDduJjpOKaqjKPHChyT2/rUzS0BV8zuA2Nq3H3FRUQTEYCgCepz/AGqSw4m2t1uRKyoJSe1StFmr8SeJFDQ2NEtHVSVl+9dB+pR+lA9gAJ94rFGJggboyQaVRKlyVbiSd0j6vmgVn0nB7AYqow6qkWejKOCk/vD/AJmvKIKI2gKSD6u9KpRzgARgjnmhUoBCyR9M1ZQIBA5+kRHcUbUQAuCqeZ5pIMpIUZHB7Yo2QOQByIxUIwkpwASU8zBwaVsBSVKScjABEzXklKpAVJjiKRJI+rmDxUIgHAmEhKeufcUmA4R0mPtSLUqcERMcc/8AJokgq2JTtEf7xWkQcR/TrRKPT0xHagSNw3gkYP8AL+9Eon6STz80xH0wxEiZUMzmKDeO1HgIBJJgTxSeUO9Eoo//2Q=="/>
          <p:cNvSpPr>
            <a:spLocks noChangeAspect="1" noChangeArrowheads="1"/>
          </p:cNvSpPr>
          <p:nvPr/>
        </p:nvSpPr>
        <p:spPr bwMode="auto">
          <a:xfrm>
            <a:off x="673100" y="4524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08" name="Picture 12" descr="https://encrypted-tbn0.gstatic.com/images?q=tbn:ANd9GcTFI-yIr-WvISZQPw_mD8gltn_eFUZt90VKl_T3BufP4mAtCUhWu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2286000"/>
            <a:ext cx="2286000" cy="272415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7010400" y="5334000"/>
            <a:ext cx="1600200" cy="646331"/>
          </a:xfrm>
          <a:prstGeom prst="rect">
            <a:avLst/>
          </a:prstGeom>
          <a:noFill/>
        </p:spPr>
        <p:txBody>
          <a:bodyPr wrap="square" rtlCol="0">
            <a:spAutoFit/>
          </a:bodyPr>
          <a:lstStyle/>
          <a:p>
            <a:pPr algn="ctr"/>
            <a:r>
              <a:rPr lang="en-US" b="1" dirty="0"/>
              <a:t>Alexander Campbell</a:t>
            </a:r>
          </a:p>
        </p:txBody>
      </p:sp>
    </p:spTree>
    <p:extLst>
      <p:ext uri="{BB962C8B-B14F-4D97-AF65-F5344CB8AC3E}">
        <p14:creationId xmlns:p14="http://schemas.microsoft.com/office/powerpoint/2010/main" val="802554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t>Characteristics of a “Modern” Church</a:t>
            </a:r>
          </a:p>
        </p:txBody>
      </p:sp>
      <p:sp>
        <p:nvSpPr>
          <p:cNvPr id="3" name="Content Placeholder 2"/>
          <p:cNvSpPr>
            <a:spLocks noGrp="1"/>
          </p:cNvSpPr>
          <p:nvPr>
            <p:ph sz="quarter" idx="1"/>
          </p:nvPr>
        </p:nvSpPr>
        <p:spPr/>
        <p:txBody>
          <a:bodyPr/>
          <a:lstStyle/>
          <a:p>
            <a:r>
              <a:rPr lang="en-US" b="1" dirty="0"/>
              <a:t>Stresses doctrine over practice.  Either/or approach to truth.</a:t>
            </a:r>
          </a:p>
          <a:p>
            <a:pPr marL="0" indent="0">
              <a:buNone/>
            </a:pPr>
            <a:endParaRPr lang="en-US" sz="1200" b="1" dirty="0"/>
          </a:p>
          <a:p>
            <a:r>
              <a:rPr lang="en-US" b="1" dirty="0"/>
              <a:t>Stresses individuality over corporate aspects of Christianity.</a:t>
            </a:r>
          </a:p>
          <a:p>
            <a:pPr marL="0" indent="0">
              <a:buNone/>
            </a:pPr>
            <a:endParaRPr lang="en-US" sz="1200" b="1" dirty="0"/>
          </a:p>
          <a:p>
            <a:r>
              <a:rPr lang="en-US" b="1" dirty="0"/>
              <a:t>Right belief leads to right practice.</a:t>
            </a:r>
          </a:p>
          <a:p>
            <a:endParaRPr lang="en-US" sz="1200" b="1" dirty="0"/>
          </a:p>
          <a:p>
            <a:r>
              <a:rPr lang="en-US" b="1" dirty="0"/>
              <a:t>Rejects superstition, minimizes the miraculous and the influence of the Holy Spirit.</a:t>
            </a:r>
          </a:p>
          <a:p>
            <a:endParaRPr lang="en-US" dirty="0"/>
          </a:p>
        </p:txBody>
      </p:sp>
    </p:spTree>
    <p:extLst>
      <p:ext uri="{BB962C8B-B14F-4D97-AF65-F5344CB8AC3E}">
        <p14:creationId xmlns:p14="http://schemas.microsoft.com/office/powerpoint/2010/main" val="11927911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t>Characteristics of a “Modern” Church</a:t>
            </a:r>
          </a:p>
        </p:txBody>
      </p:sp>
      <p:sp>
        <p:nvSpPr>
          <p:cNvPr id="3" name="Content Placeholder 2"/>
          <p:cNvSpPr>
            <a:spLocks noGrp="1"/>
          </p:cNvSpPr>
          <p:nvPr>
            <p:ph sz="quarter" idx="1"/>
          </p:nvPr>
        </p:nvSpPr>
        <p:spPr>
          <a:xfrm>
            <a:off x="612648" y="1752600"/>
            <a:ext cx="8153400" cy="4343400"/>
          </a:xfrm>
        </p:spPr>
        <p:txBody>
          <a:bodyPr/>
          <a:lstStyle/>
          <a:p>
            <a:pPr marL="0" indent="0">
              <a:buNone/>
            </a:pPr>
            <a:r>
              <a:rPr lang="en-US" b="1" dirty="0"/>
              <a:t>More sectarian, less ecumenical because of the influence of propositional truth. </a:t>
            </a:r>
            <a:r>
              <a:rPr lang="en-US" b="1"/>
              <a:t>More judgmental.</a:t>
            </a:r>
            <a:endParaRPr lang="en-US" b="1" dirty="0"/>
          </a:p>
          <a:p>
            <a:pPr marL="0" indent="0">
              <a:buNone/>
            </a:pPr>
            <a:endParaRPr lang="en-US" sz="1200" b="1" dirty="0"/>
          </a:p>
          <a:p>
            <a:pPr marL="0" indent="0">
              <a:buNone/>
            </a:pPr>
            <a:r>
              <a:rPr lang="en-US" b="1" dirty="0"/>
              <a:t>Emphasis on preaching more than worship</a:t>
            </a:r>
          </a:p>
          <a:p>
            <a:pPr marL="0" indent="0">
              <a:buNone/>
            </a:pPr>
            <a:endParaRPr lang="en-US" sz="1200" b="1" dirty="0"/>
          </a:p>
          <a:p>
            <a:pPr marL="0" indent="0">
              <a:buNone/>
            </a:pPr>
            <a:r>
              <a:rPr lang="en-US" b="1" dirty="0"/>
              <a:t>Relies on evidence, a stronger emphasis on verbal inspiration of the Bible</a:t>
            </a:r>
          </a:p>
          <a:p>
            <a:pPr marL="0" indent="0">
              <a:buNone/>
            </a:pPr>
            <a:endParaRPr lang="en-US" sz="1200" b="1" dirty="0"/>
          </a:p>
          <a:p>
            <a:pPr marL="0" indent="0">
              <a:buNone/>
            </a:pPr>
            <a:r>
              <a:rPr lang="en-US" b="1" dirty="0"/>
              <a:t>The ICOC is a modern, not a postmodern church movement</a:t>
            </a:r>
          </a:p>
        </p:txBody>
      </p:sp>
    </p:spTree>
    <p:extLst>
      <p:ext uri="{BB962C8B-B14F-4D97-AF65-F5344CB8AC3E}">
        <p14:creationId xmlns:p14="http://schemas.microsoft.com/office/powerpoint/2010/main" val="2762151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t>The Death of Modernism</a:t>
            </a:r>
          </a:p>
        </p:txBody>
      </p:sp>
      <p:sp>
        <p:nvSpPr>
          <p:cNvPr id="3" name="Content Placeholder 2"/>
          <p:cNvSpPr>
            <a:spLocks noGrp="1"/>
          </p:cNvSpPr>
          <p:nvPr>
            <p:ph sz="quarter" idx="1"/>
          </p:nvPr>
        </p:nvSpPr>
        <p:spPr/>
        <p:txBody>
          <a:bodyPr/>
          <a:lstStyle/>
          <a:p>
            <a:pPr marL="0" indent="0">
              <a:buNone/>
            </a:pPr>
            <a:r>
              <a:rPr lang="en-US" sz="2800" b="1" dirty="0"/>
              <a:t>Modernism is not dead, by the way, but….</a:t>
            </a:r>
          </a:p>
          <a:p>
            <a:pPr marL="0" indent="0">
              <a:buNone/>
            </a:pPr>
            <a:endParaRPr lang="en-US" sz="2800" b="1" dirty="0"/>
          </a:p>
          <a:p>
            <a:pPr marL="0" indent="0">
              <a:buNone/>
            </a:pPr>
            <a:r>
              <a:rPr lang="en-US" sz="2800" b="1" dirty="0"/>
              <a:t>WWI, WWII,  Hiroshima</a:t>
            </a:r>
          </a:p>
          <a:p>
            <a:pPr marL="0" indent="0">
              <a:buNone/>
            </a:pPr>
            <a:endParaRPr lang="en-US" sz="2800" b="1" dirty="0"/>
          </a:p>
          <a:p>
            <a:pPr marL="0" indent="0">
              <a:buNone/>
            </a:pPr>
            <a:r>
              <a:rPr lang="en-US" sz="2800" b="1" dirty="0"/>
              <a:t>Exposure to alternative world views from the East—Western mindset is not the only powerful one.</a:t>
            </a:r>
          </a:p>
          <a:p>
            <a:pPr marL="0" indent="0">
              <a:buNone/>
            </a:pPr>
            <a:endParaRPr lang="en-US" sz="2800" b="1" dirty="0"/>
          </a:p>
          <a:p>
            <a:pPr marL="0" indent="0">
              <a:buNone/>
            </a:pPr>
            <a:r>
              <a:rPr lang="en-US" sz="2800" b="1" dirty="0"/>
              <a:t>Pessimism and Rejection by most of Modernism.</a:t>
            </a:r>
          </a:p>
        </p:txBody>
      </p:sp>
    </p:spTree>
    <p:extLst>
      <p:ext uri="{BB962C8B-B14F-4D97-AF65-F5344CB8AC3E}">
        <p14:creationId xmlns:p14="http://schemas.microsoft.com/office/powerpoint/2010/main" val="22123137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t>Rise of (Intellectual) Postmodernism</a:t>
            </a:r>
          </a:p>
        </p:txBody>
      </p:sp>
      <p:sp>
        <p:nvSpPr>
          <p:cNvPr id="3" name="Content Placeholder 2"/>
          <p:cNvSpPr>
            <a:spLocks noGrp="1"/>
          </p:cNvSpPr>
          <p:nvPr>
            <p:ph sz="quarter" idx="1"/>
          </p:nvPr>
        </p:nvSpPr>
        <p:spPr>
          <a:xfrm>
            <a:off x="533400" y="1905000"/>
            <a:ext cx="4495800" cy="4191000"/>
          </a:xfrm>
        </p:spPr>
        <p:txBody>
          <a:bodyPr/>
          <a:lstStyle/>
          <a:p>
            <a:pPr marL="0" indent="0">
              <a:buNone/>
            </a:pPr>
            <a:r>
              <a:rPr lang="en-US" sz="2800" b="1" dirty="0" err="1"/>
              <a:t>Nietzche</a:t>
            </a:r>
            <a:r>
              <a:rPr lang="en-US" sz="2800" b="1" dirty="0"/>
              <a:t> (1844-1900):  God is dead.  Truth is dependent on language.  Truth is created not discovered.</a:t>
            </a:r>
          </a:p>
          <a:p>
            <a:pPr marL="0" indent="0">
              <a:buNone/>
            </a:pPr>
            <a:endParaRPr lang="en-US" sz="2800" b="1" dirty="0"/>
          </a:p>
          <a:p>
            <a:pPr marL="0" indent="0">
              <a:buNone/>
            </a:pPr>
            <a:r>
              <a:rPr lang="en-US" sz="2800" b="1" dirty="0"/>
              <a:t>Reject the correspondence theory of truth:  A proposition is </a:t>
            </a:r>
            <a:br>
              <a:rPr lang="en-US" sz="2800" b="1" dirty="0"/>
            </a:br>
            <a:r>
              <a:rPr lang="en-US" sz="2800" b="1" dirty="0"/>
              <a:t>“true” if it corresponds to or is consistent with reality.</a:t>
            </a:r>
          </a:p>
          <a:p>
            <a:pPr marL="0" indent="0">
              <a:buNone/>
            </a:pPr>
            <a:endParaRPr lang="en-US" sz="2800" b="1" dirty="0"/>
          </a:p>
          <a:p>
            <a:pPr marL="0" indent="0">
              <a:buNone/>
            </a:pPr>
            <a:endParaRPr lang="en-US" sz="2800" b="1" dirty="0"/>
          </a:p>
          <a:p>
            <a:pPr marL="0" indent="0">
              <a:buNone/>
            </a:pPr>
            <a:endParaRPr lang="en-US" sz="2800" b="1" dirty="0"/>
          </a:p>
          <a:p>
            <a:pPr marL="0" indent="0">
              <a:buNone/>
            </a:pPr>
            <a:endParaRPr lang="en-US" sz="2800" b="1" dirty="0"/>
          </a:p>
        </p:txBody>
      </p:sp>
      <p:sp>
        <p:nvSpPr>
          <p:cNvPr id="4" name="AutoShape 2" descr="data:image/jpeg;base64,/9j/4AAQSkZJRgABAQAAAQABAAD/2wCEAAkGBhQSERQUExQVFRUVGBgYFxgYGBgcGhwYGBcYGRkeFxoaHCYeGRojGhoYHy8gIycpLCwsGh4xNTAqNSYrLCkBCQoKBQUFDQUFDSkYEhgpKSkpKSkpKSkpKSkpKSkpKSkpKSkpKSkpKSkpKSkpKSkpKSkpKSkpKSkpKSkpKSkpKf/AABEIAQMAwgMBIgACEQEDEQH/xAAcAAACAgMBAQAAAAAAAAAAAAAEBQMGAAECBwj/xAA7EAABAgQDBQcDAwQCAQUAAAABAhEAAyExBEFRBRJhcYEGIpGhscHwE9HhMkLxBxRSYiOCkhUzcqLS/8QAFAEBAAAAAAAAAAAAAAAAAAAAAP/EABQRAQAAAAAAAAAAAAAAAAAAAAD/2gAMAwEAAhEDEQA/APV5ZLt4RPKms94EJpGxMzN9YCZM/Kvp5xCrGB82aOCvMF8vC8Czlh2cXtWAnTiwaZe3wxFOUKNb+IHM0ekCrxICSyjrAR4q7h3/AJ5uIXYgggtfjc1/EZjMT/tpwhXPxbUcgva4rwesBtc7vcbE65xtWLJFTdgG+PWAp2JZwD1rbr0gQzD0+faAmxWLO7fn7feARit0Ud6u72+0CzsQohQSne3M6tT1yipbV21MQoh3UWJ/xGgA5VgLunG3FAbsKDxjpWIGZG9Qu2sVHZe1AEf8iwku7Fga6NlBaNqpWSEqCq2/cwzax6QFgl4skZMXjicoVLh+BPDLOFqcW9Cpm9fCgjUrFkNXxH2vWAeIxdnNTl0MNMPOS1yXok6+0VlOJZg3A/OkNcHOBF9G6DlwApAWbZ8ygNiKFy/oYdYebk9akN61pFVwuJ3RfOjA+dNDnDvB4kUc1Oj5XsfWAseHnX4e2kFYZYJfxhVhpwpWvXODpaqj3+aQDSVNieXC/BqAJHtz+Wg6W1DATvGRgEZAV1Z9YkU9naOUIcuNaPzjSwQbiA5m8GhfiVeMGlWR+c+MLlKFTno14Af6t6O1/akBYqeQSzCuvH4YlxUzdc5edBb1gBSnd3HBvnlpAAYzEsSafnwhbOxG9nyqDz45aRPtCY1TrVh+IVTJtqO7/wA9WgJf7kWY/ls/tCPtJ2gMpIQkuo1Iy6welj5E8CD6xTMSgzJylly+83Ifp8oC1bC2ipUlSP3d3Ry6hT0hHtnByf1KUd79KgBUNZQyax4xBgcUuWSkAl2BAfKzRJi+zGKUkr+lMKbvuqteAE2bIkEK3lpBFkrB3VDNlCoOloGM6QFbyQsB7OOjG8djYyn3Fj6anABVQd4kDpvAB+McbQ2WpKN4pAKTurbXIkWYvQ/iANxW2ZRcIC2A7pND1vG0bWYBQBIzdvTOE5wzp3kuwbe4Vb19RG14JSaiobeB1S7E9DQwFvw+00rCe829lZ/nOHUtTBhTW+nHlFA2UEqCt5ZCk1TVgwu2T5tFvwOLdgSSDYnQ+RgH2HxG6kCr6i0OsNjiwDtTjS0VdCib7pDPyPD4IYYGfuq6cD6+MBcsFinZRYg+PhlDrCYjeYjwrFKwmK3lUqCzV87iLNgJ4ahuw9g2sBY0TqfPWC8OO7nd/XSFsiZTlpo9OsGyZptVvlmgDRMP+MZHSUhh9/zG4BCgFtOj+kczTXWjxpamAy+8RuAWevHpZoDFs1bwsxSqa65UzgzETKZwrxEylyDXwz4nKAFxDsatn0hTiFkCmehNTf09IIxGIcir611rC/aE10MTahBoRozcIBRicQSzgXtkMucDTDxYNQN4e8dTE2GepHHX5eBpk3pp48oDYLZ146cI77I9gDi8RvrWUyUn/srgngLPAq07x/VnQ8Y9I7JOlIF0pYBqVZvnWAsuxez+GwySJMlKVakOaX7xgqdLdgWrU/GzjcsaGut2HGhjqYjRyctH4wHj/wDV7ZyUI30ir7tLVIN+kefYTbm8WmDeC07iuL/mvN+Eer/1HliZKKTyLnNnprWPH5WCUC1b8xz/ADAGYPCZKcAG/wC0jjkHYF7OMoLkD6SvpqBZJ+pLJqCgtvpAOYz13eMdSMdMl90y3SSXSQxbWWo53pxzjWIxiSlmBALpKXCga1KC1eApUwAG1tiqKnlpcbx/TUDeqAdGZqwXs3GrlS2IKUbzEX3VWIY2BoXiNZ3GKv0GlCXb/wDPmKQZhFImhSVK76QFA/5JTYtqBQ3tANMNO3wVEW/nWGUia7EEOA+mWWuflCbCgoCkqFXA5Cv3gmXODtTxan8wFnwE0tmOHq32iw7NmFq058T52ijSMa1stLaQ/wBl4pxc3FCW+XgL3gpu5QVPTzhnI1NvvFaw20BQWD9G+ekPsDPDZQDpJplGQMmbQUjIBSovZ6H3gFbbzV4nKCJhL6eGcAT1aCo1gOFzTk+nhm3jCnH4jPOoqDr8rBOKnHItrr/ELsW9aW8X41gA5s4sS27q7ksa0+ZQDPW4GXMej8ozFzd2gOddPOA1re7+H3y4wA2JW7u/3H4hdMnFy2evy/5gvEKcGntrpAK5Xz0gJMJJK5ichvBz8bnHpfZ/DFBHz1obR5ZL7SJQN0sQFEkhnKv5hvs3+qICwCg7ouczkTwvAe14bEpIcm3lGJXSmfOKn2d7Z4ecd0EgvQEcKcxxi1ht0EG/vAeb9vULYuO676nPyjzLFABRIJHEdLx7h2nwG87d4EV4R5RtfYg3iGtAAomqWGVMFaVaw5GF+LQP3FKhq4B+M2kONndmlKYhndgCkX+awbt3sTPl4f66Qhco3VLUlaf+zWY04QFRViFILKcpLXY8L56OawIcRukFJqkuDqDqMtCIlVgyQpgCBkCX8DdoXrSeehgL7/fJnyJU0FlNuKHFLezHrEQmF7vCrs5/7EwP+9BA/wCpB9vCGCZjtwetYBhhZpBceEO9nYo2sNDevWK9hZ+7xEOMAoCpFfaAuuBmggAu7B7cdIsGz8QCBnqL+8VDZ8/u56j0+c4sOzpqb2PGAsgXx84yBEqDDuxkAPNDuDyEBzwcnf4MoKmTHNNaikBz5m69CXq4MABPT7W+fGgHFKZ/lIImzKW8IWY2YU2YnPygF20ACCbE/M4Wrdi328IMxJs4uXypwgKeqpuPyIAbEVt1jaNlrXKmzHCUJSrvktUCgS1SYHx+I3ElQqw+3jFr7a7PE7ZyVyJYsndBKkrALDdCW4sQTXjAeQ7K2fMnTNxCSvNTCw1Okc4/ZypS909I957Ddjhg8HuqAM2Z3pxZ6/tSDmEjzcwu2z2RkYhRDMpNwL1tAVPY+xgoImYVRQpKUncV3gpTDeJIPcc2AJyfSPX9nTlFCfqUU1QHZ+GcIOzeykyUfTIFLswrFmQtgGFxb51gIpyd8c+YMVfbXZ0LLoTXUGnTPWLesNXXSNnCuXgPMdo9n5kgb6kb0sgihbv/ALUvk9QDqREX9NBKG8cOqcJapv0cRKmfp3JqV7hSkWUFABzW4zi89pNjoxEpUiYsolqKXYgK7hCg3VuEJ+xGyf7VU+UJbpKwoTCsqUtnYqLAAsbc4Dyrt1sYYTFrEtXdICkj/VQdqdfCEGAwf1VkWABMX/8AqxgCvGpCWH/GkvyJzzpFb2aoSksgbxJDqtQnvAPe3rATDC/TlooxIO83+pLP0LRqWD6wStSlIcse8zDJ38coGlrq/k8AbIS1bfNYbYJZCuGnmYTypta9fw8McOQ9uROUBacBQs7jXIX94sWz1sRyioYFnuKM9WMWLBrYApazFjatOB8YC1y2YUNtY1C8YpOvkftGQB01iSWfS8AY2Uxp86wcbnqwb35QDitXLW+zDWAV4lAqat88oUYquY4/OkNcVOAB5evCEsyxL8stIBdixTRtaQErvDLhygnEEkVzOgHpcwGV84ALaKP+NbuO6fSPSdoTlS5MiahJmS0KlrWkVUqWzHdGZBKVNnumPOsQl6Wy04a1jjbfbeYnZ8vDJPfLoUcwlPdLc26QF725/U9KFJMqT9eSQCtYmITfIIfe3hxAhVtvten6+HxcqWtKQFS5+8ljulQbmUly72Jjzj/0oTB/xMEp7pVmVEKLquW7ptFow6pkpEqWohQKu+lZru1FhYUfN/UPVcPOSobyWIIuGbjzgtM0BVvHP57RSuxuO+n/AMbui6P9Xugk33TY8ouktYNRSrW+NAEiZT2847TOpl84QsnrJUwNoLklgN6/KAWdodlzJxQtE36YH6gwIIBccQRXx4QVgcPuJuCdawVMlglhY3zgebiUpsHOUBX+2vZ44pAVLb6qXZ9C7uY8ml4SaiatMygQW4hjXdajF76x7D2l2gMPhpk2aSN7uISCxUpVE1yzJ4CPIUzrVGupcnM+UB3Iw7AhKtBum+Rfmw9Ii3mfKMUqpdjV3LuBmzxJRt6gfI5ZQGpUx/Gohxh2uWofxcfPGFMiQT+G1hrhCSB50NgRll7QDbB3DjdD6aRY9nrBqH0Pz7xW5aSAG11r/PSG2EnhL5Ec+lr9IC1gjRfnGQqRiKCvrGQFiKn4wBNqTYD55xPMS5Z20gScQ1v5gFOMV+CPeFM9Zy+U8oZ49QfN6/KQoUsWrXw8BAB4lQa3L39/KA5rDh8/MSTy+ZGlKRFOA421o/tAQs5AFSSzfzxiqdsZO5P3aUSAWFHck+ZMehdmtnlajNLbqaAjNRFbaD1iidvAf7kuLc7XgFmxNsGRMBuHBI5Z+BPiYsu1NpJVMRNSN5JSFAAj9oFCRY7w6RRwIsew9kTJiSQeQ8jygLT2Q2j9TEBASAmlvFyczl1j00KIqRYU0vrFC7PbDRIAUoneLtccT/EOMT2oSgFO9pWAtUjFH/HP2g4Tw1c7x5urtsN2vj+OkSYftIqepMuUCpaiwYvYe2toC64za4cJTXIceIEGYHBs6lHeVVtA/qYi2LsH6I3lkKWbnIWoOEVD+o3bcSwvC4dTzFUmqA/QlX7R/uR4DiRAVjt12m/u8TuoV/wyiUJ4l+8puJYDgBCFUkF2ZRyoeHCBwGqS3TofP0jJk4pA3Sd5RIGrN3iOVoDvdKywApVasi2Q4CNLqopDAJc51+8czN3dCUliBfzc5m8RyDVLk0vegfXKAZypwTu0D5t71hjgsUCQ+YyuS5d+bQklIU29ck1LZPlBaEHIBgHvzq7vmIByZ1i7PlevHPrBOH2mUqLg6Ag0+8JUrI3tQ33hhJnNLCWPjqBAW6XigwtbhGRVkomt8+8ZAeoYh6vlUwsWrwyfLPxg7FzElwHNYVz1M/E5/NIADGEOXs34hPMLBqmt6w2xK73vnrCyepgomjCpu0Alx0/dci440HG9KRxs/srOxsj6/wBQS0FZly95JJWR+osCAlKdalwaRJ2WwiMfNMuYtSErUWI3XYWSHFyAKnSPRMVs9ElMmTLdMuWndSL04nUmpOZgB9m7MRJw6Jcsd2WAAWqTmo8SXPlHnHbbZZKlLa/tHq81XdYMafiKp2jky0SlKmEJS1SSz6BszAeKycMpS9xIJUSwAu8WiTs/F4csgJXQGirOKirQs7P97GoKSQAoqJz3QCT9usWvETaj8Ee0AsxO08cXSqWWt+31eIl4bFKqyQ/+wctk4fWGm872jnEYlEtBUsgNauegGsAh2Ts+fiZ/0UoUZhNQHpqVZADWPd+yfZSXgpbA700/rmNfgkZJHnFZ7AbewipSBLVLE9QBmJbdWpQyr+oDJiekcdr/AOqsrDpVLw5EydajFCC11GyiNB1OUAf/AFJ/qKMEj6MlQViVjgRLS1FHj/iOppfyfB4ZW6FzN51Oskmqt4u78s4Spmqnz96YoqUtRUpSjU5lz0h2E95mcs1bPARqmAsGZy1znHUhA+qVsdxPdGf6RVuavjRGQHKqhnrqRb/7RCqbugIzUXJzvf1gMRM3171nJVel2yzt5RMg1Z2qHLs+f/X+Y4SsJSALs9r015vwZtI0jDkgFIJNbObdOvWAYyZlHDtk3D0pBMqY7Xp+LeEDSZdnPda9/P5lBKUMQHpqNPvATiVVydA+r68bwVKmFJFGBLcuXOIl4Q+T9PdvaJZGGqARU9GYl7mAdJnzAAKU5RqDUYJTCqrRkBa8UCH+fBCzETDo/wAY1hpijUilPnWF+IlPX3gAMSl3GvTLziq9u8eJOH+mCN6bTkkGp628YtWImBCSVEMNSLV1zjyvbu0TiJylmwojkMudYAbs/t9WGmoWljuLCmJZ9Q/QR61L/qXgZzKWVoLfpKbHR3aPE5kka9GiILUMyID1Tbv9TgkNhZZSP8l1NQbA0B8Y812ttqbiF70xalnU+2nSBHKtYxUtsoC09lcAEyTOP6lkpB0SlnbmX8IbKS41+cecdYLCfTw8lBYHdBPNXeq+dWiVOGo5sAVH1gOMNhCata8UPbeOM2csv3QSE6booPvG9pbdmzlElagnJIJYD3haTASJVGnjExqAO2WplgsC9K+dOUNp+MTLJ32JL7oTVVbPkMqHKAEYJlJTv/TUMyCwVoSBR/JvAPE4JSA6qh6KDFJFf3DpTjAHo2j9VkkboFSbilqZfLRD9R1uxLc/asRYVDIU+f4aJNnzBvMQ7np1+ZQGHGutyaWppm0OtmTUrS+7oNe9+S/gIqswso8z6w+2OvdQxo5vn4fLwDtAZsgQaNR6DobRJhk2Bq5qRz84C+uxYPQV41zd82guQtzkOL189BV4CVM88+I5Q0ws4FzoLFs6XECSiAC1WtlRr8ekSSruX4M/n0eAs0vHrYdw2EZCpKSwZVOsZAX1ep4t7QBOS706c4bYhNC5z111MKtoT9xCiSwAJ8ssoCiduNpkESUnIFep0HueUUuag3PX5xvDnFOuaqZML1ctqbNyhUsuS1bhtPPSAXz9b3845kygoh7ac+UTqllSvuw8hQQdh8LwOvjw0gBUbOLWPtdiPB/CIsPgFTJqJaRUqY9DU8gHgvaE0IHG3lkPv4QixE8qU5gPWMWpKSCpaEjJ1AW0rFD7V7fVMmqloV/xJp3TRRzJOYeK8Y5aA2Y0Y6TGEQHSYm2fL3pgvSobM5ecDkQXg5hSL0Jr0+GA3iZ7LNd5J15UPAxJg8UXZKtx6MS6SOPDnEUxIKsqkeBMRJlh2fO8A3mIQtACkfSJstNUFzRxkOI8IFm4BUhe6u/DvAg5ho7UUoQ5LmyR0cHlWIULUpClKJJ1J4N5QAa0DfLVD0hps2cwfO2XjWFeH/VrDfBrApZg1NeuZgGuEUWBJDjIg8/gg3D2ZWRoDQlxkOcAyFk3txfwBe8MJJzFVHwzZn6QBWHWN0guaDdrnTwguTlUUfR3PtesAYZRBawJqOOVDXwhpg5bKvS9Hfm1+sAyCU5IU3L8xqD5WCG6HUHYRuAsM5ZzY14/DFX7XbTP0t1Ld4seQqejtSLLiJoCTk33iidopwWsjIeZzZ+LQCfCYdMwFJHRLudHHvC+fsTcLksbswt94LwGKEpTsCHqHy5+EGYzbaVUIci9rVN3YNpAIZuEqDkOB0y+CNn9BShlKJa6rm2mYNXiXG4sEEBRAbu5+kKkbW3HoC4IauetadIDmfgNwFS3JyALVf8AnyhctCll1EPYRZZmFZAWslZUA725IrlCSfL7n/xpWAXrw5BZjESxDHFyzuhRo1Dx+exgKYxEBCmOnjl42YDe7BqaAf6tbImIMOjePQnwEHy8OAK6Us/BxlYwC/6ancZGJ0quaAFiRVqOfF42mQSaZn7eUQzzUIHVs60gNTyVVyFBRqQVIUPoqHO760ZuZv5QdjMEE4aoIVQ8G8NfeBMDWQurN9/vrALEOIJw5LsHjjDyyotpeHEiUEptXI8YA/DKCQ4Nmobk+0EomVctxzvmHzhelQZk6B3IuDl6dYnRMKy1yxtUFvTTpANJeLALU4au+decG7Pnd5Jr9nObQow+G3s/02D+b/Lw32VglAgMwUXvfTnAWETj/kry+0ZHAJ4+cagHe2MSDYnOKdj5ZOQFucW/HgAqetDFXx7gGjmzeYb5nAVufIa/D2hZP7rj0hnjUKBNDT7QnnSlrIoTpAC4nEqNBZozY+DC5g3iw/BgyZgT+43AfwyjnAHcUwOo4MfjwBGKxG8pW6O6P0j1POAcUl6AUNw9jnDSbLGjOKNqePzKA/p96z/zWAgQGFbNb+YT4lG6ojw5Qwxc16fPGAp6nHGAHEbaNpTGyIArBS7kXbh59Hg6VKfeBNWfNzS3p5wLhUjdqdKV4wWlYT3lGxSTk4clnzgBcSN0E5qZhwrGtkI3pjnIcoExOIK1EnpyygrAUv8AA/4gLBtabvyikJIYWzds6O0V/Z6+6pAbvUr+bVixYhQUgOXDFlEZVaxvw49IRbMwe9OKcq+EBuWsJBSOpzOnIRNLXvUcVt55awfiuz1XFizH7/eIZWFIDKAfI6Mc4DvByWFfBq5/OkG4eW1R1bTMRzh07pFi9Lg0+0FHDO5sQ5bqRXhATYdQJoCxcm4q7h8oe7PQx4Oz+Vh6wswEkg1LhgeGlesNsHh6s5qHBy0gHsvDpYVXbjGRNLwymHfVYfLRkATj0hiQ7qpbmIquOnsqoYZ2e9G0r5R6BMkg5HW0KZuxJSjVINa9YCkGdLWWAJUcg5PpBM7snPAChLqQ5SFB29POLzgsBKlOUISk2oADEk1waH5k8B41tRJkndWhSDSiwQ7DJxFaXMYuI+hMRh0zUlMxCVpsygCPO0VPav8ATDCzC8srkqOSS6f/ABU58DAeZo20GYgEAfKwPP2vvBm4/wAfMoL7TdkJ2DUy+8g/pWLFvQ8IQKBHB4CWZOrSIVLjUaaA7kXbWOgHUBqRELxMipEAaEuSySHUwqSRz+ZQNjJtkh6X5xNiJzF0uC1NbvelYAeA5EMMO27UOwo3iXMAAQWgd2/T5lAEI2id0pNQ1BxNPzAkjEFKgqOVRGYC47L20FOPfnrnB65O8aM7sbtZ2aKAlTRatg7Q3yxLOAPyIBwmQB+H184Mw6HNq1ceJFzXnHEySXAUWceGvn6xKnEM4sqlzoLHpASFRSoJZ2BD1tWvIw12XIUplZ8G5W8IBkyt9iwqKM4YPFh2YgJA5fKwE6ZNPxGQcFp+b0ZANpwrn4QHPxLVCVHk33g+epqxAua3y8AGja0tR3X3SbAj01iVgWI8iG9WjpSUrooJOdRAWE2Z9MkylkJP7FVDcDATro1KxGoF6fDBQIzvGl89YAHG7NROQZc1IUlVwfUHLV48t7fdkf7VKChJMsuArTNlcfWPXkYYg1MC7RwKJssylp30KfeTr4WL1cQHza0ckRau1PYmbhp+6hJXLVWWqltFaEecKJ3Z2cmm6CeCgYBZBWCAHeLsPX+ILT2ZnkgboBOqkj3ieX2dWksspHJQPhlAJ1qcvHJEXIYKXL3WQnUWJNsznEsqZTcUASSXdIIFeR8IClSZKlFkgqOgD+kWnAdmA4M82IdALeJ+3GIp+0BKUlElISFGpaps45Q6krLCvLPOAG2nLloSVIlS+5lug0Ov35REnZWGxcsGWPozK2/SWa6euXnEmKlOFCgdz/Hl5xWsHi1SJvIwEON2VNlKIWghuFOhsYYdmCoTCwopJBe3A1zEWOX2jExKUsKuCTW9+ccyVj6gYJpoMzS0A5mgkVc0oQzjwiGZKBADOXI0fryibDyAwNRvWLWUAzeN4JweCP7g4GXI+UB3s/CEkAZcaNaw1i2bMk6Drn1aI9mbMSUJOYAqwzr4Q1w2Hb59oDP7Yat4faMgr+z5xkBMS9M+URzpII45x3Nlsom3jGt++vzpALF4RSapNXf+I5kbSSWSSytDxhiZTmltLwt2hsveBU1bAiA7VQ0Pl7xm61ufx4SI2iuUpluR5jX0hzIxKJgFXzvlATJSQxjkLMdkAOx5tEcyeAgk5A/eA8w7SbSVNxMwu4QoJSMgBc8Kv4wiVOJueZrrrDDCywsTFVd9cyPM/mFCZjUseJz456+MBNLxJJZi7+rQRKQTQ8To5vSkK52HYOD3hXLKCdjbUBZK7uzNQ6dYDePxu5NSFW4jhSkHyJSVS3zItVuNaQt7U4f9KwGy+dXgLZe0FUSS4DsOevCAnVssCbvEm/h1zhvhsRYdDz+ViOZg1VOYDli3Cg6xsoKQemXr4PAMVSEqGWr5xVtr7PO8VNnFuw4DWHMajjlAuIwBW+VWyIvrpAU/BpZVXplFvwGEDjugix4g584UjZxClADh1i0bAkskAp4dRpz/ADAH4KUwCLO5HJs3MPdk4Fm11a+hgaXgRvAgcnu/HpD3BSWsMh8MAxwkhgMngpAIu3/jwb7RqVLoAKRIpDXgJkgsKHzjcDEq1H/kPtGQHcxDk5vEf0X+fOMdy5oUW+GOjM5tWA5lymtlGp8pwC1mt/Mck8bR0qaG+UgK/tLZm85IrFcn4ZaFd0kG9H1f5yi+zgDlCufs8FzxvAIDtiYkM4vXeBNP5hNtbtbMCVAI3TXPoWEXY7LQwepItSKv2n2UP1gOa7zCggKvsWRvAuR3q+FH8oV7Uwm6olLs5OXykWjYeBKXYMCKcC58rQJtjB7qi7HerxAfOsBWpGJH7mI4j548YB2lhPprCk2JccIarwdGDA5fg9DEMvD76GItc/d4CXZeME9JlrNVbzG/jCPEYQyVnTItcQQrDmWtw4aH6hLxMqpZYoaU4VyeAk2RjgoVcmgYOxTr0pSCFqDkk0qT41B6Qu2bs9SCwNbgMKtp0g1EwgnJy4FwS1eLQBOCWErbJqMXs9w+npDeXJK00AZgxs784TTcITuHfru0IctfhR7xYNjIUO6e8eNz/BMAtwmxClfVmPhTwiw4bBuMmu7ZPDGRhUrslyDVrgjr8aCpWHcWrw50NICPD4cFs9Yc4NI8ogkSwKDKjwZun8wEyUZufzG92npGpRLGnWJAHFrWgIX4eRjIICflfvG4CLDSwAWH7m6RueKK4P6mNxkAJIFSOAMcP3iOfoY3GQHKD5N5prHU1NIyMgBMRnAU0Okvm/pGRkAm+gkLDDL3hZtpACkUvd65jWMjIBNNQN9mDQAUAAlqkj3jIyA3jsOncdqsNYFwY3VBtG6cdY1GQBUo0Xy61Iz6mGuLlh5dLhi1KMIyMgDUpYPnX1b0h5gkc6AtU5msZGQDHZopyFIcypQ3P+rxkZATYeWCBTIecHS5Y9IyMgNWHzSNzPt6RkZADb51MZGRkB//2Q=="/>
          <p:cNvSpPr>
            <a:spLocks noChangeAspect="1" noChangeArrowheads="1"/>
          </p:cNvSpPr>
          <p:nvPr/>
        </p:nvSpPr>
        <p:spPr bwMode="auto">
          <a:xfrm>
            <a:off x="63500" y="-1571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hQSERQUExQVFRUVGBgYFxgYGBgcGhwYGBcYGRkeFxoaHCYeGRojGhoYHy8gIycpLCwsGh4xNTAqNSYrLCkBCQoKBQUFDQUFDSkYEhgpKSkpKSkpKSkpKSkpKSkpKSkpKSkpKSkpKSkpKSkpKSkpKSkpKSkpKSkpKSkpKSkpKf/AABEIAQMAwgMBIgACEQEDEQH/xAAcAAACAgMBAQAAAAAAAAAAAAAEBQMGAAECBwj/xAA7EAABAgQDBQcDAwQCAQUAAAABAhEAAyExBEFRBRJhcYEGIpGhscHwE9HhMkLxBxRSYiOCkhUzcqLS/8QAFAEBAAAAAAAAAAAAAAAAAAAAAP/EABQRAQAAAAAAAAAAAAAAAAAAAAD/2gAMAwEAAhEDEQA/APV5ZLt4RPKms94EJpGxMzN9YCZM/Kvp5xCrGB82aOCvMF8vC8Czlh2cXtWAnTiwaZe3wxFOUKNb+IHM0ekCrxICSyjrAR4q7h3/AJ5uIXYgggtfjc1/EZjMT/tpwhXPxbUcgva4rwesBtc7vcbE65xtWLJFTdgG+PWAp2JZwD1rbr0gQzD0+faAmxWLO7fn7feARit0Ud6u72+0CzsQohQSne3M6tT1yipbV21MQoh3UWJ/xGgA5VgLunG3FAbsKDxjpWIGZG9Qu2sVHZe1AEf8iwku7Fga6NlBaNqpWSEqCq2/cwzax6QFgl4skZMXjicoVLh+BPDLOFqcW9Cpm9fCgjUrFkNXxH2vWAeIxdnNTl0MNMPOS1yXok6+0VlOJZg3A/OkNcHOBF9G6DlwApAWbZ8ygNiKFy/oYdYebk9akN61pFVwuJ3RfOjA+dNDnDvB4kUc1Oj5XsfWAseHnX4e2kFYZYJfxhVhpwpWvXODpaqj3+aQDSVNieXC/BqAJHtz+Wg6W1DATvGRgEZAV1Z9YkU9naOUIcuNaPzjSwQbiA5m8GhfiVeMGlWR+c+MLlKFTno14Af6t6O1/akBYqeQSzCuvH4YlxUzdc5edBb1gBSnd3HBvnlpAAYzEsSafnwhbOxG9nyqDz45aRPtCY1TrVh+IVTJtqO7/wA9WgJf7kWY/ls/tCPtJ2gMpIQkuo1Iy6welj5E8CD6xTMSgzJylly+83Ifp8oC1bC2ipUlSP3d3Ry6hT0hHtnByf1KUd79KgBUNZQyax4xBgcUuWSkAl2BAfKzRJi+zGKUkr+lMKbvuqteAE2bIkEK3lpBFkrB3VDNlCoOloGM6QFbyQsB7OOjG8djYyn3Fj6anABVQd4kDpvAB+McbQ2WpKN4pAKTurbXIkWYvQ/iANxW2ZRcIC2A7pND1vG0bWYBQBIzdvTOE5wzp3kuwbe4Vb19RG14JSaiobeB1S7E9DQwFvw+00rCe829lZ/nOHUtTBhTW+nHlFA2UEqCt5ZCk1TVgwu2T5tFvwOLdgSSDYnQ+RgH2HxG6kCr6i0OsNjiwDtTjS0VdCib7pDPyPD4IYYGfuq6cD6+MBcsFinZRYg+PhlDrCYjeYjwrFKwmK3lUqCzV87iLNgJ4ahuw9g2sBY0TqfPWC8OO7nd/XSFsiZTlpo9OsGyZptVvlmgDRMP+MZHSUhh9/zG4BCgFtOj+kczTXWjxpamAy+8RuAWevHpZoDFs1bwsxSqa65UzgzETKZwrxEylyDXwz4nKAFxDsatn0hTiFkCmehNTf09IIxGIcir611rC/aE10MTahBoRozcIBRicQSzgXtkMucDTDxYNQN4e8dTE2GepHHX5eBpk3pp48oDYLZ146cI77I9gDi8RvrWUyUn/srgngLPAq07x/VnQ8Y9I7JOlIF0pYBqVZvnWAsuxez+GwySJMlKVakOaX7xgqdLdgWrU/GzjcsaGut2HGhjqYjRyctH4wHj/wDV7ZyUI30ir7tLVIN+kefYTbm8WmDeC07iuL/mvN+Eer/1HliZKKTyLnNnprWPH5WCUC1b8xz/ADAGYPCZKcAG/wC0jjkHYF7OMoLkD6SvpqBZJ+pLJqCgtvpAOYz13eMdSMdMl90y3SSXSQxbWWo53pxzjWIxiSlmBALpKXCga1KC1eApUwAG1tiqKnlpcbx/TUDeqAdGZqwXs3GrlS2IKUbzEX3VWIY2BoXiNZ3GKv0GlCXb/wDPmKQZhFImhSVK76QFA/5JTYtqBQ3tANMNO3wVEW/nWGUia7EEOA+mWWuflCbCgoCkqFXA5Cv3gmXODtTxan8wFnwE0tmOHq32iw7NmFq058T52ijSMa1stLaQ/wBl4pxc3FCW+XgL3gpu5QVPTzhnI1NvvFaw20BQWD9G+ekPsDPDZQDpJplGQMmbQUjIBSovZ6H3gFbbzV4nKCJhL6eGcAT1aCo1gOFzTk+nhm3jCnH4jPOoqDr8rBOKnHItrr/ELsW9aW8X41gA5s4sS27q7ksa0+ZQDPW4GXMej8ozFzd2gOddPOA1re7+H3y4wA2JW7u/3H4hdMnFy2evy/5gvEKcGntrpAK5Xz0gJMJJK5ichvBz8bnHpfZ/DFBHz1obR5ZL7SJQN0sQFEkhnKv5hvs3+qICwCg7ouczkTwvAe14bEpIcm3lGJXSmfOKn2d7Z4ecd0EgvQEcKcxxi1ht0EG/vAeb9vULYuO676nPyjzLFABRIJHEdLx7h2nwG87d4EV4R5RtfYg3iGtAAomqWGVMFaVaw5GF+LQP3FKhq4B+M2kONndmlKYhndgCkX+awbt3sTPl4f66Qhco3VLUlaf+zWY04QFRViFILKcpLXY8L56OawIcRukFJqkuDqDqMtCIlVgyQpgCBkCX8DdoXrSeehgL7/fJnyJU0FlNuKHFLezHrEQmF7vCrs5/7EwP+9BA/wCpB9vCGCZjtwetYBhhZpBceEO9nYo2sNDevWK9hZ+7xEOMAoCpFfaAuuBmggAu7B7cdIsGz8QCBnqL+8VDZ8/u56j0+c4sOzpqb2PGAsgXx84yBEqDDuxkAPNDuDyEBzwcnf4MoKmTHNNaikBz5m69CXq4MABPT7W+fGgHFKZ/lIImzKW8IWY2YU2YnPygF20ACCbE/M4Wrdi328IMxJs4uXypwgKeqpuPyIAbEVt1jaNlrXKmzHCUJSrvktUCgS1SYHx+I3ElQqw+3jFr7a7PE7ZyVyJYsndBKkrALDdCW4sQTXjAeQ7K2fMnTNxCSvNTCw1Okc4/ZypS909I957Ddjhg8HuqAM2Z3pxZ6/tSDmEjzcwu2z2RkYhRDMpNwL1tAVPY+xgoImYVRQpKUncV3gpTDeJIPcc2AJyfSPX9nTlFCfqUU1QHZ+GcIOzeykyUfTIFLswrFmQtgGFxb51gIpyd8c+YMVfbXZ0LLoTXUGnTPWLesNXXSNnCuXgPMdo9n5kgb6kb0sgihbv/ALUvk9QDqREX9NBKG8cOqcJapv0cRKmfp3JqV7hSkWUFABzW4zi89pNjoxEpUiYsolqKXYgK7hCg3VuEJ+xGyf7VU+UJbpKwoTCsqUtnYqLAAsbc4Dyrt1sYYTFrEtXdICkj/VQdqdfCEGAwf1VkWABMX/8AqxgCvGpCWH/GkvyJzzpFb2aoSksgbxJDqtQnvAPe3rATDC/TlooxIO83+pLP0LRqWD6wStSlIcse8zDJ38coGlrq/k8AbIS1bfNYbYJZCuGnmYTypta9fw8McOQ9uROUBacBQs7jXIX94sWz1sRyioYFnuKM9WMWLBrYApazFjatOB8YC1y2YUNtY1C8YpOvkftGQB01iSWfS8AY2Uxp86wcbnqwb35QDitXLW+zDWAV4lAqat88oUYquY4/OkNcVOAB5evCEsyxL8stIBdixTRtaQErvDLhygnEEkVzOgHpcwGV84ALaKP+NbuO6fSPSdoTlS5MiahJmS0KlrWkVUqWzHdGZBKVNnumPOsQl6Wy04a1jjbfbeYnZ8vDJPfLoUcwlPdLc26QF725/U9KFJMqT9eSQCtYmITfIIfe3hxAhVtvten6+HxcqWtKQFS5+8ljulQbmUly72Jjzj/0oTB/xMEp7pVmVEKLquW7ptFow6pkpEqWohQKu+lZru1FhYUfN/UPVcPOSobyWIIuGbjzgtM0BVvHP57RSuxuO+n/AMbui6P9Xugk33TY8ouktYNRSrW+NAEiZT2847TOpl84QsnrJUwNoLklgN6/KAWdodlzJxQtE36YH6gwIIBccQRXx4QVgcPuJuCdawVMlglhY3zgebiUpsHOUBX+2vZ44pAVLb6qXZ9C7uY8ml4SaiatMygQW4hjXdajF76x7D2l2gMPhpk2aSN7uISCxUpVE1yzJ4CPIUzrVGupcnM+UB3Iw7AhKtBum+Rfmw9Ii3mfKMUqpdjV3LuBmzxJRt6gfI5ZQGpUx/Gohxh2uWofxcfPGFMiQT+G1hrhCSB50NgRll7QDbB3DjdD6aRY9nrBqH0Pz7xW5aSAG11r/PSG2EnhL5Ec+lr9IC1gjRfnGQqRiKCvrGQFiKn4wBNqTYD55xPMS5Z20gScQ1v5gFOMV+CPeFM9Zy+U8oZ49QfN6/KQoUsWrXw8BAB4lQa3L39/KA5rDh8/MSTy+ZGlKRFOA421o/tAQs5AFSSzfzxiqdsZO5P3aUSAWFHck+ZMehdmtnlajNLbqaAjNRFbaD1iidvAf7kuLc7XgFmxNsGRMBuHBI5Z+BPiYsu1NpJVMRNSN5JSFAAj9oFCRY7w6RRwIsew9kTJiSQeQ8jygLT2Q2j9TEBASAmlvFyczl1j00KIqRYU0vrFC7PbDRIAUoneLtccT/EOMT2oSgFO9pWAtUjFH/HP2g4Tw1c7x5urtsN2vj+OkSYftIqepMuUCpaiwYvYe2toC64za4cJTXIceIEGYHBs6lHeVVtA/qYi2LsH6I3lkKWbnIWoOEVD+o3bcSwvC4dTzFUmqA/QlX7R/uR4DiRAVjt12m/u8TuoV/wyiUJ4l+8puJYDgBCFUkF2ZRyoeHCBwGqS3TofP0jJk4pA3Sd5RIGrN3iOVoDvdKywApVasi2Q4CNLqopDAJc51+8czN3dCUliBfzc5m8RyDVLk0vegfXKAZypwTu0D5t71hjgsUCQ+YyuS5d+bQklIU29ck1LZPlBaEHIBgHvzq7vmIByZ1i7PlevHPrBOH2mUqLg6Ag0+8JUrI3tQ33hhJnNLCWPjqBAW6XigwtbhGRVkomt8+8ZAeoYh6vlUwsWrwyfLPxg7FzElwHNYVz1M/E5/NIADGEOXs34hPMLBqmt6w2xK73vnrCyepgomjCpu0Alx0/dci440HG9KRxs/srOxsj6/wBQS0FZly95JJWR+osCAlKdalwaRJ2WwiMfNMuYtSErUWI3XYWSHFyAKnSPRMVs9ElMmTLdMuWndSL04nUmpOZgB9m7MRJw6Jcsd2WAAWqTmo8SXPlHnHbbZZKlLa/tHq81XdYMafiKp2jky0SlKmEJS1SSz6BszAeKycMpS9xIJUSwAu8WiTs/F4csgJXQGirOKirQs7P97GoKSQAoqJz3QCT9usWvETaj8Ee0AsxO08cXSqWWt+31eIl4bFKqyQ/+wctk4fWGm872jnEYlEtBUsgNauegGsAh2Ts+fiZ/0UoUZhNQHpqVZADWPd+yfZSXgpbA700/rmNfgkZJHnFZ7AbewipSBLVLE9QBmJbdWpQyr+oDJiekcdr/AOqsrDpVLw5EydajFCC11GyiNB1OUAf/AFJ/qKMEj6MlQViVjgRLS1FHj/iOppfyfB4ZW6FzN51Oskmqt4u78s4Spmqnz96YoqUtRUpSjU5lz0h2E95mcs1bPARqmAsGZy1znHUhA+qVsdxPdGf6RVuavjRGQHKqhnrqRb/7RCqbugIzUXJzvf1gMRM3171nJVel2yzt5RMg1Z2qHLs+f/X+Y4SsJSALs9r015vwZtI0jDkgFIJNbObdOvWAYyZlHDtk3D0pBMqY7Xp+LeEDSZdnPda9/P5lBKUMQHpqNPvATiVVydA+r68bwVKmFJFGBLcuXOIl4Q+T9PdvaJZGGqARU9GYl7mAdJnzAAKU5RqDUYJTCqrRkBa8UCH+fBCzETDo/wAY1hpijUilPnWF+IlPX3gAMSl3GvTLziq9u8eJOH+mCN6bTkkGp628YtWImBCSVEMNSLV1zjyvbu0TiJylmwojkMudYAbs/t9WGmoWljuLCmJZ9Q/QR61L/qXgZzKWVoLfpKbHR3aPE5kka9GiILUMyID1Tbv9TgkNhZZSP8l1NQbA0B8Y812ttqbiF70xalnU+2nSBHKtYxUtsoC09lcAEyTOP6lkpB0SlnbmX8IbKS41+cecdYLCfTw8lBYHdBPNXeq+dWiVOGo5sAVH1gOMNhCata8UPbeOM2csv3QSE6booPvG9pbdmzlElagnJIJYD3haTASJVGnjExqAO2WplgsC9K+dOUNp+MTLJ32JL7oTVVbPkMqHKAEYJlJTv/TUMyCwVoSBR/JvAPE4JSA6qh6KDFJFf3DpTjAHo2j9VkkboFSbilqZfLRD9R1uxLc/asRYVDIU+f4aJNnzBvMQ7np1+ZQGHGutyaWppm0OtmTUrS+7oNe9+S/gIqswso8z6w+2OvdQxo5vn4fLwDtAZsgQaNR6DobRJhk2Bq5qRz84C+uxYPQV41zd82guQtzkOL189BV4CVM88+I5Q0ws4FzoLFs6XECSiAC1WtlRr8ekSSruX4M/n0eAs0vHrYdw2EZCpKSwZVOsZAX1ep4t7QBOS706c4bYhNC5z111MKtoT9xCiSwAJ8ssoCiduNpkESUnIFep0HueUUuag3PX5xvDnFOuaqZML1ctqbNyhUsuS1bhtPPSAXz9b3845kygoh7ac+UTqllSvuw8hQQdh8LwOvjw0gBUbOLWPtdiPB/CIsPgFTJqJaRUqY9DU8gHgvaE0IHG3lkPv4QixE8qU5gPWMWpKSCpaEjJ1AW0rFD7V7fVMmqloV/xJp3TRRzJOYeK8Y5aA2Y0Y6TGEQHSYm2fL3pgvSobM5ecDkQXg5hSL0Jr0+GA3iZ7LNd5J15UPAxJg8UXZKtx6MS6SOPDnEUxIKsqkeBMRJlh2fO8A3mIQtACkfSJstNUFzRxkOI8IFm4BUhe6u/DvAg5ho7UUoQ5LmyR0cHlWIULUpClKJJ1J4N5QAa0DfLVD0hps2cwfO2XjWFeH/VrDfBrApZg1NeuZgGuEUWBJDjIg8/gg3D2ZWRoDQlxkOcAyFk3txfwBe8MJJzFVHwzZn6QBWHWN0guaDdrnTwguTlUUfR3PtesAYZRBawJqOOVDXwhpg5bKvS9Hfm1+sAyCU5IU3L8xqD5WCG6HUHYRuAsM5ZzY14/DFX7XbTP0t1Ld4seQqejtSLLiJoCTk33iidopwWsjIeZzZ+LQCfCYdMwFJHRLudHHvC+fsTcLksbswt94LwGKEpTsCHqHy5+EGYzbaVUIci9rVN3YNpAIZuEqDkOB0y+CNn9BShlKJa6rm2mYNXiXG4sEEBRAbu5+kKkbW3HoC4IauetadIDmfgNwFS3JyALVf8AnyhctCll1EPYRZZmFZAWslZUA725IrlCSfL7n/xpWAXrw5BZjESxDHFyzuhRo1Dx+exgKYxEBCmOnjl42YDe7BqaAf6tbImIMOjePQnwEHy8OAK6Us/BxlYwC/6ancZGJ0quaAFiRVqOfF42mQSaZn7eUQzzUIHVs60gNTyVVyFBRqQVIUPoqHO760ZuZv5QdjMEE4aoIVQ8G8NfeBMDWQurN9/vrALEOIJw5LsHjjDyyotpeHEiUEptXI8YA/DKCQ4Nmobk+0EomVctxzvmHzhelQZk6B3IuDl6dYnRMKy1yxtUFvTTpANJeLALU4au+decG7Pnd5Jr9nObQow+G3s/02D+b/Lw32VglAgMwUXvfTnAWETj/kry+0ZHAJ4+cagHe2MSDYnOKdj5ZOQFucW/HgAqetDFXx7gGjmzeYb5nAVufIa/D2hZP7rj0hnjUKBNDT7QnnSlrIoTpAC4nEqNBZozY+DC5g3iw/BgyZgT+43AfwyjnAHcUwOo4MfjwBGKxG8pW6O6P0j1POAcUl6AUNw9jnDSbLGjOKNqePzKA/p96z/zWAgQGFbNb+YT4lG6ojw5Qwxc16fPGAp6nHGAHEbaNpTGyIArBS7kXbh59Hg6VKfeBNWfNzS3p5wLhUjdqdKV4wWlYT3lGxSTk4clnzgBcSN0E5qZhwrGtkI3pjnIcoExOIK1EnpyygrAUv8AA/4gLBtabvyikJIYWzds6O0V/Z6+6pAbvUr+bVixYhQUgOXDFlEZVaxvw49IRbMwe9OKcq+EBuWsJBSOpzOnIRNLXvUcVt55awfiuz1XFizH7/eIZWFIDKAfI6Mc4DvByWFfBq5/OkG4eW1R1bTMRzh07pFi9Lg0+0FHDO5sQ5bqRXhATYdQJoCxcm4q7h8oe7PQx4Oz+Vh6wswEkg1LhgeGlesNsHh6s5qHBy0gHsvDpYVXbjGRNLwymHfVYfLRkATj0hiQ7qpbmIquOnsqoYZ2e9G0r5R6BMkg5HW0KZuxJSjVINa9YCkGdLWWAJUcg5PpBM7snPAChLqQ5SFB29POLzgsBKlOUISk2oADEk1waH5k8B41tRJkndWhSDSiwQ7DJxFaXMYuI+hMRh0zUlMxCVpsygCPO0VPav8ATDCzC8srkqOSS6f/ABU58DAeZo20GYgEAfKwPP2vvBm4/wAfMoL7TdkJ2DUy+8g/pWLFvQ8IQKBHB4CWZOrSIVLjUaaA7kXbWOgHUBqRELxMipEAaEuSySHUwqSRz+ZQNjJtkh6X5xNiJzF0uC1NbvelYAeA5EMMO27UOwo3iXMAAQWgd2/T5lAEI2id0pNQ1BxNPzAkjEFKgqOVRGYC47L20FOPfnrnB65O8aM7sbtZ2aKAlTRatg7Q3yxLOAPyIBwmQB+H184Mw6HNq1ceJFzXnHEySXAUWceGvn6xKnEM4sqlzoLHpASFRSoJZ2BD1tWvIw12XIUplZ8G5W8IBkyt9iwqKM4YPFh2YgJA5fKwE6ZNPxGQcFp+b0ZANpwrn4QHPxLVCVHk33g+epqxAua3y8AGja0tR3X3SbAj01iVgWI8iG9WjpSUrooJOdRAWE2Z9MkylkJP7FVDcDATro1KxGoF6fDBQIzvGl89YAHG7NROQZc1IUlVwfUHLV48t7fdkf7VKChJMsuArTNlcfWPXkYYg1MC7RwKJssylp30KfeTr4WL1cQHza0ckRau1PYmbhp+6hJXLVWWqltFaEecKJ3Z2cmm6CeCgYBZBWCAHeLsPX+ILT2ZnkgboBOqkj3ieX2dWksspHJQPhlAJ1qcvHJEXIYKXL3WQnUWJNsznEsqZTcUASSXdIIFeR8IClSZKlFkgqOgD+kWnAdmA4M82IdALeJ+3GIp+0BKUlElISFGpaps45Q6krLCvLPOAG2nLloSVIlS+5lug0Ov35REnZWGxcsGWPozK2/SWa6euXnEmKlOFCgdz/Hl5xWsHi1SJvIwEON2VNlKIWghuFOhsYYdmCoTCwopJBe3A1zEWOX2jExKUsKuCTW9+ccyVj6gYJpoMzS0A5mgkVc0oQzjwiGZKBADOXI0fryibDyAwNRvWLWUAzeN4JweCP7g4GXI+UB3s/CEkAZcaNaw1i2bMk6Drn1aI9mbMSUJOYAqwzr4Q1w2Hb59oDP7Yat4faMgr+z5xkBMS9M+URzpII45x3Nlsom3jGt++vzpALF4RSapNXf+I5kbSSWSSytDxhiZTmltLwt2hsveBU1bAiA7VQ0Pl7xm61ufx4SI2iuUpluR5jX0hzIxKJgFXzvlATJSQxjkLMdkAOx5tEcyeAgk5A/eA8w7SbSVNxMwu4QoJSMgBc8Kv4wiVOJueZrrrDDCywsTFVd9cyPM/mFCZjUseJz456+MBNLxJJZi7+rQRKQTQ8To5vSkK52HYOD3hXLKCdjbUBZK7uzNQ6dYDePxu5NSFW4jhSkHyJSVS3zItVuNaQt7U4f9KwGy+dXgLZe0FUSS4DsOevCAnVssCbvEm/h1zhvhsRYdDz+ViOZg1VOYDli3Cg6xsoKQemXr4PAMVSEqGWr5xVtr7PO8VNnFuw4DWHMajjlAuIwBW+VWyIvrpAU/BpZVXplFvwGEDjugix4g584UjZxClADh1i0bAkskAp4dRpz/ADAH4KUwCLO5HJs3MPdk4Fm11a+hgaXgRvAgcnu/HpD3BSWsMh8MAxwkhgMngpAIu3/jwb7RqVLoAKRIpDXgJkgsKHzjcDEq1H/kPtGQHcxDk5vEf0X+fOMdy5oUW+GOjM5tWA5lymtlGp8pwC1mt/Mck8bR0qaG+UgK/tLZm85IrFcn4ZaFd0kG9H1f5yi+zgDlCufs8FzxvAIDtiYkM4vXeBNP5hNtbtbMCVAI3TXPoWEXY7LQwepItSKv2n2UP1gOa7zCggKvsWRvAuR3q+FH8oV7Uwm6olLs5OXykWjYeBKXYMCKcC58rQJtjB7qi7HerxAfOsBWpGJH7mI4j548YB2lhPprCk2JccIarwdGDA5fg9DEMvD76GItc/d4CXZeME9JlrNVbzG/jCPEYQyVnTItcQQrDmWtw4aH6hLxMqpZYoaU4VyeAk2RjgoVcmgYOxTr0pSCFqDkk0qT41B6Qu2bs9SCwNbgMKtp0g1EwgnJy4FwS1eLQBOCWErbJqMXs9w+npDeXJK00AZgxs784TTcITuHfru0IctfhR7xYNjIUO6e8eNz/BMAtwmxClfVmPhTwiw4bBuMmu7ZPDGRhUrslyDVrgjr8aCpWHcWrw50NICPD4cFs9Yc4NI8ogkSwKDKjwZun8wEyUZufzG92npGpRLGnWJAHFrWgIX4eRjIICflfvG4CLDSwAWH7m6RueKK4P6mNxkAJIFSOAMcP3iOfoY3GQHKD5N5prHU1NIyMgBMRnAU0Okvm/pGRkAm+gkLDDL3hZtpACkUvd65jWMjIBNNQN9mDQAUAAlqkj3jIyA3jsOncdqsNYFwY3VBtG6cdY1GQBUo0Xy61Iz6mGuLlh5dLhi1KMIyMgDUpYPnX1b0h5gkc6AtU5msZGQDHZopyFIcypQ3P+rxkZATYeWCBTIecHS5Y9IyMgNWHzSNzPt6RkZADb51MZGRkB//2Q=="/>
          <p:cNvSpPr>
            <a:spLocks noChangeAspect="1" noChangeArrowheads="1"/>
          </p:cNvSpPr>
          <p:nvPr/>
        </p:nvSpPr>
        <p:spPr bwMode="auto">
          <a:xfrm>
            <a:off x="215900" y="-47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126" name="Picture 6" descr="https://encrypted-tbn0.gstatic.com/images?q=tbn:ANd9GcSV4mgnvC1N_pu0nd0zdhqO6UYPvn4HOSz-6Kb-YTsOvw3rVl7q6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2191901"/>
            <a:ext cx="3124114" cy="3827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297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t>Martin Heidegger (1884-1976)</a:t>
            </a:r>
          </a:p>
        </p:txBody>
      </p:sp>
      <p:sp>
        <p:nvSpPr>
          <p:cNvPr id="3" name="Content Placeholder 2"/>
          <p:cNvSpPr>
            <a:spLocks noGrp="1"/>
          </p:cNvSpPr>
          <p:nvPr>
            <p:ph sz="quarter" idx="1"/>
          </p:nvPr>
        </p:nvSpPr>
        <p:spPr>
          <a:xfrm>
            <a:off x="609600" y="1905000"/>
            <a:ext cx="8156448" cy="4191000"/>
          </a:xfrm>
        </p:spPr>
        <p:txBody>
          <a:bodyPr/>
          <a:lstStyle/>
          <a:p>
            <a:r>
              <a:rPr lang="en-US" b="1" dirty="0"/>
              <a:t>Rejects correspondence theory of truth</a:t>
            </a:r>
          </a:p>
          <a:p>
            <a:endParaRPr lang="en-US" b="1" dirty="0"/>
          </a:p>
          <a:p>
            <a:r>
              <a:rPr lang="en-US" b="1" dirty="0"/>
              <a:t>Truth is relational</a:t>
            </a:r>
          </a:p>
          <a:p>
            <a:endParaRPr lang="en-US" b="1" dirty="0"/>
          </a:p>
          <a:p>
            <a:r>
              <a:rPr lang="en-US" b="1" dirty="0"/>
              <a:t>Truth is found in culture, narrative, not facts</a:t>
            </a:r>
          </a:p>
        </p:txBody>
      </p:sp>
    </p:spTree>
    <p:extLst>
      <p:ext uri="{BB962C8B-B14F-4D97-AF65-F5344CB8AC3E}">
        <p14:creationId xmlns:p14="http://schemas.microsoft.com/office/powerpoint/2010/main" val="3509029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t>The Big Three: Foucault, Derrida and </a:t>
            </a:r>
            <a:r>
              <a:rPr lang="en-US" sz="3200" b="1" dirty="0" err="1"/>
              <a:t>Rorty</a:t>
            </a:r>
            <a:endParaRPr lang="en-US" sz="3200" b="1" dirty="0"/>
          </a:p>
        </p:txBody>
      </p:sp>
      <p:sp>
        <p:nvSpPr>
          <p:cNvPr id="3" name="Content Placeholder 2"/>
          <p:cNvSpPr>
            <a:spLocks noGrp="1"/>
          </p:cNvSpPr>
          <p:nvPr>
            <p:ph sz="quarter" idx="1"/>
          </p:nvPr>
        </p:nvSpPr>
        <p:spPr/>
        <p:txBody>
          <a:bodyPr/>
          <a:lstStyle/>
          <a:p>
            <a:pPr marL="0" indent="0">
              <a:buNone/>
            </a:pPr>
            <a:r>
              <a:rPr lang="en-US" sz="2800" b="1" dirty="0"/>
              <a:t>Michael Foucault:  </a:t>
            </a:r>
            <a:r>
              <a:rPr lang="en-US" sz="2800" dirty="0"/>
              <a:t>Truth is a fabrication or a fiction.  Science is an ideology.  History has no objective meaning.  It is socially produced.  Truth is social.</a:t>
            </a:r>
          </a:p>
          <a:p>
            <a:pPr marL="0" indent="0">
              <a:buNone/>
            </a:pPr>
            <a:endParaRPr lang="en-US" sz="2800" dirty="0"/>
          </a:p>
          <a:p>
            <a:pPr marL="0" indent="0">
              <a:buNone/>
            </a:pPr>
            <a:r>
              <a:rPr lang="en-US" sz="2800" b="1" dirty="0"/>
              <a:t>Jacques Derrida: </a:t>
            </a:r>
            <a:r>
              <a:rPr lang="en-US" sz="2800" dirty="0"/>
              <a:t>Reading is a violent act of mastery over the text.  Invented deconstruction.</a:t>
            </a:r>
          </a:p>
          <a:p>
            <a:pPr marL="0" indent="0">
              <a:buNone/>
            </a:pPr>
            <a:endParaRPr lang="en-US" sz="2800" b="1" dirty="0"/>
          </a:p>
          <a:p>
            <a:pPr marL="0" indent="0">
              <a:buNone/>
            </a:pPr>
            <a:r>
              <a:rPr lang="en-US" sz="2800" b="1" dirty="0"/>
              <a:t>Richard </a:t>
            </a:r>
            <a:r>
              <a:rPr lang="en-US" sz="2800" b="1" dirty="0" err="1"/>
              <a:t>Rorty</a:t>
            </a:r>
            <a:r>
              <a:rPr lang="en-US" sz="2800" b="1" dirty="0"/>
              <a:t>:  </a:t>
            </a:r>
            <a:r>
              <a:rPr lang="en-US" sz="2800" dirty="0"/>
              <a:t>Truth a matter of human convention.  Truth is found in coherence rather than correspondence.</a:t>
            </a:r>
            <a:endParaRPr lang="en-US" sz="2800" b="1" dirty="0"/>
          </a:p>
          <a:p>
            <a:pPr marL="0" indent="0">
              <a:buNone/>
            </a:pPr>
            <a:endParaRPr lang="en-US" sz="2800" b="1" dirty="0"/>
          </a:p>
          <a:p>
            <a:pPr marL="0" indent="0">
              <a:buNone/>
            </a:pPr>
            <a:endParaRPr lang="en-US" sz="2800" b="1" dirty="0"/>
          </a:p>
        </p:txBody>
      </p:sp>
    </p:spTree>
    <p:extLst>
      <p:ext uri="{BB962C8B-B14F-4D97-AF65-F5344CB8AC3E}">
        <p14:creationId xmlns:p14="http://schemas.microsoft.com/office/powerpoint/2010/main" val="1727196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763000" cy="990600"/>
          </a:xfrm>
        </p:spPr>
        <p:txBody>
          <a:bodyPr/>
          <a:lstStyle/>
          <a:p>
            <a:pPr algn="ctr"/>
            <a:r>
              <a:rPr lang="en-US" sz="3200" b="1" dirty="0"/>
              <a:t>Christianity and Postmodernism: Friend or Foe?</a:t>
            </a:r>
          </a:p>
        </p:txBody>
      </p:sp>
      <p:sp>
        <p:nvSpPr>
          <p:cNvPr id="3" name="Content Placeholder 2"/>
          <p:cNvSpPr>
            <a:spLocks noGrp="1"/>
          </p:cNvSpPr>
          <p:nvPr>
            <p:ph sz="quarter" idx="1"/>
          </p:nvPr>
        </p:nvSpPr>
        <p:spPr/>
        <p:txBody>
          <a:bodyPr/>
          <a:lstStyle/>
          <a:p>
            <a:endParaRPr lang="en-US" sz="2400" dirty="0"/>
          </a:p>
          <a:p>
            <a:r>
              <a:rPr lang="en-US" sz="2400" dirty="0"/>
              <a:t>The good news is that secular humanism is on the way out. The bad news is that something worse is taking its place. That something worse is called postmodernism.    -David McAlister</a:t>
            </a:r>
          </a:p>
          <a:p>
            <a:endParaRPr lang="en-US" sz="2400" dirty="0"/>
          </a:p>
          <a:p>
            <a:r>
              <a:rPr lang="en-US" sz="2400" dirty="0"/>
              <a:t>Evangelicals have often uncritically accepted the modern view of knowledge despite the fact that at certain points the postmodern critique is more in keeping with Christian theological understandings      -Stanley </a:t>
            </a:r>
            <a:r>
              <a:rPr lang="en-US" sz="2400" dirty="0" err="1"/>
              <a:t>Grenz</a:t>
            </a:r>
            <a:r>
              <a:rPr lang="en-US" sz="2400" dirty="0"/>
              <a:t>  </a:t>
            </a:r>
            <a:r>
              <a:rPr lang="en-US" sz="2400" i="1" dirty="0"/>
              <a:t>A Primer on Postmodernism</a:t>
            </a:r>
          </a:p>
        </p:txBody>
      </p:sp>
    </p:spTree>
    <p:extLst>
      <p:ext uri="{BB962C8B-B14F-4D97-AF65-F5344CB8AC3E}">
        <p14:creationId xmlns:p14="http://schemas.microsoft.com/office/powerpoint/2010/main" val="20418172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t>Postmodern Thinking</a:t>
            </a:r>
          </a:p>
        </p:txBody>
      </p:sp>
      <p:sp>
        <p:nvSpPr>
          <p:cNvPr id="3" name="Content Placeholder 2"/>
          <p:cNvSpPr>
            <a:spLocks noGrp="1"/>
          </p:cNvSpPr>
          <p:nvPr>
            <p:ph sz="quarter" idx="1"/>
          </p:nvPr>
        </p:nvSpPr>
        <p:spPr/>
        <p:txBody>
          <a:bodyPr/>
          <a:lstStyle/>
          <a:p>
            <a:pPr marL="0" indent="0">
              <a:buNone/>
            </a:pPr>
            <a:r>
              <a:rPr lang="en-US" sz="2400" dirty="0" err="1"/>
              <a:t>Postmoderns</a:t>
            </a:r>
            <a:r>
              <a:rPr lang="en-US" sz="2400" dirty="0"/>
              <a:t> have no worldview (except the view that there is no correct worldview)</a:t>
            </a:r>
          </a:p>
          <a:p>
            <a:pPr marL="0" indent="0">
              <a:buNone/>
            </a:pPr>
            <a:endParaRPr lang="en-US" sz="800" dirty="0"/>
          </a:p>
          <a:p>
            <a:pPr marL="0" indent="0">
              <a:buNone/>
            </a:pPr>
            <a:r>
              <a:rPr lang="en-US" sz="2400" dirty="0"/>
              <a:t>Truth is found in the community, not in the individual. </a:t>
            </a:r>
          </a:p>
          <a:p>
            <a:pPr marL="0" indent="0">
              <a:buNone/>
            </a:pPr>
            <a:endParaRPr lang="en-US" sz="800" dirty="0"/>
          </a:p>
          <a:p>
            <a:pPr marL="0" indent="0">
              <a:buNone/>
            </a:pPr>
            <a:r>
              <a:rPr lang="en-US" sz="2400" dirty="0"/>
              <a:t>Postmodernism rejects ontological truth and </a:t>
            </a:r>
            <a:r>
              <a:rPr lang="en-US" sz="2400" dirty="0" err="1"/>
              <a:t>metanarritives</a:t>
            </a:r>
            <a:r>
              <a:rPr lang="en-US" sz="2400" dirty="0"/>
              <a:t>.   (in other words it accepts relativism)</a:t>
            </a:r>
          </a:p>
          <a:p>
            <a:pPr marL="0" indent="0">
              <a:buNone/>
            </a:pPr>
            <a:endParaRPr lang="en-US" sz="800" dirty="0"/>
          </a:p>
          <a:p>
            <a:pPr marL="0" indent="0">
              <a:buNone/>
            </a:pPr>
            <a:r>
              <a:rPr lang="en-US" sz="2400" dirty="0"/>
              <a:t>The goal of postmodern scholarship is to “deconstruct” beliefs such as Christianity—to find out where it came from—to destroy its violent metanarrative—to make it meaningless.</a:t>
            </a:r>
          </a:p>
          <a:p>
            <a:pPr marL="0" indent="0">
              <a:buNone/>
            </a:pPr>
            <a:endParaRPr lang="en-US" sz="800" dirty="0"/>
          </a:p>
          <a:p>
            <a:pPr marL="0" indent="0">
              <a:buNone/>
            </a:pPr>
            <a:r>
              <a:rPr lang="en-US" sz="2400" dirty="0"/>
              <a:t>The distinction between truth and fiction nearly vanishes</a:t>
            </a:r>
            <a:endParaRPr lang="en-US" sz="2400" b="1" dirty="0"/>
          </a:p>
        </p:txBody>
      </p:sp>
    </p:spTree>
    <p:extLst>
      <p:ext uri="{BB962C8B-B14F-4D97-AF65-F5344CB8AC3E}">
        <p14:creationId xmlns:p14="http://schemas.microsoft.com/office/powerpoint/2010/main" val="16376562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t>Postmodernism and Culture</a:t>
            </a:r>
          </a:p>
        </p:txBody>
      </p:sp>
      <p:sp>
        <p:nvSpPr>
          <p:cNvPr id="3" name="Content Placeholder 2"/>
          <p:cNvSpPr>
            <a:spLocks noGrp="1"/>
          </p:cNvSpPr>
          <p:nvPr>
            <p:ph sz="quarter" idx="1"/>
          </p:nvPr>
        </p:nvSpPr>
        <p:spPr>
          <a:xfrm>
            <a:off x="304800" y="1828800"/>
            <a:ext cx="8534400" cy="4267200"/>
          </a:xfrm>
        </p:spPr>
        <p:txBody>
          <a:bodyPr/>
          <a:lstStyle/>
          <a:p>
            <a:pPr marL="0" indent="0">
              <a:buNone/>
            </a:pPr>
            <a:r>
              <a:rPr lang="en-US" sz="2400" b="1" dirty="0" err="1"/>
              <a:t>Postmoderns</a:t>
            </a:r>
            <a:r>
              <a:rPr lang="en-US" sz="2400" b="1" dirty="0"/>
              <a:t> prefer difference to uniformity   heterogeneity to homogeneity   </a:t>
            </a:r>
          </a:p>
          <a:p>
            <a:pPr marL="0" indent="0">
              <a:buNone/>
            </a:pPr>
            <a:r>
              <a:rPr lang="en-US" sz="2400" b="1" dirty="0" err="1"/>
              <a:t>Postmoderns</a:t>
            </a:r>
            <a:r>
              <a:rPr lang="en-US" sz="2400" b="1" dirty="0"/>
              <a:t> prefer the local to the universal   “Think globally, act locally”</a:t>
            </a:r>
          </a:p>
          <a:p>
            <a:pPr marL="0" indent="0">
              <a:buNone/>
            </a:pPr>
            <a:r>
              <a:rPr lang="en-US" sz="2400" b="1" dirty="0" err="1"/>
              <a:t>Postmoderns</a:t>
            </a:r>
            <a:r>
              <a:rPr lang="en-US" sz="2400" b="1" dirty="0"/>
              <a:t> value the community over the individual.</a:t>
            </a:r>
          </a:p>
          <a:p>
            <a:pPr marL="0" indent="0">
              <a:buNone/>
            </a:pPr>
            <a:r>
              <a:rPr lang="en-US" sz="2400" b="1" dirty="0"/>
              <a:t>Postmodernist is not searching for truth but collecting experience.</a:t>
            </a:r>
          </a:p>
          <a:p>
            <a:pPr marL="0" indent="0">
              <a:buNone/>
            </a:pPr>
            <a:r>
              <a:rPr lang="en-US" sz="2400" b="1" dirty="0"/>
              <a:t>Current pop culture is a reflector of postmodern thinking.</a:t>
            </a:r>
          </a:p>
          <a:p>
            <a:pPr marL="0" indent="0">
              <a:buNone/>
            </a:pPr>
            <a:r>
              <a:rPr lang="en-US" sz="2400" b="1" dirty="0"/>
              <a:t>The Postmodern values the eclectic.  </a:t>
            </a:r>
          </a:p>
          <a:p>
            <a:pPr marL="0" indent="0">
              <a:buNone/>
            </a:pPr>
            <a:r>
              <a:rPr lang="en-US" sz="2400" b="1" dirty="0"/>
              <a:t>The postmodern values, above all, diversity and tolerance.</a:t>
            </a:r>
          </a:p>
          <a:p>
            <a:endParaRPr lang="en-US" dirty="0"/>
          </a:p>
        </p:txBody>
      </p:sp>
    </p:spTree>
    <p:extLst>
      <p:ext uri="{BB962C8B-B14F-4D97-AF65-F5344CB8AC3E}">
        <p14:creationId xmlns:p14="http://schemas.microsoft.com/office/powerpoint/2010/main" val="12393117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t>Strengths of Postmodernism</a:t>
            </a:r>
          </a:p>
        </p:txBody>
      </p:sp>
      <p:sp>
        <p:nvSpPr>
          <p:cNvPr id="3" name="Content Placeholder 2"/>
          <p:cNvSpPr>
            <a:spLocks noGrp="1"/>
          </p:cNvSpPr>
          <p:nvPr>
            <p:ph sz="quarter" idx="1"/>
          </p:nvPr>
        </p:nvSpPr>
        <p:spPr>
          <a:xfrm>
            <a:off x="609600" y="1752600"/>
            <a:ext cx="8156448" cy="4343400"/>
          </a:xfrm>
        </p:spPr>
        <p:txBody>
          <a:bodyPr/>
          <a:lstStyle/>
          <a:p>
            <a:pPr marL="0" indent="0">
              <a:buNone/>
            </a:pPr>
            <a:r>
              <a:rPr lang="en-US" sz="2400" dirty="0"/>
              <a:t>1. Celebrates cultural and other kinds of diversity.</a:t>
            </a:r>
            <a:endParaRPr lang="en-US" sz="800" dirty="0"/>
          </a:p>
          <a:p>
            <a:pPr marL="0" indent="0">
              <a:buNone/>
            </a:pPr>
            <a:r>
              <a:rPr lang="en-US" sz="2400" dirty="0"/>
              <a:t>2. Open-minded.</a:t>
            </a:r>
            <a:endParaRPr lang="en-US" sz="800" dirty="0"/>
          </a:p>
          <a:p>
            <a:pPr marL="0" indent="0">
              <a:buNone/>
            </a:pPr>
            <a:r>
              <a:rPr lang="en-US" sz="2400" dirty="0"/>
              <a:t>3. Tolerant   (generally but not always a good thing).</a:t>
            </a:r>
          </a:p>
          <a:p>
            <a:pPr marL="0" indent="0">
              <a:buNone/>
            </a:pPr>
            <a:r>
              <a:rPr lang="en-US" sz="2400" dirty="0"/>
              <a:t>4. A more accurate view of history than the modern view.</a:t>
            </a:r>
          </a:p>
          <a:p>
            <a:pPr marL="0" indent="0">
              <a:buNone/>
            </a:pPr>
            <a:r>
              <a:rPr lang="en-US" sz="2400" dirty="0"/>
              <a:t>5. Open to Eastern and other ways of thinking.  Not married to Western as the only good way of thinking.</a:t>
            </a:r>
          </a:p>
          <a:p>
            <a:pPr marL="0" indent="0">
              <a:buNone/>
            </a:pPr>
            <a:r>
              <a:rPr lang="en-US" sz="2400" dirty="0"/>
              <a:t>6. Celebrates relationships and community.</a:t>
            </a:r>
          </a:p>
          <a:p>
            <a:pPr marL="0" indent="0">
              <a:buNone/>
            </a:pPr>
            <a:r>
              <a:rPr lang="en-US" sz="2400" dirty="0"/>
              <a:t>7. Refutes the false and prideful claims of Modernism—  especially the idea that humans can discover truth.</a:t>
            </a:r>
          </a:p>
          <a:p>
            <a:pPr marL="0" indent="0">
              <a:buNone/>
            </a:pPr>
            <a:endParaRPr lang="en-US" sz="2400" b="1" dirty="0"/>
          </a:p>
        </p:txBody>
      </p:sp>
    </p:spTree>
    <p:extLst>
      <p:ext uri="{BB962C8B-B14F-4D97-AF65-F5344CB8AC3E}">
        <p14:creationId xmlns:p14="http://schemas.microsoft.com/office/powerpoint/2010/main" val="42031573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t>Weaknesses of Postmodernism</a:t>
            </a:r>
          </a:p>
        </p:txBody>
      </p:sp>
      <p:sp>
        <p:nvSpPr>
          <p:cNvPr id="3" name="Content Placeholder 2"/>
          <p:cNvSpPr>
            <a:spLocks noGrp="1"/>
          </p:cNvSpPr>
          <p:nvPr>
            <p:ph sz="quarter" idx="1"/>
          </p:nvPr>
        </p:nvSpPr>
        <p:spPr>
          <a:xfrm>
            <a:off x="533400" y="1600200"/>
            <a:ext cx="8232648" cy="5181600"/>
          </a:xfrm>
        </p:spPr>
        <p:txBody>
          <a:bodyPr/>
          <a:lstStyle/>
          <a:p>
            <a:pPr marL="0" indent="0">
              <a:buNone/>
            </a:pPr>
            <a:r>
              <a:rPr lang="en-US" sz="2400" b="1" dirty="0"/>
              <a:t>1. Denies the existence of truth when truth is real.  Its most basic premise is simply not true.</a:t>
            </a:r>
          </a:p>
          <a:p>
            <a:pPr marL="0" indent="0">
              <a:buNone/>
            </a:pPr>
            <a:r>
              <a:rPr lang="en-US" sz="2400" b="1" dirty="0"/>
              <a:t>	a. Surely science is on to something.</a:t>
            </a:r>
          </a:p>
          <a:p>
            <a:pPr marL="0" indent="0">
              <a:buNone/>
            </a:pPr>
            <a:endParaRPr lang="en-US" sz="800" b="1" dirty="0"/>
          </a:p>
          <a:p>
            <a:pPr marL="0" indent="0">
              <a:buNone/>
            </a:pPr>
            <a:r>
              <a:rPr lang="en-US" sz="2400" b="1" dirty="0"/>
              <a:t>2. Circular reasoning.   Are you absolutely sure there is no absolute truth?</a:t>
            </a:r>
          </a:p>
          <a:p>
            <a:pPr marL="0" indent="0">
              <a:buNone/>
            </a:pPr>
            <a:endParaRPr lang="en-US" sz="800" b="1" dirty="0"/>
          </a:p>
          <a:p>
            <a:pPr marL="0" indent="0">
              <a:buNone/>
            </a:pPr>
            <a:r>
              <a:rPr lang="en-US" sz="2400" b="1" dirty="0"/>
              <a:t>3. No moral compass.  This is scary!</a:t>
            </a:r>
          </a:p>
          <a:p>
            <a:pPr marL="0" indent="0">
              <a:buNone/>
            </a:pPr>
            <a:endParaRPr lang="en-US" sz="800" b="1" dirty="0"/>
          </a:p>
          <a:p>
            <a:pPr marL="0" indent="0">
              <a:buNone/>
            </a:pPr>
            <a:r>
              <a:rPr lang="en-US" sz="2400" b="1" dirty="0"/>
              <a:t>4. Dismisses the role of the revolutionary, the idealist (for example Jesus)</a:t>
            </a:r>
          </a:p>
          <a:p>
            <a:pPr marL="0" indent="0">
              <a:buNone/>
            </a:pPr>
            <a:endParaRPr lang="en-US" sz="800" b="1" dirty="0"/>
          </a:p>
          <a:p>
            <a:pPr marL="0" indent="0">
              <a:buNone/>
            </a:pPr>
            <a:r>
              <a:rPr lang="en-US" sz="2400" b="1" dirty="0"/>
              <a:t>5. Reduces the importance of the individual.  Reduces human dignity.</a:t>
            </a:r>
          </a:p>
          <a:p>
            <a:pPr marL="0" indent="0">
              <a:buNone/>
            </a:pPr>
            <a:endParaRPr lang="en-US" sz="2400" b="1" dirty="0"/>
          </a:p>
        </p:txBody>
      </p:sp>
    </p:spTree>
    <p:extLst>
      <p:ext uri="{BB962C8B-B14F-4D97-AF65-F5344CB8AC3E}">
        <p14:creationId xmlns:p14="http://schemas.microsoft.com/office/powerpoint/2010/main" val="3217345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t>Postmodernism and Christianity</a:t>
            </a:r>
          </a:p>
        </p:txBody>
      </p:sp>
      <p:sp>
        <p:nvSpPr>
          <p:cNvPr id="3" name="Content Placeholder 2"/>
          <p:cNvSpPr>
            <a:spLocks noGrp="1"/>
          </p:cNvSpPr>
          <p:nvPr>
            <p:ph sz="quarter" idx="1"/>
          </p:nvPr>
        </p:nvSpPr>
        <p:spPr>
          <a:xfrm>
            <a:off x="228600" y="1600200"/>
            <a:ext cx="8537448" cy="5181600"/>
          </a:xfrm>
        </p:spPr>
        <p:txBody>
          <a:bodyPr/>
          <a:lstStyle/>
          <a:p>
            <a:pPr marL="0" indent="0">
              <a:buNone/>
            </a:pPr>
            <a:r>
              <a:rPr lang="en-US" sz="2400" b="1" dirty="0"/>
              <a:t>Christianity clearly includes propositional truth!</a:t>
            </a:r>
          </a:p>
          <a:p>
            <a:pPr marL="0" indent="0" algn="r">
              <a:buNone/>
            </a:pPr>
            <a:r>
              <a:rPr lang="en-US" sz="2400" b="1" dirty="0"/>
              <a:t>Jesus: Your Word is Truth. (John 17:17)</a:t>
            </a:r>
          </a:p>
          <a:p>
            <a:pPr marL="0" indent="0" algn="r">
              <a:buNone/>
            </a:pPr>
            <a:endParaRPr lang="en-US" sz="800" b="1" dirty="0"/>
          </a:p>
          <a:p>
            <a:pPr marL="0" indent="0">
              <a:buNone/>
            </a:pPr>
            <a:r>
              <a:rPr lang="en-US" sz="2400" b="1" dirty="0"/>
              <a:t>Christianity tells us history IS a story.  God reveals himself in history.</a:t>
            </a:r>
          </a:p>
          <a:p>
            <a:pPr marL="0" indent="0">
              <a:buNone/>
            </a:pPr>
            <a:endParaRPr lang="en-US" sz="800" b="1" dirty="0"/>
          </a:p>
          <a:p>
            <a:pPr marL="0" indent="0">
              <a:buNone/>
            </a:pPr>
            <a:r>
              <a:rPr lang="en-US" sz="2400" b="1" dirty="0"/>
              <a:t>Postmodernists: There is no center.  No </a:t>
            </a:r>
            <a:r>
              <a:rPr lang="en-US" sz="2400" b="1" dirty="0" err="1"/>
              <a:t>metanarative</a:t>
            </a:r>
            <a:endParaRPr lang="en-US" sz="2400" b="1" dirty="0"/>
          </a:p>
          <a:p>
            <a:pPr marL="0" indent="0">
              <a:buNone/>
            </a:pPr>
            <a:r>
              <a:rPr lang="en-US" sz="2400" b="1" dirty="0"/>
              <a:t>Christianity: Jesus is the center. Jesus/salvation is a </a:t>
            </a:r>
            <a:r>
              <a:rPr lang="en-US" sz="2400" b="1" dirty="0" err="1"/>
              <a:t>metanarative</a:t>
            </a:r>
            <a:endParaRPr lang="en-US" sz="2400" b="1" dirty="0"/>
          </a:p>
          <a:p>
            <a:pPr marL="0" indent="0">
              <a:buNone/>
            </a:pPr>
            <a:endParaRPr lang="en-US" sz="800" b="1" dirty="0"/>
          </a:p>
          <a:p>
            <a:pPr marL="0" indent="0">
              <a:buNone/>
            </a:pPr>
            <a:r>
              <a:rPr lang="en-US" sz="2400" b="1" dirty="0"/>
              <a:t>Postmodernism can be a helpful critique to modernist approach to scripture but it rejects the idea that a scripture has a single interpretation (2 Peter 1:21).  This is absolutely unacceptable in the Christian context.</a:t>
            </a:r>
          </a:p>
          <a:p>
            <a:pPr marL="0" indent="0">
              <a:buNone/>
            </a:pPr>
            <a:endParaRPr lang="en-US" sz="2400" b="1" dirty="0"/>
          </a:p>
        </p:txBody>
      </p:sp>
    </p:spTree>
    <p:extLst>
      <p:ext uri="{BB962C8B-B14F-4D97-AF65-F5344CB8AC3E}">
        <p14:creationId xmlns:p14="http://schemas.microsoft.com/office/powerpoint/2010/main" val="16996987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t>Strengths of Postmodernism for Christianity</a:t>
            </a:r>
            <a:br>
              <a:rPr lang="en-US" sz="3200" b="1" dirty="0"/>
            </a:br>
            <a:r>
              <a:rPr lang="en-US" sz="3200" b="1" dirty="0"/>
              <a:t>(yes, there are some!)</a:t>
            </a:r>
          </a:p>
        </p:txBody>
      </p:sp>
      <p:sp>
        <p:nvSpPr>
          <p:cNvPr id="3" name="Content Placeholder 2"/>
          <p:cNvSpPr>
            <a:spLocks noGrp="1"/>
          </p:cNvSpPr>
          <p:nvPr>
            <p:ph sz="quarter" idx="1"/>
          </p:nvPr>
        </p:nvSpPr>
        <p:spPr/>
        <p:txBody>
          <a:bodyPr/>
          <a:lstStyle/>
          <a:p>
            <a:pPr marL="0" indent="0">
              <a:buNone/>
            </a:pPr>
            <a:r>
              <a:rPr lang="en-US" sz="2400" b="1" dirty="0"/>
              <a:t>Allows us to recognize that in Christianity which is not strictly rational. Helps us to appreciate that which is “mysterious” in Christianity.</a:t>
            </a:r>
          </a:p>
          <a:p>
            <a:pPr marL="0" indent="0">
              <a:buNone/>
            </a:pPr>
            <a:endParaRPr lang="en-US" sz="1200" b="1" dirty="0"/>
          </a:p>
          <a:p>
            <a:pPr marL="0" indent="0">
              <a:buNone/>
            </a:pPr>
            <a:r>
              <a:rPr lang="en-US" sz="2400" b="1" dirty="0"/>
              <a:t>Helps us to know that principles have different applications in different cultures.</a:t>
            </a:r>
          </a:p>
          <a:p>
            <a:pPr marL="0" indent="0">
              <a:buNone/>
            </a:pPr>
            <a:endParaRPr lang="en-US" sz="1200" b="1" dirty="0"/>
          </a:p>
          <a:p>
            <a:pPr marL="0" indent="0">
              <a:buNone/>
            </a:pPr>
            <a:r>
              <a:rPr lang="en-US" sz="2400" b="1" dirty="0"/>
              <a:t>Helps us to recognize that much of what we call Christianity is really just </a:t>
            </a:r>
            <a:r>
              <a:rPr lang="en-US" sz="2400" b="1" dirty="0" err="1"/>
              <a:t>Americanity</a:t>
            </a:r>
            <a:r>
              <a:rPr lang="en-US" sz="2400" b="1" dirty="0"/>
              <a:t>/Westernism—viewed through this lens</a:t>
            </a:r>
          </a:p>
          <a:p>
            <a:pPr marL="0" indent="0">
              <a:buNone/>
            </a:pPr>
            <a:endParaRPr lang="en-US" sz="1200" b="1" dirty="0"/>
          </a:p>
          <a:p>
            <a:pPr marL="0" indent="0">
              <a:buNone/>
            </a:pPr>
            <a:r>
              <a:rPr lang="en-US" sz="2400" b="1" dirty="0"/>
              <a:t>Helpful in hermeneutics—to recognize influence of culture and world view on scripture. </a:t>
            </a:r>
          </a:p>
          <a:p>
            <a:pPr marL="0" indent="0">
              <a:buNone/>
            </a:pPr>
            <a:endParaRPr lang="en-US" sz="2400" b="1" dirty="0"/>
          </a:p>
        </p:txBody>
      </p:sp>
    </p:spTree>
    <p:extLst>
      <p:ext uri="{BB962C8B-B14F-4D97-AF65-F5344CB8AC3E}">
        <p14:creationId xmlns:p14="http://schemas.microsoft.com/office/powerpoint/2010/main" val="28575998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t>Positives (cont.)</a:t>
            </a:r>
          </a:p>
        </p:txBody>
      </p:sp>
      <p:sp>
        <p:nvSpPr>
          <p:cNvPr id="3" name="Content Placeholder 2"/>
          <p:cNvSpPr>
            <a:spLocks noGrp="1"/>
          </p:cNvSpPr>
          <p:nvPr>
            <p:ph sz="quarter" idx="1"/>
          </p:nvPr>
        </p:nvSpPr>
        <p:spPr>
          <a:xfrm>
            <a:off x="609600" y="1600200"/>
            <a:ext cx="8156448" cy="4876800"/>
          </a:xfrm>
        </p:spPr>
        <p:txBody>
          <a:bodyPr/>
          <a:lstStyle/>
          <a:p>
            <a:pPr marL="0" indent="0">
              <a:buNone/>
            </a:pPr>
            <a:r>
              <a:rPr lang="en-US" sz="2400" b="1" dirty="0"/>
              <a:t>Rightly points out that the Enlightenment ideal of discovering universal truth through rational analysis is not realistic.</a:t>
            </a:r>
          </a:p>
          <a:p>
            <a:pPr marL="0" indent="0">
              <a:buNone/>
            </a:pPr>
            <a:endParaRPr lang="en-US" sz="800" b="1" dirty="0"/>
          </a:p>
          <a:p>
            <a:pPr marL="0" indent="0">
              <a:buNone/>
            </a:pPr>
            <a:r>
              <a:rPr lang="en-US" sz="2400" b="1" dirty="0"/>
              <a:t>Helps us to understand why not all will interpret the Bible the same.  It will help us to be less judgmental when this might be a good idea.</a:t>
            </a:r>
          </a:p>
          <a:p>
            <a:pPr marL="0" indent="0">
              <a:buNone/>
            </a:pPr>
            <a:endParaRPr lang="en-US" sz="800" b="1" dirty="0"/>
          </a:p>
          <a:p>
            <a:pPr marL="0" indent="0">
              <a:buNone/>
            </a:pPr>
            <a:r>
              <a:rPr lang="en-US" sz="2400" b="1" dirty="0"/>
              <a:t>Helps us to appreciate and celebrate the communal aspects of Christianity and to defeat the hyper individualism which has crept into the Church.  </a:t>
            </a:r>
          </a:p>
          <a:p>
            <a:pPr marL="0" indent="0">
              <a:buNone/>
            </a:pPr>
            <a:endParaRPr lang="en-US" sz="800" b="1" dirty="0"/>
          </a:p>
          <a:p>
            <a:pPr marL="0" indent="0">
              <a:buNone/>
            </a:pPr>
            <a:r>
              <a:rPr lang="en-US" sz="2400" b="1" dirty="0"/>
              <a:t>Helps us to remember the need to do social good, to help and be involved in our communities.</a:t>
            </a:r>
          </a:p>
          <a:p>
            <a:pPr marL="0" indent="0">
              <a:buNone/>
            </a:pPr>
            <a:endParaRPr lang="en-US" sz="2400" b="1" dirty="0"/>
          </a:p>
        </p:txBody>
      </p:sp>
    </p:spTree>
    <p:extLst>
      <p:ext uri="{BB962C8B-B14F-4D97-AF65-F5344CB8AC3E}">
        <p14:creationId xmlns:p14="http://schemas.microsoft.com/office/powerpoint/2010/main" val="10901858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t>Characteristics of the Postmodern Church</a:t>
            </a:r>
          </a:p>
        </p:txBody>
      </p:sp>
      <p:sp>
        <p:nvSpPr>
          <p:cNvPr id="3" name="Content Placeholder 2"/>
          <p:cNvSpPr>
            <a:spLocks noGrp="1"/>
          </p:cNvSpPr>
          <p:nvPr>
            <p:ph sz="quarter" idx="1"/>
          </p:nvPr>
        </p:nvSpPr>
        <p:spPr>
          <a:xfrm>
            <a:off x="533400" y="1676400"/>
            <a:ext cx="8232648" cy="4419600"/>
          </a:xfrm>
        </p:spPr>
        <p:txBody>
          <a:bodyPr/>
          <a:lstStyle/>
          <a:p>
            <a:pPr marL="0" indent="0">
              <a:buNone/>
            </a:pPr>
            <a:r>
              <a:rPr lang="en-US" sz="2400" b="1" dirty="0"/>
              <a:t>1. </a:t>
            </a:r>
            <a:r>
              <a:rPr lang="en-US" sz="2400" b="1" dirty="0" err="1"/>
              <a:t>Ecclectic</a:t>
            </a:r>
            <a:r>
              <a:rPr lang="en-US" sz="2400" b="1" dirty="0"/>
              <a:t>.  More open to a wide variety of ideas and beliefs.</a:t>
            </a:r>
          </a:p>
          <a:p>
            <a:pPr marL="0" indent="0">
              <a:buNone/>
            </a:pPr>
            <a:endParaRPr lang="en-US" sz="2400" b="1" dirty="0"/>
          </a:p>
          <a:p>
            <a:pPr marL="0" indent="0">
              <a:buNone/>
            </a:pPr>
            <a:r>
              <a:rPr lang="en-US" sz="2400" b="1" dirty="0"/>
              <a:t>2. More interested in community and relationships than in individual faith.</a:t>
            </a:r>
          </a:p>
          <a:p>
            <a:pPr marL="0" indent="0">
              <a:buNone/>
            </a:pPr>
            <a:endParaRPr lang="en-US" sz="2400" b="1" dirty="0"/>
          </a:p>
          <a:p>
            <a:pPr marL="0" indent="0">
              <a:buNone/>
            </a:pPr>
            <a:r>
              <a:rPr lang="en-US" sz="2400" b="1" dirty="0"/>
              <a:t>3. More socially aware and more oriented toward social justice.</a:t>
            </a:r>
          </a:p>
          <a:p>
            <a:pPr marL="0" indent="0">
              <a:buNone/>
            </a:pPr>
            <a:endParaRPr lang="en-US" sz="2400" b="1" dirty="0"/>
          </a:p>
          <a:p>
            <a:pPr marL="0" indent="0">
              <a:buNone/>
            </a:pPr>
            <a:r>
              <a:rPr lang="en-US" sz="2400" b="1" dirty="0"/>
              <a:t>4. Less interested in doctrine.</a:t>
            </a:r>
          </a:p>
          <a:p>
            <a:pPr marL="0" indent="0">
              <a:buNone/>
            </a:pPr>
            <a:endParaRPr lang="en-US" sz="2400" dirty="0"/>
          </a:p>
        </p:txBody>
      </p:sp>
    </p:spTree>
    <p:extLst>
      <p:ext uri="{BB962C8B-B14F-4D97-AF65-F5344CB8AC3E}">
        <p14:creationId xmlns:p14="http://schemas.microsoft.com/office/powerpoint/2010/main" val="2363601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t>The Postmodern Church: A Case Study</a:t>
            </a:r>
            <a:br>
              <a:rPr lang="en-US" sz="3200" b="1" dirty="0"/>
            </a:br>
            <a:r>
              <a:rPr lang="en-US" sz="3200" b="1" dirty="0"/>
              <a:t>The Emerging Church</a:t>
            </a:r>
          </a:p>
        </p:txBody>
      </p:sp>
      <p:sp>
        <p:nvSpPr>
          <p:cNvPr id="3" name="Content Placeholder 2"/>
          <p:cNvSpPr>
            <a:spLocks noGrp="1"/>
          </p:cNvSpPr>
          <p:nvPr>
            <p:ph sz="quarter" idx="1"/>
          </p:nvPr>
        </p:nvSpPr>
        <p:spPr/>
        <p:txBody>
          <a:bodyPr/>
          <a:lstStyle/>
          <a:p>
            <a:r>
              <a:rPr lang="en-US" sz="2400" b="1" dirty="0"/>
              <a:t>1. Reject propositional truth.  Avowedly </a:t>
            </a:r>
            <a:r>
              <a:rPr lang="en-US" sz="2400" b="1" dirty="0" err="1"/>
              <a:t>antidogmatic</a:t>
            </a:r>
            <a:r>
              <a:rPr lang="en-US" sz="2400" b="1" dirty="0"/>
              <a:t>.  Value broad-mindedness.</a:t>
            </a:r>
          </a:p>
          <a:p>
            <a:r>
              <a:rPr lang="en-US" sz="2400" b="1" dirty="0"/>
              <a:t>2. A response to dogmatic “modern” and fundamentalist Christianity and a response to the </a:t>
            </a:r>
            <a:r>
              <a:rPr lang="en-US" sz="2400" b="1" dirty="0" err="1"/>
              <a:t>megachurch</a:t>
            </a:r>
            <a:r>
              <a:rPr lang="en-US" sz="2400" b="1" dirty="0"/>
              <a:t> movement.</a:t>
            </a:r>
          </a:p>
          <a:p>
            <a:r>
              <a:rPr lang="en-US" sz="2400" b="1" dirty="0"/>
              <a:t>3. Reject leadership and authority.  Spontaneous worship services.  Judges 17:6 (also Judges 21:25): “In those days Israel had no king; everyone did as he saw fit.”</a:t>
            </a:r>
          </a:p>
          <a:p>
            <a:r>
              <a:rPr lang="en-US" sz="2400" b="1" dirty="0"/>
              <a:t>4. Both/and  rather than either/or approach to truth.</a:t>
            </a:r>
          </a:p>
          <a:p>
            <a:r>
              <a:rPr lang="en-US" sz="2400" b="1" dirty="0"/>
              <a:t>5. Avowedly postmodern</a:t>
            </a:r>
          </a:p>
          <a:p>
            <a:pPr marL="0" indent="0">
              <a:buNone/>
            </a:pPr>
            <a:endParaRPr lang="en-US" sz="2400" b="1" dirty="0"/>
          </a:p>
        </p:txBody>
      </p:sp>
    </p:spTree>
    <p:extLst>
      <p:ext uri="{BB962C8B-B14F-4D97-AF65-F5344CB8AC3E}">
        <p14:creationId xmlns:p14="http://schemas.microsoft.com/office/powerpoint/2010/main" val="11921235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t>The Emerging Church (cont.)</a:t>
            </a:r>
          </a:p>
        </p:txBody>
      </p:sp>
      <p:sp>
        <p:nvSpPr>
          <p:cNvPr id="3" name="Content Placeholder 2"/>
          <p:cNvSpPr>
            <a:spLocks noGrp="1"/>
          </p:cNvSpPr>
          <p:nvPr>
            <p:ph sz="quarter" idx="1"/>
          </p:nvPr>
        </p:nvSpPr>
        <p:spPr/>
        <p:txBody>
          <a:bodyPr/>
          <a:lstStyle/>
          <a:p>
            <a:pPr marL="0" indent="0">
              <a:buNone/>
            </a:pPr>
            <a:r>
              <a:rPr lang="en-US" sz="2400" b="1" dirty="0"/>
              <a:t>6. Emphasize life over truth  orthopraxy over orthodoxy.  Your life is a measure of your religion, not your beliefs.</a:t>
            </a:r>
          </a:p>
          <a:p>
            <a:pPr marL="0" indent="0">
              <a:buNone/>
            </a:pPr>
            <a:endParaRPr lang="en-US" sz="1400" b="1" dirty="0"/>
          </a:p>
          <a:p>
            <a:pPr marL="0" indent="0">
              <a:buNone/>
            </a:pPr>
            <a:r>
              <a:rPr lang="en-US" sz="2400" b="1" dirty="0"/>
              <a:t>7. Non judgmental.  Christianity not primarily about salvation but about living correctly.  Christianity more about a journey than a destination.</a:t>
            </a:r>
          </a:p>
          <a:p>
            <a:pPr marL="0" indent="0">
              <a:buNone/>
            </a:pPr>
            <a:endParaRPr lang="en-US" sz="1400" b="1" dirty="0"/>
          </a:p>
          <a:p>
            <a:pPr marL="0" indent="0">
              <a:buNone/>
            </a:pPr>
            <a:r>
              <a:rPr lang="en-US" sz="2400" b="1" dirty="0"/>
              <a:t>8. Strong emphasis on social justice.</a:t>
            </a:r>
          </a:p>
          <a:p>
            <a:pPr marL="0" indent="0">
              <a:buNone/>
            </a:pPr>
            <a:endParaRPr lang="en-US" sz="1400" b="1" dirty="0"/>
          </a:p>
          <a:p>
            <a:pPr marL="0" indent="0">
              <a:buNone/>
            </a:pPr>
            <a:r>
              <a:rPr lang="en-US" sz="2400" b="1" dirty="0"/>
              <a:t>9. Lean more left politically than evangelicals.</a:t>
            </a:r>
          </a:p>
          <a:p>
            <a:endParaRPr lang="en-US" sz="2400" b="1" dirty="0"/>
          </a:p>
        </p:txBody>
      </p:sp>
    </p:spTree>
    <p:extLst>
      <p:ext uri="{BB962C8B-B14F-4D97-AF65-F5344CB8AC3E}">
        <p14:creationId xmlns:p14="http://schemas.microsoft.com/office/powerpoint/2010/main" val="3016592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t>Our Outline</a:t>
            </a:r>
          </a:p>
        </p:txBody>
      </p:sp>
      <p:sp>
        <p:nvSpPr>
          <p:cNvPr id="3" name="Content Placeholder 2"/>
          <p:cNvSpPr>
            <a:spLocks noGrp="1"/>
          </p:cNvSpPr>
          <p:nvPr>
            <p:ph sz="quarter" idx="1"/>
          </p:nvPr>
        </p:nvSpPr>
        <p:spPr>
          <a:xfrm>
            <a:off x="533400" y="1981200"/>
            <a:ext cx="8232648" cy="4114800"/>
          </a:xfrm>
        </p:spPr>
        <p:txBody>
          <a:bodyPr/>
          <a:lstStyle/>
          <a:p>
            <a:r>
              <a:rPr lang="en-US" sz="2800" dirty="0"/>
              <a:t>What is Modernism and why has it been rejected by most intellectuals?</a:t>
            </a:r>
          </a:p>
          <a:p>
            <a:endParaRPr lang="en-US" sz="1200" dirty="0"/>
          </a:p>
          <a:p>
            <a:r>
              <a:rPr lang="en-US" sz="2800" dirty="0"/>
              <a:t>What is Postmodernism?</a:t>
            </a:r>
          </a:p>
          <a:p>
            <a:endParaRPr lang="en-US" sz="1200" dirty="0"/>
          </a:p>
          <a:p>
            <a:r>
              <a:rPr lang="en-US" sz="2800" dirty="0"/>
              <a:t>Postmodernism and Culture</a:t>
            </a:r>
          </a:p>
          <a:p>
            <a:endParaRPr lang="en-US" sz="1200" dirty="0"/>
          </a:p>
          <a:p>
            <a:r>
              <a:rPr lang="en-US" sz="2800" dirty="0"/>
              <a:t>A Christian Response to Postmodernism</a:t>
            </a:r>
          </a:p>
          <a:p>
            <a:endParaRPr lang="en-US" sz="2800" b="1" dirty="0"/>
          </a:p>
        </p:txBody>
      </p:sp>
    </p:spTree>
    <p:extLst>
      <p:ext uri="{BB962C8B-B14F-4D97-AF65-F5344CB8AC3E}">
        <p14:creationId xmlns:p14="http://schemas.microsoft.com/office/powerpoint/2010/main" val="9929652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t>Quotes</a:t>
            </a:r>
          </a:p>
        </p:txBody>
      </p:sp>
      <p:sp>
        <p:nvSpPr>
          <p:cNvPr id="3" name="Content Placeholder 2"/>
          <p:cNvSpPr>
            <a:spLocks noGrp="1"/>
          </p:cNvSpPr>
          <p:nvPr>
            <p:ph sz="quarter" idx="1"/>
          </p:nvPr>
        </p:nvSpPr>
        <p:spPr/>
        <p:txBody>
          <a:bodyPr/>
          <a:lstStyle/>
          <a:p>
            <a:pPr marL="0" indent="0">
              <a:buNone/>
            </a:pPr>
            <a:r>
              <a:rPr lang="en-US" sz="2400" b="1" dirty="0"/>
              <a:t>“Christianity should be presented through loving attitudes rather than through doctrines.” “It is not what we believe that matters; it is what we do in serving others.” “The Bible is intended to teach us through narratives lessons about life, not through statements of propositional truth.”</a:t>
            </a:r>
          </a:p>
          <a:p>
            <a:pPr marL="0" indent="0">
              <a:buNone/>
            </a:pPr>
            <a:r>
              <a:rPr lang="en-US" sz="2400" b="1" dirty="0"/>
              <a:t>No matter what the weaknesses of the emerging churches may be, reactions to traditional religion are not only understandable, they are called for by the teachings of the Bible itself! The question is whether the reactions of the Emerging Church are in fact biblical reac­tions producing biblical directions. Therein lay the deeper problems with this emerging movement.   </a:t>
            </a:r>
            <a:r>
              <a:rPr lang="en-US" sz="2400" b="1" i="1" dirty="0"/>
              <a:t>Gordon Ferguson.</a:t>
            </a:r>
          </a:p>
          <a:p>
            <a:r>
              <a:rPr lang="en-US" sz="2400" dirty="0"/>
              <a:t> </a:t>
            </a:r>
          </a:p>
          <a:p>
            <a:pPr marL="0" indent="0">
              <a:buNone/>
            </a:pPr>
            <a:endParaRPr lang="en-US" sz="2400" b="1" dirty="0"/>
          </a:p>
        </p:txBody>
      </p:sp>
    </p:spTree>
    <p:extLst>
      <p:ext uri="{BB962C8B-B14F-4D97-AF65-F5344CB8AC3E}">
        <p14:creationId xmlns:p14="http://schemas.microsoft.com/office/powerpoint/2010/main" val="15248391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990600"/>
          </a:xfrm>
        </p:spPr>
        <p:txBody>
          <a:bodyPr/>
          <a:lstStyle/>
          <a:p>
            <a:pPr algn="ctr"/>
            <a:r>
              <a:rPr lang="en-US" sz="3200" b="1" dirty="0"/>
              <a:t>Advice for Interacting with the Postmodern World</a:t>
            </a:r>
          </a:p>
        </p:txBody>
      </p:sp>
      <p:sp>
        <p:nvSpPr>
          <p:cNvPr id="3" name="Content Placeholder 2"/>
          <p:cNvSpPr>
            <a:spLocks noGrp="1"/>
          </p:cNvSpPr>
          <p:nvPr>
            <p:ph sz="quarter" idx="1"/>
          </p:nvPr>
        </p:nvSpPr>
        <p:spPr/>
        <p:txBody>
          <a:bodyPr/>
          <a:lstStyle/>
          <a:p>
            <a:pPr marL="0" indent="0">
              <a:buNone/>
            </a:pPr>
            <a:r>
              <a:rPr lang="en-US" sz="2400" b="1" dirty="0"/>
              <a:t>Remember, neither Modernism nor Postmodernism is the enemy.  Satan is the enemy.</a:t>
            </a:r>
          </a:p>
          <a:p>
            <a:pPr marL="0" indent="0">
              <a:buNone/>
            </a:pPr>
            <a:endParaRPr lang="en-US" sz="1000" b="1" dirty="0"/>
          </a:p>
          <a:p>
            <a:pPr marL="0" indent="0">
              <a:buNone/>
            </a:pPr>
            <a:r>
              <a:rPr lang="en-US" sz="2400" b="1" dirty="0"/>
              <a:t>We need to be well aware of how the postmodern mind thinks and be prepared to correct this thinking where that is needed.</a:t>
            </a:r>
          </a:p>
          <a:p>
            <a:pPr marL="0" indent="0">
              <a:buNone/>
            </a:pPr>
            <a:r>
              <a:rPr lang="en-US" sz="2400" b="1" dirty="0"/>
              <a:t> </a:t>
            </a:r>
          </a:p>
          <a:p>
            <a:pPr marL="0" indent="0">
              <a:buNone/>
            </a:pPr>
            <a:r>
              <a:rPr lang="en-US" sz="2400" b="1" dirty="0"/>
              <a:t>We need to consider how we can adapt what we do to make Christianity more appealing to the postmodern person (without, of course, in any way watering down the truth!!!!!!!)  We need to think about how the Christian message resonates with the postmodern person.</a:t>
            </a:r>
          </a:p>
          <a:p>
            <a:pPr marL="0" indent="0">
              <a:buNone/>
            </a:pPr>
            <a:endParaRPr lang="en-US" sz="2400" dirty="0"/>
          </a:p>
        </p:txBody>
      </p:sp>
    </p:spTree>
    <p:extLst>
      <p:ext uri="{BB962C8B-B14F-4D97-AF65-F5344CB8AC3E}">
        <p14:creationId xmlns:p14="http://schemas.microsoft.com/office/powerpoint/2010/main" val="4964920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t>Positive Responses to Help Make Church More Attractive to the Postmodern Mind</a:t>
            </a:r>
          </a:p>
        </p:txBody>
      </p:sp>
      <p:sp>
        <p:nvSpPr>
          <p:cNvPr id="3" name="Content Placeholder 2"/>
          <p:cNvSpPr>
            <a:spLocks noGrp="1"/>
          </p:cNvSpPr>
          <p:nvPr>
            <p:ph sz="quarter" idx="1"/>
          </p:nvPr>
        </p:nvSpPr>
        <p:spPr>
          <a:xfrm>
            <a:off x="304800" y="1600200"/>
            <a:ext cx="8610600" cy="4495800"/>
          </a:xfrm>
        </p:spPr>
        <p:txBody>
          <a:bodyPr/>
          <a:lstStyle/>
          <a:p>
            <a:pPr marL="0" lvl="0" indent="0">
              <a:buNone/>
            </a:pPr>
            <a:r>
              <a:rPr lang="en-US" sz="2000" b="1" dirty="0"/>
              <a:t>Emphasize service to the community—especially group outreach.</a:t>
            </a:r>
          </a:p>
          <a:p>
            <a:pPr marL="0" lvl="0" indent="0">
              <a:buNone/>
            </a:pPr>
            <a:r>
              <a:rPr lang="en-US" sz="2000" b="1" dirty="0"/>
              <a:t>Include a variety of kinds of music and cultural influence in how you do church.</a:t>
            </a:r>
          </a:p>
          <a:p>
            <a:pPr marL="0" lvl="0" indent="0">
              <a:buNone/>
            </a:pPr>
            <a:r>
              <a:rPr lang="en-US" sz="2000" b="1" dirty="0"/>
              <a:t>Emphasize the communal and relational aspects of Christianity in your outreach.</a:t>
            </a:r>
          </a:p>
          <a:p>
            <a:pPr marL="0" lvl="0" indent="0">
              <a:buNone/>
            </a:pPr>
            <a:r>
              <a:rPr lang="en-US" sz="2000" b="1" dirty="0"/>
              <a:t>Be prepared to deconstruct the deconstruction mindset.  Be prepared to identify and correct postmodern tendencies which are destructive to Christianity.</a:t>
            </a:r>
          </a:p>
          <a:p>
            <a:pPr marL="0" lvl="0" indent="0">
              <a:buNone/>
            </a:pPr>
            <a:r>
              <a:rPr lang="en-US" sz="2000" b="1" dirty="0"/>
              <a:t>While stressing servant leadership and multiple points of view, explain the need for strong leadership and organization for the church to be effective.</a:t>
            </a:r>
          </a:p>
          <a:p>
            <a:pPr marL="0" lvl="0" indent="0">
              <a:buNone/>
            </a:pPr>
            <a:r>
              <a:rPr lang="en-US" sz="2000" b="1" dirty="0"/>
              <a:t>Although doctrine is important and it must be taught carefully and emphasized, doctrine will not be what draws the postmodern person in to church.  The same can be said for classic apologetics.</a:t>
            </a:r>
          </a:p>
          <a:p>
            <a:pPr marL="0" lvl="0" indent="0">
              <a:buNone/>
            </a:pPr>
            <a:r>
              <a:rPr lang="en-US" sz="2000" b="1" dirty="0"/>
              <a:t>Remember repentance is not a group activity.  Personal, individual reflection and repentance for individual sins is required for salvation.</a:t>
            </a:r>
          </a:p>
          <a:p>
            <a:pPr marL="0" indent="0">
              <a:buNone/>
            </a:pPr>
            <a:endParaRPr lang="en-US" sz="2000" b="1" dirty="0"/>
          </a:p>
        </p:txBody>
      </p:sp>
    </p:spTree>
    <p:extLst>
      <p:ext uri="{BB962C8B-B14F-4D97-AF65-F5344CB8AC3E}">
        <p14:creationId xmlns:p14="http://schemas.microsoft.com/office/powerpoint/2010/main" val="40239455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t>Summary</a:t>
            </a:r>
          </a:p>
        </p:txBody>
      </p:sp>
      <p:sp>
        <p:nvSpPr>
          <p:cNvPr id="3" name="Content Placeholder 2"/>
          <p:cNvSpPr>
            <a:spLocks noGrp="1"/>
          </p:cNvSpPr>
          <p:nvPr>
            <p:ph sz="quarter" idx="1"/>
          </p:nvPr>
        </p:nvSpPr>
        <p:spPr>
          <a:xfrm>
            <a:off x="381000" y="2514600"/>
            <a:ext cx="8385048" cy="3581400"/>
          </a:xfrm>
        </p:spPr>
        <p:txBody>
          <a:bodyPr/>
          <a:lstStyle/>
          <a:p>
            <a:pPr marL="0" indent="0">
              <a:buNone/>
            </a:pPr>
            <a:r>
              <a:rPr lang="en-US" b="1" dirty="0"/>
              <a:t>Watch your life (postmodernism) and your doctrine (modernism) closely.  Persevere in them, for if you do so, you will save both yourself and your hearers (1 Tim 4:16)</a:t>
            </a:r>
          </a:p>
          <a:p>
            <a:pPr marL="0" indent="0">
              <a:buNone/>
            </a:pPr>
            <a:endParaRPr lang="en-US" b="1" dirty="0"/>
          </a:p>
        </p:txBody>
      </p:sp>
    </p:spTree>
    <p:extLst>
      <p:ext uri="{BB962C8B-B14F-4D97-AF65-F5344CB8AC3E}">
        <p14:creationId xmlns:p14="http://schemas.microsoft.com/office/powerpoint/2010/main" val="1432825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28600"/>
            <a:ext cx="8308975" cy="990600"/>
          </a:xfrm>
        </p:spPr>
        <p:txBody>
          <a:bodyPr/>
          <a:lstStyle/>
          <a:p>
            <a:pPr algn="ctr" eaLnBrk="1" hangingPunct="1"/>
            <a:r>
              <a:rPr lang="en-US" dirty="0"/>
              <a:t>A Very Brief Intellectual History</a:t>
            </a:r>
          </a:p>
        </p:txBody>
      </p:sp>
      <p:sp>
        <p:nvSpPr>
          <p:cNvPr id="10243" name="TextBox 3"/>
          <p:cNvSpPr txBox="1">
            <a:spLocks noChangeArrowheads="1"/>
          </p:cNvSpPr>
          <p:nvPr/>
        </p:nvSpPr>
        <p:spPr bwMode="auto">
          <a:xfrm>
            <a:off x="457200" y="2362200"/>
            <a:ext cx="1811338" cy="830263"/>
          </a:xfrm>
          <a:prstGeom prst="rect">
            <a:avLst/>
          </a:prstGeom>
          <a:noFill/>
          <a:ln w="9525">
            <a:noFill/>
            <a:miter lim="800000"/>
            <a:headEnd/>
            <a:tailEnd/>
          </a:ln>
        </p:spPr>
        <p:txBody>
          <a:bodyPr wrap="none">
            <a:spAutoFit/>
          </a:bodyPr>
          <a:lstStyle/>
          <a:p>
            <a:pPr algn="ctr"/>
            <a:r>
              <a:rPr lang="en-US" sz="2400">
                <a:latin typeface="Tw Cen MT" pitchFamily="34" charset="0"/>
              </a:rPr>
              <a:t>Pre-modern</a:t>
            </a:r>
          </a:p>
          <a:p>
            <a:pPr algn="ctr"/>
            <a:r>
              <a:rPr lang="en-US" sz="2400">
                <a:latin typeface="Tw Cen MT" pitchFamily="34" charset="0"/>
              </a:rPr>
              <a:t>Age</a:t>
            </a:r>
          </a:p>
        </p:txBody>
      </p:sp>
      <p:sp>
        <p:nvSpPr>
          <p:cNvPr id="10244" name="TextBox 4"/>
          <p:cNvSpPr txBox="1">
            <a:spLocks noChangeArrowheads="1"/>
          </p:cNvSpPr>
          <p:nvPr/>
        </p:nvSpPr>
        <p:spPr bwMode="auto">
          <a:xfrm>
            <a:off x="3505200" y="2362200"/>
            <a:ext cx="1230313" cy="830263"/>
          </a:xfrm>
          <a:prstGeom prst="rect">
            <a:avLst/>
          </a:prstGeom>
          <a:noFill/>
          <a:ln w="9525">
            <a:noFill/>
            <a:miter lim="800000"/>
            <a:headEnd/>
            <a:tailEnd/>
          </a:ln>
        </p:spPr>
        <p:txBody>
          <a:bodyPr wrap="none">
            <a:spAutoFit/>
          </a:bodyPr>
          <a:lstStyle/>
          <a:p>
            <a:pPr algn="ctr"/>
            <a:r>
              <a:rPr lang="en-US" sz="2400">
                <a:latin typeface="Tw Cen MT" pitchFamily="34" charset="0"/>
              </a:rPr>
              <a:t>Modern</a:t>
            </a:r>
          </a:p>
          <a:p>
            <a:pPr algn="ctr"/>
            <a:r>
              <a:rPr lang="en-US" sz="2400">
                <a:latin typeface="Tw Cen MT" pitchFamily="34" charset="0"/>
              </a:rPr>
              <a:t>Age</a:t>
            </a:r>
          </a:p>
        </p:txBody>
      </p:sp>
      <p:sp>
        <p:nvSpPr>
          <p:cNvPr id="10245" name="TextBox 5"/>
          <p:cNvSpPr txBox="1">
            <a:spLocks noChangeArrowheads="1"/>
          </p:cNvSpPr>
          <p:nvPr/>
        </p:nvSpPr>
        <p:spPr bwMode="auto">
          <a:xfrm>
            <a:off x="6172200" y="2362200"/>
            <a:ext cx="1947863" cy="830263"/>
          </a:xfrm>
          <a:prstGeom prst="rect">
            <a:avLst/>
          </a:prstGeom>
          <a:noFill/>
          <a:ln w="9525">
            <a:noFill/>
            <a:miter lim="800000"/>
            <a:headEnd/>
            <a:tailEnd/>
          </a:ln>
        </p:spPr>
        <p:txBody>
          <a:bodyPr wrap="none">
            <a:spAutoFit/>
          </a:bodyPr>
          <a:lstStyle/>
          <a:p>
            <a:pPr algn="ctr"/>
            <a:r>
              <a:rPr lang="en-US" sz="2400">
                <a:latin typeface="Tw Cen MT" pitchFamily="34" charset="0"/>
              </a:rPr>
              <a:t>Post-modern</a:t>
            </a:r>
          </a:p>
          <a:p>
            <a:pPr algn="ctr"/>
            <a:r>
              <a:rPr lang="en-US" sz="2400">
                <a:latin typeface="Tw Cen MT" pitchFamily="34" charset="0"/>
              </a:rPr>
              <a:t>Age</a:t>
            </a:r>
          </a:p>
        </p:txBody>
      </p:sp>
      <p:cxnSp>
        <p:nvCxnSpPr>
          <p:cNvPr id="8" name="Straight Arrow Connector 7"/>
          <p:cNvCxnSpPr/>
          <p:nvPr/>
        </p:nvCxnSpPr>
        <p:spPr>
          <a:xfrm>
            <a:off x="2362200" y="2819400"/>
            <a:ext cx="9144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9" name="Straight Arrow Connector 8"/>
          <p:cNvCxnSpPr/>
          <p:nvPr/>
        </p:nvCxnSpPr>
        <p:spPr>
          <a:xfrm>
            <a:off x="4953000" y="2819400"/>
            <a:ext cx="9144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0248" name="TextBox 9"/>
          <p:cNvSpPr txBox="1">
            <a:spLocks noChangeArrowheads="1"/>
          </p:cNvSpPr>
          <p:nvPr/>
        </p:nvSpPr>
        <p:spPr bwMode="auto">
          <a:xfrm>
            <a:off x="2133600" y="3810000"/>
            <a:ext cx="4694427" cy="1323439"/>
          </a:xfrm>
          <a:prstGeom prst="rect">
            <a:avLst/>
          </a:prstGeom>
          <a:noFill/>
          <a:ln w="9525">
            <a:noFill/>
            <a:miter lim="800000"/>
            <a:headEnd/>
            <a:tailEnd/>
          </a:ln>
        </p:spPr>
        <p:txBody>
          <a:bodyPr wrap="none">
            <a:spAutoFit/>
          </a:bodyPr>
          <a:lstStyle/>
          <a:p>
            <a:r>
              <a:rPr lang="en-US" sz="2800" dirty="0">
                <a:latin typeface="Tw Cen MT" pitchFamily="34" charset="0"/>
              </a:rPr>
              <a:t>Rationalism breeding skepticism</a:t>
            </a:r>
          </a:p>
          <a:p>
            <a:r>
              <a:rPr lang="en-US" sz="2800" dirty="0">
                <a:latin typeface="Tw Cen MT" pitchFamily="34" charset="0"/>
              </a:rPr>
              <a:t>Relativism breeding </a:t>
            </a:r>
            <a:r>
              <a:rPr lang="en-US" sz="2800" dirty="0" err="1">
                <a:latin typeface="Tw Cen MT" pitchFamily="34" charset="0"/>
              </a:rPr>
              <a:t>situationism</a:t>
            </a:r>
            <a:endParaRPr lang="en-US" sz="2800" dirty="0">
              <a:latin typeface="Tw Cen MT" pitchFamily="34" charset="0"/>
            </a:endParaRPr>
          </a:p>
          <a:p>
            <a:endParaRPr lang="en-US" sz="2400" dirty="0">
              <a:latin typeface="Tw Cen MT" pitchFamily="34" charset="0"/>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12775" y="228600"/>
            <a:ext cx="8153400" cy="990600"/>
          </a:xfrm>
        </p:spPr>
        <p:txBody>
          <a:bodyPr/>
          <a:lstStyle/>
          <a:p>
            <a:pPr eaLnBrk="1" hangingPunct="1"/>
            <a:r>
              <a:rPr lang="en-US"/>
              <a:t>The seismic shift</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714390997"/>
              </p:ext>
            </p:extLst>
          </p:nvPr>
        </p:nvGraphicFramePr>
        <p:xfrm>
          <a:off x="612775" y="1600200"/>
          <a:ext cx="8153400" cy="3915783"/>
        </p:xfrm>
        <a:graphic>
          <a:graphicData uri="http://schemas.openxmlformats.org/drawingml/2006/table">
            <a:tbl>
              <a:tblPr firstRow="1" bandRow="1">
                <a:tableStyleId>{7DF18680-E054-41AD-8BC1-D1AEF772440D}</a:tableStyleId>
              </a:tblPr>
              <a:tblGrid>
                <a:gridCol w="2717800">
                  <a:extLst>
                    <a:ext uri="{9D8B030D-6E8A-4147-A177-3AD203B41FA5}">
                      <a16:colId xmlns:a16="http://schemas.microsoft.com/office/drawing/2014/main" val="20000"/>
                    </a:ext>
                  </a:extLst>
                </a:gridCol>
                <a:gridCol w="2717800">
                  <a:extLst>
                    <a:ext uri="{9D8B030D-6E8A-4147-A177-3AD203B41FA5}">
                      <a16:colId xmlns:a16="http://schemas.microsoft.com/office/drawing/2014/main" val="20001"/>
                    </a:ext>
                  </a:extLst>
                </a:gridCol>
                <a:gridCol w="2717800">
                  <a:extLst>
                    <a:ext uri="{9D8B030D-6E8A-4147-A177-3AD203B41FA5}">
                      <a16:colId xmlns:a16="http://schemas.microsoft.com/office/drawing/2014/main" val="20002"/>
                    </a:ext>
                  </a:extLst>
                </a:gridCol>
              </a:tblGrid>
              <a:tr h="564776">
                <a:tc>
                  <a:txBody>
                    <a:bodyPr/>
                    <a:lstStyle/>
                    <a:p>
                      <a:pPr algn="ctr"/>
                      <a:r>
                        <a:rPr lang="en-US" sz="2400" dirty="0"/>
                        <a:t>Pre-modern</a:t>
                      </a:r>
                    </a:p>
                  </a:txBody>
                  <a:tcPr/>
                </a:tc>
                <a:tc>
                  <a:txBody>
                    <a:bodyPr/>
                    <a:lstStyle/>
                    <a:p>
                      <a:pPr algn="ctr"/>
                      <a:r>
                        <a:rPr lang="en-US" sz="2400" dirty="0"/>
                        <a:t>Modern</a:t>
                      </a:r>
                    </a:p>
                  </a:txBody>
                  <a:tcPr/>
                </a:tc>
                <a:tc>
                  <a:txBody>
                    <a:bodyPr/>
                    <a:lstStyle/>
                    <a:p>
                      <a:pPr algn="ctr"/>
                      <a:r>
                        <a:rPr lang="en-US" sz="2400" dirty="0"/>
                        <a:t>Post-Modern</a:t>
                      </a:r>
                    </a:p>
                  </a:txBody>
                  <a:tcPr/>
                </a:tc>
                <a:extLst>
                  <a:ext uri="{0D108BD9-81ED-4DB2-BD59-A6C34878D82A}">
                    <a16:rowId xmlns:a16="http://schemas.microsoft.com/office/drawing/2014/main" val="10000"/>
                  </a:ext>
                </a:extLst>
              </a:tr>
              <a:tr h="790687">
                <a:tc>
                  <a:txBody>
                    <a:bodyPr/>
                    <a:lstStyle/>
                    <a:p>
                      <a:r>
                        <a:rPr lang="en-US" dirty="0"/>
                        <a:t>Belief</a:t>
                      </a:r>
                      <a:r>
                        <a:rPr lang="en-US" baseline="0" dirty="0"/>
                        <a:t> in divinity</a:t>
                      </a:r>
                      <a:endParaRPr lang="en-US" dirty="0"/>
                    </a:p>
                  </a:txBody>
                  <a:tcPr/>
                </a:tc>
                <a:tc>
                  <a:txBody>
                    <a:bodyPr/>
                    <a:lstStyle/>
                    <a:p>
                      <a:r>
                        <a:rPr lang="en-US" dirty="0"/>
                        <a:t>Ambivalent</a:t>
                      </a:r>
                      <a:r>
                        <a:rPr lang="en-US" baseline="0" dirty="0"/>
                        <a:t> about divinity</a:t>
                      </a:r>
                      <a:endParaRPr lang="en-US" dirty="0"/>
                    </a:p>
                  </a:txBody>
                  <a:tcPr/>
                </a:tc>
                <a:tc>
                  <a:txBody>
                    <a:bodyPr/>
                    <a:lstStyle/>
                    <a:p>
                      <a:r>
                        <a:rPr lang="en-US" dirty="0"/>
                        <a:t>Divinity</a:t>
                      </a:r>
                      <a:r>
                        <a:rPr lang="en-US" baseline="0" dirty="0"/>
                        <a:t> as self-expression</a:t>
                      </a:r>
                    </a:p>
                  </a:txBody>
                  <a:tcPr/>
                </a:tc>
                <a:extLst>
                  <a:ext uri="{0D108BD9-81ED-4DB2-BD59-A6C34878D82A}">
                    <a16:rowId xmlns:a16="http://schemas.microsoft.com/office/drawing/2014/main" val="10001"/>
                  </a:ext>
                </a:extLst>
              </a:tr>
              <a:tr h="458096">
                <a:tc>
                  <a:txBody>
                    <a:bodyPr/>
                    <a:lstStyle/>
                    <a:p>
                      <a:r>
                        <a:rPr lang="en-US" dirty="0"/>
                        <a:t>Conviction</a:t>
                      </a:r>
                      <a:r>
                        <a:rPr lang="en-US" baseline="0" dirty="0"/>
                        <a:t> is virtue</a:t>
                      </a:r>
                    </a:p>
                    <a:p>
                      <a:r>
                        <a:rPr lang="en-US" baseline="0" dirty="0"/>
                        <a:t>Tolerance is evil</a:t>
                      </a:r>
                      <a:endParaRPr lang="en-US" dirty="0"/>
                    </a:p>
                  </a:txBody>
                  <a:tcPr/>
                </a:tc>
                <a:tc>
                  <a:txBody>
                    <a:bodyPr/>
                    <a:lstStyle/>
                    <a:p>
                      <a:r>
                        <a:rPr lang="en-US" baseline="0" dirty="0"/>
                        <a:t>Rationality is virtue</a:t>
                      </a:r>
                      <a:endParaRPr lang="en-US" dirty="0"/>
                    </a:p>
                  </a:txBody>
                  <a:tcPr/>
                </a:tc>
                <a:tc>
                  <a:txBody>
                    <a:bodyPr/>
                    <a:lstStyle/>
                    <a:p>
                      <a:r>
                        <a:rPr lang="en-US" dirty="0"/>
                        <a:t>Tolerance is virtue</a:t>
                      </a:r>
                    </a:p>
                    <a:p>
                      <a:r>
                        <a:rPr lang="en-US" dirty="0"/>
                        <a:t>Conviction is bad</a:t>
                      </a:r>
                    </a:p>
                  </a:txBody>
                  <a:tcPr/>
                </a:tc>
                <a:extLst>
                  <a:ext uri="{0D108BD9-81ED-4DB2-BD59-A6C34878D82A}">
                    <a16:rowId xmlns:a16="http://schemas.microsoft.com/office/drawing/2014/main" val="10002"/>
                  </a:ext>
                </a:extLst>
              </a:tr>
              <a:tr h="790687">
                <a:tc>
                  <a:txBody>
                    <a:bodyPr/>
                    <a:lstStyle/>
                    <a:p>
                      <a:r>
                        <a:rPr lang="en-US" dirty="0"/>
                        <a:t>Authority</a:t>
                      </a:r>
                      <a:r>
                        <a:rPr lang="en-US" baseline="0" dirty="0"/>
                        <a:t> is God</a:t>
                      </a:r>
                      <a:endParaRPr lang="en-US" dirty="0"/>
                    </a:p>
                  </a:txBody>
                  <a:tcPr/>
                </a:tc>
                <a:tc>
                  <a:txBody>
                    <a:bodyPr/>
                    <a:lstStyle/>
                    <a:p>
                      <a:r>
                        <a:rPr lang="en-US" dirty="0"/>
                        <a:t>Authority is logic and science</a:t>
                      </a:r>
                    </a:p>
                  </a:txBody>
                  <a:tcPr/>
                </a:tc>
                <a:tc>
                  <a:txBody>
                    <a:bodyPr/>
                    <a:lstStyle/>
                    <a:p>
                      <a:r>
                        <a:rPr lang="en-US" dirty="0"/>
                        <a:t>Authority</a:t>
                      </a:r>
                      <a:r>
                        <a:rPr lang="en-US" baseline="0" dirty="0"/>
                        <a:t> is self or the group</a:t>
                      </a:r>
                      <a:endParaRPr lang="en-US" dirty="0"/>
                    </a:p>
                  </a:txBody>
                  <a:tcPr/>
                </a:tc>
                <a:extLst>
                  <a:ext uri="{0D108BD9-81ED-4DB2-BD59-A6C34878D82A}">
                    <a16:rowId xmlns:a16="http://schemas.microsoft.com/office/drawing/2014/main" val="10003"/>
                  </a:ext>
                </a:extLst>
              </a:tr>
              <a:tr h="1129553">
                <a:tc>
                  <a:txBody>
                    <a:bodyPr/>
                    <a:lstStyle/>
                    <a:p>
                      <a:r>
                        <a:rPr lang="en-US" dirty="0"/>
                        <a:t>Change</a:t>
                      </a:r>
                      <a:r>
                        <a:rPr lang="en-US" baseline="0" dirty="0"/>
                        <a:t> brought about by adherence to a standard</a:t>
                      </a:r>
                      <a:endParaRPr lang="en-US" dirty="0"/>
                    </a:p>
                  </a:txBody>
                  <a:tcPr/>
                </a:tc>
                <a:tc>
                  <a:txBody>
                    <a:bodyPr/>
                    <a:lstStyle/>
                    <a:p>
                      <a:r>
                        <a:rPr lang="en-US" dirty="0"/>
                        <a:t>Change</a:t>
                      </a:r>
                      <a:r>
                        <a:rPr lang="en-US" baseline="0" dirty="0"/>
                        <a:t> brought about by what is rational</a:t>
                      </a:r>
                      <a:endParaRPr lang="en-US" dirty="0"/>
                    </a:p>
                  </a:txBody>
                  <a:tcPr/>
                </a:tc>
                <a:tc>
                  <a:txBody>
                    <a:bodyPr/>
                    <a:lstStyle/>
                    <a:p>
                      <a:r>
                        <a:rPr lang="en-US" dirty="0"/>
                        <a:t>Change</a:t>
                      </a:r>
                      <a:r>
                        <a:rPr lang="en-US" baseline="0" dirty="0"/>
                        <a:t> contingent on self-expression and culture</a:t>
                      </a:r>
                      <a:endParaRPr lang="en-US" dirty="0"/>
                    </a:p>
                  </a:txBody>
                  <a:tcPr/>
                </a:tc>
                <a:extLst>
                  <a:ext uri="{0D108BD9-81ED-4DB2-BD59-A6C34878D82A}">
                    <a16:rowId xmlns:a16="http://schemas.microsoft.com/office/drawing/2014/main" val="10004"/>
                  </a:ext>
                </a:extLst>
              </a:tr>
            </a:tbl>
          </a:graphicData>
        </a:graphic>
      </p:graphicFrame>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t>A Slightly More Detailed Outline</a:t>
            </a:r>
          </a:p>
        </p:txBody>
      </p:sp>
      <p:sp>
        <p:nvSpPr>
          <p:cNvPr id="3" name="Content Placeholder 2"/>
          <p:cNvSpPr>
            <a:spLocks noGrp="1"/>
          </p:cNvSpPr>
          <p:nvPr>
            <p:ph sz="quarter" idx="1"/>
          </p:nvPr>
        </p:nvSpPr>
        <p:spPr>
          <a:xfrm>
            <a:off x="457200" y="1828800"/>
            <a:ext cx="8308848" cy="4267200"/>
          </a:xfrm>
        </p:spPr>
        <p:txBody>
          <a:bodyPr/>
          <a:lstStyle/>
          <a:p>
            <a:r>
              <a:rPr lang="en-US" sz="2800" b="1" dirty="0"/>
              <a:t>Pre-modern:  Catholicism </a:t>
            </a:r>
          </a:p>
          <a:p>
            <a:pPr marL="0" indent="0">
              <a:buNone/>
            </a:pPr>
            <a:endParaRPr lang="en-US" sz="1200" b="1" dirty="0"/>
          </a:p>
          <a:p>
            <a:r>
              <a:rPr lang="en-US" sz="2800" b="1" dirty="0" err="1"/>
              <a:t>Renaissanace</a:t>
            </a:r>
            <a:r>
              <a:rPr lang="en-US" sz="2800" b="1" dirty="0"/>
              <a:t>/Humanism: Protestantism</a:t>
            </a:r>
          </a:p>
          <a:p>
            <a:pPr marL="0" indent="0">
              <a:buNone/>
            </a:pPr>
            <a:endParaRPr lang="en-US" sz="1200" b="1" dirty="0"/>
          </a:p>
          <a:p>
            <a:r>
              <a:rPr lang="en-US" sz="2800" b="1" dirty="0"/>
              <a:t>Early Modernism/Enlightenment  Age of Reason</a:t>
            </a:r>
          </a:p>
          <a:p>
            <a:pPr marL="0" indent="0">
              <a:buNone/>
            </a:pPr>
            <a:endParaRPr lang="en-US" sz="1200" b="1" dirty="0"/>
          </a:p>
          <a:p>
            <a:r>
              <a:rPr lang="en-US" sz="2800" b="1" dirty="0"/>
              <a:t>Late Modernism: Deism and Skepticism </a:t>
            </a:r>
          </a:p>
          <a:p>
            <a:pPr marL="0" indent="0">
              <a:buNone/>
            </a:pPr>
            <a:endParaRPr lang="en-US" sz="1200" b="1" dirty="0"/>
          </a:p>
          <a:p>
            <a:r>
              <a:rPr lang="en-US" sz="2800" b="1" dirty="0"/>
              <a:t>Postmodernism    </a:t>
            </a:r>
          </a:p>
          <a:p>
            <a:endParaRPr lang="en-US" sz="2800" b="1" dirty="0"/>
          </a:p>
        </p:txBody>
      </p:sp>
    </p:spTree>
    <p:extLst>
      <p:ext uri="{BB962C8B-B14F-4D97-AF65-F5344CB8AC3E}">
        <p14:creationId xmlns:p14="http://schemas.microsoft.com/office/powerpoint/2010/main" val="161154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t>Pre-Modern Age</a:t>
            </a:r>
          </a:p>
        </p:txBody>
      </p:sp>
      <p:sp>
        <p:nvSpPr>
          <p:cNvPr id="3" name="Content Placeholder 2"/>
          <p:cNvSpPr>
            <a:spLocks noGrp="1"/>
          </p:cNvSpPr>
          <p:nvPr>
            <p:ph sz="quarter" idx="1"/>
          </p:nvPr>
        </p:nvSpPr>
        <p:spPr>
          <a:xfrm>
            <a:off x="76200" y="1600200"/>
            <a:ext cx="6019800" cy="4495800"/>
          </a:xfrm>
        </p:spPr>
        <p:txBody>
          <a:bodyPr/>
          <a:lstStyle/>
          <a:p>
            <a:pPr marL="0" indent="0">
              <a:buNone/>
            </a:pPr>
            <a:r>
              <a:rPr lang="en-US" sz="2400" b="1" dirty="0"/>
              <a:t>Middle Ages</a:t>
            </a:r>
          </a:p>
          <a:p>
            <a:pPr marL="0" indent="0">
              <a:buNone/>
            </a:pPr>
            <a:endParaRPr lang="en-US" sz="800" b="1" dirty="0"/>
          </a:p>
          <a:p>
            <a:pPr marL="0" indent="0">
              <a:buNone/>
            </a:pPr>
            <a:r>
              <a:rPr lang="en-US" sz="2400" b="1" dirty="0"/>
              <a:t>Christendom</a:t>
            </a:r>
          </a:p>
          <a:p>
            <a:pPr marL="0" indent="0">
              <a:buNone/>
            </a:pPr>
            <a:endParaRPr lang="en-US" sz="1200" b="1" dirty="0"/>
          </a:p>
          <a:p>
            <a:pPr marL="0" indent="0">
              <a:buNone/>
            </a:pPr>
            <a:r>
              <a:rPr lang="en-US" sz="2400" b="1" dirty="0"/>
              <a:t>Knowledge based on faith and authority</a:t>
            </a:r>
          </a:p>
          <a:p>
            <a:pPr marL="0" indent="0">
              <a:buNone/>
            </a:pPr>
            <a:endParaRPr lang="en-US" sz="1200" b="1" dirty="0"/>
          </a:p>
          <a:p>
            <a:pPr marL="0" indent="0">
              <a:buNone/>
            </a:pPr>
            <a:r>
              <a:rPr lang="en-US" sz="2400" b="1" dirty="0"/>
              <a:t>Anselm of </a:t>
            </a:r>
            <a:r>
              <a:rPr lang="en-US" sz="2400" b="1" dirty="0" err="1"/>
              <a:t>Cantebury</a:t>
            </a:r>
            <a:r>
              <a:rPr lang="en-US" sz="2400" b="1" dirty="0"/>
              <a:t> “I believe in order to know.”</a:t>
            </a:r>
          </a:p>
          <a:p>
            <a:pPr marL="0" indent="0">
              <a:buNone/>
            </a:pPr>
            <a:r>
              <a:rPr lang="en-US" sz="2400" b="1" dirty="0"/>
              <a:t>Emphasis on corporate rather than individual</a:t>
            </a:r>
          </a:p>
          <a:p>
            <a:pPr marL="0" indent="0">
              <a:buNone/>
            </a:pPr>
            <a:endParaRPr lang="en-US" sz="1200" b="1" dirty="0"/>
          </a:p>
          <a:p>
            <a:pPr marL="0" indent="0">
              <a:buNone/>
            </a:pPr>
            <a:r>
              <a:rPr lang="en-US" sz="2400" b="1" dirty="0"/>
              <a:t>Late Middle Ages: Scholasticism and Aristotle</a:t>
            </a:r>
          </a:p>
        </p:txBody>
      </p:sp>
      <p:pic>
        <p:nvPicPr>
          <p:cNvPr id="1026" name="Picture 2" descr="http://www.stanthonycatholic.org/Site/images/prayers-images/sacred%20heart.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1828800"/>
            <a:ext cx="3371850" cy="4191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2408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t>Renaissance and Reformation</a:t>
            </a:r>
          </a:p>
        </p:txBody>
      </p:sp>
      <p:sp>
        <p:nvSpPr>
          <p:cNvPr id="3" name="Content Placeholder 2"/>
          <p:cNvSpPr>
            <a:spLocks noGrp="1"/>
          </p:cNvSpPr>
          <p:nvPr>
            <p:ph sz="quarter" idx="1"/>
          </p:nvPr>
        </p:nvSpPr>
        <p:spPr>
          <a:xfrm>
            <a:off x="2362200" y="2133600"/>
            <a:ext cx="4800600" cy="3962400"/>
          </a:xfrm>
        </p:spPr>
        <p:txBody>
          <a:bodyPr/>
          <a:lstStyle/>
          <a:p>
            <a:pPr marL="0" indent="0">
              <a:buNone/>
            </a:pPr>
            <a:r>
              <a:rPr lang="en-US" sz="2400" b="1" dirty="0"/>
              <a:t>More emphasis on the value of the individual</a:t>
            </a:r>
          </a:p>
          <a:p>
            <a:pPr marL="0" indent="0">
              <a:buNone/>
            </a:pPr>
            <a:endParaRPr lang="en-US" sz="2400" b="1" dirty="0"/>
          </a:p>
          <a:p>
            <a:pPr marL="0" indent="0">
              <a:buNone/>
            </a:pPr>
            <a:r>
              <a:rPr lang="en-US" sz="2400" b="1" dirty="0"/>
              <a:t>Led to the Reformation</a:t>
            </a:r>
          </a:p>
          <a:p>
            <a:pPr marL="0" indent="0">
              <a:buNone/>
            </a:pPr>
            <a:endParaRPr lang="en-US" sz="2400" b="1" dirty="0"/>
          </a:p>
          <a:p>
            <a:pPr marL="0" indent="0">
              <a:buNone/>
            </a:pPr>
            <a:r>
              <a:rPr lang="en-US" sz="2400" b="1" dirty="0"/>
              <a:t>Led to the Scientific Revolution and to Modernism</a:t>
            </a:r>
          </a:p>
        </p:txBody>
      </p:sp>
      <p:pic>
        <p:nvPicPr>
          <p:cNvPr id="2052" name="Picture 4" descr="https://encrypted-tbn2.gstatic.com/images?q=tbn:ANd9GcSEbSf-OMXs1nkhXL5cuEV8p9RLF22cgJuws6h6RoXbWKQnS9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94" y="2362200"/>
            <a:ext cx="2077606" cy="3231833"/>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6" descr="data:image/jpeg;base64,/9j/4AAQSkZJRgABAQAAAQABAAD/2wCEAAkGBxQTEhQUExQVFRQXFxcYFxUXFxcXFBcUFxgYFxccFxcYHCggGhwlHBQXITEiJSkrLi4uFx8zODMsNygtLiwBCgoKDg0OGhAQGywkHyQsLCwsLCwsLCwsLCwsLCwsLCwsLCwsLCwsLCwsLCwsLCwsLCwsLCwsLCwsLCwsLCwsLP/AABEIAOEA4AMBIgACEQEDEQH/xAAbAAABBQEBAAAAAAAAAAAAAAABAAIDBAUGB//EADoQAAIBAgMFBgQFAwMFAAAAAAABAgMRBCExBRJBUWEGInGBkaEysdHwE0JSweFicoIjkrIVJDOi8f/EABoBAAMBAQEBAAAAAAAAAAAAAAABAgMEBQb/xAAmEQADAAIDAAIBBAMBAAAAAAAAAQIDERIhMQRBURMiQoFhcZEj/9oADAMBAAIRAxEAPwDkEPSEG5z6MGxBimwxQ8BNke6MaJJMjkikiWyLd6j1EZJvgPUreXUokcoAaKlXa1KOs79I5lKp2hj+WEn1bS+Vw0Vxpm0h26c9PtFLhCKfNtv6FOrtis/zW8Fb55hplLEzrKlRRV20vHIzq22KUb97ef8ASv3yRy9So5Zybb6tsaNSWsf5Ogl2iXCD83Ylw+36baUoyj1ea9s/Y5oLHxRX6cncU6ikk4u6fFO6JYW6fI4jC4udN3g7dOD8VxOiwO3YTymvw5esW/Hh5kOTOsbXhrKAnH76ApzA5dSdEbHNq4zdTE5c0K4aDY1xQtwN7gaForkBeCGtLkvRBYxyGkGxOkuSIa9OPJehYuQ4jQBplkKQhyAQrDnEa31Iq+Mpx+KSXjl6BoRIxZWMbFdoI6Qi5dXkvqYuLxs6nxSy5LJen1LSGsbZt7Q21COULSlz/KvPj5GDiMTOb70m+nDyWhEItI2mFPgrCEEChogsQAAQggABWCJgABBEAFnDbRqU8lK65PNfVGzhNvQfx3g+dt5e2ZzjELRLiWdvh8RGavCUZro8/TUnjHjxOBTtmsnzLlHa9WP5rrlLP319yeJm8X4OzUAMw8F2gi7Kot181nH6r3NuFVSV4tNPindeQtGVS16RuJFJE7ZFK4xJgTGVdB8UNq6Es0ksWG1a6im27JLUTZzu28XvS3E+7HXrL+B8dhK2M2htecnaPdj0+J+L4eRnN3zEwI0N0khWFYIbAMbYIAgAEhDgXAQrCsG4LgMVgMTAABuAQkr6egAC4SzQwFSTtutdZJpeyu/JGzguyFapGTjKO8s1Hg/8n9+BFZJn1lrHT8RzorFraGzKtB2q05Q5X0fhJZPyZVKTTW0S016Kw2Q4EhiGE2FxM6crwlZ8eT8VoyFiQAdhsraka2T7s0tOD8PvIuSRw9Kbi007NO6fJnaUK+/GM+aT8+PuQ0c+SFPhI0R1VkSXBXZLFIZaM4uep2s1qcltLDuE2no80+hUmmP0qsAhFmohNhGMAHMFxrYUADriG3CABQS1hdl1qivCnJr9Wifg3r5G1s3shVnnNqK6ZsissT6y5x1XiOaNDZmxatd9yPd/U8l5czvNn9lKNOzcd5rnnn5m7HCpLLL3OW/mL+J0R8V/yOLwvZOnT71SW/JL4bd1XWsuZq4TZFqbcIpLla1/tfM3KeCitbvpwL8JpK2i5HJeemdM4kjhYTjF/wCpTlbpJo6bZVbeSUKX4VNat6ytolfXxLVTcveyHOd7Zk1fJeFqNEtaKknGUVJPg0mn5M4vb/YuDvKg/wAOWu5rTfRcY+6OyjcFSORMZKh/tYXjml2jxKrTcZOMlZrJoikzpO12C3a8rL4rST8b3VvHM5uaadmezjvlKZ5dxxehohMRZI9HU7B/8K8ZW8Ls5aEW2ks28kuvA7TA0dyEY8ln46v3uTRllfWie2gyusiVLMZiY5GZmgvQr4rCRqR3ZLwfFPoWUJh9C8Zy2J2NUi+6t5cGtfNFCrSccmmn1VjuEtStjqEZQmpLJJu/FWWqLmtl/qa6ZxwLCQizYDQhMVgAB3XZXY0I0VWqQUpzzjvJPdj+WyfF636nD06TlKMVrJqK8ZOy+Z63KG7TjFaJJeiscny7aSlfZ0/GhNtv6KtOot7M06VXgc/Tk9828KnY4bWjtkuJ5kifQZTJlUXMyNQNPp7huxzfIYxDK9W9yTDxA1cmpAA+WRVxcyerXjHVpeJRrYuDyWYJMk4ztbL4ZX0bXrn+z9TkcU+8db2vpNRvbJyXXPM55UN9L0vwPVwNKEzgzS6pooU6Tle3IVKjKTUUm2+Bt08NGluq935eNrfuXcDTjvSaWcld+Opqsm3owyw4jkDZOx1T70nvSt/jHw5+JrRjmKDHNA2cG2+2KKIsWTwRXxbyENDxWG2HIEOuhyWpk7fxG5TaWs+75cfp5mu/mc72nTvTfDveuX0HPo5W6RhCEI1OgDCgNhpxcsopt9E38gA1uyuH38VT5Rbk/JZe7R6JjZ2Rz3YrZEqalOeUpJK2tkuD6m/tGm2ro8z5Fqsn+j0MEOYK+Aw93dmpObStFGXgKlg7Y2v+CkopObds9F1MXLdaNtpLY/FKqk+8kvQw6+0ZrSe9b9KvbxY3EbapJXrSnV47sV3OXRP3NbB14zi3GjOMcs7RazSayjJvRrgapOVtojap62VtibelvJTldej9GdSsQpLJ3uc5i9kqa3o5S1jJfCyLYOLtKzbXTh5EXM0uUly3PTOvjT0Mra20Pwk1HObdorjfz4Gxh3dHL7aqbs6k3mlkkn3m0r7sVzfPgkZQtsunpFOnhK0nvS3ZPWzk/oX8PXhF7s6e63pe1n4M57ZW162IrRgqm5GUlZU0vh1k5N3eSN7auDcVlUlLP8yi0/Cyvc6Llp6oxm0+5Iu1+GUsLNx/LaS/xd37XON2fO/HJ6o9Fw+G3qLhLPei079VY8ujGVGq4S1jJxZp8fuXJGbqlRddPvbsbXfH+DXwVBRS93e7bfFsyFNKfiv3N2hfdT5/udMHB8pvz6LSQbCihyGzjQXEqY7QupFPGsWxoKJYoYSxYIdCa9SltLBRqR3X4p8Uy8V8U3uu3IaD76ORxOB3HbfT8mgQwsbNt3t6EuMn33zvrxA4PRyV+XEpt69O6UvwXITikt2MVfikr2sTYTESipNccref/wBKjSUcvyr3HUK8l8Gd75amDW0dCejuNiYyMo5NX5XzNhwueZUa15rK0vTM7rs3i3ONpZtHJmxcezfHfLo0VhVyRg7Y2Qptu95dTq9y/oQPBp6mU25ey6nfRxsdhKpZS3o2yvG0lbqpHS7HwcaNP8OLk1e7btdt+BcWz0tB0aSiXWV0tEzjS7MvFYSNNuacle+V8ndZ3SOdVGSz43Orq0t93fDQq4jDLkE5NDqNj9gbRclaWqBtygt+M93evfL+qy9bpL0Ri06u5Uy5nRYie/SutV3l5Zk0uNbX2Oe1plGk9191Rg3yjFP1sT0cE295tyb4stqhvJNcUrE9KjbXMjmVxJKcLI8+7fbNUK0KqyU1aXjHj42fseiJ5GD2npKUIN52lf8A9WX8euORaIzr9jbOJ2fhJN3fJZdNTapRtkOpR7o6jqequjwcmTm9kiQV+wEx0X9+JLIQ1yzKuN0LU6epTxenkBU+kyQ9EUR6Y0KmPUkQ4n4X5kiQKkL+4a7EmcbVb389bv1uG6k7vU0Nr4JrvJePRmTF2K9O9P7NCFlZLnm3x5FSErNrr734E1OsnG2nPTn/ACwUMNKbtFac9PvQldb2aPvWg0JN1I/f3/B3PZmWr5v7+ZgYDYu4rzd5PlwXiaOCxG5K2iObM1a1JviTl7Z29KRJczcLXui9CR576OzpkzZDVVx+8FIASIvwrIycdiIp2vnyNDaOJ3INmBstb15vNvNsqV1yYN7ekUJ026iOqwdLunN7SxChUTVr8rq78EbeD2kvw95tJWu75WLybcpkxpNlnBTs3D9Oa/tf0s0W2Zmz6u/Uc7ZSjl4J6+5ppGVIqQSdkYO3Kl0l4m1WOK7T7YVKvCEleLhdvim20vLI0+NPLIjL5T1iZJGQac/3IaFRSSknk7WZMkesz5wemKLyA/v3BD79hDRM4lHHLLyL97/fAz8eIuSUURkUFMexNEkXcky9CGJLBCYh1SgmjJxexabd0mm+Nzbc0UsTi4wi5y0X3Zc7gtlzTXhh4vZtOlFTnKSXCKd5SfJXKOysa1XTfwylZrhm8irtDHSrTcpeCS0iuS+ozCv/AFIX/XH/AJIvj+3s6opppnpdSkpIycXSszSwVW6++A3G0r5nmw9PR6Vdofs3EM3sPVyObwMDbpKxGVLZWNmlFk1ytTloKvid1dTHXZrsobYd1Yw8NRqU33VvRfBuzNucd53JqeHvwNFWloza29nOUOz0pSlOUu83fwNGOxk0lJuVs0uHpxN+jRsR1Gk3eyXNuyE8tMpRKK+EgodfH5eBo05JlRNWuv4H058iGMOJR5Z28f8A3bXKnBf8n+56liJnk/bOpfGVOm6vSK+p1/CX/p/Rz/Lf7CpsnaDpSs/geq5dUdlTmml14nnrOl7OY28XTlrFXX9v8P5o9KkePln+R0ExiGOeVgbxGjAsqRRx7J1Iq40NFSyeLDYSWQYkFsKiOTsNb5GXtXaSpqyzlwXLqykmyfXpFraW0o01eXH4YrV2/bqcpjsbKrK8tOEVovD6kdWs5Nyk7tkbNUtG8QpAkJO2fJ39BAuMs9CwNZJ9JWkvM1ZxTRyPZ3E/iUtz89P4eseHpp6HTYKveJ5eSeLPSiuS2SUqaXW2Zr0LNIzIUrO6NCgt1K2nIwvs1glcbFamm7tl2cchmEpW1JlltGbS2tDe3UpO3KMn8kXFtR27lKb6yW6vPV+xNHCRzcUvvkNlWtZBTT8QStemXiKdWo+9Ut/TFOy9XmRywUpWU5uSWljXnNlWeFcnmxK2a/0Q0NnzV1Go4xfDJlvZ2FnDKUt7qTYXDtF1KyDk/DOu+ynV0PIdvVd7E1pf1y9sv2PVtr4tU6c5vSMW/RfU8blJttvVtt+L1O/4U+s4flV4gMnwOJdOamuGvVcUQiR3nE+zuYO9mndOzT6MlcTG7N4veg4N96Ga6xf0+TRtTRn9nHctdDU+v39orYxk0itiXzAI9L+6GWVhIjqysn6+RKQOjP2xtNU42SvNp26cL/wcrKTebzb48SXHYhzm5c3kuSWhAjVLR0xPFBEC4rjLCIFxABNhMTKlNTjqvRrijtMPioytVg+69VyfXkcKXNl7RlRldZxfxR5r6mOXFy7Xptiycen4ejYesmjWw88jkMLirxU6T3ocVxXRroa+FxyyzPOuGjumjenoMo1bEdGrchqSs8jBGrNWFTIiqNalKGJ4Ev4t+IcRqiayCqSuCGhHOpK6J0Xvot6Ir1q2RNUqd043tTtt06bcXm3ux6vi/BIvHDt6RnkpStsye3O2d5/gweSznb2X7+hyKC5Nttu7ebb4sJ7WOFE6R5N27rYAgQUWQPw9ZwkpR1Xo+h22ExKqQjJenFc0zhrG12YxVpum9JrL+5fVfJE0vszyTtHR2KeLReKWLWZmn2Yyi/UqpZFTE5qUVq4v3JKFRNZ23s21y5jo003+/Ec9E16cLMZY0du4bcqyS0feXnr73KFsvHT+TU609oAAzVsgAMDYUAKABCbAFABZwGOnRlvQfiuD8TqsDjadddx7lTjB8bcjjYtcftiT4rJ8LcDLJiVd/Zpjyuf9Ho2H2k6btNNdTVoYmNRann2B7SzityrFVYdbb3rx8/U1cNtWg13ajpy5STVvPNe5xX8dr6/4dkZk/s6jEYKbzi/Iz6lWtTfei2uazIMNjayV4tVI84yTL0Nru3fhJdbXM9Nfhmm0/wDBcwe26drN28cn7ln/AKrH8qb8M/czXiqbd/wpN/2fUqbT7QwpLNRi/wBLacv9sb28yP0+T0kVz0u2aO0MdJxbl/pw4ttXa6cjzfbu0fxql45QirRXTi/MdtbbM67zdo8vqZrZ6GDBw7fpw5s3PpCSEIJ0nOATCIACh1Ks4SjJaxafmncagWAD0SpT/MuK+ZnYtZkHZna2/H8Go+9Fdx/qivy+K914FrHLM5109Mxc6ZNCmm/vPMzNrbYVK8Kfenxf5Y/V9CjtTbTleNJtR0ctG/7eS6mLY1mfyE4+9skdSUrtu74t8Rs5K1vv0DJ2T6kcSzYAAgYAAKEBAAQ3EAAFYSCJoABcQLCQAGEmndNp802n7FqG0qy0q1P90n8ysATSfo02vCxLH1Xe9Wo769+XyuV0hBBJLwG2xCEIYgoQhAAggEABAwoQANN3A7Z30oVH3uEv1ePJ/MwyOZLSYa2SxkOchjYCgH1JXGaBuIAABhuJgAABEABEINgAAQBABrEgMKAAiEJAAhCEABAFCYAAckBCuACbEIKAAgAggMDI5jyOQASMQhAIEgoQgAQmIQAIDEIAHR1FIQgAI1iEADQsQgGEQhAIQhCABIcIQABcBR1EIAEv2FwCIBiFEQhANZGxCGB//9k="/>
          <p:cNvSpPr>
            <a:spLocks noChangeAspect="1" noChangeArrowheads="1"/>
          </p:cNvSpPr>
          <p:nvPr/>
        </p:nvSpPr>
        <p:spPr bwMode="auto">
          <a:xfrm>
            <a:off x="63500" y="-1571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8" descr="data:image/jpeg;base64,/9j/4AAQSkZJRgABAQAAAQABAAD/2wCEAAkGBxQTEhQUExQVFRQXFxcYFxUXFxcXFBcUFxgYFxccFxcYHCggGhwlHBQXITEiJSkrLi4uFx8zODMsNygtLiwBCgoKDg0OGhAQGywkHyQsLCwsLCwsLCwsLCwsLCwsLCwsLCwsLCwsLCwsLCwsLCwsLCwsLCwsLCwsLCwsLCwsLP/AABEIAOEA4AMBIgACEQEDEQH/xAAbAAABBQEBAAAAAAAAAAAAAAABAAIDBAUGB//EADoQAAIBAgMFBgQFAwMFAAAAAAABAgMRBCExBRJBUWEGInGBkaEysdHwE0JSweFicoIjkrIVJDOi8f/EABoBAAMBAQEBAAAAAAAAAAAAAAABAgMEBQb/xAAmEQADAAIDAAIBBAMBAAAAAAAAAQIDERIhMQRBURMiQoFhcZEj/9oADAMBAAIRAxEAPwDkEPSEG5z6MGxBimwxQ8BNke6MaJJMjkikiWyLd6j1EZJvgPUreXUokcoAaKlXa1KOs79I5lKp2hj+WEn1bS+Vw0Vxpm0h26c9PtFLhCKfNtv6FOrtis/zW8Fb55hplLEzrKlRRV20vHIzq22KUb97ef8ASv3yRy9So5Zybb6tsaNSWsf5Ogl2iXCD83Ylw+36baUoyj1ea9s/Y5oLHxRX6cncU6ikk4u6fFO6JYW6fI4jC4udN3g7dOD8VxOiwO3YTymvw5esW/Hh5kOTOsbXhrKAnH76ApzA5dSdEbHNq4zdTE5c0K4aDY1xQtwN7gaForkBeCGtLkvRBYxyGkGxOkuSIa9OPJehYuQ4jQBplkKQhyAQrDnEa31Iq+Mpx+KSXjl6BoRIxZWMbFdoI6Qi5dXkvqYuLxs6nxSy5LJen1LSGsbZt7Q21COULSlz/KvPj5GDiMTOb70m+nDyWhEItI2mFPgrCEEChogsQAAQggABWCJgABBEAFnDbRqU8lK65PNfVGzhNvQfx3g+dt5e2ZzjELRLiWdvh8RGavCUZro8/TUnjHjxOBTtmsnzLlHa9WP5rrlLP319yeJm8X4OzUAMw8F2gi7Kot181nH6r3NuFVSV4tNPindeQtGVS16RuJFJE7ZFK4xJgTGVdB8UNq6Es0ksWG1a6im27JLUTZzu28XvS3E+7HXrL+B8dhK2M2htecnaPdj0+J+L4eRnN3zEwI0N0khWFYIbAMbYIAgAEhDgXAQrCsG4LgMVgMTAABuAQkr6egAC4SzQwFSTtutdZJpeyu/JGzguyFapGTjKO8s1Hg/8n9+BFZJn1lrHT8RzorFraGzKtB2q05Q5X0fhJZPyZVKTTW0S016Kw2Q4EhiGE2FxM6crwlZ8eT8VoyFiQAdhsraka2T7s0tOD8PvIuSRw9Kbi007NO6fJnaUK+/GM+aT8+PuQ0c+SFPhI0R1VkSXBXZLFIZaM4uep2s1qcltLDuE2no80+hUmmP0qsAhFmohNhGMAHMFxrYUADriG3CABQS1hdl1qivCnJr9Wifg3r5G1s3shVnnNqK6ZsissT6y5x1XiOaNDZmxatd9yPd/U8l5czvNn9lKNOzcd5rnnn5m7HCpLLL3OW/mL+J0R8V/yOLwvZOnT71SW/JL4bd1XWsuZq4TZFqbcIpLla1/tfM3KeCitbvpwL8JpK2i5HJeemdM4kjhYTjF/wCpTlbpJo6bZVbeSUKX4VNat6ytolfXxLVTcveyHOd7Zk1fJeFqNEtaKknGUVJPg0mn5M4vb/YuDvKg/wAOWu5rTfRcY+6OyjcFSORMZKh/tYXjml2jxKrTcZOMlZrJoikzpO12C3a8rL4rST8b3VvHM5uaadmezjvlKZ5dxxehohMRZI9HU7B/8K8ZW8Ls5aEW2ks28kuvA7TA0dyEY8ln46v3uTRllfWie2gyusiVLMZiY5GZmgvQr4rCRqR3ZLwfFPoWUJh9C8Zy2J2NUi+6t5cGtfNFCrSccmmn1VjuEtStjqEZQmpLJJu/FWWqLmtl/qa6ZxwLCQizYDQhMVgAB3XZXY0I0VWqQUpzzjvJPdj+WyfF636nD06TlKMVrJqK8ZOy+Z63KG7TjFaJJeiscny7aSlfZ0/GhNtv6KtOot7M06VXgc/Tk9828KnY4bWjtkuJ5kifQZTJlUXMyNQNPp7huxzfIYxDK9W9yTDxA1cmpAA+WRVxcyerXjHVpeJRrYuDyWYJMk4ztbL4ZX0bXrn+z9TkcU+8db2vpNRvbJyXXPM55UN9L0vwPVwNKEzgzS6pooU6Tle3IVKjKTUUm2+Bt08NGluq935eNrfuXcDTjvSaWcld+Opqsm3owyw4jkDZOx1T70nvSt/jHw5+JrRjmKDHNA2cG2+2KKIsWTwRXxbyENDxWG2HIEOuhyWpk7fxG5TaWs+75cfp5mu/mc72nTvTfDveuX0HPo5W6RhCEI1OgDCgNhpxcsopt9E38gA1uyuH38VT5Rbk/JZe7R6JjZ2Rz3YrZEqalOeUpJK2tkuD6m/tGm2ro8z5Fqsn+j0MEOYK+Aw93dmpObStFGXgKlg7Y2v+CkopObds9F1MXLdaNtpLY/FKqk+8kvQw6+0ZrSe9b9KvbxY3EbapJXrSnV47sV3OXRP3NbB14zi3GjOMcs7RazSayjJvRrgapOVtojap62VtibelvJTldej9GdSsQpLJ3uc5i9kqa3o5S1jJfCyLYOLtKzbXTh5EXM0uUly3PTOvjT0Mra20Pwk1HObdorjfz4Gxh3dHL7aqbs6k3mlkkn3m0r7sVzfPgkZQtsunpFOnhK0nvS3ZPWzk/oX8PXhF7s6e63pe1n4M57ZW162IrRgqm5GUlZU0vh1k5N3eSN7auDcVlUlLP8yi0/Cyvc6Llp6oxm0+5Iu1+GUsLNx/LaS/xd37XON2fO/HJ6o9Fw+G3qLhLPei079VY8ujGVGq4S1jJxZp8fuXJGbqlRddPvbsbXfH+DXwVBRS93e7bfFsyFNKfiv3N2hfdT5/udMHB8pvz6LSQbCihyGzjQXEqY7QupFPGsWxoKJYoYSxYIdCa9SltLBRqR3X4p8Uy8V8U3uu3IaD76ORxOB3HbfT8mgQwsbNt3t6EuMn33zvrxA4PRyV+XEpt69O6UvwXITikt2MVfikr2sTYTESipNccref/wBKjSUcvyr3HUK8l8Gd75amDW0dCejuNiYyMo5NX5XzNhwueZUa15rK0vTM7rs3i3ONpZtHJmxcezfHfLo0VhVyRg7Y2Qptu95dTq9y/oQPBp6mU25ey6nfRxsdhKpZS3o2yvG0lbqpHS7HwcaNP8OLk1e7btdt+BcWz0tB0aSiXWV0tEzjS7MvFYSNNuacle+V8ndZ3SOdVGSz43Orq0t93fDQq4jDLkE5NDqNj9gbRclaWqBtygt+M93evfL+qy9bpL0Ri06u5Uy5nRYie/SutV3l5Zk0uNbX2Oe1plGk9191Rg3yjFP1sT0cE295tyb4stqhvJNcUrE9KjbXMjmVxJKcLI8+7fbNUK0KqyU1aXjHj42fseiJ5GD2npKUIN52lf8A9WX8euORaIzr9jbOJ2fhJN3fJZdNTapRtkOpR7o6jqequjwcmTm9kiQV+wEx0X9+JLIQ1yzKuN0LU6epTxenkBU+kyQ9EUR6Y0KmPUkQ4n4X5kiQKkL+4a7EmcbVb389bv1uG6k7vU0Nr4JrvJePRmTF2K9O9P7NCFlZLnm3x5FSErNrr734E1OsnG2nPTn/ACwUMNKbtFac9PvQldb2aPvWg0JN1I/f3/B3PZmWr5v7+ZgYDYu4rzd5PlwXiaOCxG5K2iObM1a1JviTl7Z29KRJczcLXui9CR576OzpkzZDVVx+8FIASIvwrIycdiIp2vnyNDaOJ3INmBstb15vNvNsqV1yYN7ekUJ026iOqwdLunN7SxChUTVr8rq78EbeD2kvw95tJWu75WLybcpkxpNlnBTs3D9Oa/tf0s0W2Zmz6u/Uc7ZSjl4J6+5ppGVIqQSdkYO3Kl0l4m1WOK7T7YVKvCEleLhdvim20vLI0+NPLIjL5T1iZJGQac/3IaFRSSknk7WZMkesz5wemKLyA/v3BD79hDRM4lHHLLyL97/fAz8eIuSUURkUFMexNEkXcky9CGJLBCYh1SgmjJxexabd0mm+Nzbc0UsTi4wi5y0X3Zc7gtlzTXhh4vZtOlFTnKSXCKd5SfJXKOysa1XTfwylZrhm8irtDHSrTcpeCS0iuS+ozCv/AFIX/XH/AJIvj+3s6opppnpdSkpIycXSszSwVW6++A3G0r5nmw9PR6Vdofs3EM3sPVyObwMDbpKxGVLZWNmlFk1ytTloKvid1dTHXZrsobYd1Yw8NRqU33VvRfBuzNucd53JqeHvwNFWloza29nOUOz0pSlOUu83fwNGOxk0lJuVs0uHpxN+jRsR1Gk3eyXNuyE8tMpRKK+EgodfH5eBo05JlRNWuv4H058iGMOJR5Z28f8A3bXKnBf8n+56liJnk/bOpfGVOm6vSK+p1/CX/p/Rz/Lf7CpsnaDpSs/geq5dUdlTmml14nnrOl7OY28XTlrFXX9v8P5o9KkePln+R0ExiGOeVgbxGjAsqRRx7J1Iq40NFSyeLDYSWQYkFsKiOTsNb5GXtXaSpqyzlwXLqykmyfXpFraW0o01eXH4YrV2/bqcpjsbKrK8tOEVovD6kdWs5Nyk7tkbNUtG8QpAkJO2fJ39BAuMs9CwNZJ9JWkvM1ZxTRyPZ3E/iUtz89P4eseHpp6HTYKveJ5eSeLPSiuS2SUqaXW2Zr0LNIzIUrO6NCgt1K2nIwvs1glcbFamm7tl2cchmEpW1JlltGbS2tDe3UpO3KMn8kXFtR27lKb6yW6vPV+xNHCRzcUvvkNlWtZBTT8QStemXiKdWo+9Ut/TFOy9XmRywUpWU5uSWljXnNlWeFcnmxK2a/0Q0NnzV1Go4xfDJlvZ2FnDKUt7qTYXDtF1KyDk/DOu+ynV0PIdvVd7E1pf1y9sv2PVtr4tU6c5vSMW/RfU8blJttvVtt+L1O/4U+s4flV4gMnwOJdOamuGvVcUQiR3nE+zuYO9mndOzT6MlcTG7N4veg4N96Ga6xf0+TRtTRn9nHctdDU+v39orYxk0itiXzAI9L+6GWVhIjqysn6+RKQOjP2xtNU42SvNp26cL/wcrKTebzb48SXHYhzm5c3kuSWhAjVLR0xPFBEC4rjLCIFxABNhMTKlNTjqvRrijtMPioytVg+69VyfXkcKXNl7RlRldZxfxR5r6mOXFy7Xptiycen4ejYesmjWw88jkMLirxU6T3ocVxXRroa+FxyyzPOuGjumjenoMo1bEdGrchqSs8jBGrNWFTIiqNalKGJ4Ev4t+IcRqiayCqSuCGhHOpK6J0Xvot6Ir1q2RNUqd043tTtt06bcXm3ux6vi/BIvHDt6RnkpStsye3O2d5/gweSznb2X7+hyKC5Nttu7ebb4sJ7WOFE6R5N27rYAgQUWQPw9ZwkpR1Xo+h22ExKqQjJenFc0zhrG12YxVpum9JrL+5fVfJE0vszyTtHR2KeLReKWLWZmn2Yyi/UqpZFTE5qUVq4v3JKFRNZ23s21y5jo003+/Ec9E16cLMZY0du4bcqyS0feXnr73KFsvHT+TU609oAAzVsgAMDYUAKABCbAFABZwGOnRlvQfiuD8TqsDjadddx7lTjB8bcjjYtcftiT4rJ8LcDLJiVd/Zpjyuf9Ho2H2k6btNNdTVoYmNRann2B7SzityrFVYdbb3rx8/U1cNtWg13ajpy5STVvPNe5xX8dr6/4dkZk/s6jEYKbzi/Iz6lWtTfei2uazIMNjayV4tVI84yTL0Nru3fhJdbXM9Nfhmm0/wDBcwe26drN28cn7ln/AKrH8qb8M/czXiqbd/wpN/2fUqbT7QwpLNRi/wBLacv9sb28yP0+T0kVz0u2aO0MdJxbl/pw4ttXa6cjzfbu0fxql45QirRXTi/MdtbbM67zdo8vqZrZ6GDBw7fpw5s3PpCSEIJ0nOATCIACh1Ks4SjJaxafmncagWAD0SpT/MuK+ZnYtZkHZna2/H8Go+9Fdx/qivy+K914FrHLM5109Mxc6ZNCmm/vPMzNrbYVK8Kfenxf5Y/V9CjtTbTleNJtR0ctG/7eS6mLY1mfyE4+9skdSUrtu74t8Rs5K1vv0DJ2T6kcSzYAAgYAAKEBAAQ3EAAFYSCJoABcQLCQAGEmndNp802n7FqG0qy0q1P90n8ysATSfo02vCxLH1Xe9Wo769+XyuV0hBBJLwG2xCEIYgoQhAAggEABAwoQANN3A7Z30oVH3uEv1ePJ/MwyOZLSYa2SxkOchjYCgH1JXGaBuIAABhuJgAABEABEINgAAQBABrEgMKAAiEJAAhCEABAFCYAAckBCuACbEIKAAgAggMDI5jyOQASMQhAIEgoQgAQmIQAIDEIAHR1FIQgAI1iEADQsQgGEQhAIQhCABIcIQABcBR1EIAEv2FwCIBiFEQhANZGxCGB//9k="/>
          <p:cNvSpPr>
            <a:spLocks noChangeAspect="1" noChangeArrowheads="1"/>
          </p:cNvSpPr>
          <p:nvPr/>
        </p:nvSpPr>
        <p:spPr bwMode="auto">
          <a:xfrm>
            <a:off x="215900" y="-47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8" name="Picture 10" descr="http://www.jesus-is-savior.com/False%20Religions/Lutherans/martin_luth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 y="2362200"/>
            <a:ext cx="2209800" cy="32318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7290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91600" cy="990600"/>
          </a:xfrm>
        </p:spPr>
        <p:txBody>
          <a:bodyPr/>
          <a:lstStyle/>
          <a:p>
            <a:r>
              <a:rPr lang="en-US" sz="3200" b="1" dirty="0"/>
              <a:t>The Scientific Revolution and the turn to Modernism</a:t>
            </a:r>
          </a:p>
        </p:txBody>
      </p:sp>
      <p:sp>
        <p:nvSpPr>
          <p:cNvPr id="3" name="Content Placeholder 2"/>
          <p:cNvSpPr>
            <a:spLocks noGrp="1"/>
          </p:cNvSpPr>
          <p:nvPr>
            <p:ph sz="quarter" idx="1"/>
          </p:nvPr>
        </p:nvSpPr>
        <p:spPr/>
        <p:txBody>
          <a:bodyPr/>
          <a:lstStyle/>
          <a:p>
            <a:pPr marL="0" indent="0">
              <a:buNone/>
            </a:pPr>
            <a:r>
              <a:rPr lang="en-US" sz="2400" b="1" dirty="0"/>
              <a:t>Copernicus, </a:t>
            </a:r>
            <a:r>
              <a:rPr lang="en-US" sz="2400" b="1" dirty="0" err="1"/>
              <a:t>Kepler</a:t>
            </a:r>
            <a:r>
              <a:rPr lang="en-US" sz="2400" b="1" dirty="0"/>
              <a:t> and Galileo</a:t>
            </a:r>
          </a:p>
          <a:p>
            <a:pPr marL="0" indent="0">
              <a:buNone/>
            </a:pPr>
            <a:endParaRPr lang="en-US" sz="2400" b="1" dirty="0"/>
          </a:p>
          <a:p>
            <a:pPr marL="0" indent="0">
              <a:buNone/>
            </a:pPr>
            <a:r>
              <a:rPr lang="en-US" sz="2400" b="1" dirty="0"/>
              <a:t>Francis Bacon and Empiricism</a:t>
            </a:r>
          </a:p>
          <a:p>
            <a:pPr marL="0" indent="0">
              <a:buNone/>
            </a:pPr>
            <a:endParaRPr lang="en-US" sz="800" dirty="0"/>
          </a:p>
          <a:p>
            <a:pPr marL="0" indent="0">
              <a:buNone/>
            </a:pPr>
            <a:r>
              <a:rPr lang="en-US" sz="2400" dirty="0"/>
              <a:t>Nature, to be commanded, must be obeyed.  </a:t>
            </a:r>
          </a:p>
          <a:p>
            <a:pPr marL="0" indent="0">
              <a:buNone/>
            </a:pPr>
            <a:endParaRPr lang="en-US" sz="800" i="1" dirty="0"/>
          </a:p>
          <a:p>
            <a:pPr marL="0" indent="0">
              <a:buNone/>
            </a:pPr>
            <a:r>
              <a:rPr lang="en-US" sz="2400" i="1" dirty="0"/>
              <a:t>The end of our foundation is the knowledge of causes, and secret motions of things; and the enlarging of the bounds of human empire, to the effecting of all</a:t>
            </a:r>
            <a:r>
              <a:rPr lang="en-US" sz="2400" dirty="0"/>
              <a:t> things possible"</a:t>
            </a:r>
            <a:r>
              <a:rPr lang="en-US" sz="2400" i="1" dirty="0"/>
              <a:t>.</a:t>
            </a:r>
            <a:r>
              <a:rPr lang="en-US" sz="2400" dirty="0"/>
              <a:t> Humans will conquer nature.  </a:t>
            </a:r>
          </a:p>
          <a:p>
            <a:pPr marL="0" indent="0">
              <a:buNone/>
            </a:pPr>
            <a:endParaRPr lang="en-US" sz="800" dirty="0"/>
          </a:p>
          <a:p>
            <a:pPr marL="0" indent="0">
              <a:buNone/>
            </a:pPr>
            <a:r>
              <a:rPr lang="en-US" sz="2400" dirty="0"/>
              <a:t>From knowledge comes power.</a:t>
            </a:r>
          </a:p>
          <a:p>
            <a:pPr marL="0" indent="0">
              <a:buNone/>
            </a:pPr>
            <a:endParaRPr lang="en-US" sz="2400" b="1" dirty="0"/>
          </a:p>
        </p:txBody>
      </p:sp>
    </p:spTree>
    <p:extLst>
      <p:ext uri="{BB962C8B-B14F-4D97-AF65-F5344CB8AC3E}">
        <p14:creationId xmlns:p14="http://schemas.microsoft.com/office/powerpoint/2010/main" val="28981739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534</TotalTime>
  <Words>2081</Words>
  <Application>Microsoft Office PowerPoint</Application>
  <PresentationFormat>On-screen Show (4:3)</PresentationFormat>
  <Paragraphs>292</Paragraphs>
  <Slides>33</Slides>
  <Notes>33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Tw Cen MT</vt:lpstr>
      <vt:lpstr>Wingdings</vt:lpstr>
      <vt:lpstr>Wingdings 2</vt:lpstr>
      <vt:lpstr>Median</vt:lpstr>
      <vt:lpstr>Christianity and Culture:  Christianity in a Post-MODERN Age                         John Oakes 2013 ICEC</vt:lpstr>
      <vt:lpstr>Christianity and Postmodernism: Friend or Foe?</vt:lpstr>
      <vt:lpstr>Our Outline</vt:lpstr>
      <vt:lpstr>A Very Brief Intellectual History</vt:lpstr>
      <vt:lpstr>The seismic shift</vt:lpstr>
      <vt:lpstr>A Slightly More Detailed Outline</vt:lpstr>
      <vt:lpstr>Pre-Modern Age</vt:lpstr>
      <vt:lpstr>Renaissance and Reformation</vt:lpstr>
      <vt:lpstr>The Scientific Revolution and the turn to Modernism</vt:lpstr>
      <vt:lpstr>The Birth of Modernism</vt:lpstr>
      <vt:lpstr>Modernism</vt:lpstr>
      <vt:lpstr>The Enlightenment</vt:lpstr>
      <vt:lpstr>Modernism and Christianity</vt:lpstr>
      <vt:lpstr>Characteristics of a “Modern” Church</vt:lpstr>
      <vt:lpstr>Characteristics of a “Modern” Church</vt:lpstr>
      <vt:lpstr>The Death of Modernism</vt:lpstr>
      <vt:lpstr>Rise of (Intellectual) Postmodernism</vt:lpstr>
      <vt:lpstr>Martin Heidegger (1884-1976)</vt:lpstr>
      <vt:lpstr>The Big Three: Foucault, Derrida and Rorty</vt:lpstr>
      <vt:lpstr>Postmodern Thinking</vt:lpstr>
      <vt:lpstr>Postmodernism and Culture</vt:lpstr>
      <vt:lpstr>Strengths of Postmodernism</vt:lpstr>
      <vt:lpstr>Weaknesses of Postmodernism</vt:lpstr>
      <vt:lpstr>Postmodernism and Christianity</vt:lpstr>
      <vt:lpstr>Strengths of Postmodernism for Christianity (yes, there are some!)</vt:lpstr>
      <vt:lpstr>Positives (cont.)</vt:lpstr>
      <vt:lpstr>Characteristics of the Postmodern Church</vt:lpstr>
      <vt:lpstr>The Postmodern Church: A Case Study The Emerging Church</vt:lpstr>
      <vt:lpstr>The Emerging Church (cont.)</vt:lpstr>
      <vt:lpstr>Quotes</vt:lpstr>
      <vt:lpstr>Advice for Interacting with the Postmodern World</vt:lpstr>
      <vt:lpstr>Positive Responses to Help Make Church More Attractive to the Postmodern Mind</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Imelda</dc:creator>
  <cp:lastModifiedBy>John Oakes</cp:lastModifiedBy>
  <cp:revision>57</cp:revision>
  <dcterms:created xsi:type="dcterms:W3CDTF">2009-09-01T16:10:29Z</dcterms:created>
  <dcterms:modified xsi:type="dcterms:W3CDTF">2020-10-21T21:16:14Z</dcterms:modified>
</cp:coreProperties>
</file>