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2"/>
  </p:notesMasterIdLst>
  <p:sldIdLst>
    <p:sldId id="413" r:id="rId2"/>
    <p:sldId id="414" r:id="rId3"/>
    <p:sldId id="415" r:id="rId4"/>
    <p:sldId id="532" r:id="rId5"/>
    <p:sldId id="533" r:id="rId6"/>
    <p:sldId id="416" r:id="rId7"/>
    <p:sldId id="348" r:id="rId8"/>
    <p:sldId id="445" r:id="rId9"/>
    <p:sldId id="448" r:id="rId10"/>
    <p:sldId id="446" r:id="rId11"/>
    <p:sldId id="447" r:id="rId12"/>
    <p:sldId id="449" r:id="rId13"/>
    <p:sldId id="450" r:id="rId14"/>
    <p:sldId id="451" r:id="rId15"/>
    <p:sldId id="452" r:id="rId16"/>
    <p:sldId id="453" r:id="rId17"/>
    <p:sldId id="454" r:id="rId18"/>
    <p:sldId id="455" r:id="rId19"/>
    <p:sldId id="456" r:id="rId20"/>
    <p:sldId id="457" r:id="rId21"/>
    <p:sldId id="458" r:id="rId22"/>
    <p:sldId id="459" r:id="rId23"/>
    <p:sldId id="460" r:id="rId24"/>
    <p:sldId id="461" r:id="rId25"/>
    <p:sldId id="462" r:id="rId26"/>
    <p:sldId id="463" r:id="rId27"/>
    <p:sldId id="465" r:id="rId28"/>
    <p:sldId id="466" r:id="rId29"/>
    <p:sldId id="467" r:id="rId30"/>
    <p:sldId id="474" r:id="rId31"/>
    <p:sldId id="475" r:id="rId32"/>
    <p:sldId id="476" r:id="rId33"/>
    <p:sldId id="468" r:id="rId34"/>
    <p:sldId id="470" r:id="rId35"/>
    <p:sldId id="471" r:id="rId36"/>
    <p:sldId id="472" r:id="rId37"/>
    <p:sldId id="473" r:id="rId38"/>
    <p:sldId id="477" r:id="rId39"/>
    <p:sldId id="478" r:id="rId40"/>
    <p:sldId id="479" r:id="rId41"/>
    <p:sldId id="482" r:id="rId42"/>
    <p:sldId id="483" r:id="rId43"/>
    <p:sldId id="484" r:id="rId44"/>
    <p:sldId id="485" r:id="rId45"/>
    <p:sldId id="493" r:id="rId46"/>
    <p:sldId id="494" r:id="rId47"/>
    <p:sldId id="495" r:id="rId48"/>
    <p:sldId id="496" r:id="rId49"/>
    <p:sldId id="497" r:id="rId50"/>
    <p:sldId id="498" r:id="rId51"/>
    <p:sldId id="480" r:id="rId52"/>
    <p:sldId id="509" r:id="rId53"/>
    <p:sldId id="481" r:id="rId54"/>
    <p:sldId id="510" r:id="rId55"/>
    <p:sldId id="511" r:id="rId56"/>
    <p:sldId id="512" r:id="rId57"/>
    <p:sldId id="515" r:id="rId58"/>
    <p:sldId id="513" r:id="rId59"/>
    <p:sldId id="514" r:id="rId60"/>
    <p:sldId id="518" r:id="rId61"/>
    <p:sldId id="516" r:id="rId62"/>
    <p:sldId id="517" r:id="rId63"/>
    <p:sldId id="519" r:id="rId64"/>
    <p:sldId id="520" r:id="rId65"/>
    <p:sldId id="522" r:id="rId66"/>
    <p:sldId id="529" r:id="rId67"/>
    <p:sldId id="521" r:id="rId68"/>
    <p:sldId id="530" r:id="rId69"/>
    <p:sldId id="531" r:id="rId70"/>
    <p:sldId id="534"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F714E"/>
    <a:srgbClr val="FF0066"/>
    <a:srgbClr val="CC00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58" autoAdjust="0"/>
    <p:restoredTop sz="94434" autoAdjust="0"/>
  </p:normalViewPr>
  <p:slideViewPr>
    <p:cSldViewPr snapToGrid="0">
      <p:cViewPr varScale="1">
        <p:scale>
          <a:sx n="81" d="100"/>
          <a:sy n="81" d="100"/>
        </p:scale>
        <p:origin x="259" y="86"/>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AB288-D432-46E6-9981-4401820257B1}"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2C98B-0E7F-4B3C-9199-24D2AFE41EC8}" type="slidenum">
              <a:rPr lang="en-US" smtClean="0"/>
              <a:t>‹#›</a:t>
            </a:fld>
            <a:endParaRPr lang="en-US"/>
          </a:p>
        </p:txBody>
      </p:sp>
    </p:spTree>
    <p:extLst>
      <p:ext uri="{BB962C8B-B14F-4D97-AF65-F5344CB8AC3E}">
        <p14:creationId xmlns:p14="http://schemas.microsoft.com/office/powerpoint/2010/main" val="772481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sp>
        <p:nvSpPr>
          <p:cNvPr id="13323"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EE9D66AA-A703-4FED-9975-D8ACB1E460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118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05E55DC-156A-44C2-82E1-CA0E38D679CB}"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8936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71697F2-40C8-4335-B73D-A35EF50EA6C6}"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9988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43B5442-FEB5-45C9-B1CA-6E5445E604C6}"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287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CE1B400-4E6E-4D8A-A664-90E8A76E0A80}"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6658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F36FB54-101D-4AB9-880C-F092ADB2D064}"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273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A5FB6F75-F21D-4465-AE2F-471E27A65D79}"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904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4E210F1D-A7A0-4F52-834A-59C2936ADEAE}"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9555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75A4A1A0-420B-4FBC-8F40-4447C33621D0}"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1356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36CA8A9-798A-428D-9462-420A7D94AD5F}"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14261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AE7FB8B-A0BD-4230-8458-8E663A2FCB3A}"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2635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en-US">
              <a:solidFill>
                <a:srgbClr val="FFFFFF"/>
              </a:solidFill>
            </a:endParaRPr>
          </a:p>
        </p:txBody>
      </p:sp>
      <p:sp>
        <p:nvSpPr>
          <p:cNvPr id="12291"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fontAlgn="base">
              <a:spcBef>
                <a:spcPct val="0"/>
              </a:spcBef>
              <a:spcAft>
                <a:spcPct val="0"/>
              </a:spcAft>
              <a:defRPr/>
            </a:pPr>
            <a:fld id="{37060536-3D1A-412F-A9B1-558FE42A8F95}"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229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229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229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229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grpSp>
        <p:sp>
          <p:nvSpPr>
            <p:cNvPr id="1229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sp>
        <p:nvSpPr>
          <p:cNvPr id="12301"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endParaRPr lang="en-US">
              <a:solidFill>
                <a:srgbClr val="FFFFFF"/>
              </a:solidFill>
            </a:endParaRPr>
          </a:p>
        </p:txBody>
      </p:sp>
      <p:sp>
        <p:nvSpPr>
          <p:cNvPr id="12303"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298282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8" y="236930"/>
            <a:ext cx="10908632" cy="1915109"/>
          </a:xfrm>
        </p:spPr>
        <p:txBody>
          <a:bodyPr>
            <a:normAutofit/>
          </a:bodyPr>
          <a:lstStyle/>
          <a:p>
            <a:r>
              <a:rPr lang="en-US" sz="4400" dirty="0"/>
              <a:t>A Question….</a:t>
            </a:r>
          </a:p>
        </p:txBody>
      </p:sp>
      <p:sp>
        <p:nvSpPr>
          <p:cNvPr id="3" name="Content Placeholder 2"/>
          <p:cNvSpPr>
            <a:spLocks noGrp="1"/>
          </p:cNvSpPr>
          <p:nvPr>
            <p:ph idx="1"/>
          </p:nvPr>
        </p:nvSpPr>
        <p:spPr>
          <a:xfrm>
            <a:off x="1800520" y="2430378"/>
            <a:ext cx="8644379" cy="3878981"/>
          </a:xfrm>
        </p:spPr>
        <p:txBody>
          <a:bodyPr/>
          <a:lstStyle/>
          <a:p>
            <a:pPr marL="137160" indent="0" algn="ctr">
              <a:buNone/>
            </a:pPr>
            <a:r>
              <a:rPr lang="en-US" sz="3600" b="1" dirty="0"/>
              <a:t>What is the most common word or expression used in the New Testament for a person who is saved?</a:t>
            </a:r>
          </a:p>
          <a:p>
            <a:pPr marL="137160" indent="0">
              <a:buNone/>
            </a:pPr>
            <a:endParaRPr lang="en-US" b="1" dirty="0"/>
          </a:p>
        </p:txBody>
      </p:sp>
    </p:spTree>
    <p:extLst>
      <p:ext uri="{BB962C8B-B14F-4D97-AF65-F5344CB8AC3E}">
        <p14:creationId xmlns:p14="http://schemas.microsoft.com/office/powerpoint/2010/main" val="4002264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DBEB4-81BA-40FE-9548-499621AA9510}"/>
              </a:ext>
            </a:extLst>
          </p:cNvPr>
          <p:cNvSpPr>
            <a:spLocks noGrp="1"/>
          </p:cNvSpPr>
          <p:nvPr>
            <p:ph type="title"/>
          </p:nvPr>
        </p:nvSpPr>
        <p:spPr/>
        <p:txBody>
          <a:bodyPr/>
          <a:lstStyle/>
          <a:p>
            <a:r>
              <a:rPr lang="en-US" dirty="0"/>
              <a:t>Alive in Christ</a:t>
            </a:r>
          </a:p>
        </p:txBody>
      </p:sp>
      <p:sp>
        <p:nvSpPr>
          <p:cNvPr id="3" name="Content Placeholder 2">
            <a:extLst>
              <a:ext uri="{FF2B5EF4-FFF2-40B4-BE49-F238E27FC236}">
                <a16:creationId xmlns:a16="http://schemas.microsoft.com/office/drawing/2014/main" id="{77DC58CB-639A-47D6-AC92-3609C3658B05}"/>
              </a:ext>
            </a:extLst>
          </p:cNvPr>
          <p:cNvSpPr>
            <a:spLocks noGrp="1"/>
          </p:cNvSpPr>
          <p:nvPr>
            <p:ph idx="1"/>
          </p:nvPr>
        </p:nvSpPr>
        <p:spPr>
          <a:xfrm>
            <a:off x="609600" y="1600201"/>
            <a:ext cx="5998590" cy="4525963"/>
          </a:xfrm>
        </p:spPr>
        <p:txBody>
          <a:bodyPr/>
          <a:lstStyle/>
          <a:p>
            <a:pPr marL="0" marR="0" indent="0" algn="just">
              <a:lnSpc>
                <a:spcPct val="115000"/>
              </a:lnSpc>
              <a:spcBef>
                <a:spcPts val="0"/>
              </a:spcBef>
              <a:spcAft>
                <a:spcPts val="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Eph 2:1-4    You were dead in your sins, but God made you alive.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b="1" dirty="0"/>
          </a:p>
          <a:p>
            <a:pPr marL="0" indent="0">
              <a:buNone/>
            </a:pPr>
            <a:r>
              <a:rPr lang="en-US" sz="2800" b="1" dirty="0"/>
              <a:t>Romans 6:8-11</a:t>
            </a:r>
          </a:p>
          <a:p>
            <a:pPr marL="0" indent="0">
              <a:buNone/>
            </a:pPr>
            <a:endParaRPr lang="en-US" sz="1200" b="1" dirty="0"/>
          </a:p>
          <a:p>
            <a:pPr marL="0" indent="0">
              <a:buNone/>
            </a:pPr>
            <a:r>
              <a:rPr lang="en-US" sz="2800" b="1" dirty="0"/>
              <a:t>1 Corinthians 15:20-22</a:t>
            </a:r>
          </a:p>
          <a:p>
            <a:pPr marL="0" indent="0">
              <a:buNone/>
            </a:pPr>
            <a:endParaRPr lang="en-US" sz="1200" b="1" dirty="0"/>
          </a:p>
          <a:p>
            <a:pPr marL="0" indent="0">
              <a:buNone/>
            </a:pPr>
            <a:r>
              <a:rPr lang="en-US" sz="2800" b="1" dirty="0">
                <a:solidFill>
                  <a:srgbClr val="FFFF00"/>
                </a:solidFill>
              </a:rPr>
              <a:t>Challenge</a:t>
            </a:r>
            <a:r>
              <a:rPr lang="en-US" sz="2800" b="1" dirty="0"/>
              <a:t>: What are you going to do with the second chance that God has given you?</a:t>
            </a:r>
          </a:p>
        </p:txBody>
      </p:sp>
      <p:pic>
        <p:nvPicPr>
          <p:cNvPr id="1026" name="Picture 2" descr="Image result for flatlined">
            <a:extLst>
              <a:ext uri="{FF2B5EF4-FFF2-40B4-BE49-F238E27FC236}">
                <a16:creationId xmlns:a16="http://schemas.microsoft.com/office/drawing/2014/main" id="{3AB08868-192E-4B84-ADF6-4D54F495E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8473" y="2262981"/>
            <a:ext cx="4897591" cy="274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799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4E9A-F3E7-4732-B21E-11CE327B7A12}"/>
              </a:ext>
            </a:extLst>
          </p:cNvPr>
          <p:cNvSpPr>
            <a:spLocks noGrp="1"/>
          </p:cNvSpPr>
          <p:nvPr>
            <p:ph type="title"/>
          </p:nvPr>
        </p:nvSpPr>
        <p:spPr/>
        <p:txBody>
          <a:bodyPr/>
          <a:lstStyle/>
          <a:p>
            <a:r>
              <a:rPr lang="en-US" dirty="0"/>
              <a:t>New Creation in Christ</a:t>
            </a:r>
          </a:p>
        </p:txBody>
      </p:sp>
      <p:sp>
        <p:nvSpPr>
          <p:cNvPr id="3" name="Content Placeholder 2">
            <a:extLst>
              <a:ext uri="{FF2B5EF4-FFF2-40B4-BE49-F238E27FC236}">
                <a16:creationId xmlns:a16="http://schemas.microsoft.com/office/drawing/2014/main" id="{398DCEC8-8A7E-4C2E-A4EC-3874749C5DD4}"/>
              </a:ext>
            </a:extLst>
          </p:cNvPr>
          <p:cNvSpPr>
            <a:spLocks noGrp="1"/>
          </p:cNvSpPr>
          <p:nvPr>
            <p:ph idx="1"/>
          </p:nvPr>
        </p:nvSpPr>
        <p:spPr>
          <a:xfrm>
            <a:off x="301658" y="1517715"/>
            <a:ext cx="10972800" cy="4609708"/>
          </a:xfrm>
        </p:spPr>
        <p:txBody>
          <a:bodyPr/>
          <a:lstStyle/>
          <a:p>
            <a:pPr marL="137160" indent="0">
              <a:buNone/>
            </a:pPr>
            <a:r>
              <a:rPr lang="en-US" sz="2800" b="1" dirty="0"/>
              <a:t>Therefore, if anyone is </a:t>
            </a:r>
            <a:r>
              <a:rPr lang="en-US" sz="2800" b="1" dirty="0">
                <a:solidFill>
                  <a:srgbClr val="FFFF00"/>
                </a:solidFill>
              </a:rPr>
              <a:t>in Christ</a:t>
            </a:r>
            <a:r>
              <a:rPr lang="en-US" sz="2800" b="1" dirty="0"/>
              <a:t>, there is a new creation; old things have passed away and look, new things have come. Everything is from God, who reconciled us to Himself through Christ and gave us the ministry of reconciliation: That is</a:t>
            </a:r>
            <a:r>
              <a:rPr lang="en-US" sz="2800" b="1" dirty="0">
                <a:solidFill>
                  <a:srgbClr val="FFFF00"/>
                </a:solidFill>
              </a:rPr>
              <a:t>, in Christ</a:t>
            </a:r>
            <a:r>
              <a:rPr lang="en-US" sz="2800" b="1" dirty="0"/>
              <a:t>, God was reconciling to the world to Himself, not counting their trespasses against them, and He has committed the message of reconciliation to us. (2 Corinthians 5:17–19 HCSB)</a:t>
            </a:r>
          </a:p>
          <a:p>
            <a:pPr marL="137160" indent="0">
              <a:buNone/>
            </a:pPr>
            <a:endParaRPr lang="en-US" sz="2800" b="1" dirty="0"/>
          </a:p>
          <a:p>
            <a:pPr marL="137160" indent="0">
              <a:buNone/>
            </a:pPr>
            <a:r>
              <a:rPr lang="en-US" sz="2800" b="1" dirty="0">
                <a:solidFill>
                  <a:srgbClr val="FFFF00"/>
                </a:solidFill>
              </a:rPr>
              <a:t>Challenge</a:t>
            </a:r>
            <a:r>
              <a:rPr lang="en-US" sz="2800" b="1" dirty="0"/>
              <a:t>: How can you live a renewed life?</a:t>
            </a:r>
          </a:p>
          <a:p>
            <a:pPr marL="137160" indent="0">
              <a:buNone/>
            </a:pPr>
            <a:endParaRPr lang="en-US" sz="2400" dirty="0"/>
          </a:p>
        </p:txBody>
      </p:sp>
    </p:spTree>
    <p:extLst>
      <p:ext uri="{BB962C8B-B14F-4D97-AF65-F5344CB8AC3E}">
        <p14:creationId xmlns:p14="http://schemas.microsoft.com/office/powerpoint/2010/main" val="1601086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5D2F-B4B8-431B-B861-7905DE4C7ACD}"/>
              </a:ext>
            </a:extLst>
          </p:cNvPr>
          <p:cNvSpPr>
            <a:spLocks noGrp="1"/>
          </p:cNvSpPr>
          <p:nvPr>
            <p:ph type="title"/>
          </p:nvPr>
        </p:nvSpPr>
        <p:spPr/>
        <p:txBody>
          <a:bodyPr/>
          <a:lstStyle/>
          <a:p>
            <a:r>
              <a:rPr lang="en-US" dirty="0"/>
              <a:t>No Condemnation in Christ</a:t>
            </a:r>
          </a:p>
        </p:txBody>
      </p:sp>
      <p:sp>
        <p:nvSpPr>
          <p:cNvPr id="3" name="Content Placeholder 2">
            <a:extLst>
              <a:ext uri="{FF2B5EF4-FFF2-40B4-BE49-F238E27FC236}">
                <a16:creationId xmlns:a16="http://schemas.microsoft.com/office/drawing/2014/main" id="{10E2BB5E-99B5-4471-AF51-E33A99D18D6B}"/>
              </a:ext>
            </a:extLst>
          </p:cNvPr>
          <p:cNvSpPr>
            <a:spLocks noGrp="1"/>
          </p:cNvSpPr>
          <p:nvPr>
            <p:ph idx="1"/>
          </p:nvPr>
        </p:nvSpPr>
        <p:spPr/>
        <p:txBody>
          <a:bodyPr/>
          <a:lstStyle/>
          <a:p>
            <a:pPr marL="0" indent="0">
              <a:buNone/>
            </a:pPr>
            <a:r>
              <a:rPr lang="en-US" b="1" dirty="0"/>
              <a:t>Therefore, there is now no condemnation for those who are in Christ Jesus, because through Christ Jesus the law of the Spirit who gives life has set you free from the law of sin and death. (Romans 8:1–2)</a:t>
            </a:r>
            <a:endParaRPr lang="en-US" sz="2800" b="1" dirty="0"/>
          </a:p>
          <a:p>
            <a:pPr marL="0" indent="0">
              <a:buNone/>
            </a:pPr>
            <a:endParaRPr lang="en-US" sz="1600" b="1" dirty="0"/>
          </a:p>
          <a:p>
            <a:pPr marL="0" indent="0">
              <a:buNone/>
            </a:pPr>
            <a:r>
              <a:rPr lang="en-US" b="1" dirty="0"/>
              <a:t>Isaiah 1:18</a:t>
            </a:r>
          </a:p>
          <a:p>
            <a:pPr marL="0" indent="0">
              <a:buNone/>
            </a:pPr>
            <a:endParaRPr lang="en-US" sz="1800" b="1" dirty="0"/>
          </a:p>
          <a:p>
            <a:pPr marL="0" indent="0">
              <a:buNone/>
            </a:pPr>
            <a:r>
              <a:rPr lang="en-US" sz="2800" b="1" dirty="0">
                <a:solidFill>
                  <a:srgbClr val="FFFF00"/>
                </a:solidFill>
              </a:rPr>
              <a:t>Challenge</a:t>
            </a:r>
            <a:r>
              <a:rPr lang="en-US" sz="2800" b="1" dirty="0"/>
              <a:t>: Now that you are exonerated, what will you do with the life you have regained?</a:t>
            </a:r>
          </a:p>
        </p:txBody>
      </p:sp>
    </p:spTree>
    <p:extLst>
      <p:ext uri="{BB962C8B-B14F-4D97-AF65-F5344CB8AC3E}">
        <p14:creationId xmlns:p14="http://schemas.microsoft.com/office/powerpoint/2010/main" val="1413783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C070-3482-4093-8D26-6DA1DE4166C1}"/>
              </a:ext>
            </a:extLst>
          </p:cNvPr>
          <p:cNvSpPr>
            <a:spLocks noGrp="1"/>
          </p:cNvSpPr>
          <p:nvPr>
            <p:ph type="title"/>
          </p:nvPr>
        </p:nvSpPr>
        <p:spPr/>
        <p:txBody>
          <a:bodyPr/>
          <a:lstStyle/>
          <a:p>
            <a:r>
              <a:rPr lang="en-US" dirty="0"/>
              <a:t>In Christ We are Chosen by God</a:t>
            </a:r>
          </a:p>
        </p:txBody>
      </p:sp>
      <p:sp>
        <p:nvSpPr>
          <p:cNvPr id="3" name="Content Placeholder 2">
            <a:extLst>
              <a:ext uri="{FF2B5EF4-FFF2-40B4-BE49-F238E27FC236}">
                <a16:creationId xmlns:a16="http://schemas.microsoft.com/office/drawing/2014/main" id="{A23DB279-A8E0-459B-967E-11F177C3D4E0}"/>
              </a:ext>
            </a:extLst>
          </p:cNvPr>
          <p:cNvSpPr>
            <a:spLocks noGrp="1"/>
          </p:cNvSpPr>
          <p:nvPr>
            <p:ph idx="1"/>
          </p:nvPr>
        </p:nvSpPr>
        <p:spPr>
          <a:xfrm>
            <a:off x="471340" y="2565974"/>
            <a:ext cx="6094287" cy="3560190"/>
          </a:xfrm>
        </p:spPr>
        <p:txBody>
          <a:bodyPr/>
          <a:lstStyle/>
          <a:p>
            <a:pPr marL="0" indent="0">
              <a:buNone/>
            </a:pPr>
            <a:r>
              <a:rPr lang="en-US" sz="2800" b="1" dirty="0"/>
              <a:t>For he chose us in him before the creation of the world to be holy and blameless in his sight. (Ephesians 1:4)</a:t>
            </a:r>
          </a:p>
          <a:p>
            <a:pPr marL="0" indent="0">
              <a:buNone/>
            </a:pPr>
            <a:endParaRPr lang="en-US" sz="2800" b="1" dirty="0"/>
          </a:p>
          <a:p>
            <a:pPr marL="0" indent="0">
              <a:buNone/>
            </a:pPr>
            <a:r>
              <a:rPr lang="en-US" b="1" dirty="0"/>
              <a:t>GOD CHOSE YOU!</a:t>
            </a:r>
          </a:p>
        </p:txBody>
      </p:sp>
      <p:pic>
        <p:nvPicPr>
          <p:cNvPr id="1026" name="Picture 2" descr="Image result for not getting picked for the team">
            <a:extLst>
              <a:ext uri="{FF2B5EF4-FFF2-40B4-BE49-F238E27FC236}">
                <a16:creationId xmlns:a16="http://schemas.microsoft.com/office/drawing/2014/main" id="{01CF328E-A491-4EF3-9FE2-6CF033E37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628" y="2507056"/>
            <a:ext cx="5626372" cy="356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94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F62B6-7B9F-489C-961B-14BAEB6300F9}"/>
              </a:ext>
            </a:extLst>
          </p:cNvPr>
          <p:cNvSpPr>
            <a:spLocks noGrp="1"/>
          </p:cNvSpPr>
          <p:nvPr>
            <p:ph type="title"/>
          </p:nvPr>
        </p:nvSpPr>
        <p:spPr/>
        <p:txBody>
          <a:bodyPr/>
          <a:lstStyle/>
          <a:p>
            <a:r>
              <a:rPr lang="en-US" dirty="0"/>
              <a:t>Chosen!  Included!</a:t>
            </a:r>
          </a:p>
        </p:txBody>
      </p:sp>
      <p:sp>
        <p:nvSpPr>
          <p:cNvPr id="3" name="Content Placeholder 2">
            <a:extLst>
              <a:ext uri="{FF2B5EF4-FFF2-40B4-BE49-F238E27FC236}">
                <a16:creationId xmlns:a16="http://schemas.microsoft.com/office/drawing/2014/main" id="{7AB161C6-D4D1-409A-A37E-6C4D12A75662}"/>
              </a:ext>
            </a:extLst>
          </p:cNvPr>
          <p:cNvSpPr>
            <a:spLocks noGrp="1"/>
          </p:cNvSpPr>
          <p:nvPr>
            <p:ph idx="1"/>
          </p:nvPr>
        </p:nvSpPr>
        <p:spPr>
          <a:xfrm>
            <a:off x="5260156" y="1819373"/>
            <a:ext cx="6513921" cy="4306791"/>
          </a:xfrm>
        </p:spPr>
        <p:txBody>
          <a:bodyPr/>
          <a:lstStyle/>
          <a:p>
            <a:pPr marL="0" indent="0">
              <a:buNone/>
            </a:pPr>
            <a:r>
              <a:rPr lang="en-US" sz="2800" b="1" dirty="0"/>
              <a:t>In him we were also chosen, having been predestined according to the plan of him who works out everything in conformity with the purpose of his will, in order that we, who were the first to put our hope in Christ, might be for the praise of his glory. And you were also included in Christ when you heard the message of truth, the gospel of your salvation. (Ephesians 1:11-13)</a:t>
            </a:r>
          </a:p>
        </p:txBody>
      </p:sp>
      <p:pic>
        <p:nvPicPr>
          <p:cNvPr id="2050" name="Picture 2" descr="Image result for chosen">
            <a:extLst>
              <a:ext uri="{FF2B5EF4-FFF2-40B4-BE49-F238E27FC236}">
                <a16:creationId xmlns:a16="http://schemas.microsoft.com/office/drawing/2014/main" id="{2C08F89F-2F59-440F-9B34-62E98A5BA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27" y="2704018"/>
            <a:ext cx="4731571" cy="283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65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6448E-2478-4989-B9F3-25028F7B02FD}"/>
              </a:ext>
            </a:extLst>
          </p:cNvPr>
          <p:cNvSpPr>
            <a:spLocks noGrp="1"/>
          </p:cNvSpPr>
          <p:nvPr>
            <p:ph type="title"/>
          </p:nvPr>
        </p:nvSpPr>
        <p:spPr/>
        <p:txBody>
          <a:bodyPr/>
          <a:lstStyle/>
          <a:p>
            <a:r>
              <a:rPr lang="en-US" sz="3200" dirty="0"/>
              <a:t>If You Have Strayed, God Wants You Back</a:t>
            </a:r>
          </a:p>
        </p:txBody>
      </p:sp>
      <p:sp>
        <p:nvSpPr>
          <p:cNvPr id="3" name="Content Placeholder 2">
            <a:extLst>
              <a:ext uri="{FF2B5EF4-FFF2-40B4-BE49-F238E27FC236}">
                <a16:creationId xmlns:a16="http://schemas.microsoft.com/office/drawing/2014/main" id="{1528D1CA-57B0-432B-9073-AB0672AC3779}"/>
              </a:ext>
            </a:extLst>
          </p:cNvPr>
          <p:cNvSpPr>
            <a:spLocks noGrp="1"/>
          </p:cNvSpPr>
          <p:nvPr>
            <p:ph idx="1"/>
          </p:nvPr>
        </p:nvSpPr>
        <p:spPr>
          <a:xfrm>
            <a:off x="609600" y="2064470"/>
            <a:ext cx="6036297" cy="4061694"/>
          </a:xfrm>
        </p:spPr>
        <p:txBody>
          <a:bodyPr/>
          <a:lstStyle/>
          <a:p>
            <a:pPr marL="0" indent="0">
              <a:buNone/>
            </a:pPr>
            <a:r>
              <a:rPr lang="en-US" b="1" dirty="0"/>
              <a:t>This is what the Lord says: “What fault did your ancestors find in me, that they strayed so far from me? They followed worthless idols and became worthless themselves.” (Jeremiah 2:5)</a:t>
            </a:r>
          </a:p>
        </p:txBody>
      </p:sp>
      <p:pic>
        <p:nvPicPr>
          <p:cNvPr id="4" name="Picture 3">
            <a:extLst>
              <a:ext uri="{FF2B5EF4-FFF2-40B4-BE49-F238E27FC236}">
                <a16:creationId xmlns:a16="http://schemas.microsoft.com/office/drawing/2014/main" id="{5180C67D-4051-40CC-93CC-581C18869B9C}"/>
              </a:ext>
            </a:extLst>
          </p:cNvPr>
          <p:cNvPicPr>
            <a:picLocks noChangeAspect="1"/>
          </p:cNvPicPr>
          <p:nvPr/>
        </p:nvPicPr>
        <p:blipFill>
          <a:blip r:embed="rId2"/>
          <a:stretch>
            <a:fillRect/>
          </a:stretch>
        </p:blipFill>
        <p:spPr>
          <a:xfrm>
            <a:off x="7815360" y="1826283"/>
            <a:ext cx="3864450" cy="4299881"/>
          </a:xfrm>
          <a:prstGeom prst="rect">
            <a:avLst/>
          </a:prstGeom>
        </p:spPr>
      </p:pic>
    </p:spTree>
    <p:extLst>
      <p:ext uri="{BB962C8B-B14F-4D97-AF65-F5344CB8AC3E}">
        <p14:creationId xmlns:p14="http://schemas.microsoft.com/office/powerpoint/2010/main" val="323335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790C-C96F-4563-857C-ADA86991FAB5}"/>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77773C10-64B5-4E83-96B2-41FD910289C0}"/>
              </a:ext>
            </a:extLst>
          </p:cNvPr>
          <p:cNvSpPr>
            <a:spLocks noGrp="1"/>
          </p:cNvSpPr>
          <p:nvPr>
            <p:ph idx="1"/>
          </p:nvPr>
        </p:nvSpPr>
        <p:spPr>
          <a:xfrm>
            <a:off x="609600" y="1677971"/>
            <a:ext cx="10972800" cy="4448193"/>
          </a:xfrm>
        </p:spPr>
        <p:txBody>
          <a:bodyPr/>
          <a:lstStyle/>
          <a:p>
            <a:pPr marL="0" indent="0">
              <a:buNone/>
            </a:pPr>
            <a:r>
              <a:rPr lang="en-US" b="1" dirty="0"/>
              <a:t>If you have been straying, Return to him and let him choose you again.  God wants to say to you, “Well done, good and faithful servant.”</a:t>
            </a:r>
          </a:p>
          <a:p>
            <a:pPr marL="0" indent="0">
              <a:buNone/>
            </a:pPr>
            <a:endParaRPr lang="en-US" b="1" dirty="0"/>
          </a:p>
          <a:p>
            <a:pPr marL="0" indent="0">
              <a:buNone/>
            </a:pPr>
            <a:r>
              <a:rPr lang="en-US" b="1" dirty="0"/>
              <a:t>To the faithful:</a:t>
            </a:r>
          </a:p>
          <a:p>
            <a:pPr marL="0" indent="0">
              <a:buNone/>
            </a:pPr>
            <a:r>
              <a:rPr lang="en-US" b="1" dirty="0"/>
              <a:t>Revel in the fact that God has chosen you and live a chosen life—one dedicated to pleasing his/her master.</a:t>
            </a:r>
          </a:p>
          <a:p>
            <a:pPr marL="0" indent="0">
              <a:buNone/>
            </a:pPr>
            <a:endParaRPr lang="en-US" b="1" dirty="0"/>
          </a:p>
        </p:txBody>
      </p:sp>
    </p:spTree>
    <p:extLst>
      <p:ext uri="{BB962C8B-B14F-4D97-AF65-F5344CB8AC3E}">
        <p14:creationId xmlns:p14="http://schemas.microsoft.com/office/powerpoint/2010/main" val="1327854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08BF9-6669-4133-AB50-5B97F12D8AC8}"/>
              </a:ext>
            </a:extLst>
          </p:cNvPr>
          <p:cNvSpPr>
            <a:spLocks noGrp="1"/>
          </p:cNvSpPr>
          <p:nvPr>
            <p:ph type="title"/>
          </p:nvPr>
        </p:nvSpPr>
        <p:spPr/>
        <p:txBody>
          <a:bodyPr/>
          <a:lstStyle/>
          <a:p>
            <a:r>
              <a:rPr lang="en-US" sz="4000" dirty="0"/>
              <a:t>We Are Children of God in Christ</a:t>
            </a:r>
          </a:p>
        </p:txBody>
      </p:sp>
      <p:sp>
        <p:nvSpPr>
          <p:cNvPr id="3" name="Content Placeholder 2">
            <a:extLst>
              <a:ext uri="{FF2B5EF4-FFF2-40B4-BE49-F238E27FC236}">
                <a16:creationId xmlns:a16="http://schemas.microsoft.com/office/drawing/2014/main" id="{3BFAE17B-AA1B-4291-8455-3A96C6071D39}"/>
              </a:ext>
            </a:extLst>
          </p:cNvPr>
          <p:cNvSpPr>
            <a:spLocks noGrp="1"/>
          </p:cNvSpPr>
          <p:nvPr>
            <p:ph idx="1"/>
          </p:nvPr>
        </p:nvSpPr>
        <p:spPr>
          <a:xfrm>
            <a:off x="6193410" y="2215299"/>
            <a:ext cx="5388990" cy="3910865"/>
          </a:xfrm>
        </p:spPr>
        <p:txBody>
          <a:bodyPr/>
          <a:lstStyle/>
          <a:p>
            <a:pPr marL="0" indent="0">
              <a:buNone/>
            </a:pPr>
            <a:r>
              <a:rPr lang="en-US" b="1" dirty="0"/>
              <a:t>So in Christ Jesus you are all children of God through faith, for all of you who were baptized into Christ have clothed yourselves with Christ. (Galatians 3:26)</a:t>
            </a:r>
          </a:p>
        </p:txBody>
      </p:sp>
      <p:pic>
        <p:nvPicPr>
          <p:cNvPr id="3074" name="Picture 2" descr="Image result for mother and child">
            <a:extLst>
              <a:ext uri="{FF2B5EF4-FFF2-40B4-BE49-F238E27FC236}">
                <a16:creationId xmlns:a16="http://schemas.microsoft.com/office/drawing/2014/main" id="{8FE8E91F-66A2-4E18-8F41-A719A693F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022" y="1338606"/>
            <a:ext cx="3832929" cy="519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496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FD62-A3EE-47F4-9DEC-347BDDC200C7}"/>
              </a:ext>
            </a:extLst>
          </p:cNvPr>
          <p:cNvSpPr>
            <a:spLocks noGrp="1"/>
          </p:cNvSpPr>
          <p:nvPr>
            <p:ph type="title"/>
          </p:nvPr>
        </p:nvSpPr>
        <p:spPr/>
        <p:txBody>
          <a:bodyPr/>
          <a:lstStyle/>
          <a:p>
            <a:r>
              <a:rPr lang="en-US" sz="4000" dirty="0"/>
              <a:t>God:  I will never forget you!</a:t>
            </a:r>
          </a:p>
        </p:txBody>
      </p:sp>
      <p:sp>
        <p:nvSpPr>
          <p:cNvPr id="3" name="Content Placeholder 2">
            <a:extLst>
              <a:ext uri="{FF2B5EF4-FFF2-40B4-BE49-F238E27FC236}">
                <a16:creationId xmlns:a16="http://schemas.microsoft.com/office/drawing/2014/main" id="{D0D9F38D-6C48-4E54-9945-2EF1E02C0707}"/>
              </a:ext>
            </a:extLst>
          </p:cNvPr>
          <p:cNvSpPr>
            <a:spLocks noGrp="1"/>
          </p:cNvSpPr>
          <p:nvPr>
            <p:ph idx="1"/>
          </p:nvPr>
        </p:nvSpPr>
        <p:spPr>
          <a:xfrm>
            <a:off x="609600" y="2007909"/>
            <a:ext cx="5486400" cy="4118255"/>
          </a:xfrm>
        </p:spPr>
        <p:txBody>
          <a:bodyPr/>
          <a:lstStyle/>
          <a:p>
            <a:pPr marL="0" indent="0">
              <a:buNone/>
            </a:pPr>
            <a:r>
              <a:rPr lang="en-US" b="1" dirty="0"/>
              <a:t>Can a mother forget the baby at her breast and have no compassion on the child she has borne? Though she may forget, I will not forget you! (Isaiah 49:15)</a:t>
            </a:r>
          </a:p>
        </p:txBody>
      </p:sp>
      <p:pic>
        <p:nvPicPr>
          <p:cNvPr id="4" name="Picture 3">
            <a:extLst>
              <a:ext uri="{FF2B5EF4-FFF2-40B4-BE49-F238E27FC236}">
                <a16:creationId xmlns:a16="http://schemas.microsoft.com/office/drawing/2014/main" id="{3A0718A2-6F5F-4510-8121-522E2C8E6251}"/>
              </a:ext>
            </a:extLst>
          </p:cNvPr>
          <p:cNvPicPr>
            <a:picLocks noChangeAspect="1"/>
          </p:cNvPicPr>
          <p:nvPr/>
        </p:nvPicPr>
        <p:blipFill>
          <a:blip r:embed="rId2"/>
          <a:stretch>
            <a:fillRect/>
          </a:stretch>
        </p:blipFill>
        <p:spPr>
          <a:xfrm>
            <a:off x="6419654" y="2564091"/>
            <a:ext cx="5696931" cy="3041032"/>
          </a:xfrm>
          <a:prstGeom prst="rect">
            <a:avLst/>
          </a:prstGeom>
        </p:spPr>
      </p:pic>
    </p:spTree>
    <p:extLst>
      <p:ext uri="{BB962C8B-B14F-4D97-AF65-F5344CB8AC3E}">
        <p14:creationId xmlns:p14="http://schemas.microsoft.com/office/powerpoint/2010/main" val="2044629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B43E-23D8-455D-A25A-C0455DF4FE9E}"/>
              </a:ext>
            </a:extLst>
          </p:cNvPr>
          <p:cNvSpPr>
            <a:spLocks noGrp="1"/>
          </p:cNvSpPr>
          <p:nvPr>
            <p:ph type="title"/>
          </p:nvPr>
        </p:nvSpPr>
        <p:spPr/>
        <p:txBody>
          <a:bodyPr/>
          <a:lstStyle/>
          <a:p>
            <a:r>
              <a:rPr lang="en-US" sz="4000" dirty="0"/>
              <a:t>God Wants to Adopt You</a:t>
            </a:r>
          </a:p>
        </p:txBody>
      </p:sp>
      <p:sp>
        <p:nvSpPr>
          <p:cNvPr id="3" name="Content Placeholder 2">
            <a:extLst>
              <a:ext uri="{FF2B5EF4-FFF2-40B4-BE49-F238E27FC236}">
                <a16:creationId xmlns:a16="http://schemas.microsoft.com/office/drawing/2014/main" id="{96E9EF0C-BB14-4BFB-9A0F-E121B440CA86}"/>
              </a:ext>
            </a:extLst>
          </p:cNvPr>
          <p:cNvSpPr>
            <a:spLocks noGrp="1"/>
          </p:cNvSpPr>
          <p:nvPr>
            <p:ph idx="1"/>
          </p:nvPr>
        </p:nvSpPr>
        <p:spPr>
          <a:xfrm>
            <a:off x="5844619" y="2036190"/>
            <a:ext cx="5737781" cy="4089974"/>
          </a:xfrm>
        </p:spPr>
        <p:txBody>
          <a:bodyPr/>
          <a:lstStyle/>
          <a:p>
            <a:pPr marL="0" indent="0">
              <a:buNone/>
            </a:pPr>
            <a:r>
              <a:rPr lang="en-US" sz="2800" b="1" dirty="0"/>
              <a:t>For he chose us in him before the creation of the world to be holy and blameless in his sight. In love, he predestined us for adoption to sonship through Jesus Christ, in accordance with his pleasure and will—to the praise of his glorious grace, which he has freely given us in the One he loves. (Ephesians 1:4-6)</a:t>
            </a:r>
          </a:p>
        </p:txBody>
      </p:sp>
      <p:pic>
        <p:nvPicPr>
          <p:cNvPr id="5" name="Picture 4">
            <a:extLst>
              <a:ext uri="{FF2B5EF4-FFF2-40B4-BE49-F238E27FC236}">
                <a16:creationId xmlns:a16="http://schemas.microsoft.com/office/drawing/2014/main" id="{B09225A0-B852-40C3-AF08-50E412FC67B5}"/>
              </a:ext>
            </a:extLst>
          </p:cNvPr>
          <p:cNvPicPr>
            <a:picLocks noChangeAspect="1"/>
          </p:cNvPicPr>
          <p:nvPr/>
        </p:nvPicPr>
        <p:blipFill>
          <a:blip r:embed="rId2"/>
          <a:stretch>
            <a:fillRect/>
          </a:stretch>
        </p:blipFill>
        <p:spPr>
          <a:xfrm>
            <a:off x="388657" y="2359500"/>
            <a:ext cx="5242027" cy="3475692"/>
          </a:xfrm>
          <a:prstGeom prst="rect">
            <a:avLst/>
          </a:prstGeom>
        </p:spPr>
      </p:pic>
    </p:spTree>
    <p:extLst>
      <p:ext uri="{BB962C8B-B14F-4D97-AF65-F5344CB8AC3E}">
        <p14:creationId xmlns:p14="http://schemas.microsoft.com/office/powerpoint/2010/main" val="98541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Question….</a:t>
            </a:r>
          </a:p>
        </p:txBody>
      </p:sp>
      <p:sp>
        <p:nvSpPr>
          <p:cNvPr id="3" name="Content Placeholder 2"/>
          <p:cNvSpPr>
            <a:spLocks noGrp="1"/>
          </p:cNvSpPr>
          <p:nvPr>
            <p:ph idx="1"/>
          </p:nvPr>
        </p:nvSpPr>
        <p:spPr/>
        <p:txBody>
          <a:bodyPr/>
          <a:lstStyle/>
          <a:p>
            <a:pPr marL="137160" indent="0" algn="ctr">
              <a:buNone/>
            </a:pPr>
            <a:r>
              <a:rPr lang="en-US" sz="3600" b="1" dirty="0"/>
              <a:t>What is the most common word or expression used in the New Testament for a person who is saved?</a:t>
            </a:r>
          </a:p>
          <a:p>
            <a:pPr marL="137160" indent="0">
              <a:buNone/>
            </a:pPr>
            <a:endParaRPr lang="en-US" b="1" dirty="0"/>
          </a:p>
          <a:p>
            <a:pPr marL="137160" indent="0" algn="ctr">
              <a:buNone/>
            </a:pPr>
            <a:r>
              <a:rPr lang="en-US" sz="3200" b="1" dirty="0"/>
              <a:t>Saved?</a:t>
            </a:r>
          </a:p>
          <a:p>
            <a:pPr marL="137160" indent="0" algn="ctr">
              <a:buNone/>
            </a:pPr>
            <a:r>
              <a:rPr lang="en-US" sz="3200" b="1" dirty="0"/>
              <a:t>Christian?</a:t>
            </a:r>
            <a:br>
              <a:rPr lang="en-US" sz="3200" b="1" dirty="0"/>
            </a:br>
            <a:r>
              <a:rPr lang="en-US" sz="3200" b="1" dirty="0"/>
              <a:t>Disciple?</a:t>
            </a:r>
          </a:p>
          <a:p>
            <a:pPr marL="137160" indent="0" algn="ctr">
              <a:buNone/>
            </a:pPr>
            <a:r>
              <a:rPr lang="en-US" sz="3200" b="1" dirty="0"/>
              <a:t>Forgiven?</a:t>
            </a:r>
          </a:p>
        </p:txBody>
      </p:sp>
    </p:spTree>
    <p:extLst>
      <p:ext uri="{BB962C8B-B14F-4D97-AF65-F5344CB8AC3E}">
        <p14:creationId xmlns:p14="http://schemas.microsoft.com/office/powerpoint/2010/main" val="14901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C56E-794D-4679-9A08-FBA3BC682008}"/>
              </a:ext>
            </a:extLst>
          </p:cNvPr>
          <p:cNvSpPr>
            <a:spLocks noGrp="1"/>
          </p:cNvSpPr>
          <p:nvPr>
            <p:ph type="title"/>
          </p:nvPr>
        </p:nvSpPr>
        <p:spPr/>
        <p:txBody>
          <a:bodyPr/>
          <a:lstStyle/>
          <a:p>
            <a:r>
              <a:rPr lang="en-US" sz="4000" dirty="0"/>
              <a:t>Members of God’s Household</a:t>
            </a:r>
          </a:p>
        </p:txBody>
      </p:sp>
      <p:sp>
        <p:nvSpPr>
          <p:cNvPr id="3" name="Content Placeholder 2">
            <a:extLst>
              <a:ext uri="{FF2B5EF4-FFF2-40B4-BE49-F238E27FC236}">
                <a16:creationId xmlns:a16="http://schemas.microsoft.com/office/drawing/2014/main" id="{4627DEBB-12D1-4735-B517-64584DE77790}"/>
              </a:ext>
            </a:extLst>
          </p:cNvPr>
          <p:cNvSpPr>
            <a:spLocks noGrp="1"/>
          </p:cNvSpPr>
          <p:nvPr>
            <p:ph idx="1"/>
          </p:nvPr>
        </p:nvSpPr>
        <p:spPr>
          <a:xfrm>
            <a:off x="6598762" y="2479249"/>
            <a:ext cx="4983637" cy="3646915"/>
          </a:xfrm>
        </p:spPr>
        <p:txBody>
          <a:bodyPr/>
          <a:lstStyle/>
          <a:p>
            <a:pPr marL="0" indent="0">
              <a:buNone/>
            </a:pPr>
            <a:r>
              <a:rPr lang="en-US" b="1" dirty="0"/>
              <a:t>household.</a:t>
            </a:r>
          </a:p>
        </p:txBody>
      </p:sp>
      <p:pic>
        <p:nvPicPr>
          <p:cNvPr id="4098" name="Picture 2" descr="Image result for members of god's household">
            <a:extLst>
              <a:ext uri="{FF2B5EF4-FFF2-40B4-BE49-F238E27FC236}">
                <a16:creationId xmlns:a16="http://schemas.microsoft.com/office/drawing/2014/main" id="{1B63A8CD-7DD6-40C0-99C5-53A89F06D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545" y="1494409"/>
            <a:ext cx="7889842" cy="525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89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E803-9E1F-4672-8BB2-C49BAB8E4309}"/>
              </a:ext>
            </a:extLst>
          </p:cNvPr>
          <p:cNvSpPr>
            <a:spLocks noGrp="1"/>
          </p:cNvSpPr>
          <p:nvPr>
            <p:ph type="title"/>
          </p:nvPr>
        </p:nvSpPr>
        <p:spPr/>
        <p:txBody>
          <a:bodyPr/>
          <a:lstStyle/>
          <a:p>
            <a:r>
              <a:rPr lang="en-US" dirty="0"/>
              <a:t>We Get the House</a:t>
            </a:r>
          </a:p>
        </p:txBody>
      </p:sp>
      <p:sp>
        <p:nvSpPr>
          <p:cNvPr id="3" name="Content Placeholder 2">
            <a:extLst>
              <a:ext uri="{FF2B5EF4-FFF2-40B4-BE49-F238E27FC236}">
                <a16:creationId xmlns:a16="http://schemas.microsoft.com/office/drawing/2014/main" id="{49F142DC-ADAD-456A-9AB0-C595D8DF466B}"/>
              </a:ext>
            </a:extLst>
          </p:cNvPr>
          <p:cNvSpPr>
            <a:spLocks noGrp="1"/>
          </p:cNvSpPr>
          <p:nvPr>
            <p:ph idx="1"/>
          </p:nvPr>
        </p:nvSpPr>
        <p:spPr>
          <a:xfrm>
            <a:off x="609600" y="1600201"/>
            <a:ext cx="3952973" cy="4525963"/>
          </a:xfrm>
        </p:spPr>
        <p:txBody>
          <a:bodyPr/>
          <a:lstStyle/>
          <a:p>
            <a:pPr marL="0" indent="0">
              <a:buNone/>
            </a:pPr>
            <a:r>
              <a:rPr lang="en-US" b="1" dirty="0">
                <a:effectLst/>
              </a:rPr>
              <a:t>“Now if we are children, then we are heirs—heirs of God and co-heirs with Christ.” (Romans 8:16-17) </a:t>
            </a:r>
            <a:endParaRPr lang="en-US" b="1" dirty="0"/>
          </a:p>
        </p:txBody>
      </p:sp>
      <p:pic>
        <p:nvPicPr>
          <p:cNvPr id="4" name="Picture 3">
            <a:extLst>
              <a:ext uri="{FF2B5EF4-FFF2-40B4-BE49-F238E27FC236}">
                <a16:creationId xmlns:a16="http://schemas.microsoft.com/office/drawing/2014/main" id="{9289FA98-2D16-43F1-B2CA-EDA319CE9413}"/>
              </a:ext>
            </a:extLst>
          </p:cNvPr>
          <p:cNvPicPr>
            <a:picLocks noChangeAspect="1"/>
          </p:cNvPicPr>
          <p:nvPr/>
        </p:nvPicPr>
        <p:blipFill>
          <a:blip r:embed="rId2"/>
          <a:stretch>
            <a:fillRect/>
          </a:stretch>
        </p:blipFill>
        <p:spPr>
          <a:xfrm>
            <a:off x="5236116" y="2526384"/>
            <a:ext cx="6763223" cy="3599780"/>
          </a:xfrm>
          <a:prstGeom prst="rect">
            <a:avLst/>
          </a:prstGeom>
        </p:spPr>
      </p:pic>
    </p:spTree>
    <p:extLst>
      <p:ext uri="{BB962C8B-B14F-4D97-AF65-F5344CB8AC3E}">
        <p14:creationId xmlns:p14="http://schemas.microsoft.com/office/powerpoint/2010/main" val="698161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9752-DF11-4D70-BE29-06A77C8549F3}"/>
              </a:ext>
            </a:extLst>
          </p:cNvPr>
          <p:cNvSpPr>
            <a:spLocks noGrp="1"/>
          </p:cNvSpPr>
          <p:nvPr>
            <p:ph type="title"/>
          </p:nvPr>
        </p:nvSpPr>
        <p:spPr/>
        <p:txBody>
          <a:bodyPr/>
          <a:lstStyle/>
          <a:p>
            <a:r>
              <a:rPr lang="en-US" sz="4000" dirty="0"/>
              <a:t>Privileges and Obligations</a:t>
            </a:r>
          </a:p>
        </p:txBody>
      </p:sp>
      <p:sp>
        <p:nvSpPr>
          <p:cNvPr id="3" name="Content Placeholder 2">
            <a:extLst>
              <a:ext uri="{FF2B5EF4-FFF2-40B4-BE49-F238E27FC236}">
                <a16:creationId xmlns:a16="http://schemas.microsoft.com/office/drawing/2014/main" id="{82045685-AC20-4AB4-9E99-0ED085C28F08}"/>
              </a:ext>
            </a:extLst>
          </p:cNvPr>
          <p:cNvSpPr>
            <a:spLocks noGrp="1"/>
          </p:cNvSpPr>
          <p:nvPr>
            <p:ph idx="1"/>
          </p:nvPr>
        </p:nvSpPr>
        <p:spPr>
          <a:xfrm>
            <a:off x="609600" y="2469823"/>
            <a:ext cx="10972800" cy="3656341"/>
          </a:xfrm>
        </p:spPr>
        <p:txBody>
          <a:bodyPr/>
          <a:lstStyle/>
          <a:p>
            <a:pPr marL="0" indent="0">
              <a:buNone/>
            </a:pPr>
            <a:r>
              <a:rPr lang="en-US" b="1" dirty="0">
                <a:effectLst/>
              </a:rPr>
              <a:t>Challenge:  Being part of a family has his privileges, but it also has its obligations. Are you taking on the obligations as well as the privileges that come with being part of God’s family?</a:t>
            </a:r>
          </a:p>
          <a:p>
            <a:pPr marL="0" indent="0">
              <a:buNone/>
            </a:pPr>
            <a:endParaRPr lang="en-US" sz="2800" b="1" dirty="0"/>
          </a:p>
        </p:txBody>
      </p:sp>
    </p:spTree>
    <p:extLst>
      <p:ext uri="{BB962C8B-B14F-4D97-AF65-F5344CB8AC3E}">
        <p14:creationId xmlns:p14="http://schemas.microsoft.com/office/powerpoint/2010/main" val="2546313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C8C1-E1D9-47BB-AD63-19A697B05217}"/>
              </a:ext>
            </a:extLst>
          </p:cNvPr>
          <p:cNvSpPr>
            <a:spLocks noGrp="1"/>
          </p:cNvSpPr>
          <p:nvPr>
            <p:ph type="title"/>
          </p:nvPr>
        </p:nvSpPr>
        <p:spPr/>
        <p:txBody>
          <a:bodyPr/>
          <a:lstStyle/>
          <a:p>
            <a:r>
              <a:rPr lang="en-US" sz="4000" dirty="0"/>
              <a:t>We Have Secure Love in Christ</a:t>
            </a:r>
          </a:p>
        </p:txBody>
      </p:sp>
      <p:sp>
        <p:nvSpPr>
          <p:cNvPr id="3" name="Content Placeholder 2">
            <a:extLst>
              <a:ext uri="{FF2B5EF4-FFF2-40B4-BE49-F238E27FC236}">
                <a16:creationId xmlns:a16="http://schemas.microsoft.com/office/drawing/2014/main" id="{640FC654-DB72-4638-8F45-2B2FF07B0F37}"/>
              </a:ext>
            </a:extLst>
          </p:cNvPr>
          <p:cNvSpPr>
            <a:spLocks noGrp="1"/>
          </p:cNvSpPr>
          <p:nvPr>
            <p:ph idx="1"/>
          </p:nvPr>
        </p:nvSpPr>
        <p:spPr>
          <a:xfrm>
            <a:off x="609600" y="2391775"/>
            <a:ext cx="5132012" cy="3734389"/>
          </a:xfrm>
        </p:spPr>
        <p:txBody>
          <a:bodyPr/>
          <a:lstStyle/>
          <a:p>
            <a:pPr marL="0" indent="0">
              <a:buNone/>
            </a:pPr>
            <a:r>
              <a:rPr lang="en-US" sz="2800" b="1" dirty="0"/>
              <a:t>Security is one of the most basic of human needs.</a:t>
            </a:r>
          </a:p>
          <a:p>
            <a:pPr marL="0" indent="0">
              <a:buNone/>
            </a:pPr>
            <a:endParaRPr lang="en-US" sz="2800" b="1" dirty="0"/>
          </a:p>
          <a:p>
            <a:pPr marL="0" indent="0">
              <a:buNone/>
            </a:pPr>
            <a:r>
              <a:rPr lang="en-US" sz="2800" b="1" dirty="0"/>
              <a:t>It is a “bare necessity”</a:t>
            </a:r>
          </a:p>
        </p:txBody>
      </p:sp>
      <p:pic>
        <p:nvPicPr>
          <p:cNvPr id="4" name="Picture 3">
            <a:extLst>
              <a:ext uri="{FF2B5EF4-FFF2-40B4-BE49-F238E27FC236}">
                <a16:creationId xmlns:a16="http://schemas.microsoft.com/office/drawing/2014/main" id="{03C7CD9D-127A-443F-A518-5976D0374061}"/>
              </a:ext>
            </a:extLst>
          </p:cNvPr>
          <p:cNvPicPr>
            <a:picLocks noChangeAspect="1"/>
          </p:cNvPicPr>
          <p:nvPr/>
        </p:nvPicPr>
        <p:blipFill>
          <a:blip r:embed="rId2"/>
          <a:stretch>
            <a:fillRect/>
          </a:stretch>
        </p:blipFill>
        <p:spPr>
          <a:xfrm>
            <a:off x="6450389" y="2092749"/>
            <a:ext cx="5601584" cy="3734389"/>
          </a:xfrm>
          <a:prstGeom prst="rect">
            <a:avLst/>
          </a:prstGeom>
        </p:spPr>
      </p:pic>
    </p:spTree>
    <p:extLst>
      <p:ext uri="{BB962C8B-B14F-4D97-AF65-F5344CB8AC3E}">
        <p14:creationId xmlns:p14="http://schemas.microsoft.com/office/powerpoint/2010/main" val="762137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F7F63-2101-440D-BB96-C8B48C29B30D}"/>
              </a:ext>
            </a:extLst>
          </p:cNvPr>
          <p:cNvSpPr>
            <a:spLocks noGrp="1"/>
          </p:cNvSpPr>
          <p:nvPr>
            <p:ph type="title"/>
          </p:nvPr>
        </p:nvSpPr>
        <p:spPr/>
        <p:txBody>
          <a:bodyPr/>
          <a:lstStyle/>
          <a:p>
            <a:r>
              <a:rPr lang="en-US" dirty="0"/>
              <a:t>Secure Love</a:t>
            </a:r>
          </a:p>
        </p:txBody>
      </p:sp>
      <p:sp>
        <p:nvSpPr>
          <p:cNvPr id="3" name="Content Placeholder 2">
            <a:extLst>
              <a:ext uri="{FF2B5EF4-FFF2-40B4-BE49-F238E27FC236}">
                <a16:creationId xmlns:a16="http://schemas.microsoft.com/office/drawing/2014/main" id="{33AA8727-AEE0-4D35-BFE2-485E4836B0FB}"/>
              </a:ext>
            </a:extLst>
          </p:cNvPr>
          <p:cNvSpPr>
            <a:spLocks noGrp="1"/>
          </p:cNvSpPr>
          <p:nvPr>
            <p:ph idx="1"/>
          </p:nvPr>
        </p:nvSpPr>
        <p:spPr>
          <a:xfrm>
            <a:off x="509048" y="1894788"/>
            <a:ext cx="6391374" cy="4231376"/>
          </a:xfrm>
        </p:spPr>
        <p:txBody>
          <a:bodyPr/>
          <a:lstStyle/>
          <a:p>
            <a:pPr marL="0" indent="0">
              <a:buNone/>
            </a:pPr>
            <a:r>
              <a:rPr lang="en-US" b="1" dirty="0"/>
              <a:t>For I am convinced that neither death nor life, neither angels nor demons, neither the present nor the future, neither height nor depth, nor anything else in all creation will be able to separate us from the </a:t>
            </a:r>
            <a:r>
              <a:rPr lang="en-US" b="1" dirty="0">
                <a:solidFill>
                  <a:srgbClr val="FFC000"/>
                </a:solidFill>
              </a:rPr>
              <a:t>love of God that is in Christ Jesus our Lord</a:t>
            </a:r>
            <a:r>
              <a:rPr lang="en-US" b="1" dirty="0"/>
              <a:t>. (Romans 8:38-39)</a:t>
            </a:r>
          </a:p>
        </p:txBody>
      </p:sp>
      <p:pic>
        <p:nvPicPr>
          <p:cNvPr id="4" name="Picture 3">
            <a:extLst>
              <a:ext uri="{FF2B5EF4-FFF2-40B4-BE49-F238E27FC236}">
                <a16:creationId xmlns:a16="http://schemas.microsoft.com/office/drawing/2014/main" id="{A23DD8BD-0DF0-4DB5-A32F-F107F95DB547}"/>
              </a:ext>
            </a:extLst>
          </p:cNvPr>
          <p:cNvPicPr>
            <a:picLocks noChangeAspect="1"/>
          </p:cNvPicPr>
          <p:nvPr/>
        </p:nvPicPr>
        <p:blipFill>
          <a:blip r:embed="rId2"/>
          <a:stretch>
            <a:fillRect/>
          </a:stretch>
        </p:blipFill>
        <p:spPr>
          <a:xfrm>
            <a:off x="7928090" y="2022038"/>
            <a:ext cx="3976149" cy="3888568"/>
          </a:xfrm>
          <a:prstGeom prst="rect">
            <a:avLst/>
          </a:prstGeom>
        </p:spPr>
      </p:pic>
    </p:spTree>
    <p:extLst>
      <p:ext uri="{BB962C8B-B14F-4D97-AF65-F5344CB8AC3E}">
        <p14:creationId xmlns:p14="http://schemas.microsoft.com/office/powerpoint/2010/main" val="1162819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C56C-3E57-43B4-BE08-197B8FD4E215}"/>
              </a:ext>
            </a:extLst>
          </p:cNvPr>
          <p:cNvSpPr>
            <a:spLocks noGrp="1"/>
          </p:cNvSpPr>
          <p:nvPr>
            <p:ph type="title"/>
          </p:nvPr>
        </p:nvSpPr>
        <p:spPr/>
        <p:txBody>
          <a:bodyPr/>
          <a:lstStyle/>
          <a:p>
            <a:r>
              <a:rPr lang="en-US" dirty="0"/>
              <a:t>What Scares You?</a:t>
            </a:r>
          </a:p>
        </p:txBody>
      </p:sp>
      <p:sp>
        <p:nvSpPr>
          <p:cNvPr id="3" name="Content Placeholder 2">
            <a:extLst>
              <a:ext uri="{FF2B5EF4-FFF2-40B4-BE49-F238E27FC236}">
                <a16:creationId xmlns:a16="http://schemas.microsoft.com/office/drawing/2014/main" id="{7E4CCFA4-5D17-424D-82ED-E82FC05DACED}"/>
              </a:ext>
            </a:extLst>
          </p:cNvPr>
          <p:cNvSpPr>
            <a:spLocks noGrp="1"/>
          </p:cNvSpPr>
          <p:nvPr>
            <p:ph idx="1"/>
          </p:nvPr>
        </p:nvSpPr>
        <p:spPr>
          <a:xfrm>
            <a:off x="609600" y="1600201"/>
            <a:ext cx="6177699" cy="4525963"/>
          </a:xfrm>
        </p:spPr>
        <p:txBody>
          <a:bodyPr/>
          <a:lstStyle/>
          <a:p>
            <a:pPr marL="0" indent="0">
              <a:buNone/>
            </a:pPr>
            <a:r>
              <a:rPr lang="en-US" b="1" dirty="0"/>
              <a:t>Death</a:t>
            </a:r>
          </a:p>
          <a:p>
            <a:pPr marL="0" indent="0">
              <a:buNone/>
            </a:pPr>
            <a:r>
              <a:rPr lang="en-US" b="1" dirty="0"/>
              <a:t>Demons/Evil</a:t>
            </a:r>
          </a:p>
          <a:p>
            <a:pPr marL="0" indent="0">
              <a:buNone/>
            </a:pPr>
            <a:r>
              <a:rPr lang="en-US" b="1" dirty="0"/>
              <a:t>The Past</a:t>
            </a:r>
          </a:p>
          <a:p>
            <a:pPr marL="0" indent="0">
              <a:buNone/>
            </a:pPr>
            <a:r>
              <a:rPr lang="en-US" b="1" dirty="0"/>
              <a:t>The Future</a:t>
            </a:r>
          </a:p>
          <a:p>
            <a:pPr marL="0" indent="0">
              <a:buNone/>
            </a:pPr>
            <a:endParaRPr lang="en-US" b="1" dirty="0"/>
          </a:p>
          <a:p>
            <a:pPr marL="0" indent="0">
              <a:buNone/>
            </a:pPr>
            <a:r>
              <a:rPr lang="en-US" b="1" dirty="0"/>
              <a:t>Philippians 1:21-26</a:t>
            </a:r>
          </a:p>
        </p:txBody>
      </p:sp>
      <p:pic>
        <p:nvPicPr>
          <p:cNvPr id="5122" name="Picture 2" descr="Image result for perfect love casts out fear">
            <a:extLst>
              <a:ext uri="{FF2B5EF4-FFF2-40B4-BE49-F238E27FC236}">
                <a16:creationId xmlns:a16="http://schemas.microsoft.com/office/drawing/2014/main" id="{B5D31CAA-11A3-4637-8BFF-5571740B6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961" y="1600201"/>
            <a:ext cx="4779439" cy="477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566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BA37C-0714-4226-88C1-7D2B0B720B55}"/>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AEA895DA-52F3-4768-AC55-AC9A34094B2B}"/>
              </a:ext>
            </a:extLst>
          </p:cNvPr>
          <p:cNvSpPr>
            <a:spLocks noGrp="1"/>
          </p:cNvSpPr>
          <p:nvPr>
            <p:ph idx="1"/>
          </p:nvPr>
        </p:nvSpPr>
        <p:spPr>
          <a:xfrm>
            <a:off x="609600" y="2205872"/>
            <a:ext cx="10972800" cy="3920292"/>
          </a:xfrm>
        </p:spPr>
        <p:txBody>
          <a:bodyPr/>
          <a:lstStyle/>
          <a:p>
            <a:pPr marL="0" indent="0">
              <a:buNone/>
            </a:pPr>
            <a:r>
              <a:rPr lang="en-US" b="1" dirty="0"/>
              <a:t>Challenge:  What are you doing in your life which is “risky” because you have a secure love in Christ.  What is your security in Christ allowing you to do that you would not otherwise have done?</a:t>
            </a:r>
          </a:p>
          <a:p>
            <a:pPr marL="0" indent="0">
              <a:buNone/>
            </a:pPr>
            <a:endParaRPr lang="en-US" b="1" dirty="0"/>
          </a:p>
          <a:p>
            <a:pPr marL="0" indent="0" algn="ctr">
              <a:buNone/>
            </a:pPr>
            <a:r>
              <a:rPr lang="en-US" sz="4800" b="1" dirty="0"/>
              <a:t>We have secure love </a:t>
            </a:r>
            <a:r>
              <a:rPr lang="en-US" sz="4800" b="1" dirty="0">
                <a:solidFill>
                  <a:srgbClr val="FFC000"/>
                </a:solidFill>
              </a:rPr>
              <a:t>in Christ</a:t>
            </a:r>
            <a:r>
              <a:rPr lang="en-US" sz="4800" b="1" dirty="0"/>
              <a:t>.</a:t>
            </a:r>
          </a:p>
        </p:txBody>
      </p:sp>
    </p:spTree>
    <p:extLst>
      <p:ext uri="{BB962C8B-B14F-4D97-AF65-F5344CB8AC3E}">
        <p14:creationId xmlns:p14="http://schemas.microsoft.com/office/powerpoint/2010/main" val="3612326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A5D7B-A58C-4631-9D7D-7C4BDCE73A0A}"/>
              </a:ext>
            </a:extLst>
          </p:cNvPr>
          <p:cNvSpPr>
            <a:spLocks noGrp="1"/>
          </p:cNvSpPr>
          <p:nvPr>
            <p:ph type="title"/>
          </p:nvPr>
        </p:nvSpPr>
        <p:spPr/>
        <p:txBody>
          <a:bodyPr/>
          <a:lstStyle/>
          <a:p>
            <a:r>
              <a:rPr lang="en-US" dirty="0"/>
              <a:t>We have eternal life in Christ Jesus</a:t>
            </a:r>
          </a:p>
        </p:txBody>
      </p:sp>
      <p:sp>
        <p:nvSpPr>
          <p:cNvPr id="3" name="Content Placeholder 2">
            <a:extLst>
              <a:ext uri="{FF2B5EF4-FFF2-40B4-BE49-F238E27FC236}">
                <a16:creationId xmlns:a16="http://schemas.microsoft.com/office/drawing/2014/main" id="{FF22C85F-5593-4166-9369-CFFAB889127E}"/>
              </a:ext>
            </a:extLst>
          </p:cNvPr>
          <p:cNvSpPr>
            <a:spLocks noGrp="1"/>
          </p:cNvSpPr>
          <p:nvPr>
            <p:ph idx="1"/>
          </p:nvPr>
        </p:nvSpPr>
        <p:spPr/>
        <p:txBody>
          <a:bodyPr/>
          <a:lstStyle/>
          <a:p>
            <a:pPr marL="0" indent="0">
              <a:buNone/>
            </a:pPr>
            <a:r>
              <a:rPr lang="en-US" sz="2800" b="1" dirty="0"/>
              <a:t>But now that you have been set free from sin and have become slaves of God, the benefit you reap leads to holiness, and the result is eternal life. For the wages of sin is death, but the gift of God is </a:t>
            </a:r>
            <a:r>
              <a:rPr lang="en-US" sz="2800" b="1" dirty="0">
                <a:solidFill>
                  <a:srgbClr val="FFC000"/>
                </a:solidFill>
              </a:rPr>
              <a:t>eternal life in Christ Jesus</a:t>
            </a:r>
            <a:r>
              <a:rPr lang="en-US" sz="2800" b="1" dirty="0"/>
              <a:t> our Lord. (Romans 6:22–23)</a:t>
            </a:r>
          </a:p>
          <a:p>
            <a:pPr marL="0" indent="0">
              <a:buNone/>
            </a:pPr>
            <a:endParaRPr lang="en-US" sz="1200" b="1" dirty="0"/>
          </a:p>
          <a:p>
            <a:pPr marL="0" indent="0">
              <a:buNone/>
            </a:pPr>
            <a:r>
              <a:rPr lang="en-US" sz="2800" b="1" dirty="0"/>
              <a:t>We were “dead in our sins and in the uncircumcision of our flesh” (Colossians 2:13). </a:t>
            </a:r>
          </a:p>
          <a:p>
            <a:pPr marL="0" indent="0">
              <a:buNone/>
            </a:pPr>
            <a:endParaRPr lang="en-US" sz="1200" b="1" dirty="0"/>
          </a:p>
          <a:p>
            <a:pPr marL="0" indent="0">
              <a:buNone/>
            </a:pPr>
            <a:r>
              <a:rPr lang="en-US" sz="2800" b="1" dirty="0"/>
              <a:t>And this is the testimony: God has given us eternal life, and this life is in his Son. (1 John 5:11)</a:t>
            </a:r>
          </a:p>
        </p:txBody>
      </p:sp>
    </p:spTree>
    <p:extLst>
      <p:ext uri="{BB962C8B-B14F-4D97-AF65-F5344CB8AC3E}">
        <p14:creationId xmlns:p14="http://schemas.microsoft.com/office/powerpoint/2010/main" val="4097050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1D65-1595-4E03-8D1F-0FF5072A8FAC}"/>
              </a:ext>
            </a:extLst>
          </p:cNvPr>
          <p:cNvSpPr>
            <a:spLocks noGrp="1"/>
          </p:cNvSpPr>
          <p:nvPr>
            <p:ph type="title"/>
          </p:nvPr>
        </p:nvSpPr>
        <p:spPr/>
        <p:txBody>
          <a:bodyPr/>
          <a:lstStyle/>
          <a:p>
            <a:r>
              <a:rPr lang="en-US" sz="3600" dirty="0"/>
              <a:t>Eternal Life = Full Life</a:t>
            </a:r>
          </a:p>
        </p:txBody>
      </p:sp>
      <p:sp>
        <p:nvSpPr>
          <p:cNvPr id="3" name="Content Placeholder 2">
            <a:extLst>
              <a:ext uri="{FF2B5EF4-FFF2-40B4-BE49-F238E27FC236}">
                <a16:creationId xmlns:a16="http://schemas.microsoft.com/office/drawing/2014/main" id="{62DE60AB-5DD4-4035-A63B-3CDFC02979B9}"/>
              </a:ext>
            </a:extLst>
          </p:cNvPr>
          <p:cNvSpPr>
            <a:spLocks noGrp="1"/>
          </p:cNvSpPr>
          <p:nvPr>
            <p:ph idx="1"/>
          </p:nvPr>
        </p:nvSpPr>
        <p:spPr>
          <a:xfrm>
            <a:off x="6589336" y="1600201"/>
            <a:ext cx="4993064" cy="4525963"/>
          </a:xfrm>
        </p:spPr>
        <p:txBody>
          <a:bodyPr/>
          <a:lstStyle/>
          <a:p>
            <a:pPr marL="0" indent="0">
              <a:buNone/>
            </a:pPr>
            <a:r>
              <a:rPr lang="en-US" sz="2800" b="1" dirty="0"/>
              <a:t>John 10:10   Jesus came that we might have life, and have it to the full.</a:t>
            </a:r>
          </a:p>
          <a:p>
            <a:pPr marL="0" indent="0">
              <a:buNone/>
            </a:pPr>
            <a:endParaRPr lang="en-US" sz="800" b="1" dirty="0"/>
          </a:p>
          <a:p>
            <a:pPr marL="0" indent="0">
              <a:buNone/>
            </a:pPr>
            <a:r>
              <a:rPr lang="en-US" sz="2800" b="1" dirty="0"/>
              <a:t>Philippians 1:22  Fruitful labor.</a:t>
            </a:r>
          </a:p>
          <a:p>
            <a:pPr marL="0" indent="0">
              <a:buNone/>
            </a:pPr>
            <a:endParaRPr lang="en-US" sz="800" b="1" dirty="0"/>
          </a:p>
          <a:p>
            <a:pPr marL="0" indent="0">
              <a:buNone/>
            </a:pPr>
            <a:r>
              <a:rPr lang="en-US" sz="2800" b="1" dirty="0"/>
              <a:t>2 Corinthians 5:18-20   Ambassadors, Ministers of reconciliation.</a:t>
            </a:r>
          </a:p>
          <a:p>
            <a:pPr marL="0" indent="0">
              <a:buNone/>
            </a:pPr>
            <a:endParaRPr lang="en-US" sz="800" b="1" dirty="0"/>
          </a:p>
          <a:p>
            <a:pPr marL="0" indent="0">
              <a:buNone/>
            </a:pPr>
            <a:r>
              <a:rPr lang="en-US" sz="2800" b="1" dirty="0"/>
              <a:t>Mark 10:29-30   One hundred-fold blessing</a:t>
            </a:r>
          </a:p>
        </p:txBody>
      </p:sp>
      <p:pic>
        <p:nvPicPr>
          <p:cNvPr id="5" name="Picture 4">
            <a:extLst>
              <a:ext uri="{FF2B5EF4-FFF2-40B4-BE49-F238E27FC236}">
                <a16:creationId xmlns:a16="http://schemas.microsoft.com/office/drawing/2014/main" id="{D768BF26-A751-4790-9D64-881A51FA2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54" y="2312955"/>
            <a:ext cx="5653546" cy="3277140"/>
          </a:xfrm>
          <a:prstGeom prst="rect">
            <a:avLst/>
          </a:prstGeom>
        </p:spPr>
      </p:pic>
    </p:spTree>
    <p:extLst>
      <p:ext uri="{BB962C8B-B14F-4D97-AF65-F5344CB8AC3E}">
        <p14:creationId xmlns:p14="http://schemas.microsoft.com/office/powerpoint/2010/main" val="75791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09F7-AB78-40E5-8A1A-9B2FE1F7CB9A}"/>
              </a:ext>
            </a:extLst>
          </p:cNvPr>
          <p:cNvSpPr>
            <a:spLocks noGrp="1"/>
          </p:cNvSpPr>
          <p:nvPr>
            <p:ph type="title"/>
          </p:nvPr>
        </p:nvSpPr>
        <p:spPr>
          <a:xfrm>
            <a:off x="609600" y="274638"/>
            <a:ext cx="10972800" cy="743457"/>
          </a:xfrm>
        </p:spPr>
        <p:txBody>
          <a:bodyPr/>
          <a:lstStyle/>
          <a:p>
            <a:r>
              <a:rPr lang="en-US" sz="3600" dirty="0"/>
              <a:t>Eternal Life</a:t>
            </a:r>
          </a:p>
        </p:txBody>
      </p:sp>
      <p:sp>
        <p:nvSpPr>
          <p:cNvPr id="3" name="Content Placeholder 2">
            <a:extLst>
              <a:ext uri="{FF2B5EF4-FFF2-40B4-BE49-F238E27FC236}">
                <a16:creationId xmlns:a16="http://schemas.microsoft.com/office/drawing/2014/main" id="{A35D7F7D-52B8-4782-88D7-D647E850C998}"/>
              </a:ext>
            </a:extLst>
          </p:cNvPr>
          <p:cNvSpPr>
            <a:spLocks noGrp="1"/>
          </p:cNvSpPr>
          <p:nvPr>
            <p:ph idx="1"/>
          </p:nvPr>
        </p:nvSpPr>
        <p:spPr>
          <a:xfrm>
            <a:off x="263951" y="2394408"/>
            <a:ext cx="5832049" cy="4188953"/>
          </a:xfrm>
        </p:spPr>
        <p:txBody>
          <a:bodyPr/>
          <a:lstStyle/>
          <a:p>
            <a:pPr marL="0" indent="0">
              <a:buNone/>
            </a:pPr>
            <a:r>
              <a:rPr lang="en-US" b="1" dirty="0"/>
              <a:t>“Look! God’s dwelling place is now among the people, and he will dwell with them. They will be his people, and God himself will be with them and be their God” (Revelation 21:3).</a:t>
            </a:r>
          </a:p>
        </p:txBody>
      </p:sp>
      <p:pic>
        <p:nvPicPr>
          <p:cNvPr id="3074" name="Picture 2" descr="Eternal life means to live forever, to never taste death. Only God has eternal life">
            <a:extLst>
              <a:ext uri="{FF2B5EF4-FFF2-40B4-BE49-F238E27FC236}">
                <a16:creationId xmlns:a16="http://schemas.microsoft.com/office/drawing/2014/main" id="{DD5D2C4A-8A20-4438-B497-2070EA7E7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456" y="1818195"/>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86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Answer….</a:t>
            </a:r>
          </a:p>
        </p:txBody>
      </p:sp>
      <p:sp>
        <p:nvSpPr>
          <p:cNvPr id="3" name="Content Placeholder 2"/>
          <p:cNvSpPr>
            <a:spLocks noGrp="1"/>
          </p:cNvSpPr>
          <p:nvPr>
            <p:ph idx="1"/>
          </p:nvPr>
        </p:nvSpPr>
        <p:spPr>
          <a:xfrm>
            <a:off x="609600" y="2189746"/>
            <a:ext cx="10972800" cy="4119613"/>
          </a:xfrm>
        </p:spPr>
        <p:txBody>
          <a:bodyPr/>
          <a:lstStyle/>
          <a:p>
            <a:pPr marL="137160" indent="0" algn="ctr">
              <a:buNone/>
            </a:pPr>
            <a:r>
              <a:rPr lang="en-US" sz="5400" b="1" dirty="0">
                <a:latin typeface="Broadway" panose="04040905080B02020502" pitchFamily="82" charset="0"/>
              </a:rPr>
              <a:t>In Christ</a:t>
            </a:r>
          </a:p>
          <a:p>
            <a:pPr marL="137160" indent="0" algn="ctr">
              <a:buNone/>
            </a:pPr>
            <a:endParaRPr lang="en-US" sz="3200" b="1" dirty="0"/>
          </a:p>
          <a:p>
            <a:pPr marL="137160" indent="0" algn="ctr">
              <a:buNone/>
            </a:pPr>
            <a:r>
              <a:rPr lang="en-US" sz="3200" b="1" dirty="0"/>
              <a:t>In Christ, in Him, In the Lord 164 times in Paul alone.</a:t>
            </a:r>
          </a:p>
          <a:p>
            <a:pPr marL="137160" indent="0">
              <a:buNone/>
            </a:pPr>
            <a:endParaRPr lang="en-US" b="1" dirty="0"/>
          </a:p>
          <a:p>
            <a:pPr marL="137160" indent="0">
              <a:buNone/>
            </a:pPr>
            <a:endParaRPr lang="en-US" b="1" dirty="0"/>
          </a:p>
        </p:txBody>
      </p:sp>
    </p:spTree>
    <p:extLst>
      <p:ext uri="{BB962C8B-B14F-4D97-AF65-F5344CB8AC3E}">
        <p14:creationId xmlns:p14="http://schemas.microsoft.com/office/powerpoint/2010/main" val="3485233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3D3B-FA1A-4F0F-9D6F-3B0797F599C5}"/>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CEF84989-51AE-4BD5-A5E4-D3600CD8BDDF}"/>
              </a:ext>
            </a:extLst>
          </p:cNvPr>
          <p:cNvSpPr>
            <a:spLocks noGrp="1"/>
          </p:cNvSpPr>
          <p:nvPr>
            <p:ph idx="1"/>
          </p:nvPr>
        </p:nvSpPr>
        <p:spPr>
          <a:xfrm>
            <a:off x="609600" y="1885361"/>
            <a:ext cx="10972800" cy="4240803"/>
          </a:xfrm>
        </p:spPr>
        <p:txBody>
          <a:bodyPr/>
          <a:lstStyle/>
          <a:p>
            <a:pPr marL="0" indent="0">
              <a:buNone/>
            </a:pPr>
            <a:r>
              <a:rPr lang="en-US" b="1" dirty="0"/>
              <a:t>Let us embrace the full life we have now as a foreshadow of the eternal life we will have in heaven.</a:t>
            </a:r>
          </a:p>
          <a:p>
            <a:pPr marL="0" indent="0">
              <a:buNone/>
            </a:pPr>
            <a:r>
              <a:rPr lang="en-US" b="1" dirty="0"/>
              <a:t>Let us do so by embracing the “fruitful labor and service” and acting as a “ministers of reconciliation.”</a:t>
            </a:r>
          </a:p>
          <a:p>
            <a:pPr marL="0" indent="0">
              <a:buNone/>
            </a:pPr>
            <a:endParaRPr lang="en-US" b="1" dirty="0"/>
          </a:p>
        </p:txBody>
      </p:sp>
    </p:spTree>
    <p:extLst>
      <p:ext uri="{BB962C8B-B14F-4D97-AF65-F5344CB8AC3E}">
        <p14:creationId xmlns:p14="http://schemas.microsoft.com/office/powerpoint/2010/main" val="3331671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070C0-63AB-4FDB-87B3-6F25331CDF92}"/>
              </a:ext>
            </a:extLst>
          </p:cNvPr>
          <p:cNvSpPr>
            <a:spLocks noGrp="1"/>
          </p:cNvSpPr>
          <p:nvPr>
            <p:ph type="title"/>
          </p:nvPr>
        </p:nvSpPr>
        <p:spPr/>
        <p:txBody>
          <a:bodyPr/>
          <a:lstStyle/>
          <a:p>
            <a:r>
              <a:rPr lang="en-US" dirty="0"/>
              <a:t>Peace With God in Christ Jesus</a:t>
            </a:r>
          </a:p>
        </p:txBody>
      </p:sp>
      <p:sp>
        <p:nvSpPr>
          <p:cNvPr id="3" name="Content Placeholder 2">
            <a:extLst>
              <a:ext uri="{FF2B5EF4-FFF2-40B4-BE49-F238E27FC236}">
                <a16:creationId xmlns:a16="http://schemas.microsoft.com/office/drawing/2014/main" id="{4A6BD87E-2B0C-4E00-A473-58A6D7EBC321}"/>
              </a:ext>
            </a:extLst>
          </p:cNvPr>
          <p:cNvSpPr>
            <a:spLocks noGrp="1"/>
          </p:cNvSpPr>
          <p:nvPr>
            <p:ph idx="1"/>
          </p:nvPr>
        </p:nvSpPr>
        <p:spPr>
          <a:xfrm>
            <a:off x="609600" y="1600201"/>
            <a:ext cx="6271967" cy="4525963"/>
          </a:xfrm>
        </p:spPr>
        <p:txBody>
          <a:bodyPr/>
          <a:lstStyle/>
          <a:p>
            <a:pPr marL="0" indent="0">
              <a:buNone/>
            </a:pPr>
            <a:r>
              <a:rPr lang="en-US" sz="2800" b="1" dirty="0"/>
              <a:t>Do not be anxious about anything, but in every situation, by prayer and petition, with thanksgiving, present your requests to God. And the peace of God, which transcends all understanding will guard your hearts and your minds </a:t>
            </a:r>
            <a:r>
              <a:rPr lang="en-US" sz="2800" b="1" dirty="0">
                <a:solidFill>
                  <a:srgbClr val="FFC000"/>
                </a:solidFill>
              </a:rPr>
              <a:t>in Christ Jesus</a:t>
            </a:r>
            <a:r>
              <a:rPr lang="en-US" sz="2800" b="1" dirty="0"/>
              <a:t>. (Philippians 4:6–7)</a:t>
            </a:r>
          </a:p>
        </p:txBody>
      </p:sp>
      <p:pic>
        <p:nvPicPr>
          <p:cNvPr id="1026" name="Picture 2" descr="Image result for peace">
            <a:extLst>
              <a:ext uri="{FF2B5EF4-FFF2-40B4-BE49-F238E27FC236}">
                <a16:creationId xmlns:a16="http://schemas.microsoft.com/office/drawing/2014/main" id="{18F02A78-6C37-40B7-A48B-51C3E52B5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961" y="1481932"/>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597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E59C3-B70B-4820-AF42-889F7D43B6B3}"/>
              </a:ext>
            </a:extLst>
          </p:cNvPr>
          <p:cNvSpPr>
            <a:spLocks noGrp="1"/>
          </p:cNvSpPr>
          <p:nvPr>
            <p:ph type="title"/>
          </p:nvPr>
        </p:nvSpPr>
        <p:spPr/>
        <p:txBody>
          <a:bodyPr/>
          <a:lstStyle/>
          <a:p>
            <a:r>
              <a:rPr lang="en-US" sz="3200" dirty="0"/>
              <a:t>Justified = Aligned With</a:t>
            </a:r>
          </a:p>
        </p:txBody>
      </p:sp>
      <p:sp>
        <p:nvSpPr>
          <p:cNvPr id="3" name="Content Placeholder 2">
            <a:extLst>
              <a:ext uri="{FF2B5EF4-FFF2-40B4-BE49-F238E27FC236}">
                <a16:creationId xmlns:a16="http://schemas.microsoft.com/office/drawing/2014/main" id="{2C6B34DD-C0D6-45AE-B629-008CE6DCBA50}"/>
              </a:ext>
            </a:extLst>
          </p:cNvPr>
          <p:cNvSpPr>
            <a:spLocks noGrp="1"/>
          </p:cNvSpPr>
          <p:nvPr>
            <p:ph idx="1"/>
          </p:nvPr>
        </p:nvSpPr>
        <p:spPr/>
        <p:txBody>
          <a:bodyPr/>
          <a:lstStyle/>
          <a:p>
            <a:pPr marL="0" indent="0">
              <a:buNone/>
            </a:pPr>
            <a:r>
              <a:rPr lang="en-US" sz="2800" b="1" dirty="0"/>
              <a:t>Romans 5:1   “Therefore, since we have been justified by faith, we have peace with God through our Lord Jesus Christ”  </a:t>
            </a:r>
          </a:p>
          <a:p>
            <a:pPr marL="0" indent="0">
              <a:buNone/>
            </a:pPr>
            <a:endParaRPr lang="en-US" sz="2800" b="1" dirty="0"/>
          </a:p>
          <a:p>
            <a:pPr marL="0" indent="0">
              <a:buNone/>
            </a:pPr>
            <a:r>
              <a:rPr lang="en-US" sz="2800" b="1" dirty="0"/>
              <a:t>Lack of conflict    Isaiah 11:6-9</a:t>
            </a:r>
          </a:p>
          <a:p>
            <a:pPr marL="0" indent="0">
              <a:buNone/>
            </a:pPr>
            <a:endParaRPr lang="en-US" sz="2800" b="1" dirty="0"/>
          </a:p>
          <a:p>
            <a:pPr marL="0" indent="0">
              <a:buNone/>
            </a:pPr>
            <a:r>
              <a:rPr lang="en-US" sz="2800" b="1" dirty="0"/>
              <a:t>Lack of fear     Matthew 6:25,  John 14:27</a:t>
            </a:r>
          </a:p>
          <a:p>
            <a:pPr marL="0" indent="0">
              <a:buNone/>
            </a:pPr>
            <a:endParaRPr lang="en-US" sz="2800" b="1" dirty="0"/>
          </a:p>
          <a:p>
            <a:pPr marL="0" indent="0">
              <a:buNone/>
            </a:pPr>
            <a:r>
              <a:rPr lang="en-US" sz="2800" b="1" dirty="0"/>
              <a:t>This peace is “already but not yet.”</a:t>
            </a:r>
          </a:p>
          <a:p>
            <a:pPr marL="0" indent="0">
              <a:buNone/>
            </a:pPr>
            <a:endParaRPr lang="en-US" sz="2800" b="1" dirty="0"/>
          </a:p>
          <a:p>
            <a:pPr marL="0" indent="0">
              <a:buNone/>
            </a:pPr>
            <a:endParaRPr lang="en-US" sz="2800" b="1" dirty="0"/>
          </a:p>
        </p:txBody>
      </p:sp>
    </p:spTree>
    <p:extLst>
      <p:ext uri="{BB962C8B-B14F-4D97-AF65-F5344CB8AC3E}">
        <p14:creationId xmlns:p14="http://schemas.microsoft.com/office/powerpoint/2010/main" val="4111020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3FC1-B7D9-4962-BDDD-D36943A9DA7B}"/>
              </a:ext>
            </a:extLst>
          </p:cNvPr>
          <p:cNvSpPr>
            <a:spLocks noGrp="1"/>
          </p:cNvSpPr>
          <p:nvPr>
            <p:ph type="title"/>
          </p:nvPr>
        </p:nvSpPr>
        <p:spPr/>
        <p:txBody>
          <a:bodyPr/>
          <a:lstStyle/>
          <a:p>
            <a:r>
              <a:rPr lang="en-US" sz="4000" dirty="0"/>
              <a:t>Challenge</a:t>
            </a:r>
          </a:p>
        </p:txBody>
      </p:sp>
      <p:sp>
        <p:nvSpPr>
          <p:cNvPr id="3" name="Content Placeholder 2">
            <a:extLst>
              <a:ext uri="{FF2B5EF4-FFF2-40B4-BE49-F238E27FC236}">
                <a16:creationId xmlns:a16="http://schemas.microsoft.com/office/drawing/2014/main" id="{239E2BFE-1F2C-4764-8232-C6E6B71D212B}"/>
              </a:ext>
            </a:extLst>
          </p:cNvPr>
          <p:cNvSpPr>
            <a:spLocks noGrp="1"/>
          </p:cNvSpPr>
          <p:nvPr>
            <p:ph idx="1"/>
          </p:nvPr>
        </p:nvSpPr>
        <p:spPr/>
        <p:txBody>
          <a:bodyPr/>
          <a:lstStyle/>
          <a:p>
            <a:pPr marL="0" indent="0">
              <a:buNone/>
            </a:pPr>
            <a:r>
              <a:rPr lang="en-US" b="1" dirty="0"/>
              <a:t>Let us embrace the peace of God by </a:t>
            </a:r>
          </a:p>
          <a:p>
            <a:pPr marL="0" indent="0">
              <a:buNone/>
            </a:pPr>
            <a:endParaRPr lang="en-US" b="1" dirty="0"/>
          </a:p>
          <a:p>
            <a:pPr marL="0" indent="0">
              <a:buNone/>
            </a:pPr>
            <a:r>
              <a:rPr lang="en-US" b="1" dirty="0"/>
              <a:t>prayer              and by </a:t>
            </a:r>
          </a:p>
          <a:p>
            <a:pPr marL="0" indent="0">
              <a:buNone/>
            </a:pPr>
            <a:endParaRPr lang="en-US" b="1" dirty="0"/>
          </a:p>
          <a:p>
            <a:pPr marL="0" indent="0">
              <a:buNone/>
            </a:pPr>
            <a:r>
              <a:rPr lang="en-US" b="1" dirty="0"/>
              <a:t>“not giving a thought to our lives.”</a:t>
            </a:r>
          </a:p>
        </p:txBody>
      </p:sp>
    </p:spTree>
    <p:extLst>
      <p:ext uri="{BB962C8B-B14F-4D97-AF65-F5344CB8AC3E}">
        <p14:creationId xmlns:p14="http://schemas.microsoft.com/office/powerpoint/2010/main" val="3065765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46E7-6079-4D65-B190-626952275305}"/>
              </a:ext>
            </a:extLst>
          </p:cNvPr>
          <p:cNvSpPr>
            <a:spLocks noGrp="1"/>
          </p:cNvSpPr>
          <p:nvPr>
            <p:ph type="title"/>
          </p:nvPr>
        </p:nvSpPr>
        <p:spPr/>
        <p:txBody>
          <a:bodyPr/>
          <a:lstStyle/>
          <a:p>
            <a:r>
              <a:rPr lang="en-US" dirty="0"/>
              <a:t>Fullness of God in Christ</a:t>
            </a:r>
          </a:p>
        </p:txBody>
      </p:sp>
      <p:sp>
        <p:nvSpPr>
          <p:cNvPr id="3" name="Content Placeholder 2">
            <a:extLst>
              <a:ext uri="{FF2B5EF4-FFF2-40B4-BE49-F238E27FC236}">
                <a16:creationId xmlns:a16="http://schemas.microsoft.com/office/drawing/2014/main" id="{80CEA8BD-3DC6-402E-87C6-08BCA0C842BA}"/>
              </a:ext>
            </a:extLst>
          </p:cNvPr>
          <p:cNvSpPr>
            <a:spLocks noGrp="1"/>
          </p:cNvSpPr>
          <p:nvPr>
            <p:ph idx="1"/>
          </p:nvPr>
        </p:nvSpPr>
        <p:spPr/>
        <p:txBody>
          <a:bodyPr/>
          <a:lstStyle/>
          <a:p>
            <a:pPr marL="0" indent="0">
              <a:buNone/>
            </a:pPr>
            <a:r>
              <a:rPr lang="en-US" b="1" dirty="0"/>
              <a:t>For in Christ all the fullness of deity lives in bodily form, and </a:t>
            </a:r>
            <a:r>
              <a:rPr lang="en-US" b="1" dirty="0">
                <a:solidFill>
                  <a:srgbClr val="FFC000"/>
                </a:solidFill>
              </a:rPr>
              <a:t>in Christ </a:t>
            </a:r>
            <a:r>
              <a:rPr lang="en-US" b="1" dirty="0"/>
              <a:t>you have been brought to </a:t>
            </a:r>
            <a:r>
              <a:rPr lang="en-US" b="1" dirty="0">
                <a:solidFill>
                  <a:srgbClr val="FFC000"/>
                </a:solidFill>
              </a:rPr>
              <a:t>fullness</a:t>
            </a:r>
            <a:r>
              <a:rPr lang="en-US" b="1" dirty="0"/>
              <a:t>. (Colossians 2:9–10)</a:t>
            </a:r>
          </a:p>
          <a:p>
            <a:pPr marL="0" indent="0">
              <a:buNone/>
            </a:pPr>
            <a:endParaRPr lang="en-US" b="1" dirty="0"/>
          </a:p>
          <a:p>
            <a:pPr marL="0" indent="0">
              <a:buNone/>
            </a:pPr>
            <a:r>
              <a:rPr lang="en-US" b="1" dirty="0"/>
              <a:t>1. The fullness of deity is in Christ.</a:t>
            </a:r>
          </a:p>
          <a:p>
            <a:pPr marL="0" indent="0">
              <a:buNone/>
            </a:pPr>
            <a:endParaRPr lang="en-US" b="1" dirty="0"/>
          </a:p>
          <a:p>
            <a:pPr marL="0" indent="0">
              <a:buNone/>
            </a:pPr>
            <a:r>
              <a:rPr lang="en-US" b="1" dirty="0"/>
              <a:t>2. In Christ we have fullness—We become like Christ.</a:t>
            </a:r>
          </a:p>
        </p:txBody>
      </p:sp>
    </p:spTree>
    <p:extLst>
      <p:ext uri="{BB962C8B-B14F-4D97-AF65-F5344CB8AC3E}">
        <p14:creationId xmlns:p14="http://schemas.microsoft.com/office/powerpoint/2010/main" val="572038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7006-E5BE-4E06-BA69-6D1E62C47318}"/>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8FB35C14-E2F4-4FCA-854E-C5AA6EF39CCE}"/>
              </a:ext>
            </a:extLst>
          </p:cNvPr>
          <p:cNvSpPr>
            <a:spLocks noGrp="1"/>
          </p:cNvSpPr>
          <p:nvPr>
            <p:ph idx="1"/>
          </p:nvPr>
        </p:nvSpPr>
        <p:spPr>
          <a:xfrm>
            <a:off x="395926" y="1600201"/>
            <a:ext cx="11186474" cy="747073"/>
          </a:xfrm>
        </p:spPr>
        <p:txBody>
          <a:bodyPr/>
          <a:lstStyle/>
          <a:p>
            <a:pPr marL="0" indent="0" algn="ctr">
              <a:buNone/>
            </a:pPr>
            <a:r>
              <a:rPr lang="en-US" b="1" dirty="0"/>
              <a:t>What is the best version of you that you can imagine?</a:t>
            </a:r>
          </a:p>
        </p:txBody>
      </p:sp>
      <p:pic>
        <p:nvPicPr>
          <p:cNvPr id="4098" name="Picture 2" descr="Image result for princess">
            <a:extLst>
              <a:ext uri="{FF2B5EF4-FFF2-40B4-BE49-F238E27FC236}">
                <a16:creationId xmlns:a16="http://schemas.microsoft.com/office/drawing/2014/main" id="{5EC265E0-F296-44C6-946B-891C84BB6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43532"/>
            <a:ext cx="2812330" cy="36077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fireman">
            <a:extLst>
              <a:ext uri="{FF2B5EF4-FFF2-40B4-BE49-F238E27FC236}">
                <a16:creationId xmlns:a16="http://schemas.microsoft.com/office/drawing/2014/main" id="{DA8EBFA0-285C-46AE-A0B2-14C969B2B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2031" y="2441541"/>
            <a:ext cx="1855120" cy="39800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doctor">
            <a:extLst>
              <a:ext uri="{FF2B5EF4-FFF2-40B4-BE49-F238E27FC236}">
                <a16:creationId xmlns:a16="http://schemas.microsoft.com/office/drawing/2014/main" id="{E1D04F8E-0697-45DB-9C6B-AE419C772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857" y="2972242"/>
            <a:ext cx="4259748" cy="283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934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48B74-BE7A-4832-AA71-DD1F160B28DE}"/>
              </a:ext>
            </a:extLst>
          </p:cNvPr>
          <p:cNvSpPr>
            <a:spLocks noGrp="1"/>
          </p:cNvSpPr>
          <p:nvPr>
            <p:ph type="title"/>
          </p:nvPr>
        </p:nvSpPr>
        <p:spPr>
          <a:xfrm>
            <a:off x="609600" y="274638"/>
            <a:ext cx="10972800" cy="1007407"/>
          </a:xfrm>
        </p:spPr>
        <p:txBody>
          <a:bodyPr/>
          <a:lstStyle/>
          <a:p>
            <a:r>
              <a:rPr lang="en-US" sz="3600" dirty="0"/>
              <a:t>Imagine this!</a:t>
            </a:r>
          </a:p>
        </p:txBody>
      </p:sp>
      <p:sp>
        <p:nvSpPr>
          <p:cNvPr id="3" name="Content Placeholder 2">
            <a:extLst>
              <a:ext uri="{FF2B5EF4-FFF2-40B4-BE49-F238E27FC236}">
                <a16:creationId xmlns:a16="http://schemas.microsoft.com/office/drawing/2014/main" id="{4FC96B92-FD3C-4870-B904-6907073E2B1F}"/>
              </a:ext>
            </a:extLst>
          </p:cNvPr>
          <p:cNvSpPr>
            <a:spLocks noGrp="1"/>
          </p:cNvSpPr>
          <p:nvPr>
            <p:ph idx="1"/>
          </p:nvPr>
        </p:nvSpPr>
        <p:spPr/>
        <p:txBody>
          <a:bodyPr/>
          <a:lstStyle/>
          <a:p>
            <a:pPr marL="0" indent="0">
              <a:buNone/>
            </a:pPr>
            <a:r>
              <a:rPr lang="en-US" sz="2800" b="1" dirty="0"/>
              <a:t>Imagine becoming like God!!!!</a:t>
            </a:r>
          </a:p>
          <a:p>
            <a:pPr marL="0" indent="0">
              <a:buNone/>
            </a:pPr>
            <a:endParaRPr lang="en-US" sz="800" b="1" dirty="0"/>
          </a:p>
          <a:p>
            <a:pPr marL="0" indent="0">
              <a:buNone/>
            </a:pPr>
            <a:r>
              <a:rPr lang="en-US" sz="2800" b="1" dirty="0"/>
              <a:t>. “God said, let us make mankind in our image, in our likeness… So God made mankind in his own image, in the image of God he created them; male and female he created them” (Genesis 1:26–27).</a:t>
            </a:r>
          </a:p>
          <a:p>
            <a:pPr marL="0" indent="0">
              <a:buNone/>
            </a:pPr>
            <a:endParaRPr lang="en-US" sz="2800" b="1" dirty="0"/>
          </a:p>
          <a:p>
            <a:pPr marL="0" indent="0">
              <a:buNone/>
            </a:pPr>
            <a:r>
              <a:rPr lang="en-US" sz="2800" b="1" dirty="0"/>
              <a:t>God is love, and the one who remains in love remains in God, and God remains in him. In this, love is made complete with us so that we may have confidence in the day of judgment, because as he is, so also are we in this world. (1 John 4:16–17 CSB)</a:t>
            </a:r>
          </a:p>
          <a:p>
            <a:pPr marL="0" indent="0">
              <a:buNone/>
            </a:pPr>
            <a:endParaRPr lang="en-US" sz="2800" b="1" dirty="0"/>
          </a:p>
        </p:txBody>
      </p:sp>
    </p:spTree>
    <p:extLst>
      <p:ext uri="{BB962C8B-B14F-4D97-AF65-F5344CB8AC3E}">
        <p14:creationId xmlns:p14="http://schemas.microsoft.com/office/powerpoint/2010/main" val="3017342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DBCE-4E30-4B2F-AFE2-8C669DC19F9C}"/>
              </a:ext>
            </a:extLst>
          </p:cNvPr>
          <p:cNvSpPr>
            <a:spLocks noGrp="1"/>
          </p:cNvSpPr>
          <p:nvPr>
            <p:ph type="title"/>
          </p:nvPr>
        </p:nvSpPr>
        <p:spPr/>
        <p:txBody>
          <a:bodyPr/>
          <a:lstStyle/>
          <a:p>
            <a:r>
              <a:rPr lang="en-US" sz="3600" dirty="0"/>
              <a:t>Theresa of Avila (1515–1582) </a:t>
            </a:r>
          </a:p>
        </p:txBody>
      </p:sp>
      <p:sp>
        <p:nvSpPr>
          <p:cNvPr id="3" name="Content Placeholder 2">
            <a:extLst>
              <a:ext uri="{FF2B5EF4-FFF2-40B4-BE49-F238E27FC236}">
                <a16:creationId xmlns:a16="http://schemas.microsoft.com/office/drawing/2014/main" id="{F71233D7-70E3-4038-9E16-68BB02495391}"/>
              </a:ext>
            </a:extLst>
          </p:cNvPr>
          <p:cNvSpPr>
            <a:spLocks noGrp="1"/>
          </p:cNvSpPr>
          <p:nvPr>
            <p:ph idx="1"/>
          </p:nvPr>
        </p:nvSpPr>
        <p:spPr>
          <a:xfrm>
            <a:off x="4722829" y="1600201"/>
            <a:ext cx="7230359" cy="5104222"/>
          </a:xfrm>
        </p:spPr>
        <p:txBody>
          <a:bodyPr/>
          <a:lstStyle/>
          <a:p>
            <a:pPr marL="0" indent="0">
              <a:buNone/>
            </a:pPr>
            <a:r>
              <a:rPr lang="en-US" sz="2400" b="1" dirty="0"/>
              <a:t>Christ has no body now but yours,</a:t>
            </a:r>
          </a:p>
          <a:p>
            <a:pPr marL="0" indent="0">
              <a:buNone/>
            </a:pPr>
            <a:r>
              <a:rPr lang="en-US" sz="2400" b="1" dirty="0"/>
              <a:t>No hands, no feet on earth but yours.</a:t>
            </a:r>
          </a:p>
          <a:p>
            <a:pPr marL="0" indent="0">
              <a:buNone/>
            </a:pPr>
            <a:r>
              <a:rPr lang="en-US" sz="2400" b="1" dirty="0"/>
              <a:t>Yours are the eyes through which He looks</a:t>
            </a:r>
          </a:p>
          <a:p>
            <a:pPr marL="0" indent="0">
              <a:buNone/>
            </a:pPr>
            <a:r>
              <a:rPr lang="en-US" sz="2400" b="1" dirty="0"/>
              <a:t>Compassion on this world.</a:t>
            </a:r>
          </a:p>
          <a:p>
            <a:pPr marL="0" indent="0">
              <a:buNone/>
            </a:pPr>
            <a:r>
              <a:rPr lang="en-US" sz="2400" b="1" dirty="0"/>
              <a:t>Yours are the feet with which He walks to do good.</a:t>
            </a:r>
          </a:p>
          <a:p>
            <a:pPr marL="0" indent="0">
              <a:buNone/>
            </a:pPr>
            <a:r>
              <a:rPr lang="en-US" sz="2400" b="1" dirty="0"/>
              <a:t>Yours are the hands through which He blesses all the world.</a:t>
            </a:r>
          </a:p>
          <a:p>
            <a:pPr marL="0" indent="0">
              <a:buNone/>
            </a:pPr>
            <a:r>
              <a:rPr lang="en-US" sz="2400" b="1" dirty="0"/>
              <a:t>Yours are the hands, yours are the feet,</a:t>
            </a:r>
          </a:p>
          <a:p>
            <a:pPr marL="0" indent="0">
              <a:buNone/>
            </a:pPr>
            <a:r>
              <a:rPr lang="en-US" sz="2400" b="1" dirty="0"/>
              <a:t>Yours are the eyes, you are His body.</a:t>
            </a:r>
          </a:p>
          <a:p>
            <a:pPr marL="0" indent="0">
              <a:buNone/>
            </a:pPr>
            <a:r>
              <a:rPr lang="en-US" sz="2400" b="1" dirty="0"/>
              <a:t>Christ has no body now on earth but yours.</a:t>
            </a:r>
          </a:p>
          <a:p>
            <a:pPr marL="0" indent="0">
              <a:buNone/>
            </a:pPr>
            <a:endParaRPr lang="en-US" sz="2400" b="1" dirty="0"/>
          </a:p>
        </p:txBody>
      </p:sp>
      <p:pic>
        <p:nvPicPr>
          <p:cNvPr id="5122" name="Picture 2" descr="Image result for teresa of avila">
            <a:extLst>
              <a:ext uri="{FF2B5EF4-FFF2-40B4-BE49-F238E27FC236}">
                <a16:creationId xmlns:a16="http://schemas.microsoft.com/office/drawing/2014/main" id="{E92BDFD1-80F4-4FC3-9EDD-DCEE22636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81" y="1417638"/>
            <a:ext cx="4086245" cy="5104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849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96A0-C0D0-4CD4-9B44-CA41ECB5CF9B}"/>
              </a:ext>
            </a:extLst>
          </p:cNvPr>
          <p:cNvSpPr>
            <a:spLocks noGrp="1"/>
          </p:cNvSpPr>
          <p:nvPr>
            <p:ph type="title"/>
          </p:nvPr>
        </p:nvSpPr>
        <p:spPr/>
        <p:txBody>
          <a:bodyPr/>
          <a:lstStyle/>
          <a:p>
            <a:r>
              <a:rPr lang="en-US" sz="3600" dirty="0"/>
              <a:t>The Aroma of Christ</a:t>
            </a:r>
          </a:p>
        </p:txBody>
      </p:sp>
      <p:sp>
        <p:nvSpPr>
          <p:cNvPr id="3" name="Content Placeholder 2">
            <a:extLst>
              <a:ext uri="{FF2B5EF4-FFF2-40B4-BE49-F238E27FC236}">
                <a16:creationId xmlns:a16="http://schemas.microsoft.com/office/drawing/2014/main" id="{ADDC6C48-5053-444F-9113-E6708BAFA3C3}"/>
              </a:ext>
            </a:extLst>
          </p:cNvPr>
          <p:cNvSpPr>
            <a:spLocks noGrp="1"/>
          </p:cNvSpPr>
          <p:nvPr>
            <p:ph idx="1"/>
          </p:nvPr>
        </p:nvSpPr>
        <p:spPr/>
        <p:txBody>
          <a:bodyPr/>
          <a:lstStyle/>
          <a:p>
            <a:pPr marL="0" indent="0">
              <a:buNone/>
            </a:pPr>
            <a:r>
              <a:rPr lang="en-US" b="1" dirty="0"/>
              <a:t>Who, me?     Yes, you.</a:t>
            </a:r>
          </a:p>
          <a:p>
            <a:pPr marL="0" indent="0">
              <a:buNone/>
            </a:pPr>
            <a:endParaRPr lang="en-US" b="1" dirty="0"/>
          </a:p>
          <a:p>
            <a:pPr marL="0" indent="0">
              <a:buNone/>
            </a:pPr>
            <a:r>
              <a:rPr lang="en-US" b="1" dirty="0"/>
              <a:t>2 Corinthians 2:15</a:t>
            </a:r>
          </a:p>
          <a:p>
            <a:pPr marL="0" indent="0">
              <a:buNone/>
            </a:pPr>
            <a:r>
              <a:rPr lang="en-US" b="1" dirty="0"/>
              <a:t>2 Corinthians 3:3</a:t>
            </a:r>
          </a:p>
          <a:p>
            <a:pPr marL="0" indent="0">
              <a:buNone/>
            </a:pPr>
            <a:r>
              <a:rPr lang="en-US" b="1" dirty="0"/>
              <a:t>2 Corinthians 4:10–11</a:t>
            </a:r>
          </a:p>
          <a:p>
            <a:pPr marL="0" indent="0">
              <a:buNone/>
            </a:pPr>
            <a:r>
              <a:rPr lang="en-US" b="1" dirty="0"/>
              <a:t>2 Corinthians 4:16</a:t>
            </a:r>
          </a:p>
          <a:p>
            <a:pPr marL="0" indent="0">
              <a:buNone/>
            </a:pPr>
            <a:r>
              <a:rPr lang="en-US" b="1" dirty="0"/>
              <a:t>2 Corinthians 3:12–13, 16–18</a:t>
            </a:r>
          </a:p>
          <a:p>
            <a:pPr marL="0" indent="0">
              <a:buNone/>
            </a:pPr>
            <a:endParaRPr lang="en-US" b="1" dirty="0"/>
          </a:p>
        </p:txBody>
      </p:sp>
    </p:spTree>
    <p:extLst>
      <p:ext uri="{BB962C8B-B14F-4D97-AF65-F5344CB8AC3E}">
        <p14:creationId xmlns:p14="http://schemas.microsoft.com/office/powerpoint/2010/main" val="3254116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9CAA-4745-463C-8F92-68F67347C57F}"/>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892F8EC8-CC31-4D8C-A123-F389F7823173}"/>
              </a:ext>
            </a:extLst>
          </p:cNvPr>
          <p:cNvSpPr>
            <a:spLocks noGrp="1"/>
          </p:cNvSpPr>
          <p:nvPr>
            <p:ph idx="1"/>
          </p:nvPr>
        </p:nvSpPr>
        <p:spPr/>
        <p:txBody>
          <a:bodyPr/>
          <a:lstStyle/>
          <a:p>
            <a:pPr marL="0" indent="0">
              <a:buNone/>
            </a:pPr>
            <a:r>
              <a:rPr lang="en-US" b="1" dirty="0"/>
              <a:t>Let us present our bodies as living sacrifices so that God can transform us by the renewing of our mind.  </a:t>
            </a:r>
            <a:r>
              <a:rPr lang="en-US" b="1"/>
              <a:t>(Romans 12:1-2)</a:t>
            </a:r>
            <a:endParaRPr lang="en-US" b="1" dirty="0"/>
          </a:p>
          <a:p>
            <a:pPr marL="0" indent="0">
              <a:buNone/>
            </a:pPr>
            <a:endParaRPr lang="en-US" b="1" dirty="0"/>
          </a:p>
          <a:p>
            <a:pPr marL="0" indent="0">
              <a:buNone/>
            </a:pPr>
            <a:r>
              <a:rPr lang="en-US" b="1" dirty="0"/>
              <a:t>Eternal Life in Christ</a:t>
            </a:r>
          </a:p>
          <a:p>
            <a:pPr marL="0" indent="0">
              <a:buNone/>
            </a:pPr>
            <a:r>
              <a:rPr lang="en-US" b="1" dirty="0"/>
              <a:t>Peace of God in Christ</a:t>
            </a:r>
          </a:p>
          <a:p>
            <a:pPr marL="0" indent="0">
              <a:buNone/>
            </a:pPr>
            <a:r>
              <a:rPr lang="en-US" b="1" dirty="0"/>
              <a:t>Fullness/Christlikeness in Christ</a:t>
            </a:r>
          </a:p>
        </p:txBody>
      </p:sp>
    </p:spTree>
    <p:extLst>
      <p:ext uri="{BB962C8B-B14F-4D97-AF65-F5344CB8AC3E}">
        <p14:creationId xmlns:p14="http://schemas.microsoft.com/office/powerpoint/2010/main" val="263427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91EE3-B51E-4601-BC6A-F1A8D60E379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31C2951-E977-4E8F-9AC9-070784808C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7662" y="-512795"/>
            <a:ext cx="5299203" cy="7391396"/>
          </a:xfrm>
        </p:spPr>
      </p:pic>
    </p:spTree>
    <p:extLst>
      <p:ext uri="{BB962C8B-B14F-4D97-AF65-F5344CB8AC3E}">
        <p14:creationId xmlns:p14="http://schemas.microsoft.com/office/powerpoint/2010/main" val="2591694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09A6-E664-4041-8121-496198064E8E}"/>
              </a:ext>
            </a:extLst>
          </p:cNvPr>
          <p:cNvSpPr>
            <a:spLocks noGrp="1"/>
          </p:cNvSpPr>
          <p:nvPr>
            <p:ph type="title"/>
          </p:nvPr>
        </p:nvSpPr>
        <p:spPr/>
        <p:txBody>
          <a:bodyPr/>
          <a:lstStyle/>
          <a:p>
            <a:r>
              <a:rPr lang="en-US" sz="3600" dirty="0"/>
              <a:t>We Have </a:t>
            </a:r>
            <a:r>
              <a:rPr lang="en-US" sz="3600" dirty="0">
                <a:solidFill>
                  <a:srgbClr val="FFC000"/>
                </a:solidFill>
              </a:rPr>
              <a:t>Surpassing Worth </a:t>
            </a:r>
            <a:r>
              <a:rPr lang="en-US" sz="3600" dirty="0"/>
              <a:t>in Christ</a:t>
            </a:r>
          </a:p>
        </p:txBody>
      </p:sp>
      <p:sp>
        <p:nvSpPr>
          <p:cNvPr id="3" name="Content Placeholder 2">
            <a:extLst>
              <a:ext uri="{FF2B5EF4-FFF2-40B4-BE49-F238E27FC236}">
                <a16:creationId xmlns:a16="http://schemas.microsoft.com/office/drawing/2014/main" id="{BB036F7E-3B5A-4BC0-A9F2-CE6C9918C66F}"/>
              </a:ext>
            </a:extLst>
          </p:cNvPr>
          <p:cNvSpPr>
            <a:spLocks noGrp="1"/>
          </p:cNvSpPr>
          <p:nvPr>
            <p:ph idx="1"/>
          </p:nvPr>
        </p:nvSpPr>
        <p:spPr>
          <a:xfrm>
            <a:off x="609600" y="1640264"/>
            <a:ext cx="4659984" cy="4485900"/>
          </a:xfrm>
        </p:spPr>
        <p:txBody>
          <a:bodyPr/>
          <a:lstStyle/>
          <a:p>
            <a:pPr marL="0" indent="0">
              <a:buNone/>
            </a:pPr>
            <a:r>
              <a:rPr lang="en-US" b="1" dirty="0"/>
              <a:t>0.00000012%</a:t>
            </a:r>
          </a:p>
          <a:p>
            <a:pPr marL="0" indent="0">
              <a:buNone/>
            </a:pPr>
            <a:endParaRPr lang="en-US" sz="1200" b="1" dirty="0"/>
          </a:p>
          <a:p>
            <a:pPr marL="0" indent="0">
              <a:buNone/>
            </a:pPr>
            <a:r>
              <a:rPr lang="en-US" b="1" dirty="0"/>
              <a:t>$3.50</a:t>
            </a:r>
          </a:p>
          <a:p>
            <a:pPr marL="0" indent="0">
              <a:buNone/>
            </a:pPr>
            <a:endParaRPr lang="en-US" sz="1200" b="1" dirty="0"/>
          </a:p>
          <a:p>
            <a:pPr marL="0" indent="0">
              <a:buNone/>
            </a:pPr>
            <a:r>
              <a:rPr lang="en-US" b="1" dirty="0"/>
              <a:t>1972 Ford Pinto $200,000</a:t>
            </a:r>
          </a:p>
          <a:p>
            <a:pPr marL="0" indent="0">
              <a:buNone/>
            </a:pPr>
            <a:endParaRPr lang="en-US" sz="1200" b="1" dirty="0"/>
          </a:p>
          <a:p>
            <a:pPr marL="0" indent="0">
              <a:buNone/>
            </a:pPr>
            <a:r>
              <a:rPr lang="en-US" b="1" dirty="0"/>
              <a:t>Phil 3:5-11</a:t>
            </a:r>
          </a:p>
          <a:p>
            <a:pPr marL="0" indent="0">
              <a:buNone/>
            </a:pPr>
            <a:endParaRPr lang="en-US" sz="1200" b="1" dirty="0"/>
          </a:p>
          <a:p>
            <a:pPr marL="0" indent="0">
              <a:buNone/>
            </a:pPr>
            <a:r>
              <a:rPr lang="en-US" b="1" dirty="0">
                <a:sym typeface="Symbol" panose="05050102010706020507" pitchFamily="18" charset="2"/>
              </a:rPr>
              <a:t>   0       “garbage”</a:t>
            </a:r>
            <a:endParaRPr lang="en-US" b="1" dirty="0"/>
          </a:p>
          <a:p>
            <a:pPr marL="0" indent="0">
              <a:buNone/>
            </a:pPr>
            <a:endParaRPr lang="en-US" sz="2800" b="1" dirty="0"/>
          </a:p>
          <a:p>
            <a:pPr marL="0" indent="0">
              <a:buNone/>
            </a:pPr>
            <a:endParaRPr lang="en-US" sz="2800" b="1" dirty="0"/>
          </a:p>
        </p:txBody>
      </p:sp>
      <p:pic>
        <p:nvPicPr>
          <p:cNvPr id="1026" name="Picture 2" descr="Image result for money">
            <a:extLst>
              <a:ext uri="{FF2B5EF4-FFF2-40B4-BE49-F238E27FC236}">
                <a16:creationId xmlns:a16="http://schemas.microsoft.com/office/drawing/2014/main" id="{EDC768F4-8334-417F-861C-DE2393D8D5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732174"/>
            <a:ext cx="5858653" cy="439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35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00E3-704C-4BC4-99B2-AA1D47B4B883}"/>
              </a:ext>
            </a:extLst>
          </p:cNvPr>
          <p:cNvSpPr>
            <a:spLocks noGrp="1"/>
          </p:cNvSpPr>
          <p:nvPr>
            <p:ph type="title"/>
          </p:nvPr>
        </p:nvSpPr>
        <p:spPr/>
        <p:txBody>
          <a:bodyPr/>
          <a:lstStyle/>
          <a:p>
            <a:r>
              <a:rPr lang="en-US" dirty="0"/>
              <a:t>Phil 3:8   Overwhelming gain</a:t>
            </a:r>
          </a:p>
        </p:txBody>
      </p:sp>
      <p:pic>
        <p:nvPicPr>
          <p:cNvPr id="1026" name="Picture 2" descr="Image result for lotte tower seoul">
            <a:extLst>
              <a:ext uri="{FF2B5EF4-FFF2-40B4-BE49-F238E27FC236}">
                <a16:creationId xmlns:a16="http://schemas.microsoft.com/office/drawing/2014/main" id="{2DBCF873-DECA-4421-923C-B300E516E1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619053"/>
            <a:ext cx="6034617"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9E4F2BB-6E04-4F31-B1E0-EDE02D2C9276}"/>
              </a:ext>
            </a:extLst>
          </p:cNvPr>
          <p:cNvSpPr txBox="1"/>
          <p:nvPr/>
        </p:nvSpPr>
        <p:spPr>
          <a:xfrm>
            <a:off x="476894" y="1998482"/>
            <a:ext cx="5358298" cy="3539430"/>
          </a:xfrm>
          <a:prstGeom prst="rect">
            <a:avLst/>
          </a:prstGeom>
          <a:noFill/>
        </p:spPr>
        <p:txBody>
          <a:bodyPr wrap="square" rtlCol="0">
            <a:spAutoFit/>
          </a:bodyPr>
          <a:lstStyle/>
          <a:p>
            <a:r>
              <a:rPr lang="en-US" sz="3200" b="1" dirty="0"/>
              <a:t>2 Cor 5:20  ambassadors</a:t>
            </a:r>
          </a:p>
          <a:p>
            <a:endParaRPr lang="en-US" sz="3200" b="1" dirty="0"/>
          </a:p>
          <a:p>
            <a:r>
              <a:rPr lang="en-US" sz="3200" b="1" dirty="0"/>
              <a:t>Rom 8:17 co-heirs with Christ</a:t>
            </a:r>
          </a:p>
          <a:p>
            <a:endParaRPr lang="en-US" sz="3200" b="1" dirty="0"/>
          </a:p>
          <a:p>
            <a:r>
              <a:rPr lang="en-US" sz="3200" b="1" dirty="0"/>
              <a:t>1 Cor 6:3 we will judge angels</a:t>
            </a:r>
          </a:p>
          <a:p>
            <a:endParaRPr lang="en-US" sz="3200" b="1" dirty="0"/>
          </a:p>
          <a:p>
            <a:endParaRPr lang="en-US" sz="3200" b="1" dirty="0"/>
          </a:p>
        </p:txBody>
      </p:sp>
    </p:spTree>
    <p:extLst>
      <p:ext uri="{BB962C8B-B14F-4D97-AF65-F5344CB8AC3E}">
        <p14:creationId xmlns:p14="http://schemas.microsoft.com/office/powerpoint/2010/main" val="3214053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46BE5-7A5A-4291-8D9C-54CBA2DD6FE9}"/>
              </a:ext>
            </a:extLst>
          </p:cNvPr>
          <p:cNvSpPr>
            <a:spLocks noGrp="1"/>
          </p:cNvSpPr>
          <p:nvPr>
            <p:ph type="title"/>
          </p:nvPr>
        </p:nvSpPr>
        <p:spPr/>
        <p:txBody>
          <a:bodyPr/>
          <a:lstStyle/>
          <a:p>
            <a:r>
              <a:rPr lang="en-US" dirty="0"/>
              <a:t>Precious!</a:t>
            </a:r>
          </a:p>
        </p:txBody>
      </p:sp>
      <p:sp>
        <p:nvSpPr>
          <p:cNvPr id="3" name="Content Placeholder 2">
            <a:extLst>
              <a:ext uri="{FF2B5EF4-FFF2-40B4-BE49-F238E27FC236}">
                <a16:creationId xmlns:a16="http://schemas.microsoft.com/office/drawing/2014/main" id="{33F2467A-2039-4490-94F7-89E8C3C504F0}"/>
              </a:ext>
            </a:extLst>
          </p:cNvPr>
          <p:cNvSpPr>
            <a:spLocks noGrp="1"/>
          </p:cNvSpPr>
          <p:nvPr>
            <p:ph idx="1"/>
          </p:nvPr>
        </p:nvSpPr>
        <p:spPr/>
        <p:txBody>
          <a:bodyPr/>
          <a:lstStyle/>
          <a:p>
            <a:pPr marL="0" indent="0">
              <a:buNone/>
            </a:pPr>
            <a:r>
              <a:rPr lang="en-US" b="1" dirty="0"/>
              <a:t>Isaiah 49:16  See, I have engraved you on the palms of my hands….</a:t>
            </a:r>
          </a:p>
          <a:p>
            <a:pPr marL="0" indent="0">
              <a:buNone/>
            </a:pPr>
            <a:endParaRPr lang="en-US" b="1" dirty="0"/>
          </a:p>
          <a:p>
            <a:pPr marL="0" indent="0">
              <a:buNone/>
            </a:pPr>
            <a:r>
              <a:rPr lang="en-US" b="1" dirty="0"/>
              <a:t>Exodus 19:5  …out of all the nations you will be my treasured possession.</a:t>
            </a:r>
          </a:p>
          <a:p>
            <a:pPr marL="0" indent="0">
              <a:buNone/>
            </a:pPr>
            <a:endParaRPr lang="en-US" b="1" dirty="0"/>
          </a:p>
          <a:p>
            <a:pPr marL="0" indent="0">
              <a:buNone/>
            </a:pPr>
            <a:r>
              <a:rPr lang="en-US" b="1" dirty="0"/>
              <a:t>Matt 10:29-31</a:t>
            </a:r>
          </a:p>
          <a:p>
            <a:pPr marL="0" indent="0">
              <a:buNone/>
            </a:pPr>
            <a:r>
              <a:rPr lang="en-US" b="1" dirty="0"/>
              <a:t>1 John 3:1</a:t>
            </a:r>
          </a:p>
        </p:txBody>
      </p:sp>
    </p:spTree>
    <p:extLst>
      <p:ext uri="{BB962C8B-B14F-4D97-AF65-F5344CB8AC3E}">
        <p14:creationId xmlns:p14="http://schemas.microsoft.com/office/powerpoint/2010/main" val="3734676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5AE38-3624-42F9-80EE-E222410689F3}"/>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965890A9-8FE9-4122-B8EC-AACE385BBB22}"/>
              </a:ext>
            </a:extLst>
          </p:cNvPr>
          <p:cNvSpPr>
            <a:spLocks noGrp="1"/>
          </p:cNvSpPr>
          <p:nvPr>
            <p:ph idx="1"/>
          </p:nvPr>
        </p:nvSpPr>
        <p:spPr>
          <a:xfrm>
            <a:off x="609600" y="2422689"/>
            <a:ext cx="10972800" cy="3703475"/>
          </a:xfrm>
        </p:spPr>
        <p:txBody>
          <a:bodyPr/>
          <a:lstStyle/>
          <a:p>
            <a:pPr marL="0" indent="0">
              <a:buNone/>
            </a:pPr>
            <a:r>
              <a:rPr lang="en-US" b="1" dirty="0"/>
              <a:t>Let us treat our bodies, our time, our energy, our purity, our relationships as being of surpassing worth.</a:t>
            </a:r>
          </a:p>
        </p:txBody>
      </p:sp>
    </p:spTree>
    <p:extLst>
      <p:ext uri="{BB962C8B-B14F-4D97-AF65-F5344CB8AC3E}">
        <p14:creationId xmlns:p14="http://schemas.microsoft.com/office/powerpoint/2010/main" val="3803752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CB8FB-1299-4A48-B311-DDEE44E7F602}"/>
              </a:ext>
            </a:extLst>
          </p:cNvPr>
          <p:cNvSpPr>
            <a:spLocks noGrp="1"/>
          </p:cNvSpPr>
          <p:nvPr>
            <p:ph type="title"/>
          </p:nvPr>
        </p:nvSpPr>
        <p:spPr/>
        <p:txBody>
          <a:bodyPr/>
          <a:lstStyle/>
          <a:p>
            <a:r>
              <a:rPr lang="en-US" sz="3600" dirty="0"/>
              <a:t>We Are </a:t>
            </a:r>
            <a:r>
              <a:rPr lang="en-US" sz="3600" dirty="0">
                <a:solidFill>
                  <a:srgbClr val="FFC000"/>
                </a:solidFill>
              </a:rPr>
              <a:t>All One </a:t>
            </a:r>
            <a:r>
              <a:rPr lang="en-US" sz="3600" dirty="0"/>
              <a:t>in Christ</a:t>
            </a:r>
          </a:p>
        </p:txBody>
      </p:sp>
      <p:sp>
        <p:nvSpPr>
          <p:cNvPr id="3" name="Content Placeholder 2">
            <a:extLst>
              <a:ext uri="{FF2B5EF4-FFF2-40B4-BE49-F238E27FC236}">
                <a16:creationId xmlns:a16="http://schemas.microsoft.com/office/drawing/2014/main" id="{DA12A876-EB39-4FF8-B61A-8E9CD1BD1701}"/>
              </a:ext>
            </a:extLst>
          </p:cNvPr>
          <p:cNvSpPr>
            <a:spLocks noGrp="1"/>
          </p:cNvSpPr>
          <p:nvPr>
            <p:ph idx="1"/>
          </p:nvPr>
        </p:nvSpPr>
        <p:spPr>
          <a:xfrm>
            <a:off x="609600" y="1527142"/>
            <a:ext cx="10972800" cy="1901858"/>
          </a:xfrm>
        </p:spPr>
        <p:txBody>
          <a:bodyPr/>
          <a:lstStyle/>
          <a:p>
            <a:pPr marL="0" indent="0">
              <a:buNone/>
            </a:pPr>
            <a:r>
              <a:rPr lang="en-US" sz="2800" b="1" dirty="0"/>
              <a:t>Gal 3:26-28  So </a:t>
            </a:r>
            <a:r>
              <a:rPr lang="en-US" sz="2800" b="1" dirty="0">
                <a:solidFill>
                  <a:srgbClr val="FFC000"/>
                </a:solidFill>
              </a:rPr>
              <a:t>in Christ </a:t>
            </a:r>
            <a:r>
              <a:rPr lang="en-US" sz="2800" b="1" dirty="0"/>
              <a:t>you are all children of God through faith, for all of you we were baptized into Christ have clothed yourselves with Christ. There is neither Jew nor Gentile, neither slave nor free, nor is there male and female, </a:t>
            </a:r>
            <a:r>
              <a:rPr lang="en-US" sz="2800" b="1" dirty="0" err="1"/>
              <a:t>vor</a:t>
            </a:r>
            <a:r>
              <a:rPr lang="en-US" sz="2800" b="1" dirty="0"/>
              <a:t> you are all </a:t>
            </a:r>
            <a:r>
              <a:rPr lang="en-US" sz="2800" b="1" dirty="0">
                <a:solidFill>
                  <a:srgbClr val="FFC000"/>
                </a:solidFill>
              </a:rPr>
              <a:t>one in Christ Jesus</a:t>
            </a:r>
            <a:r>
              <a:rPr lang="en-US" sz="2800" b="1" dirty="0"/>
              <a:t>.</a:t>
            </a:r>
            <a:endParaRPr lang="en-US" sz="2800" b="1" dirty="0">
              <a:solidFill>
                <a:srgbClr val="FFC000"/>
              </a:solidFill>
            </a:endParaRPr>
          </a:p>
        </p:txBody>
      </p:sp>
      <p:pic>
        <p:nvPicPr>
          <p:cNvPr id="2052" name="Picture 4" descr="Related image">
            <a:extLst>
              <a:ext uri="{FF2B5EF4-FFF2-40B4-BE49-F238E27FC236}">
                <a16:creationId xmlns:a16="http://schemas.microsoft.com/office/drawing/2014/main" id="{E8D747C6-F5D6-4E7B-A4E2-93FFBDCCD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324" y="3538504"/>
            <a:ext cx="6342985" cy="331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072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3B84-C3E0-4AB7-B8BF-89DBB86F2274}"/>
              </a:ext>
            </a:extLst>
          </p:cNvPr>
          <p:cNvSpPr>
            <a:spLocks noGrp="1"/>
          </p:cNvSpPr>
          <p:nvPr>
            <p:ph type="title"/>
          </p:nvPr>
        </p:nvSpPr>
        <p:spPr/>
        <p:txBody>
          <a:bodyPr/>
          <a:lstStyle/>
          <a:p>
            <a:r>
              <a:rPr lang="en-US" dirty="0"/>
              <a:t>What Do We Have in Common?</a:t>
            </a:r>
          </a:p>
        </p:txBody>
      </p:sp>
      <p:sp>
        <p:nvSpPr>
          <p:cNvPr id="3" name="Content Placeholder 2">
            <a:extLst>
              <a:ext uri="{FF2B5EF4-FFF2-40B4-BE49-F238E27FC236}">
                <a16:creationId xmlns:a16="http://schemas.microsoft.com/office/drawing/2014/main" id="{AAB6D284-F6E9-4D3E-A29B-C12E79B40ABD}"/>
              </a:ext>
            </a:extLst>
          </p:cNvPr>
          <p:cNvSpPr>
            <a:spLocks noGrp="1"/>
          </p:cNvSpPr>
          <p:nvPr>
            <p:ph idx="1"/>
          </p:nvPr>
        </p:nvSpPr>
        <p:spPr/>
        <p:txBody>
          <a:bodyPr/>
          <a:lstStyle/>
          <a:p>
            <a:pPr marL="0" indent="0" algn="ctr">
              <a:buNone/>
            </a:pPr>
            <a:r>
              <a:rPr lang="en-US" sz="6600" b="1" dirty="0"/>
              <a:t>Christ</a:t>
            </a:r>
          </a:p>
          <a:p>
            <a:pPr marL="0" indent="0" algn="ctr">
              <a:buNone/>
            </a:pPr>
            <a:endParaRPr lang="en-US" dirty="0"/>
          </a:p>
          <a:p>
            <a:pPr marL="0" indent="0" algn="ctr">
              <a:buNone/>
            </a:pPr>
            <a:r>
              <a:rPr lang="en-US" sz="4400" b="1" dirty="0"/>
              <a:t>What is our uniform?</a:t>
            </a:r>
          </a:p>
          <a:p>
            <a:pPr marL="0" indent="0" algn="ctr">
              <a:buNone/>
            </a:pPr>
            <a:endParaRPr lang="en-US" sz="1000" b="1" dirty="0"/>
          </a:p>
          <a:p>
            <a:pPr marL="0" indent="0" algn="ctr">
              <a:buNone/>
            </a:pPr>
            <a:r>
              <a:rPr lang="en-US" sz="6600" b="1" dirty="0"/>
              <a:t>Christ</a:t>
            </a:r>
          </a:p>
        </p:txBody>
      </p:sp>
    </p:spTree>
    <p:extLst>
      <p:ext uri="{BB962C8B-B14F-4D97-AF65-F5344CB8AC3E}">
        <p14:creationId xmlns:p14="http://schemas.microsoft.com/office/powerpoint/2010/main" val="592884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5302-23A8-49FB-BE3F-DD371CC124CC}"/>
              </a:ext>
            </a:extLst>
          </p:cNvPr>
          <p:cNvSpPr>
            <a:spLocks noGrp="1"/>
          </p:cNvSpPr>
          <p:nvPr>
            <p:ph type="title"/>
          </p:nvPr>
        </p:nvSpPr>
        <p:spPr/>
        <p:txBody>
          <a:bodyPr/>
          <a:lstStyle/>
          <a:p>
            <a:r>
              <a:rPr lang="en-US" sz="3600" dirty="0"/>
              <a:t>One in Christ</a:t>
            </a:r>
          </a:p>
        </p:txBody>
      </p:sp>
      <p:sp>
        <p:nvSpPr>
          <p:cNvPr id="3" name="Content Placeholder 2">
            <a:extLst>
              <a:ext uri="{FF2B5EF4-FFF2-40B4-BE49-F238E27FC236}">
                <a16:creationId xmlns:a16="http://schemas.microsoft.com/office/drawing/2014/main" id="{FFCF166E-E1C6-412A-8863-3D9CD95C10FF}"/>
              </a:ext>
            </a:extLst>
          </p:cNvPr>
          <p:cNvSpPr>
            <a:spLocks noGrp="1"/>
          </p:cNvSpPr>
          <p:nvPr>
            <p:ph idx="1"/>
          </p:nvPr>
        </p:nvSpPr>
        <p:spPr>
          <a:xfrm>
            <a:off x="609600" y="1677971"/>
            <a:ext cx="10972800" cy="4448193"/>
          </a:xfrm>
        </p:spPr>
        <p:txBody>
          <a:bodyPr/>
          <a:lstStyle/>
          <a:p>
            <a:pPr marL="0" indent="0">
              <a:buNone/>
            </a:pPr>
            <a:r>
              <a:rPr lang="en-US" b="1" dirty="0"/>
              <a:t>Matt 5:14-16  A city on a hill…</a:t>
            </a:r>
          </a:p>
          <a:p>
            <a:pPr marL="0" indent="0">
              <a:buNone/>
            </a:pPr>
            <a:endParaRPr lang="en-US" sz="1000" b="1" dirty="0"/>
          </a:p>
          <a:p>
            <a:pPr marL="0" indent="0">
              <a:buNone/>
            </a:pPr>
            <a:r>
              <a:rPr lang="en-US" b="1" dirty="0"/>
              <a:t>Micah 4:1-3   Many nations…</a:t>
            </a:r>
          </a:p>
          <a:p>
            <a:pPr marL="0" indent="0">
              <a:buNone/>
            </a:pPr>
            <a:endParaRPr lang="en-US" sz="1000" b="1" dirty="0"/>
          </a:p>
          <a:p>
            <a:pPr marL="0" indent="0">
              <a:buNone/>
            </a:pPr>
            <a:r>
              <a:rPr lang="en-US" b="1" dirty="0"/>
              <a:t>Zechariah 8:23   All languages and nations</a:t>
            </a:r>
          </a:p>
          <a:p>
            <a:pPr marL="0" indent="0">
              <a:buNone/>
            </a:pPr>
            <a:endParaRPr lang="en-US" sz="1000" b="1" dirty="0"/>
          </a:p>
          <a:p>
            <a:pPr marL="0" indent="0">
              <a:buNone/>
            </a:pPr>
            <a:r>
              <a:rPr lang="en-US" b="1" dirty="0"/>
              <a:t>Psalm 133  How good and pleasing it is…</a:t>
            </a:r>
          </a:p>
          <a:p>
            <a:pPr marL="0" indent="0">
              <a:buNone/>
            </a:pPr>
            <a:endParaRPr lang="en-US" sz="1000" b="1" dirty="0"/>
          </a:p>
          <a:p>
            <a:pPr marL="0" indent="0">
              <a:buNone/>
            </a:pPr>
            <a:r>
              <a:rPr lang="en-US" b="1" dirty="0"/>
              <a:t>John 17:23  …may they be brought to complete unity</a:t>
            </a:r>
          </a:p>
        </p:txBody>
      </p:sp>
    </p:spTree>
    <p:extLst>
      <p:ext uri="{BB962C8B-B14F-4D97-AF65-F5344CB8AC3E}">
        <p14:creationId xmlns:p14="http://schemas.microsoft.com/office/powerpoint/2010/main" val="1693052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4596-8690-4A52-B3F6-7DAD9FAA40AE}"/>
              </a:ext>
            </a:extLst>
          </p:cNvPr>
          <p:cNvSpPr>
            <a:spLocks noGrp="1"/>
          </p:cNvSpPr>
          <p:nvPr>
            <p:ph type="title"/>
          </p:nvPr>
        </p:nvSpPr>
        <p:spPr/>
        <p:txBody>
          <a:bodyPr/>
          <a:lstStyle/>
          <a:p>
            <a:r>
              <a:rPr lang="en-US" sz="3600" dirty="0"/>
              <a:t>Challenge</a:t>
            </a:r>
          </a:p>
        </p:txBody>
      </p:sp>
      <p:sp>
        <p:nvSpPr>
          <p:cNvPr id="3" name="Content Placeholder 2">
            <a:extLst>
              <a:ext uri="{FF2B5EF4-FFF2-40B4-BE49-F238E27FC236}">
                <a16:creationId xmlns:a16="http://schemas.microsoft.com/office/drawing/2014/main" id="{5A4F1727-CD0B-4E17-A1AC-44129BC7EF97}"/>
              </a:ext>
            </a:extLst>
          </p:cNvPr>
          <p:cNvSpPr>
            <a:spLocks noGrp="1"/>
          </p:cNvSpPr>
          <p:nvPr>
            <p:ph idx="1"/>
          </p:nvPr>
        </p:nvSpPr>
        <p:spPr>
          <a:xfrm>
            <a:off x="537328" y="1847654"/>
            <a:ext cx="11045072" cy="4278510"/>
          </a:xfrm>
        </p:spPr>
        <p:txBody>
          <a:bodyPr/>
          <a:lstStyle/>
          <a:p>
            <a:pPr marL="0" indent="0">
              <a:buNone/>
            </a:pPr>
            <a:r>
              <a:rPr lang="en-US" b="1" dirty="0"/>
              <a:t>Let us celebrate and maintain our unity of culture, race and generations.</a:t>
            </a:r>
          </a:p>
          <a:p>
            <a:pPr marL="0" indent="0">
              <a:buNone/>
            </a:pPr>
            <a:endParaRPr lang="en-US" b="1" dirty="0"/>
          </a:p>
          <a:p>
            <a:pPr marL="0" indent="0">
              <a:buNone/>
            </a:pPr>
            <a:r>
              <a:rPr lang="en-US" b="1" dirty="0"/>
              <a:t>Let us build stronger bridges between generations and the cultures we have not yet reached.</a:t>
            </a:r>
          </a:p>
        </p:txBody>
      </p:sp>
    </p:spTree>
    <p:extLst>
      <p:ext uri="{BB962C8B-B14F-4D97-AF65-F5344CB8AC3E}">
        <p14:creationId xmlns:p14="http://schemas.microsoft.com/office/powerpoint/2010/main" val="2465835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CDCF-595E-47B7-9A6A-557930C811C8}"/>
              </a:ext>
            </a:extLst>
          </p:cNvPr>
          <p:cNvSpPr>
            <a:spLocks noGrp="1"/>
          </p:cNvSpPr>
          <p:nvPr>
            <p:ph type="title"/>
          </p:nvPr>
        </p:nvSpPr>
        <p:spPr/>
        <p:txBody>
          <a:bodyPr/>
          <a:lstStyle/>
          <a:p>
            <a:r>
              <a:rPr lang="en-US" sz="3600" dirty="0">
                <a:effectLst/>
              </a:rPr>
              <a:t>All the </a:t>
            </a:r>
            <a:r>
              <a:rPr lang="en-US" sz="3600" dirty="0">
                <a:solidFill>
                  <a:srgbClr val="FFC000"/>
                </a:solidFill>
                <a:effectLst/>
              </a:rPr>
              <a:t>Promises</a:t>
            </a:r>
            <a:r>
              <a:rPr lang="en-US" sz="3600" dirty="0">
                <a:effectLst/>
              </a:rPr>
              <a:t> of God Find Their ‘</a:t>
            </a:r>
            <a:r>
              <a:rPr lang="en-US" sz="3600" dirty="0">
                <a:solidFill>
                  <a:srgbClr val="FFC000"/>
                </a:solidFill>
                <a:effectLst/>
              </a:rPr>
              <a:t>Yes</a:t>
            </a:r>
            <a:r>
              <a:rPr lang="en-US" sz="3600" dirty="0">
                <a:effectLst/>
              </a:rPr>
              <a:t>’ in Christ</a:t>
            </a:r>
            <a:endParaRPr lang="en-US" sz="3600" dirty="0"/>
          </a:p>
        </p:txBody>
      </p:sp>
      <p:sp>
        <p:nvSpPr>
          <p:cNvPr id="3" name="Content Placeholder 2">
            <a:extLst>
              <a:ext uri="{FF2B5EF4-FFF2-40B4-BE49-F238E27FC236}">
                <a16:creationId xmlns:a16="http://schemas.microsoft.com/office/drawing/2014/main" id="{8D802D28-CC19-482D-8AD1-AC8D322643CC}"/>
              </a:ext>
            </a:extLst>
          </p:cNvPr>
          <p:cNvSpPr>
            <a:spLocks noGrp="1"/>
          </p:cNvSpPr>
          <p:nvPr>
            <p:ph idx="1"/>
          </p:nvPr>
        </p:nvSpPr>
        <p:spPr>
          <a:xfrm>
            <a:off x="609600" y="1555423"/>
            <a:ext cx="10972800" cy="4570741"/>
          </a:xfrm>
        </p:spPr>
        <p:txBody>
          <a:bodyPr/>
          <a:lstStyle/>
          <a:p>
            <a:pPr marL="0" indent="0">
              <a:buNone/>
            </a:pPr>
            <a:r>
              <a:rPr lang="en-US" sz="2800" b="1" dirty="0"/>
              <a:t>But as surely as God is faithful, our message to you is not “Yes” and “No.” For the Son of God, Jesus Christ, who was preached among you by us—by me and Silas and Timothy—was not “Yes” and “No,” but in him it has always been “Yes.” For no matter how many promises God has made, they are “Yes” in Christ. (2 Corinthians 1:18–20a)</a:t>
            </a:r>
          </a:p>
        </p:txBody>
      </p:sp>
      <p:pic>
        <p:nvPicPr>
          <p:cNvPr id="1026" name="Picture 2" descr="Image result for promises">
            <a:extLst>
              <a:ext uri="{FF2B5EF4-FFF2-40B4-BE49-F238E27FC236}">
                <a16:creationId xmlns:a16="http://schemas.microsoft.com/office/drawing/2014/main" id="{FC296055-4509-49AA-8248-8998FD92C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309" y="3949044"/>
            <a:ext cx="5806912" cy="290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784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13B1-A8CC-468C-8066-75E820C34EA6}"/>
              </a:ext>
            </a:extLst>
          </p:cNvPr>
          <p:cNvSpPr>
            <a:spLocks noGrp="1"/>
          </p:cNvSpPr>
          <p:nvPr>
            <p:ph type="title"/>
          </p:nvPr>
        </p:nvSpPr>
        <p:spPr/>
        <p:txBody>
          <a:bodyPr/>
          <a:lstStyle/>
          <a:p>
            <a:r>
              <a:rPr lang="en-US" sz="3600" dirty="0"/>
              <a:t>Promises, Promises</a:t>
            </a:r>
          </a:p>
        </p:txBody>
      </p:sp>
      <p:sp>
        <p:nvSpPr>
          <p:cNvPr id="3" name="Content Placeholder 2">
            <a:extLst>
              <a:ext uri="{FF2B5EF4-FFF2-40B4-BE49-F238E27FC236}">
                <a16:creationId xmlns:a16="http://schemas.microsoft.com/office/drawing/2014/main" id="{95C8173B-C77E-4105-8C74-1861B1844A06}"/>
              </a:ext>
            </a:extLst>
          </p:cNvPr>
          <p:cNvSpPr>
            <a:spLocks noGrp="1"/>
          </p:cNvSpPr>
          <p:nvPr>
            <p:ph idx="1"/>
          </p:nvPr>
        </p:nvSpPr>
        <p:spPr/>
        <p:txBody>
          <a:bodyPr/>
          <a:lstStyle/>
          <a:p>
            <a:pPr marL="0" indent="0">
              <a:buNone/>
            </a:pPr>
            <a:r>
              <a:rPr lang="en-US" sz="2800" b="1" dirty="0"/>
              <a:t>“You will be for me a kingdom of priests and a holy nation” (Exodus 19:6)</a:t>
            </a:r>
          </a:p>
          <a:p>
            <a:pPr marL="0" indent="0">
              <a:buNone/>
            </a:pPr>
            <a:endParaRPr lang="en-US" sz="800" b="1" dirty="0"/>
          </a:p>
          <a:p>
            <a:pPr marL="0" indent="0">
              <a:buNone/>
            </a:pPr>
            <a:r>
              <a:rPr lang="en-US" sz="2800" b="1" dirty="0"/>
              <a:t>“I will be their God, and they will be my people” (Jeremiah 31:33). </a:t>
            </a:r>
          </a:p>
          <a:p>
            <a:pPr marL="0" indent="0">
              <a:buNone/>
            </a:pPr>
            <a:endParaRPr lang="en-US" sz="800" b="1" dirty="0"/>
          </a:p>
          <a:p>
            <a:pPr marL="0" indent="0">
              <a:buNone/>
            </a:pPr>
            <a:r>
              <a:rPr lang="en-US" sz="2800" b="1" dirty="0"/>
              <a:t>“I will forgive their wickedness and will remember their sins no more” (Jeremiah 31:34).  </a:t>
            </a:r>
          </a:p>
          <a:p>
            <a:pPr marL="0" indent="0">
              <a:buNone/>
            </a:pPr>
            <a:endParaRPr lang="en-US" sz="800" b="1" dirty="0"/>
          </a:p>
          <a:p>
            <a:pPr marL="0" indent="0">
              <a:buNone/>
            </a:pPr>
            <a:r>
              <a:rPr lang="en-US" sz="2800" b="1" dirty="0"/>
              <a:t>“I will sprinkle clean water on you, and you will be clean... I will put my Spirit in you and move you to follow my decrees and be careful to keep my laws” (Ezekiel 36:25–27). </a:t>
            </a:r>
          </a:p>
          <a:p>
            <a:pPr marL="0" indent="0">
              <a:buNone/>
            </a:pPr>
            <a:endParaRPr lang="en-US" sz="2400" b="1" dirty="0"/>
          </a:p>
        </p:txBody>
      </p:sp>
    </p:spTree>
    <p:extLst>
      <p:ext uri="{BB962C8B-B14F-4D97-AF65-F5344CB8AC3E}">
        <p14:creationId xmlns:p14="http://schemas.microsoft.com/office/powerpoint/2010/main" val="423881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498B-6CEB-4EAA-BFFC-87C18EA5F806}"/>
              </a:ext>
            </a:extLst>
          </p:cNvPr>
          <p:cNvSpPr>
            <a:spLocks noGrp="1"/>
          </p:cNvSpPr>
          <p:nvPr>
            <p:ph type="title"/>
          </p:nvPr>
        </p:nvSpPr>
        <p:spPr/>
        <p:txBody>
          <a:bodyPr/>
          <a:lstStyle/>
          <a:p>
            <a:r>
              <a:rPr lang="en-US" sz="4000" dirty="0"/>
              <a:t>You Were Outside of Christ at One Time</a:t>
            </a:r>
          </a:p>
        </p:txBody>
      </p:sp>
      <p:sp>
        <p:nvSpPr>
          <p:cNvPr id="3" name="Content Placeholder 2">
            <a:extLst>
              <a:ext uri="{FF2B5EF4-FFF2-40B4-BE49-F238E27FC236}">
                <a16:creationId xmlns:a16="http://schemas.microsoft.com/office/drawing/2014/main" id="{B525F2B5-3E2D-4EAE-BCD6-3CC3202B340B}"/>
              </a:ext>
            </a:extLst>
          </p:cNvPr>
          <p:cNvSpPr>
            <a:spLocks noGrp="1"/>
          </p:cNvSpPr>
          <p:nvPr>
            <p:ph idx="1"/>
          </p:nvPr>
        </p:nvSpPr>
        <p:spPr>
          <a:xfrm>
            <a:off x="609600" y="1819373"/>
            <a:ext cx="10972800" cy="4306791"/>
          </a:xfrm>
        </p:spPr>
        <p:txBody>
          <a:bodyPr/>
          <a:lstStyle/>
          <a:p>
            <a:pPr marL="0" indent="0">
              <a:buNone/>
            </a:pPr>
            <a:r>
              <a:rPr lang="en-US" b="1" dirty="0"/>
              <a:t>Ephesians 2:1-3  You were dead in your sins…  You were by nature an object of wrath.</a:t>
            </a:r>
          </a:p>
          <a:p>
            <a:pPr marL="0" indent="0">
              <a:buNone/>
            </a:pPr>
            <a:endParaRPr lang="en-US" b="1" dirty="0"/>
          </a:p>
          <a:p>
            <a:pPr marL="0" indent="0">
              <a:buNone/>
            </a:pPr>
            <a:r>
              <a:rPr lang="en-US" b="1" dirty="0"/>
              <a:t>Ephesians 2:12  You were separate from Christ, excluded from citizenship in Israel and foreigners to the covenants of promise, without hope and without God in the world.</a:t>
            </a:r>
          </a:p>
          <a:p>
            <a:pPr marL="0" indent="0">
              <a:buNone/>
            </a:pPr>
            <a:endParaRPr lang="en-US" b="1" dirty="0"/>
          </a:p>
          <a:p>
            <a:pPr marL="0" indent="0">
              <a:buNone/>
            </a:pPr>
            <a:r>
              <a:rPr lang="en-US" b="1" dirty="0"/>
              <a:t>This was not good!</a:t>
            </a:r>
          </a:p>
        </p:txBody>
      </p:sp>
    </p:spTree>
    <p:extLst>
      <p:ext uri="{BB962C8B-B14F-4D97-AF65-F5344CB8AC3E}">
        <p14:creationId xmlns:p14="http://schemas.microsoft.com/office/powerpoint/2010/main" val="26198676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60DF-110F-4AA9-A0B6-0E4E35BB0922}"/>
              </a:ext>
            </a:extLst>
          </p:cNvPr>
          <p:cNvSpPr>
            <a:spLocks noGrp="1"/>
          </p:cNvSpPr>
          <p:nvPr>
            <p:ph type="title"/>
          </p:nvPr>
        </p:nvSpPr>
        <p:spPr>
          <a:xfrm>
            <a:off x="452487" y="274638"/>
            <a:ext cx="11129913" cy="922566"/>
          </a:xfrm>
        </p:spPr>
        <p:txBody>
          <a:bodyPr/>
          <a:lstStyle/>
          <a:p>
            <a:r>
              <a:rPr lang="en-US" sz="3600" dirty="0"/>
              <a:t>And Still More Promises</a:t>
            </a:r>
          </a:p>
        </p:txBody>
      </p:sp>
      <p:sp>
        <p:nvSpPr>
          <p:cNvPr id="3" name="Content Placeholder 2">
            <a:extLst>
              <a:ext uri="{FF2B5EF4-FFF2-40B4-BE49-F238E27FC236}">
                <a16:creationId xmlns:a16="http://schemas.microsoft.com/office/drawing/2014/main" id="{D616EBEE-6F7E-4FD6-A745-2EF6BAE3EDD0}"/>
              </a:ext>
            </a:extLst>
          </p:cNvPr>
          <p:cNvSpPr>
            <a:spLocks noGrp="1"/>
          </p:cNvSpPr>
          <p:nvPr>
            <p:ph idx="1"/>
          </p:nvPr>
        </p:nvSpPr>
        <p:spPr>
          <a:xfrm>
            <a:off x="452487" y="1451729"/>
            <a:ext cx="11129913" cy="4674436"/>
          </a:xfrm>
        </p:spPr>
        <p:txBody>
          <a:bodyPr/>
          <a:lstStyle/>
          <a:p>
            <a:pPr marL="0" indent="0">
              <a:buNone/>
            </a:pPr>
            <a:r>
              <a:rPr lang="en-US" sz="2800" b="1" dirty="0"/>
              <a:t>Heb 13:5, </a:t>
            </a:r>
            <a:r>
              <a:rPr lang="en-US" sz="2800" b="1" dirty="0" err="1"/>
              <a:t>Deut</a:t>
            </a:r>
            <a:r>
              <a:rPr lang="en-US" sz="2800" b="1" dirty="0"/>
              <a:t> 31:6   “Never will I leave you; never will I forsake you.” </a:t>
            </a:r>
          </a:p>
          <a:p>
            <a:pPr marL="0" indent="0">
              <a:buNone/>
            </a:pPr>
            <a:endParaRPr lang="en-US" sz="800" b="1" dirty="0"/>
          </a:p>
          <a:p>
            <a:pPr marL="0" indent="0">
              <a:buNone/>
            </a:pPr>
            <a:r>
              <a:rPr lang="en-US" sz="2800" b="1" dirty="0"/>
              <a:t>Matthew 28:20  Surely I am with you always, to the very end of the age. </a:t>
            </a:r>
          </a:p>
          <a:p>
            <a:pPr marL="0" indent="0">
              <a:buNone/>
            </a:pPr>
            <a:endParaRPr lang="en-US" sz="800" b="1" dirty="0"/>
          </a:p>
          <a:p>
            <a:pPr marL="0" indent="0">
              <a:buNone/>
            </a:pPr>
            <a:r>
              <a:rPr lang="en-US" sz="2800" b="1" dirty="0"/>
              <a:t>John 11:25-26     “I am the resurrection and the life. The one who believes in me will live, even though they die; and whoever lives by believing in me will never die.” </a:t>
            </a:r>
          </a:p>
          <a:p>
            <a:pPr marL="0" indent="0">
              <a:buNone/>
            </a:pPr>
            <a:endParaRPr lang="en-US" sz="800" b="1" dirty="0"/>
          </a:p>
          <a:p>
            <a:pPr marL="0" indent="0">
              <a:buNone/>
            </a:pPr>
            <a:r>
              <a:rPr lang="en-US" sz="2800" b="1" dirty="0"/>
              <a:t>Isaiah 54:10</a:t>
            </a:r>
          </a:p>
          <a:p>
            <a:pPr marL="0" indent="0">
              <a:buNone/>
            </a:pPr>
            <a:r>
              <a:rPr lang="en-US" sz="2800" b="1" dirty="0"/>
              <a:t>“Though the mountains be shaken and the hills be removed,</a:t>
            </a:r>
          </a:p>
          <a:p>
            <a:pPr marL="0" indent="0">
              <a:buNone/>
            </a:pPr>
            <a:r>
              <a:rPr lang="en-US" sz="2800" b="1" dirty="0"/>
              <a:t>yet my unfailing love for you will not be shaken nor my covenant of peace be removed.” (Isaiah 54:10)</a:t>
            </a:r>
          </a:p>
          <a:p>
            <a:pPr marL="0" indent="0">
              <a:buNone/>
            </a:pPr>
            <a:endParaRPr lang="en-US" sz="2800" b="1" dirty="0"/>
          </a:p>
        </p:txBody>
      </p:sp>
    </p:spTree>
    <p:extLst>
      <p:ext uri="{BB962C8B-B14F-4D97-AF65-F5344CB8AC3E}">
        <p14:creationId xmlns:p14="http://schemas.microsoft.com/office/powerpoint/2010/main" val="4150959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B03F-272B-4478-A29D-951FC2B3D007}"/>
              </a:ext>
            </a:extLst>
          </p:cNvPr>
          <p:cNvSpPr>
            <a:spLocks noGrp="1"/>
          </p:cNvSpPr>
          <p:nvPr>
            <p:ph type="title"/>
          </p:nvPr>
        </p:nvSpPr>
        <p:spPr/>
        <p:txBody>
          <a:bodyPr/>
          <a:lstStyle/>
          <a:p>
            <a:r>
              <a:rPr lang="en-US" sz="3600" dirty="0">
                <a:effectLst/>
                <a:latin typeface="Times New Roman" panose="02020603050405020304" pitchFamily="18" charset="0"/>
              </a:rPr>
              <a:t>Abraham Believed God’s Promises</a:t>
            </a:r>
            <a:endParaRPr lang="en-US" sz="3600" dirty="0"/>
          </a:p>
        </p:txBody>
      </p:sp>
      <p:sp>
        <p:nvSpPr>
          <p:cNvPr id="3" name="Content Placeholder 2">
            <a:extLst>
              <a:ext uri="{FF2B5EF4-FFF2-40B4-BE49-F238E27FC236}">
                <a16:creationId xmlns:a16="http://schemas.microsoft.com/office/drawing/2014/main" id="{C5E5BAC4-5FC7-43BB-B8B9-EC615CC3584C}"/>
              </a:ext>
            </a:extLst>
          </p:cNvPr>
          <p:cNvSpPr>
            <a:spLocks noGrp="1"/>
          </p:cNvSpPr>
          <p:nvPr>
            <p:ph idx="1"/>
          </p:nvPr>
        </p:nvSpPr>
        <p:spPr/>
        <p:txBody>
          <a:bodyPr/>
          <a:lstStyle/>
          <a:p>
            <a:pPr marL="0" indent="0">
              <a:buNone/>
            </a:pPr>
            <a:r>
              <a:rPr lang="en-US" sz="2800" b="1" dirty="0">
                <a:effectLst/>
              </a:rPr>
              <a:t>Romans 4:18-22  Against all hope, Abraham in hope believed and so became the father of many nations, just as it had been said to him, “So shall your offspring be.” Without weakening in his faith, he faced the fact that his body was as good as dead—since he was about a hundred years old—and that Sarah’s womb was also dead. Yet he did not waver through unbelief regarding the promise of God, but was strengthened in his faith and gave glory to God, being </a:t>
            </a:r>
            <a:r>
              <a:rPr lang="en-US" sz="2800" b="1" dirty="0">
                <a:solidFill>
                  <a:srgbClr val="FFC000"/>
                </a:solidFill>
                <a:effectLst/>
              </a:rPr>
              <a:t>fully persuaded that God had power to do what he had promised</a:t>
            </a:r>
            <a:r>
              <a:rPr lang="en-US" sz="2800" b="1" dirty="0">
                <a:effectLst/>
              </a:rPr>
              <a:t>. This is why “it was credited to him as righteousness.”</a:t>
            </a:r>
          </a:p>
        </p:txBody>
      </p:sp>
    </p:spTree>
    <p:extLst>
      <p:ext uri="{BB962C8B-B14F-4D97-AF65-F5344CB8AC3E}">
        <p14:creationId xmlns:p14="http://schemas.microsoft.com/office/powerpoint/2010/main" val="7384190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F7DD-BD18-4025-AAA9-FF8A06940393}"/>
              </a:ext>
            </a:extLst>
          </p:cNvPr>
          <p:cNvSpPr>
            <a:spLocks noGrp="1"/>
          </p:cNvSpPr>
          <p:nvPr>
            <p:ph type="title"/>
          </p:nvPr>
        </p:nvSpPr>
        <p:spPr/>
        <p:txBody>
          <a:bodyPr/>
          <a:lstStyle/>
          <a:p>
            <a:r>
              <a:rPr lang="en-US" sz="3600" dirty="0"/>
              <a:t>Challenge</a:t>
            </a:r>
          </a:p>
        </p:txBody>
      </p:sp>
      <p:sp>
        <p:nvSpPr>
          <p:cNvPr id="3" name="Content Placeholder 2">
            <a:extLst>
              <a:ext uri="{FF2B5EF4-FFF2-40B4-BE49-F238E27FC236}">
                <a16:creationId xmlns:a16="http://schemas.microsoft.com/office/drawing/2014/main" id="{E511DEAF-5D21-43F9-9478-52A6E67854D2}"/>
              </a:ext>
            </a:extLst>
          </p:cNvPr>
          <p:cNvSpPr>
            <a:spLocks noGrp="1"/>
          </p:cNvSpPr>
          <p:nvPr>
            <p:ph idx="1"/>
          </p:nvPr>
        </p:nvSpPr>
        <p:spPr>
          <a:xfrm>
            <a:off x="609600" y="1979629"/>
            <a:ext cx="10972800" cy="4146535"/>
          </a:xfrm>
        </p:spPr>
        <p:txBody>
          <a:bodyPr/>
          <a:lstStyle/>
          <a:p>
            <a:pPr marL="0" indent="0" algn="ctr">
              <a:buNone/>
            </a:pPr>
            <a:r>
              <a:rPr lang="en-US" b="1" dirty="0">
                <a:effectLst/>
              </a:rPr>
              <a:t>  Let us believe God’s promises without wavering in unbelief so that God can deliver on his promises.</a:t>
            </a:r>
          </a:p>
          <a:p>
            <a:pPr marL="0" indent="0" algn="ctr">
              <a:buNone/>
            </a:pPr>
            <a:endParaRPr lang="en-US" dirty="0"/>
          </a:p>
        </p:txBody>
      </p:sp>
    </p:spTree>
    <p:extLst>
      <p:ext uri="{BB962C8B-B14F-4D97-AF65-F5344CB8AC3E}">
        <p14:creationId xmlns:p14="http://schemas.microsoft.com/office/powerpoint/2010/main" val="982941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2089-DACD-4F39-B3D2-6F38E20560E3}"/>
              </a:ext>
            </a:extLst>
          </p:cNvPr>
          <p:cNvSpPr>
            <a:spLocks noGrp="1"/>
          </p:cNvSpPr>
          <p:nvPr>
            <p:ph type="title"/>
          </p:nvPr>
        </p:nvSpPr>
        <p:spPr/>
        <p:txBody>
          <a:bodyPr/>
          <a:lstStyle/>
          <a:p>
            <a:r>
              <a:rPr lang="en-US" sz="3600" dirty="0">
                <a:effectLst/>
                <a:latin typeface="Times New Roman" panose="02020603050405020304" pitchFamily="18" charset="0"/>
                <a:ea typeface="Calibri" panose="020F0502020204030204" pitchFamily="34" charset="0"/>
              </a:rPr>
              <a:t>You Have </a:t>
            </a:r>
            <a:r>
              <a:rPr lang="en-US" sz="3600" dirty="0">
                <a:solidFill>
                  <a:srgbClr val="FFC000"/>
                </a:solidFill>
                <a:effectLst/>
                <a:latin typeface="Times New Roman" panose="02020603050405020304" pitchFamily="18" charset="0"/>
                <a:ea typeface="Calibri" panose="020F0502020204030204" pitchFamily="34" charset="0"/>
              </a:rPr>
              <a:t>Every Spiritual Blessing </a:t>
            </a:r>
            <a:r>
              <a:rPr lang="en-US" sz="3600" dirty="0">
                <a:effectLst/>
                <a:latin typeface="Times New Roman" panose="02020603050405020304" pitchFamily="18" charset="0"/>
                <a:ea typeface="Calibri" panose="020F0502020204030204" pitchFamily="34" charset="0"/>
              </a:rPr>
              <a:t>in Christ</a:t>
            </a:r>
            <a:endParaRPr lang="en-US" sz="3600" dirty="0"/>
          </a:p>
        </p:txBody>
      </p:sp>
      <p:sp>
        <p:nvSpPr>
          <p:cNvPr id="3" name="Content Placeholder 2">
            <a:extLst>
              <a:ext uri="{FF2B5EF4-FFF2-40B4-BE49-F238E27FC236}">
                <a16:creationId xmlns:a16="http://schemas.microsoft.com/office/drawing/2014/main" id="{13FAB72C-16C2-4695-9F3A-F4D6065C1A7C}"/>
              </a:ext>
            </a:extLst>
          </p:cNvPr>
          <p:cNvSpPr>
            <a:spLocks noGrp="1"/>
          </p:cNvSpPr>
          <p:nvPr>
            <p:ph idx="1"/>
          </p:nvPr>
        </p:nvSpPr>
        <p:spPr>
          <a:xfrm>
            <a:off x="320512" y="1998482"/>
            <a:ext cx="4751110" cy="4127682"/>
          </a:xfrm>
        </p:spPr>
        <p:txBody>
          <a:bodyPr/>
          <a:lstStyle/>
          <a:p>
            <a:pPr marL="0" indent="0">
              <a:buNone/>
            </a:pPr>
            <a:r>
              <a:rPr lang="en-US" b="1" dirty="0">
                <a:effectLst/>
              </a:rPr>
              <a:t>Eph 1:3  Praise be to the God and Father of our Lord Jesus Christ, who has blessed us in the heavenly realms with every spiritual blessing in Christ. </a:t>
            </a:r>
          </a:p>
        </p:txBody>
      </p:sp>
      <p:pic>
        <p:nvPicPr>
          <p:cNvPr id="2050" name="Picture 2" descr="Image result for blessings">
            <a:extLst>
              <a:ext uri="{FF2B5EF4-FFF2-40B4-BE49-F238E27FC236}">
                <a16:creationId xmlns:a16="http://schemas.microsoft.com/office/drawing/2014/main" id="{9E70D52F-45BD-4DEF-B971-17CB744B7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422" y="1866506"/>
            <a:ext cx="6566118" cy="437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135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D89F-ED46-4986-99A7-44F76C40A1F0}"/>
              </a:ext>
            </a:extLst>
          </p:cNvPr>
          <p:cNvSpPr>
            <a:spLocks noGrp="1"/>
          </p:cNvSpPr>
          <p:nvPr>
            <p:ph type="title"/>
          </p:nvPr>
        </p:nvSpPr>
        <p:spPr/>
        <p:txBody>
          <a:bodyPr/>
          <a:lstStyle/>
          <a:p>
            <a:r>
              <a:rPr lang="en-US" sz="4800" i="1" dirty="0" err="1"/>
              <a:t>hesed</a:t>
            </a:r>
            <a:endParaRPr lang="en-US" sz="4800" i="1" dirty="0"/>
          </a:p>
        </p:txBody>
      </p:sp>
      <p:sp>
        <p:nvSpPr>
          <p:cNvPr id="3" name="Content Placeholder 2">
            <a:extLst>
              <a:ext uri="{FF2B5EF4-FFF2-40B4-BE49-F238E27FC236}">
                <a16:creationId xmlns:a16="http://schemas.microsoft.com/office/drawing/2014/main" id="{C54BD775-B726-4DB7-BA37-4CCC98D99C11}"/>
              </a:ext>
            </a:extLst>
          </p:cNvPr>
          <p:cNvSpPr>
            <a:spLocks noGrp="1"/>
          </p:cNvSpPr>
          <p:nvPr>
            <p:ph idx="1"/>
          </p:nvPr>
        </p:nvSpPr>
        <p:spPr/>
        <p:txBody>
          <a:bodyPr/>
          <a:lstStyle/>
          <a:p>
            <a:pPr marL="0" indent="0">
              <a:buNone/>
            </a:pPr>
            <a:r>
              <a:rPr lang="en-US" b="1" i="1" dirty="0" err="1">
                <a:solidFill>
                  <a:srgbClr val="FFC000"/>
                </a:solidFill>
                <a:effectLst/>
              </a:rPr>
              <a:t>hesed</a:t>
            </a:r>
            <a:r>
              <a:rPr lang="en-US" b="1" dirty="0">
                <a:solidFill>
                  <a:srgbClr val="FFC000"/>
                </a:solidFill>
                <a:effectLst/>
              </a:rPr>
              <a:t>. </a:t>
            </a:r>
          </a:p>
          <a:p>
            <a:pPr marL="0" indent="0">
              <a:buNone/>
            </a:pPr>
            <a:r>
              <a:rPr lang="en-US" b="1" dirty="0">
                <a:effectLst/>
              </a:rPr>
              <a:t>lovingkindness, mercy, loyalty or faithfulness.</a:t>
            </a:r>
          </a:p>
          <a:p>
            <a:pPr marL="0" indent="0">
              <a:buNone/>
            </a:pPr>
            <a:r>
              <a:rPr lang="en-US" b="1" dirty="0">
                <a:effectLst/>
              </a:rPr>
              <a:t>Covenant love.  Loyal love, in which everyone involved looks out for the best interest of the others, not self.</a:t>
            </a:r>
          </a:p>
          <a:p>
            <a:pPr marL="0" indent="0">
              <a:buNone/>
            </a:pPr>
            <a:endParaRPr lang="en-US" sz="1000" b="1" dirty="0">
              <a:effectLst/>
            </a:endParaRPr>
          </a:p>
          <a:p>
            <a:pPr marL="0" indent="0">
              <a:buNone/>
            </a:pPr>
            <a:r>
              <a:rPr lang="en-US" b="1" dirty="0">
                <a:effectLst/>
              </a:rPr>
              <a:t>The love Ruth had for Naomi.</a:t>
            </a:r>
          </a:p>
          <a:p>
            <a:pPr marL="0" indent="0">
              <a:buNone/>
            </a:pPr>
            <a:r>
              <a:rPr lang="en-US" b="1" dirty="0">
                <a:effectLst/>
              </a:rPr>
              <a:t>The love God has for us.</a:t>
            </a:r>
          </a:p>
          <a:p>
            <a:pPr marL="0" indent="0">
              <a:buNone/>
            </a:pPr>
            <a:r>
              <a:rPr lang="en-US" b="1" dirty="0">
                <a:effectLst/>
              </a:rPr>
              <a:t>Malachi</a:t>
            </a:r>
          </a:p>
          <a:p>
            <a:pPr marL="0" indent="0">
              <a:buNone/>
            </a:pPr>
            <a:endParaRPr lang="en-US" b="1" dirty="0">
              <a:effectLst/>
            </a:endParaRPr>
          </a:p>
        </p:txBody>
      </p:sp>
    </p:spTree>
    <p:extLst>
      <p:ext uri="{BB962C8B-B14F-4D97-AF65-F5344CB8AC3E}">
        <p14:creationId xmlns:p14="http://schemas.microsoft.com/office/powerpoint/2010/main" val="1281658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69E1-18DF-4268-A2A2-2330B9C474E6}"/>
              </a:ext>
            </a:extLst>
          </p:cNvPr>
          <p:cNvSpPr>
            <a:spLocks noGrp="1"/>
          </p:cNvSpPr>
          <p:nvPr>
            <p:ph type="title"/>
          </p:nvPr>
        </p:nvSpPr>
        <p:spPr/>
        <p:txBody>
          <a:bodyPr/>
          <a:lstStyle/>
          <a:p>
            <a:r>
              <a:rPr lang="en-US" dirty="0">
                <a:effectLst/>
              </a:rPr>
              <a:t>Every </a:t>
            </a:r>
            <a:r>
              <a:rPr lang="en-US" dirty="0">
                <a:solidFill>
                  <a:srgbClr val="FFC000"/>
                </a:solidFill>
                <a:effectLst/>
              </a:rPr>
              <a:t>Spiritual</a:t>
            </a:r>
            <a:r>
              <a:rPr lang="en-US" dirty="0">
                <a:effectLst/>
              </a:rPr>
              <a:t> Blessing</a:t>
            </a:r>
          </a:p>
        </p:txBody>
      </p:sp>
      <p:sp>
        <p:nvSpPr>
          <p:cNvPr id="3" name="Content Placeholder 2">
            <a:extLst>
              <a:ext uri="{FF2B5EF4-FFF2-40B4-BE49-F238E27FC236}">
                <a16:creationId xmlns:a16="http://schemas.microsoft.com/office/drawing/2014/main" id="{5082EFAC-5EC3-4727-82B8-0D98073D0D7F}"/>
              </a:ext>
            </a:extLst>
          </p:cNvPr>
          <p:cNvSpPr>
            <a:spLocks noGrp="1"/>
          </p:cNvSpPr>
          <p:nvPr>
            <p:ph idx="1"/>
          </p:nvPr>
        </p:nvSpPr>
        <p:spPr/>
        <p:txBody>
          <a:bodyPr/>
          <a:lstStyle/>
          <a:p>
            <a:pPr marL="0" indent="0">
              <a:buNone/>
            </a:pPr>
            <a:endParaRPr lang="en-US" dirty="0"/>
          </a:p>
          <a:p>
            <a:pPr marL="0" indent="0">
              <a:buNone/>
            </a:pPr>
            <a:r>
              <a:rPr lang="en-US" b="1" dirty="0"/>
              <a:t>Old Testament:   Primarily </a:t>
            </a:r>
            <a:r>
              <a:rPr lang="en-US" b="1" dirty="0">
                <a:solidFill>
                  <a:srgbClr val="FFC000"/>
                </a:solidFill>
              </a:rPr>
              <a:t>Physical</a:t>
            </a:r>
            <a:r>
              <a:rPr lang="en-US" b="1" dirty="0"/>
              <a:t> Blessings  </a:t>
            </a:r>
          </a:p>
          <a:p>
            <a:pPr marL="0" indent="0" algn="ctr">
              <a:buNone/>
            </a:pPr>
            <a:r>
              <a:rPr lang="en-US" b="1" dirty="0"/>
              <a:t>(</a:t>
            </a:r>
            <a:r>
              <a:rPr lang="en-US" b="1" dirty="0" err="1"/>
              <a:t>Deut</a:t>
            </a:r>
            <a:r>
              <a:rPr lang="en-US" b="1" dirty="0"/>
              <a:t> 30:9, 19-20) </a:t>
            </a:r>
          </a:p>
          <a:p>
            <a:pPr marL="0" indent="0">
              <a:buNone/>
            </a:pPr>
            <a:endParaRPr lang="en-US" b="1" dirty="0"/>
          </a:p>
          <a:p>
            <a:pPr marL="0" indent="0">
              <a:buNone/>
            </a:pPr>
            <a:r>
              <a:rPr lang="en-US" b="1" dirty="0"/>
              <a:t>New Testament:    Primarily </a:t>
            </a:r>
            <a:r>
              <a:rPr lang="en-US" b="1" dirty="0">
                <a:solidFill>
                  <a:srgbClr val="FFC000"/>
                </a:solidFill>
              </a:rPr>
              <a:t>Spiritual</a:t>
            </a:r>
            <a:r>
              <a:rPr lang="en-US" b="1" dirty="0"/>
              <a:t> Blessings  </a:t>
            </a:r>
          </a:p>
        </p:txBody>
      </p:sp>
    </p:spTree>
    <p:extLst>
      <p:ext uri="{BB962C8B-B14F-4D97-AF65-F5344CB8AC3E}">
        <p14:creationId xmlns:p14="http://schemas.microsoft.com/office/powerpoint/2010/main" val="39557660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F340-0898-4F21-A05D-1E476348F0E5}"/>
              </a:ext>
            </a:extLst>
          </p:cNvPr>
          <p:cNvSpPr>
            <a:spLocks noGrp="1"/>
          </p:cNvSpPr>
          <p:nvPr>
            <p:ph type="title"/>
          </p:nvPr>
        </p:nvSpPr>
        <p:spPr/>
        <p:txBody>
          <a:bodyPr/>
          <a:lstStyle/>
          <a:p>
            <a:r>
              <a:rPr lang="en-US" dirty="0"/>
              <a:t>Spiritual Blessings</a:t>
            </a:r>
          </a:p>
        </p:txBody>
      </p:sp>
      <p:sp>
        <p:nvSpPr>
          <p:cNvPr id="3" name="Content Placeholder 2">
            <a:extLst>
              <a:ext uri="{FF2B5EF4-FFF2-40B4-BE49-F238E27FC236}">
                <a16:creationId xmlns:a16="http://schemas.microsoft.com/office/drawing/2014/main" id="{B41520DA-48D3-4054-A619-2ED9A8BAB104}"/>
              </a:ext>
            </a:extLst>
          </p:cNvPr>
          <p:cNvSpPr>
            <a:spLocks noGrp="1"/>
          </p:cNvSpPr>
          <p:nvPr>
            <p:ph idx="1"/>
          </p:nvPr>
        </p:nvSpPr>
        <p:spPr/>
        <p:txBody>
          <a:bodyPr/>
          <a:lstStyle/>
          <a:p>
            <a:pPr marL="0" indent="0">
              <a:buNone/>
            </a:pPr>
            <a:r>
              <a:rPr lang="en-US" b="1" dirty="0"/>
              <a:t>Value</a:t>
            </a:r>
          </a:p>
          <a:p>
            <a:pPr marL="0" indent="0">
              <a:buNone/>
            </a:pPr>
            <a:endParaRPr lang="en-US" sz="800" b="1" dirty="0"/>
          </a:p>
          <a:p>
            <a:pPr marL="0" indent="0">
              <a:buNone/>
            </a:pPr>
            <a:r>
              <a:rPr lang="en-US" b="1" dirty="0"/>
              <a:t>Purpose</a:t>
            </a:r>
          </a:p>
          <a:p>
            <a:pPr marL="0" indent="0">
              <a:buNone/>
            </a:pPr>
            <a:endParaRPr lang="en-US" sz="800" b="1" dirty="0"/>
          </a:p>
          <a:p>
            <a:pPr marL="0" indent="0">
              <a:buNone/>
            </a:pPr>
            <a:r>
              <a:rPr lang="en-US" b="1" dirty="0"/>
              <a:t>Security</a:t>
            </a:r>
          </a:p>
          <a:p>
            <a:pPr marL="0" indent="0">
              <a:buNone/>
            </a:pPr>
            <a:endParaRPr lang="en-US" sz="800" b="1" dirty="0"/>
          </a:p>
          <a:p>
            <a:pPr marL="0" indent="0">
              <a:buNone/>
            </a:pPr>
            <a:r>
              <a:rPr lang="en-US" b="1" dirty="0"/>
              <a:t>Love, Intimacy</a:t>
            </a:r>
          </a:p>
          <a:p>
            <a:pPr marL="0" indent="0">
              <a:buNone/>
            </a:pPr>
            <a:endParaRPr lang="en-US" sz="800" b="1" dirty="0"/>
          </a:p>
          <a:p>
            <a:pPr marL="0" indent="0">
              <a:buNone/>
            </a:pPr>
            <a:r>
              <a:rPr lang="en-US" b="1" dirty="0"/>
              <a:t>Hope</a:t>
            </a:r>
          </a:p>
          <a:p>
            <a:pPr marL="0" indent="0">
              <a:buNone/>
            </a:pPr>
            <a:endParaRPr lang="en-US" b="1" dirty="0"/>
          </a:p>
        </p:txBody>
      </p:sp>
    </p:spTree>
    <p:extLst>
      <p:ext uri="{BB962C8B-B14F-4D97-AF65-F5344CB8AC3E}">
        <p14:creationId xmlns:p14="http://schemas.microsoft.com/office/powerpoint/2010/main" val="653798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EC35-9696-4919-8C63-FA08C6C6C3C7}"/>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59FE4112-542B-4210-9FCE-69DD0CA81EE5}"/>
              </a:ext>
            </a:extLst>
          </p:cNvPr>
          <p:cNvSpPr>
            <a:spLocks noGrp="1"/>
          </p:cNvSpPr>
          <p:nvPr>
            <p:ph idx="1"/>
          </p:nvPr>
        </p:nvSpPr>
        <p:spPr>
          <a:xfrm>
            <a:off x="609600" y="2196444"/>
            <a:ext cx="10972800" cy="3929719"/>
          </a:xfrm>
        </p:spPr>
        <p:txBody>
          <a:bodyPr/>
          <a:lstStyle/>
          <a:p>
            <a:pPr marL="0" indent="0" algn="ctr">
              <a:buNone/>
            </a:pPr>
            <a:r>
              <a:rPr lang="en-US" b="1" dirty="0"/>
              <a:t>Let us embrace </a:t>
            </a:r>
            <a:r>
              <a:rPr lang="en-US" b="1" i="1" dirty="0" err="1">
                <a:solidFill>
                  <a:srgbClr val="FFC000"/>
                </a:solidFill>
              </a:rPr>
              <a:t>hesed</a:t>
            </a:r>
            <a:r>
              <a:rPr lang="en-US" b="1" dirty="0"/>
              <a:t>.  Let us have a loyal covenant-love for God so that he can do what he wants as our father—to give us an abundant life and every blessing in Christ.</a:t>
            </a:r>
          </a:p>
        </p:txBody>
      </p:sp>
    </p:spTree>
    <p:extLst>
      <p:ext uri="{BB962C8B-B14F-4D97-AF65-F5344CB8AC3E}">
        <p14:creationId xmlns:p14="http://schemas.microsoft.com/office/powerpoint/2010/main" val="2958716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4EC0-9C4A-48CB-B19D-C8775ED9AF95}"/>
              </a:ext>
            </a:extLst>
          </p:cNvPr>
          <p:cNvSpPr>
            <a:spLocks noGrp="1"/>
          </p:cNvSpPr>
          <p:nvPr>
            <p:ph type="title"/>
          </p:nvPr>
        </p:nvSpPr>
        <p:spPr/>
        <p:txBody>
          <a:bodyPr/>
          <a:lstStyle/>
          <a:p>
            <a:r>
              <a:rPr lang="en-US" dirty="0">
                <a:effectLst/>
              </a:rPr>
              <a:t>The Mystery of God Is Revealed in Christ</a:t>
            </a:r>
            <a:endParaRPr lang="en-US" sz="3600" dirty="0"/>
          </a:p>
        </p:txBody>
      </p:sp>
      <p:sp>
        <p:nvSpPr>
          <p:cNvPr id="3" name="Content Placeholder 2">
            <a:extLst>
              <a:ext uri="{FF2B5EF4-FFF2-40B4-BE49-F238E27FC236}">
                <a16:creationId xmlns:a16="http://schemas.microsoft.com/office/drawing/2014/main" id="{A499B009-536C-4E27-9444-5323D05403DF}"/>
              </a:ext>
            </a:extLst>
          </p:cNvPr>
          <p:cNvSpPr>
            <a:spLocks noGrp="1"/>
          </p:cNvSpPr>
          <p:nvPr>
            <p:ph idx="1"/>
          </p:nvPr>
        </p:nvSpPr>
        <p:spPr>
          <a:xfrm>
            <a:off x="292231" y="1743958"/>
            <a:ext cx="6381946" cy="4534293"/>
          </a:xfrm>
        </p:spPr>
        <p:txBody>
          <a:bodyPr/>
          <a:lstStyle/>
          <a:p>
            <a:pPr marL="0" indent="0">
              <a:buNone/>
            </a:pPr>
            <a:r>
              <a:rPr lang="en-US" b="1" dirty="0"/>
              <a:t>What is the meaning of life? </a:t>
            </a:r>
          </a:p>
          <a:p>
            <a:pPr marL="0" indent="0">
              <a:buNone/>
            </a:pPr>
            <a:endParaRPr lang="en-US" sz="800" b="1" dirty="0"/>
          </a:p>
          <a:p>
            <a:pPr marL="0" indent="0">
              <a:buNone/>
            </a:pPr>
            <a:r>
              <a:rPr lang="en-US" b="1" dirty="0"/>
              <a:t>Does history have a purpose and a direction, or is everything random?</a:t>
            </a:r>
          </a:p>
          <a:p>
            <a:pPr marL="0" indent="0">
              <a:buNone/>
            </a:pPr>
            <a:endParaRPr lang="en-US" sz="800" b="1" dirty="0"/>
          </a:p>
          <a:p>
            <a:pPr marL="0" indent="0">
              <a:buNone/>
            </a:pPr>
            <a:r>
              <a:rPr lang="en-US" b="1" dirty="0"/>
              <a:t>Where is truth to be found? </a:t>
            </a:r>
          </a:p>
          <a:p>
            <a:pPr marL="0" indent="0">
              <a:buNone/>
            </a:pPr>
            <a:endParaRPr lang="en-US" sz="800" b="1" dirty="0"/>
          </a:p>
          <a:p>
            <a:pPr marL="0" indent="0">
              <a:buNone/>
            </a:pPr>
            <a:r>
              <a:rPr lang="en-US" b="1" dirty="0"/>
              <a:t>Who holds the keys to the great mysteries of life?</a:t>
            </a:r>
          </a:p>
          <a:p>
            <a:pPr marL="0" indent="0">
              <a:buNone/>
            </a:pPr>
            <a:endParaRPr lang="en-US" sz="800" b="1" dirty="0"/>
          </a:p>
          <a:p>
            <a:pPr marL="0" indent="0">
              <a:buNone/>
            </a:pPr>
            <a:r>
              <a:rPr lang="en-US" b="1" dirty="0" err="1"/>
              <a:t>Deut</a:t>
            </a:r>
            <a:r>
              <a:rPr lang="en-US" b="1" dirty="0"/>
              <a:t> 29:29,  1 Pet 1:10-12</a:t>
            </a:r>
          </a:p>
          <a:p>
            <a:pPr marL="0" indent="0">
              <a:buNone/>
            </a:pPr>
            <a:endParaRPr lang="en-US" b="1" dirty="0"/>
          </a:p>
        </p:txBody>
      </p:sp>
      <p:pic>
        <p:nvPicPr>
          <p:cNvPr id="3074" name="Picture 2" descr="Image result for x-files">
            <a:extLst>
              <a:ext uri="{FF2B5EF4-FFF2-40B4-BE49-F238E27FC236}">
                <a16:creationId xmlns:a16="http://schemas.microsoft.com/office/drawing/2014/main" id="{42904B1E-8AC4-485C-AFF7-8F256BCC60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2894" y="1555422"/>
            <a:ext cx="3483793" cy="516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246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D42A-30B9-4E39-B42A-0F538C1DB34C}"/>
              </a:ext>
            </a:extLst>
          </p:cNvPr>
          <p:cNvSpPr>
            <a:spLocks noGrp="1"/>
          </p:cNvSpPr>
          <p:nvPr>
            <p:ph type="title"/>
          </p:nvPr>
        </p:nvSpPr>
        <p:spPr/>
        <p:txBody>
          <a:bodyPr/>
          <a:lstStyle/>
          <a:p>
            <a:r>
              <a:rPr lang="en-US" dirty="0"/>
              <a:t>Mystery Revealed</a:t>
            </a:r>
          </a:p>
        </p:txBody>
      </p:sp>
      <p:sp>
        <p:nvSpPr>
          <p:cNvPr id="3" name="Content Placeholder 2">
            <a:extLst>
              <a:ext uri="{FF2B5EF4-FFF2-40B4-BE49-F238E27FC236}">
                <a16:creationId xmlns:a16="http://schemas.microsoft.com/office/drawing/2014/main" id="{4695D664-2E7A-4563-A413-045F39EA4955}"/>
              </a:ext>
            </a:extLst>
          </p:cNvPr>
          <p:cNvSpPr>
            <a:spLocks noGrp="1"/>
          </p:cNvSpPr>
          <p:nvPr>
            <p:ph idx="1"/>
          </p:nvPr>
        </p:nvSpPr>
        <p:spPr/>
        <p:txBody>
          <a:bodyPr/>
          <a:lstStyle/>
          <a:p>
            <a:pPr marL="0" indent="0">
              <a:buNone/>
            </a:pPr>
            <a:r>
              <a:rPr lang="en-US" sz="2800" b="1" dirty="0"/>
              <a:t>Colossians 1:25-27</a:t>
            </a:r>
          </a:p>
          <a:p>
            <a:pPr marL="0" indent="0">
              <a:buNone/>
            </a:pPr>
            <a:endParaRPr lang="en-US" sz="1200" b="1" dirty="0"/>
          </a:p>
          <a:p>
            <a:pPr marL="0" indent="0">
              <a:buNone/>
            </a:pPr>
            <a:r>
              <a:rPr lang="en-US" sz="2800" b="1" dirty="0"/>
              <a:t>I have become its servant by the commission God gave me to present to you the word of God in its fullness—the mystery that has been kept hidden for ages and generations, but is now disclosed to the Lord’s people. To them God has chosen to make know among the Gentiles the glorious riches of this mystery, which is </a:t>
            </a:r>
            <a:r>
              <a:rPr lang="en-US" sz="2800" b="1" dirty="0">
                <a:solidFill>
                  <a:srgbClr val="FFC000"/>
                </a:solidFill>
              </a:rPr>
              <a:t>Christ in you, the hope of glory.</a:t>
            </a:r>
          </a:p>
          <a:p>
            <a:pPr marL="0" indent="0">
              <a:buNone/>
            </a:pPr>
            <a:endParaRPr lang="en-US" sz="2800" b="1" dirty="0"/>
          </a:p>
          <a:p>
            <a:pPr marL="0" indent="0" algn="r">
              <a:buNone/>
            </a:pPr>
            <a:r>
              <a:rPr lang="en-US" sz="2800" b="1" dirty="0"/>
              <a:t>The Mystery?  Christ in You! </a:t>
            </a:r>
          </a:p>
          <a:p>
            <a:pPr marL="0" indent="0">
              <a:buNone/>
            </a:pPr>
            <a:endParaRPr lang="en-US" dirty="0"/>
          </a:p>
        </p:txBody>
      </p:sp>
    </p:spTree>
    <p:extLst>
      <p:ext uri="{BB962C8B-B14F-4D97-AF65-F5344CB8AC3E}">
        <p14:creationId xmlns:p14="http://schemas.microsoft.com/office/powerpoint/2010/main" val="216811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If We are in Christ, How and when did we get into Christ?</a:t>
            </a:r>
          </a:p>
        </p:txBody>
      </p:sp>
      <p:sp>
        <p:nvSpPr>
          <p:cNvPr id="3" name="Content Placeholder 2"/>
          <p:cNvSpPr>
            <a:spLocks noGrp="1"/>
          </p:cNvSpPr>
          <p:nvPr>
            <p:ph idx="1"/>
          </p:nvPr>
        </p:nvSpPr>
        <p:spPr>
          <a:xfrm>
            <a:off x="609600" y="1696824"/>
            <a:ext cx="7271084" cy="4612535"/>
          </a:xfrm>
        </p:spPr>
        <p:txBody>
          <a:bodyPr/>
          <a:lstStyle/>
          <a:p>
            <a:pPr marL="137160" indent="0">
              <a:buNone/>
            </a:pPr>
            <a:r>
              <a:rPr lang="en-US" b="1" dirty="0"/>
              <a:t>Gal 3:26  Baptized into Christ</a:t>
            </a:r>
          </a:p>
          <a:p>
            <a:pPr marL="137160" indent="0">
              <a:buNone/>
            </a:pPr>
            <a:endParaRPr lang="en-US" sz="1600" b="1" dirty="0"/>
          </a:p>
          <a:p>
            <a:pPr marL="137160" indent="0">
              <a:buNone/>
            </a:pPr>
            <a:r>
              <a:rPr lang="en-US" b="1" dirty="0"/>
              <a:t>Romans 6:4 Baptized into Christ</a:t>
            </a:r>
          </a:p>
          <a:p>
            <a:pPr marL="137160" indent="0">
              <a:buNone/>
            </a:pPr>
            <a:endParaRPr lang="en-US" sz="1400" b="1" dirty="0"/>
          </a:p>
          <a:p>
            <a:pPr marL="137160" indent="0">
              <a:buNone/>
            </a:pPr>
            <a:r>
              <a:rPr lang="en-US" b="1" dirty="0"/>
              <a:t>Believe into Christ?</a:t>
            </a:r>
          </a:p>
          <a:p>
            <a:pPr marL="137160" indent="0">
              <a:buNone/>
            </a:pPr>
            <a:r>
              <a:rPr lang="en-US" b="1" dirty="0"/>
              <a:t>Repent into Christ?</a:t>
            </a:r>
          </a:p>
          <a:p>
            <a:pPr marL="137160" indent="0">
              <a:buNone/>
            </a:pPr>
            <a:r>
              <a:rPr lang="en-US" b="1" dirty="0"/>
              <a:t>Pray into Christ?</a:t>
            </a:r>
          </a:p>
          <a:p>
            <a:pPr marL="137160" indent="0">
              <a:buNone/>
            </a:pPr>
            <a:endParaRPr lang="en-US" sz="2000" b="1" dirty="0"/>
          </a:p>
          <a:p>
            <a:pPr marL="137160" indent="0">
              <a:buNone/>
            </a:pPr>
            <a:r>
              <a:rPr lang="en-US" b="1" dirty="0"/>
              <a:t>Matthew 22:11-13</a:t>
            </a:r>
          </a:p>
        </p:txBody>
      </p:sp>
      <p:pic>
        <p:nvPicPr>
          <p:cNvPr id="1026" name="Picture 2" descr="Image result for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296" y="1956705"/>
            <a:ext cx="5468704" cy="44415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43860" y="5665509"/>
            <a:ext cx="2745308" cy="400110"/>
          </a:xfrm>
          <a:prstGeom prst="rect">
            <a:avLst/>
          </a:prstGeom>
          <a:noFill/>
        </p:spPr>
        <p:txBody>
          <a:bodyPr wrap="square" rtlCol="0">
            <a:spAutoFit/>
          </a:bodyPr>
          <a:lstStyle/>
          <a:p>
            <a:r>
              <a:rPr lang="en-US" sz="2000" b="1" dirty="0">
                <a:solidFill>
                  <a:schemeClr val="bg1"/>
                </a:solidFill>
              </a:rPr>
              <a:t>You were out here</a:t>
            </a:r>
          </a:p>
        </p:txBody>
      </p:sp>
      <p:sp>
        <p:nvSpPr>
          <p:cNvPr id="5" name="TextBox 4"/>
          <p:cNvSpPr txBox="1"/>
          <p:nvPr/>
        </p:nvSpPr>
        <p:spPr>
          <a:xfrm>
            <a:off x="10529740" y="2224726"/>
            <a:ext cx="1574276" cy="707886"/>
          </a:xfrm>
          <a:prstGeom prst="rect">
            <a:avLst/>
          </a:prstGeom>
          <a:noFill/>
        </p:spPr>
        <p:txBody>
          <a:bodyPr wrap="square" rtlCol="0">
            <a:spAutoFit/>
          </a:bodyPr>
          <a:lstStyle/>
          <a:p>
            <a:r>
              <a:rPr lang="en-US" sz="2000" b="1" dirty="0">
                <a:solidFill>
                  <a:schemeClr val="bg1"/>
                </a:solidFill>
              </a:rPr>
              <a:t>How do you get in there?</a:t>
            </a:r>
          </a:p>
        </p:txBody>
      </p:sp>
    </p:spTree>
    <p:extLst>
      <p:ext uri="{BB962C8B-B14F-4D97-AF65-F5344CB8AC3E}">
        <p14:creationId xmlns:p14="http://schemas.microsoft.com/office/powerpoint/2010/main" val="15520322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0106-3601-43AC-91EC-95078642E511}"/>
              </a:ext>
            </a:extLst>
          </p:cNvPr>
          <p:cNvSpPr>
            <a:spLocks noGrp="1"/>
          </p:cNvSpPr>
          <p:nvPr>
            <p:ph type="title"/>
          </p:nvPr>
        </p:nvSpPr>
        <p:spPr/>
        <p:txBody>
          <a:bodyPr/>
          <a:lstStyle/>
          <a:p>
            <a:r>
              <a:rPr lang="en-US" dirty="0"/>
              <a:t>Mystery</a:t>
            </a:r>
          </a:p>
        </p:txBody>
      </p:sp>
      <p:sp>
        <p:nvSpPr>
          <p:cNvPr id="3" name="Content Placeholder 2">
            <a:extLst>
              <a:ext uri="{FF2B5EF4-FFF2-40B4-BE49-F238E27FC236}">
                <a16:creationId xmlns:a16="http://schemas.microsoft.com/office/drawing/2014/main" id="{D7311073-9509-41AF-B5BD-521BFE139C49}"/>
              </a:ext>
            </a:extLst>
          </p:cNvPr>
          <p:cNvSpPr>
            <a:spLocks noGrp="1"/>
          </p:cNvSpPr>
          <p:nvPr>
            <p:ph idx="1"/>
          </p:nvPr>
        </p:nvSpPr>
        <p:spPr/>
        <p:txBody>
          <a:bodyPr/>
          <a:lstStyle/>
          <a:p>
            <a:pPr marL="0" indent="0">
              <a:buNone/>
            </a:pPr>
            <a:r>
              <a:rPr lang="en-US" b="1" dirty="0"/>
              <a:t>Colossians 2:2-3</a:t>
            </a:r>
          </a:p>
          <a:p>
            <a:pPr marL="0" indent="0">
              <a:buNone/>
            </a:pPr>
            <a:endParaRPr lang="en-US" b="1" dirty="0"/>
          </a:p>
          <a:p>
            <a:pPr marL="0" indent="0">
              <a:buNone/>
            </a:pPr>
            <a:r>
              <a:rPr lang="en-US" b="1" dirty="0"/>
              <a:t>My goal is that they may be encouraged in heart and united in love, so that they may have the full riches of complete understanding, in order that they may know </a:t>
            </a:r>
            <a:r>
              <a:rPr lang="en-US" b="1" dirty="0">
                <a:solidFill>
                  <a:srgbClr val="FFC000"/>
                </a:solidFill>
              </a:rPr>
              <a:t>the mystery of God, namely, Christ</a:t>
            </a:r>
            <a:r>
              <a:rPr lang="en-US" b="1" dirty="0"/>
              <a:t>, in who are hidden all treasures of wisdom and knowledge. </a:t>
            </a:r>
          </a:p>
          <a:p>
            <a:pPr marL="0" indent="0">
              <a:buNone/>
            </a:pPr>
            <a:endParaRPr lang="en-US" dirty="0"/>
          </a:p>
        </p:txBody>
      </p:sp>
    </p:spTree>
    <p:extLst>
      <p:ext uri="{BB962C8B-B14F-4D97-AF65-F5344CB8AC3E}">
        <p14:creationId xmlns:p14="http://schemas.microsoft.com/office/powerpoint/2010/main" val="146094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D4616-CBAB-47B6-B96A-14B3966481DE}"/>
              </a:ext>
            </a:extLst>
          </p:cNvPr>
          <p:cNvSpPr>
            <a:spLocks noGrp="1"/>
          </p:cNvSpPr>
          <p:nvPr>
            <p:ph type="title"/>
          </p:nvPr>
        </p:nvSpPr>
        <p:spPr/>
        <p:txBody>
          <a:bodyPr/>
          <a:lstStyle/>
          <a:p>
            <a:r>
              <a:rPr lang="en-US" sz="3600" dirty="0"/>
              <a:t>Questions Answered</a:t>
            </a:r>
          </a:p>
        </p:txBody>
      </p:sp>
      <p:sp>
        <p:nvSpPr>
          <p:cNvPr id="3" name="Content Placeholder 2">
            <a:extLst>
              <a:ext uri="{FF2B5EF4-FFF2-40B4-BE49-F238E27FC236}">
                <a16:creationId xmlns:a16="http://schemas.microsoft.com/office/drawing/2014/main" id="{D4165B80-1276-404E-B584-5E6C6C8F5940}"/>
              </a:ext>
            </a:extLst>
          </p:cNvPr>
          <p:cNvSpPr>
            <a:spLocks noGrp="1"/>
          </p:cNvSpPr>
          <p:nvPr>
            <p:ph idx="1"/>
          </p:nvPr>
        </p:nvSpPr>
        <p:spPr>
          <a:xfrm>
            <a:off x="471340" y="1517715"/>
            <a:ext cx="11111060" cy="4608449"/>
          </a:xfrm>
        </p:spPr>
        <p:txBody>
          <a:bodyPr/>
          <a:lstStyle/>
          <a:p>
            <a:pPr marL="0" indent="0">
              <a:buNone/>
            </a:pPr>
            <a:r>
              <a:rPr lang="en-US" sz="2800" b="1" dirty="0"/>
              <a:t>What is my purpose?   To become like Him, to give Him glory.</a:t>
            </a:r>
          </a:p>
          <a:p>
            <a:pPr marL="0" indent="0">
              <a:buNone/>
            </a:pPr>
            <a:endParaRPr lang="en-US" sz="800" b="1" dirty="0"/>
          </a:p>
          <a:p>
            <a:pPr marL="0" indent="0">
              <a:buNone/>
            </a:pPr>
            <a:r>
              <a:rPr lang="en-US" sz="2800" b="1" dirty="0"/>
              <a:t>What is the meaning of life?  For to me, to live in Christ.</a:t>
            </a:r>
          </a:p>
          <a:p>
            <a:pPr marL="0" indent="0">
              <a:buNone/>
            </a:pPr>
            <a:endParaRPr lang="en-US" sz="800" b="1" dirty="0"/>
          </a:p>
          <a:p>
            <a:pPr marL="0" indent="0">
              <a:buNone/>
            </a:pPr>
            <a:r>
              <a:rPr lang="en-US" sz="2800" b="1" dirty="0"/>
              <a:t>What is my value?   Jesus died for you.</a:t>
            </a:r>
          </a:p>
          <a:p>
            <a:pPr marL="0" indent="0">
              <a:buNone/>
            </a:pPr>
            <a:endParaRPr lang="en-US" sz="800" b="1" dirty="0"/>
          </a:p>
          <a:p>
            <a:pPr marL="0" indent="0">
              <a:buNone/>
            </a:pPr>
            <a:r>
              <a:rPr lang="en-US" sz="2800" b="1" dirty="0"/>
              <a:t>Where am I going?    Eternal life with God (if you are in Christ)</a:t>
            </a:r>
          </a:p>
          <a:p>
            <a:pPr marL="0" indent="0">
              <a:buNone/>
            </a:pPr>
            <a:endParaRPr lang="en-US" sz="800" b="1" dirty="0"/>
          </a:p>
          <a:p>
            <a:pPr marL="0" indent="0">
              <a:buNone/>
            </a:pPr>
            <a:r>
              <a:rPr lang="en-US" sz="2800" b="1" dirty="0"/>
              <a:t>What is God’s will for my life?    That all people be saved</a:t>
            </a:r>
          </a:p>
          <a:p>
            <a:pPr marL="0" indent="0">
              <a:buNone/>
            </a:pPr>
            <a:endParaRPr lang="en-US" sz="800" b="1" dirty="0"/>
          </a:p>
          <a:p>
            <a:pPr marL="0" indent="0">
              <a:buNone/>
            </a:pPr>
            <a:r>
              <a:rPr lang="en-US" sz="2800" b="1" dirty="0"/>
              <a:t>Who am I?     A child of God.</a:t>
            </a:r>
          </a:p>
        </p:txBody>
      </p:sp>
    </p:spTree>
    <p:extLst>
      <p:ext uri="{BB962C8B-B14F-4D97-AF65-F5344CB8AC3E}">
        <p14:creationId xmlns:p14="http://schemas.microsoft.com/office/powerpoint/2010/main" val="2833868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9163-BAC5-498B-B683-40A493017046}"/>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4841656F-BD1D-420B-8627-3242838BE80C}"/>
              </a:ext>
            </a:extLst>
          </p:cNvPr>
          <p:cNvSpPr>
            <a:spLocks noGrp="1"/>
          </p:cNvSpPr>
          <p:nvPr>
            <p:ph idx="1"/>
          </p:nvPr>
        </p:nvSpPr>
        <p:spPr>
          <a:xfrm>
            <a:off x="697584" y="2714920"/>
            <a:ext cx="10884816" cy="3411244"/>
          </a:xfrm>
        </p:spPr>
        <p:txBody>
          <a:bodyPr/>
          <a:lstStyle/>
          <a:p>
            <a:pPr marL="0" indent="0" algn="ctr">
              <a:buNone/>
            </a:pPr>
            <a:r>
              <a:rPr lang="en-US" b="1" dirty="0"/>
              <a:t>Let us, as ambassadors, make this mystery known to as many as possible, which is Christ in us, the hope of glory.</a:t>
            </a:r>
          </a:p>
        </p:txBody>
      </p:sp>
    </p:spTree>
    <p:extLst>
      <p:ext uri="{BB962C8B-B14F-4D97-AF65-F5344CB8AC3E}">
        <p14:creationId xmlns:p14="http://schemas.microsoft.com/office/powerpoint/2010/main" val="40268037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C0E05-6CC4-482B-9E04-A5023EA78A23}"/>
              </a:ext>
            </a:extLst>
          </p:cNvPr>
          <p:cNvSpPr>
            <a:spLocks noGrp="1"/>
          </p:cNvSpPr>
          <p:nvPr>
            <p:ph type="title"/>
          </p:nvPr>
        </p:nvSpPr>
        <p:spPr/>
        <p:txBody>
          <a:bodyPr/>
          <a:lstStyle/>
          <a:p>
            <a:r>
              <a:rPr lang="en-US" sz="3600" dirty="0"/>
              <a:t>The </a:t>
            </a:r>
            <a:r>
              <a:rPr lang="en-US" sz="3600" dirty="0">
                <a:solidFill>
                  <a:srgbClr val="FFC000"/>
                </a:solidFill>
              </a:rPr>
              <a:t>Reality of Christ </a:t>
            </a:r>
            <a:r>
              <a:rPr lang="en-US" sz="3600" dirty="0"/>
              <a:t>is Found in Christ</a:t>
            </a:r>
          </a:p>
        </p:txBody>
      </p:sp>
      <p:sp>
        <p:nvSpPr>
          <p:cNvPr id="3" name="Content Placeholder 2">
            <a:extLst>
              <a:ext uri="{FF2B5EF4-FFF2-40B4-BE49-F238E27FC236}">
                <a16:creationId xmlns:a16="http://schemas.microsoft.com/office/drawing/2014/main" id="{7B5A0F2A-208D-48A4-9146-EA439B2C0EBB}"/>
              </a:ext>
            </a:extLst>
          </p:cNvPr>
          <p:cNvSpPr>
            <a:spLocks noGrp="1"/>
          </p:cNvSpPr>
          <p:nvPr>
            <p:ph idx="1"/>
          </p:nvPr>
        </p:nvSpPr>
        <p:spPr/>
        <p:txBody>
          <a:bodyPr/>
          <a:lstStyle/>
          <a:p>
            <a:pPr marL="0" indent="0">
              <a:buNone/>
            </a:pPr>
            <a:r>
              <a:rPr lang="en-US" sz="2800" b="1" dirty="0">
                <a:effectLst/>
              </a:rPr>
              <a:t>Colossians 2:16-17  Therefore do not let anyone judge you by what you eat or drink, or with regard to a religious festival, a New Moon celebration or a Sabbath day. These things are a shadow of the things that were to come; the </a:t>
            </a:r>
            <a:r>
              <a:rPr lang="en-US" sz="2800" b="1" dirty="0">
                <a:solidFill>
                  <a:srgbClr val="FFC000"/>
                </a:solidFill>
                <a:effectLst/>
              </a:rPr>
              <a:t>reality</a:t>
            </a:r>
            <a:r>
              <a:rPr lang="en-US" sz="2800" b="1" dirty="0">
                <a:effectLst/>
              </a:rPr>
              <a:t>, however, </a:t>
            </a:r>
            <a:r>
              <a:rPr lang="en-US" sz="2800" b="1" dirty="0">
                <a:solidFill>
                  <a:srgbClr val="FFC000"/>
                </a:solidFill>
                <a:effectLst/>
              </a:rPr>
              <a:t>is found in Christ</a:t>
            </a:r>
            <a:r>
              <a:rPr lang="en-US" sz="2800" b="1" dirty="0">
                <a:effectLst/>
              </a:rPr>
              <a:t>.</a:t>
            </a:r>
          </a:p>
          <a:p>
            <a:pPr marL="0" indent="0">
              <a:buNone/>
            </a:pPr>
            <a:endParaRPr lang="en-US" sz="1400" b="1" dirty="0">
              <a:effectLst/>
            </a:endParaRPr>
          </a:p>
          <a:p>
            <a:pPr marL="0" indent="0">
              <a:buNone/>
            </a:pPr>
            <a:r>
              <a:rPr lang="en-US" sz="2800" b="1" dirty="0">
                <a:effectLst/>
              </a:rPr>
              <a:t>Heb 8:3-6  They serve at a sanctuary that is a </a:t>
            </a:r>
            <a:r>
              <a:rPr lang="en-US" sz="2800" b="1" dirty="0">
                <a:solidFill>
                  <a:srgbClr val="FFC000"/>
                </a:solidFill>
                <a:effectLst/>
              </a:rPr>
              <a:t>copy</a:t>
            </a:r>
            <a:r>
              <a:rPr lang="en-US" sz="2800" b="1" dirty="0">
                <a:effectLst/>
              </a:rPr>
              <a:t> and </a:t>
            </a:r>
            <a:r>
              <a:rPr lang="en-US" sz="2800" b="1" dirty="0">
                <a:solidFill>
                  <a:srgbClr val="FFC000"/>
                </a:solidFill>
                <a:effectLst/>
              </a:rPr>
              <a:t>shadow</a:t>
            </a:r>
            <a:r>
              <a:rPr lang="en-US" sz="2800" b="1" dirty="0">
                <a:effectLst/>
              </a:rPr>
              <a:t> of what is in heaven. </a:t>
            </a:r>
          </a:p>
          <a:p>
            <a:pPr marL="0" indent="0">
              <a:buNone/>
            </a:pPr>
            <a:endParaRPr lang="en-US" sz="1400" b="1" dirty="0">
              <a:effectLst/>
            </a:endParaRPr>
          </a:p>
          <a:p>
            <a:pPr marL="0" indent="0">
              <a:buNone/>
            </a:pPr>
            <a:r>
              <a:rPr lang="en-US" sz="2800" b="1" dirty="0">
                <a:effectLst/>
              </a:rPr>
              <a:t>Heb 10:1  Heb 10:1 “The law is only a </a:t>
            </a:r>
            <a:r>
              <a:rPr lang="en-US" sz="2800" b="1" dirty="0">
                <a:solidFill>
                  <a:srgbClr val="FFC000"/>
                </a:solidFill>
                <a:effectLst/>
              </a:rPr>
              <a:t>shadow</a:t>
            </a:r>
            <a:r>
              <a:rPr lang="en-US" sz="2800" b="1" dirty="0">
                <a:effectLst/>
              </a:rPr>
              <a:t> of the good things that are coming—not the </a:t>
            </a:r>
            <a:r>
              <a:rPr lang="en-US" sz="2800" b="1" dirty="0">
                <a:solidFill>
                  <a:srgbClr val="FFC000"/>
                </a:solidFill>
                <a:effectLst/>
              </a:rPr>
              <a:t>realities</a:t>
            </a:r>
            <a:r>
              <a:rPr lang="en-US" sz="2800" b="1" dirty="0">
                <a:effectLst/>
              </a:rPr>
              <a:t> themselves”</a:t>
            </a:r>
          </a:p>
        </p:txBody>
      </p:sp>
    </p:spTree>
    <p:extLst>
      <p:ext uri="{BB962C8B-B14F-4D97-AF65-F5344CB8AC3E}">
        <p14:creationId xmlns:p14="http://schemas.microsoft.com/office/powerpoint/2010/main" val="16902861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8CC6-E0EA-43F3-9851-BB09C9885927}"/>
              </a:ext>
            </a:extLst>
          </p:cNvPr>
          <p:cNvSpPr>
            <a:spLocks noGrp="1"/>
          </p:cNvSpPr>
          <p:nvPr>
            <p:ph type="title"/>
          </p:nvPr>
        </p:nvSpPr>
        <p:spPr/>
        <p:txBody>
          <a:bodyPr/>
          <a:lstStyle/>
          <a:p>
            <a:r>
              <a:rPr lang="en-US" dirty="0"/>
              <a:t>A Copy  </a:t>
            </a:r>
            <a:r>
              <a:rPr lang="en-US" i="1" dirty="0" err="1"/>
              <a:t>hupodeigma</a:t>
            </a:r>
            <a:endParaRPr lang="en-US" i="1" dirty="0"/>
          </a:p>
        </p:txBody>
      </p:sp>
      <p:pic>
        <p:nvPicPr>
          <p:cNvPr id="4" name="Content Placeholder 3">
            <a:extLst>
              <a:ext uri="{FF2B5EF4-FFF2-40B4-BE49-F238E27FC236}">
                <a16:creationId xmlns:a16="http://schemas.microsoft.com/office/drawing/2014/main" id="{20D9E174-0611-47F6-AEF1-35345390C06C}"/>
              </a:ext>
            </a:extLst>
          </p:cNvPr>
          <p:cNvPicPr>
            <a:picLocks noGrp="1" noChangeAspect="1"/>
          </p:cNvPicPr>
          <p:nvPr>
            <p:ph idx="1"/>
          </p:nvPr>
        </p:nvPicPr>
        <p:blipFill>
          <a:blip r:embed="rId2"/>
          <a:stretch>
            <a:fillRect/>
          </a:stretch>
        </p:blipFill>
        <p:spPr>
          <a:xfrm>
            <a:off x="2342252" y="1600200"/>
            <a:ext cx="7539339" cy="4983162"/>
          </a:xfrm>
          <a:prstGeom prst="rect">
            <a:avLst/>
          </a:prstGeom>
        </p:spPr>
      </p:pic>
    </p:spTree>
    <p:extLst>
      <p:ext uri="{BB962C8B-B14F-4D97-AF65-F5344CB8AC3E}">
        <p14:creationId xmlns:p14="http://schemas.microsoft.com/office/powerpoint/2010/main" val="442850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522D-B966-460C-818E-A3CE15624C12}"/>
              </a:ext>
            </a:extLst>
          </p:cNvPr>
          <p:cNvSpPr>
            <a:spLocks noGrp="1"/>
          </p:cNvSpPr>
          <p:nvPr>
            <p:ph type="title"/>
          </p:nvPr>
        </p:nvSpPr>
        <p:spPr/>
        <p:txBody>
          <a:bodyPr/>
          <a:lstStyle/>
          <a:p>
            <a:r>
              <a:rPr lang="en-US" dirty="0"/>
              <a:t>A Shadow  </a:t>
            </a:r>
            <a:r>
              <a:rPr lang="en-US" i="1" dirty="0" err="1"/>
              <a:t>skia</a:t>
            </a:r>
            <a:endParaRPr lang="en-US" i="1" dirty="0"/>
          </a:p>
        </p:txBody>
      </p:sp>
      <p:pic>
        <p:nvPicPr>
          <p:cNvPr id="4" name="Content Placeholder 3">
            <a:extLst>
              <a:ext uri="{FF2B5EF4-FFF2-40B4-BE49-F238E27FC236}">
                <a16:creationId xmlns:a16="http://schemas.microsoft.com/office/drawing/2014/main" id="{63AC1529-6BB2-4845-A375-042AB93122C7}"/>
              </a:ext>
            </a:extLst>
          </p:cNvPr>
          <p:cNvPicPr>
            <a:picLocks noGrp="1" noChangeAspect="1"/>
          </p:cNvPicPr>
          <p:nvPr>
            <p:ph idx="1"/>
          </p:nvPr>
        </p:nvPicPr>
        <p:blipFill>
          <a:blip r:embed="rId2"/>
          <a:stretch>
            <a:fillRect/>
          </a:stretch>
        </p:blipFill>
        <p:spPr>
          <a:xfrm>
            <a:off x="2432115" y="1866507"/>
            <a:ext cx="7821355" cy="4814788"/>
          </a:xfrm>
          <a:prstGeom prst="rect">
            <a:avLst/>
          </a:prstGeom>
        </p:spPr>
      </p:pic>
    </p:spTree>
    <p:extLst>
      <p:ext uri="{BB962C8B-B14F-4D97-AF65-F5344CB8AC3E}">
        <p14:creationId xmlns:p14="http://schemas.microsoft.com/office/powerpoint/2010/main" val="1185058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5625E-64E2-41FE-9777-6B5C7397E209}"/>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CFE434FA-7B33-4C05-AB35-7E550741BD60}"/>
              </a:ext>
            </a:extLst>
          </p:cNvPr>
          <p:cNvSpPr>
            <a:spLocks noGrp="1"/>
          </p:cNvSpPr>
          <p:nvPr>
            <p:ph idx="1"/>
          </p:nvPr>
        </p:nvSpPr>
        <p:spPr>
          <a:xfrm>
            <a:off x="763570" y="2007909"/>
            <a:ext cx="10818829" cy="4118255"/>
          </a:xfrm>
        </p:spPr>
        <p:txBody>
          <a:bodyPr/>
          <a:lstStyle/>
          <a:p>
            <a:pPr marL="0" indent="0" algn="ctr">
              <a:buNone/>
            </a:pPr>
            <a:r>
              <a:rPr lang="en-US" b="1" dirty="0">
                <a:effectLst/>
              </a:rPr>
              <a:t>Challenge:  Let us go for the real thing.  Let us throw of being religious and embrace the reality of life in Christ with all that entails.</a:t>
            </a:r>
          </a:p>
          <a:p>
            <a:pPr marL="0" indent="0" algn="ctr">
              <a:buNone/>
            </a:pPr>
            <a:endParaRPr lang="en-US" dirty="0"/>
          </a:p>
        </p:txBody>
      </p:sp>
    </p:spTree>
    <p:extLst>
      <p:ext uri="{BB962C8B-B14F-4D97-AF65-F5344CB8AC3E}">
        <p14:creationId xmlns:p14="http://schemas.microsoft.com/office/powerpoint/2010/main" val="13881220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665B-F0ED-4180-84E1-0536AB9332A1}"/>
              </a:ext>
            </a:extLst>
          </p:cNvPr>
          <p:cNvSpPr>
            <a:spLocks noGrp="1"/>
          </p:cNvSpPr>
          <p:nvPr>
            <p:ph type="title"/>
          </p:nvPr>
        </p:nvSpPr>
        <p:spPr/>
        <p:txBody>
          <a:bodyPr/>
          <a:lstStyle/>
          <a:p>
            <a:r>
              <a:rPr lang="en-US" sz="3600" dirty="0"/>
              <a:t>We Have the </a:t>
            </a:r>
            <a:r>
              <a:rPr lang="en-US" sz="3600" dirty="0">
                <a:solidFill>
                  <a:srgbClr val="FFC000"/>
                </a:solidFill>
              </a:rPr>
              <a:t>Promised Holy Spirit </a:t>
            </a:r>
            <a:r>
              <a:rPr lang="en-US" sz="3600" dirty="0"/>
              <a:t>in Christ</a:t>
            </a:r>
          </a:p>
        </p:txBody>
      </p:sp>
      <p:sp>
        <p:nvSpPr>
          <p:cNvPr id="3" name="Content Placeholder 2">
            <a:extLst>
              <a:ext uri="{FF2B5EF4-FFF2-40B4-BE49-F238E27FC236}">
                <a16:creationId xmlns:a16="http://schemas.microsoft.com/office/drawing/2014/main" id="{71CF9E77-1CFE-49B3-995D-9D8F53898304}"/>
              </a:ext>
            </a:extLst>
          </p:cNvPr>
          <p:cNvSpPr>
            <a:spLocks noGrp="1"/>
          </p:cNvSpPr>
          <p:nvPr>
            <p:ph idx="1"/>
          </p:nvPr>
        </p:nvSpPr>
        <p:spPr>
          <a:xfrm>
            <a:off x="4798242" y="1668544"/>
            <a:ext cx="6784157" cy="4457620"/>
          </a:xfrm>
        </p:spPr>
        <p:txBody>
          <a:bodyPr/>
          <a:lstStyle/>
          <a:p>
            <a:pPr marL="0" indent="0">
              <a:buNone/>
            </a:pPr>
            <a:r>
              <a:rPr lang="en-US" sz="2800" b="1" dirty="0"/>
              <a:t>Ephesians 1:13-14 And you also were included in Christ when you heard the message of truth, the gospel of your salvation. When you believed, you were marked </a:t>
            </a:r>
            <a:r>
              <a:rPr lang="en-US" sz="2800" b="1" dirty="0">
                <a:solidFill>
                  <a:srgbClr val="FFC000"/>
                </a:solidFill>
              </a:rPr>
              <a:t>in him </a:t>
            </a:r>
            <a:r>
              <a:rPr lang="en-US" sz="2800" b="1" dirty="0"/>
              <a:t>with a seal, the </a:t>
            </a:r>
            <a:r>
              <a:rPr lang="en-US" sz="2800" b="1" dirty="0">
                <a:solidFill>
                  <a:srgbClr val="FFC000"/>
                </a:solidFill>
              </a:rPr>
              <a:t>promised Holy Spirt</a:t>
            </a:r>
            <a:r>
              <a:rPr lang="en-US" sz="2800" b="1" dirty="0"/>
              <a:t>, who is a deposit guaranteeing our inheritance until the redemption of those who are God’s possession—to the praise of his glory.</a:t>
            </a:r>
          </a:p>
        </p:txBody>
      </p:sp>
      <p:pic>
        <p:nvPicPr>
          <p:cNvPr id="4" name="Picture 3">
            <a:extLst>
              <a:ext uri="{FF2B5EF4-FFF2-40B4-BE49-F238E27FC236}">
                <a16:creationId xmlns:a16="http://schemas.microsoft.com/office/drawing/2014/main" id="{8E21B286-2370-46A0-8AD5-90E066464DA2}"/>
              </a:ext>
            </a:extLst>
          </p:cNvPr>
          <p:cNvPicPr>
            <a:picLocks noChangeAspect="1"/>
          </p:cNvPicPr>
          <p:nvPr/>
        </p:nvPicPr>
        <p:blipFill>
          <a:blip r:embed="rId2"/>
          <a:stretch>
            <a:fillRect/>
          </a:stretch>
        </p:blipFill>
        <p:spPr>
          <a:xfrm>
            <a:off x="206604" y="1716620"/>
            <a:ext cx="4176860" cy="4176860"/>
          </a:xfrm>
          <a:prstGeom prst="rect">
            <a:avLst/>
          </a:prstGeom>
        </p:spPr>
      </p:pic>
    </p:spTree>
    <p:extLst>
      <p:ext uri="{BB962C8B-B14F-4D97-AF65-F5344CB8AC3E}">
        <p14:creationId xmlns:p14="http://schemas.microsoft.com/office/powerpoint/2010/main" val="3728063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02285-667C-4773-BD20-35856D23FB93}"/>
              </a:ext>
            </a:extLst>
          </p:cNvPr>
          <p:cNvSpPr>
            <a:spLocks noGrp="1"/>
          </p:cNvSpPr>
          <p:nvPr>
            <p:ph type="title"/>
          </p:nvPr>
        </p:nvSpPr>
        <p:spPr/>
        <p:txBody>
          <a:bodyPr/>
          <a:lstStyle/>
          <a:p>
            <a:r>
              <a:rPr lang="en-US" sz="3600" dirty="0"/>
              <a:t>A Deposit, Guaranteeing our Inheritance</a:t>
            </a:r>
          </a:p>
        </p:txBody>
      </p:sp>
      <p:sp>
        <p:nvSpPr>
          <p:cNvPr id="3" name="Content Placeholder 2">
            <a:extLst>
              <a:ext uri="{FF2B5EF4-FFF2-40B4-BE49-F238E27FC236}">
                <a16:creationId xmlns:a16="http://schemas.microsoft.com/office/drawing/2014/main" id="{B59741FC-A31D-4EED-BDB7-762884B3501E}"/>
              </a:ext>
            </a:extLst>
          </p:cNvPr>
          <p:cNvSpPr>
            <a:spLocks noGrp="1"/>
          </p:cNvSpPr>
          <p:nvPr>
            <p:ph idx="1"/>
          </p:nvPr>
        </p:nvSpPr>
        <p:spPr/>
        <p:txBody>
          <a:bodyPr/>
          <a:lstStyle/>
          <a:p>
            <a:pPr marL="0" indent="0">
              <a:buNone/>
            </a:pPr>
            <a:r>
              <a:rPr lang="en-US" b="1" dirty="0"/>
              <a:t>Acts 2:38  Peter replied, “Repent and be baptized, every one of you, in the name of Jesus Christ for the forgiveness of your sins. And </a:t>
            </a:r>
            <a:r>
              <a:rPr lang="en-US" b="1" dirty="0">
                <a:solidFill>
                  <a:srgbClr val="FFC000"/>
                </a:solidFill>
              </a:rPr>
              <a:t>you will receive the gift of the Holy Spirit</a:t>
            </a:r>
            <a:r>
              <a:rPr lang="en-US" b="1" dirty="0"/>
              <a:t>. The promise is for you and your children and for all who are far off—for all whom the Lord our God will call.”</a:t>
            </a:r>
          </a:p>
          <a:p>
            <a:pPr marL="0" indent="0">
              <a:buNone/>
            </a:pPr>
            <a:endParaRPr lang="en-US" b="1" dirty="0"/>
          </a:p>
          <a:p>
            <a:pPr marL="0" indent="0">
              <a:buNone/>
            </a:pPr>
            <a:r>
              <a:rPr lang="en-US" b="1" dirty="0"/>
              <a:t>Gal 3:26 Baptized into Christ = clothed with Christ </a:t>
            </a:r>
          </a:p>
          <a:p>
            <a:pPr marL="0" indent="0">
              <a:buNone/>
            </a:pPr>
            <a:r>
              <a:rPr lang="en-US" b="1" dirty="0"/>
              <a:t>= receive the Holy Spirit</a:t>
            </a:r>
          </a:p>
        </p:txBody>
      </p:sp>
    </p:spTree>
    <p:extLst>
      <p:ext uri="{BB962C8B-B14F-4D97-AF65-F5344CB8AC3E}">
        <p14:creationId xmlns:p14="http://schemas.microsoft.com/office/powerpoint/2010/main" val="7087364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CC2D-4840-4784-8EB9-D54F800C7D6C}"/>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64A23F7E-97AC-45C6-B89D-861F36698D14}"/>
              </a:ext>
            </a:extLst>
          </p:cNvPr>
          <p:cNvSpPr>
            <a:spLocks noGrp="1"/>
          </p:cNvSpPr>
          <p:nvPr>
            <p:ph idx="1"/>
          </p:nvPr>
        </p:nvSpPr>
        <p:spPr>
          <a:xfrm>
            <a:off x="609600" y="2017336"/>
            <a:ext cx="10972800" cy="4108828"/>
          </a:xfrm>
        </p:spPr>
        <p:txBody>
          <a:bodyPr/>
          <a:lstStyle/>
          <a:p>
            <a:pPr marL="0" indent="0" algn="ctr">
              <a:buNone/>
            </a:pPr>
            <a:r>
              <a:rPr lang="en-US" b="1" dirty="0">
                <a:effectLst/>
              </a:rPr>
              <a:t>Let us live holy lives and not quench the Spirit (1 </a:t>
            </a:r>
            <a:r>
              <a:rPr lang="en-US" b="1" dirty="0" err="1">
                <a:effectLst/>
              </a:rPr>
              <a:t>Thess</a:t>
            </a:r>
            <a:r>
              <a:rPr lang="en-US" b="1" dirty="0">
                <a:effectLst/>
              </a:rPr>
              <a:t> 5:19)</a:t>
            </a:r>
          </a:p>
          <a:p>
            <a:pPr marL="0" indent="0" algn="ctr">
              <a:buNone/>
            </a:pPr>
            <a:r>
              <a:rPr lang="en-US" b="1" dirty="0">
                <a:effectLst/>
              </a:rPr>
              <a:t>Let us keep in step with the Spirit (Gal 5:25)</a:t>
            </a:r>
          </a:p>
          <a:p>
            <a:pPr marL="0" indent="0" algn="ctr">
              <a:buNone/>
            </a:pPr>
            <a:endParaRPr lang="en-US" b="1" dirty="0">
              <a:effectLst/>
            </a:endParaRPr>
          </a:p>
        </p:txBody>
      </p:sp>
    </p:spTree>
    <p:extLst>
      <p:ext uri="{BB962C8B-B14F-4D97-AF65-F5344CB8AC3E}">
        <p14:creationId xmlns:p14="http://schemas.microsoft.com/office/powerpoint/2010/main" val="4199612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So…  What do we have in Christ?</a:t>
            </a:r>
          </a:p>
        </p:txBody>
      </p:sp>
      <p:sp>
        <p:nvSpPr>
          <p:cNvPr id="3" name="Content Placeholder 2"/>
          <p:cNvSpPr>
            <a:spLocks noGrp="1"/>
          </p:cNvSpPr>
          <p:nvPr>
            <p:ph idx="1"/>
          </p:nvPr>
        </p:nvSpPr>
        <p:spPr/>
        <p:txBody>
          <a:bodyPr>
            <a:normAutofit/>
          </a:bodyPr>
          <a:lstStyle/>
          <a:p>
            <a:pPr marL="137160" indent="0">
              <a:buClr>
                <a:prstClr val="white">
                  <a:shade val="95000"/>
                </a:prstClr>
              </a:buClr>
              <a:buNone/>
            </a:pPr>
            <a:r>
              <a:rPr lang="en-US" b="1" dirty="0"/>
              <a:t>Eph 1:7, Coll 1:14 </a:t>
            </a:r>
            <a:r>
              <a:rPr lang="en-US" b="1" dirty="0">
                <a:solidFill>
                  <a:srgbClr val="FFC000"/>
                </a:solidFill>
              </a:rPr>
              <a:t>Redemption</a:t>
            </a:r>
            <a:r>
              <a:rPr lang="en-US" b="1" dirty="0"/>
              <a:t> in Christ</a:t>
            </a:r>
            <a:endParaRPr lang="en-US" b="1" dirty="0">
              <a:solidFill>
                <a:schemeClr val="bg1"/>
              </a:solidFill>
            </a:endParaRPr>
          </a:p>
          <a:p>
            <a:pPr marL="137160" lvl="0" indent="0">
              <a:buClr>
                <a:prstClr val="white">
                  <a:shade val="95000"/>
                </a:prstClr>
              </a:buClr>
              <a:buNone/>
            </a:pPr>
            <a:r>
              <a:rPr lang="en-US" b="1" dirty="0">
                <a:solidFill>
                  <a:prstClr val="white"/>
                </a:solidFill>
              </a:rPr>
              <a:t>	</a:t>
            </a:r>
            <a:r>
              <a:rPr lang="en-US" sz="2400" b="1" dirty="0">
                <a:solidFill>
                  <a:prstClr val="white"/>
                </a:solidFill>
              </a:rPr>
              <a:t>John 8:34-35</a:t>
            </a:r>
          </a:p>
          <a:p>
            <a:pPr marL="137160" lvl="0" indent="0">
              <a:buClr>
                <a:prstClr val="white">
                  <a:shade val="95000"/>
                </a:prstClr>
              </a:buClr>
              <a:buNone/>
            </a:pPr>
            <a:r>
              <a:rPr lang="en-US" sz="2400" b="1" dirty="0">
                <a:solidFill>
                  <a:prstClr val="white"/>
                </a:solidFill>
              </a:rPr>
              <a:t>	Hosea 2:5,  Hosea 3:1-3</a:t>
            </a:r>
            <a:endParaRPr lang="en-US" b="1" dirty="0">
              <a:solidFill>
                <a:prstClr val="white"/>
              </a:solidFill>
            </a:endParaRPr>
          </a:p>
          <a:p>
            <a:pPr marL="137160" lvl="0" indent="0">
              <a:buClr>
                <a:prstClr val="white">
                  <a:shade val="95000"/>
                </a:prstClr>
              </a:buClr>
              <a:buNone/>
            </a:pPr>
            <a:r>
              <a:rPr lang="en-US" b="1" dirty="0">
                <a:solidFill>
                  <a:prstClr val="white"/>
                </a:solidFill>
              </a:rPr>
              <a:t>	</a:t>
            </a:r>
            <a:r>
              <a:rPr lang="en-US" sz="2400" b="1" dirty="0">
                <a:solidFill>
                  <a:prstClr val="white"/>
                </a:solidFill>
              </a:rPr>
              <a:t>1 Cor 6:20    bought at a price</a:t>
            </a:r>
            <a:endParaRPr lang="en-US" b="1" dirty="0">
              <a:solidFill>
                <a:prstClr val="white"/>
              </a:solidFill>
            </a:endParaRPr>
          </a:p>
          <a:p>
            <a:pPr marL="137160" lvl="0" indent="0">
              <a:buClr>
                <a:prstClr val="white">
                  <a:shade val="95000"/>
                </a:prstClr>
              </a:buClr>
              <a:buNone/>
            </a:pPr>
            <a:endParaRPr lang="en-US" sz="2800" b="1" dirty="0">
              <a:solidFill>
                <a:prstClr val="white"/>
              </a:solidFill>
            </a:endParaRPr>
          </a:p>
          <a:p>
            <a:pPr marL="137160" lvl="0" indent="0">
              <a:buClr>
                <a:prstClr val="white">
                  <a:shade val="95000"/>
                </a:prstClr>
              </a:buClr>
              <a:buNone/>
            </a:pPr>
            <a:r>
              <a:rPr lang="en-US" b="1" dirty="0">
                <a:solidFill>
                  <a:prstClr val="white"/>
                </a:solidFill>
              </a:rPr>
              <a:t>1 Cor 1:2 </a:t>
            </a:r>
            <a:r>
              <a:rPr lang="en-US" b="1" dirty="0">
                <a:solidFill>
                  <a:srgbClr val="FFC000"/>
                </a:solidFill>
              </a:rPr>
              <a:t>Sanctified/Saints</a:t>
            </a:r>
            <a:r>
              <a:rPr lang="en-US" b="1" dirty="0">
                <a:solidFill>
                  <a:prstClr val="white"/>
                </a:solidFill>
              </a:rPr>
              <a:t> in Christ</a:t>
            </a:r>
          </a:p>
          <a:p>
            <a:pPr marL="137160" lvl="0" indent="0">
              <a:buClr>
                <a:prstClr val="white">
                  <a:shade val="95000"/>
                </a:prstClr>
              </a:buClr>
              <a:buNone/>
            </a:pPr>
            <a:r>
              <a:rPr lang="en-US" b="1" dirty="0">
                <a:solidFill>
                  <a:prstClr val="white"/>
                </a:solidFill>
              </a:rPr>
              <a:t>Philippians 1:1 </a:t>
            </a:r>
            <a:r>
              <a:rPr lang="en-US" b="1" dirty="0">
                <a:solidFill>
                  <a:srgbClr val="FFC000"/>
                </a:solidFill>
              </a:rPr>
              <a:t>Holy</a:t>
            </a:r>
            <a:r>
              <a:rPr lang="en-US" b="1" dirty="0">
                <a:solidFill>
                  <a:prstClr val="white"/>
                </a:solidFill>
              </a:rPr>
              <a:t> people in Christ Jesus </a:t>
            </a:r>
            <a:r>
              <a:rPr lang="en-US" b="1" dirty="0"/>
              <a:t>	</a:t>
            </a:r>
          </a:p>
          <a:p>
            <a:pPr marL="137160" indent="0">
              <a:buNone/>
            </a:pPr>
            <a:endParaRPr lang="en-US" b="1" dirty="0"/>
          </a:p>
          <a:p>
            <a:pPr marL="137160" indent="0">
              <a:buNone/>
            </a:pPr>
            <a:endParaRPr lang="en-US" sz="800" b="1" dirty="0"/>
          </a:p>
          <a:p>
            <a:pPr marL="137160" indent="0">
              <a:buNone/>
            </a:pPr>
            <a:endParaRPr lang="en-US" sz="800" b="1" dirty="0">
              <a:solidFill>
                <a:srgbClr val="FFFF00"/>
              </a:solidFill>
            </a:endParaRPr>
          </a:p>
          <a:p>
            <a:pPr marL="137160" indent="0">
              <a:buNone/>
            </a:pPr>
            <a:endParaRPr lang="en-US" sz="2400" b="1" dirty="0"/>
          </a:p>
        </p:txBody>
      </p:sp>
    </p:spTree>
    <p:extLst>
      <p:ext uri="{BB962C8B-B14F-4D97-AF65-F5344CB8AC3E}">
        <p14:creationId xmlns:p14="http://schemas.microsoft.com/office/powerpoint/2010/main" val="29765994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C3D73-DC56-486E-89E3-8E1984F5E5D8}"/>
              </a:ext>
            </a:extLst>
          </p:cNvPr>
          <p:cNvSpPr>
            <a:spLocks noGrp="1"/>
          </p:cNvSpPr>
          <p:nvPr>
            <p:ph type="title"/>
          </p:nvPr>
        </p:nvSpPr>
        <p:spPr/>
        <p:txBody>
          <a:bodyPr/>
          <a:lstStyle/>
          <a:p>
            <a:r>
              <a:rPr lang="en-US" dirty="0"/>
              <a:t>Freedom </a:t>
            </a:r>
            <a:r>
              <a:rPr lang="en-US"/>
              <a:t>in Christ</a:t>
            </a:r>
          </a:p>
        </p:txBody>
      </p:sp>
      <p:sp>
        <p:nvSpPr>
          <p:cNvPr id="3" name="Content Placeholder 2">
            <a:extLst>
              <a:ext uri="{FF2B5EF4-FFF2-40B4-BE49-F238E27FC236}">
                <a16:creationId xmlns:a16="http://schemas.microsoft.com/office/drawing/2014/main" id="{F3E922A5-A4D5-4D47-9B65-29C2F880F50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1873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C70AD-94C5-44BB-8E2B-A90304BB911A}"/>
              </a:ext>
            </a:extLst>
          </p:cNvPr>
          <p:cNvSpPr>
            <a:spLocks noGrp="1"/>
          </p:cNvSpPr>
          <p:nvPr>
            <p:ph type="title"/>
          </p:nvPr>
        </p:nvSpPr>
        <p:spPr/>
        <p:txBody>
          <a:bodyPr/>
          <a:lstStyle/>
          <a:p>
            <a:r>
              <a:rPr lang="en-US" dirty="0"/>
              <a:t>Already But Not Yet</a:t>
            </a:r>
          </a:p>
        </p:txBody>
      </p:sp>
      <p:sp>
        <p:nvSpPr>
          <p:cNvPr id="3" name="Content Placeholder 2">
            <a:extLst>
              <a:ext uri="{FF2B5EF4-FFF2-40B4-BE49-F238E27FC236}">
                <a16:creationId xmlns:a16="http://schemas.microsoft.com/office/drawing/2014/main" id="{EE621EA0-493A-4CB6-A040-8E6C6A72B679}"/>
              </a:ext>
            </a:extLst>
          </p:cNvPr>
          <p:cNvSpPr>
            <a:spLocks noGrp="1"/>
          </p:cNvSpPr>
          <p:nvPr>
            <p:ph idx="1"/>
          </p:nvPr>
        </p:nvSpPr>
        <p:spPr/>
        <p:txBody>
          <a:bodyPr/>
          <a:lstStyle/>
          <a:p>
            <a:pPr marL="137160" indent="0">
              <a:buNone/>
            </a:pPr>
            <a:r>
              <a:rPr lang="en-US" b="1" dirty="0"/>
              <a:t>We were made these things.</a:t>
            </a:r>
          </a:p>
          <a:p>
            <a:pPr marL="137160" indent="0">
              <a:buNone/>
            </a:pPr>
            <a:r>
              <a:rPr lang="en-US" b="1" dirty="0"/>
              <a:t>We are being made these things.</a:t>
            </a:r>
          </a:p>
          <a:p>
            <a:pPr marL="137160" indent="0">
              <a:buNone/>
            </a:pPr>
            <a:r>
              <a:rPr lang="en-US" b="1" dirty="0"/>
              <a:t>We will be made these things.</a:t>
            </a:r>
          </a:p>
          <a:p>
            <a:pPr marL="137160" indent="0">
              <a:buNone/>
            </a:pPr>
            <a:endParaRPr lang="en-US" sz="1400" b="1" dirty="0"/>
          </a:p>
          <a:p>
            <a:pPr marL="137160" indent="0">
              <a:buNone/>
            </a:pPr>
            <a:r>
              <a:rPr lang="en-US" b="1" dirty="0"/>
              <a:t>We have been made holy.</a:t>
            </a:r>
          </a:p>
          <a:p>
            <a:pPr marL="137160" indent="0">
              <a:buNone/>
            </a:pPr>
            <a:r>
              <a:rPr lang="en-US" b="1" dirty="0"/>
              <a:t>We are being made holy.</a:t>
            </a:r>
          </a:p>
          <a:p>
            <a:pPr marL="137160" indent="0">
              <a:buNone/>
            </a:pPr>
            <a:r>
              <a:rPr lang="en-US" b="1" dirty="0"/>
              <a:t>We will be made holy.</a:t>
            </a:r>
          </a:p>
          <a:p>
            <a:pPr marL="137160" indent="0">
              <a:buNone/>
            </a:pPr>
            <a:endParaRPr lang="en-US" sz="800" b="1" dirty="0"/>
          </a:p>
          <a:p>
            <a:pPr marL="137160" indent="0">
              <a:buNone/>
            </a:pPr>
            <a:r>
              <a:rPr lang="en-US" b="1" dirty="0"/>
              <a:t>God sees us as he is making us!!!!!!</a:t>
            </a:r>
          </a:p>
          <a:p>
            <a:pPr marL="137160" indent="0">
              <a:buNone/>
            </a:pPr>
            <a:endParaRPr lang="en-US" dirty="0"/>
          </a:p>
        </p:txBody>
      </p:sp>
    </p:spTree>
    <p:extLst>
      <p:ext uri="{BB962C8B-B14F-4D97-AF65-F5344CB8AC3E}">
        <p14:creationId xmlns:p14="http://schemas.microsoft.com/office/powerpoint/2010/main" val="173582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AB6D-6C29-490B-9115-969DE4EB0EB3}"/>
              </a:ext>
            </a:extLst>
          </p:cNvPr>
          <p:cNvSpPr>
            <a:spLocks noGrp="1"/>
          </p:cNvSpPr>
          <p:nvPr>
            <p:ph type="title"/>
          </p:nvPr>
        </p:nvSpPr>
        <p:spPr/>
        <p:txBody>
          <a:bodyPr/>
          <a:lstStyle/>
          <a:p>
            <a:r>
              <a:rPr lang="en-US" dirty="0"/>
              <a:t>Righteous in Christ</a:t>
            </a:r>
          </a:p>
        </p:txBody>
      </p:sp>
      <p:sp>
        <p:nvSpPr>
          <p:cNvPr id="3" name="Content Placeholder 2">
            <a:extLst>
              <a:ext uri="{FF2B5EF4-FFF2-40B4-BE49-F238E27FC236}">
                <a16:creationId xmlns:a16="http://schemas.microsoft.com/office/drawing/2014/main" id="{85198948-8AFF-42F1-A3D3-ADA4532466EC}"/>
              </a:ext>
            </a:extLst>
          </p:cNvPr>
          <p:cNvSpPr>
            <a:spLocks noGrp="1"/>
          </p:cNvSpPr>
          <p:nvPr>
            <p:ph idx="1"/>
          </p:nvPr>
        </p:nvSpPr>
        <p:spPr/>
        <p:txBody>
          <a:bodyPr/>
          <a:lstStyle/>
          <a:p>
            <a:pPr marL="0" indent="0">
              <a:buNone/>
            </a:pPr>
            <a:r>
              <a:rPr lang="en-US" b="1" dirty="0">
                <a:effectLst/>
              </a:rPr>
              <a:t>Mark 10:17-19   No one is good.</a:t>
            </a:r>
          </a:p>
          <a:p>
            <a:pPr marL="0" indent="0">
              <a:buNone/>
            </a:pPr>
            <a:r>
              <a:rPr lang="en-US" b="1" dirty="0">
                <a:effectLst/>
              </a:rPr>
              <a:t>Romans 3:9-12    No one is righteous; not even one.</a:t>
            </a:r>
          </a:p>
          <a:p>
            <a:pPr marL="0" indent="0">
              <a:buNone/>
            </a:pPr>
            <a:endParaRPr lang="en-US" sz="1000" b="1" dirty="0">
              <a:effectLst/>
            </a:endParaRPr>
          </a:p>
          <a:p>
            <a:pPr marL="0" indent="0">
              <a:buNone/>
            </a:pPr>
            <a:r>
              <a:rPr lang="en-US" b="1" dirty="0">
                <a:effectLst/>
              </a:rPr>
              <a:t>God made him who had no sin to be sin for us, so that </a:t>
            </a:r>
            <a:r>
              <a:rPr lang="en-US" b="1" dirty="0">
                <a:solidFill>
                  <a:srgbClr val="FFFF00"/>
                </a:solidFill>
                <a:effectLst/>
              </a:rPr>
              <a:t>in him </a:t>
            </a:r>
            <a:r>
              <a:rPr lang="en-US" b="1" dirty="0">
                <a:effectLst/>
              </a:rPr>
              <a:t>we might become the righteousness of God. (2 Corinthians 5:21)</a:t>
            </a:r>
          </a:p>
          <a:p>
            <a:pPr marL="0" indent="0">
              <a:buNone/>
            </a:pPr>
            <a:endParaRPr lang="en-US" b="1" dirty="0">
              <a:effectLst/>
            </a:endParaRPr>
          </a:p>
          <a:p>
            <a:pPr marL="0" indent="0">
              <a:buNone/>
            </a:pPr>
            <a:r>
              <a:rPr lang="en-US" b="1" dirty="0">
                <a:solidFill>
                  <a:srgbClr val="FFFF00"/>
                </a:solidFill>
                <a:effectLst/>
              </a:rPr>
              <a:t>Challenge</a:t>
            </a:r>
            <a:r>
              <a:rPr lang="en-US" b="1" dirty="0">
                <a:effectLst/>
              </a:rPr>
              <a:t>: Let us become what he has made us: Let us live righteously.</a:t>
            </a:r>
          </a:p>
          <a:p>
            <a:pPr marL="137160" indent="0">
              <a:buNone/>
            </a:pPr>
            <a:endParaRPr lang="en-US" sz="2800" b="1" dirty="0"/>
          </a:p>
        </p:txBody>
      </p:sp>
    </p:spTree>
    <p:extLst>
      <p:ext uri="{BB962C8B-B14F-4D97-AF65-F5344CB8AC3E}">
        <p14:creationId xmlns:p14="http://schemas.microsoft.com/office/powerpoint/2010/main" val="3294222754"/>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4806</TotalTime>
  <Words>3372</Words>
  <Application>Microsoft Office PowerPoint</Application>
  <PresentationFormat>Widescreen</PresentationFormat>
  <Paragraphs>344</Paragraphs>
  <Slides>70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Broadway</vt:lpstr>
      <vt:lpstr>Calibri</vt:lpstr>
      <vt:lpstr>Garamond</vt:lpstr>
      <vt:lpstr>Times New Roman</vt:lpstr>
      <vt:lpstr>Wingdings</vt:lpstr>
      <vt:lpstr>Stream</vt:lpstr>
      <vt:lpstr>A Question….</vt:lpstr>
      <vt:lpstr>A Question….</vt:lpstr>
      <vt:lpstr>The Answer….</vt:lpstr>
      <vt:lpstr>PowerPoint Presentation</vt:lpstr>
      <vt:lpstr>You Were Outside of Christ at One Time</vt:lpstr>
      <vt:lpstr>If We are in Christ, How and when did we get into Christ?</vt:lpstr>
      <vt:lpstr>So…  What do we have in Christ?</vt:lpstr>
      <vt:lpstr>Already But Not Yet</vt:lpstr>
      <vt:lpstr>Righteous in Christ</vt:lpstr>
      <vt:lpstr>Alive in Christ</vt:lpstr>
      <vt:lpstr>New Creation in Christ</vt:lpstr>
      <vt:lpstr>No Condemnation in Christ</vt:lpstr>
      <vt:lpstr>In Christ We are Chosen by God</vt:lpstr>
      <vt:lpstr>Chosen!  Included!</vt:lpstr>
      <vt:lpstr>If You Have Strayed, God Wants You Back</vt:lpstr>
      <vt:lpstr>Challenge</vt:lpstr>
      <vt:lpstr>We Are Children of God in Christ</vt:lpstr>
      <vt:lpstr>God:  I will never forget you!</vt:lpstr>
      <vt:lpstr>God Wants to Adopt You</vt:lpstr>
      <vt:lpstr>Members of God’s Household</vt:lpstr>
      <vt:lpstr>We Get the House</vt:lpstr>
      <vt:lpstr>Privileges and Obligations</vt:lpstr>
      <vt:lpstr>We Have Secure Love in Christ</vt:lpstr>
      <vt:lpstr>Secure Love</vt:lpstr>
      <vt:lpstr>What Scares You?</vt:lpstr>
      <vt:lpstr>Challenge</vt:lpstr>
      <vt:lpstr>We have eternal life in Christ Jesus</vt:lpstr>
      <vt:lpstr>Eternal Life = Full Life</vt:lpstr>
      <vt:lpstr>Eternal Life</vt:lpstr>
      <vt:lpstr>Challenge</vt:lpstr>
      <vt:lpstr>Peace With God in Christ Jesus</vt:lpstr>
      <vt:lpstr>Justified = Aligned With</vt:lpstr>
      <vt:lpstr>Challenge</vt:lpstr>
      <vt:lpstr>Fullness of God in Christ</vt:lpstr>
      <vt:lpstr>Question:</vt:lpstr>
      <vt:lpstr>Imagine this!</vt:lpstr>
      <vt:lpstr>Theresa of Avila (1515–1582) </vt:lpstr>
      <vt:lpstr>The Aroma of Christ</vt:lpstr>
      <vt:lpstr>Challenge</vt:lpstr>
      <vt:lpstr>We Have Surpassing Worth in Christ</vt:lpstr>
      <vt:lpstr>Phil 3:8   Overwhelming gain</vt:lpstr>
      <vt:lpstr>Precious!</vt:lpstr>
      <vt:lpstr>Challenge</vt:lpstr>
      <vt:lpstr>We Are All One in Christ</vt:lpstr>
      <vt:lpstr>What Do We Have in Common?</vt:lpstr>
      <vt:lpstr>One in Christ</vt:lpstr>
      <vt:lpstr>Challenge</vt:lpstr>
      <vt:lpstr>All the Promises of God Find Their ‘Yes’ in Christ</vt:lpstr>
      <vt:lpstr>Promises, Promises</vt:lpstr>
      <vt:lpstr>And Still More Promises</vt:lpstr>
      <vt:lpstr>Abraham Believed God’s Promises</vt:lpstr>
      <vt:lpstr>Challenge</vt:lpstr>
      <vt:lpstr>You Have Every Spiritual Blessing in Christ</vt:lpstr>
      <vt:lpstr>hesed</vt:lpstr>
      <vt:lpstr>Every Spiritual Blessing</vt:lpstr>
      <vt:lpstr>Spiritual Blessings</vt:lpstr>
      <vt:lpstr>Challenge</vt:lpstr>
      <vt:lpstr>The Mystery of God Is Revealed in Christ</vt:lpstr>
      <vt:lpstr>Mystery Revealed</vt:lpstr>
      <vt:lpstr>Mystery</vt:lpstr>
      <vt:lpstr>Questions Answered</vt:lpstr>
      <vt:lpstr>Challenge</vt:lpstr>
      <vt:lpstr>The Reality of Christ is Found in Christ</vt:lpstr>
      <vt:lpstr>A Copy  hupodeigma</vt:lpstr>
      <vt:lpstr>A Shadow  skia</vt:lpstr>
      <vt:lpstr>Challenge</vt:lpstr>
      <vt:lpstr>We Have the Promised Holy Spirit in Christ</vt:lpstr>
      <vt:lpstr>A Deposit, Guaranteeing our Inheritance</vt:lpstr>
      <vt:lpstr>Challenge</vt:lpstr>
      <vt:lpstr>Freedom in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Colossians</dc:title>
  <dc:creator>Microsoft account</dc:creator>
  <cp:lastModifiedBy>John Oakes</cp:lastModifiedBy>
  <cp:revision>223</cp:revision>
  <dcterms:created xsi:type="dcterms:W3CDTF">2017-03-08T02:54:48Z</dcterms:created>
  <dcterms:modified xsi:type="dcterms:W3CDTF">2020-12-09T20:48:44Z</dcterms:modified>
</cp:coreProperties>
</file>