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4"/>
  </p:notesMasterIdLst>
  <p:sldIdLst>
    <p:sldId id="257" r:id="rId4"/>
    <p:sldId id="308" r:id="rId5"/>
    <p:sldId id="337" r:id="rId6"/>
    <p:sldId id="338" r:id="rId7"/>
    <p:sldId id="258" r:id="rId8"/>
    <p:sldId id="259" r:id="rId9"/>
    <p:sldId id="339" r:id="rId10"/>
    <p:sldId id="317" r:id="rId11"/>
    <p:sldId id="335" r:id="rId12"/>
    <p:sldId id="334" r:id="rId13"/>
    <p:sldId id="344" r:id="rId14"/>
    <p:sldId id="340" r:id="rId15"/>
    <p:sldId id="341" r:id="rId16"/>
    <p:sldId id="342" r:id="rId17"/>
    <p:sldId id="343" r:id="rId18"/>
    <p:sldId id="345" r:id="rId19"/>
    <p:sldId id="346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52" r:id="rId30"/>
    <p:sldId id="336" r:id="rId31"/>
    <p:sldId id="368" r:id="rId32"/>
    <p:sldId id="369" r:id="rId33"/>
    <p:sldId id="370" r:id="rId34"/>
    <p:sldId id="371" r:id="rId35"/>
    <p:sldId id="372" r:id="rId36"/>
    <p:sldId id="379" r:id="rId37"/>
    <p:sldId id="380" r:id="rId38"/>
    <p:sldId id="362" r:id="rId39"/>
    <p:sldId id="363" r:id="rId40"/>
    <p:sldId id="365" r:id="rId41"/>
    <p:sldId id="364" r:id="rId42"/>
    <p:sldId id="366" r:id="rId43"/>
    <p:sldId id="367" r:id="rId44"/>
    <p:sldId id="381" r:id="rId45"/>
    <p:sldId id="389" r:id="rId46"/>
    <p:sldId id="390" r:id="rId47"/>
    <p:sldId id="374" r:id="rId48"/>
    <p:sldId id="270" r:id="rId49"/>
    <p:sldId id="375" r:id="rId50"/>
    <p:sldId id="272" r:id="rId51"/>
    <p:sldId id="273" r:id="rId52"/>
    <p:sldId id="391" r:id="rId53"/>
    <p:sldId id="373" r:id="rId54"/>
    <p:sldId id="392" r:id="rId55"/>
    <p:sldId id="397" r:id="rId56"/>
    <p:sldId id="399" r:id="rId57"/>
    <p:sldId id="284" r:id="rId58"/>
    <p:sldId id="264" r:id="rId59"/>
    <p:sldId id="301" r:id="rId60"/>
    <p:sldId id="315" r:id="rId61"/>
    <p:sldId id="400" r:id="rId62"/>
    <p:sldId id="266" r:id="rId63"/>
    <p:sldId id="401" r:id="rId64"/>
    <p:sldId id="402" r:id="rId65"/>
    <p:sldId id="382" r:id="rId66"/>
    <p:sldId id="403" r:id="rId67"/>
    <p:sldId id="383" r:id="rId68"/>
    <p:sldId id="404" r:id="rId69"/>
    <p:sldId id="405" r:id="rId70"/>
    <p:sldId id="274" r:id="rId71"/>
    <p:sldId id="409" r:id="rId72"/>
    <p:sldId id="410" r:id="rId73"/>
    <p:sldId id="411" r:id="rId74"/>
    <p:sldId id="384" r:id="rId75"/>
    <p:sldId id="385" r:id="rId76"/>
    <p:sldId id="386" r:id="rId77"/>
    <p:sldId id="387" r:id="rId78"/>
    <p:sldId id="412" r:id="rId79"/>
    <p:sldId id="413" r:id="rId80"/>
    <p:sldId id="388" r:id="rId81"/>
    <p:sldId id="421" r:id="rId82"/>
    <p:sldId id="422" r:id="rId83"/>
    <p:sldId id="393" r:id="rId84"/>
    <p:sldId id="394" r:id="rId85"/>
    <p:sldId id="423" r:id="rId86"/>
    <p:sldId id="395" r:id="rId87"/>
    <p:sldId id="424" r:id="rId88"/>
    <p:sldId id="425" r:id="rId89"/>
    <p:sldId id="426" r:id="rId90"/>
    <p:sldId id="396" r:id="rId91"/>
    <p:sldId id="431" r:id="rId92"/>
    <p:sldId id="398" r:id="rId93"/>
    <p:sldId id="432" r:id="rId94"/>
    <p:sldId id="433" r:id="rId95"/>
    <p:sldId id="434" r:id="rId96"/>
    <p:sldId id="435" r:id="rId97"/>
    <p:sldId id="436" r:id="rId98"/>
    <p:sldId id="437" r:id="rId99"/>
    <p:sldId id="438" r:id="rId100"/>
    <p:sldId id="439" r:id="rId101"/>
    <p:sldId id="444" r:id="rId102"/>
    <p:sldId id="445" r:id="rId103"/>
    <p:sldId id="446" r:id="rId104"/>
    <p:sldId id="447" r:id="rId105"/>
    <p:sldId id="448" r:id="rId106"/>
    <p:sldId id="406" r:id="rId107"/>
    <p:sldId id="407" r:id="rId108"/>
    <p:sldId id="449" r:id="rId109"/>
    <p:sldId id="408" r:id="rId110"/>
    <p:sldId id="450" r:id="rId111"/>
    <p:sldId id="451" r:id="rId112"/>
    <p:sldId id="452" r:id="rId113"/>
    <p:sldId id="298" r:id="rId114"/>
    <p:sldId id="304" r:id="rId115"/>
    <p:sldId id="458" r:id="rId116"/>
    <p:sldId id="299" r:id="rId117"/>
    <p:sldId id="300" r:id="rId118"/>
    <p:sldId id="414" r:id="rId119"/>
    <p:sldId id="415" r:id="rId120"/>
    <p:sldId id="303" r:id="rId121"/>
    <p:sldId id="416" r:id="rId122"/>
    <p:sldId id="459" r:id="rId123"/>
    <p:sldId id="465" r:id="rId124"/>
    <p:sldId id="466" r:id="rId125"/>
    <p:sldId id="467" r:id="rId126"/>
    <p:sldId id="320" r:id="rId127"/>
    <p:sldId id="321" r:id="rId128"/>
    <p:sldId id="418" r:id="rId129"/>
    <p:sldId id="417" r:id="rId130"/>
    <p:sldId id="419" r:id="rId131"/>
    <p:sldId id="322" r:id="rId132"/>
    <p:sldId id="468" r:id="rId133"/>
    <p:sldId id="306" r:id="rId134"/>
    <p:sldId id="473" r:id="rId135"/>
    <p:sldId id="323" r:id="rId136"/>
    <p:sldId id="324" r:id="rId137"/>
    <p:sldId id="325" r:id="rId138"/>
    <p:sldId id="474" r:id="rId139"/>
    <p:sldId id="475" r:id="rId140"/>
    <p:sldId id="476" r:id="rId141"/>
    <p:sldId id="482" r:id="rId142"/>
    <p:sldId id="483" r:id="rId143"/>
    <p:sldId id="430" r:id="rId144"/>
    <p:sldId id="484" r:id="rId145"/>
    <p:sldId id="485" r:id="rId146"/>
    <p:sldId id="486" r:id="rId147"/>
    <p:sldId id="487" r:id="rId148"/>
    <p:sldId id="488" r:id="rId149"/>
    <p:sldId id="489" r:id="rId150"/>
    <p:sldId id="427" r:id="rId151"/>
    <p:sldId id="428" r:id="rId152"/>
    <p:sldId id="490" r:id="rId1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2B6D22-FCF8-4CD4-8B45-DBD65F5EA511}">
          <p14:sldIdLst>
            <p14:sldId id="257"/>
            <p14:sldId id="308"/>
            <p14:sldId id="337"/>
            <p14:sldId id="338"/>
            <p14:sldId id="258"/>
            <p14:sldId id="259"/>
            <p14:sldId id="339"/>
            <p14:sldId id="317"/>
            <p14:sldId id="335"/>
            <p14:sldId id="334"/>
            <p14:sldId id="344"/>
            <p14:sldId id="340"/>
            <p14:sldId id="341"/>
            <p14:sldId id="342"/>
            <p14:sldId id="343"/>
            <p14:sldId id="345"/>
            <p14:sldId id="346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52"/>
            <p14:sldId id="336"/>
            <p14:sldId id="368"/>
            <p14:sldId id="369"/>
            <p14:sldId id="370"/>
            <p14:sldId id="371"/>
            <p14:sldId id="372"/>
            <p14:sldId id="379"/>
            <p14:sldId id="380"/>
            <p14:sldId id="362"/>
            <p14:sldId id="363"/>
            <p14:sldId id="365"/>
            <p14:sldId id="364"/>
            <p14:sldId id="366"/>
            <p14:sldId id="367"/>
            <p14:sldId id="381"/>
            <p14:sldId id="389"/>
            <p14:sldId id="390"/>
            <p14:sldId id="374"/>
            <p14:sldId id="270"/>
            <p14:sldId id="375"/>
            <p14:sldId id="272"/>
            <p14:sldId id="273"/>
            <p14:sldId id="391"/>
            <p14:sldId id="373"/>
            <p14:sldId id="392"/>
            <p14:sldId id="397"/>
            <p14:sldId id="399"/>
            <p14:sldId id="284"/>
            <p14:sldId id="264"/>
            <p14:sldId id="301"/>
            <p14:sldId id="315"/>
            <p14:sldId id="400"/>
            <p14:sldId id="266"/>
            <p14:sldId id="401"/>
            <p14:sldId id="402"/>
            <p14:sldId id="382"/>
            <p14:sldId id="403"/>
            <p14:sldId id="383"/>
            <p14:sldId id="404"/>
            <p14:sldId id="405"/>
            <p14:sldId id="274"/>
            <p14:sldId id="409"/>
            <p14:sldId id="410"/>
            <p14:sldId id="411"/>
            <p14:sldId id="384"/>
            <p14:sldId id="385"/>
            <p14:sldId id="386"/>
            <p14:sldId id="387"/>
            <p14:sldId id="412"/>
            <p14:sldId id="413"/>
            <p14:sldId id="388"/>
            <p14:sldId id="421"/>
            <p14:sldId id="422"/>
            <p14:sldId id="393"/>
            <p14:sldId id="394"/>
            <p14:sldId id="423"/>
            <p14:sldId id="395"/>
            <p14:sldId id="424"/>
            <p14:sldId id="425"/>
            <p14:sldId id="426"/>
            <p14:sldId id="396"/>
            <p14:sldId id="431"/>
            <p14:sldId id="398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</p14:sldIdLst>
        </p14:section>
        <p14:section name="Untitled Section" id="{E6A29A9C-A2D3-40B2-90CE-03A72E2166FC}">
          <p14:sldIdLst>
            <p14:sldId id="444"/>
            <p14:sldId id="445"/>
            <p14:sldId id="446"/>
            <p14:sldId id="447"/>
            <p14:sldId id="448"/>
            <p14:sldId id="406"/>
            <p14:sldId id="407"/>
            <p14:sldId id="449"/>
            <p14:sldId id="408"/>
            <p14:sldId id="450"/>
            <p14:sldId id="451"/>
            <p14:sldId id="452"/>
            <p14:sldId id="298"/>
            <p14:sldId id="304"/>
            <p14:sldId id="458"/>
            <p14:sldId id="299"/>
            <p14:sldId id="300"/>
            <p14:sldId id="414"/>
            <p14:sldId id="415"/>
            <p14:sldId id="303"/>
            <p14:sldId id="416"/>
            <p14:sldId id="459"/>
            <p14:sldId id="465"/>
            <p14:sldId id="466"/>
            <p14:sldId id="467"/>
            <p14:sldId id="320"/>
            <p14:sldId id="321"/>
            <p14:sldId id="418"/>
            <p14:sldId id="417"/>
            <p14:sldId id="419"/>
            <p14:sldId id="322"/>
            <p14:sldId id="468"/>
            <p14:sldId id="306"/>
            <p14:sldId id="473"/>
            <p14:sldId id="323"/>
            <p14:sldId id="324"/>
            <p14:sldId id="325"/>
            <p14:sldId id="474"/>
            <p14:sldId id="475"/>
            <p14:sldId id="476"/>
            <p14:sldId id="482"/>
            <p14:sldId id="483"/>
            <p14:sldId id="430"/>
            <p14:sldId id="484"/>
            <p14:sldId id="485"/>
            <p14:sldId id="486"/>
            <p14:sldId id="487"/>
            <p14:sldId id="488"/>
            <p14:sldId id="489"/>
            <p14:sldId id="427"/>
            <p14:sldId id="428"/>
            <p14:sldId id="4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presProps" Target="presProp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viewProps" Target="view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12-03T22:53:21.9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7338 17974 0,'0'-18'250,"0"-17"-250,0 17 15,0 1-15,0-1 0,0 1 16,0-1-16,0 0 16,0 1-16,0-19 15,0 19 1,0-1 0,0 0-16,0 1 0,0-1 15,0 1 1,0-1-1,0 0-15,0-17 16,0 17 0,0 1-16,0-1 15,0 0-15,0-17 16,0 17-16,0-17 31,0 18-31,0-1 31,0 0-31,0 1 16,0-1 0,0 0-1,0 1-15,0-1 16,0-17 0,0 17-1,0 1 16,0-1-31,17 18 16,-17-18 0,0 1-1,0-1-15,18 18 16,-18-18-16,0 1 16,0-1-1,0 0 1,0 1 15,0-1 0,0 1-15,0-1 0,0 0-16,18 18 15,-18-17 1,0-1-16,0 0 15,0 1 1,0-1 15,0 0 16,0 1-16,0-1 32,0 0-16,17 18-47,-17-17 15,0-1 1,0 1 15,0-1-31,18 18 32,-18-18-17,0 1 1,0-1-16,0 0 15,18 1 1,-1-1 0,-17 0-16,0 1 31,18-1-15,-18 1-1,0-1 1,18 0-1,-18 1 1,0-1 0,17 0-16,-17 1 15,0-1-15,0 0 16,0 1 0,0-1-16,18 18 15,-18-35 1,0 17-1,17 1-15,-17-1 0,0 0 16,18 1-16,-18-19 16,0 1-1,0 17 1,0 1 0,0-18-16,0 17 15,0 0-15,0 1 16,0-1-16,0 0 15,18 1-15,-18-1 16,0 0-16,0-17 16,0 18-16,0-1 15,0 0 1,0 1-16,0-1 16,0 0-16,0 1 15,0-1-15,0 0 16,0-17-1,0 18-15,0-19 0,0-17 16,0 18 0,0 17-16,0 1 15,0-19-15,0 1 32,0 18-32,0-19 15,0 19-15,0-1 16,0 0-1,0 1-15,0-1 16,0 0 0,0 1-16,0-18 15,0 17 17,0 0-32,0 1 15,0-1 1,0 0-16,0 1 15,0-1 1,0-35 250,17 0-266,-17 0 15,0-17-15,18-1 16,-18 54-16,18-54 16,-18 18-16,0 0 0,0 36 15,0-19-15,0 19 16,0-36-16,0 17 15,0 19-15,0-36 16,0 0-16,0 18 16,0-1-16,0 1 15,0 0-15,0 17 0,0 1 16,0-1 0,0 0-16,0 1 15,0-1-15,0 0 16,0 1-16,0-1 15,0-17-15,0 0 16,0-1 0,0 19-16,0-1 15,0 0-15,0 1 16,0-19-16,0 19 16,0-1-16,0 1 0,0-1 15,0-17 1,0 17-16,0 0 15,0-17 1,0 0 0,0 17-16,0 0 15,0-17-15,0 0 32,0 17-17,0-17-15,0 17 16,0-17-16,0 0 31,0 17-31,0 1 31,0-1-31,0 0 16,0 1-16,0-1 31,0 0-15,0 1-1,0-1 17,0 0-32,0 1 15,17 17-15,-17-18 16,0 1 0,0-1-1,0 0 1,0 1-1,0-1 1,0 0 0,18 18-16,0 0 15,-18-17 1,0-1-16,17 18 0,-17-18 16,0 1-1,18 17 16,-18-18-31,0 0 47,0 1-15,0-1-32,17 18 31,1-17-16,-18-1 17,18 18-17,-1 0 1,-17-18 0,0 1 15,0-1 0,0 0 32,0 1 780,0-1-827,0 0-16,0 1 16,0-1-1,0 1 1,0-1 15,0 0-31,0 1 47,0-1-47,0 0 16,0 1-1,0-19 1,0 19-1,0-1 1,0 1-16,0-1 31,0 0-15,18 1 0,-18-1-16,0 0 15,0 1 16,0-1-31,0 0 32,0 1-17,0-1 1,18 18 0,-18-18-1,0 1 1,0-1-1,0 1-15,0-1 16,0 0 15,17 18-15,-17-17-16,18 17 16,-18-18-1,0 0 1,0 1 15,0-1-15,18 0 15,-1 1-15,1-1-1,-18 1 1,0-1-16,0 0 15,0 1 1,17 17-16,-17-18 16,0 0-16,0 1 15,18-1 1,0 0 0,-18 1-16,0-1 15,0 1 1,0-1-16,17 0 15,1 18 1,-18-35-16,0 17 16,0 1-1,0-1-15,0 0 16,0 1 0,18-1-16,-18 0 15,17 18 1,-17-17-16,0-1 15,0 1-15,18-1 16,-18 0 0,0 1-16,18 17 15,-18-18 1,0 0-16,17 1 0,-17-19 297,0-34-297,18 17 15,0-53-15,-18 71 16,0-36-16,0 18 0,17 0 16,-17 1-16,0 16 15,0-17-15,0 0 16,0 1-16,0-1 16,0 35-16,0-53 15,0 19-15,0 16 16,0 1-16,0 0 0,0 17 15,0 0-15,0-17 16,0 17-16,0-17 16,0 18-16,0-19 15,0 19-15,0-19 16,0 1-16,0 0 0,0 0 16,0 17-1,18-17-15,-18-1 16,0 1-1,17 17-15,1 1 16,-18-1-16,0 1 0,0-1 16,0 0-16,0 1 15,18-19 1,-18 19-16,0-1 16,17-17-1,-17 17 1,0 0-1,18 18-15,0-52 235,-1 16-235,1-17 15,0 0-15,17-35 16,-18 18-16,19-36 16,-19 35-16,1 1 15,0 52-15,-1-70 16,-17 35-16,18 18 0,-18 17 16,0-35-1,0 0-15,18 36 0,-18-19 16,0 1-1,0 17-15,0 1 16,0-1-16,0-17 0,0 17 16,0-17-1,0 0-15,0-1 16,0-17 0,0 36-1,0-18-15,0 17 16,0 0-16,0 1 15,0-1-15,-18 0 16,18 1 0,0-1-16,-18-17 15,18 17-15,0 1 16,0-19-16,-17 36 16,17-35-1,0 17-15,-18 1 16,18-1-16,0 0 15,0 1 1,0-18-16,-18-1 16,18 19-16,0-1 15,0-17 1,0 17-16,-17 0 16,17 1-16,0-1 15,-18-17-15,0 17 16,18 1-16,-17-19 15,17 19 1,0-1 0,-18 0-16,18 1 15,-17-1-15,17 0 16,0 1-16,-18-1 16,18 1-1,0-1-15,-18 0 16,1 18-1,17-17 1,0-1-16,0 0 31,-18 1-31,18-1 16,-18 18 0,18-18-1,0 1-15,0-1 31,-17 18-31,-1-17 0,18-1 16,0 0 0,-18 18-1,18-17-15,0-1 16,-17 18 0,17-18-1,-18 1 1,1 17 15,17-18-15,0 0-1,-18 18 1,18-17 15,-18 17-15,18-18-1,0 0 1,0 1 47,0-1-63,-17 18 15,-1-17 16,18-1 1,-18 18 46,18-18-78,-17 18 1281,-1 0-1250</inkml:trace>
  <inkml:trace contextRef="#ctx0" brushRef="#br0" timeOffset="97773.4">7302 17886 0,'18'0'203,"0"0"-203,35-35 15,0 17-15,-18-17 16,35-1-16,-17 1 16,0 0-16,-17 35 0,34-35 15,-17-1-15,-18 1 16,18 0-16,-35 17 16,17 0-16,-17 18 15,-1 0-15,1-17 0,0-1 16,-18 0-1,17 18-15,1 0 16,0 0 0,-18-17-1,17 17-15,1-18 16,0 18 15,-1 0-15,1-17-16,-1 17 31,-17-18-31,18 18 0,-18-18 16,35 18-16,-17 0 15,0 0 1,-1-17 0,1 17-1,0 0-15,-1-18 0,1 18 16,-1 0-1,1 0 1,0 0-16,-1-18 16,1 18-1,17-17-15,-17 17 16,0-18-16,17 18 16,-18 0-16,19 0 15,-19 0-15,19 0 16,-19-18-16,36 1 15,-17 17-15,16-18 16,-16 1-16,-1 17 16,-17-18-16,-1 0 0,19 18 15,-19 0-15,18 0 16,-17 0 0,0 0-1,17-17-15,-17 17 16,-1-18-16,1 18 15,0 0-15,17-18 16,0 18 0,-17 0-16,-1 0 15,1 0-15,0 0 16,-1 0-16,1-17 0,0 17 16,-1-18-16,19 0 15,-19 18 1,1 0-16,-1 0 15,1 0 1,0 0-16,-1-17 0,1 17 16,0-18-16,-1 18 15,1 0-15,0 0 16,-1-17-16,1 17 16,-1 0-16,1-18 15,0 0-15,-1 1 0,1 17 16,35-36-16,-35 36 15,-1-17-15,1-1 16,-1 18-16,1-18 16,0 1-16,-1-1 15,1 18-15,-18-18 0,18 18 16,-1-35-16,1 35 16,0-17-1,-1 17-15,-17-18 16,18 0-16,0 18 15,-1-17 1,-17-1 0,18 0-16,-1 18 15,1-35-15,-18 17 16,18 1 0,-1 17-16,-17-18 15,0-17-15,18 17 16,0 18-16,-18-35 0,17 17 15,-17 1-15,18-1 16,-18 0-16,18 1 16,-18-1-16,17 1 15,-17-1-15,0 0 16,18 1-16,-1-1 0,1-17 16,-18 17-16,18 0 15,-18 1-15,17-1 16,1 0-16,0-17 15,-18 18-15,17-1 16,-17-17-16,18 35 16,-18-36-16,0 19 15,18-1 1,-18 0-16,17 1 16,-17-1-16,0 1 15,0-1 1,18-17-16,-1 17 0,-17 0 15,0-17-15,0 0 16,0 17 0,0 1-16,0-19 15,18 19-15,-18-19 16,18 1 0,-18-18-16,0 18 15,0 0-15,0-1 16,17 1-16,1 0 15,-18-1-15,0-16 16,0 34-16,0 0 16,0-17-16,0 0 15,0 17 1,0-17-16,0 0 16,0-18-1,18 35-15,-1-17 0,-17-1 16,0 19-16,0-36 15,0 18-15,18 17 16,-18-17-16,18-1 16,-18 19-16,0-1 15,0-35-15,0 36 16,0-19-16,0 19 0,0-19 16,0 19-16,0-1 15,0-17-15,0 17 16,0-17-16,0 17 15,0 1-15,0-19 16,0 19-16,0-19 16,0 1-1,0 17-15,0 1 16,0-18-16,0-18 16,17 17-1,-17 1-15,0-18 0,0 36 16,0-36-16,18 0 15,-18 0-15,0 18 16,18-1 0,-18 19-16,0-1 0,0 0 15,0 1 1,0-1-16,0 0 0,0-17 16,0 17-16,0 1 15,0-1-15,0 1 16,0-1-16,0-17 15,0-1 1,0 19-16,0-1 16,0 0-16,0 1 15,0-1-15,0 1 16,0-1-16,0-17 16,0 17-1,0-17-15,0 17 16,0 0-1,0 1-15,0-1 16,0 1-16,0-19 16,0 19-1,0-1-15,0 0 16,0 1-16,0-1 16,0 0-16,0-17 15,0 17 1,0 1-16,17-1 15,1 1-15,-18-19 16,0 1-16,17 0 0,-17-1 16,18 1-16,0 0 15,-1-36-15,-17 36 16,18 0-16,0 0 16,-1-1-16,-17 1 15,0 0 1,0 17-16,18 0 15,-18 1-15,0-19 16,18 36 0,-18-35-1,0 18 1,0-1 0,0 0-16,0 1 15,0-19 1,0 1 15,0 17-31,0 1 16,0-1-1,0 1-15,0-19 16,0 1-16,0-18 16,0 18-16,0 17 15,0-35-15,0 18 16,0 0-16,0-18 0,0 17 15,0 19-15,0-18 16,0 17-16,0-17 16,0 17-1,0-17 1,-18 35-16,18-18 16,0-17-16,0 17 15,0 1-15,-18-19 16,18 19-1,0-1-15,-17 18 0,17-18 16,0 1-16,0-1 16,0 0-1,0-17 1,0 18 0,0-1-1,-18 0-15,18 1 16,-18-1-1,18 0-15,0 1 32,0-1-17,-35-158 267,-35-107-282,-19-140 0,19-212 15,17 247-15,53 265 16,-18-36-16,18 106 15,0 18-15,0-1 16,-17 36-16,17-17 16,0-1-1,0 0 17,0 1-17,0-1 1,0-35-1,17 36 1,-17-1-16,0 0 16,0 1-16,18-1 15,-18 0-15,0 1 16,0-1-16,0-17 0,0 0 16,17 17-1,-17 0-15,18 1 16,-18-1-16,0 0 15,0 1-15,18-19 16,-18 19 0,17-1-16,-17-17 15,0 17 1,18 1-16,-18-1 16,0 0-1,0 1-15,18 17 16,-18-18-16,0 0 15,0 1 1,0-1 0,0 1-1,0-1 17,0 0-32,0 1 15,0-1-15,0 0 16,0 1 15,0-1-31,-18 18 16,18-18-1,0 1-15,-18 17 16,18-18-16,0 0 31,0 1-31,-17 17 16,17-18-1,-18 18-15,18-17 16,-18-1-16,1 18 16,17-18-1,-18 18-15,18-17 16,-17 17 0,-1-18-16,0 0 15,18 1-15,-17 17 16,-1 0-1,18-18-15,0 0 16,-18 18-16,1-17 16,-1-1-16,18 1 15,-18 17-15,18-18 16,-17 18-16,-1-35 16,1 17 15,-1 18-16,0-18-15,1 1 0,-1 17 16,18-18 0,0 0-16,-18 18 15,-17 0-15,35-17 16,-18-1 0,18 1-16,-17 17 15,-1 0-15,1 0 16,17-18-1,-18 18 1,18-18-16,-18 18 16,1 0-16,-1 0 15,18-17 1,-18 17 0,1 0-1,17-18-15,-18 18 16,0-18-16,1 18 15,-1 0 1,0 0 0,18-17-16,-17 17 15,-1 0-15,1 0 16,17-18-16,-18 18 0,0 0 16,-17 0-1,17-18-15,1 1 16,-1 17-16,0-18 15,-17 0-15,0 18 16,0-17-16,17 17 16,-17 0-16,35-18 0,-18 1 15,0 17-15,1 0 16,-1 0-16,1-18 16,-1 18-16,18-18 15,-18 18-15,1 0 16,-1-17-16,-17 17 15,-1-18 1,19 18 0,-1 0-1,-17-18-15,17 18 16,18-17 0,-35 17-16,17 0 15,1 0 1,-1 0-16,0 0 15,1 0 1,-1 0-16,0 0 16,1 0-1,-1 0 1,1 0-16,-1 0 16,0 0-1,1 0 1,-1 0-16,0 0 0,1 0 15,-1 0 1,0 0 0,1 0-1,-1 0-15,1 0 16,-1 0 0,0 0-1,1 17 16,-1-17-31,0 0 16,1 0 0,-1 0-1,0 0 17,1 0-17,-1 0 16,0 0 16,1 0-15,-1 0-1,1 0-31,-1 0 15,0 0 1,1 0-16,-1 0 31,0 0-15,1 0 0,-1 0 15,18 18-16,-18-18 1,1 0 47,-1 0-63,18 18 46,-17-18-46,-1 0 16,0 0 0,1 0 15,-1 0-15,0 0 30,1 0-30,-1 0 15,0 0 16,1 0-47,-1 0 47,1 0-31,-1 0-1,0 0 32,1 0-31,-1 0-1,0 0 1,1 0 0,-1 0 31,0 0-16,1 0 63,-1 0-79,0 0 1,1 0 78,-1 0-63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49934-23FC-438B-8A55-2DE95F6FF853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5C3A3-C2EF-43E3-9DC1-60706150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1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67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783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673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783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B4FFD7E5-EABA-4019-8DDD-0CF60EA761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D275B8-2444-4864-9C9D-92FFFD37CD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5EAE354E-B929-4E5C-9422-6000BAB20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9058C275-CB14-454D-8A28-2A6E4DFDC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B89FDF99-B5FD-4542-B6E9-9289656039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96A98-2E46-426C-8F92-79D726C80A0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24B9F53F-EFA3-4C0B-866D-30BED1270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2013305C-58C7-4025-B4ED-D93B15A2AF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6A01B534-B03A-4B3F-97D7-244B130114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35EAF5-CB60-4B69-B0A6-0B48F973645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FE9F3C21-0D0B-49CA-B457-515131586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E8E061BA-7565-4983-8309-94AC7E9A7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BC58FC96-D8D1-433B-A161-7D5909321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8508C5-9641-471E-A6ED-483DC8FC7A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32F53AD3-A802-4599-A6D2-A3B1CB2B0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362C877C-95AC-46F3-A0E9-3FAAAEEFB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74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783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73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74E2-EFD2-4871-B434-DFA83DC19F5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83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95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854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958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734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74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436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6060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6060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9437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637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0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8541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74E2-EFD2-4871-B434-DFA83DC19F54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289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958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74E2-EFD2-4871-B434-DFA83DC19F54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269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74E2-EFD2-4871-B434-DFA83DC19F54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83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74E2-EFD2-4871-B434-DFA83DC19F54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402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806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011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309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5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2890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06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78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8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9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75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02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5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33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51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85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06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89E576E-09C9-4970-BE53-1D1A42FE5EC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76E75F17-51C1-4D2F-B450-7DFA0A5E7AB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25F8102-A696-4E7D-906A-2B47FFAEC1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E2DFB24D-5B76-4A9D-87B2-E59DBC2AE50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C6E32DE6-E8A7-41FF-8B55-3E633857F7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7117A0A7-04AB-461B-ABE7-D6C72FB7EB8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F5E9772C-50AD-4217-BA1C-B277118A3EC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59C0949-4048-42E0-AC3B-2A652454283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AD37051C-AB8F-4150-AC61-F8CAFC97C5E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79F1E4F1-A0CF-4898-BB42-0DD9F3809BD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9818ABA2-A4E2-459D-973A-3CB733B77CE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EB9A7C51-113A-4B8C-82F1-A756F77D0C3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0A7C42C1-6A0C-475C-B6A7-7EA314EF843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B37A03B3-A0D6-491A-86B5-1CC42E2AAB9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25D26C94-07FE-4DB4-B7EF-03C047B6991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30EA82D8-A62F-41CB-B474-84FCEA831FD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280FABF8-7173-43C4-9B9E-D86B1E995A9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8273DF47-36DD-45EA-A7DA-892980A242F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187CB59B-B0DC-4A65-8809-C6E6738088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6A7C273A-D4B2-45D2-A94B-C6420B8290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7785F605-4D3E-45C5-8098-E169CAA135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3FCBC5FA-0A18-44C6-B97D-FFAC3FC75D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9 w 717"/>
                <a:gd name="T1" fmla="*/ 845 h 845"/>
                <a:gd name="T2" fmla="*/ 739 w 717"/>
                <a:gd name="T3" fmla="*/ 821 h 845"/>
                <a:gd name="T4" fmla="*/ 596 w 717"/>
                <a:gd name="T5" fmla="*/ 605 h 845"/>
                <a:gd name="T6" fmla="*/ 417 w 717"/>
                <a:gd name="T7" fmla="*/ 396 h 845"/>
                <a:gd name="T8" fmla="*/ 23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0 w 717"/>
                <a:gd name="T15" fmla="*/ 198 h 845"/>
                <a:gd name="T16" fmla="*/ 411 w 717"/>
                <a:gd name="T17" fmla="*/ 408 h 845"/>
                <a:gd name="T18" fmla="*/ 590 w 717"/>
                <a:gd name="T19" fmla="*/ 623 h 845"/>
                <a:gd name="T20" fmla="*/ 739 w 717"/>
                <a:gd name="T21" fmla="*/ 845 h 845"/>
                <a:gd name="T22" fmla="*/ 73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EB96E515-BF50-4B73-AD3E-1EC4BE6EB2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8 w 407"/>
                <a:gd name="T1" fmla="*/ 414 h 414"/>
                <a:gd name="T2" fmla="*/ 418 w 407"/>
                <a:gd name="T3" fmla="*/ 396 h 414"/>
                <a:gd name="T4" fmla="*/ 23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7 w 407"/>
                <a:gd name="T13" fmla="*/ 204 h 414"/>
                <a:gd name="T14" fmla="*/ 418 w 407"/>
                <a:gd name="T15" fmla="*/ 414 h 414"/>
                <a:gd name="T16" fmla="*/ 41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E7AFD4E5-03CF-4765-AA35-7FF0180A7C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F366997D-2CC5-447F-BC15-72102F10D7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8 w 586"/>
                <a:gd name="T1" fmla="*/ 0 h 599"/>
                <a:gd name="T2" fmla="*/ 590 w 586"/>
                <a:gd name="T3" fmla="*/ 0 h 599"/>
                <a:gd name="T4" fmla="*/ 418 w 586"/>
                <a:gd name="T5" fmla="*/ 132 h 599"/>
                <a:gd name="T6" fmla="*/ 26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8 w 586"/>
                <a:gd name="T17" fmla="*/ 282 h 599"/>
                <a:gd name="T18" fmla="*/ 424 w 586"/>
                <a:gd name="T19" fmla="*/ 138 h 599"/>
                <a:gd name="T20" fmla="*/ 608 w 586"/>
                <a:gd name="T21" fmla="*/ 0 h 599"/>
                <a:gd name="T22" fmla="*/ 60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6DE035E6-5AAD-4A41-A511-6033A1E814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0 w 269"/>
                <a:gd name="T1" fmla="*/ 0 h 252"/>
                <a:gd name="T2" fmla="*/ 26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0 w 269"/>
                <a:gd name="T15" fmla="*/ 0 h 252"/>
                <a:gd name="T16" fmla="*/ 28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808B1F56-0B7B-463A-B6D7-7AE669C08514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3DA11598-75D9-4D71-A71F-790C20E7991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4511C22A-B6CF-4425-B087-9503E3993F9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30DB4F56-DE09-4026-819A-07E52A82C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6C065202-7109-495B-B153-2326F20FB8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5E05485B-ACFA-4348-A57C-FDD89138F7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1B3446D5-8A38-4AF7-912A-0810448B8B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09353F4A-0CC9-4156-BCCA-1259C0F718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29FCD72D-3755-4BF0-838E-4E18F0A97B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81441AB8-4845-4405-AA7E-CAEDFC5B7BE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602FC002-2DB5-4A6D-BBBE-2A9A2AFE24AC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40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9FD3833A-8BAF-4FDD-9C70-80F48661232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A4D21A48-9D31-448D-B625-3D11788A0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B1B28803-C087-4C0E-A833-B83999EBC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BD2B3-FAD9-4F3F-BA99-160B1EE8F2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000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EB1F0188-8270-45F6-A5E6-09062FF9E7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F5B1BBBE-8D78-443D-8D13-C70512CE94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290D2A85-437D-46CD-8582-C0FB0BF36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AA8F0-89F5-43E3-9A19-5E9A1DF231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604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6B6D3470-2F21-4974-9F44-F9C03A1D64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22DD92AF-CD22-493C-881B-56BB13EE7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983D706C-02EC-4135-BD93-0ECDCADD96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A8D62-5FB3-42E7-B303-3E6C7DB47D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313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ABFED284-C67E-475E-BE46-76C0340DCD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29AB86C9-57CF-408E-B812-DDAB93A5D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23E07F46-A7BF-47DB-8C9F-BF6F1C491A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F7D56-18EA-40A6-863F-38D55A0F2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270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6C71A6FD-B266-47BE-B005-5091F8B855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145C0E44-9408-4DAA-9A4F-E3D1870D98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6FD045B4-0C17-4D3E-A69E-9741CC7D5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20A66-0DEC-4514-BF20-DF4C65F538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011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795D5C3D-D9BF-4326-92AF-8109699751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12C97F83-A439-4828-9610-BD9920B67E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615CA1E8-CAF0-45C0-A7BC-02C5F75CA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00B16-D4E2-48F1-9BB4-89537BF37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096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87C7EC4E-2240-4B57-8403-84B58CB5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C4601AD0-48A6-41E4-BD19-DF89D86250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D111ECC3-19A3-43F8-B105-A7000DE17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68745-5DB0-4DBB-A5D6-B6F3E3C41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32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54864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7"/>
            <a:ext cx="762000" cy="365125"/>
          </a:xfrm>
        </p:spPr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0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66B6F7E9-1537-4C29-AFD1-F7CA64D86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DBFA1461-493C-4AAB-8023-D300B0E94E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4DB3C3E7-B03A-4037-8376-F962425AFE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9750D-106A-4430-9202-1FC0E9DE1B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292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6627A470-AFB4-4A19-B172-F888DB697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FBA56878-BF3E-43E0-9C2A-7CDFB04E2A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38E9A8D4-0C54-4101-94E9-B8ACEB0A3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68285-9109-4314-A7EF-9911347B6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607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162F71F5-E79B-4412-A2EB-2021CC3A52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B5F4A652-6EED-4F12-8981-D0543E1E43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94C41C61-D455-466F-AC02-A852B7A84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10CB5-2675-4ABA-8454-1302221DB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363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25124A6C-943E-4751-8937-397E79EBBB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388702AF-2B31-449C-A6E4-5126F3F581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7BBF7ED2-7BD3-4097-8CC3-7E7343406C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FDFAE-C627-4D3E-A66E-E4EE096A4B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28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3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4040188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2"/>
            <a:ext cx="4041775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4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06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2"/>
            <a:ext cx="3008313" cy="4602163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8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8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17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480" indent="-30861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510" indent="-21259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17145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984" indent="-13716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900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594" indent="-13716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4470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346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622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B83FAA-897B-455B-BF6B-FA45948F92B0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062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535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E84AE955-373A-43C1-9C53-7373BF304A1C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82947" name="Freeform 3">
              <a:extLst>
                <a:ext uri="{FF2B5EF4-FFF2-40B4-BE49-F238E27FC236}">
                  <a16:creationId xmlns:a16="http://schemas.microsoft.com/office/drawing/2014/main" id="{67C1BAED-ED73-49C9-94FD-05335A7E2E4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2948" name="Freeform 4">
              <a:extLst>
                <a:ext uri="{FF2B5EF4-FFF2-40B4-BE49-F238E27FC236}">
                  <a16:creationId xmlns:a16="http://schemas.microsoft.com/office/drawing/2014/main" id="{3C0165DE-55BA-498B-9BD5-5FB32C6743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2949" name="Freeform 5">
              <a:extLst>
                <a:ext uri="{FF2B5EF4-FFF2-40B4-BE49-F238E27FC236}">
                  <a16:creationId xmlns:a16="http://schemas.microsoft.com/office/drawing/2014/main" id="{C9052E15-2654-4B0C-81BF-3BD0D5AD6B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5FABFC71-516E-49ED-BE8B-B3869EBED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2951" name="Freeform 7">
                <a:extLst>
                  <a:ext uri="{FF2B5EF4-FFF2-40B4-BE49-F238E27FC236}">
                    <a16:creationId xmlns:a16="http://schemas.microsoft.com/office/drawing/2014/main" id="{3FC096DD-2737-4D13-B87C-BD9ECDA6252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2" name="Freeform 8">
                <a:extLst>
                  <a:ext uri="{FF2B5EF4-FFF2-40B4-BE49-F238E27FC236}">
                    <a16:creationId xmlns:a16="http://schemas.microsoft.com/office/drawing/2014/main" id="{D73F8AE6-675A-4296-B1C6-C9511CBCB67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3" name="Freeform 9">
                <a:extLst>
                  <a:ext uri="{FF2B5EF4-FFF2-40B4-BE49-F238E27FC236}">
                    <a16:creationId xmlns:a16="http://schemas.microsoft.com/office/drawing/2014/main" id="{60427918-D5FE-40FA-B53F-F6F59467E73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4" name="Freeform 10">
                <a:extLst>
                  <a:ext uri="{FF2B5EF4-FFF2-40B4-BE49-F238E27FC236}">
                    <a16:creationId xmlns:a16="http://schemas.microsoft.com/office/drawing/2014/main" id="{1C8D8101-9E26-4D95-AD05-7359504C819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5" name="Freeform 11">
                <a:extLst>
                  <a:ext uri="{FF2B5EF4-FFF2-40B4-BE49-F238E27FC236}">
                    <a16:creationId xmlns:a16="http://schemas.microsoft.com/office/drawing/2014/main" id="{9A97CAB0-F2D3-4798-AC3B-FAA5CF74BA3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6" name="Freeform 12">
                <a:extLst>
                  <a:ext uri="{FF2B5EF4-FFF2-40B4-BE49-F238E27FC236}">
                    <a16:creationId xmlns:a16="http://schemas.microsoft.com/office/drawing/2014/main" id="{E6EAA045-3383-4AC1-9545-A5575A9D4DC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7" name="Freeform 13">
                <a:extLst>
                  <a:ext uri="{FF2B5EF4-FFF2-40B4-BE49-F238E27FC236}">
                    <a16:creationId xmlns:a16="http://schemas.microsoft.com/office/drawing/2014/main" id="{F1C34FA9-BCE8-4CD9-8AD4-BDC2E31A96D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8" name="Freeform 14">
                <a:extLst>
                  <a:ext uri="{FF2B5EF4-FFF2-40B4-BE49-F238E27FC236}">
                    <a16:creationId xmlns:a16="http://schemas.microsoft.com/office/drawing/2014/main" id="{8371A6B1-C5FB-41B6-A20F-07ACD991952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9" name="Freeform 15">
                <a:extLst>
                  <a:ext uri="{FF2B5EF4-FFF2-40B4-BE49-F238E27FC236}">
                    <a16:creationId xmlns:a16="http://schemas.microsoft.com/office/drawing/2014/main" id="{67BB93A6-07EB-4E84-A74C-FAAA11C35C0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60" name="Freeform 16">
                <a:extLst>
                  <a:ext uri="{FF2B5EF4-FFF2-40B4-BE49-F238E27FC236}">
                    <a16:creationId xmlns:a16="http://schemas.microsoft.com/office/drawing/2014/main" id="{0E60A905-C731-4F6E-9D27-B44D61C5D04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61" name="Freeform 17">
                <a:extLst>
                  <a:ext uri="{FF2B5EF4-FFF2-40B4-BE49-F238E27FC236}">
                    <a16:creationId xmlns:a16="http://schemas.microsoft.com/office/drawing/2014/main" id="{67800569-BC34-4C9C-90CD-055ED1FE068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62" name="Freeform 18">
                <a:extLst>
                  <a:ext uri="{FF2B5EF4-FFF2-40B4-BE49-F238E27FC236}">
                    <a16:creationId xmlns:a16="http://schemas.microsoft.com/office/drawing/2014/main" id="{C9AD43FD-8670-4A8F-A883-4AA1B36FC6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63" name="Freeform 19">
                <a:extLst>
                  <a:ext uri="{FF2B5EF4-FFF2-40B4-BE49-F238E27FC236}">
                    <a16:creationId xmlns:a16="http://schemas.microsoft.com/office/drawing/2014/main" id="{7BD2755F-DC27-4F1E-A7DB-68B2E57CF95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82964" name="Freeform 20">
              <a:extLst>
                <a:ext uri="{FF2B5EF4-FFF2-40B4-BE49-F238E27FC236}">
                  <a16:creationId xmlns:a16="http://schemas.microsoft.com/office/drawing/2014/main" id="{7E8E53EE-8C98-43D7-87AE-5B6C65346D0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2965" name="Freeform 21">
              <a:extLst>
                <a:ext uri="{FF2B5EF4-FFF2-40B4-BE49-F238E27FC236}">
                  <a16:creationId xmlns:a16="http://schemas.microsoft.com/office/drawing/2014/main" id="{82AD45A5-5635-46A0-9183-9E3F500F51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2966" name="Freeform 22">
              <a:extLst>
                <a:ext uri="{FF2B5EF4-FFF2-40B4-BE49-F238E27FC236}">
                  <a16:creationId xmlns:a16="http://schemas.microsoft.com/office/drawing/2014/main" id="{84B522D6-EB06-4650-AFA2-7E0EE31D5D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EC6C59FD-0CA8-4261-9100-77FBD2C8D5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9 w 717"/>
                <a:gd name="T1" fmla="*/ 845 h 845"/>
                <a:gd name="T2" fmla="*/ 739 w 717"/>
                <a:gd name="T3" fmla="*/ 821 h 845"/>
                <a:gd name="T4" fmla="*/ 596 w 717"/>
                <a:gd name="T5" fmla="*/ 605 h 845"/>
                <a:gd name="T6" fmla="*/ 417 w 717"/>
                <a:gd name="T7" fmla="*/ 396 h 845"/>
                <a:gd name="T8" fmla="*/ 23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0 w 717"/>
                <a:gd name="T15" fmla="*/ 198 h 845"/>
                <a:gd name="T16" fmla="*/ 411 w 717"/>
                <a:gd name="T17" fmla="*/ 408 h 845"/>
                <a:gd name="T18" fmla="*/ 590 w 717"/>
                <a:gd name="T19" fmla="*/ 623 h 845"/>
                <a:gd name="T20" fmla="*/ 739 w 717"/>
                <a:gd name="T21" fmla="*/ 845 h 845"/>
                <a:gd name="T22" fmla="*/ 73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98D1AAB6-282F-45CA-8E78-884BE2006CE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8 w 407"/>
                <a:gd name="T1" fmla="*/ 414 h 414"/>
                <a:gd name="T2" fmla="*/ 418 w 407"/>
                <a:gd name="T3" fmla="*/ 396 h 414"/>
                <a:gd name="T4" fmla="*/ 23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7 w 407"/>
                <a:gd name="T13" fmla="*/ 204 h 414"/>
                <a:gd name="T14" fmla="*/ 418 w 407"/>
                <a:gd name="T15" fmla="*/ 414 h 414"/>
                <a:gd name="T16" fmla="*/ 41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Freeform 25">
              <a:extLst>
                <a:ext uri="{FF2B5EF4-FFF2-40B4-BE49-F238E27FC236}">
                  <a16:creationId xmlns:a16="http://schemas.microsoft.com/office/drawing/2014/main" id="{329CB89A-D289-42F1-A792-CD6F06DEB9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29C95C15-9E44-4845-816E-36112C78437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8 w 586"/>
                <a:gd name="T1" fmla="*/ 0 h 599"/>
                <a:gd name="T2" fmla="*/ 590 w 586"/>
                <a:gd name="T3" fmla="*/ 0 h 599"/>
                <a:gd name="T4" fmla="*/ 418 w 586"/>
                <a:gd name="T5" fmla="*/ 132 h 599"/>
                <a:gd name="T6" fmla="*/ 26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8 w 586"/>
                <a:gd name="T17" fmla="*/ 282 h 599"/>
                <a:gd name="T18" fmla="*/ 424 w 586"/>
                <a:gd name="T19" fmla="*/ 138 h 599"/>
                <a:gd name="T20" fmla="*/ 608 w 586"/>
                <a:gd name="T21" fmla="*/ 0 h 599"/>
                <a:gd name="T22" fmla="*/ 60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84F6F8D3-A138-4F49-8053-64F5B9D97B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0 w 269"/>
                <a:gd name="T1" fmla="*/ 0 h 252"/>
                <a:gd name="T2" fmla="*/ 26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0 w 269"/>
                <a:gd name="T15" fmla="*/ 0 h 252"/>
                <a:gd name="T16" fmla="*/ 28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74122317-2578-40A0-A82D-16A7A6FE310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DFFB1AAB-5F29-43E6-A727-34BD7AAD2A9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177ACA9A-D8DA-4EE9-979D-A7BC5E829FE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FD836E44-6B70-4077-B817-4495C5783F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51BFF7E9-345D-4B63-A7B0-949AF28234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88941ACF-A3F1-4D53-B951-0E0DDB37E0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903576FF-F01C-4BC0-A1BF-3275F708AE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3E3E1B3D-3D1E-4D5C-8D96-C4EBFFA273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2EDF34E6-651D-42C4-B84A-307A86FDEF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588FC911-31DD-4F5A-892D-31036E1FE0E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42215BA7-E9FA-4D22-9399-1F0DCB8D69B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983" name="Rectangle 39">
            <a:extLst>
              <a:ext uri="{FF2B5EF4-FFF2-40B4-BE49-F238E27FC236}">
                <a16:creationId xmlns:a16="http://schemas.microsoft.com/office/drawing/2014/main" id="{503DAEC3-F0A5-45CD-8CD4-206AFBD00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84" name="Rectangle 40">
            <a:extLst>
              <a:ext uri="{FF2B5EF4-FFF2-40B4-BE49-F238E27FC236}">
                <a16:creationId xmlns:a16="http://schemas.microsoft.com/office/drawing/2014/main" id="{AF7FB75B-F993-48D4-B65D-7BDD3E4FE90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5" name="Rectangle 41">
            <a:extLst>
              <a:ext uri="{FF2B5EF4-FFF2-40B4-BE49-F238E27FC236}">
                <a16:creationId xmlns:a16="http://schemas.microsoft.com/office/drawing/2014/main" id="{33C1A012-384B-4673-9BFD-ECCE622191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6" name="Rectangle 42">
            <a:extLst>
              <a:ext uri="{FF2B5EF4-FFF2-40B4-BE49-F238E27FC236}">
                <a16:creationId xmlns:a16="http://schemas.microsoft.com/office/drawing/2014/main" id="{B7E31130-2D19-4794-BB93-8E8E397A72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F779ECA-5D31-4A6C-B44D-58FA1F5D0DD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2987" name="Rectangle 43">
            <a:extLst>
              <a:ext uri="{FF2B5EF4-FFF2-40B4-BE49-F238E27FC236}">
                <a16:creationId xmlns:a16="http://schemas.microsoft.com/office/drawing/2014/main" id="{3E998462-623D-42B5-A916-EC8B2AB24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5169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580598"/>
          </a:xfrm>
        </p:spPr>
        <p:txBody>
          <a:bodyPr>
            <a:normAutofit/>
          </a:bodyPr>
          <a:lstStyle/>
          <a:p>
            <a:r>
              <a:rPr lang="en-US" dirty="0"/>
              <a:t>The Gospel of John I</a:t>
            </a:r>
            <a:br>
              <a:rPr lang="en-US" dirty="0"/>
            </a:br>
            <a:r>
              <a:rPr lang="en-US" dirty="0"/>
              <a:t>Let’s Meet </a:t>
            </a:r>
            <a:r>
              <a:rPr lang="en-US" dirty="0" err="1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3806" y="5317724"/>
            <a:ext cx="6498454" cy="1358283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rgbClr val="FFFF00"/>
                </a:solidFill>
              </a:rPr>
              <a:t>John Oakes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</a:rPr>
              <a:t>Bakersfield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</a:rPr>
              <a:t>Fall, 2020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" y="2646449"/>
            <a:ext cx="2992328" cy="38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CD55C0-9517-42EC-8881-5BE765428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54" y="2175242"/>
            <a:ext cx="5238379" cy="303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91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831" y="204187"/>
            <a:ext cx="7111014" cy="1180730"/>
          </a:xfrm>
        </p:spPr>
        <p:txBody>
          <a:bodyPr>
            <a:normAutofit/>
          </a:bodyPr>
          <a:lstStyle/>
          <a:p>
            <a:r>
              <a:rPr lang="en-US" sz="3200" dirty="0"/>
              <a:t>John 1:2-5  Important Metaphors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457" y="1651247"/>
            <a:ext cx="7972149" cy="4660776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Creator  </a:t>
            </a:r>
            <a:r>
              <a:rPr lang="en-US" sz="2800" b="1" dirty="0"/>
              <a:t>Through Him all things were made. Without him nothing was made that has been made.</a:t>
            </a: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Life  </a:t>
            </a:r>
            <a:r>
              <a:rPr lang="en-US" sz="2800" b="1" dirty="0"/>
              <a:t>In Him was life</a:t>
            </a: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Light  </a:t>
            </a:r>
            <a:r>
              <a:rPr lang="en-US" sz="2800" b="1" dirty="0"/>
              <a:t>The light shines in the darkness and the darkness has not </a:t>
            </a:r>
            <a:r>
              <a:rPr lang="en-US" sz="2800" b="1" i="1" dirty="0"/>
              <a:t>overcome/understood </a:t>
            </a:r>
            <a:r>
              <a:rPr lang="en-US" sz="2800" b="1" dirty="0"/>
              <a:t>it.</a:t>
            </a:r>
          </a:p>
          <a:p>
            <a:pPr marL="10287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118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3B19-AC44-4E1D-9BF4-705EED86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11 Jesus Raises Lazarus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1BF4D-B231-4978-9E24-8A44745FA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John 6 Jesus makes bread then Jesus says “I AM the Bread of Life.”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John 8:12, 9:5 Jesus says “I AM the light of the world, then he heals the man born blind.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John 11 Jesus says “I AM the resurrection and the life.” Then Jesus resurrects Lazarus.</a:t>
            </a:r>
          </a:p>
        </p:txBody>
      </p:sp>
    </p:spTree>
    <p:extLst>
      <p:ext uri="{BB962C8B-B14F-4D97-AF65-F5344CB8AC3E}">
        <p14:creationId xmlns:p14="http://schemas.microsoft.com/office/powerpoint/2010/main" val="1045660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64" y="292964"/>
            <a:ext cx="6530636" cy="861133"/>
          </a:xfrm>
        </p:spPr>
        <p:txBody>
          <a:bodyPr>
            <a:normAutofit/>
          </a:bodyPr>
          <a:lstStyle/>
          <a:p>
            <a:r>
              <a:rPr lang="en-US" sz="3600" dirty="0"/>
              <a:t>Seven I Am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01" y="1429305"/>
            <a:ext cx="7705817" cy="5255580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endParaRPr lang="en-US" sz="675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bread of life  John 6:35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light of the world  John 8:12, John 9:5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door (and the gate)  John 10:7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good shepherd  John 10:1,14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/>
              <a:t>I AM the resurrection and the life  John 11:25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Way the Truth and the Life  John 14:6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true vine  John 15:1</a:t>
            </a:r>
          </a:p>
          <a:p>
            <a:pPr marL="102870" indent="0">
              <a:buNone/>
            </a:pPr>
            <a:endParaRPr lang="en-US" sz="800" dirty="0"/>
          </a:p>
          <a:p>
            <a:pPr marL="102870" indent="0">
              <a:buNone/>
            </a:pP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588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Jesus Revealed Through Seven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191" y="1518082"/>
            <a:ext cx="7981025" cy="5193436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[knew </a:t>
            </a:r>
            <a:r>
              <a:rPr lang="en-US" sz="2400" b="1" dirty="0" err="1">
                <a:solidFill>
                  <a:srgbClr val="FFFF00"/>
                </a:solidFill>
              </a:rPr>
              <a:t>thoughs</a:t>
            </a:r>
            <a:r>
              <a:rPr lang="en-US" sz="2400" b="1" dirty="0">
                <a:solidFill>
                  <a:srgbClr val="FFFF00"/>
                </a:solidFill>
              </a:rPr>
              <a:t> of Nathanael  1:43-50]</a:t>
            </a: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Water to wine  John 2:1-11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of official’s son  John 4:43-54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at pool of Bethesda  John 5:1-5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Feeding of 5000  John 6:1-14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Walking on water  John 6:16-21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man born blind  John 9:1-12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/>
              <a:t>Resurrection of Lazarus  John 11:1-44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[miraculous catch of fish  John 21:1-13]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727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3576F-9CD4-4FC4-8DB8-3F2244F2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11:1-16 Jesus Comes to Bethany</a:t>
            </a:r>
          </a:p>
        </p:txBody>
      </p:sp>
      <p:pic>
        <p:nvPicPr>
          <p:cNvPr id="1030" name="Picture 6" descr="21. Anointing at Bethany and Triumphal Entry (John 11:55-12:22). John's  Gospel - A Discipleship Journey with Jesus">
            <a:extLst>
              <a:ext uri="{FF2B5EF4-FFF2-40B4-BE49-F238E27FC236}">
                <a16:creationId xmlns:a16="http://schemas.microsoft.com/office/drawing/2014/main" id="{27041211-1BA4-49C8-B27D-3652941A97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8" y="1511518"/>
            <a:ext cx="6995604" cy="52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889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3F52-33FB-47C0-9309-138FD29E2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11:26-27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D64B2-B6B7-43C6-B59D-D8AE5E62F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Jesus: I AM the resurrection and the life. He who believes in me will live, even though he dies; and whoever lives and believes in me will never die.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Do you believe this? Then you will never die!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/>
              <a:t>Martha: Yes, Lord, I believe that you are the Christ, the Son of God, who was to come into the world.</a:t>
            </a:r>
          </a:p>
        </p:txBody>
      </p:sp>
    </p:spTree>
    <p:extLst>
      <p:ext uri="{BB962C8B-B14F-4D97-AF65-F5344CB8AC3E}">
        <p14:creationId xmlns:p14="http://schemas.microsoft.com/office/powerpoint/2010/main" val="9234006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AA293-86D6-4BD9-85B0-5F1DAEE1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Jesus Raises Lazarus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0590A-07F1-4DB3-9F31-6454C4298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Jesus was deeply moved.</a:t>
            </a:r>
          </a:p>
          <a:p>
            <a:pPr marL="137160" indent="0">
              <a:buNone/>
            </a:pPr>
            <a:r>
              <a:rPr lang="en-US" b="1" dirty="0"/>
              <a:t>Jesus wept.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Jesus: Take away the stone!</a:t>
            </a:r>
          </a:p>
          <a:p>
            <a:pPr marL="137160" indent="0">
              <a:buNone/>
            </a:pPr>
            <a:r>
              <a:rPr lang="en-US" b="1" dirty="0"/>
              <a:t>Martha: By this time there is a bad odor.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You too, were dead in your sins.  You, too, were royally stinking it up.</a:t>
            </a:r>
          </a:p>
          <a:p>
            <a:pPr marL="137160" indent="0">
              <a:buNone/>
            </a:pPr>
            <a:r>
              <a:rPr lang="en-US" b="1" dirty="0"/>
              <a:t>But Jesus says, “Take away the stone!”</a:t>
            </a:r>
          </a:p>
        </p:txBody>
      </p:sp>
    </p:spTree>
    <p:extLst>
      <p:ext uri="{BB962C8B-B14F-4D97-AF65-F5344CB8AC3E}">
        <p14:creationId xmlns:p14="http://schemas.microsoft.com/office/powerpoint/2010/main" val="24578904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6D1E4-1E81-4892-A93D-119EB4066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50" y="274638"/>
            <a:ext cx="8189650" cy="914970"/>
          </a:xfrm>
        </p:spPr>
        <p:txBody>
          <a:bodyPr/>
          <a:lstStyle/>
          <a:p>
            <a:r>
              <a:rPr lang="en-US" dirty="0"/>
              <a:t>Lazarus, Come Out!</a:t>
            </a:r>
          </a:p>
        </p:txBody>
      </p:sp>
      <p:pic>
        <p:nvPicPr>
          <p:cNvPr id="1026" name="Picture 2" descr="The compassion of God in John 11 | Psephizo">
            <a:extLst>
              <a:ext uri="{FF2B5EF4-FFF2-40B4-BE49-F238E27FC236}">
                <a16:creationId xmlns:a16="http://schemas.microsoft.com/office/drawing/2014/main" id="{97ED3358-B1BE-4551-AA03-B86C7BD587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1" y="1417036"/>
            <a:ext cx="8025413" cy="534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827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6D7F2-A1C1-4A92-8747-5AD94AA3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Unbind 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747AD-DA18-4E78-86F0-FB84470E0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says to you ___________ come out!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says to you, unbind him!</a:t>
            </a:r>
          </a:p>
        </p:txBody>
      </p:sp>
    </p:spTree>
    <p:extLst>
      <p:ext uri="{BB962C8B-B14F-4D97-AF65-F5344CB8AC3E}">
        <p14:creationId xmlns:p14="http://schemas.microsoft.com/office/powerpoint/2010/main" val="18853611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9F8B6-1E58-4E21-9469-DA33D190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11:45-51 Responses to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6849A-2D25-4BA1-B275-DCBB70317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11:45  Many believed.  What a shock!</a:t>
            </a:r>
          </a:p>
          <a:p>
            <a:pPr marL="137160" indent="0">
              <a:buNone/>
            </a:pPr>
            <a:endParaRPr lang="en-US" sz="1100" b="1" dirty="0"/>
          </a:p>
          <a:p>
            <a:pPr marL="137160" indent="0">
              <a:buNone/>
            </a:pPr>
            <a:r>
              <a:rPr lang="en-US" b="1" dirty="0"/>
              <a:t>What about you?  Do you believe?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Did the Pharisees believe Jesus raised Lazarus?  Yes!!!  Did they believe?  No!!!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Caiaphas: You  do not realize that it is better for you that one man die for the people than that the whole nation perish.   How ironic!</a:t>
            </a:r>
          </a:p>
        </p:txBody>
      </p:sp>
    </p:spTree>
    <p:extLst>
      <p:ext uri="{BB962C8B-B14F-4D97-AF65-F5344CB8AC3E}">
        <p14:creationId xmlns:p14="http://schemas.microsoft.com/office/powerpoint/2010/main" val="869119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4D73-8267-4940-9877-AB5FAC181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11:53-57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B44DA-3C96-486C-BC19-60F78CC89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From that day on they plotted to take his life.</a:t>
            </a:r>
          </a:p>
          <a:p>
            <a:pPr marL="137160" indent="0">
              <a:buNone/>
            </a:pPr>
            <a:endParaRPr lang="en-US" sz="1600" b="1" dirty="0"/>
          </a:p>
          <a:p>
            <a:pPr marL="137160" indent="0">
              <a:buNone/>
            </a:pPr>
            <a:r>
              <a:rPr lang="en-US" b="1" dirty="0"/>
              <a:t>The die is cast.</a:t>
            </a:r>
          </a:p>
          <a:p>
            <a:pPr marL="137160" indent="0">
              <a:buNone/>
            </a:pPr>
            <a:endParaRPr lang="en-US" sz="1600" b="1" dirty="0"/>
          </a:p>
          <a:p>
            <a:pPr marL="137160" indent="0">
              <a:buNone/>
            </a:pPr>
            <a:r>
              <a:rPr lang="en-US" b="1" dirty="0"/>
              <a:t>The Passover is at hand.</a:t>
            </a:r>
          </a:p>
          <a:p>
            <a:pPr marL="137160" indent="0">
              <a:buNone/>
            </a:pPr>
            <a:endParaRPr lang="en-US" sz="1600" b="1" dirty="0"/>
          </a:p>
          <a:p>
            <a:pPr marL="137160" indent="0">
              <a:buNone/>
            </a:pPr>
            <a:r>
              <a:rPr lang="en-US" b="1" dirty="0"/>
              <a:t>Jesus no longer says “the time has not yet come.”</a:t>
            </a:r>
          </a:p>
          <a:p>
            <a:pPr marL="137160" indent="0">
              <a:buNone/>
            </a:pPr>
            <a:endParaRPr lang="en-US" sz="1600" b="1" dirty="0"/>
          </a:p>
          <a:p>
            <a:pPr marL="137160" indent="0">
              <a:buNone/>
            </a:pPr>
            <a:r>
              <a:rPr lang="en-US" b="1" dirty="0"/>
              <a:t>Do you believe?</a:t>
            </a:r>
          </a:p>
        </p:txBody>
      </p:sp>
    </p:spTree>
    <p:extLst>
      <p:ext uri="{BB962C8B-B14F-4D97-AF65-F5344CB8AC3E}">
        <p14:creationId xmlns:p14="http://schemas.microsoft.com/office/powerpoint/2010/main" val="615655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CD39-E6A1-42B7-A7F4-2BB6A4EC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1:9-13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3A74C-0B59-4D3F-A62E-C4E1CC8FD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36" y="2503502"/>
            <a:ext cx="8065363" cy="3805857"/>
          </a:xfrm>
        </p:spPr>
        <p:txBody>
          <a:bodyPr>
            <a:normAutofit/>
          </a:bodyPr>
          <a:lstStyle/>
          <a:p>
            <a:pPr marL="102870" indent="0" algn="ctr">
              <a:buNone/>
            </a:pPr>
            <a:r>
              <a:rPr lang="en-US" sz="2800" b="1" dirty="0"/>
              <a:t>To all who did receive him… he gave the right to become children of God.</a:t>
            </a:r>
          </a:p>
          <a:p>
            <a:pPr marL="102870" indent="0" algn="ctr">
              <a:buNone/>
            </a:pPr>
            <a:endParaRPr lang="en-US" sz="2800" b="1" dirty="0"/>
          </a:p>
          <a:p>
            <a:pPr marL="102870" indent="0" algn="ctr">
              <a:buNone/>
            </a:pPr>
            <a:r>
              <a:rPr lang="en-US" sz="2800" b="1" dirty="0"/>
              <a:t>…born of God.</a:t>
            </a:r>
          </a:p>
        </p:txBody>
      </p:sp>
    </p:spTree>
    <p:extLst>
      <p:ext uri="{BB962C8B-B14F-4D97-AF65-F5344CB8AC3E}">
        <p14:creationId xmlns:p14="http://schemas.microsoft.com/office/powerpoint/2010/main" val="32120676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XI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530137"/>
            <a:ext cx="3719744" cy="375525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The Glorification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(and the self-humbling) of King Jesus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021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dirty="0"/>
              <a:t>John Chapter 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3296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Theme:  The Glorification of the King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A transition…  Jesus enters Jerusalem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A transition…  Jesus’ public ministry ends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A transition…  The Book of Signs ends and the Book of the Passion begins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965008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Glorification of the Messiah/King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9820"/>
            <a:ext cx="8229600" cy="440953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12:1-8  Anointing of a Messiah/King.</a:t>
            </a:r>
          </a:p>
          <a:p>
            <a:endParaRPr lang="en-US" b="1" dirty="0"/>
          </a:p>
          <a:p>
            <a:pPr marL="137160" indent="0">
              <a:buNone/>
            </a:pPr>
            <a:r>
              <a:rPr lang="en-US" b="1" dirty="0"/>
              <a:t>John 12:12-16  Triumphal entry of the King.</a:t>
            </a:r>
          </a:p>
          <a:p>
            <a:endParaRPr lang="en-US" b="1" dirty="0"/>
          </a:p>
          <a:p>
            <a:pPr marL="137160" indent="0">
              <a:buNone/>
            </a:pPr>
            <a:r>
              <a:rPr lang="en-US" b="1" dirty="0"/>
              <a:t>John 12:28  God:  I will glorify your name.</a:t>
            </a:r>
          </a:p>
          <a:p>
            <a:endParaRPr lang="en-US" b="1" dirty="0"/>
          </a:p>
          <a:p>
            <a:pPr marL="137160" indent="0">
              <a:buNone/>
            </a:pPr>
            <a:r>
              <a:rPr lang="en-US" b="1" dirty="0"/>
              <a:t>John 12:32  Jesus will be lifted up (glorified)</a:t>
            </a:r>
          </a:p>
          <a:p>
            <a:pPr marL="137160" indent="0">
              <a:buNone/>
            </a:pPr>
            <a:r>
              <a:rPr lang="en-US" sz="24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6006856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664E3-471A-4750-8873-37137CFA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12:1-8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FF80E-4C1C-4464-B8B6-11B887A7E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819" y="2432482"/>
            <a:ext cx="3883980" cy="3876877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Jesus Anointed as King and For His Burial</a:t>
            </a:r>
          </a:p>
        </p:txBody>
      </p:sp>
      <p:pic>
        <p:nvPicPr>
          <p:cNvPr id="1026" name="Picture 2" descr="Global Christian Worship - Costly Worship: Anointing Jesus' Feet (sonnet,  art &amp; meditations)">
            <a:extLst>
              <a:ext uri="{FF2B5EF4-FFF2-40B4-BE49-F238E27FC236}">
                <a16:creationId xmlns:a16="http://schemas.microsoft.com/office/drawing/2014/main" id="{F1B6613E-84FA-4D83-B469-24BDD8DB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775706" cy="507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386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208" y="390616"/>
            <a:ext cx="8563991" cy="102702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John 12:12-16 The Passion Story Begins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3694898" cy="45720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I Maccabees 13:21 </a:t>
            </a:r>
          </a:p>
          <a:p>
            <a:pPr marL="137160" indent="0">
              <a:buNone/>
            </a:pPr>
            <a:r>
              <a:rPr lang="en-US" sz="2400" b="1" dirty="0"/>
              <a:t>       (Simon Maccabeus)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sz="2400" b="1" dirty="0" err="1"/>
              <a:t>Hosannah</a:t>
            </a:r>
            <a:r>
              <a:rPr lang="en-US" sz="2400" b="1" dirty="0"/>
              <a:t>! Ps 118:25-26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Jesus hailed as King  and Messiah.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King of Peace (donkey)</a:t>
            </a:r>
          </a:p>
          <a:p>
            <a:pPr marL="137160" indent="0">
              <a:buNone/>
            </a:pPr>
            <a:endParaRPr lang="en-US" sz="1600" b="1" dirty="0"/>
          </a:p>
          <a:p>
            <a:pPr marL="137160" indent="0">
              <a:buNone/>
            </a:pPr>
            <a:r>
              <a:rPr lang="en-US" sz="2400" b="1" dirty="0"/>
              <a:t>Zechariah 9:9</a:t>
            </a:r>
          </a:p>
        </p:txBody>
      </p:sp>
      <p:pic>
        <p:nvPicPr>
          <p:cNvPr id="1026" name="Picture 2" descr="http://parishableitems.files.wordpress.com/2011/07/jesus-rides-into-jerusalem-on-a-donkey.jpg?w=450&amp;h=3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98" y="1948958"/>
            <a:ext cx="5372901" cy="38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2691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12:23-29 The Hour Has Come!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3840" y="1580224"/>
            <a:ext cx="3728621" cy="4729135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Truly, truly I tell you, unless a kernel of wheat falls to the ground and dies, it remains only a single seed. But if it dies, it produces many seeds.  John 12:24</a:t>
            </a: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John 12:32 I will draw all men to myself.  How???     By dying!</a:t>
            </a:r>
          </a:p>
        </p:txBody>
      </p:sp>
      <p:pic>
        <p:nvPicPr>
          <p:cNvPr id="2050" name="Picture 2" descr="Unless A Kernel Of Wheat Falls To The Ground And Dies">
            <a:extLst>
              <a:ext uri="{FF2B5EF4-FFF2-40B4-BE49-F238E27FC236}">
                <a16:creationId xmlns:a16="http://schemas.microsoft.com/office/drawing/2014/main" id="{0EA56B00-E5D3-44FE-AE00-99D1E93AF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8285" y="1902523"/>
            <a:ext cx="5770487" cy="42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5103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585D-DC2C-493B-9CC5-9AD35750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12:30-36 Jesus Glorified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E5A54-BA26-4B0C-BAFE-FDB354037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8" y="1600200"/>
            <a:ext cx="5770486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How is Jesus glorified?</a:t>
            </a:r>
            <a:br>
              <a:rPr lang="en-US" b="1" dirty="0"/>
            </a:br>
            <a:r>
              <a:rPr lang="en-US" b="1" dirty="0"/>
              <a:t>How does Jesus glorify God?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Answer: By dying!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Lifted up:</a:t>
            </a:r>
          </a:p>
          <a:p>
            <a:pPr marL="137160" indent="0">
              <a:buNone/>
            </a:pPr>
            <a:r>
              <a:rPr lang="en-US" b="1" dirty="0"/>
              <a:t>	-on a cross</a:t>
            </a:r>
          </a:p>
          <a:p>
            <a:pPr marL="137160" indent="0">
              <a:buNone/>
            </a:pPr>
            <a:r>
              <a:rPr lang="en-US" b="1" dirty="0"/>
              <a:t>	-resurrection</a:t>
            </a:r>
          </a:p>
          <a:p>
            <a:pPr marL="137160" indent="0">
              <a:buNone/>
            </a:pPr>
            <a:r>
              <a:rPr lang="en-US" b="1" dirty="0"/>
              <a:t>	-</a:t>
            </a:r>
            <a:r>
              <a:rPr lang="en-US" b="1" dirty="0" err="1"/>
              <a:t>ascencsion</a:t>
            </a:r>
            <a:r>
              <a:rPr lang="en-US" b="1" dirty="0"/>
              <a:t> to heaven</a:t>
            </a:r>
          </a:p>
          <a:p>
            <a:pPr marL="137160" indent="0">
              <a:buNone/>
            </a:pPr>
            <a:r>
              <a:rPr lang="en-US" b="1" dirty="0"/>
              <a:t>	-when we lift up Jesus</a:t>
            </a:r>
          </a:p>
          <a:p>
            <a:pPr marL="137160" indent="0">
              <a:buNone/>
            </a:pPr>
            <a:endParaRPr lang="en-US" b="1" dirty="0"/>
          </a:p>
        </p:txBody>
      </p:sp>
      <p:pic>
        <p:nvPicPr>
          <p:cNvPr id="3074" name="Picture 2" descr="Detail of Christ on the Cross">
            <a:extLst>
              <a:ext uri="{FF2B5EF4-FFF2-40B4-BE49-F238E27FC236}">
                <a16:creationId xmlns:a16="http://schemas.microsoft.com/office/drawing/2014/main" id="{5D975061-18EF-4803-A92A-D714FA8F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17638"/>
            <a:ext cx="350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4136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05DF-BB6E-4E44-9216-78439C258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12:44-50 </a:t>
            </a:r>
            <a:br>
              <a:rPr lang="en-US" sz="3600" dirty="0"/>
            </a:br>
            <a:r>
              <a:rPr lang="en-US" sz="3600" dirty="0"/>
              <a:t>Summary of the Book of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082D9-A658-47CE-96A2-F049AD923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8" y="1988598"/>
            <a:ext cx="8145262" cy="4320761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Jesus did not come to judge—that was not his purpose in coming.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But…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Jesus’ words (and his miracles) will judge us at the last days.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Are you ready for judgment?</a:t>
            </a:r>
          </a:p>
        </p:txBody>
      </p:sp>
    </p:spTree>
    <p:extLst>
      <p:ext uri="{BB962C8B-B14F-4D97-AF65-F5344CB8AC3E}">
        <p14:creationId xmlns:p14="http://schemas.microsoft.com/office/powerpoint/2010/main" val="6198783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13  Jesus’ Love for His Disciples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64" y="5770485"/>
            <a:ext cx="7639235" cy="81287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John 13:1  Jesus loved them “to the end.”</a:t>
            </a: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Jesus Washing the Apostles' Feet (Jesus Washing the Feet of the Apostles)">
            <a:extLst>
              <a:ext uri="{FF2B5EF4-FFF2-40B4-BE49-F238E27FC236}">
                <a16:creationId xmlns:a16="http://schemas.microsoft.com/office/drawing/2014/main" id="{A17A7109-841E-42A4-ACDE-257CC201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9" y="1557491"/>
            <a:ext cx="6106531" cy="4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1675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81D9-ABC0-4794-BBD0-9DEF1988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13:15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36323-82B7-4D4B-B05E-3D7823CF2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04008"/>
            <a:ext cx="3120501" cy="420535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Jesus:</a:t>
            </a:r>
          </a:p>
          <a:p>
            <a:pPr marL="137160" indent="0">
              <a:buNone/>
            </a:pPr>
            <a:r>
              <a:rPr lang="en-US" b="1" dirty="0"/>
              <a:t>Now that I, your Lord and Teacher have washed your feet, you also should wash one another’s feet.</a:t>
            </a:r>
          </a:p>
        </p:txBody>
      </p:sp>
      <p:pic>
        <p:nvPicPr>
          <p:cNvPr id="5122" name="Picture 2" descr="What really happened when Jesus washed his disciples feet. — Payton  Minzenmayer">
            <a:extLst>
              <a:ext uri="{FF2B5EF4-FFF2-40B4-BE49-F238E27FC236}">
                <a16:creationId xmlns:a16="http://schemas.microsoft.com/office/drawing/2014/main" id="{01AE715E-C10A-4B74-980A-B788288E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62" y="2104008"/>
            <a:ext cx="5352938" cy="401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87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9A6DB-0B18-433B-8266-0C45F3786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1:14  A Key Verse!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02341-7A4E-4A78-8486-6067FADAB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/>
              <a:t>The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Word</a:t>
            </a:r>
            <a:r>
              <a:rPr lang="en-US" sz="2400" b="1" dirty="0">
                <a:solidFill>
                  <a:srgbClr val="92D050"/>
                </a:solidFill>
              </a:rPr>
              <a:t> </a:t>
            </a:r>
            <a:r>
              <a:rPr lang="en-US" sz="2400" b="1" dirty="0"/>
              <a:t>became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flesh</a:t>
            </a:r>
            <a:r>
              <a:rPr lang="en-US" sz="2400" b="1" dirty="0"/>
              <a:t> and made his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dwelling</a:t>
            </a:r>
            <a:r>
              <a:rPr lang="en-US" sz="2400" b="1" dirty="0"/>
              <a:t> among us. We have seen his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glory</a:t>
            </a:r>
            <a:r>
              <a:rPr lang="en-US" sz="2400" b="1" dirty="0"/>
              <a:t>, the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glory</a:t>
            </a:r>
            <a:r>
              <a:rPr lang="en-US" sz="2400" b="1" dirty="0"/>
              <a:t> of the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one and only </a:t>
            </a:r>
            <a:r>
              <a:rPr lang="en-US" sz="2400" b="1" dirty="0"/>
              <a:t>Son, who came from the Father, full of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grace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truth.</a:t>
            </a:r>
          </a:p>
          <a:p>
            <a:pPr marL="102870" indent="0">
              <a:buNone/>
            </a:pP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102870" indent="0">
              <a:buNone/>
            </a:pPr>
            <a:r>
              <a:rPr lang="en-US" sz="2400" b="1" dirty="0"/>
              <a:t>The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Word</a:t>
            </a:r>
            <a:r>
              <a:rPr lang="en-US" sz="2400" b="1" dirty="0"/>
              <a:t> became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flesh</a:t>
            </a:r>
            <a:r>
              <a:rPr lang="en-US" sz="2400" b="1" dirty="0"/>
              <a:t>.   </a:t>
            </a:r>
            <a:r>
              <a:rPr lang="en-US" sz="24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Logos</a:t>
            </a:r>
            <a:r>
              <a:rPr lang="en-US" sz="2400" b="1" dirty="0"/>
              <a:t> became </a:t>
            </a:r>
            <a:r>
              <a:rPr lang="en-US" sz="24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sarx</a:t>
            </a:r>
            <a:endParaRPr lang="en-US" sz="24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102870" indent="0">
              <a:buNone/>
            </a:pPr>
            <a:endParaRPr lang="en-US" sz="2400" b="1" dirty="0"/>
          </a:p>
          <a:p>
            <a:pPr marL="102870" indent="0">
              <a:buNone/>
            </a:pPr>
            <a:r>
              <a:rPr lang="en-US" sz="2400" b="1" dirty="0"/>
              <a:t>He made his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dwelling</a:t>
            </a:r>
            <a:r>
              <a:rPr lang="en-US" sz="2400" b="1" dirty="0"/>
              <a:t> (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tabernacled</a:t>
            </a:r>
            <a:r>
              <a:rPr lang="en-US" sz="2400" b="1" dirty="0"/>
              <a:t>) among us.</a:t>
            </a:r>
          </a:p>
          <a:p>
            <a:pPr marL="102870" indent="0">
              <a:buNone/>
            </a:pPr>
            <a:endParaRPr lang="en-US" sz="2400" b="1" dirty="0"/>
          </a:p>
          <a:p>
            <a:pPr marL="102870" indent="0">
              <a:buNone/>
            </a:pPr>
            <a:r>
              <a:rPr lang="en-US" sz="2400" b="1" dirty="0"/>
              <a:t>We beheld his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glory</a:t>
            </a:r>
            <a:r>
              <a:rPr lang="en-US" sz="2400" b="1" dirty="0"/>
              <a:t> (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doxa</a:t>
            </a:r>
            <a:r>
              <a:rPr lang="en-US" sz="2400" b="1" dirty="0"/>
              <a:t>).</a:t>
            </a:r>
          </a:p>
          <a:p>
            <a:pPr marL="102870" indent="0">
              <a:buNone/>
            </a:pPr>
            <a:endParaRPr lang="en-US" sz="2400" b="1" dirty="0"/>
          </a:p>
          <a:p>
            <a:pPr marL="102870" indent="0">
              <a:buNone/>
            </a:pPr>
            <a:r>
              <a:rPr lang="en-US" sz="2400" b="1" dirty="0"/>
              <a:t>Full of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grace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truth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51166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XIII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530137"/>
            <a:ext cx="3719744" cy="375525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Comforts His Disciples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Abide In Me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5" y="18750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873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13  Jesus’ Love for His Disciples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64" y="5770485"/>
            <a:ext cx="7639235" cy="81287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John 13:1  Jesus loved them “to the end.”</a:t>
            </a: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Jesus Washing the Apostles' Feet (Jesus Washing the Feet of the Apostles)">
            <a:extLst>
              <a:ext uri="{FF2B5EF4-FFF2-40B4-BE49-F238E27FC236}">
                <a16:creationId xmlns:a16="http://schemas.microsoft.com/office/drawing/2014/main" id="{A17A7109-841E-42A4-ACDE-257CC201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9" y="1557491"/>
            <a:ext cx="6106531" cy="4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1686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81D9-ABC0-4794-BBD0-9DEF1988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13:15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36323-82B7-4D4B-B05E-3D7823CF2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04008"/>
            <a:ext cx="3120501" cy="420535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Jesus:</a:t>
            </a:r>
          </a:p>
          <a:p>
            <a:pPr marL="137160" indent="0">
              <a:buNone/>
            </a:pPr>
            <a:r>
              <a:rPr lang="en-US" b="1" dirty="0"/>
              <a:t>Now that I, your Lord and Teacher have washed your feet, you also should wash one another’s feet.</a:t>
            </a:r>
          </a:p>
        </p:txBody>
      </p:sp>
      <p:pic>
        <p:nvPicPr>
          <p:cNvPr id="5122" name="Picture 2" descr="What really happened when Jesus washed his disciples feet. — Payton  Minzenmayer">
            <a:extLst>
              <a:ext uri="{FF2B5EF4-FFF2-40B4-BE49-F238E27FC236}">
                <a16:creationId xmlns:a16="http://schemas.microsoft.com/office/drawing/2014/main" id="{01AE715E-C10A-4B74-980A-B788288E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62" y="2104008"/>
            <a:ext cx="5352938" cy="401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4736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DD69-9F33-4D18-B791-0723DBD9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13:33-35  As I Have Loved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C86DE-5FB1-46D1-AB32-B8916EE1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731146"/>
            <a:ext cx="4114800" cy="457821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Little children…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Love one another as I have loved you.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By this all people will know that you are my disciples.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F6CC8-4A90-4397-84F5-8D5FBFC5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8646" y="1600200"/>
            <a:ext cx="7063741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0796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14 Jesus Comforts His Disciples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28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 will be with you.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You will be with me.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 will send the Holy Spirit as a Comforter.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930979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5:1-4 Jesus:  Trust in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305800" cy="521176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Trust in God, trust also in me. 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FFFF00"/>
                </a:solidFill>
              </a:rPr>
              <a:t>Do you trust God?</a:t>
            </a:r>
          </a:p>
          <a:p>
            <a:pPr marL="137160" indent="0">
              <a:buNone/>
            </a:pPr>
            <a:endParaRPr lang="en-US" sz="1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Wedding metaphor</a:t>
            </a:r>
          </a:p>
          <a:p>
            <a:pPr marL="585216" lvl="1" indent="0">
              <a:buNone/>
            </a:pPr>
            <a:r>
              <a:rPr lang="en-US" b="1" dirty="0">
                <a:solidFill>
                  <a:srgbClr val="FFFF00"/>
                </a:solidFill>
              </a:rPr>
              <a:t>Jewish betrothal:  Groom promises to “build a room” for the bride.</a:t>
            </a:r>
          </a:p>
          <a:p>
            <a:endParaRPr lang="en-US" sz="1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Claim to be deity</a:t>
            </a:r>
          </a:p>
          <a:p>
            <a:pPr marL="585216" lvl="1" indent="0">
              <a:buNone/>
            </a:pPr>
            <a:r>
              <a:rPr lang="en-US" b="1" dirty="0">
                <a:solidFill>
                  <a:srgbClr val="FFFF00"/>
                </a:solidFill>
              </a:rPr>
              <a:t>Trust in God, Trust also in me.</a:t>
            </a:r>
          </a:p>
          <a:p>
            <a:pPr marL="585216" lvl="1" indent="0">
              <a:buNone/>
            </a:pPr>
            <a:r>
              <a:rPr lang="en-US" b="1" dirty="0">
                <a:solidFill>
                  <a:srgbClr val="FFFF00"/>
                </a:solidFill>
              </a:rPr>
              <a:t>If you have seen me, you have seen the father.</a:t>
            </a:r>
          </a:p>
          <a:p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2942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A5A21-BC49-49A5-B9E3-8F55AF3E1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 My Father’s There are Many Rooms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800EFF-058C-4EE5-8B14-A7297227B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319" y="1600200"/>
            <a:ext cx="7571362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7302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EA0E-3A60-431E-B67A-23D294745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14:5-14 </a:t>
            </a:r>
            <a:br>
              <a:rPr lang="en-US" sz="3600" dirty="0"/>
            </a:br>
            <a:r>
              <a:rPr lang="en-US" sz="3600" dirty="0"/>
              <a:t>I AM the Way the Truth and the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05A0C-EC10-400A-9AF3-8F12222F1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76400"/>
            <a:ext cx="4225031" cy="463296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en-US" sz="2400" b="1" dirty="0"/>
              <a:t>I AM the way</a:t>
            </a:r>
          </a:p>
          <a:p>
            <a:pPr marL="137160" indent="0">
              <a:buNone/>
            </a:pPr>
            <a:r>
              <a:rPr lang="en-US" sz="2400" b="1" dirty="0"/>
              <a:t> “The Way” Acts 22:14, Acts 9:2, 19:9, 22:4</a:t>
            </a:r>
          </a:p>
          <a:p>
            <a:pPr marL="137160" indent="0">
              <a:buNone/>
            </a:pPr>
            <a:r>
              <a:rPr lang="en-US" sz="2400" b="1" dirty="0"/>
              <a:t> The Only Way to God?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I AM the truth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I Am the life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 algn="ctr">
              <a:buNone/>
            </a:pPr>
            <a:r>
              <a:rPr lang="en-US" sz="2400" b="1" dirty="0">
                <a:solidFill>
                  <a:srgbClr val="FFFF00"/>
                </a:solidFill>
              </a:rPr>
              <a:t>Which is most comforting to you?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</p:txBody>
      </p:sp>
      <p:pic>
        <p:nvPicPr>
          <p:cNvPr id="1026" name="Picture 2" descr="Are More One Way Streets on the Menu? | The Georgetown Metropolitan">
            <a:extLst>
              <a:ext uri="{FF2B5EF4-FFF2-40B4-BE49-F238E27FC236}">
                <a16:creationId xmlns:a16="http://schemas.microsoft.com/office/drawing/2014/main" id="{5B260132-F452-4365-8682-F17156698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96" y="2024108"/>
            <a:ext cx="3768571" cy="376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9700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C9182-474B-4C3B-94FF-E600C7FE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163CF-45D2-4A0D-AAB8-AC85B19AC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28160"/>
          </a:xfrm>
        </p:spPr>
        <p:txBody>
          <a:bodyPr/>
          <a:lstStyle/>
          <a:p>
            <a:pPr marL="137160" indent="0">
              <a:buNone/>
            </a:pPr>
            <a:r>
              <a:rPr lang="en-US" sz="2800" b="1" dirty="0"/>
              <a:t>John 14:12 Greater works than these:</a:t>
            </a:r>
          </a:p>
          <a:p>
            <a:pPr marL="137160" indent="0">
              <a:buNone/>
            </a:pPr>
            <a:r>
              <a:rPr lang="en-US" sz="2800" b="1" dirty="0"/>
              <a:t>Bringing salvation and offering the Holy Spirit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v. 14 Ask Me anything in my name.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We can pray through Jesus     or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We can pray to Jesus.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2800" b="1" dirty="0"/>
          </a:p>
          <a:p>
            <a:pPr marL="13716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856447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Jesus Comforts the Disciples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84" y="1589102"/>
            <a:ext cx="8322816" cy="4720257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 will not leave you alone.</a:t>
            </a:r>
          </a:p>
          <a:p>
            <a:pPr marL="137160" indent="0">
              <a:buNone/>
            </a:pPr>
            <a:endParaRPr lang="en-US" sz="18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 will send the comforter/Counselor.</a:t>
            </a:r>
          </a:p>
          <a:p>
            <a:pPr marL="137160" indent="0">
              <a:buNone/>
            </a:pPr>
            <a:endParaRPr lang="en-US" sz="18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You are not an orphan.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“We will come to him and make our home with him.</a:t>
            </a:r>
          </a:p>
          <a:p>
            <a:pPr marL="137160" indent="0">
              <a:buNone/>
            </a:pPr>
            <a:endParaRPr lang="en-US" sz="18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My peace (shalom) I leave you.</a:t>
            </a:r>
          </a:p>
        </p:txBody>
      </p:sp>
    </p:spTree>
    <p:extLst>
      <p:ext uri="{BB962C8B-B14F-4D97-AF65-F5344CB8AC3E}">
        <p14:creationId xmlns:p14="http://schemas.microsoft.com/office/powerpoint/2010/main" val="321931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4F8EB-6573-4E08-BFA8-78B58F47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Grace and Truth!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48286-1D48-438B-9957-AFEE04837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1146"/>
            <a:ext cx="8229600" cy="4578214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John 1:17  The Law was given through Moses,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grace</a:t>
            </a:r>
            <a:r>
              <a:rPr lang="en-US" sz="2800" b="1" dirty="0"/>
              <a:t> and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truth</a:t>
            </a:r>
            <a:r>
              <a:rPr lang="en-US" sz="2800" b="1" dirty="0"/>
              <a:t> came through Jesus Christ.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The Law   vs  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Grace</a:t>
            </a:r>
            <a:r>
              <a:rPr lang="en-US" sz="2800" b="1" dirty="0"/>
              <a:t> and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Truth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Which is more important to you?  </a:t>
            </a:r>
          </a:p>
          <a:p>
            <a:pPr marL="102870" indent="0">
              <a:buNone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Grace</a:t>
            </a:r>
            <a:r>
              <a:rPr lang="en-US" sz="2800" b="1" dirty="0"/>
              <a:t> or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Truth</a:t>
            </a:r>
            <a:r>
              <a:rPr lang="en-US" sz="2800" b="1" dirty="0"/>
              <a:t>?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1427562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XIV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1773" y="2787589"/>
            <a:ext cx="3950487" cy="349780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John Ch 15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Abiding in Christ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5" y="18750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64436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/>
              <a:t>John 15 The Vine and the Branches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Jesus: I AM the vine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God is the gardener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We are the branches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Unfruitful branches will be cut off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912620"/>
            <a:ext cx="327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4977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64" y="292964"/>
            <a:ext cx="6530636" cy="861133"/>
          </a:xfrm>
        </p:spPr>
        <p:txBody>
          <a:bodyPr>
            <a:normAutofit/>
          </a:bodyPr>
          <a:lstStyle/>
          <a:p>
            <a:r>
              <a:rPr lang="en-US" sz="3600" dirty="0"/>
              <a:t>Seven I Am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01" y="1429305"/>
            <a:ext cx="7705817" cy="5255580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endParaRPr lang="en-US" sz="675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bread of life  John 6:35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light of the world  John 8:12, John 9:5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door (and the gate)  John 10:7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good shepherd  John 10:1,14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resurrection and the life  John 11:25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Way the Truth and the Life  John 14:6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true vine  John 15:1</a:t>
            </a:r>
          </a:p>
          <a:p>
            <a:pPr marL="102870" indent="0"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7263566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I am the Vine.  My Father is the gardener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6248400" cy="51816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In what sense is Jesus a vine?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In what sense is the Father a gardener?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In what sense are we branches?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http://www.londonbaystationery.com/Images/the_v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16" y="20574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13507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15  Abide in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314548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Abiding = Bearing fruit.    What fruit?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Answer:   The things we ask for.  15:7-8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John 15:9-17  The key to abiding is loving and obeying.</a:t>
            </a:r>
          </a:p>
        </p:txBody>
      </p:sp>
      <p:pic>
        <p:nvPicPr>
          <p:cNvPr id="1026" name="Picture 2" descr="Image result for abide in me">
            <a:extLst>
              <a:ext uri="{FF2B5EF4-FFF2-40B4-BE49-F238E27FC236}">
                <a16:creationId xmlns:a16="http://schemas.microsoft.com/office/drawing/2014/main" id="{C3B0AC75-45A6-40D8-BE4F-4E963916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4" y="1639927"/>
            <a:ext cx="4000622" cy="462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0809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15:18-16:4  The reason we need so much comfort:  Persecution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96" y="1676400"/>
            <a:ext cx="3719004" cy="46329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 “assures” them with six if…  then.. statements.  15:</a:t>
            </a:r>
            <a:r>
              <a:rPr lang="en-US" b="1" dirty="0">
                <a:solidFill>
                  <a:srgbClr val="FFFF00"/>
                </a:solidFill>
                <a:latin typeface="Times New Roman"/>
                <a:ea typeface="Times New Roman"/>
              </a:rPr>
              <a:t>18, 19, 20 (2x), 22, 24.</a:t>
            </a:r>
          </a:p>
          <a:p>
            <a:pPr marL="137160" indent="0">
              <a:buNone/>
            </a:pPr>
            <a:endParaRPr lang="en-US" sz="1100" b="1" dirty="0">
              <a:solidFill>
                <a:srgbClr val="FFFF00"/>
              </a:solidFill>
              <a:latin typeface="Times New Roman"/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  <a:latin typeface="Times New Roman"/>
              </a:rPr>
              <a:t>They do not hate you.  They hate me and they hate my Father.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  <a:latin typeface="Times New Roman"/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  <a:latin typeface="Times New Roman"/>
              </a:rPr>
              <a:t>Their hatred is not reasonable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2290" name="Picture 2" descr="http://4.bp.blogspot.com/_azr7yjjFc84/S9nE5mhG0JI/AAAAAAAAAEE/lEKFftD5QxI/s1600/persecution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93" y="1676400"/>
            <a:ext cx="4710486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268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588F-DA27-4B61-8DC9-12B3E61C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16:5-16 Jesus Comforts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2F4AA-BD17-490A-AA40-8B84CD4B9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en-US" b="1" dirty="0"/>
              <a:t>It is good for you that I am going away.</a:t>
            </a:r>
          </a:p>
          <a:p>
            <a:pPr marL="137160" indent="0">
              <a:buNone/>
            </a:pPr>
            <a:r>
              <a:rPr lang="en-US" b="1" dirty="0"/>
              <a:t>Really????  Why????</a:t>
            </a:r>
          </a:p>
          <a:p>
            <a:pPr marL="137160" indent="0">
              <a:buNone/>
            </a:pPr>
            <a:endParaRPr lang="en-US" sz="1500" b="1" dirty="0"/>
          </a:p>
          <a:p>
            <a:pPr marL="137160" indent="0">
              <a:buNone/>
            </a:pPr>
            <a:r>
              <a:rPr lang="en-US" b="1" dirty="0"/>
              <a:t>I will be raised by my Father and will go to the Father.</a:t>
            </a:r>
          </a:p>
          <a:p>
            <a:pPr marL="137160" indent="0">
              <a:buNone/>
            </a:pPr>
            <a:endParaRPr lang="en-US" sz="1500" b="1" dirty="0"/>
          </a:p>
          <a:p>
            <a:pPr marL="137160" indent="0">
              <a:buNone/>
            </a:pPr>
            <a:r>
              <a:rPr lang="en-US" b="1" dirty="0"/>
              <a:t>I will send the Holy Spirit.</a:t>
            </a:r>
          </a:p>
          <a:p>
            <a:pPr marL="137160" indent="0">
              <a:buNone/>
            </a:pPr>
            <a:endParaRPr lang="en-US" sz="1500" b="1" dirty="0"/>
          </a:p>
          <a:p>
            <a:pPr marL="137160" indent="0">
              <a:buNone/>
            </a:pPr>
            <a:r>
              <a:rPr lang="en-US" b="1" dirty="0"/>
              <a:t>All this will finally make sense</a:t>
            </a:r>
          </a:p>
          <a:p>
            <a:pPr marL="137160" indent="0">
              <a:buNone/>
            </a:pPr>
            <a:endParaRPr lang="en-US" sz="1500" b="1" dirty="0"/>
          </a:p>
          <a:p>
            <a:pPr marL="137160" indent="0">
              <a:buNone/>
            </a:pPr>
            <a:r>
              <a:rPr lang="en-US" b="1" dirty="0"/>
              <a:t>Through my death the opportunity for righteousness will be created.</a:t>
            </a:r>
          </a:p>
        </p:txBody>
      </p:sp>
    </p:spTree>
    <p:extLst>
      <p:ext uri="{BB962C8B-B14F-4D97-AF65-F5344CB8AC3E}">
        <p14:creationId xmlns:p14="http://schemas.microsoft.com/office/powerpoint/2010/main" val="84998144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3AE19-1826-4727-B6EE-CFD5949F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16:29-33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5945C-A1AD-491D-86AE-038457C41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759693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Here is our take-home lesson: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Take heart, I have overcome the world!</a:t>
            </a:r>
          </a:p>
        </p:txBody>
      </p:sp>
      <p:pic>
        <p:nvPicPr>
          <p:cNvPr id="2050" name="Picture 2" descr="Image result for take heart i have overcome the world">
            <a:extLst>
              <a:ext uri="{FF2B5EF4-FFF2-40B4-BE49-F238E27FC236}">
                <a16:creationId xmlns:a16="http://schemas.microsoft.com/office/drawing/2014/main" id="{BF204FDD-6A29-4178-A6FC-C987305E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69" y="1811655"/>
            <a:ext cx="4269549" cy="426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0095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XV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0677" y="2459115"/>
            <a:ext cx="4021584" cy="3826276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John Ch 17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The Hour Has Come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Prays For Unity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5" y="18750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3949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69B1-5B18-4F85-9803-C98CE7456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17  The Hour Has 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06A5-14E7-440F-9A17-C3CD17D6E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003219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What hour is this?</a:t>
            </a:r>
          </a:p>
          <a:p>
            <a:pPr marL="137160" indent="0">
              <a:buNone/>
            </a:pPr>
            <a:r>
              <a:rPr lang="en-US" b="1" dirty="0"/>
              <a:t>The hour of Jesus’ death</a:t>
            </a:r>
          </a:p>
          <a:p>
            <a:pPr marL="137160" indent="0">
              <a:buNone/>
            </a:pPr>
            <a:r>
              <a:rPr lang="en-US" b="1" dirty="0"/>
              <a:t>The hour of the redemption of humanity</a:t>
            </a:r>
          </a:p>
          <a:p>
            <a:pPr marL="137160" indent="0">
              <a:buNone/>
            </a:pPr>
            <a:r>
              <a:rPr lang="en-US" b="1" dirty="0"/>
              <a:t>The greatest hour in human history</a:t>
            </a:r>
          </a:p>
          <a:p>
            <a:pPr marL="137160" indent="0">
              <a:buNone/>
            </a:pPr>
            <a:r>
              <a:rPr lang="en-US" b="1" dirty="0"/>
              <a:t>The hour God’s plan is consummated</a:t>
            </a:r>
          </a:p>
          <a:p>
            <a:pPr marL="137160" indent="0">
              <a:buNone/>
            </a:pPr>
            <a:r>
              <a:rPr lang="en-US" b="1" dirty="0"/>
              <a:t>The hour Old Testament prophecy is fulfilled</a:t>
            </a:r>
          </a:p>
          <a:p>
            <a:pPr marL="137160" indent="0">
              <a:buNone/>
            </a:pPr>
            <a:r>
              <a:rPr lang="en-US" b="1" dirty="0"/>
              <a:t>The lamb, slain from the creation of the world is slain</a:t>
            </a:r>
          </a:p>
        </p:txBody>
      </p:sp>
    </p:spTree>
    <p:extLst>
      <p:ext uri="{BB962C8B-B14F-4D97-AF65-F5344CB8AC3E}">
        <p14:creationId xmlns:p14="http://schemas.microsoft.com/office/powerpoint/2010/main" val="4125025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E5E3F-791A-4A3A-9B0E-598A1D221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1:16 Grace upon Grace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9399D-C7E5-4941-AD34-A734A06F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155" y="2104008"/>
            <a:ext cx="3182645" cy="4205352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grace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endParaRPr lang="en-US" sz="2800" b="1" dirty="0"/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Piles of grace</a:t>
            </a:r>
          </a:p>
        </p:txBody>
      </p:sp>
      <p:pic>
        <p:nvPicPr>
          <p:cNvPr id="1026" name="Picture 2" descr="Grace Upon Grace – Grace + Porter">
            <a:extLst>
              <a:ext uri="{FF2B5EF4-FFF2-40B4-BE49-F238E27FC236}">
                <a16:creationId xmlns:a16="http://schemas.microsoft.com/office/drawing/2014/main" id="{D41556C8-82B5-4A2E-9F58-3F1E6F2B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5" y="1497885"/>
            <a:ext cx="4913790" cy="491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322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1CCC-C007-4018-ABBF-3019823D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mage result for Father, the hour has come">
            <a:extLst>
              <a:ext uri="{FF2B5EF4-FFF2-40B4-BE49-F238E27FC236}">
                <a16:creationId xmlns:a16="http://schemas.microsoft.com/office/drawing/2014/main" id="{72738A85-2E63-4210-B692-BA1A50EBEA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78507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F05B8-9167-4DCB-B774-87ACCD53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17:1 Glorify Your 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FD4FA-EAEE-41F1-8B42-F0A54BDEC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Glory/glorify 9 times in John 17 (36 times in John)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Glorify:</a:t>
            </a:r>
          </a:p>
          <a:p>
            <a:pPr marL="137160" indent="0">
              <a:buNone/>
            </a:pPr>
            <a:r>
              <a:rPr lang="en-US" b="1" dirty="0"/>
              <a:t>John 3:14</a:t>
            </a:r>
          </a:p>
          <a:p>
            <a:pPr marL="137160" indent="0">
              <a:buNone/>
            </a:pPr>
            <a:r>
              <a:rPr lang="en-US" b="1" dirty="0"/>
              <a:t>John 8:28</a:t>
            </a:r>
          </a:p>
          <a:p>
            <a:pPr marL="137160" indent="0">
              <a:buNone/>
            </a:pPr>
            <a:r>
              <a:rPr lang="en-US" b="1" dirty="0"/>
              <a:t>John 12:32</a:t>
            </a:r>
          </a:p>
        </p:txBody>
      </p:sp>
    </p:spTree>
    <p:extLst>
      <p:ext uri="{BB962C8B-B14F-4D97-AF65-F5344CB8AC3E}">
        <p14:creationId xmlns:p14="http://schemas.microsoft.com/office/powerpoint/2010/main" val="175180204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E29-C97F-417B-9CFA-9CAA069E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3:14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D20BF-BB29-4C2F-80DD-2EAAEB53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766907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Numbers 21:7-9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Just as Moses lifted up the snake in the wilderness, so the Son of Man must be lifted up.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8E74D-4F87-4D1F-AC27-46BF6828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677" y="1185173"/>
            <a:ext cx="4012706" cy="56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2106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6D35-B887-4187-B9E5-0FCE80A8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8:28  I AM He  </a:t>
            </a:r>
            <a:r>
              <a:rPr lang="en-US" sz="3200" i="1" dirty="0"/>
              <a:t>ego </a:t>
            </a:r>
            <a:r>
              <a:rPr lang="en-US" sz="3200" i="1" dirty="0" err="1"/>
              <a:t>eimi</a:t>
            </a:r>
            <a:endParaRPr lang="en-US" sz="32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18D2B-0509-465C-BBCD-3044332B4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19" y="1544716"/>
            <a:ext cx="4527611" cy="2032986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When you have lifted up the Son of Man, then you will know that I AM 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EF846-1318-4FF0-A3CE-FAB2871FC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742" y="1258981"/>
            <a:ext cx="3212635" cy="4789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35096-22EA-4842-987E-846C87E6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9" y="3053919"/>
            <a:ext cx="4919792" cy="2771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F212E-033E-40AE-AFC3-1749CB982F5A}"/>
              </a:ext>
            </a:extLst>
          </p:cNvPr>
          <p:cNvSpPr txBox="1"/>
          <p:nvPr/>
        </p:nvSpPr>
        <p:spPr>
          <a:xfrm>
            <a:off x="1340528" y="6045692"/>
            <a:ext cx="64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Have you been lifting Jesus up?</a:t>
            </a:r>
          </a:p>
        </p:txBody>
      </p:sp>
    </p:spTree>
    <p:extLst>
      <p:ext uri="{BB962C8B-B14F-4D97-AF65-F5344CB8AC3E}">
        <p14:creationId xmlns:p14="http://schemas.microsoft.com/office/powerpoint/2010/main" val="49227809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585D-DC2C-493B-9CC5-9AD35750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John 12:32 </a:t>
            </a:r>
            <a:r>
              <a:rPr lang="en-US" sz="3600" dirty="0"/>
              <a:t>Jesus Glorified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E5A54-BA26-4B0C-BAFE-FDB354037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8" y="1600200"/>
            <a:ext cx="5770486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How is Jesus glorified?</a:t>
            </a:r>
            <a:br>
              <a:rPr lang="en-US" b="1" dirty="0"/>
            </a:br>
            <a:r>
              <a:rPr lang="en-US" b="1" dirty="0"/>
              <a:t>How does Jesus glorify God?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Answer: By dying!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Lifted up:</a:t>
            </a:r>
          </a:p>
          <a:p>
            <a:pPr marL="137160" indent="0">
              <a:buNone/>
            </a:pPr>
            <a:r>
              <a:rPr lang="en-US" b="1" dirty="0"/>
              <a:t>	-on a cross</a:t>
            </a:r>
          </a:p>
          <a:p>
            <a:pPr marL="137160" indent="0">
              <a:buNone/>
            </a:pPr>
            <a:r>
              <a:rPr lang="en-US" b="1" dirty="0"/>
              <a:t>	-resurrection</a:t>
            </a:r>
          </a:p>
          <a:p>
            <a:pPr marL="137160" indent="0">
              <a:buNone/>
            </a:pPr>
            <a:r>
              <a:rPr lang="en-US" b="1" dirty="0"/>
              <a:t>	-</a:t>
            </a:r>
            <a:r>
              <a:rPr lang="en-US" b="1" dirty="0" err="1"/>
              <a:t>ascencsion</a:t>
            </a:r>
            <a:r>
              <a:rPr lang="en-US" b="1" dirty="0"/>
              <a:t> to heaven</a:t>
            </a:r>
          </a:p>
          <a:p>
            <a:pPr marL="137160" indent="0">
              <a:buNone/>
            </a:pPr>
            <a:r>
              <a:rPr lang="en-US" b="1" dirty="0"/>
              <a:t>	-when we lift up Jesus</a:t>
            </a:r>
          </a:p>
          <a:p>
            <a:pPr marL="137160" indent="0">
              <a:buNone/>
            </a:pPr>
            <a:endParaRPr lang="en-US" b="1" dirty="0"/>
          </a:p>
        </p:txBody>
      </p:sp>
      <p:pic>
        <p:nvPicPr>
          <p:cNvPr id="3074" name="Picture 2" descr="Detail of Christ on the Cross">
            <a:extLst>
              <a:ext uri="{FF2B5EF4-FFF2-40B4-BE49-F238E27FC236}">
                <a16:creationId xmlns:a16="http://schemas.microsoft.com/office/drawing/2014/main" id="{5D975061-18EF-4803-A92A-D714FA8F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17638"/>
            <a:ext cx="350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16663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6298-DAAD-4BC2-8876-456C3568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17:3  </a:t>
            </a:r>
            <a:br>
              <a:rPr lang="en-US" sz="3600" dirty="0"/>
            </a:br>
            <a:r>
              <a:rPr lang="en-US" sz="3600" dirty="0"/>
              <a:t>That they may know Jesus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678CF-1959-4CBA-9D63-CCE4D331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8698"/>
            <a:ext cx="8229600" cy="4400661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This is eternal life: That they may know you, the only true God and Jesus Christ, whom you have sent.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 err="1"/>
              <a:t>Ginosko</a:t>
            </a:r>
            <a:r>
              <a:rPr lang="en-US" sz="2400" b="1" dirty="0"/>
              <a:t>:  To know intimately, to experience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Do you know Jesus?</a:t>
            </a:r>
          </a:p>
        </p:txBody>
      </p:sp>
    </p:spTree>
    <p:extLst>
      <p:ext uri="{BB962C8B-B14F-4D97-AF65-F5344CB8AC3E}">
        <p14:creationId xmlns:p14="http://schemas.microsoft.com/office/powerpoint/2010/main" val="335860129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B574-1B8F-4E61-B71C-7C2D8246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17:4</a:t>
            </a:r>
            <a:br>
              <a:rPr lang="en-US" sz="3600" dirty="0"/>
            </a:br>
            <a:r>
              <a:rPr lang="en-US" sz="3600" dirty="0"/>
              <a:t>Glory by finishing the given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1EABD-DE64-41C2-BD16-F6B7306BA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4" y="1793288"/>
            <a:ext cx="8322816" cy="4516071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2 Tim 4:6-8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What is the work God has given you?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Are you completing this work?</a:t>
            </a:r>
          </a:p>
        </p:txBody>
      </p:sp>
    </p:spTree>
    <p:extLst>
      <p:ext uri="{BB962C8B-B14F-4D97-AF65-F5344CB8AC3E}">
        <p14:creationId xmlns:p14="http://schemas.microsoft.com/office/powerpoint/2010/main" val="256972615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AD2B-42F6-4791-97A8-7C3F59D5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17:6-19 </a:t>
            </a:r>
            <a:br>
              <a:rPr lang="en-US" sz="3200" dirty="0"/>
            </a:br>
            <a:r>
              <a:rPr lang="en-US" sz="3200" dirty="0"/>
              <a:t>Jesus Prays for the Apostles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02AB2-0697-4D88-92CD-6DBEAEA83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332"/>
            <a:ext cx="8229600" cy="4374027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v. 10 All I have is yours and all you have is mine.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v. 11,12,15  Protected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v. 13 the full measure of my joy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v. 17 Sanctified (set apart) by the truth for the work you gave them.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139133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40A2A-F15D-4730-B3C3-C1049348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17:20-26</a:t>
            </a:r>
            <a:br>
              <a:rPr lang="en-US" sz="3200" dirty="0"/>
            </a:br>
            <a:r>
              <a:rPr lang="en-US" sz="3200" dirty="0"/>
              <a:t>Jesus Prays for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1667C-5F53-46CC-91B8-096683C87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97476"/>
            <a:ext cx="8229600" cy="4311884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May they be one as we are one.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Coming Home!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Then the world will know….</a:t>
            </a:r>
          </a:p>
        </p:txBody>
      </p:sp>
    </p:spTree>
    <p:extLst>
      <p:ext uri="{BB962C8B-B14F-4D97-AF65-F5344CB8AC3E}">
        <p14:creationId xmlns:p14="http://schemas.microsoft.com/office/powerpoint/2010/main" val="147805460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1E71-6A42-47D7-8B44-537F84B4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18 &amp; 19 The Passion of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0EE0E-B9BE-492C-8CFC-22F27C295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47965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Jesus is completely in control.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Jesus has predicted what is happening.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Jesus is fulfilling prophecy.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Jesus is being bold.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0DE6B3-E563-4C8D-A78A-68B2F99E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0918"/>
            <a:ext cx="4557784" cy="34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32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91E4E-3105-4F0C-8107-C751C119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092"/>
          </a:xfrm>
        </p:spPr>
        <p:txBody>
          <a:bodyPr>
            <a:normAutofit/>
          </a:bodyPr>
          <a:lstStyle/>
          <a:p>
            <a:r>
              <a:rPr lang="en-US" sz="3600" dirty="0"/>
              <a:t>John 1:18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B2695-090A-43B8-8F41-4229EFB06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8082"/>
            <a:ext cx="8229600" cy="4791278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No one has ever seen God, but the one and only Son, who is himself God, the one who is at the Father’s side, has made him known.</a:t>
            </a:r>
          </a:p>
          <a:p>
            <a:pPr marL="102870" indent="0">
              <a:buNone/>
            </a:pPr>
            <a:endParaRPr lang="en-US" sz="1100" b="1" dirty="0"/>
          </a:p>
          <a:p>
            <a:pPr marL="102870" indent="0">
              <a:buNone/>
            </a:pPr>
            <a:r>
              <a:rPr lang="en-US" sz="2800" b="1" dirty="0"/>
              <a:t>The only begotten Son </a:t>
            </a:r>
            <a:r>
              <a:rPr lang="en-US" sz="2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monogeneis</a:t>
            </a:r>
            <a:r>
              <a:rPr lang="en-US" sz="2800" b="1" dirty="0"/>
              <a:t>  The only one like that.  The unique Son.</a:t>
            </a:r>
          </a:p>
          <a:p>
            <a:pPr marL="102870" indent="0">
              <a:buNone/>
            </a:pPr>
            <a:endParaRPr lang="en-US" sz="1000" b="1" dirty="0"/>
          </a:p>
          <a:p>
            <a:pPr marL="102870" indent="0">
              <a:buNone/>
            </a:pPr>
            <a:r>
              <a:rPr lang="en-US" sz="2800" b="1" dirty="0"/>
              <a:t>Jesus has made God known.</a:t>
            </a:r>
          </a:p>
          <a:p>
            <a:pPr marL="102870" indent="0">
              <a:buNone/>
            </a:pPr>
            <a:endParaRPr lang="en-US" sz="1000" b="1" dirty="0"/>
          </a:p>
          <a:p>
            <a:pPr marL="102870" indent="0">
              <a:buNone/>
            </a:pPr>
            <a:r>
              <a:rPr lang="en-US" sz="2800" b="1" dirty="0"/>
              <a:t>What would Jesus do?</a:t>
            </a:r>
          </a:p>
        </p:txBody>
      </p:sp>
    </p:spTree>
    <p:extLst>
      <p:ext uri="{BB962C8B-B14F-4D97-AF65-F5344CB8AC3E}">
        <p14:creationId xmlns:p14="http://schemas.microsoft.com/office/powerpoint/2010/main" val="33627733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583F7-96F1-4FDD-9524-B3C71F6E0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John 20:21-31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469F1-1F52-471D-B35F-29C2E7869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70" y="1784412"/>
            <a:ext cx="8118629" cy="4524948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My Lord and my God!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These things were written that you may believe that Jesus is indeed the Christ, the Son of God, and that, by believing, you will have life in his name.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Do you believe?  Will you lift up Jesus?</a:t>
            </a:r>
          </a:p>
          <a:p>
            <a:pPr marL="137160" indent="0">
              <a:buNone/>
            </a:pPr>
            <a:r>
              <a:rPr lang="en-US" b="1" dirty="0"/>
              <a:t>And to God be </a:t>
            </a:r>
            <a:r>
              <a:rPr lang="en-US" b="1"/>
              <a:t>the glory!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9067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A8F18-3904-4351-8034-DCA23A25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Let’s Meet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8ADEC-B987-457E-A65E-475B04E75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7" y="1784412"/>
            <a:ext cx="8762260" cy="4524948"/>
          </a:xfrm>
        </p:spPr>
        <p:txBody>
          <a:bodyPr>
            <a:normAutofit/>
          </a:bodyPr>
          <a:lstStyle/>
          <a:p>
            <a:pPr marL="102870" indent="0" algn="ctr">
              <a:buNone/>
            </a:pPr>
            <a:r>
              <a:rPr lang="en-US" sz="3200" b="1" dirty="0"/>
              <a:t>Behold the glory of God.</a:t>
            </a:r>
          </a:p>
          <a:p>
            <a:pPr marL="102870" indent="0" algn="ctr">
              <a:buNone/>
            </a:pPr>
            <a:endParaRPr lang="en-US" sz="3200" b="1" dirty="0"/>
          </a:p>
          <a:p>
            <a:pPr marL="102870" indent="0" algn="ctr">
              <a:buNone/>
            </a:pPr>
            <a:r>
              <a:rPr lang="en-US" sz="3200" b="1" dirty="0"/>
              <a:t>Behold the unique One.</a:t>
            </a:r>
          </a:p>
          <a:p>
            <a:pPr marL="102870" indent="0" algn="ctr">
              <a:buNone/>
            </a:pPr>
            <a:endParaRPr lang="en-US" sz="3200" b="1" dirty="0"/>
          </a:p>
          <a:p>
            <a:pPr marL="102870" indent="0" algn="ctr">
              <a:buNone/>
            </a:pPr>
            <a:r>
              <a:rPr lang="en-US" sz="3200" b="1" dirty="0"/>
              <a:t>Behold God the Son who tabernacled with us</a:t>
            </a:r>
          </a:p>
          <a:p>
            <a:pPr marL="102870" indent="0" algn="ctr">
              <a:buNone/>
            </a:pPr>
            <a:endParaRPr lang="en-US" sz="3200" b="1" dirty="0"/>
          </a:p>
          <a:p>
            <a:pPr marL="102870" indent="0" algn="ctr">
              <a:buNone/>
            </a:pPr>
            <a:r>
              <a:rPr lang="en-US" sz="3200" b="1" dirty="0"/>
              <a:t>Full of grace and truth!</a:t>
            </a:r>
          </a:p>
        </p:txBody>
      </p:sp>
    </p:spTree>
    <p:extLst>
      <p:ext uri="{BB962C8B-B14F-4D97-AF65-F5344CB8AC3E}">
        <p14:creationId xmlns:p14="http://schemas.microsoft.com/office/powerpoint/2010/main" val="316610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292" y="2530137"/>
            <a:ext cx="3630967" cy="375525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at Cana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The First Sign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Water to Wine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59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198CC-54AC-48AB-8DE3-B7D14D20E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1:35-51 Jesus meets Nathanael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BB183-0564-4AEE-9F28-1DEDB257F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Jesus: What do you want?</a:t>
            </a:r>
          </a:p>
          <a:p>
            <a:pPr marL="102870" indent="0">
              <a:buNone/>
            </a:pPr>
            <a:endParaRPr lang="en-US" sz="1200" b="1" dirty="0"/>
          </a:p>
          <a:p>
            <a:pPr marL="102870" indent="0">
              <a:buNone/>
            </a:pPr>
            <a:r>
              <a:rPr lang="en-US" sz="2800" b="1" dirty="0"/>
              <a:t>Come, and you will see</a:t>
            </a:r>
          </a:p>
          <a:p>
            <a:pPr marL="102870" indent="0">
              <a:buNone/>
            </a:pPr>
            <a:endParaRPr lang="en-US" sz="1200" b="1" dirty="0"/>
          </a:p>
          <a:p>
            <a:pPr marL="102870" indent="0">
              <a:buNone/>
            </a:pPr>
            <a:r>
              <a:rPr lang="en-US" sz="2800" b="1" dirty="0"/>
              <a:t>What about the contradictions in the Bible? What about all the hypocrites? What about all the killing in the Bible?  I am really busy. I’m Catholic. I don’t believe in God.</a:t>
            </a:r>
          </a:p>
          <a:p>
            <a:pPr marL="102870" indent="0">
              <a:buNone/>
            </a:pPr>
            <a:endParaRPr lang="en-US" sz="1400" b="1" dirty="0"/>
          </a:p>
          <a:p>
            <a:pPr marL="102870" indent="0">
              <a:buNone/>
            </a:pPr>
            <a:r>
              <a:rPr lang="en-US" sz="2800" b="1" dirty="0"/>
              <a:t>Come, and you will see!!!</a:t>
            </a:r>
          </a:p>
        </p:txBody>
      </p:sp>
    </p:spTree>
    <p:extLst>
      <p:ext uri="{BB962C8B-B14F-4D97-AF65-F5344CB8AC3E}">
        <p14:creationId xmlns:p14="http://schemas.microsoft.com/office/powerpoint/2010/main" val="273909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2F01-AF7E-44F9-A037-58ABB45A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005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Who Is Jesus?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C83BC-E3F6-4102-91AF-2148CACEE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8" y="2015230"/>
            <a:ext cx="8145262" cy="4294129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3600" b="1" dirty="0"/>
              <a:t>John 1:41 the Messiah</a:t>
            </a:r>
          </a:p>
          <a:p>
            <a:pPr marL="102870" indent="0">
              <a:buNone/>
            </a:pPr>
            <a:r>
              <a:rPr lang="en-US" sz="3600" b="1" dirty="0"/>
              <a:t>John 1:49  Rabbi</a:t>
            </a:r>
          </a:p>
          <a:p>
            <a:pPr marL="102870" indent="0">
              <a:buNone/>
            </a:pPr>
            <a:r>
              <a:rPr lang="en-US" sz="3600" b="1" dirty="0"/>
              <a:t>                   Son of God</a:t>
            </a:r>
          </a:p>
          <a:p>
            <a:pPr marL="102870" indent="0">
              <a:buNone/>
            </a:pPr>
            <a:r>
              <a:rPr lang="en-US" sz="3600" b="1" dirty="0"/>
              <a:t>                   King of Israel!</a:t>
            </a:r>
          </a:p>
        </p:txBody>
      </p:sp>
    </p:spTree>
    <p:extLst>
      <p:ext uri="{BB962C8B-B14F-4D97-AF65-F5344CB8AC3E}">
        <p14:creationId xmlns:p14="http://schemas.microsoft.com/office/powerpoint/2010/main" val="186809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539" y="-514905"/>
            <a:ext cx="10522998" cy="789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F9AA3F-6E93-4380-BBE3-C11B39E9E9F5}"/>
              </a:ext>
            </a:extLst>
          </p:cNvPr>
          <p:cNvSpPr txBox="1"/>
          <p:nvPr/>
        </p:nvSpPr>
        <p:spPr>
          <a:xfrm>
            <a:off x="701336" y="5752730"/>
            <a:ext cx="819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 John Jesus is revealed through his miracles and his statements about himself</a:t>
            </a:r>
          </a:p>
        </p:txBody>
      </p:sp>
    </p:spTree>
    <p:extLst>
      <p:ext uri="{BB962C8B-B14F-4D97-AF65-F5344CB8AC3E}">
        <p14:creationId xmlns:p14="http://schemas.microsoft.com/office/powerpoint/2010/main" val="767939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0A440-79D0-46DD-BDD7-D5622B64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Jacob’s Ladder  Gen 28:10-13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86CA-8609-4CA1-98DC-07DCF627E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084" y="2015230"/>
            <a:ext cx="3830715" cy="4294129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John 1:51  Very truly I tell you, you will see heaven open, and the angels of God ascending and descending on the Son of Man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53D78-9EB1-43F1-BB31-7E0CCD59E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417638"/>
            <a:ext cx="435292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66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842A-A3AC-4CBF-9E9E-CC143B38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2:1-12 Jesus at Cana </a:t>
            </a:r>
            <a:br>
              <a:rPr lang="en-US" sz="3200" dirty="0"/>
            </a:br>
            <a:r>
              <a:rPr lang="en-US" sz="3200" dirty="0"/>
              <a:t>The First of Seven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E5B30-C96A-4FEF-BAAA-0F13AB452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0474" y="1600200"/>
            <a:ext cx="3786326" cy="4709160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04248-F44C-4968-8B0D-38052F2A6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94" y="1669001"/>
            <a:ext cx="7873058" cy="49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15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0E4D1-A6C2-4849-8861-1F20B249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On The Third Day A Wedding Took Place</a:t>
            </a:r>
          </a:p>
        </p:txBody>
      </p:sp>
      <p:pic>
        <p:nvPicPr>
          <p:cNvPr id="1026" name="Picture 2" descr="First-Century Galilee">
            <a:extLst>
              <a:ext uri="{FF2B5EF4-FFF2-40B4-BE49-F238E27FC236}">
                <a16:creationId xmlns:a16="http://schemas.microsoft.com/office/drawing/2014/main" id="{BBF54789-3237-4DC3-98E4-A1FDB2615E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00" y="1733256"/>
            <a:ext cx="6296374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B92C64-E260-4754-8F00-3A89259E75DD}"/>
              </a:ext>
            </a:extLst>
          </p:cNvPr>
          <p:cNvSpPr txBox="1"/>
          <p:nvPr/>
        </p:nvSpPr>
        <p:spPr>
          <a:xfrm>
            <a:off x="4114800" y="297401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1AB7A29-7749-43D9-8048-94CAA0DF497D}"/>
              </a:ext>
            </a:extLst>
          </p:cNvPr>
          <p:cNvSpPr/>
          <p:nvPr/>
        </p:nvSpPr>
        <p:spPr>
          <a:xfrm>
            <a:off x="3710865" y="34865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B454CA4-E1A5-4125-8F5F-5DB56BF51B8E}"/>
              </a:ext>
            </a:extLst>
          </p:cNvPr>
          <p:cNvSpPr/>
          <p:nvPr/>
        </p:nvSpPr>
        <p:spPr>
          <a:xfrm>
            <a:off x="3710865" y="427788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1753CA4-21A3-406B-BF09-5F33D14EA0DE}"/>
              </a:ext>
            </a:extLst>
          </p:cNvPr>
          <p:cNvSpPr/>
          <p:nvPr/>
        </p:nvSpPr>
        <p:spPr>
          <a:xfrm>
            <a:off x="6178858" y="220377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335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6B2E-C590-4F0F-AD08-127E7A63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Why Did Jesus Go To a Wedding?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010AB-E0F2-4588-8CB3-45EF696A6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480" y="1899820"/>
            <a:ext cx="7923319" cy="4409539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Because he was invited.</a:t>
            </a:r>
          </a:p>
          <a:p>
            <a:pPr marL="102870" indent="0">
              <a:buNone/>
            </a:pPr>
            <a:r>
              <a:rPr lang="en-US" sz="2800" b="1" dirty="0"/>
              <a:t>Because it would be fun.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But…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My time has not yet come</a:t>
            </a:r>
          </a:p>
        </p:txBody>
      </p:sp>
    </p:spTree>
    <p:extLst>
      <p:ext uri="{BB962C8B-B14F-4D97-AF65-F5344CB8AC3E}">
        <p14:creationId xmlns:p14="http://schemas.microsoft.com/office/powerpoint/2010/main" val="1260743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324C-1C6E-41D2-B237-4E00F5D8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Why Did Jesus Do the Miracle?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19AAD-DA54-471A-9B4E-5B462E6B3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49" y="1704513"/>
            <a:ext cx="8109751" cy="4604847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Because his mom asked him to.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Because of the symbolic meaning.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We are invited to a marriage feast. (Isaiah 25:4-6, Revelation 19:6-9)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Empty vessels (Judaism) turned into full containers of wine (Jesus’ blood)</a:t>
            </a:r>
          </a:p>
        </p:txBody>
      </p:sp>
    </p:spTree>
    <p:extLst>
      <p:ext uri="{BB962C8B-B14F-4D97-AF65-F5344CB8AC3E}">
        <p14:creationId xmlns:p14="http://schemas.microsoft.com/office/powerpoint/2010/main" val="151907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0253-317C-4535-AFEE-33A37F0B8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2:11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37D9B-F2CD-45B9-8265-820A262A4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What Jesus did here in Cana of Galilee was the first of the signs through which he revealed his glory and his disciples believed in him.</a:t>
            </a:r>
          </a:p>
          <a:p>
            <a:pPr marL="10287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In John, Jesus’ miracles:</a:t>
            </a:r>
          </a:p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Reveal his glory       and</a:t>
            </a:r>
          </a:p>
          <a:p>
            <a:pPr marL="102870" indent="0">
              <a:buNone/>
            </a:pPr>
            <a:endParaRPr lang="en-US" sz="12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Cause us to believe in Him</a:t>
            </a:r>
          </a:p>
        </p:txBody>
      </p:sp>
    </p:spTree>
    <p:extLst>
      <p:ext uri="{BB962C8B-B14F-4D97-AF65-F5344CB8AC3E}">
        <p14:creationId xmlns:p14="http://schemas.microsoft.com/office/powerpoint/2010/main" val="2412310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III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292" y="2530137"/>
            <a:ext cx="3630967" cy="375525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and Nicodemus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73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237FE-2D1B-4FA0-AA78-5F4D864E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3:1-21 Jesus and Nicodemus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4806D-C994-4F5A-AAE4-EACEE3C66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" y="1225118"/>
            <a:ext cx="8154139" cy="5084242"/>
          </a:xfrm>
        </p:spPr>
        <p:txBody>
          <a:bodyPr>
            <a:normAutofit/>
          </a:bodyPr>
          <a:lstStyle/>
          <a:p>
            <a:pPr marL="102870" indent="0" algn="ctr">
              <a:buNone/>
            </a:pPr>
            <a:r>
              <a:rPr lang="en-US" sz="3600" b="1" dirty="0"/>
              <a:t>Who is Jesus?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2AE7F-DBF3-4610-B29A-2A5E7110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47" y="2215829"/>
            <a:ext cx="8029852" cy="451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75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3:1-21 Jesus and Nicodemus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888" y="1624614"/>
            <a:ext cx="7807911" cy="4699987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Jesus’ interviews: a pattern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makes an enigmatic statement which provokes thought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Confusion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Jesus explains the statement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Jesus identifies himself</a:t>
            </a:r>
          </a:p>
        </p:txBody>
      </p:sp>
    </p:spTree>
    <p:extLst>
      <p:ext uri="{BB962C8B-B14F-4D97-AF65-F5344CB8AC3E}">
        <p14:creationId xmlns:p14="http://schemas.microsoft.com/office/powerpoint/2010/main" val="3464694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3 Nicodemus </a:t>
            </a:r>
            <a:br>
              <a:rPr lang="en-US" sz="3200" dirty="0"/>
            </a:br>
            <a:r>
              <a:rPr lang="en-US" sz="3200" dirty="0"/>
              <a:t>John 4 Samaritan Woman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44610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John 3  The insider believes</a:t>
            </a:r>
          </a:p>
          <a:p>
            <a:pPr marL="137160" indent="0">
              <a:buNone/>
            </a:pPr>
            <a:r>
              <a:rPr lang="en-US" b="1" dirty="0"/>
              <a:t>John 4  The outsider believes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Nicodemus:  Let’s have a spiritual conversation.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Jesus: You must be born again!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682B4-E8F3-4F6F-90C5-DD0FBFFA6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65" y="2900241"/>
            <a:ext cx="3311370" cy="378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8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319596"/>
            <a:ext cx="7279689" cy="878889"/>
          </a:xfrm>
        </p:spPr>
        <p:txBody>
          <a:bodyPr>
            <a:normAutofit/>
          </a:bodyPr>
          <a:lstStyle/>
          <a:p>
            <a:r>
              <a:rPr lang="en-US" sz="3600" dirty="0"/>
              <a:t>Theme and Purpose of John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903" y="1771650"/>
            <a:ext cx="5397623" cy="4766754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/>
              <a:t>Theme:  Jesus is the Son of God who reveals the Father, providing eternal life to all who believe.</a:t>
            </a:r>
          </a:p>
          <a:p>
            <a:pPr marL="102870" indent="0">
              <a:buNone/>
            </a:pPr>
            <a:endParaRPr lang="en-US" sz="2400" b="1" dirty="0"/>
          </a:p>
          <a:p>
            <a:pPr marL="102870" indent="0">
              <a:buNone/>
            </a:pPr>
            <a:r>
              <a:rPr lang="en-US" sz="2400" b="1" dirty="0"/>
              <a:t>Purpose: John 20:30-31  But these are written that you may believe that Jesus is the Messiah, the Son of God and that by believing you may have life in his name.</a:t>
            </a:r>
          </a:p>
          <a:p>
            <a:pPr marL="102870" indent="0">
              <a:buNone/>
            </a:pPr>
            <a:endParaRPr lang="en-US" sz="2400" b="1" dirty="0"/>
          </a:p>
          <a:p>
            <a:pPr marL="102870" indent="0">
              <a:buNone/>
            </a:pPr>
            <a:r>
              <a:rPr lang="en-US" sz="2400" b="1" dirty="0"/>
              <a:t>Key verse: John 1:14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6" y="1574443"/>
            <a:ext cx="3076770" cy="420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444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D07C-2D77-42BA-8F98-EA0F1A23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You Must Be Born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0387C-BC96-48D0-86FD-03A0532B5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7678"/>
            <a:ext cx="8229600" cy="447168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Truly I tell you, unless you are born again of the water and of the spirit, you will never enter into the kingdom of God.</a:t>
            </a:r>
          </a:p>
          <a:p>
            <a:pPr marL="137160" indent="0">
              <a:buNone/>
            </a:pPr>
            <a:endParaRPr lang="en-US" sz="2000" b="1" dirty="0"/>
          </a:p>
          <a:p>
            <a:pPr marL="137160" indent="0">
              <a:buNone/>
            </a:pPr>
            <a:r>
              <a:rPr lang="en-US" sz="3200" b="1" dirty="0"/>
              <a:t>Nicodemus: How can this be?</a:t>
            </a:r>
          </a:p>
          <a:p>
            <a:pPr marL="137160" indent="0">
              <a:buNone/>
            </a:pPr>
            <a:endParaRPr lang="en-US" sz="2000" b="1" dirty="0"/>
          </a:p>
          <a:p>
            <a:pPr marL="137160" indent="0">
              <a:buNone/>
            </a:pPr>
            <a:r>
              <a:rPr lang="en-US" sz="3200" b="1" dirty="0"/>
              <a:t>Jesus: You are Israel’s teacher, and you do not know Ezekiel 36:24-28?  (Acts 2:36-38)</a:t>
            </a:r>
          </a:p>
        </p:txBody>
      </p:sp>
    </p:spTree>
    <p:extLst>
      <p:ext uri="{BB962C8B-B14F-4D97-AF65-F5344CB8AC3E}">
        <p14:creationId xmlns:p14="http://schemas.microsoft.com/office/powerpoint/2010/main" val="1340965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632E-8E67-41F7-9C1C-AC332C55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3:10-13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34064-24AB-4797-836A-96F76B9CF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v. 11 We testify to what we have seen.</a:t>
            </a:r>
          </a:p>
          <a:p>
            <a:pPr marL="137160" indent="0">
              <a:buNone/>
            </a:pPr>
            <a:r>
              <a:rPr lang="en-US" b="1" dirty="0"/>
              <a:t>               Jesus is talking about John the Baptist and his disciples baptizing people.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12 Now I will speak of heavenly things.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 Son of Man came to reveal these greater things.</a:t>
            </a:r>
          </a:p>
        </p:txBody>
      </p:sp>
    </p:spTree>
    <p:extLst>
      <p:ext uri="{BB962C8B-B14F-4D97-AF65-F5344CB8AC3E}">
        <p14:creationId xmlns:p14="http://schemas.microsoft.com/office/powerpoint/2010/main" val="1134754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E29-C97F-417B-9CFA-9CAA069E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3:14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D20BF-BB29-4C2F-80DD-2EAAEB53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766907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Numbers 21:7-9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Just as Moses lifted up the snake in the wilderness, so the Son of Man must be lifted up.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8E74D-4F87-4D1F-AC27-46BF6828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894" y="1533155"/>
            <a:ext cx="30861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91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IV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4660" y="2805343"/>
            <a:ext cx="3657599" cy="3480047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and the Samaritan Woman at the Well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73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E3773-F7D7-4D58-9677-AA920B98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1" y="274638"/>
            <a:ext cx="8540319" cy="1143000"/>
          </a:xfrm>
        </p:spPr>
        <p:txBody>
          <a:bodyPr>
            <a:normAutofit/>
          </a:bodyPr>
          <a:lstStyle/>
          <a:p>
            <a:r>
              <a:rPr lang="en-US" sz="3200" dirty="0"/>
              <a:t>John 4 Jesus and the Samaritan Woman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75627-87A5-4E02-9DD9-137B01969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452" y="2166150"/>
            <a:ext cx="3857348" cy="414320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4:1-9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ministers in Samaria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96F73-B188-403F-AE23-9522F2236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365" y="1417638"/>
            <a:ext cx="3249542" cy="52986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4077B50-B5E9-453B-8CEB-1CA9809568D6}"/>
                  </a:ext>
                </a:extLst>
              </p14:cNvPr>
              <p14:cNvContentPartPr/>
              <p14:nvPr/>
            </p14:nvContentPartPr>
            <p14:xfrm>
              <a:off x="2628720" y="2571840"/>
              <a:ext cx="1283400" cy="3899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4077B50-B5E9-453B-8CEB-1CA9809568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9360" y="2562480"/>
                <a:ext cx="1302120" cy="391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0932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2E26-F539-45FE-8B61-1FD78A62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Jacob’s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4A44D-FCEE-49B6-8733-248F9214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038" y="1600200"/>
            <a:ext cx="4407762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Jesus and Outsiders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A Samaritan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A woman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A “sinful” </a:t>
            </a:r>
            <a:r>
              <a:rPr lang="en-US" b="1" dirty="0" err="1"/>
              <a:t>unmaried</a:t>
            </a:r>
            <a:r>
              <a:rPr lang="en-US" b="1" dirty="0"/>
              <a:t> Samaritan woman.</a:t>
            </a:r>
          </a:p>
          <a:p>
            <a:pPr marL="137160" indent="0">
              <a:buNone/>
            </a:pPr>
            <a:endParaRPr lang="en-US" sz="1800" b="1" dirty="0"/>
          </a:p>
          <a:p>
            <a:pPr marL="137160" indent="0">
              <a:buNone/>
            </a:pPr>
            <a:r>
              <a:rPr lang="en-US" b="1" dirty="0"/>
              <a:t>Jesus: Will you give me a drink?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CE1A5-EF12-43D7-8DD0-99D4E3BD0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17" y="1784855"/>
            <a:ext cx="3530767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96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CE07-4DFC-4914-A350-93B464BB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4:10-26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71D44-F1D5-4E48-B367-69534DD52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v. 10  living water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sz="3200" b="1" dirty="0"/>
              <a:t>v. 14 Whoever drinks the water I give them will never thirst. Indeed, the water I give them will become in them a spring of water welling up to eternal life.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sz="3200" b="1" dirty="0"/>
              <a:t>Jesus is talking about the Holy Spirit.  John 7:37-39.</a:t>
            </a:r>
          </a:p>
        </p:txBody>
      </p:sp>
    </p:spTree>
    <p:extLst>
      <p:ext uri="{BB962C8B-B14F-4D97-AF65-F5344CB8AC3E}">
        <p14:creationId xmlns:p14="http://schemas.microsoft.com/office/powerpoint/2010/main" val="3175443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1B5F-C651-4AF6-949B-76B322B27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When people put up a spiritual smokescreen: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94AEA-ACC1-42C8-8119-5ADBF55DD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79720"/>
            <a:ext cx="8229600" cy="432964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1. Respectfully and gently answer the question.   And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2. Bring the conversation around to the heart of the matter—matters related to eternal life!!!</a:t>
            </a:r>
          </a:p>
          <a:p>
            <a:pPr marL="13716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1660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6E34-838B-454F-88F5-74445AEF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4:17 The third miracle of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EB01D-EC01-4693-BA79-8D0F6B3C5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8900"/>
            <a:ext cx="8229600" cy="4560459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“You are right when you say you have no husband.”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“Sir, I can see that you are a prophet.”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 Samaritan woman puts up another spiritual smokescreen: 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Mt. Gerizim.</a:t>
            </a:r>
          </a:p>
        </p:txBody>
      </p:sp>
    </p:spTree>
    <p:extLst>
      <p:ext uri="{BB962C8B-B14F-4D97-AF65-F5344CB8AC3E}">
        <p14:creationId xmlns:p14="http://schemas.microsoft.com/office/powerpoint/2010/main" val="263317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F601F-5397-4123-92A8-A3E7A324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98" y="719090"/>
            <a:ext cx="4066173" cy="2183908"/>
          </a:xfrm>
        </p:spPr>
        <p:txBody>
          <a:bodyPr>
            <a:normAutofit/>
          </a:bodyPr>
          <a:lstStyle/>
          <a:p>
            <a:r>
              <a:rPr lang="en-US" sz="2800" dirty="0"/>
              <a:t>Mt Gerizim and the Samaritans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7D4428-8877-4E6D-9D65-FAF2DF5B4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2542" y="3577701"/>
            <a:ext cx="5240429" cy="2934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C9164-BBDC-4B43-A104-AFB990877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36" y="545684"/>
            <a:ext cx="3810000" cy="282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EAD3F-938A-4779-8BB7-24D97D505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83391"/>
            <a:ext cx="27146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86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Bear in Mind in John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474" y="1615735"/>
            <a:ext cx="4838330" cy="4873841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Chronology based on the Jewish festivals (the three year ministry.</a:t>
            </a: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The nature of Jesus is revealed through the festivals as well.</a:t>
            </a: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Use of metaphors (light, life, bread, gate, door, lamb, glory…)</a:t>
            </a: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Use of irony.</a:t>
            </a: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endParaRPr lang="en-US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386B6C-568F-4F66-98C1-DD403537B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05" y="1615735"/>
            <a:ext cx="2582291" cy="406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E5A22-912A-4A47-9232-356980DA9585}"/>
              </a:ext>
            </a:extLst>
          </p:cNvPr>
          <p:cNvSpPr txBox="1"/>
          <p:nvPr/>
        </p:nvSpPr>
        <p:spPr>
          <a:xfrm>
            <a:off x="5743851" y="5735751"/>
            <a:ext cx="3071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Rylands Papyrus</a:t>
            </a:r>
          </a:p>
          <a:p>
            <a:pPr algn="ctr"/>
            <a:r>
              <a:rPr lang="en-US" sz="2000" b="1" dirty="0"/>
              <a:t>AD 125</a:t>
            </a:r>
          </a:p>
        </p:txBody>
      </p:sp>
    </p:spTree>
    <p:extLst>
      <p:ext uri="{BB962C8B-B14F-4D97-AF65-F5344CB8AC3E}">
        <p14:creationId xmlns:p14="http://schemas.microsoft.com/office/powerpoint/2010/main" val="3954084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80D3F-8A57-450E-A0BF-048D2699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4:24  True Worship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E1591-C283-45C8-AF5C-75E395866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64310"/>
            <a:ext cx="8229601" cy="4445049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God’s worshipers must worship in spirit and in truth.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I who speak to you—I am He.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claims to be God!!!!</a:t>
            </a:r>
          </a:p>
        </p:txBody>
      </p:sp>
    </p:spTree>
    <p:extLst>
      <p:ext uri="{BB962C8B-B14F-4D97-AF65-F5344CB8AC3E}">
        <p14:creationId xmlns:p14="http://schemas.microsoft.com/office/powerpoint/2010/main" val="2507837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9D538-6E1C-4F08-8CB8-E3B30E35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4:27-38 The Disciples are Confused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59BA6-6CEF-420C-BDDE-F71560932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066"/>
            <a:ext cx="8229600" cy="4427294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v. 29  Come and see…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34  My food is to do the will of him who sent me and to finish his work.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Q: What is YOUR food?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Open your eyes!  The fields are ripe for harvest.</a:t>
            </a:r>
          </a:p>
        </p:txBody>
      </p:sp>
    </p:spTree>
    <p:extLst>
      <p:ext uri="{BB962C8B-B14F-4D97-AF65-F5344CB8AC3E}">
        <p14:creationId xmlns:p14="http://schemas.microsoft.com/office/powerpoint/2010/main" val="1747773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929631"/>
            <a:ext cx="3719743" cy="335575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The Healing at the Pool of Bethsaida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36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3F1A-F52F-4AE7-871A-5F01BA8F8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5 Healing at Bethsaida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B6DB6-5744-43D5-AB0D-F5FE3DD42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" y="1819922"/>
            <a:ext cx="8154140" cy="448943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Do you want to get well?</a:t>
            </a:r>
          </a:p>
          <a:p>
            <a:pPr marL="137160" indent="0">
              <a:buNone/>
            </a:pPr>
            <a:endParaRPr lang="en-US" sz="3200" b="1" dirty="0"/>
          </a:p>
          <a:p>
            <a:pPr marL="137160" indent="0">
              <a:buNone/>
            </a:pPr>
            <a:r>
              <a:rPr lang="en-US" sz="3200" b="1" dirty="0"/>
              <a:t>Jesus is Lord of the Sabbath</a:t>
            </a:r>
          </a:p>
          <a:p>
            <a:pPr marL="137160" indent="0">
              <a:buNone/>
            </a:pPr>
            <a:endParaRPr lang="en-US" sz="3200" b="1" dirty="0"/>
          </a:p>
          <a:p>
            <a:pPr marL="137160" indent="0">
              <a:buNone/>
            </a:pPr>
            <a:r>
              <a:rPr lang="en-US" sz="3200" b="1" dirty="0"/>
              <a:t>Testimonies about Jesus</a:t>
            </a:r>
          </a:p>
        </p:txBody>
      </p:sp>
    </p:spTree>
    <p:extLst>
      <p:ext uri="{BB962C8B-B14F-4D97-AF65-F5344CB8AC3E}">
        <p14:creationId xmlns:p14="http://schemas.microsoft.com/office/powerpoint/2010/main" val="1733440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B04B1-A263-4A4D-ACC2-1E09AA53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4" y="-3368833"/>
            <a:ext cx="5185447" cy="63771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BFB91-C14D-495F-84DB-2D01FFA3A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ool of Bethesda">
            <a:extLst>
              <a:ext uri="{FF2B5EF4-FFF2-40B4-BE49-F238E27FC236}">
                <a16:creationId xmlns:a16="http://schemas.microsoft.com/office/drawing/2014/main" id="{88A218FE-20FE-46E9-BF87-6936D852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0" y="2858610"/>
            <a:ext cx="8252752" cy="38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Pool of Bethesda | Ferrell's Travel Blog">
            <a:extLst>
              <a:ext uri="{FF2B5EF4-FFF2-40B4-BE49-F238E27FC236}">
                <a16:creationId xmlns:a16="http://schemas.microsoft.com/office/drawing/2014/main" id="{EC7AA01F-11C8-4C98-B7E3-19A346C70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" y="-1611963"/>
            <a:ext cx="5761608" cy="432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5FF61-4A4F-4298-BAB8-3ED24621CA72}"/>
              </a:ext>
            </a:extLst>
          </p:cNvPr>
          <p:cNvSpPr txBox="1"/>
          <p:nvPr/>
        </p:nvSpPr>
        <p:spPr>
          <a:xfrm>
            <a:off x="6312023" y="612559"/>
            <a:ext cx="2166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Pool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Bethsaida</a:t>
            </a:r>
          </a:p>
        </p:txBody>
      </p:sp>
    </p:spTree>
    <p:extLst>
      <p:ext uri="{BB962C8B-B14F-4D97-AF65-F5344CB8AC3E}">
        <p14:creationId xmlns:p14="http://schemas.microsoft.com/office/powerpoint/2010/main" val="2109613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C014-BA79-4782-8E7E-B20EF5CFD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5:6 Do You Want to Get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0C351-3A8A-4B18-B9E8-1AF02C4D1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8" y="1766656"/>
            <a:ext cx="8145262" cy="4542704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What if Jesus healed you?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What would you have to change?</a:t>
            </a:r>
          </a:p>
        </p:txBody>
      </p:sp>
    </p:spTree>
    <p:extLst>
      <p:ext uri="{BB962C8B-B14F-4D97-AF65-F5344CB8AC3E}">
        <p14:creationId xmlns:p14="http://schemas.microsoft.com/office/powerpoint/2010/main" val="2910780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/>
              <a:t>John 5:7-15  Jesus 3</a:t>
            </a:r>
            <a:r>
              <a:rPr lang="en-US" sz="3200" baseline="30000" dirty="0"/>
              <a:t>rd</a:t>
            </a:r>
            <a:r>
              <a:rPr lang="en-US" sz="3200" dirty="0"/>
              <a:t> Sign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64" y="1260628"/>
            <a:ext cx="8321336" cy="5048731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John 5:8   Jesus: “Get up your mat and walk” </a:t>
            </a:r>
          </a:p>
          <a:p>
            <a:pPr marL="137160" indent="0">
              <a:buNone/>
            </a:pPr>
            <a:endParaRPr lang="en-US" sz="1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To be healed:</a:t>
            </a:r>
          </a:p>
          <a:p>
            <a:pPr marL="13716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Trust Jesus</a:t>
            </a:r>
          </a:p>
          <a:p>
            <a:pPr marL="13716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Take action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The cure was 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Sudden and complete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Stop sinning!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557" y="25146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98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D831-0782-4219-9FB5-371CF6121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5:16-30</a:t>
            </a:r>
            <a:br>
              <a:rPr lang="en-US" sz="3200" dirty="0"/>
            </a:br>
            <a:r>
              <a:rPr lang="en-US" sz="3200" dirty="0"/>
              <a:t>Jesus the Lord of the Sabbath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F7B2-7270-42B4-9B82-4118E25C8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8698"/>
            <a:ext cx="8229600" cy="4400661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v. 17  My Father is always at work.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v. 18  They tried all the more to kill Jesus.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Why? Because he claims to have authority over the Sabbath.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Sabbath for man Mark 2:27</a:t>
            </a:r>
          </a:p>
          <a:p>
            <a:pPr marL="137160" indent="0">
              <a:buNone/>
            </a:pPr>
            <a:r>
              <a:rPr lang="en-US" sz="2400" b="1" dirty="0"/>
              <a:t>Jesus Lord of the Sabbath Matthew 12:1-8, Luke 6:1-5</a:t>
            </a:r>
          </a:p>
        </p:txBody>
      </p:sp>
    </p:spTree>
    <p:extLst>
      <p:ext uri="{BB962C8B-B14F-4D97-AF65-F5344CB8AC3E}">
        <p14:creationId xmlns:p14="http://schemas.microsoft.com/office/powerpoint/2010/main" val="29153496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Theme:  Jesus Replacing/Greater than the Jewish Festivals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/>
              <a:t> 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1. Jesus greater than the Sabbath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5:1-18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2. Jesus fulfills the Passover  Jn 6:1-70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3. Jesus fulfills Booths/Tabernacles  Jn 7:1-9:41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4. Jesus fulfills Feast of Dedication (Hanukkah)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10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77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Testimonies of Jesus  John 5:31-40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7678"/>
            <a:ext cx="8229600" cy="4471682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Jesus:  There are three things which testify about me:   Do you believe in Jesus?  Why?</a:t>
            </a:r>
          </a:p>
          <a:p>
            <a:pPr marL="137160" indent="0">
              <a:buNone/>
            </a:pPr>
            <a:endParaRPr lang="en-US" sz="1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a. John the Baptist  5:31-35</a:t>
            </a:r>
          </a:p>
          <a:p>
            <a:pPr marL="137160" indent="0">
              <a:buNone/>
            </a:pPr>
            <a:endParaRPr lang="en-US" sz="1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b. The “works” (miracles) of Jesus   5:36-38</a:t>
            </a:r>
          </a:p>
          <a:p>
            <a:pPr marL="137160" indent="0">
              <a:buNone/>
            </a:pPr>
            <a:endParaRPr lang="en-US" sz="1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c. Prophecy/Scripture   5:37-40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/>
              <a:t>Jesus: The entire Hebrew Bible is about me!!!</a:t>
            </a:r>
          </a:p>
        </p:txBody>
      </p:sp>
    </p:spTree>
    <p:extLst>
      <p:ext uri="{BB962C8B-B14F-4D97-AF65-F5344CB8AC3E}">
        <p14:creationId xmlns:p14="http://schemas.microsoft.com/office/powerpoint/2010/main" val="177561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64" y="292964"/>
            <a:ext cx="6530636" cy="861133"/>
          </a:xfrm>
        </p:spPr>
        <p:txBody>
          <a:bodyPr>
            <a:normAutofit/>
          </a:bodyPr>
          <a:lstStyle/>
          <a:p>
            <a:r>
              <a:rPr lang="en-US" sz="3600" dirty="0"/>
              <a:t>Seven I Am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01" y="1429305"/>
            <a:ext cx="7705817" cy="5255580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endParaRPr lang="en-US" sz="675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bread of life  John 6:35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light of the world  John 8:12, John 9:5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door (and the gate)  John 10:7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good shepherd  John 10:1,14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resurrection and the life  John 11:25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Way the Truth and the Life  John 14:6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true vine  John 15:1</a:t>
            </a:r>
          </a:p>
          <a:p>
            <a:pPr marL="102870" indent="0">
              <a:buNone/>
            </a:pPr>
            <a:endParaRPr lang="en-US" sz="800" dirty="0"/>
          </a:p>
          <a:p>
            <a:pPr marL="102870" indent="0">
              <a:buNone/>
            </a:pPr>
            <a:r>
              <a:rPr lang="en-US" sz="2400" b="1" dirty="0"/>
              <a:t>All are metaphors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86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92AE-9B85-41F6-818D-A3699B0DE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5:41-47  One Greater than Moses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65A20-B587-4316-A752-5A5B6892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Who do you accept glory from?  God or people?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45  Your accuser is Moses 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Deuteronomy 18:15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What about you?</a:t>
            </a:r>
          </a:p>
          <a:p>
            <a:pPr marL="137160" indent="0">
              <a:buNone/>
            </a:pPr>
            <a:r>
              <a:rPr lang="en-US" b="1" dirty="0"/>
              <a:t>Who will you listen to and who will you seek glory from?</a:t>
            </a:r>
          </a:p>
        </p:txBody>
      </p:sp>
    </p:spTree>
    <p:extLst>
      <p:ext uri="{BB962C8B-B14F-4D97-AF65-F5344CB8AC3E}">
        <p14:creationId xmlns:p14="http://schemas.microsoft.com/office/powerpoint/2010/main" val="913545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43E36-6750-44DE-B3A5-DF6A77227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896644"/>
            <a:ext cx="8234039" cy="5412715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Do you want to get well?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Get up and walk.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Stop sinning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Come to Jesus</a:t>
            </a:r>
          </a:p>
          <a:p>
            <a:pPr marL="137160" indent="0">
              <a:buNone/>
            </a:pPr>
            <a:r>
              <a:rPr lang="en-US" b="1" dirty="0"/>
              <a:t>	Lord of the Sabbath</a:t>
            </a:r>
          </a:p>
          <a:p>
            <a:pPr marL="137160" indent="0">
              <a:buNone/>
            </a:pPr>
            <a:r>
              <a:rPr lang="en-US" b="1" dirty="0"/>
              <a:t>	Fulfillment of Passover</a:t>
            </a:r>
          </a:p>
          <a:p>
            <a:pPr marL="137160" indent="0">
              <a:buNone/>
            </a:pPr>
            <a:r>
              <a:rPr lang="en-US" b="1" dirty="0"/>
              <a:t>	Fulfillment of Tabernacles</a:t>
            </a:r>
          </a:p>
          <a:p>
            <a:pPr marL="137160" indent="0">
              <a:buNone/>
            </a:pPr>
            <a:r>
              <a:rPr lang="en-US" b="1" dirty="0"/>
              <a:t>	The One </a:t>
            </a:r>
            <a:r>
              <a:rPr lang="en-US" b="1" dirty="0" err="1"/>
              <a:t>greateer</a:t>
            </a:r>
            <a:r>
              <a:rPr lang="en-US" b="1" dirty="0"/>
              <a:t> than Moses.</a:t>
            </a:r>
          </a:p>
        </p:txBody>
      </p:sp>
    </p:spTree>
    <p:extLst>
      <p:ext uri="{BB962C8B-B14F-4D97-AF65-F5344CB8AC3E}">
        <p14:creationId xmlns:p14="http://schemas.microsoft.com/office/powerpoint/2010/main" val="2419021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VI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929631"/>
            <a:ext cx="3719743" cy="335575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John 10:22-42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and the Feast of Dedication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(Hanukkah)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028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Theme:  Jesus Replacing/Greater than the Jewish Festivals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/>
              <a:t> 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1. Jesus greater than the Sabbath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5:1-18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2. Jesus fulfills the Passover  Jn 6:1-70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3. Jesus fulfills Booths/Tabernacles  Jn 7:1-9:41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4. Jesus fulfills Feast of Dedication (Hanukkah)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10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516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66DBB-7704-4E26-A52B-1FB55F0E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10:22-25  Jesus at the Feast of Dedication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67798-DB65-4458-8929-8F5A0C96B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016141"/>
            <a:ext cx="4114799" cy="429321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Jesus is the antitype to the Feast of Dedication.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Hanukkah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Celebrates the rededication of the temple on 25</a:t>
            </a:r>
            <a:r>
              <a:rPr lang="en-US" sz="2400" b="1" baseline="30000" dirty="0"/>
              <a:t>th</a:t>
            </a:r>
            <a:r>
              <a:rPr lang="en-US" sz="2400" b="1" dirty="0"/>
              <a:t> of Chislev (December, 164 BC)</a:t>
            </a:r>
          </a:p>
        </p:txBody>
      </p:sp>
      <p:pic>
        <p:nvPicPr>
          <p:cNvPr id="23554" name="Picture 2" descr="Festive Facts About Hanukkah | Mental Floss">
            <a:extLst>
              <a:ext uri="{FF2B5EF4-FFF2-40B4-BE49-F238E27FC236}">
                <a16:creationId xmlns:a16="http://schemas.microsoft.com/office/drawing/2014/main" id="{30D5C50B-1DAC-4775-A5EC-BDE17CBEC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5320" y="2184817"/>
            <a:ext cx="5424256" cy="303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14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susa">
            <a:extLst>
              <a:ext uri="{FF2B5EF4-FFF2-40B4-BE49-F238E27FC236}">
                <a16:creationId xmlns:a16="http://schemas.microsoft.com/office/drawing/2014/main" id="{F9CFB75C-CC8C-4EDA-A24F-B2A98195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7338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6">
            <a:extLst>
              <a:ext uri="{FF2B5EF4-FFF2-40B4-BE49-F238E27FC236}">
                <a16:creationId xmlns:a16="http://schemas.microsoft.com/office/drawing/2014/main" id="{ED1135DC-5FB5-450F-85AD-08E2AA48C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81600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Ancient Susa and the Ulai Canal</a:t>
            </a:r>
          </a:p>
        </p:txBody>
      </p:sp>
      <p:sp>
        <p:nvSpPr>
          <p:cNvPr id="92164" name="Text Box 7">
            <a:extLst>
              <a:ext uri="{FF2B5EF4-FFF2-40B4-BE49-F238E27FC236}">
                <a16:creationId xmlns:a16="http://schemas.microsoft.com/office/drawing/2014/main" id="{4AF7017C-A0D1-417E-90E8-058F2D45B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807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Daniel Chapter Eight: A Ram and a Goat</a:t>
            </a:r>
          </a:p>
        </p:txBody>
      </p:sp>
      <p:pic>
        <p:nvPicPr>
          <p:cNvPr id="92165" name="Picture 9" descr="ArchersSusa">
            <a:extLst>
              <a:ext uri="{FF2B5EF4-FFF2-40B4-BE49-F238E27FC236}">
                <a16:creationId xmlns:a16="http://schemas.microsoft.com/office/drawing/2014/main" id="{5C4147EA-083C-4CF2-98AA-1F4BB9BB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3909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>
            <a:extLst>
              <a:ext uri="{FF2B5EF4-FFF2-40B4-BE49-F238E27FC236}">
                <a16:creationId xmlns:a16="http://schemas.microsoft.com/office/drawing/2014/main" id="{9E787722-2AD2-4674-A891-A6CEF910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91440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Alexander the Great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Died “at the height of his power” at the age of 35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323 BC</a:t>
            </a:r>
          </a:p>
        </p:txBody>
      </p:sp>
      <p:pic>
        <p:nvPicPr>
          <p:cNvPr id="94211" name="Picture 2" descr="Alexander the Great 1 bw">
            <a:extLst>
              <a:ext uri="{FF2B5EF4-FFF2-40B4-BE49-F238E27FC236}">
                <a16:creationId xmlns:a16="http://schemas.microsoft.com/office/drawing/2014/main" id="{EB6732DB-96F7-40D1-87BC-1487A1A7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35213"/>
            <a:ext cx="27813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 descr="Alexander the Great Coin">
            <a:extLst>
              <a:ext uri="{FF2B5EF4-FFF2-40B4-BE49-F238E27FC236}">
                <a16:creationId xmlns:a16="http://schemas.microsoft.com/office/drawing/2014/main" id="{D70CB2C9-8778-43D9-AB0D-7617139B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00400"/>
            <a:ext cx="2466975" cy="23812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>
            <a:extLst>
              <a:ext uri="{FF2B5EF4-FFF2-40B4-BE49-F238E27FC236}">
                <a16:creationId xmlns:a16="http://schemas.microsoft.com/office/drawing/2014/main" id="{D709845C-E220-4E46-BC9A-DBE4B6A9F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>
                <a:solidFill>
                  <a:schemeClr val="tx1"/>
                </a:solidFill>
                <a:effectLst/>
              </a:rPr>
              <a:t>The Four Horns of Daniel Seven</a:t>
            </a:r>
            <a:br>
              <a:rPr lang="en-US" altLang="en-US" sz="4000">
                <a:solidFill>
                  <a:schemeClr val="tx1"/>
                </a:solidFill>
                <a:effectLst/>
              </a:rPr>
            </a:br>
            <a:endParaRPr lang="en-US" altLang="en-US" sz="400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42409" name="Group 73">
            <a:extLst>
              <a:ext uri="{FF2B5EF4-FFF2-40B4-BE49-F238E27FC236}">
                <a16:creationId xmlns:a16="http://schemas.microsoft.com/office/drawing/2014/main" id="{46AA5F3A-FA8B-4347-BDA4-60A1911AA863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1676400"/>
          <a:ext cx="6248400" cy="4638676"/>
        </p:xfrm>
        <a:graphic>
          <a:graphicData uri="http://schemas.openxmlformats.org/drawingml/2006/table">
            <a:tbl>
              <a:tblPr/>
              <a:tblGrid>
                <a:gridCol w="185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Horn (King)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Territory Ruled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Antigonus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East. From Syria to India.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8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Cassander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West. Macedonia and Greece.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Lysimachus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North. Thrace and Asia Minor.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8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Ptolemy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South. Egypt and Palestine.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375C-CDCA-428C-ADA2-A51AAFDF1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Out of one of these horns…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1F760-11E6-43AF-BBE3-2D93EE77C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05000"/>
            <a:ext cx="4114800" cy="3962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800" b="1" dirty="0" err="1"/>
              <a:t>Seleucus</a:t>
            </a:r>
            <a:r>
              <a:rPr lang="en-US" sz="2800" b="1" dirty="0"/>
              <a:t> I Nicator 321-285 BC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800" b="1" dirty="0"/>
              <a:t>South: Syria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800" b="1" dirty="0"/>
              <a:t>East: Persia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800" b="1" dirty="0"/>
              <a:t>Beautiful Land: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800" b="1" dirty="0"/>
              <a:t>Canaan</a:t>
            </a:r>
          </a:p>
        </p:txBody>
      </p:sp>
      <p:pic>
        <p:nvPicPr>
          <p:cNvPr id="98308" name="Picture 2" descr="Image result for seleucus i nicator">
            <a:extLst>
              <a:ext uri="{FF2B5EF4-FFF2-40B4-BE49-F238E27FC236}">
                <a16:creationId xmlns:a16="http://schemas.microsoft.com/office/drawing/2014/main" id="{3371782F-BD31-43FA-AA3B-D366487F7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1600200"/>
            <a:ext cx="3429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AF64-894D-47AF-8B22-C13D1770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Daniel’s Prophecy Fulfilled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27B92-2198-4CC4-8E12-97C613FA9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16" y="1704513"/>
            <a:ext cx="8136384" cy="442641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1 Maccabees 1:46-47  sacrifices banned, pigs slaughtered in temple, death for circumcision of children.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800" b="1" dirty="0"/>
              <a:t>1 Maccabees 1:57-58, 60, 62   The Abomination of Desolation. Antiochus Epiphanes.    Many stood firm.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800" b="1" dirty="0"/>
              <a:t>1 Maccabees 2:42 The Hasidim/Pharisees</a:t>
            </a:r>
          </a:p>
        </p:txBody>
      </p:sp>
    </p:spTree>
    <p:extLst>
      <p:ext uri="{BB962C8B-B14F-4D97-AF65-F5344CB8AC3E}">
        <p14:creationId xmlns:p14="http://schemas.microsoft.com/office/powerpoint/2010/main" val="2557542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Jesus Revealed Through Seven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191" y="1518082"/>
            <a:ext cx="7981025" cy="5193436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[knew </a:t>
            </a:r>
            <a:r>
              <a:rPr lang="en-US" sz="2400" b="1" dirty="0" err="1">
                <a:solidFill>
                  <a:srgbClr val="FFFF00"/>
                </a:solidFill>
              </a:rPr>
              <a:t>thoughs</a:t>
            </a:r>
            <a:r>
              <a:rPr lang="en-US" sz="2400" b="1" dirty="0">
                <a:solidFill>
                  <a:srgbClr val="FFFF00"/>
                </a:solidFill>
              </a:rPr>
              <a:t> of Nathanael  1:43-50]</a:t>
            </a: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Water to wine  John 2:1-11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of official’s son  John 4:43-54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at pool of Bethesda  John 5:1-5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Feeding of 5000  John 6:1-14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Walking on water  John 6:16-21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man born blind  John 9:1-12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Resurrection of Lazarus  John 11:1-44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[miraculous catch of fish  John 21:1-13]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14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>
            <a:extLst>
              <a:ext uri="{FF2B5EF4-FFF2-40B4-BE49-F238E27FC236}">
                <a16:creationId xmlns:a16="http://schemas.microsoft.com/office/drawing/2014/main" id="{1B04D884-24E6-4560-AC70-8D8E751C5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048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Daniel 8:  The Abomination of Desolation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9331" name="Picture 5" descr="antiochus4">
            <a:extLst>
              <a:ext uri="{FF2B5EF4-FFF2-40B4-BE49-F238E27FC236}">
                <a16:creationId xmlns:a16="http://schemas.microsoft.com/office/drawing/2014/main" id="{C46CBB28-D7D5-4F3F-A722-4664B9773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6528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Box 1">
            <a:extLst>
              <a:ext uri="{FF2B5EF4-FFF2-40B4-BE49-F238E27FC236}">
                <a16:creationId xmlns:a16="http://schemas.microsoft.com/office/drawing/2014/main" id="{6BA500FC-16AE-44A6-8284-A258FF7D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33600"/>
            <a:ext cx="3733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How long?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2300 Evenings and Mornings = 1150 days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Nov 167 BC – Dec 25, 164 BC = 1150 days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CDDC-394F-4EC3-969D-8A2E271C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Hanukkah: God Saves His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F9655-3BC1-4823-80FE-18439A961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963880" cy="470916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en-US" sz="2400" b="1" dirty="0"/>
              <a:t>What is Hanukkah about?   It is about God saving his people.</a:t>
            </a:r>
          </a:p>
          <a:p>
            <a:pPr marL="137160" indent="0">
              <a:buNone/>
            </a:pPr>
            <a:endParaRPr lang="en-US" sz="900" b="1" dirty="0"/>
          </a:p>
          <a:p>
            <a:pPr marL="137160" indent="0">
              <a:buNone/>
            </a:pPr>
            <a:r>
              <a:rPr lang="en-US" sz="2400" b="1" dirty="0"/>
              <a:t>Judas </a:t>
            </a:r>
            <a:r>
              <a:rPr lang="en-US" sz="2400" b="1" dirty="0" err="1"/>
              <a:t>Maccabeeus</a:t>
            </a:r>
            <a:r>
              <a:rPr lang="en-US" sz="2400" b="1" dirty="0"/>
              <a:t> is a prefigure of the Messiah.</a:t>
            </a:r>
          </a:p>
          <a:p>
            <a:pPr marL="137160" indent="0">
              <a:buNone/>
            </a:pPr>
            <a:endParaRPr lang="en-US" sz="900" b="1" dirty="0"/>
          </a:p>
          <a:p>
            <a:pPr marL="137160" indent="0">
              <a:buNone/>
            </a:pPr>
            <a:r>
              <a:rPr lang="en-US" sz="2400" b="1" dirty="0"/>
              <a:t>He defeated Antiochus Epiphanes, and rededicated the temple.</a:t>
            </a:r>
          </a:p>
          <a:p>
            <a:pPr marL="137160" indent="0">
              <a:buNone/>
            </a:pPr>
            <a:endParaRPr lang="en-US" sz="800" b="1" dirty="0"/>
          </a:p>
          <a:p>
            <a:pPr marL="137160" indent="0">
              <a:buNone/>
            </a:pPr>
            <a:r>
              <a:rPr lang="en-US" sz="2400" b="1" dirty="0"/>
              <a:t>His people are raised from the dead on the 8</a:t>
            </a:r>
            <a:r>
              <a:rPr lang="en-US" sz="2400" b="1" baseline="30000" dirty="0"/>
              <a:t>th</a:t>
            </a:r>
            <a:r>
              <a:rPr lang="en-US" sz="2400" b="1" dirty="0"/>
              <a:t> day.</a:t>
            </a:r>
          </a:p>
        </p:txBody>
      </p:sp>
      <p:pic>
        <p:nvPicPr>
          <p:cNvPr id="1026" name="Picture 2" descr="12 Fun Hanukkah Facts - What is Hanukkah, How to Celebrate &amp; History">
            <a:extLst>
              <a:ext uri="{FF2B5EF4-FFF2-40B4-BE49-F238E27FC236}">
                <a16:creationId xmlns:a16="http://schemas.microsoft.com/office/drawing/2014/main" id="{702B60CE-2ED7-4740-812E-23E4F33D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80" y="2267413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915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5AB6-D4E5-474A-BF3D-95BCC7B9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10:24-42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3C0F3-1DAC-4918-963E-7FC9673E5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v. 24  If you are the Messiah, tell us plainly.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25, 32, 38 Believe the miracles/signs!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28  I give them eternal life.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30  I and the Father are One!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John 10:34-36  A strange argument.  Psalm 82:6</a:t>
            </a:r>
          </a:p>
        </p:txBody>
      </p:sp>
    </p:spTree>
    <p:extLst>
      <p:ext uri="{BB962C8B-B14F-4D97-AF65-F5344CB8AC3E}">
        <p14:creationId xmlns:p14="http://schemas.microsoft.com/office/powerpoint/2010/main" val="38756346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1B670-1F7F-4576-8687-D4934CE22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Jesus Fulfills Hannukah/Dedication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C452C-45A0-4D5C-984C-1069B600A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99820"/>
            <a:ext cx="8229600" cy="4409539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John 10:36  Jesus:  I am the one whom the Father has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set apart </a:t>
            </a:r>
            <a:r>
              <a:rPr lang="en-US" b="1" dirty="0"/>
              <a:t>(dedicated)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1. I am the one dedicated to God.</a:t>
            </a:r>
          </a:p>
          <a:p>
            <a:pPr marL="137160" indent="0">
              <a:buNone/>
            </a:pPr>
            <a:r>
              <a:rPr lang="en-US" b="1" dirty="0"/>
              <a:t>2. I am God’s Son.</a:t>
            </a:r>
          </a:p>
          <a:p>
            <a:pPr marL="137160" indent="0">
              <a:buNone/>
            </a:pPr>
            <a:r>
              <a:rPr lang="en-US" b="1" dirty="0"/>
              <a:t>3. The Father is in me and I am in the Father.</a:t>
            </a:r>
          </a:p>
        </p:txBody>
      </p:sp>
    </p:spTree>
    <p:extLst>
      <p:ext uri="{BB962C8B-B14F-4D97-AF65-F5344CB8AC3E}">
        <p14:creationId xmlns:p14="http://schemas.microsoft.com/office/powerpoint/2010/main" val="34597351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DF81-6449-4F5B-A065-DD4D040B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11 Look what Jesus did next!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1FBB5-3B1C-416D-BB8E-4C0AA550A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Jesus fulfills the expectation of Hanukkah: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is the one dedicated to God.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Like Jacob </a:t>
            </a:r>
            <a:r>
              <a:rPr lang="en-US" b="1" dirty="0" err="1"/>
              <a:t>Maccabeeus</a:t>
            </a:r>
            <a:r>
              <a:rPr lang="en-US" b="1" dirty="0"/>
              <a:t>, Jesus will bring his people back from the dead.  John 11:25</a:t>
            </a:r>
          </a:p>
        </p:txBody>
      </p:sp>
    </p:spTree>
    <p:extLst>
      <p:ext uri="{BB962C8B-B14F-4D97-AF65-F5344CB8AC3E}">
        <p14:creationId xmlns:p14="http://schemas.microsoft.com/office/powerpoint/2010/main" val="26516685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EF117-492F-4191-9F4A-55547B33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Do We Learn From Hanukkah/Feast of Dedication?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6D19C-9149-42EA-86F3-25F507BBB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Jesus celebrated Hanukkah.</a:t>
            </a:r>
          </a:p>
          <a:p>
            <a:pPr marL="137160" indent="0">
              <a:buNone/>
            </a:pPr>
            <a:endParaRPr lang="en-US" sz="1300" b="1" dirty="0"/>
          </a:p>
          <a:p>
            <a:pPr marL="137160" indent="0">
              <a:buNone/>
            </a:pPr>
            <a:r>
              <a:rPr lang="en-US" b="1" dirty="0"/>
              <a:t>God is in control.</a:t>
            </a:r>
          </a:p>
          <a:p>
            <a:pPr marL="137160" indent="0">
              <a:buNone/>
            </a:pPr>
            <a:endParaRPr lang="en-US" sz="1300" b="1" dirty="0"/>
          </a:p>
          <a:p>
            <a:pPr marL="137160" indent="0">
              <a:buNone/>
            </a:pPr>
            <a:r>
              <a:rPr lang="en-US" b="1" dirty="0"/>
              <a:t>God will save and resurrect his people.</a:t>
            </a:r>
          </a:p>
          <a:p>
            <a:pPr marL="137160" indent="0">
              <a:buNone/>
            </a:pPr>
            <a:endParaRPr lang="en-US" sz="1300" b="1" dirty="0"/>
          </a:p>
          <a:p>
            <a:pPr marL="137160" indent="0">
              <a:buNone/>
            </a:pPr>
            <a:r>
              <a:rPr lang="en-US" b="1" dirty="0"/>
              <a:t>Jesus fulfills the expectation of Hanukkah/Dedication.</a:t>
            </a:r>
          </a:p>
          <a:p>
            <a:pPr marL="137160" indent="0">
              <a:buNone/>
            </a:pPr>
            <a:endParaRPr lang="en-US" sz="1300" b="1" dirty="0"/>
          </a:p>
          <a:p>
            <a:pPr marL="137160" indent="0">
              <a:buNone/>
            </a:pPr>
            <a:r>
              <a:rPr lang="en-US" b="1" dirty="0"/>
              <a:t>Jesus gives eternal life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Jesus is God’s Son.</a:t>
            </a:r>
          </a:p>
        </p:txBody>
      </p:sp>
    </p:spTree>
    <p:extLst>
      <p:ext uri="{BB962C8B-B14F-4D97-AF65-F5344CB8AC3E}">
        <p14:creationId xmlns:p14="http://schemas.microsoft.com/office/powerpoint/2010/main" val="21541953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VII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929631"/>
            <a:ext cx="3719743" cy="335575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fulfills Passover.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the Second Moses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6787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Theme:  Jesus Replacing/Greater than the Jewish Festivals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/>
              <a:t> 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1. Jesus greater than the Sabbath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5:1-18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2. Jesus fulfills the Passover  Jn 6:1-70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3. Jesus fulfills Booths/Tabernacles  Jn 7:1-9:41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4. Jesus fulfills Feast of Dedication (Hanukkah)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10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07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Sign #4  Feeding the 5000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77374"/>
            <a:ext cx="4953000" cy="4231985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Theme:  Jesus the second  Moses and 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 fulfills the Passover.</a:t>
            </a:r>
          </a:p>
          <a:p>
            <a:pPr marL="137160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 gives bread (like the manna)</a:t>
            </a:r>
          </a:p>
          <a:p>
            <a:pPr marL="137160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1026" name="Picture 2" descr="http://www.bible-basics-layers-of-understanding.com/images/feeding5000breadfishes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3810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artoonstock.com/lowres/jlo0174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92880"/>
            <a:ext cx="3295650" cy="263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38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EF0B-A96F-445C-9E2A-67B423336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Sign #4  Jesus feeds 10,000 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FA4A1-AFD3-4F44-8762-65AFD082E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677880"/>
            <a:ext cx="4270159" cy="4631480"/>
          </a:xfrm>
        </p:spPr>
        <p:txBody>
          <a:bodyPr/>
          <a:lstStyle/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People’s response:  Jn 6:14 “Surely this is the prophet” (Deuteronomy 18:15-19)</a:t>
            </a:r>
          </a:p>
          <a:p>
            <a:pPr marL="137160" indent="0">
              <a:buNone/>
            </a:pPr>
            <a:endParaRPr lang="en-US" sz="1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Moses:</a:t>
            </a:r>
          </a:p>
          <a:p>
            <a:pPr marL="137160" indent="0">
              <a:buNone/>
            </a:pPr>
            <a:endParaRPr lang="en-US" sz="1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Gave them bread (sign #4)</a:t>
            </a: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Parted the Red Sea (sign #5)</a:t>
            </a: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Gave them water (John 4:10, John 7:38)</a:t>
            </a:r>
          </a:p>
          <a:p>
            <a:pPr marL="137160" indent="0">
              <a:buNone/>
            </a:pP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13E0BB-2356-4176-A758-21184DDD2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574" y="2166151"/>
            <a:ext cx="4663735" cy="349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John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I. Prologue 1:1-1:18</a:t>
            </a:r>
          </a:p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II. Book of Signs 1:19-12:50</a:t>
            </a:r>
          </a:p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III. Book of Glory  Passion Story 13:1-20:31</a:t>
            </a:r>
          </a:p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IV. Epilogue 21:1-21:25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Theme:  The Son of who reveals God’s glory.</a:t>
            </a:r>
          </a:p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Theme verses  1:14, 1:18, 3:16 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06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3DBA-4AD9-411F-B98F-570DF701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3515"/>
            <a:ext cx="8225161" cy="1571917"/>
          </a:xfrm>
        </p:spPr>
        <p:txBody>
          <a:bodyPr>
            <a:normAutofit/>
          </a:bodyPr>
          <a:lstStyle/>
          <a:p>
            <a:r>
              <a:rPr lang="en-US" sz="3600" dirty="0"/>
              <a:t>John 6:16-21</a:t>
            </a:r>
            <a:br>
              <a:rPr lang="en-US" sz="3600" dirty="0"/>
            </a:br>
            <a:r>
              <a:rPr lang="en-US" sz="3600" dirty="0"/>
              <a:t>Sign #5 Jesus Walks on Water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4BD5F7-2132-472E-9D5E-2567E98DC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935332"/>
            <a:ext cx="5291090" cy="3968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5641C-3254-44D7-9DAF-090C6E81510A}"/>
              </a:ext>
            </a:extLst>
          </p:cNvPr>
          <p:cNvSpPr txBox="1"/>
          <p:nvPr/>
        </p:nvSpPr>
        <p:spPr>
          <a:xfrm>
            <a:off x="5575177" y="2263806"/>
            <a:ext cx="32225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Jesus walking on water the antitype to Moses parting the Red Sea.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John 6:20 “It is I”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ego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eimi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I, I 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Jesus is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373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457FD-E6EC-4AFA-B18E-85E65D5A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6:25-71 Jesus the Bread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5F65D-268C-46CC-B33A-F6690B386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v. 27  Work for food that will last.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Q: What are you working for?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v. 29  The work that God requires is to believe in Jesus who was sent by God.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v. 30 Give us a sign!  Are you greater than Moses?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v. 32 Were you paying attention yesterday?  I am greater than Moses.  I bring bread from heaven!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sz="2400" b="1" dirty="0"/>
              <a:t>v. 34 We want this bread!</a:t>
            </a:r>
          </a:p>
        </p:txBody>
      </p:sp>
    </p:spTree>
    <p:extLst>
      <p:ext uri="{BB962C8B-B14F-4D97-AF65-F5344CB8AC3E}">
        <p14:creationId xmlns:p14="http://schemas.microsoft.com/office/powerpoint/2010/main" val="7143187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EF04-7D39-49C9-9D82-3F14E148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6:35-44 I AM the Bread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9308A-F60D-4FC0-8BD4-B2EA43524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I, I AM the bread of life</a:t>
            </a:r>
          </a:p>
          <a:p>
            <a:pPr marL="137160" indent="0">
              <a:buNone/>
            </a:pPr>
            <a:endParaRPr lang="en-US" sz="1100" b="1" dirty="0"/>
          </a:p>
          <a:p>
            <a:pPr marL="137160" indent="0" algn="r">
              <a:buNone/>
            </a:pPr>
            <a:r>
              <a:rPr lang="en-US" b="1" dirty="0"/>
              <a:t>Not “I have bread”</a:t>
            </a:r>
          </a:p>
          <a:p>
            <a:pPr marL="137160" indent="0" algn="r">
              <a:buNone/>
            </a:pPr>
            <a:r>
              <a:rPr lang="en-US" b="1" dirty="0"/>
              <a:t>Not “I offer bread”</a:t>
            </a:r>
          </a:p>
          <a:p>
            <a:pPr marL="137160" indent="0" algn="r">
              <a:buNone/>
            </a:pPr>
            <a:r>
              <a:rPr lang="en-US" b="1" dirty="0"/>
              <a:t>Not “I bring bread”</a:t>
            </a:r>
          </a:p>
          <a:p>
            <a:pPr marL="137160" indent="0" algn="r">
              <a:buNone/>
            </a:pPr>
            <a:endParaRPr lang="en-US" sz="1100" b="1" dirty="0"/>
          </a:p>
          <a:p>
            <a:pPr marL="137160" indent="0">
              <a:buNone/>
            </a:pPr>
            <a:r>
              <a:rPr lang="en-US" sz="3200" b="1" dirty="0"/>
              <a:t>I AM the bread of life</a:t>
            </a:r>
          </a:p>
          <a:p>
            <a:pPr marL="137160" indent="0">
              <a:buNone/>
            </a:pPr>
            <a:endParaRPr lang="en-US" sz="1000" b="1" dirty="0"/>
          </a:p>
          <a:p>
            <a:pPr marL="137160" indent="0">
              <a:buNone/>
            </a:pPr>
            <a:r>
              <a:rPr lang="en-US" sz="2400" b="1" dirty="0"/>
              <a:t>What do you hunger for?</a:t>
            </a:r>
          </a:p>
          <a:p>
            <a:pPr marL="137160" indent="0">
              <a:buNone/>
            </a:pPr>
            <a:r>
              <a:rPr lang="en-US" sz="2400" b="1" dirty="0"/>
              <a:t>What do you thirst for?</a:t>
            </a:r>
          </a:p>
          <a:p>
            <a:pPr marL="137160" indent="0">
              <a:buNone/>
            </a:pPr>
            <a:r>
              <a:rPr lang="en-US" sz="2400" b="1" dirty="0"/>
              <a:t>Where do you go for spiritual food?</a:t>
            </a:r>
          </a:p>
        </p:txBody>
      </p:sp>
    </p:spTree>
    <p:extLst>
      <p:ext uri="{BB962C8B-B14F-4D97-AF65-F5344CB8AC3E}">
        <p14:creationId xmlns:p14="http://schemas.microsoft.com/office/powerpoint/2010/main" val="34913615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D524-1347-40A4-B277-CFE8C97F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7 I AM Statements in John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4A84BF-3F74-4961-AF35-BD2CB4561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889" y="1687566"/>
            <a:ext cx="7134601" cy="4379343"/>
          </a:xfrm>
        </p:spPr>
      </p:pic>
    </p:spTree>
    <p:extLst>
      <p:ext uri="{BB962C8B-B14F-4D97-AF65-F5344CB8AC3E}">
        <p14:creationId xmlns:p14="http://schemas.microsoft.com/office/powerpoint/2010/main" val="2608129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2112-2668-4A1A-85C8-095C4F4E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6:41  Grumbling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5EF3C-D56F-47B2-BC46-27D4EE462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486" y="1553592"/>
            <a:ext cx="3399313" cy="4755768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Is this not Jesus, the son of Joseph, whose father and mother we know?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Jesus: stop grumbling!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It is true! I AM the bread of life!</a:t>
            </a:r>
          </a:p>
        </p:txBody>
      </p:sp>
      <p:pic>
        <p:nvPicPr>
          <p:cNvPr id="1026" name="Picture 2" descr="Grumble Grumble | | VITAL">
            <a:extLst>
              <a:ext uri="{FF2B5EF4-FFF2-40B4-BE49-F238E27FC236}">
                <a16:creationId xmlns:a16="http://schemas.microsoft.com/office/drawing/2014/main" id="{5866CC6E-C3F2-4F27-9F18-0056C9F8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4706"/>
            <a:ext cx="5287486" cy="32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9754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6B4EC-227C-4646-8041-B33AFAD62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6:45-59  Eat of 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CE9C9-1DDA-497B-9FFA-D371C6EAA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v. 49, 58 Your ancestors ate bread from Moses and died.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I am greater than Moses!!!  I am living bread!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If you eat my flesh me you will not die!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v. 53 Very truly I tell you, unless you eat the flesh of the Son of Man and drink his blood, you have no life in you!!!      My flesh is real food.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Wow!!!               Are you feeding on Jesus?</a:t>
            </a:r>
          </a:p>
        </p:txBody>
      </p:sp>
    </p:spTree>
    <p:extLst>
      <p:ext uri="{BB962C8B-B14F-4D97-AF65-F5344CB8AC3E}">
        <p14:creationId xmlns:p14="http://schemas.microsoft.com/office/powerpoint/2010/main" val="1890850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77567-B683-4023-B257-99FA304E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6:60-70  What Is Your </a:t>
            </a:r>
            <a:r>
              <a:rPr lang="en-US" sz="3600" dirty="0" err="1"/>
              <a:t>Respose</a:t>
            </a:r>
            <a:r>
              <a:rPr lang="en-US" sz="36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2E2F3-5195-432D-AF89-33725ED23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v. 60 This is a hard teaching!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67  Do you want to leave too?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Peter: To whom [else] shall we go?</a:t>
            </a:r>
          </a:p>
          <a:p>
            <a:pPr marL="137160" indent="0">
              <a:buNone/>
            </a:pPr>
            <a:r>
              <a:rPr lang="en-US" b="1" dirty="0"/>
              <a:t>Consider the alternative.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Let us eat the bread and drink the blood of Jesus.</a:t>
            </a:r>
          </a:p>
        </p:txBody>
      </p:sp>
    </p:spTree>
    <p:extLst>
      <p:ext uri="{BB962C8B-B14F-4D97-AF65-F5344CB8AC3E}">
        <p14:creationId xmlns:p14="http://schemas.microsoft.com/office/powerpoint/2010/main" val="28265786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VIII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929631"/>
            <a:ext cx="3719743" cy="335575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and the Feast of Tabernacles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76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9971-AD99-4811-9337-0CD28F25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7 &amp; 8 Jesus and Tabernacles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F7178-4B25-48AF-8F42-70F36FDC2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3490"/>
            <a:ext cx="4114800" cy="467586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Feast of Tabernacles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Feast of Booths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i="1" dirty="0"/>
              <a:t>Sukkot</a:t>
            </a:r>
          </a:p>
          <a:p>
            <a:pPr marL="137160" indent="0">
              <a:buNone/>
            </a:pPr>
            <a:endParaRPr lang="en-US" sz="2400" b="1" i="1" dirty="0"/>
          </a:p>
          <a:p>
            <a:pPr marL="137160" indent="0">
              <a:buNone/>
            </a:pPr>
            <a:r>
              <a:rPr lang="en-US" sz="2400" b="1" dirty="0"/>
              <a:t>A harvest festival Sept/Oct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Remembering God dwelling with his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0A763-AD94-4E34-957A-9B5D8BF06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690" y="1500326"/>
            <a:ext cx="3893953" cy="480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839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5D281-B102-41EB-B3F0-50912AA63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7:14-24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C16A9-0250-4700-A7E6-7D27EF1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351" y="1846554"/>
            <a:ext cx="4136994" cy="4736807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7:17</a:t>
            </a:r>
          </a:p>
          <a:p>
            <a:pPr marL="137160" indent="0">
              <a:buNone/>
            </a:pPr>
            <a:r>
              <a:rPr lang="en-US" b="1" dirty="0"/>
              <a:t>If anyone chooses to do God’s will, he will find out whether my teaching comes from God or whether I speak on my own.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endParaRPr lang="en-US" b="1" dirty="0"/>
          </a:p>
        </p:txBody>
      </p:sp>
      <p:sp>
        <p:nvSpPr>
          <p:cNvPr id="5" name="AutoShape 4" descr="The Meaning of the Feast of Tabernacles - ONE FOR ISRAEL Ministry">
            <a:extLst>
              <a:ext uri="{FF2B5EF4-FFF2-40B4-BE49-F238E27FC236}">
                <a16:creationId xmlns:a16="http://schemas.microsoft.com/office/drawing/2014/main" id="{6D4EE8B0-B85F-4352-A7B7-F6FDE5DF42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694DA-0592-4C7E-B61C-E03ABA866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0111" y="2304614"/>
            <a:ext cx="6084255" cy="3488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6C9DF8-6034-417F-B26C-7C5C97721988}"/>
              </a:ext>
            </a:extLst>
          </p:cNvPr>
          <p:cNvSpPr txBox="1"/>
          <p:nvPr/>
        </p:nvSpPr>
        <p:spPr>
          <a:xfrm>
            <a:off x="457200" y="1562470"/>
            <a:ext cx="366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Sukkot in a city</a:t>
            </a:r>
          </a:p>
        </p:txBody>
      </p:sp>
    </p:spTree>
    <p:extLst>
      <p:ext uri="{BB962C8B-B14F-4D97-AF65-F5344CB8AC3E}">
        <p14:creationId xmlns:p14="http://schemas.microsoft.com/office/powerpoint/2010/main" val="98481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2457" y="763481"/>
            <a:ext cx="773245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Papyrus"/>
              </a:rPr>
              <a:t>Prologue  John 1:1-18</a:t>
            </a:r>
          </a:p>
          <a:p>
            <a:pPr algn="ctr"/>
            <a:endParaRPr lang="en-US" sz="2400" dirty="0">
              <a:solidFill>
                <a:srgbClr val="2F1A14"/>
              </a:solidFill>
              <a:latin typeface="Papyrus"/>
            </a:endParaRPr>
          </a:p>
          <a:p>
            <a:r>
              <a:rPr lang="en-US" sz="2400" dirty="0">
                <a:solidFill>
                  <a:srgbClr val="2F1A14"/>
                </a:solidFill>
                <a:latin typeface="Arial Black" panose="020B0A04020102020204" pitchFamily="34" charset="0"/>
              </a:rPr>
              <a:t>John 1:1 In the beginning was the Word. The Word was with God and the Word was God.</a:t>
            </a:r>
          </a:p>
          <a:p>
            <a:pPr algn="ctr"/>
            <a:endParaRPr lang="en-US" sz="2400" dirty="0">
              <a:solidFill>
                <a:srgbClr val="2F1A14"/>
              </a:solidFill>
              <a:latin typeface="Papyrus"/>
            </a:endParaRPr>
          </a:p>
          <a:p>
            <a:pPr algn="ctr"/>
            <a:r>
              <a:rPr lang="en-US" sz="2400" b="1" i="1" dirty="0" err="1">
                <a:solidFill>
                  <a:srgbClr val="FFFF00"/>
                </a:solidFill>
                <a:latin typeface="PalatinoLinotype-Roman"/>
              </a:rPr>
              <a:t>En</a:t>
            </a:r>
            <a:r>
              <a:rPr lang="en-US" sz="2400" b="1" i="1" dirty="0">
                <a:solidFill>
                  <a:srgbClr val="FFFF00"/>
                </a:solidFill>
                <a:latin typeface="PalatinoLinotype-Roman"/>
              </a:rPr>
              <a:t> archon  </a:t>
            </a:r>
            <a:r>
              <a:rPr lang="en-US" sz="2400" b="1" dirty="0">
                <a:solidFill>
                  <a:srgbClr val="FFFF00"/>
                </a:solidFill>
                <a:latin typeface="PalatinoLinotype-Roman"/>
              </a:rPr>
              <a:t>In the Beginning  (Genesis 1:1)</a:t>
            </a:r>
          </a:p>
          <a:p>
            <a:pPr algn="ctr"/>
            <a:endParaRPr lang="en-US" sz="2400" b="1" dirty="0">
              <a:solidFill>
                <a:srgbClr val="FFFF00"/>
              </a:solidFill>
              <a:latin typeface="PalatinoLinotype-Roman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PalatinoLinotype-Roman"/>
              </a:rPr>
              <a:t>The Word  </a:t>
            </a:r>
            <a:r>
              <a:rPr lang="en-US" sz="2400" b="1" i="1" dirty="0">
                <a:solidFill>
                  <a:srgbClr val="FFFF00"/>
                </a:solidFill>
                <a:latin typeface="PalatinoLinotype-Roman"/>
              </a:rPr>
              <a:t>logos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PalatinoLinotype-Roman"/>
              </a:rPr>
              <a:t>word, underlying principle, omnipresent wisdom, reason</a:t>
            </a:r>
          </a:p>
          <a:p>
            <a:pPr algn="ctr"/>
            <a:endParaRPr lang="en-US" sz="2400" b="1" dirty="0">
              <a:solidFill>
                <a:srgbClr val="FFFF00"/>
              </a:solidFill>
              <a:latin typeface="PalatinoLinotype-Roman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PalatinoLinotype-Roman"/>
              </a:rPr>
              <a:t>The Word:    Psalm 33:6 Isaiah 55:11</a:t>
            </a:r>
          </a:p>
        </p:txBody>
      </p:sp>
    </p:spTree>
    <p:extLst>
      <p:ext uri="{BB962C8B-B14F-4D97-AF65-F5344CB8AC3E}">
        <p14:creationId xmlns:p14="http://schemas.microsoft.com/office/powerpoint/2010/main" val="2676202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917E-89A3-4141-B3F0-7F411FDB2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7:37-43  Living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04D62-4348-4762-85A3-E9D1DF904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4" y="1322774"/>
            <a:ext cx="4509857" cy="533547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John 7:37  “Whoever believes in my, as Scripture says, rivers of living water will flow from within them.”  By this he meant the Spirit…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Isaiah 12:3 With joy, you will draw water from the well of salvation.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Zechariah 14:6-9, 16-17</a:t>
            </a:r>
          </a:p>
          <a:p>
            <a:pPr marL="137160" indent="0">
              <a:buNone/>
            </a:pPr>
            <a:r>
              <a:rPr lang="en-US" sz="2400" b="1" dirty="0"/>
              <a:t>Ezekiel 47:1-11</a:t>
            </a:r>
          </a:p>
          <a:p>
            <a:pPr marL="137160" indent="0">
              <a:buNone/>
            </a:pPr>
            <a:r>
              <a:rPr lang="en-US" sz="2400" b="1" dirty="0"/>
              <a:t>Joel 3:18</a:t>
            </a:r>
          </a:p>
          <a:p>
            <a:pPr marL="137160" indent="0">
              <a:buNone/>
            </a:pP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B73A1-6CDC-488B-9E63-5B0AB3317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306" y="1553593"/>
            <a:ext cx="4400550" cy="3943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6CA260-E9CD-4E62-B907-A687CF5F5BF3}"/>
              </a:ext>
            </a:extLst>
          </p:cNvPr>
          <p:cNvSpPr txBox="1"/>
          <p:nvPr/>
        </p:nvSpPr>
        <p:spPr>
          <a:xfrm>
            <a:off x="4829452" y="6036816"/>
            <a:ext cx="385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Water Ceremony</a:t>
            </a:r>
          </a:p>
        </p:txBody>
      </p:sp>
    </p:spTree>
    <p:extLst>
      <p:ext uri="{BB962C8B-B14F-4D97-AF65-F5344CB8AC3E}">
        <p14:creationId xmlns:p14="http://schemas.microsoft.com/office/powerpoint/2010/main" val="31871278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5666-5554-4744-B948-B5D491BC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8:12-20 </a:t>
            </a:r>
            <a:br>
              <a:rPr lang="en-US" sz="3600" dirty="0"/>
            </a:br>
            <a:r>
              <a:rPr lang="en-US" sz="3600" dirty="0"/>
              <a:t>I AM the Light of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A110-97F9-4C28-883F-4EB50F7E6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847" y="2086252"/>
            <a:ext cx="3666476" cy="422310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Illumination of the Temple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Purpose: To remember the </a:t>
            </a:r>
            <a:r>
              <a:rPr lang="en-US" sz="2400" b="1" i="1" dirty="0"/>
              <a:t>Shekinah</a:t>
            </a:r>
            <a:r>
              <a:rPr lang="en-US" sz="2400" b="1" dirty="0"/>
              <a:t>—the Glory of God who dwelt with them in the wilderness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C8110-4CFB-43AE-99F1-8BBCDB943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0337"/>
            <a:ext cx="5054764" cy="34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723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6D35-B887-4187-B9E5-0FCE80A8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8:28  I AM He  </a:t>
            </a:r>
            <a:r>
              <a:rPr lang="en-US" sz="3200" i="1" dirty="0"/>
              <a:t>ego </a:t>
            </a:r>
            <a:r>
              <a:rPr lang="en-US" sz="3200" i="1" dirty="0" err="1"/>
              <a:t>eimi</a:t>
            </a:r>
            <a:endParaRPr lang="en-US" sz="32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18D2B-0509-465C-BBCD-3044332B4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19" y="1544716"/>
            <a:ext cx="4527611" cy="2032986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When you have lifted up the Son of Man, then you will know that I AM 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EF846-1318-4FF0-A3CE-FAB2871FC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742" y="1258981"/>
            <a:ext cx="3212635" cy="4789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35096-22EA-4842-987E-846C87E6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9" y="3053919"/>
            <a:ext cx="4919792" cy="2771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F212E-033E-40AE-AFC3-1749CB982F5A}"/>
              </a:ext>
            </a:extLst>
          </p:cNvPr>
          <p:cNvSpPr txBox="1"/>
          <p:nvPr/>
        </p:nvSpPr>
        <p:spPr>
          <a:xfrm>
            <a:off x="1340528" y="6045692"/>
            <a:ext cx="64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Have you been lifting Jesus up?</a:t>
            </a:r>
          </a:p>
        </p:txBody>
      </p:sp>
    </p:spTree>
    <p:extLst>
      <p:ext uri="{BB962C8B-B14F-4D97-AF65-F5344CB8AC3E}">
        <p14:creationId xmlns:p14="http://schemas.microsoft.com/office/powerpoint/2010/main" val="3899472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5C82A-37B2-4097-8097-1CCFF549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8:31-48 True Disciples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D25C3-A54B-4BDC-9C93-4852AE792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John 8:31 “Belief” is not enough.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We need to hold to Jesus’ teachings!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John 8:46   Can any of you prove me guilty of sin?</a:t>
            </a:r>
          </a:p>
          <a:p>
            <a:pPr marL="137160" indent="0">
              <a:buNone/>
            </a:pPr>
            <a:r>
              <a:rPr lang="en-US" b="1" dirty="0"/>
              <a:t>Jesus was sinless!!!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John 8:48  Response: You are demon-possessed!</a:t>
            </a:r>
          </a:p>
        </p:txBody>
      </p:sp>
    </p:spTree>
    <p:extLst>
      <p:ext uri="{BB962C8B-B14F-4D97-AF65-F5344CB8AC3E}">
        <p14:creationId xmlns:p14="http://schemas.microsoft.com/office/powerpoint/2010/main" val="2866958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2B9B5-E0B0-41FE-83E7-A76E9B51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8:49-59 I 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13705-5384-476A-915A-9579590E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4540928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8:51  Whoever obeys my word will never see death.</a:t>
            </a:r>
          </a:p>
          <a:p>
            <a:pPr marL="137160" indent="0">
              <a:buNone/>
            </a:pPr>
            <a:endParaRPr lang="en-US" sz="900" b="1" dirty="0"/>
          </a:p>
          <a:p>
            <a:pPr marL="137160" indent="0">
              <a:buNone/>
            </a:pPr>
            <a:r>
              <a:rPr lang="en-US" b="1" dirty="0"/>
              <a:t>Jesus: I am greater than Abraham.</a:t>
            </a:r>
          </a:p>
          <a:p>
            <a:pPr marL="137160" indent="0">
              <a:buNone/>
            </a:pPr>
            <a:endParaRPr lang="en-US" sz="800" b="1" dirty="0"/>
          </a:p>
          <a:p>
            <a:pPr marL="137160" indent="0">
              <a:buNone/>
            </a:pPr>
            <a:r>
              <a:rPr lang="en-US" b="1" dirty="0"/>
              <a:t>John 8:58 Before Abraham was born, I AM</a:t>
            </a:r>
          </a:p>
          <a:p>
            <a:pPr marL="137160" indent="0">
              <a:buNone/>
            </a:pPr>
            <a:endParaRPr lang="en-US" sz="800" b="1" dirty="0"/>
          </a:p>
          <a:p>
            <a:pPr marL="137160" indent="0">
              <a:buNone/>
            </a:pPr>
            <a:r>
              <a:rPr lang="en-US" b="1" dirty="0"/>
              <a:t>They picked up stones…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A0CF9-2A6C-40CE-AA63-AC3B0D742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571" y="1828800"/>
            <a:ext cx="3648568" cy="4208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998F3-0A7D-4EDE-A154-06B7051901DD}"/>
              </a:ext>
            </a:extLst>
          </p:cNvPr>
          <p:cNvSpPr txBox="1"/>
          <p:nvPr/>
        </p:nvSpPr>
        <p:spPr>
          <a:xfrm>
            <a:off x="6054571" y="6125824"/>
            <a:ext cx="295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YHWH  I AM</a:t>
            </a:r>
          </a:p>
        </p:txBody>
      </p:sp>
    </p:spTree>
    <p:extLst>
      <p:ext uri="{BB962C8B-B14F-4D97-AF65-F5344CB8AC3E}">
        <p14:creationId xmlns:p14="http://schemas.microsoft.com/office/powerpoint/2010/main" val="41050994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IX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929631"/>
            <a:ext cx="3719743" cy="335575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Heals a Man Born Blind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2562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Theme:  Jesus Replacing/Greater than the Jewish Festivals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/>
              <a:t> 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1. Jesus greater than the Sabbath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5:1-18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2. Jesus fulfills the Passover  Jn 6:1-70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3. Jesus fulfills Booths/Tabernacles  Jn 7:1-9:41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4. Jesus fulfills Feast of Dedication (Hanukkah)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10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004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9971-AD99-4811-9337-0CD28F25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7 &amp; 8 Jesus and Tabernacles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F7178-4B25-48AF-8F42-70F36FDC2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3490"/>
            <a:ext cx="4114800" cy="467586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Feast of Tabernacles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Feast of Booths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i="1" dirty="0"/>
              <a:t>Sukkot</a:t>
            </a:r>
          </a:p>
          <a:p>
            <a:pPr marL="137160" indent="0">
              <a:buNone/>
            </a:pPr>
            <a:endParaRPr lang="en-US" b="1" i="1" dirty="0"/>
          </a:p>
          <a:p>
            <a:pPr marL="137160" indent="0">
              <a:buNone/>
            </a:pPr>
            <a:r>
              <a:rPr lang="en-US" b="1" dirty="0"/>
              <a:t>Remembering God dwelling with his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0A763-AD94-4E34-957A-9B5D8BF06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690" y="1500326"/>
            <a:ext cx="3893953" cy="480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586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3923-26F2-402D-86ED-2C19A689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9 Jesus Heals a Man Born Blind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DFDB3-628E-4B63-A1B5-6CC10E9F4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6 Jesus gives bread, then claims “I AM the bread of life.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John 8:12 Jesus says I AM the light of the world, then in John 9 Jesus heals a man born blind.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In John</a:t>
            </a:r>
          </a:p>
          <a:p>
            <a:pPr marL="137160" indent="0">
              <a:buNone/>
            </a:pPr>
            <a:r>
              <a:rPr lang="en-US" b="1" dirty="0"/>
              <a:t>Miracles:  Give glory to God  John 9:3</a:t>
            </a:r>
          </a:p>
          <a:p>
            <a:pPr marL="137160" indent="0">
              <a:buNone/>
            </a:pPr>
            <a:r>
              <a:rPr lang="en-US" b="1" dirty="0"/>
              <a:t>                   Create faith  (as we will see)</a:t>
            </a:r>
          </a:p>
          <a:p>
            <a:pPr marL="137160" indent="0">
              <a:buNone/>
            </a:pPr>
            <a:r>
              <a:rPr lang="en-US" b="1" dirty="0"/>
              <a:t>                   Tell us who Jesus is  John 9:5</a:t>
            </a:r>
          </a:p>
        </p:txBody>
      </p:sp>
    </p:spTree>
    <p:extLst>
      <p:ext uri="{BB962C8B-B14F-4D97-AF65-F5344CB8AC3E}">
        <p14:creationId xmlns:p14="http://schemas.microsoft.com/office/powerpoint/2010/main" val="34671793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8D935-4276-4D88-B2AB-33EA460FA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9:1 The Problem of Suffering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60CE2-6CF5-4FD3-9BAD-79A09CEB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Who sinned, this man or his parents that he was born blind?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Jesus: This happened so that God can be glorified.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Has God used suffering in your life to his glory?</a:t>
            </a:r>
          </a:p>
        </p:txBody>
      </p:sp>
    </p:spTree>
    <p:extLst>
      <p:ext uri="{BB962C8B-B14F-4D97-AF65-F5344CB8AC3E}">
        <p14:creationId xmlns:p14="http://schemas.microsoft.com/office/powerpoint/2010/main" val="1226830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277" y="301841"/>
            <a:ext cx="7546019" cy="966889"/>
          </a:xfrm>
        </p:spPr>
        <p:txBody>
          <a:bodyPr>
            <a:noAutofit/>
          </a:bodyPr>
          <a:lstStyle/>
          <a:p>
            <a:r>
              <a:rPr lang="en-US" sz="3600" dirty="0"/>
              <a:t>John 1:1 The “Trinity”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191" y="1899821"/>
            <a:ext cx="5428694" cy="4625293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/>
              <a:t>The Word was with God and the Word was God.</a:t>
            </a:r>
          </a:p>
          <a:p>
            <a:pPr marL="102870" indent="0">
              <a:buNone/>
            </a:pPr>
            <a:endParaRPr lang="en-US" sz="800" b="1" dirty="0"/>
          </a:p>
          <a:p>
            <a:pPr marL="102870" indent="0">
              <a:buNone/>
            </a:pPr>
            <a:r>
              <a:rPr lang="en-US" sz="2600" b="1" dirty="0"/>
              <a:t>Yesterday I was with Vince. I am Vince.</a:t>
            </a:r>
          </a:p>
          <a:p>
            <a:pPr marL="102870" indent="0">
              <a:buNone/>
            </a:pPr>
            <a:endParaRPr lang="en-US" sz="800" b="1" dirty="0"/>
          </a:p>
          <a:p>
            <a:pPr marL="102870" indent="0">
              <a:buNone/>
            </a:pPr>
            <a:r>
              <a:rPr lang="en-US" sz="2400" b="1" dirty="0"/>
              <a:t>Deuteronomy 6:4 Hear, O Israel the Lord is one God.</a:t>
            </a:r>
          </a:p>
          <a:p>
            <a:pPr marL="102870" indent="0">
              <a:buNone/>
            </a:pPr>
            <a:endParaRPr lang="en-US" sz="800" b="1" dirty="0"/>
          </a:p>
          <a:p>
            <a:pPr marL="102870" indent="0">
              <a:buNone/>
            </a:pPr>
            <a:r>
              <a:rPr lang="en-US" sz="2400" b="1" dirty="0"/>
              <a:t>The “Trinity” is about relationship. God is essentially relational.</a:t>
            </a:r>
          </a:p>
          <a:p>
            <a:pPr marL="102870" indent="0">
              <a:buNone/>
            </a:pPr>
            <a:endParaRPr lang="en-US" sz="800" b="1" dirty="0"/>
          </a:p>
          <a:p>
            <a:pPr marL="102870" indent="0">
              <a:buNone/>
            </a:pPr>
            <a:r>
              <a:rPr lang="en-US" sz="2400" b="1" dirty="0"/>
              <a:t>A God who would be known.</a:t>
            </a:r>
          </a:p>
        </p:txBody>
      </p:sp>
      <p:pic>
        <p:nvPicPr>
          <p:cNvPr id="5" name="Picture 4" descr="tertullian1">
            <a:extLst>
              <a:ext uri="{FF2B5EF4-FFF2-40B4-BE49-F238E27FC236}">
                <a16:creationId xmlns:a16="http://schemas.microsoft.com/office/drawing/2014/main" id="{497CEF8C-C0BD-47CB-8793-AEF35D33F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5" y="1500620"/>
            <a:ext cx="3048000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FDB33D-6C87-47B0-A6B5-C7A803ADA6EB}"/>
              </a:ext>
            </a:extLst>
          </p:cNvPr>
          <p:cNvSpPr txBox="1"/>
          <p:nvPr/>
        </p:nvSpPr>
        <p:spPr>
          <a:xfrm>
            <a:off x="173115" y="6063449"/>
            <a:ext cx="3440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Tertullian AD 160-220</a:t>
            </a:r>
          </a:p>
        </p:txBody>
      </p:sp>
    </p:spTree>
    <p:extLst>
      <p:ext uri="{BB962C8B-B14F-4D97-AF65-F5344CB8AC3E}">
        <p14:creationId xmlns:p14="http://schemas.microsoft.com/office/powerpoint/2010/main" val="11325287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DB1A-E993-4638-853A-9CD7064D6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healed the man?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14151-4307-4DAF-972C-F9915F54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07" y="2388092"/>
            <a:ext cx="4021583" cy="3921267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>
                <a:solidFill>
                  <a:srgbClr val="FF0000"/>
                </a:solidFill>
              </a:rPr>
              <a:t>The mud?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0000"/>
                </a:solidFill>
              </a:rPr>
              <a:t>The water?</a:t>
            </a:r>
          </a:p>
          <a:p>
            <a:pPr marL="137160" indent="0"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The man’s faith?</a:t>
            </a:r>
          </a:p>
          <a:p>
            <a:pPr marL="137160" indent="0"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The man’s obedience?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Jesus’ power?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2 Kings 5:1-15 </a:t>
            </a:r>
            <a:r>
              <a:rPr lang="en-US" b="1" dirty="0" err="1"/>
              <a:t>Namaan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552DB-E1CB-4F26-9B6E-AEC907650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726" y="1302229"/>
            <a:ext cx="3755255" cy="2816441"/>
          </a:xfrm>
          <a:prstGeom prst="rect">
            <a:avLst/>
          </a:prstGeom>
        </p:spPr>
      </p:pic>
      <p:pic>
        <p:nvPicPr>
          <p:cNvPr id="1026" name="Picture 2" descr="POOL OF SILOAM DISCOVERED IN 2004 CONFIRMS JOHN 9:7 - Bible Authenticity">
            <a:extLst>
              <a:ext uri="{FF2B5EF4-FFF2-40B4-BE49-F238E27FC236}">
                <a16:creationId xmlns:a16="http://schemas.microsoft.com/office/drawing/2014/main" id="{AA83C25A-6437-4B96-B9EB-C4CC99CE1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83" y="4386138"/>
            <a:ext cx="4128117" cy="23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452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5EA2D-C407-4075-962B-F8944797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9:1-7 What saves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5EA06-01EE-492F-89DA-760D46C2A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" y="1802166"/>
            <a:ext cx="8154140" cy="4507193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Jesus the light of the world saves us.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But not without our faith.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And not without our complete obedience to his command.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It involves water.</a:t>
            </a:r>
          </a:p>
        </p:txBody>
      </p:sp>
    </p:spTree>
    <p:extLst>
      <p:ext uri="{BB962C8B-B14F-4D97-AF65-F5344CB8AC3E}">
        <p14:creationId xmlns:p14="http://schemas.microsoft.com/office/powerpoint/2010/main" val="41459806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A7E66-4EE6-44B8-A06F-A8A3E637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9:8-34 Who is Blind and Who Can See?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2835E-C017-4808-9F8A-89DC68EE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4" y="1793288"/>
            <a:ext cx="8056485" cy="4516071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The Man born blind</a:t>
            </a:r>
          </a:p>
          <a:p>
            <a:pPr marL="137160" indent="0">
              <a:buNone/>
            </a:pPr>
            <a:r>
              <a:rPr lang="en-US" b="1" dirty="0"/>
              <a:t>The Parents</a:t>
            </a:r>
          </a:p>
          <a:p>
            <a:pPr marL="137160" indent="0">
              <a:buNone/>
            </a:pPr>
            <a:r>
              <a:rPr lang="en-US" b="1" dirty="0"/>
              <a:t>The Pharisees</a:t>
            </a:r>
          </a:p>
          <a:p>
            <a:pPr marL="137160" indent="0">
              <a:buNone/>
            </a:pPr>
            <a:r>
              <a:rPr lang="en-US" b="1" dirty="0"/>
              <a:t>Which are you?</a:t>
            </a:r>
          </a:p>
          <a:p>
            <a:pPr marL="137160" indent="0" algn="r">
              <a:buNone/>
            </a:pPr>
            <a:r>
              <a:rPr lang="en-US" b="1" dirty="0"/>
              <a:t>Requirements to be healed?</a:t>
            </a:r>
          </a:p>
          <a:p>
            <a:pPr marL="137160" indent="0" algn="r">
              <a:buNone/>
            </a:pPr>
            <a:r>
              <a:rPr lang="en-US" b="1" dirty="0"/>
              <a:t>Recognize you are sick/blind/a sinner</a:t>
            </a:r>
          </a:p>
          <a:p>
            <a:pPr marL="137160" indent="0" algn="r">
              <a:buNone/>
            </a:pPr>
            <a:r>
              <a:rPr lang="en-US" b="1" dirty="0"/>
              <a:t>Go to the right doctor</a:t>
            </a:r>
          </a:p>
          <a:p>
            <a:pPr marL="137160" indent="0" algn="r">
              <a:buNone/>
            </a:pPr>
            <a:r>
              <a:rPr lang="en-US" b="1" dirty="0"/>
              <a:t>Take the medicine</a:t>
            </a:r>
          </a:p>
        </p:txBody>
      </p:sp>
    </p:spTree>
    <p:extLst>
      <p:ext uri="{BB962C8B-B14F-4D97-AF65-F5344CB8AC3E}">
        <p14:creationId xmlns:p14="http://schemas.microsoft.com/office/powerpoint/2010/main" val="39979512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9922-DDAA-4B53-BDE0-AB1041B4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Blind Man Coming to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C39-EA8D-4A8B-8DF0-90F9598FD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5432"/>
            <a:ext cx="8229600" cy="4453927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John 9:11  the “man” Jesus</a:t>
            </a:r>
          </a:p>
          <a:p>
            <a:pPr marL="137160" indent="0">
              <a:buNone/>
            </a:pPr>
            <a:r>
              <a:rPr lang="en-US" b="1" dirty="0"/>
              <a:t>He does not see yet.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John 9:17  He is [the] prophet</a:t>
            </a:r>
          </a:p>
          <a:p>
            <a:pPr marL="137160" indent="0">
              <a:buNone/>
            </a:pPr>
            <a:r>
              <a:rPr lang="en-US" b="1" dirty="0"/>
              <a:t>He is getting there…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21624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1154-C283-4B49-99C2-E8D012D49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9:18-23 The Parents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DC31F-323D-4321-8B52-A0EB298E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0022"/>
            <a:ext cx="8229600" cy="4569337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They believed but they did not believe.  They are blind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Why not?</a:t>
            </a:r>
          </a:p>
          <a:p>
            <a:pPr marL="137160" indent="0">
              <a:buNone/>
            </a:pPr>
            <a:r>
              <a:rPr lang="en-US" b="1" dirty="0"/>
              <a:t>They were afraid of the Jewish leaders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What about you? Whom do you fear?  </a:t>
            </a:r>
          </a:p>
          <a:p>
            <a:pPr marL="137160" indent="0">
              <a:buNone/>
            </a:pPr>
            <a:r>
              <a:rPr lang="en-US" b="1" dirty="0"/>
              <a:t>Matthew 10:38 Do not fear him who can only destroy the body…</a:t>
            </a:r>
          </a:p>
        </p:txBody>
      </p:sp>
    </p:spTree>
    <p:extLst>
      <p:ext uri="{BB962C8B-B14F-4D97-AF65-F5344CB8AC3E}">
        <p14:creationId xmlns:p14="http://schemas.microsoft.com/office/powerpoint/2010/main" val="30512075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C784E-1414-4006-A58E-C1E58A80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9:24-34 The Pharisees are Blind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EDE1C-417D-4C55-95D4-00F156E17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Why?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They can see Moses, but they cannot see “the one like Moses”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They claim that they can see.</a:t>
            </a:r>
          </a:p>
        </p:txBody>
      </p:sp>
    </p:spTree>
    <p:extLst>
      <p:ext uri="{BB962C8B-B14F-4D97-AF65-F5344CB8AC3E}">
        <p14:creationId xmlns:p14="http://schemas.microsoft.com/office/powerpoint/2010/main" val="12485031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404A-DD3E-4148-AD7B-A3689288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9:35-41 The Man Now Sees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5576E-C36C-4121-8B58-2E8A4F8CE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3" y="1855433"/>
            <a:ext cx="8278427" cy="4453926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v. 11  the </a:t>
            </a:r>
            <a:r>
              <a:rPr lang="en-US" b="1" dirty="0">
                <a:solidFill>
                  <a:srgbClr val="FFFF00"/>
                </a:solidFill>
              </a:rPr>
              <a:t>man</a:t>
            </a:r>
            <a:r>
              <a:rPr lang="en-US" b="1" dirty="0"/>
              <a:t> named Jesus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v. 17  a prophet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v. 33  He is from God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v. 38  Lord, I believe!   He now sees!!!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Where are you in this progression?</a:t>
            </a:r>
          </a:p>
        </p:txBody>
      </p:sp>
    </p:spTree>
    <p:extLst>
      <p:ext uri="{BB962C8B-B14F-4D97-AF65-F5344CB8AC3E}">
        <p14:creationId xmlns:p14="http://schemas.microsoft.com/office/powerpoint/2010/main" val="21192246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232D0-CB02-46D2-AA03-1EF6E529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599" cy="1545284"/>
          </a:xfrm>
        </p:spPr>
        <p:txBody>
          <a:bodyPr>
            <a:normAutofit/>
          </a:bodyPr>
          <a:lstStyle/>
          <a:p>
            <a:r>
              <a:rPr lang="en-US" sz="3600" dirty="0"/>
              <a:t>The Blind and the Seeing</a:t>
            </a:r>
            <a:br>
              <a:rPr lang="en-US" sz="3600" dirty="0"/>
            </a:br>
            <a:r>
              <a:rPr lang="en-US" sz="3600" dirty="0"/>
              <a:t>Jesus is the Light of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6BAF-4DC2-4982-99CD-28E13A074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82" y="2192784"/>
            <a:ext cx="8163017" cy="4116576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For judgement I have come into the world, so that the blind will see and those who see will become blind.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If you see Jesus, but do not “see” Jesus—if you do not admit you are blind, then your guilt remains.</a:t>
            </a:r>
          </a:p>
        </p:txBody>
      </p:sp>
    </p:spTree>
    <p:extLst>
      <p:ext uri="{BB962C8B-B14F-4D97-AF65-F5344CB8AC3E}">
        <p14:creationId xmlns:p14="http://schemas.microsoft.com/office/powerpoint/2010/main" val="10506863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530137"/>
            <a:ext cx="3719744" cy="375525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Raises Lazarus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I AM the Resurrection and the Life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612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C784E-1414-4006-A58E-C1E58A80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9:24-34 The Pharisees are Blind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EDE1C-417D-4C55-95D4-00F156E17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Why?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They can see Moses, but they cannot see “the one like Moses”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They claim that they can see.</a:t>
            </a:r>
          </a:p>
        </p:txBody>
      </p:sp>
    </p:spTree>
    <p:extLst>
      <p:ext uri="{BB962C8B-B14F-4D97-AF65-F5344CB8AC3E}">
        <p14:creationId xmlns:p14="http://schemas.microsoft.com/office/powerpoint/2010/main" val="12276135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ex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lobe">
  <a:themeElements>
    <a:clrScheme name="Globe 5">
      <a:dk1>
        <a:srgbClr val="3C5436"/>
      </a:dk1>
      <a:lt1>
        <a:srgbClr val="FFFFFF"/>
      </a:lt1>
      <a:dk2>
        <a:srgbClr val="5F8656"/>
      </a:dk2>
      <a:lt2>
        <a:srgbClr val="D6D8C0"/>
      </a:lt2>
      <a:accent1>
        <a:srgbClr val="61733D"/>
      </a:accent1>
      <a:accent2>
        <a:srgbClr val="324A39"/>
      </a:accent2>
      <a:accent3>
        <a:srgbClr val="B6C3B4"/>
      </a:accent3>
      <a:accent4>
        <a:srgbClr val="DADADA"/>
      </a:accent4>
      <a:accent5>
        <a:srgbClr val="B7BCAF"/>
      </a:accent5>
      <a:accent6>
        <a:srgbClr val="2C4233"/>
      </a:accent6>
      <a:hlink>
        <a:srgbClr val="73D588"/>
      </a:hlink>
      <a:folHlink>
        <a:srgbClr val="6F99B9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5615</Words>
  <Application>Microsoft Office PowerPoint</Application>
  <PresentationFormat>On-screen Show (4:3)</PresentationFormat>
  <Paragraphs>1076</Paragraphs>
  <Slides>150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150</vt:i4>
      </vt:variant>
    </vt:vector>
  </HeadingPairs>
  <TitlesOfParts>
    <vt:vector size="165" baseType="lpstr">
      <vt:lpstr>Arial</vt:lpstr>
      <vt:lpstr>Arial Black</vt:lpstr>
      <vt:lpstr>Book Antiqua</vt:lpstr>
      <vt:lpstr>Calibri</vt:lpstr>
      <vt:lpstr>Lucida Sans</vt:lpstr>
      <vt:lpstr>PalatinoLinotype-Roman</vt:lpstr>
      <vt:lpstr>Papyrus</vt:lpstr>
      <vt:lpstr>Times New Roman</vt:lpstr>
      <vt:lpstr>Verdana</vt:lpstr>
      <vt:lpstr>Wingdings</vt:lpstr>
      <vt:lpstr>Wingdings 2</vt:lpstr>
      <vt:lpstr>Wingdings 3</vt:lpstr>
      <vt:lpstr>Apex</vt:lpstr>
      <vt:lpstr>1_Apex</vt:lpstr>
      <vt:lpstr>Globe</vt:lpstr>
      <vt:lpstr>The Gospel of John I Let’s Meet jesus</vt:lpstr>
      <vt:lpstr>PowerPoint Presentation</vt:lpstr>
      <vt:lpstr>Theme and Purpose of John</vt:lpstr>
      <vt:lpstr>Things to Bear in Mind in John</vt:lpstr>
      <vt:lpstr>Seven I Am Statements</vt:lpstr>
      <vt:lpstr>Jesus Revealed Through Seven Signs</vt:lpstr>
      <vt:lpstr>Outline of John</vt:lpstr>
      <vt:lpstr>PowerPoint Presentation</vt:lpstr>
      <vt:lpstr>John 1:1 The “Trinity”</vt:lpstr>
      <vt:lpstr>John 1:2-5  Important Metaphors</vt:lpstr>
      <vt:lpstr>John 1:9-13</vt:lpstr>
      <vt:lpstr>John 1:14  A Key Verse!</vt:lpstr>
      <vt:lpstr>Grace and Truth!</vt:lpstr>
      <vt:lpstr>John 1:16 Grace upon Grace</vt:lpstr>
      <vt:lpstr>John 1:18</vt:lpstr>
      <vt:lpstr>Let’s Meet Jesus</vt:lpstr>
      <vt:lpstr>The Gospel of John II</vt:lpstr>
      <vt:lpstr>John 1:35-51 Jesus meets Nathanael</vt:lpstr>
      <vt:lpstr>Who Is Jesus?</vt:lpstr>
      <vt:lpstr>Jacob’s Ladder  Gen 28:10-13</vt:lpstr>
      <vt:lpstr>John 2:1-12 Jesus at Cana  The First of Seven Signs</vt:lpstr>
      <vt:lpstr>On The Third Day A Wedding Took Place</vt:lpstr>
      <vt:lpstr>Why Did Jesus Go To a Wedding?</vt:lpstr>
      <vt:lpstr>Why Did Jesus Do the Miracle?</vt:lpstr>
      <vt:lpstr>John 2:11</vt:lpstr>
      <vt:lpstr>The Gospel of John III</vt:lpstr>
      <vt:lpstr>John 3:1-21 Jesus and Nicodemus</vt:lpstr>
      <vt:lpstr>John 3:1-21 Jesus and Nicodemus</vt:lpstr>
      <vt:lpstr>John 3 Nicodemus  John 4 Samaritan Woman</vt:lpstr>
      <vt:lpstr>You Must Be Born Again</vt:lpstr>
      <vt:lpstr>John 3:10-13</vt:lpstr>
      <vt:lpstr>John 3:14</vt:lpstr>
      <vt:lpstr>The Gospel of John IV</vt:lpstr>
      <vt:lpstr>John 4 Jesus and the Samaritan Woman</vt:lpstr>
      <vt:lpstr>Jacob’s Well</vt:lpstr>
      <vt:lpstr>John 4:10-26</vt:lpstr>
      <vt:lpstr>When people put up a spiritual smokescreen:</vt:lpstr>
      <vt:lpstr>John 4:17 The third miracle of Jesus</vt:lpstr>
      <vt:lpstr>Mt Gerizim and the Samaritans</vt:lpstr>
      <vt:lpstr>John 4:24  True Worship</vt:lpstr>
      <vt:lpstr>John 4:27-38 The Disciples are Confused</vt:lpstr>
      <vt:lpstr>The Gospel of John V</vt:lpstr>
      <vt:lpstr>John 5 Healing at Bethsaida</vt:lpstr>
      <vt:lpstr>PowerPoint Presentation</vt:lpstr>
      <vt:lpstr>John 5:6 Do You Want to Get Well?</vt:lpstr>
      <vt:lpstr>John 5:7-15  Jesus 3rd Sign </vt:lpstr>
      <vt:lpstr>John 5:16-30 Jesus the Lord of the Sabbath</vt:lpstr>
      <vt:lpstr>Theme:  Jesus Replacing/Greater than the Jewish Festivals</vt:lpstr>
      <vt:lpstr>Testimonies of Jesus  John 5:31-40</vt:lpstr>
      <vt:lpstr>John 5:41-47  One Greater than Moses</vt:lpstr>
      <vt:lpstr>PowerPoint Presentation</vt:lpstr>
      <vt:lpstr>The Gospel of John VI</vt:lpstr>
      <vt:lpstr>Theme:  Jesus Replacing/Greater than the Jewish Festivals</vt:lpstr>
      <vt:lpstr>John 10:22-25  Jesus at the Feast of Dedication</vt:lpstr>
      <vt:lpstr>PowerPoint Presentation</vt:lpstr>
      <vt:lpstr>PowerPoint Presentation</vt:lpstr>
      <vt:lpstr>The Four Horns of Daniel Seven </vt:lpstr>
      <vt:lpstr>Out of one of these horns…</vt:lpstr>
      <vt:lpstr>Daniel’s Prophecy Fulfilled</vt:lpstr>
      <vt:lpstr>PowerPoint Presentation</vt:lpstr>
      <vt:lpstr>Hanukkah: God Saves His People</vt:lpstr>
      <vt:lpstr>John 10:24-42</vt:lpstr>
      <vt:lpstr>Jesus Fulfills Hannukah/Dedication</vt:lpstr>
      <vt:lpstr>John 11 Look what Jesus did next!</vt:lpstr>
      <vt:lpstr>What Do We Learn From Hanukkah/Feast of Dedication?</vt:lpstr>
      <vt:lpstr>The Gospel of John VII</vt:lpstr>
      <vt:lpstr>Theme:  Jesus Replacing/Greater than the Jewish Festivals</vt:lpstr>
      <vt:lpstr> Sign #4  Feeding the 5000</vt:lpstr>
      <vt:lpstr>Sign #4  Jesus feeds 10,000 +</vt:lpstr>
      <vt:lpstr>John 6:16-21 Sign #5 Jesus Walks on Water</vt:lpstr>
      <vt:lpstr>John 6:25-71 Jesus the Bread of Life</vt:lpstr>
      <vt:lpstr>John 6:35-44 I AM the Bread of Life</vt:lpstr>
      <vt:lpstr>7 I AM Statements in John</vt:lpstr>
      <vt:lpstr>John 6:41  Grumbling</vt:lpstr>
      <vt:lpstr>John 6:45-59  Eat of Me!</vt:lpstr>
      <vt:lpstr>John 6:60-70  What Is Your Respose?</vt:lpstr>
      <vt:lpstr>The Gospel of John VIII</vt:lpstr>
      <vt:lpstr>John 7 &amp; 8 Jesus and Tabernacles</vt:lpstr>
      <vt:lpstr>John 7:14-24</vt:lpstr>
      <vt:lpstr>John 7:37-43  Living Water</vt:lpstr>
      <vt:lpstr>John 8:12-20  I AM the Light of the World</vt:lpstr>
      <vt:lpstr>John 8:28  I AM He  ego eimi</vt:lpstr>
      <vt:lpstr>John 8:31-48 True Disciples</vt:lpstr>
      <vt:lpstr>John 8:49-59 I AM</vt:lpstr>
      <vt:lpstr>The Gospel of John IX</vt:lpstr>
      <vt:lpstr>Theme:  Jesus Replacing/Greater than the Jewish Festivals</vt:lpstr>
      <vt:lpstr>John 7 &amp; 8 Jesus and Tabernacles</vt:lpstr>
      <vt:lpstr>John 9 Jesus Heals a Man Born Blind</vt:lpstr>
      <vt:lpstr>John 9:1 The Problem of Suffering</vt:lpstr>
      <vt:lpstr>What healed the man?</vt:lpstr>
      <vt:lpstr>John 9:1-7 What saves us?</vt:lpstr>
      <vt:lpstr>John 9:8-34 Who is Blind and Who Can See?</vt:lpstr>
      <vt:lpstr>The Blind Man Coming to faith</vt:lpstr>
      <vt:lpstr>John 9:18-23 The Parents</vt:lpstr>
      <vt:lpstr>John 9:24-34 The Pharisees are Blind</vt:lpstr>
      <vt:lpstr>John 9:35-41 The Man Now Sees</vt:lpstr>
      <vt:lpstr>The Blind and the Seeing Jesus is the Light of the World</vt:lpstr>
      <vt:lpstr>The Gospel of John X</vt:lpstr>
      <vt:lpstr>John 9:24-34 The Pharisees are Blind</vt:lpstr>
      <vt:lpstr>John 11 Jesus Raises Lazarus</vt:lpstr>
      <vt:lpstr>Seven I Am Statements</vt:lpstr>
      <vt:lpstr>Jesus Revealed Through Seven Signs</vt:lpstr>
      <vt:lpstr>John 11:1-16 Jesus Comes to Bethany</vt:lpstr>
      <vt:lpstr>John 11:26-27</vt:lpstr>
      <vt:lpstr>Jesus Raises Lazarus</vt:lpstr>
      <vt:lpstr>Lazarus, Come Out!</vt:lpstr>
      <vt:lpstr>Unbind Him</vt:lpstr>
      <vt:lpstr>John 11:45-51 Responses to Jesus</vt:lpstr>
      <vt:lpstr>John 11:53-57</vt:lpstr>
      <vt:lpstr>The Gospel of John XI</vt:lpstr>
      <vt:lpstr>John Chapter 12</vt:lpstr>
      <vt:lpstr>The Glorification of the Messiah/King</vt:lpstr>
      <vt:lpstr>John 12:1-8</vt:lpstr>
      <vt:lpstr>John 12:12-16 The Passion Story Begins </vt:lpstr>
      <vt:lpstr>John 12:23-29 The Hour Has Come! </vt:lpstr>
      <vt:lpstr>John 12:30-36 Jesus Glorified</vt:lpstr>
      <vt:lpstr>John 12:44-50  Summary of the Book of Signs</vt:lpstr>
      <vt:lpstr>John 13  Jesus’ Love for His Disciples</vt:lpstr>
      <vt:lpstr>John 13:15</vt:lpstr>
      <vt:lpstr>The Gospel of John XIII</vt:lpstr>
      <vt:lpstr>John 13  Jesus’ Love for His Disciples</vt:lpstr>
      <vt:lpstr>John 13:15</vt:lpstr>
      <vt:lpstr>John 13:33-35  As I Have Loved YOU</vt:lpstr>
      <vt:lpstr>John 14 Jesus Comforts His Disciples</vt:lpstr>
      <vt:lpstr>John 5:1-4 Jesus:  Trust in me</vt:lpstr>
      <vt:lpstr>In My Father’s There are Many Rooms</vt:lpstr>
      <vt:lpstr>John 14:5-14  I AM the Way the Truth and the Life</vt:lpstr>
      <vt:lpstr>Comfort</vt:lpstr>
      <vt:lpstr>Jesus Comforts the Disciples</vt:lpstr>
      <vt:lpstr>The Gospel of John XIV</vt:lpstr>
      <vt:lpstr>John 15 The Vine and the Branches</vt:lpstr>
      <vt:lpstr>Seven I Am Statements</vt:lpstr>
      <vt:lpstr>I am the Vine.  My Father is the gardener</vt:lpstr>
      <vt:lpstr>John 15  Abide in Me</vt:lpstr>
      <vt:lpstr>John 15:18-16:4  The reason we need so much comfort:  Persecution</vt:lpstr>
      <vt:lpstr>John 16:5-16 Jesus Comforts Again</vt:lpstr>
      <vt:lpstr>John 16:29-33</vt:lpstr>
      <vt:lpstr>The Gospel of John XV</vt:lpstr>
      <vt:lpstr>John 17  The Hour Has Come</vt:lpstr>
      <vt:lpstr>PowerPoint Presentation</vt:lpstr>
      <vt:lpstr>John 17:1 Glorify Your Son</vt:lpstr>
      <vt:lpstr>John 3:14</vt:lpstr>
      <vt:lpstr>John 8:28  I AM He  ego eimi</vt:lpstr>
      <vt:lpstr>John 12:32 Jesus Glorified</vt:lpstr>
      <vt:lpstr>John 17:3   That they may know Jesus Christ</vt:lpstr>
      <vt:lpstr>John 17:4 Glory by finishing the given work</vt:lpstr>
      <vt:lpstr>John 17:6-19  Jesus Prays for the Apostles</vt:lpstr>
      <vt:lpstr>John 17:20-26 Jesus Prays for Us</vt:lpstr>
      <vt:lpstr>John 18 &amp; 19 The Passion of Christ</vt:lpstr>
      <vt:lpstr>Summary: John 20:21-31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Gospel of John</dc:title>
  <dc:creator>John Oakes</dc:creator>
  <cp:lastModifiedBy>John Oakes</cp:lastModifiedBy>
  <cp:revision>25</cp:revision>
  <dcterms:created xsi:type="dcterms:W3CDTF">2020-11-05T23:37:34Z</dcterms:created>
  <dcterms:modified xsi:type="dcterms:W3CDTF">2021-02-14T21:40:17Z</dcterms:modified>
</cp:coreProperties>
</file>