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3"/>
  </p:notesMasterIdLst>
  <p:sldIdLst>
    <p:sldId id="256" r:id="rId3"/>
    <p:sldId id="858" r:id="rId4"/>
    <p:sldId id="860" r:id="rId5"/>
    <p:sldId id="278" r:id="rId6"/>
    <p:sldId id="284" r:id="rId7"/>
    <p:sldId id="464" r:id="rId8"/>
    <p:sldId id="868" r:id="rId9"/>
    <p:sldId id="877" r:id="rId10"/>
    <p:sldId id="275" r:id="rId11"/>
    <p:sldId id="861" r:id="rId12"/>
    <p:sldId id="862" r:id="rId13"/>
    <p:sldId id="863" r:id="rId14"/>
    <p:sldId id="864" r:id="rId15"/>
    <p:sldId id="865" r:id="rId16"/>
    <p:sldId id="866" r:id="rId17"/>
    <p:sldId id="874" r:id="rId18"/>
    <p:sldId id="867" r:id="rId19"/>
    <p:sldId id="869" r:id="rId20"/>
    <p:sldId id="465" r:id="rId21"/>
    <p:sldId id="870" r:id="rId22"/>
    <p:sldId id="875" r:id="rId23"/>
    <p:sldId id="876" r:id="rId24"/>
    <p:sldId id="871" r:id="rId25"/>
    <p:sldId id="872" r:id="rId26"/>
    <p:sldId id="873" r:id="rId27"/>
    <p:sldId id="285" r:id="rId28"/>
    <p:sldId id="282" r:id="rId29"/>
    <p:sldId id="856" r:id="rId30"/>
    <p:sldId id="653" r:id="rId31"/>
    <p:sldId id="85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138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C4E22-D0F7-4D6A-BCB1-8AD9BF743562}" type="datetimeFigureOut">
              <a:rPr lang="en-US" smtClean="0"/>
              <a:t>3/7/2021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56FDE-EBFE-4229-A73A-3697B228710B}" type="slidenum">
              <a:rPr lang="en-US" smtClean="0"/>
              <a:t>‹#›</a:t>
            </a:fld>
            <a:endParaRPr lang="en-US"/>
          </a:p>
        </p:txBody>
      </p:sp>
    </p:spTree>
    <p:extLst>
      <p:ext uri="{BB962C8B-B14F-4D97-AF65-F5344CB8AC3E}">
        <p14:creationId xmlns:p14="http://schemas.microsoft.com/office/powerpoint/2010/main" val="802150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607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664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D477-C202-40AC-9249-2B1BB45602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18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790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F3AD477-C202-40AC-9249-2B1BB456027B}" type="slidenum">
              <a:rPr lang="en-US" smtClean="0"/>
              <a:t>19</a:t>
            </a:fld>
            <a:endParaRPr lang="en-US"/>
          </a:p>
        </p:txBody>
      </p:sp>
    </p:spTree>
    <p:extLst>
      <p:ext uri="{BB962C8B-B14F-4D97-AF65-F5344CB8AC3E}">
        <p14:creationId xmlns:p14="http://schemas.microsoft.com/office/powerpoint/2010/main" val="4268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0868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1BA47B-E518-45AA-A0F0-AC88BF73B6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942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D1BA47B-E518-45AA-A0F0-AC88BF73B6BB}"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926453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0770A36D-EE8A-4D7C-9C9F-E5E9C6BED234}"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1"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445484" y="3055623"/>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p:cNvSpPr>
            <a:spLocks noGrp="1"/>
          </p:cNvSpPr>
          <p:nvPr>
            <p:ph type="sldNum" sz="quarter" idx="12"/>
          </p:nvPr>
        </p:nvSpPr>
        <p:spPr>
          <a:xfrm>
            <a:off x="7786826" y="4625268"/>
            <a:ext cx="762000" cy="457200"/>
          </a:xfrm>
        </p:spPr>
        <p:txBody>
          <a:bodyPr/>
          <a:lstStyle>
            <a:lvl1pPr algn="ctr">
              <a:defRPr sz="2100">
                <a:solidFill>
                  <a:schemeClr val="accent1">
                    <a:lumMod val="50000"/>
                  </a:schemeClr>
                </a:solidFill>
              </a:defRPr>
            </a:lvl1pPr>
          </a:lstStyle>
          <a:p>
            <a:fld id="{9800355F-2D1B-4DD5-8BC3-CE3385A1FDAD}" type="slidenum">
              <a:rPr lang="en-US" smtClean="0"/>
              <a:t>‹#›</a:t>
            </a:fld>
            <a:endParaRPr lang="en-US"/>
          </a:p>
        </p:txBody>
      </p:sp>
      <p:sp>
        <p:nvSpPr>
          <p:cNvPr id="11" name="Rectangle 10"/>
          <p:cNvSpPr/>
          <p:nvPr/>
        </p:nvSpPr>
        <p:spPr>
          <a:xfrm>
            <a:off x="541822" y="4559278"/>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538972"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350" cap="all" spc="225" baseline="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5"/>
            <a:ext cx="6629400" cy="1219201"/>
          </a:xfrm>
        </p:spPr>
        <p:txBody>
          <a:bodyPr anchor="b" anchorCtr="0">
            <a:noAutofit/>
          </a:bodyPr>
          <a:lstStyle>
            <a:lvl1pPr>
              <a:defRPr sz="3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64734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089374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a:solidFill>
                <a:schemeClr val="lt1"/>
              </a:solidFill>
              <a:latin typeface="+mn-lt"/>
              <a:ea typeface="+mn-ea"/>
              <a:cs typeface="+mn-cs"/>
            </a:endParaRPr>
          </a:p>
        </p:txBody>
      </p:sp>
      <p:sp>
        <p:nvSpPr>
          <p:cNvPr id="8" name="Rectangle 7"/>
          <p:cNvSpPr/>
          <p:nvPr/>
        </p:nvSpPr>
        <p:spPr>
          <a:xfrm>
            <a:off x="6955226" y="351411"/>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Vertical Title 1"/>
          <p:cNvSpPr>
            <a:spLocks noGrp="1"/>
          </p:cNvSpPr>
          <p:nvPr>
            <p:ph type="title" orient="vert"/>
          </p:nvPr>
        </p:nvSpPr>
        <p:spPr>
          <a:xfrm>
            <a:off x="7048577" y="395429"/>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1001"/>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1738935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402517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407290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DA973-6CCB-4CD1-BE3C-CCB951B8A3D6}"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28064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44DA973-6CCB-4CD1-BE3C-CCB951B8A3D6}" type="datetimeFigureOut">
              <a:rPr lang="en-US" smtClean="0"/>
              <a:t>3/7/2021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964804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44DA973-6CCB-4CD1-BE3C-CCB951B8A3D6}" type="datetimeFigureOut">
              <a:rPr lang="en-US" smtClean="0"/>
              <a:t>3/7/2021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111377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44DA973-6CCB-4CD1-BE3C-CCB951B8A3D6}" type="datetimeFigureOut">
              <a:rPr lang="en-US" smtClean="0"/>
              <a:t>3/7/2021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960732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DA973-6CCB-4CD1-BE3C-CCB951B8A3D6}" type="datetimeFigureOut">
              <a:rPr lang="en-US" smtClean="0"/>
              <a:t>3/7/2021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1061969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DA973-6CCB-4CD1-BE3C-CCB951B8A3D6}" type="datetimeFigureOut">
              <a:rPr lang="en-US" smtClean="0"/>
              <a:t>3/7/2021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37993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4095788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44DA973-6CCB-4CD1-BE3C-CCB951B8A3D6}" type="datetimeFigureOut">
              <a:rPr lang="en-US" smtClean="0"/>
              <a:t>3/7/2021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24710130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646334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4DA973-6CCB-4CD1-BE3C-CCB951B8A3D6}" type="datetimeFigureOut">
              <a:rPr lang="en-US" smtClean="0"/>
              <a:t>3/7/2021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6C3824-4BAD-4DA4-BE72-BFC0C91B5716}" type="slidenum">
              <a:rPr lang="en-US" smtClean="0"/>
              <a:t>‹#›</a:t>
            </a:fld>
            <a:endParaRPr lang="en-US"/>
          </a:p>
        </p:txBody>
      </p:sp>
    </p:spTree>
    <p:extLst>
      <p:ext uri="{BB962C8B-B14F-4D97-AF65-F5344CB8AC3E}">
        <p14:creationId xmlns:p14="http://schemas.microsoft.com/office/powerpoint/2010/main" val="313531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0770A36D-EE8A-4D7C-9C9F-E5E9C6BED234}" type="datetimeFigureOut">
              <a:rPr lang="en-US" smtClean="0"/>
              <a:t>3/7/2021</a:t>
            </a:fld>
            <a:endParaRPr lang="en-US"/>
          </a:p>
        </p:txBody>
      </p:sp>
      <p:sp>
        <p:nvSpPr>
          <p:cNvPr id="13" name="Rectangle 12"/>
          <p:cNvSpPr/>
          <p:nvPr/>
        </p:nvSpPr>
        <p:spPr>
          <a:xfrm>
            <a:off x="451977"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567657"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00355F-2D1B-4DD5-8BC3-CE3385A1FDAD}" type="slidenum">
              <a:rPr lang="en-US" smtClean="0"/>
              <a:t>‹#›</a:t>
            </a:fld>
            <a:endParaRPr lang="en-US"/>
          </a:p>
        </p:txBody>
      </p:sp>
      <p:sp>
        <p:nvSpPr>
          <p:cNvPr id="2" name="Title 1"/>
          <p:cNvSpPr>
            <a:spLocks noGrp="1"/>
          </p:cNvSpPr>
          <p:nvPr>
            <p:ph type="title"/>
          </p:nvPr>
        </p:nvSpPr>
        <p:spPr>
          <a:xfrm>
            <a:off x="736456" y="3200401"/>
            <a:ext cx="7696200" cy="1295401"/>
          </a:xfrm>
        </p:spPr>
        <p:txBody>
          <a:bodyPr anchor="b" anchorCtr="0">
            <a:noAutofit/>
          </a:bodyPr>
          <a:lstStyle>
            <a:lvl1pPr algn="ctr" defTabSz="685800" rtl="0" eaLnBrk="1" latinLnBrk="0" hangingPunct="1">
              <a:spcBef>
                <a:spcPct val="0"/>
              </a:spcBef>
              <a:buNone/>
              <a:defRPr lang="en-US" sz="3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675496" y="4541522"/>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736456" y="4607512"/>
            <a:ext cx="7696200" cy="523783"/>
          </a:xfrm>
        </p:spPr>
        <p:txBody>
          <a:bodyPr anchor="ctr">
            <a:normAutofit/>
          </a:bodyPr>
          <a:lstStyle>
            <a:lvl1pPr marL="0" indent="0" algn="ctr">
              <a:buNone/>
              <a:defRPr sz="1500" cap="all" spc="188" baseline="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14" name="Rectangle 13"/>
          <p:cNvSpPr/>
          <p:nvPr/>
        </p:nvSpPr>
        <p:spPr>
          <a:xfrm>
            <a:off x="675758"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687699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9" y="408374"/>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3/7/2021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84090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9" y="408374"/>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9" y="1722438"/>
            <a:ext cx="4040188" cy="639762"/>
          </a:xfrm>
        </p:spPr>
        <p:txBody>
          <a:bodyPr anchor="b">
            <a:noAutofit/>
          </a:bodyPr>
          <a:lstStyle>
            <a:lvl1pPr marL="0" indent="0" algn="ctr">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26129" y="2438400"/>
            <a:ext cx="4040188"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noAutofit/>
          </a:bodyPr>
          <a:lstStyle>
            <a:lvl1pPr marL="0" indent="0" algn="ctr">
              <a:buNone/>
              <a:defRPr sz="16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438400"/>
            <a:ext cx="4041775"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t>3/7/2021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4190199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t>3/7/2021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2547843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Date Placeholder 1"/>
          <p:cNvSpPr>
            <a:spLocks noGrp="1"/>
          </p:cNvSpPr>
          <p:nvPr>
            <p:ph type="dt" sz="half" idx="10"/>
          </p:nvPr>
        </p:nvSpPr>
        <p:spPr/>
        <p:txBody>
          <a:bodyPr/>
          <a:lstStyle/>
          <a:p>
            <a:fld id="{0770A36D-EE8A-4D7C-9C9F-E5E9C6BED234}" type="datetimeFigureOut">
              <a:rPr lang="en-US" smtClean="0"/>
              <a:t>3/7/2021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00355F-2D1B-4DD5-8BC3-CE3385A1FDAD}" type="slidenum">
              <a:rPr lang="en-US" smtClean="0"/>
              <a:t>‹#›</a:t>
            </a:fld>
            <a:endParaRPr lang="en-US"/>
          </a:p>
        </p:txBody>
      </p:sp>
    </p:spTree>
    <p:extLst>
      <p:ext uri="{BB962C8B-B14F-4D97-AF65-F5344CB8AC3E}">
        <p14:creationId xmlns:p14="http://schemas.microsoft.com/office/powerpoint/2010/main" val="358632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p:cNvSpPr>
            <a:spLocks noGrp="1"/>
          </p:cNvSpPr>
          <p:nvPr>
            <p:ph idx="1"/>
          </p:nvPr>
        </p:nvSpPr>
        <p:spPr>
          <a:xfrm>
            <a:off x="3886200" y="685800"/>
            <a:ext cx="4572000" cy="525780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3/7/2021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676691"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769001" y="2971800"/>
            <a:ext cx="2298634" cy="1752600"/>
          </a:xfrm>
        </p:spPr>
        <p:txBody>
          <a:bodyPr/>
          <a:lstStyle>
            <a:lvl1pPr marL="0" indent="0">
              <a:spcBef>
                <a:spcPts val="300"/>
              </a:spcBef>
              <a:buNone/>
              <a:defRPr sz="1050">
                <a:solidFill>
                  <a:schemeClr val="accent1">
                    <a:lumMod val="5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Title 1"/>
          <p:cNvSpPr>
            <a:spLocks noGrp="1"/>
          </p:cNvSpPr>
          <p:nvPr>
            <p:ph type="title"/>
          </p:nvPr>
        </p:nvSpPr>
        <p:spPr>
          <a:xfrm>
            <a:off x="769001" y="1734312"/>
            <a:ext cx="2298634" cy="1191620"/>
          </a:xfrm>
        </p:spPr>
        <p:txBody>
          <a:bodyPr anchor="b">
            <a:normAutofit/>
          </a:bodyPr>
          <a:lstStyle>
            <a:lvl1pPr algn="l">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82201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t>3/7/2021</a:t>
            </a:fld>
            <a:endParaRPr lang="en-US"/>
          </a:p>
        </p:txBody>
      </p:sp>
      <p:sp>
        <p:nvSpPr>
          <p:cNvPr id="7" name="Slide Number Placeholder 6"/>
          <p:cNvSpPr>
            <a:spLocks noGrp="1"/>
          </p:cNvSpPr>
          <p:nvPr>
            <p:ph type="sldNum" sz="quarter" idx="12"/>
          </p:nvPr>
        </p:nvSpPr>
        <p:spPr/>
        <p:txBody>
          <a:bodyPr/>
          <a:lstStyle/>
          <a:p>
            <a:fld id="{9800355F-2D1B-4DD5-8BC3-CE3385A1FDAD}" type="slidenum">
              <a:rPr lang="en-US" smtClean="0"/>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762000"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half" idx="2"/>
          </p:nvPr>
        </p:nvSpPr>
        <p:spPr>
          <a:xfrm>
            <a:off x="956289" y="5656558"/>
            <a:ext cx="7244736" cy="401715"/>
          </a:xfrm>
        </p:spPr>
        <p:txBody>
          <a:bodyPr anchor="ctr">
            <a:normAutofit/>
          </a:bodyPr>
          <a:lstStyle>
            <a:lvl1pPr marL="0" indent="0" algn="ctr">
              <a:buNone/>
              <a:defRPr sz="1125" cap="all" spc="188" baseline="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 name="Title 1"/>
          <p:cNvSpPr>
            <a:spLocks noGrp="1"/>
          </p:cNvSpPr>
          <p:nvPr>
            <p:ph type="title"/>
          </p:nvPr>
        </p:nvSpPr>
        <p:spPr>
          <a:xfrm>
            <a:off x="914400" y="5105402"/>
            <a:ext cx="7328514" cy="523043"/>
          </a:xfrm>
        </p:spPr>
        <p:txBody>
          <a:bodyPr anchor="ctr" anchorCtr="0"/>
          <a:lstStyle>
            <a:lvl1pPr algn="ctr">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97022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 Placeholder 2"/>
          <p:cNvSpPr>
            <a:spLocks noGrp="1"/>
          </p:cNvSpPr>
          <p:nvPr>
            <p:ph type="body" idx="1"/>
          </p:nvPr>
        </p:nvSpPr>
        <p:spPr>
          <a:xfrm>
            <a:off x="457200" y="1752602"/>
            <a:ext cx="82296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2"/>
                </a:solidFill>
              </a:defRPr>
            </a:lvl1pPr>
          </a:lstStyle>
          <a:p>
            <a:fld id="{0770A36D-EE8A-4D7C-9C9F-E5E9C6BED234}" type="datetimeFigureOut">
              <a:rPr lang="en-US" smtClean="0"/>
              <a:t>3/7/2021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2"/>
                </a:solidFill>
              </a:defRPr>
            </a:lvl1pPr>
          </a:lstStyle>
          <a:p>
            <a:fld id="{9800355F-2D1B-4DD5-8BC3-CE3385A1FDAD}" type="slidenum">
              <a:rPr lang="en-US" smtClean="0"/>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685800" rtl="0" eaLnBrk="1" latinLnBrk="0" hangingPunct="1"/>
            <a:endParaRPr lang="en-US" sz="1350" kern="1200">
              <a:solidFill>
                <a:schemeClr val="lt1"/>
              </a:solidFill>
              <a:latin typeface="+mn-lt"/>
              <a:ea typeface="+mn-ea"/>
              <a:cs typeface="+mn-cs"/>
            </a:endParaRPr>
          </a:p>
        </p:txBody>
      </p:sp>
      <p:sp>
        <p:nvSpPr>
          <p:cNvPr id="10" name="Rectangle 9"/>
          <p:cNvSpPr/>
          <p:nvPr/>
        </p:nvSpPr>
        <p:spPr>
          <a:xfrm>
            <a:off x="372864"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laceholder 1"/>
          <p:cNvSpPr>
            <a:spLocks noGrp="1"/>
          </p:cNvSpPr>
          <p:nvPr>
            <p:ph type="title"/>
          </p:nvPr>
        </p:nvSpPr>
        <p:spPr>
          <a:xfrm>
            <a:off x="426129" y="408374"/>
            <a:ext cx="8260672"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1481243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2625" kern="1200" cap="all" baseline="0">
          <a:solidFill>
            <a:schemeClr val="accent1">
              <a:lumMod val="75000"/>
            </a:schemeClr>
          </a:solidFill>
          <a:latin typeface="+mj-lt"/>
          <a:ea typeface="+mj-ea"/>
          <a:cs typeface="+mj-cs"/>
        </a:defRPr>
      </a:lvl1pPr>
    </p:titleStyle>
    <p:bodyStyle>
      <a:lvl1pPr marL="257175" indent="-171450" algn="l" defTabSz="6858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1pPr>
      <a:lvl2pPr marL="480060" indent="-171450" algn="l" defTabSz="685800" rtl="0" eaLnBrk="1" latinLnBrk="0" hangingPunct="1">
        <a:spcBef>
          <a:spcPct val="20000"/>
        </a:spcBef>
        <a:buClr>
          <a:schemeClr val="accent2"/>
        </a:buClr>
        <a:buFont typeface="Arial" pitchFamily="34" charset="0"/>
        <a:buChar char="•"/>
        <a:defRPr sz="1500" kern="1200">
          <a:solidFill>
            <a:schemeClr val="tx2"/>
          </a:solidFill>
          <a:latin typeface="+mn-lt"/>
          <a:ea typeface="+mn-ea"/>
          <a:cs typeface="+mn-cs"/>
        </a:defRPr>
      </a:lvl2pPr>
      <a:lvl3pPr marL="685800" indent="-171450" algn="l" defTabSz="685800" rtl="0" eaLnBrk="1" latinLnBrk="0" hangingPunct="1">
        <a:spcBef>
          <a:spcPct val="20000"/>
        </a:spcBef>
        <a:buClr>
          <a:schemeClr val="accent3"/>
        </a:buClr>
        <a:buFont typeface="Arial" pitchFamily="34" charset="0"/>
        <a:buChar char="•"/>
        <a:defRPr sz="1350" kern="1200">
          <a:solidFill>
            <a:schemeClr val="tx2"/>
          </a:solidFill>
          <a:latin typeface="+mn-lt"/>
          <a:ea typeface="+mn-ea"/>
          <a:cs typeface="+mn-cs"/>
        </a:defRPr>
      </a:lvl3pPr>
      <a:lvl4pPr marL="960120" indent="-171450" algn="l" defTabSz="685800" rtl="0" eaLnBrk="1" latinLnBrk="0" hangingPunct="1">
        <a:spcBef>
          <a:spcPct val="20000"/>
        </a:spcBef>
        <a:buClr>
          <a:schemeClr val="accent4"/>
        </a:buClr>
        <a:buFont typeface="Arial" pitchFamily="34" charset="0"/>
        <a:buChar char="•"/>
        <a:defRPr sz="1200" kern="1200">
          <a:solidFill>
            <a:schemeClr val="tx2"/>
          </a:solidFill>
          <a:latin typeface="+mn-lt"/>
          <a:ea typeface="+mn-ea"/>
          <a:cs typeface="+mn-cs"/>
        </a:defRPr>
      </a:lvl4pPr>
      <a:lvl5pPr marL="1165860" indent="-171450" algn="l" defTabSz="685800" rtl="0" eaLnBrk="1" latinLnBrk="0" hangingPunct="1">
        <a:spcBef>
          <a:spcPct val="20000"/>
        </a:spcBef>
        <a:buClr>
          <a:schemeClr val="accent5"/>
        </a:buClr>
        <a:buFont typeface="Arial" pitchFamily="34" charset="0"/>
        <a:buChar char="•"/>
        <a:defRPr sz="1200" kern="1200" baseline="0">
          <a:solidFill>
            <a:schemeClr val="tx2"/>
          </a:solidFill>
          <a:latin typeface="+mn-lt"/>
          <a:ea typeface="+mn-ea"/>
          <a:cs typeface="+mn-cs"/>
        </a:defRPr>
      </a:lvl5pPr>
      <a:lvl6pPr marL="1303020" indent="-137160" algn="l" defTabSz="685800"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6pPr>
      <a:lvl7pPr marL="1508760" indent="-137160" algn="l" defTabSz="685800" rtl="0" eaLnBrk="1" latinLnBrk="0" hangingPunct="1">
        <a:spcBef>
          <a:spcPct val="20000"/>
        </a:spcBef>
        <a:buClr>
          <a:schemeClr val="accent2"/>
        </a:buClr>
        <a:buFont typeface="Arial" pitchFamily="34" charset="0"/>
        <a:buChar char="•"/>
        <a:defRPr sz="1050" kern="1200">
          <a:solidFill>
            <a:schemeClr val="tx2"/>
          </a:solidFill>
          <a:latin typeface="+mn-lt"/>
          <a:ea typeface="+mn-ea"/>
          <a:cs typeface="+mn-cs"/>
        </a:defRPr>
      </a:lvl7pPr>
      <a:lvl8pPr marL="1645920" indent="-137160" algn="l" defTabSz="685800" rtl="0" eaLnBrk="1" latinLnBrk="0" hangingPunct="1">
        <a:spcBef>
          <a:spcPct val="20000"/>
        </a:spcBef>
        <a:buClr>
          <a:schemeClr val="accent3"/>
        </a:buClr>
        <a:buFont typeface="Arial" pitchFamily="34" charset="0"/>
        <a:buChar char="•"/>
        <a:defRPr sz="1050" kern="1200">
          <a:solidFill>
            <a:schemeClr val="tx2"/>
          </a:solidFill>
          <a:latin typeface="+mn-lt"/>
          <a:ea typeface="+mn-ea"/>
          <a:cs typeface="+mn-cs"/>
        </a:defRPr>
      </a:lvl8pPr>
      <a:lvl9pPr marL="1783080" indent="-137160" algn="l" defTabSz="685800" rtl="0" eaLnBrk="1" latinLnBrk="0" hangingPunct="1">
        <a:spcBef>
          <a:spcPct val="20000"/>
        </a:spcBef>
        <a:buClr>
          <a:schemeClr val="accent4"/>
        </a:buClr>
        <a:buFont typeface="Arial" pitchFamily="34" charset="0"/>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A973-6CCB-4CD1-BE3C-CCB951B8A3D6}" type="datetimeFigureOut">
              <a:rPr lang="en-US" smtClean="0"/>
              <a:t>3/7/2021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6C3824-4BAD-4DA4-BE72-BFC0C91B5716}" type="slidenum">
              <a:rPr lang="en-US" smtClean="0"/>
              <a:t>‹#›</a:t>
            </a:fld>
            <a:endParaRPr lang="en-US"/>
          </a:p>
        </p:txBody>
      </p:sp>
    </p:spTree>
    <p:extLst>
      <p:ext uri="{BB962C8B-B14F-4D97-AF65-F5344CB8AC3E}">
        <p14:creationId xmlns:p14="http://schemas.microsoft.com/office/powerpoint/2010/main" val="18737487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3F058-5A43-4752-A4D6-7D56DFF33454}"/>
              </a:ext>
            </a:extLst>
          </p:cNvPr>
          <p:cNvSpPr>
            <a:spLocks noGrp="1"/>
          </p:cNvSpPr>
          <p:nvPr>
            <p:ph type="ctrTitle"/>
          </p:nvPr>
        </p:nvSpPr>
        <p:spPr>
          <a:xfrm>
            <a:off x="594804" y="719091"/>
            <a:ext cx="3364637" cy="3320249"/>
          </a:xfrm>
        </p:spPr>
        <p:txBody>
          <a:bodyPr>
            <a:normAutofit/>
          </a:bodyPr>
          <a:lstStyle/>
          <a:p>
            <a:r>
              <a:rPr lang="en-US" sz="4800" b="1" dirty="0"/>
              <a:t>The Book of Isaiah</a:t>
            </a:r>
            <a:br>
              <a:rPr lang="en-US" sz="4800" b="1" dirty="0"/>
            </a:br>
            <a:br>
              <a:rPr lang="en-US" sz="4800" b="1" dirty="0"/>
            </a:br>
            <a:r>
              <a:rPr lang="en-US" sz="3600" b="1" dirty="0"/>
              <a:t>The Lord Is Salvation</a:t>
            </a:r>
            <a:endParaRPr lang="en-US" sz="4800" b="1" dirty="0"/>
          </a:p>
        </p:txBody>
      </p:sp>
      <p:sp>
        <p:nvSpPr>
          <p:cNvPr id="3" name="Subtitle 2">
            <a:extLst>
              <a:ext uri="{FF2B5EF4-FFF2-40B4-BE49-F238E27FC236}">
                <a16:creationId xmlns:a16="http://schemas.microsoft.com/office/drawing/2014/main" id="{ADA87E8E-5956-49D7-9FF8-93AA3AD494A1}"/>
              </a:ext>
            </a:extLst>
          </p:cNvPr>
          <p:cNvSpPr>
            <a:spLocks noGrp="1"/>
          </p:cNvSpPr>
          <p:nvPr>
            <p:ph type="subTitle" idx="1"/>
          </p:nvPr>
        </p:nvSpPr>
        <p:spPr>
          <a:xfrm>
            <a:off x="1429305" y="4953739"/>
            <a:ext cx="2405848" cy="1185169"/>
          </a:xfrm>
        </p:spPr>
        <p:txBody>
          <a:bodyPr>
            <a:normAutofit/>
          </a:bodyPr>
          <a:lstStyle/>
          <a:p>
            <a:pPr algn="l"/>
            <a:r>
              <a:rPr lang="en-US" sz="2800" b="1" dirty="0"/>
              <a:t>John Oakes</a:t>
            </a:r>
          </a:p>
          <a:p>
            <a:pPr algn="l"/>
            <a:r>
              <a:rPr lang="en-US" sz="2800" b="1" dirty="0"/>
              <a:t>March, 2021</a:t>
            </a:r>
          </a:p>
        </p:txBody>
      </p:sp>
      <p:pic>
        <p:nvPicPr>
          <p:cNvPr id="4" name="Picture 3">
            <a:extLst>
              <a:ext uri="{FF2B5EF4-FFF2-40B4-BE49-F238E27FC236}">
                <a16:creationId xmlns:a16="http://schemas.microsoft.com/office/drawing/2014/main" id="{E8DB3F54-3BCC-4C9A-84EE-84F6E12C2075}"/>
              </a:ext>
            </a:extLst>
          </p:cNvPr>
          <p:cNvPicPr>
            <a:picLocks noChangeAspect="1"/>
          </p:cNvPicPr>
          <p:nvPr/>
        </p:nvPicPr>
        <p:blipFill>
          <a:blip r:embed="rId2"/>
          <a:stretch>
            <a:fillRect/>
          </a:stretch>
        </p:blipFill>
        <p:spPr>
          <a:xfrm>
            <a:off x="4572000" y="187581"/>
            <a:ext cx="4367813" cy="6482838"/>
          </a:xfrm>
          <a:prstGeom prst="rect">
            <a:avLst/>
          </a:prstGeom>
        </p:spPr>
      </p:pic>
    </p:spTree>
    <p:extLst>
      <p:ext uri="{BB962C8B-B14F-4D97-AF65-F5344CB8AC3E}">
        <p14:creationId xmlns:p14="http://schemas.microsoft.com/office/powerpoint/2010/main" val="416904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E985B-1D65-46C0-894D-9C0B51A98E54}"/>
              </a:ext>
            </a:extLst>
          </p:cNvPr>
          <p:cNvSpPr>
            <a:spLocks noGrp="1"/>
          </p:cNvSpPr>
          <p:nvPr>
            <p:ph type="title"/>
          </p:nvPr>
        </p:nvSpPr>
        <p:spPr/>
        <p:txBody>
          <a:bodyPr>
            <a:normAutofit/>
          </a:bodyPr>
          <a:lstStyle/>
          <a:p>
            <a:r>
              <a:rPr lang="en-US" sz="3600" b="1" dirty="0"/>
              <a:t>Themes of </a:t>
            </a:r>
            <a:r>
              <a:rPr lang="en-US" sz="3600" b="1" dirty="0" err="1"/>
              <a:t>isaiah</a:t>
            </a:r>
            <a:endParaRPr lang="en-US" sz="3600" b="1" dirty="0"/>
          </a:p>
        </p:txBody>
      </p:sp>
      <p:sp>
        <p:nvSpPr>
          <p:cNvPr id="3" name="Content Placeholder 2">
            <a:extLst>
              <a:ext uri="{FF2B5EF4-FFF2-40B4-BE49-F238E27FC236}">
                <a16:creationId xmlns:a16="http://schemas.microsoft.com/office/drawing/2014/main" id="{9B0379D6-E77A-4A95-A9AB-7A0845CAE1A9}"/>
              </a:ext>
            </a:extLst>
          </p:cNvPr>
          <p:cNvSpPr>
            <a:spLocks noGrp="1"/>
          </p:cNvSpPr>
          <p:nvPr>
            <p:ph idx="1"/>
          </p:nvPr>
        </p:nvSpPr>
        <p:spPr>
          <a:xfrm>
            <a:off x="426128" y="1908699"/>
            <a:ext cx="8260672" cy="4217466"/>
          </a:xfrm>
        </p:spPr>
        <p:txBody>
          <a:bodyPr>
            <a:normAutofit/>
          </a:bodyPr>
          <a:lstStyle/>
          <a:p>
            <a:pPr marL="85725" indent="0">
              <a:buNone/>
            </a:pPr>
            <a:r>
              <a:rPr lang="en-US" sz="2800" b="1" dirty="0"/>
              <a:t>1. The utter sinfulness of Judah and Jerusalem</a:t>
            </a:r>
          </a:p>
          <a:p>
            <a:pPr marL="85725" indent="0">
              <a:buNone/>
            </a:pPr>
            <a:endParaRPr lang="en-US" sz="800" b="1" dirty="0"/>
          </a:p>
          <a:p>
            <a:pPr marL="85725" indent="0">
              <a:buNone/>
            </a:pPr>
            <a:r>
              <a:rPr lang="en-US" sz="2800" b="1" dirty="0"/>
              <a:t>2. Appeal of God to turn to him—to repent.</a:t>
            </a:r>
          </a:p>
          <a:p>
            <a:pPr marL="85725" indent="0">
              <a:buNone/>
            </a:pPr>
            <a:endParaRPr lang="en-US" sz="800" b="1" dirty="0"/>
          </a:p>
          <a:p>
            <a:pPr marL="85725" indent="0">
              <a:buNone/>
            </a:pPr>
            <a:r>
              <a:rPr lang="en-US" sz="2800" b="1" dirty="0"/>
              <a:t>3. Judgment if they do not.</a:t>
            </a:r>
          </a:p>
          <a:p>
            <a:pPr marL="85725" indent="0">
              <a:buNone/>
            </a:pPr>
            <a:endParaRPr lang="en-US" sz="800" b="1" dirty="0"/>
          </a:p>
          <a:p>
            <a:pPr marL="85725" indent="0">
              <a:buNone/>
            </a:pPr>
            <a:r>
              <a:rPr lang="en-US" sz="2800" b="1" dirty="0"/>
              <a:t>4. The Messiah—the Suffering Servant—is coming to save.</a:t>
            </a:r>
          </a:p>
          <a:p>
            <a:pPr marL="85725" indent="0">
              <a:buNone/>
            </a:pPr>
            <a:endParaRPr lang="en-US" sz="800" b="1" dirty="0"/>
          </a:p>
          <a:p>
            <a:pPr marL="85725" indent="0">
              <a:buNone/>
            </a:pPr>
            <a:r>
              <a:rPr lang="en-US" sz="2800" b="1" dirty="0"/>
              <a:t>5. Restoration of a Remnant</a:t>
            </a:r>
          </a:p>
          <a:p>
            <a:pPr marL="85725" indent="0">
              <a:buNone/>
            </a:pPr>
            <a:endParaRPr lang="en-US" sz="2800" b="1" dirty="0"/>
          </a:p>
        </p:txBody>
      </p:sp>
    </p:spTree>
    <p:extLst>
      <p:ext uri="{BB962C8B-B14F-4D97-AF65-F5344CB8AC3E}">
        <p14:creationId xmlns:p14="http://schemas.microsoft.com/office/powerpoint/2010/main" val="89084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003B-6F91-40CC-B47E-D52ED2EF5E7F}"/>
              </a:ext>
            </a:extLst>
          </p:cNvPr>
          <p:cNvSpPr>
            <a:spLocks noGrp="1"/>
          </p:cNvSpPr>
          <p:nvPr>
            <p:ph type="title"/>
          </p:nvPr>
        </p:nvSpPr>
        <p:spPr/>
        <p:txBody>
          <a:bodyPr>
            <a:normAutofit/>
          </a:bodyPr>
          <a:lstStyle/>
          <a:p>
            <a:r>
              <a:rPr lang="en-US" sz="3600" b="1" dirty="0"/>
              <a:t>Subthemes</a:t>
            </a:r>
          </a:p>
        </p:txBody>
      </p:sp>
      <p:sp>
        <p:nvSpPr>
          <p:cNvPr id="3" name="Content Placeholder 2">
            <a:extLst>
              <a:ext uri="{FF2B5EF4-FFF2-40B4-BE49-F238E27FC236}">
                <a16:creationId xmlns:a16="http://schemas.microsoft.com/office/drawing/2014/main" id="{E65902DE-853E-4C47-88DE-1E944992B82D}"/>
              </a:ext>
            </a:extLst>
          </p:cNvPr>
          <p:cNvSpPr>
            <a:spLocks noGrp="1"/>
          </p:cNvSpPr>
          <p:nvPr>
            <p:ph idx="1"/>
          </p:nvPr>
        </p:nvSpPr>
        <p:spPr>
          <a:xfrm>
            <a:off x="603682" y="2246050"/>
            <a:ext cx="8083118" cy="3880115"/>
          </a:xfrm>
        </p:spPr>
        <p:txBody>
          <a:bodyPr>
            <a:normAutofit/>
          </a:bodyPr>
          <a:lstStyle/>
          <a:p>
            <a:pPr marL="85725" indent="0">
              <a:buNone/>
            </a:pPr>
            <a:r>
              <a:rPr lang="en-US" sz="2800" b="1" dirty="0"/>
              <a:t>God rules the nations.</a:t>
            </a:r>
          </a:p>
          <a:p>
            <a:pPr marL="85725" indent="0">
              <a:buNone/>
            </a:pPr>
            <a:endParaRPr lang="en-US" sz="2800" b="1" dirty="0"/>
          </a:p>
          <a:p>
            <a:pPr marL="85725" indent="0">
              <a:buNone/>
            </a:pPr>
            <a:r>
              <a:rPr lang="en-US" sz="2800" b="1" dirty="0"/>
              <a:t>The glory of the Lord.</a:t>
            </a:r>
          </a:p>
          <a:p>
            <a:pPr marL="85725" indent="0">
              <a:buNone/>
            </a:pPr>
            <a:endParaRPr lang="en-US" sz="2800" b="1" dirty="0"/>
          </a:p>
          <a:p>
            <a:pPr marL="85725" indent="0">
              <a:buNone/>
            </a:pPr>
            <a:r>
              <a:rPr lang="en-US" sz="2800" b="1" dirty="0"/>
              <a:t>Social Justice</a:t>
            </a:r>
          </a:p>
          <a:p>
            <a:pPr marL="85725" indent="0">
              <a:buNone/>
            </a:pPr>
            <a:endParaRPr lang="en-US" sz="2800" b="1" dirty="0"/>
          </a:p>
          <a:p>
            <a:pPr marL="85725" indent="0">
              <a:buNone/>
            </a:pPr>
            <a:endParaRPr lang="en-US" sz="2800" b="1" dirty="0"/>
          </a:p>
        </p:txBody>
      </p:sp>
    </p:spTree>
    <p:extLst>
      <p:ext uri="{BB962C8B-B14F-4D97-AF65-F5344CB8AC3E}">
        <p14:creationId xmlns:p14="http://schemas.microsoft.com/office/powerpoint/2010/main" val="3187125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52C6-179F-4C01-AA83-11EB78B2C946}"/>
              </a:ext>
            </a:extLst>
          </p:cNvPr>
          <p:cNvSpPr>
            <a:spLocks noGrp="1"/>
          </p:cNvSpPr>
          <p:nvPr>
            <p:ph type="title"/>
          </p:nvPr>
        </p:nvSpPr>
        <p:spPr/>
        <p:txBody>
          <a:bodyPr>
            <a:normAutofit/>
          </a:bodyPr>
          <a:lstStyle/>
          <a:p>
            <a:r>
              <a:rPr lang="en-US" sz="3600" b="1" dirty="0"/>
              <a:t>Isaiah </a:t>
            </a:r>
            <a:r>
              <a:rPr lang="en-US" sz="3600" b="1" dirty="0" err="1"/>
              <a:t>ch.</a:t>
            </a:r>
            <a:r>
              <a:rPr lang="en-US" sz="3600" b="1" dirty="0"/>
              <a:t> 1-5 Intro to Isaiah</a:t>
            </a:r>
          </a:p>
        </p:txBody>
      </p:sp>
      <p:sp>
        <p:nvSpPr>
          <p:cNvPr id="3" name="Content Placeholder 2">
            <a:extLst>
              <a:ext uri="{FF2B5EF4-FFF2-40B4-BE49-F238E27FC236}">
                <a16:creationId xmlns:a16="http://schemas.microsoft.com/office/drawing/2014/main" id="{0E901D5F-5EC8-4A4E-B5A3-E20C4D7925D8}"/>
              </a:ext>
            </a:extLst>
          </p:cNvPr>
          <p:cNvSpPr>
            <a:spLocks noGrp="1"/>
          </p:cNvSpPr>
          <p:nvPr>
            <p:ph idx="1"/>
          </p:nvPr>
        </p:nvSpPr>
        <p:spPr/>
        <p:txBody>
          <a:bodyPr>
            <a:normAutofit/>
          </a:bodyPr>
          <a:lstStyle/>
          <a:p>
            <a:pPr marL="85725" indent="0">
              <a:buNone/>
            </a:pPr>
            <a:r>
              <a:rPr lang="en-US" sz="2800" b="1" dirty="0"/>
              <a:t>Isaiah 1 themes</a:t>
            </a:r>
          </a:p>
          <a:p>
            <a:pPr marL="85725" indent="0">
              <a:buNone/>
            </a:pPr>
            <a:endParaRPr lang="en-US" sz="2800" b="1" dirty="0"/>
          </a:p>
          <a:p>
            <a:pPr marL="85725" indent="0">
              <a:buNone/>
            </a:pPr>
            <a:r>
              <a:rPr lang="en-US" sz="2800" b="1" dirty="0"/>
              <a:t>The utter sinfulness of Jerusalem/Judah (v 3-8)</a:t>
            </a:r>
          </a:p>
          <a:p>
            <a:pPr marL="85725" indent="0">
              <a:buNone/>
            </a:pPr>
            <a:r>
              <a:rPr lang="en-US" sz="2800" b="1" dirty="0"/>
              <a:t>Tender appeal by Jehovah that Judah repent (v. 16-19)</a:t>
            </a:r>
          </a:p>
          <a:p>
            <a:pPr marL="85725" indent="0">
              <a:buNone/>
            </a:pPr>
            <a:r>
              <a:rPr lang="en-US" sz="2800" b="1" dirty="0"/>
              <a:t>The inevitability of judgment (v. 24-25, 29-31)</a:t>
            </a:r>
          </a:p>
          <a:p>
            <a:pPr marL="85725" indent="0">
              <a:buNone/>
            </a:pPr>
            <a:r>
              <a:rPr lang="en-US" sz="2800" b="1" dirty="0"/>
              <a:t>The possibility of salvation (v. 26-27)</a:t>
            </a:r>
          </a:p>
          <a:p>
            <a:pPr marL="85725" indent="0">
              <a:buNone/>
            </a:pPr>
            <a:endParaRPr lang="en-US" sz="2800" b="1" dirty="0"/>
          </a:p>
        </p:txBody>
      </p:sp>
    </p:spTree>
    <p:extLst>
      <p:ext uri="{BB962C8B-B14F-4D97-AF65-F5344CB8AC3E}">
        <p14:creationId xmlns:p14="http://schemas.microsoft.com/office/powerpoint/2010/main" val="32053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578E-6088-495C-A92E-D1AE2E0A2F72}"/>
              </a:ext>
            </a:extLst>
          </p:cNvPr>
          <p:cNvSpPr>
            <a:spLocks noGrp="1"/>
          </p:cNvSpPr>
          <p:nvPr>
            <p:ph type="title"/>
          </p:nvPr>
        </p:nvSpPr>
        <p:spPr/>
        <p:txBody>
          <a:bodyPr>
            <a:normAutofit/>
          </a:bodyPr>
          <a:lstStyle/>
          <a:p>
            <a:r>
              <a:rPr lang="en-US" sz="3600" b="1" dirty="0"/>
              <a:t>Isaiah 1:2-4</a:t>
            </a:r>
          </a:p>
        </p:txBody>
      </p:sp>
      <p:sp>
        <p:nvSpPr>
          <p:cNvPr id="3" name="Content Placeholder 2">
            <a:extLst>
              <a:ext uri="{FF2B5EF4-FFF2-40B4-BE49-F238E27FC236}">
                <a16:creationId xmlns:a16="http://schemas.microsoft.com/office/drawing/2014/main" id="{130536F4-BB8F-45BD-AC07-FE0D5F3DC6CF}"/>
              </a:ext>
            </a:extLst>
          </p:cNvPr>
          <p:cNvSpPr>
            <a:spLocks noGrp="1"/>
          </p:cNvSpPr>
          <p:nvPr>
            <p:ph idx="1"/>
          </p:nvPr>
        </p:nvSpPr>
        <p:spPr>
          <a:xfrm>
            <a:off x="457200" y="1752602"/>
            <a:ext cx="8229600" cy="4932283"/>
          </a:xfrm>
        </p:spPr>
        <p:txBody>
          <a:bodyPr>
            <a:normAutofit/>
          </a:bodyPr>
          <a:lstStyle/>
          <a:p>
            <a:pPr marL="85725" indent="0">
              <a:buNone/>
            </a:pPr>
            <a:r>
              <a:rPr lang="en-US" sz="2400" b="1" dirty="0"/>
              <a:t>Isaiah 1:2 A courtroom scene, with Judah as defendant and the heavens and earth as witnesses.</a:t>
            </a:r>
          </a:p>
          <a:p>
            <a:pPr marL="85725" indent="0">
              <a:buNone/>
            </a:pPr>
            <a:r>
              <a:rPr lang="en-US" sz="2400" b="1" dirty="0"/>
              <a:t>(</a:t>
            </a:r>
            <a:r>
              <a:rPr lang="en-US" sz="2400" b="1" dirty="0" err="1"/>
              <a:t>Deut</a:t>
            </a:r>
            <a:r>
              <a:rPr lang="en-US" sz="2400" b="1" dirty="0"/>
              <a:t> 30:19)</a:t>
            </a:r>
          </a:p>
          <a:p>
            <a:pPr marL="85725" indent="0">
              <a:buNone/>
            </a:pPr>
            <a:endParaRPr lang="en-US" sz="1100" b="1" dirty="0"/>
          </a:p>
          <a:p>
            <a:pPr marL="85725" indent="0">
              <a:buNone/>
            </a:pPr>
            <a:r>
              <a:rPr lang="en-US" sz="2400" b="1" dirty="0"/>
              <a:t>v. 2-4  God: I have always maintained </a:t>
            </a:r>
            <a:r>
              <a:rPr lang="en-US" sz="2400" b="1" i="1" dirty="0" err="1"/>
              <a:t>hesed</a:t>
            </a:r>
            <a:r>
              <a:rPr lang="en-US" sz="2400" b="1" dirty="0"/>
              <a:t>.  I have been like a parent with its children (Hos 11:1-4)</a:t>
            </a:r>
          </a:p>
          <a:p>
            <a:pPr marL="85725" indent="0">
              <a:buNone/>
            </a:pPr>
            <a:endParaRPr lang="en-US" sz="1300" b="1" dirty="0"/>
          </a:p>
          <a:p>
            <a:pPr marL="85725" indent="0">
              <a:buNone/>
            </a:pPr>
            <a:r>
              <a:rPr lang="en-US" sz="2400" b="1" dirty="0"/>
              <a:t>But we have rebelled.  We are worse than dumb animals.</a:t>
            </a:r>
          </a:p>
          <a:p>
            <a:pPr marL="85725" indent="0">
              <a:buNone/>
            </a:pPr>
            <a:endParaRPr lang="en-US" sz="1300" b="1" dirty="0"/>
          </a:p>
          <a:p>
            <a:pPr marL="85725" indent="0">
              <a:buNone/>
            </a:pPr>
            <a:r>
              <a:rPr lang="en-US" sz="2400" b="1" dirty="0"/>
              <a:t>v. 3 </a:t>
            </a:r>
            <a:r>
              <a:rPr lang="en-US" sz="2400" b="1" i="1" dirty="0"/>
              <a:t>yada </a:t>
            </a:r>
            <a:r>
              <a:rPr lang="en-US" sz="2400" b="1" dirty="0"/>
              <a:t> know intimately</a:t>
            </a:r>
          </a:p>
          <a:p>
            <a:pPr marL="85725" indent="0">
              <a:buNone/>
            </a:pPr>
            <a:endParaRPr lang="en-US" sz="900" b="1" dirty="0"/>
          </a:p>
          <a:p>
            <a:pPr marL="85725" indent="0">
              <a:buNone/>
            </a:pPr>
            <a:r>
              <a:rPr lang="en-US" sz="2400" b="1" dirty="0"/>
              <a:t>My people (</a:t>
            </a:r>
            <a:r>
              <a:rPr lang="en-US" sz="2400" b="1" i="1" dirty="0" err="1"/>
              <a:t>ammi</a:t>
            </a:r>
            <a:r>
              <a:rPr lang="en-US" sz="2400" b="1" dirty="0"/>
              <a:t> as opposed to </a:t>
            </a:r>
            <a:r>
              <a:rPr lang="en-US" sz="2400" b="1" i="1" dirty="0"/>
              <a:t>Lo-Ammi</a:t>
            </a:r>
            <a:r>
              <a:rPr lang="en-US" sz="2400" b="1" dirty="0"/>
              <a:t> Hos 1)</a:t>
            </a:r>
          </a:p>
        </p:txBody>
      </p:sp>
    </p:spTree>
    <p:extLst>
      <p:ext uri="{BB962C8B-B14F-4D97-AF65-F5344CB8AC3E}">
        <p14:creationId xmlns:p14="http://schemas.microsoft.com/office/powerpoint/2010/main" val="105402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FE21-28DE-43BD-95EF-B950B6A231D0}"/>
              </a:ext>
            </a:extLst>
          </p:cNvPr>
          <p:cNvSpPr>
            <a:spLocks noGrp="1"/>
          </p:cNvSpPr>
          <p:nvPr>
            <p:ph type="title"/>
          </p:nvPr>
        </p:nvSpPr>
        <p:spPr/>
        <p:txBody>
          <a:bodyPr>
            <a:normAutofit/>
          </a:bodyPr>
          <a:lstStyle/>
          <a:p>
            <a:r>
              <a:rPr lang="en-US" sz="3600" b="1" dirty="0"/>
              <a:t>ISAIAH 1:4-9</a:t>
            </a:r>
          </a:p>
        </p:txBody>
      </p:sp>
      <p:sp>
        <p:nvSpPr>
          <p:cNvPr id="3" name="Content Placeholder 2">
            <a:extLst>
              <a:ext uri="{FF2B5EF4-FFF2-40B4-BE49-F238E27FC236}">
                <a16:creationId xmlns:a16="http://schemas.microsoft.com/office/drawing/2014/main" id="{9C10C608-4F29-46F9-B71F-F534685D03F3}"/>
              </a:ext>
            </a:extLst>
          </p:cNvPr>
          <p:cNvSpPr>
            <a:spLocks noGrp="1"/>
          </p:cNvSpPr>
          <p:nvPr>
            <p:ph idx="1"/>
          </p:nvPr>
        </p:nvSpPr>
        <p:spPr/>
        <p:txBody>
          <a:bodyPr>
            <a:normAutofit/>
          </a:bodyPr>
          <a:lstStyle/>
          <a:p>
            <a:pPr marL="85725" indent="0">
              <a:buNone/>
            </a:pPr>
            <a:r>
              <a:rPr lang="en-US" sz="2400" b="1" dirty="0"/>
              <a:t>Would Judah agree with the assessment in 1:4?</a:t>
            </a:r>
          </a:p>
          <a:p>
            <a:pPr marL="85725" indent="0">
              <a:buNone/>
            </a:pPr>
            <a:r>
              <a:rPr lang="en-US" sz="2400" b="1" dirty="0"/>
              <a:t>Would you?</a:t>
            </a:r>
          </a:p>
          <a:p>
            <a:pPr marL="85725" indent="0">
              <a:buNone/>
            </a:pPr>
            <a:endParaRPr lang="en-US" sz="1200" b="1" dirty="0"/>
          </a:p>
          <a:p>
            <a:pPr marL="85725" indent="0">
              <a:buNone/>
            </a:pPr>
            <a:r>
              <a:rPr lang="en-US" sz="2400" b="1" dirty="0"/>
              <a:t>Isaiah 1:5-8  God’s compassion.</a:t>
            </a:r>
          </a:p>
          <a:p>
            <a:pPr marL="85725" indent="0">
              <a:buNone/>
            </a:pPr>
            <a:endParaRPr lang="en-US" sz="1200" b="1" dirty="0"/>
          </a:p>
          <a:p>
            <a:pPr marL="85725" indent="0">
              <a:buNone/>
            </a:pPr>
            <a:r>
              <a:rPr lang="en-US" sz="2400" b="1" dirty="0"/>
              <a:t>Isaiah 1:7 is literally true at this time for Judah under Sennacherib.</a:t>
            </a:r>
          </a:p>
          <a:p>
            <a:pPr marL="85725" indent="0">
              <a:buNone/>
            </a:pPr>
            <a:endParaRPr lang="en-US" sz="1200" b="1" dirty="0"/>
          </a:p>
          <a:p>
            <a:pPr marL="85725" indent="0">
              <a:buNone/>
            </a:pPr>
            <a:r>
              <a:rPr lang="en-US" sz="2400" b="1" dirty="0"/>
              <a:t>Isaiah 1:9  Hope.  The remnant.</a:t>
            </a:r>
          </a:p>
          <a:p>
            <a:pPr marL="85725" indent="0">
              <a:buNone/>
            </a:pPr>
            <a:endParaRPr lang="en-US" sz="1200" b="1" dirty="0"/>
          </a:p>
          <a:p>
            <a:pPr marL="85725" indent="0">
              <a:buNone/>
            </a:pPr>
            <a:r>
              <a:rPr lang="en-US" sz="2400" b="1" dirty="0"/>
              <a:t>Remnant theology:  Isaiah 10:20-23  </a:t>
            </a:r>
            <a:r>
              <a:rPr lang="en-US" sz="2400" b="1" dirty="0" err="1"/>
              <a:t>Zeph</a:t>
            </a:r>
            <a:r>
              <a:rPr lang="en-US" sz="2400" b="1" dirty="0"/>
              <a:t> 2:7-11, Hos 11:8-11, Ezek 5:1-3</a:t>
            </a:r>
          </a:p>
        </p:txBody>
      </p:sp>
    </p:spTree>
    <p:extLst>
      <p:ext uri="{BB962C8B-B14F-4D97-AF65-F5344CB8AC3E}">
        <p14:creationId xmlns:p14="http://schemas.microsoft.com/office/powerpoint/2010/main" val="419566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8160-F0DD-49FD-9A8B-D2745FC7B25D}"/>
              </a:ext>
            </a:extLst>
          </p:cNvPr>
          <p:cNvSpPr>
            <a:spLocks noGrp="1"/>
          </p:cNvSpPr>
          <p:nvPr>
            <p:ph type="title"/>
          </p:nvPr>
        </p:nvSpPr>
        <p:spPr/>
        <p:txBody>
          <a:bodyPr>
            <a:normAutofit fontScale="90000"/>
          </a:bodyPr>
          <a:lstStyle/>
          <a:p>
            <a:r>
              <a:rPr lang="en-US" sz="3600" b="1" dirty="0"/>
              <a:t>Isaiah 1:10-20</a:t>
            </a:r>
            <a:br>
              <a:rPr lang="en-US" sz="3600" b="1" dirty="0"/>
            </a:br>
            <a:r>
              <a:rPr lang="en-US" sz="3600" b="1" dirty="0"/>
              <a:t>God is angry repent!</a:t>
            </a:r>
          </a:p>
        </p:txBody>
      </p:sp>
      <p:sp>
        <p:nvSpPr>
          <p:cNvPr id="3" name="Content Placeholder 2">
            <a:extLst>
              <a:ext uri="{FF2B5EF4-FFF2-40B4-BE49-F238E27FC236}">
                <a16:creationId xmlns:a16="http://schemas.microsoft.com/office/drawing/2014/main" id="{8087D4D5-5794-4B1A-BD30-7765DA9FBB7E}"/>
              </a:ext>
            </a:extLst>
          </p:cNvPr>
          <p:cNvSpPr>
            <a:spLocks noGrp="1"/>
          </p:cNvSpPr>
          <p:nvPr>
            <p:ph idx="1"/>
          </p:nvPr>
        </p:nvSpPr>
        <p:spPr/>
        <p:txBody>
          <a:bodyPr>
            <a:normAutofit/>
          </a:bodyPr>
          <a:lstStyle/>
          <a:p>
            <a:pPr marL="85725" indent="0">
              <a:buNone/>
            </a:pPr>
            <a:r>
              <a:rPr lang="en-US" sz="2400" b="1" dirty="0"/>
              <a:t>Isaiah 1:10-15 God is very angry.  Why?  Empty religion without faithfulness/</a:t>
            </a:r>
            <a:r>
              <a:rPr lang="en-US" sz="2400" b="1" i="1" dirty="0" err="1"/>
              <a:t>hesed</a:t>
            </a:r>
            <a:r>
              <a:rPr lang="en-US" sz="2400" b="1" dirty="0"/>
              <a:t>.</a:t>
            </a:r>
          </a:p>
          <a:p>
            <a:pPr marL="85725" indent="0">
              <a:buNone/>
            </a:pPr>
            <a:endParaRPr lang="en-US" sz="800" b="1" dirty="0"/>
          </a:p>
          <a:p>
            <a:pPr marL="85725" indent="0">
              <a:buNone/>
            </a:pPr>
            <a:r>
              <a:rPr lang="en-US" sz="2400" b="1" dirty="0"/>
              <a:t>v. 13 Could our worship become “worthless assemblies?”</a:t>
            </a:r>
          </a:p>
          <a:p>
            <a:pPr marL="85725" indent="0">
              <a:buNone/>
            </a:pPr>
            <a:endParaRPr lang="en-US" sz="800" b="1" dirty="0"/>
          </a:p>
          <a:p>
            <a:pPr marL="85725" indent="0">
              <a:buNone/>
            </a:pPr>
            <a:r>
              <a:rPr lang="en-US" sz="2400" b="1" dirty="0"/>
              <a:t>Isaiah 1:16-17 Repent.   How?   By seeking justice.</a:t>
            </a:r>
          </a:p>
          <a:p>
            <a:pPr marL="85725" indent="0">
              <a:buNone/>
            </a:pPr>
            <a:endParaRPr lang="en-US" sz="800" b="1" dirty="0"/>
          </a:p>
          <a:p>
            <a:pPr marL="85725" indent="0">
              <a:buNone/>
            </a:pPr>
            <a:r>
              <a:rPr lang="en-US" sz="2400" b="1" dirty="0"/>
              <a:t>Isaiah 1:18-20 Come, let us reason together.  God offers salvation.</a:t>
            </a:r>
          </a:p>
          <a:p>
            <a:pPr marL="85725" indent="0">
              <a:buNone/>
            </a:pPr>
            <a:endParaRPr lang="en-US" sz="2400" b="1" dirty="0"/>
          </a:p>
          <a:p>
            <a:pPr marL="85725" indent="0">
              <a:buNone/>
            </a:pPr>
            <a:r>
              <a:rPr lang="en-US" sz="2400" b="1" dirty="0"/>
              <a:t>We can willingly obey or we can resist and rebel.</a:t>
            </a:r>
          </a:p>
        </p:txBody>
      </p:sp>
    </p:spTree>
    <p:extLst>
      <p:ext uri="{BB962C8B-B14F-4D97-AF65-F5344CB8AC3E}">
        <p14:creationId xmlns:p14="http://schemas.microsoft.com/office/powerpoint/2010/main" val="1923303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9FC0-B706-47C6-A7A8-D5481D196DEB}"/>
              </a:ext>
            </a:extLst>
          </p:cNvPr>
          <p:cNvSpPr>
            <a:spLocks noGrp="1"/>
          </p:cNvSpPr>
          <p:nvPr>
            <p:ph type="title"/>
          </p:nvPr>
        </p:nvSpPr>
        <p:spPr/>
        <p:txBody>
          <a:bodyPr>
            <a:normAutofit fontScale="90000"/>
          </a:bodyPr>
          <a:lstStyle/>
          <a:p>
            <a:r>
              <a:rPr lang="en-US" sz="3200" b="1" dirty="0"/>
              <a:t>Though your sins are like scarlet</a:t>
            </a:r>
          </a:p>
        </p:txBody>
      </p:sp>
      <p:pic>
        <p:nvPicPr>
          <p:cNvPr id="4" name="Content Placeholder 3">
            <a:extLst>
              <a:ext uri="{FF2B5EF4-FFF2-40B4-BE49-F238E27FC236}">
                <a16:creationId xmlns:a16="http://schemas.microsoft.com/office/drawing/2014/main" id="{2734ED4F-8053-4B9F-B791-4DB2879554EB}"/>
              </a:ext>
            </a:extLst>
          </p:cNvPr>
          <p:cNvPicPr>
            <a:picLocks noGrp="1" noChangeAspect="1"/>
          </p:cNvPicPr>
          <p:nvPr>
            <p:ph idx="1"/>
          </p:nvPr>
        </p:nvPicPr>
        <p:blipFill>
          <a:blip r:embed="rId2"/>
          <a:stretch>
            <a:fillRect/>
          </a:stretch>
        </p:blipFill>
        <p:spPr>
          <a:xfrm>
            <a:off x="395561" y="1752600"/>
            <a:ext cx="8352877" cy="4697026"/>
          </a:xfrm>
          <a:prstGeom prst="rect">
            <a:avLst/>
          </a:prstGeom>
        </p:spPr>
      </p:pic>
    </p:spTree>
    <p:extLst>
      <p:ext uri="{BB962C8B-B14F-4D97-AF65-F5344CB8AC3E}">
        <p14:creationId xmlns:p14="http://schemas.microsoft.com/office/powerpoint/2010/main" val="2224526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26CDF-25B3-4355-B7C4-D1BD850CE0E7}"/>
              </a:ext>
            </a:extLst>
          </p:cNvPr>
          <p:cNvSpPr>
            <a:spLocks noGrp="1"/>
          </p:cNvSpPr>
          <p:nvPr>
            <p:ph type="title"/>
          </p:nvPr>
        </p:nvSpPr>
        <p:spPr/>
        <p:txBody>
          <a:bodyPr>
            <a:normAutofit/>
          </a:bodyPr>
          <a:lstStyle/>
          <a:p>
            <a:r>
              <a:rPr lang="en-US" sz="3600" b="1" dirty="0"/>
              <a:t>Isaiah 1:21-31</a:t>
            </a:r>
          </a:p>
        </p:txBody>
      </p:sp>
      <p:sp>
        <p:nvSpPr>
          <p:cNvPr id="3" name="Content Placeholder 2">
            <a:extLst>
              <a:ext uri="{FF2B5EF4-FFF2-40B4-BE49-F238E27FC236}">
                <a16:creationId xmlns:a16="http://schemas.microsoft.com/office/drawing/2014/main" id="{2CD58388-B4A2-4B30-A893-F11145695218}"/>
              </a:ext>
            </a:extLst>
          </p:cNvPr>
          <p:cNvSpPr>
            <a:spLocks noGrp="1"/>
          </p:cNvSpPr>
          <p:nvPr>
            <p:ph idx="1"/>
          </p:nvPr>
        </p:nvSpPr>
        <p:spPr/>
        <p:txBody>
          <a:bodyPr>
            <a:normAutofit/>
          </a:bodyPr>
          <a:lstStyle/>
          <a:p>
            <a:pPr marL="85725" indent="0">
              <a:buNone/>
            </a:pPr>
            <a:r>
              <a:rPr lang="en-US" sz="2400" b="1" dirty="0"/>
              <a:t>Isaiah 1:21-23 No more justice.  The rich get richer. Does that sound familiar?</a:t>
            </a:r>
          </a:p>
          <a:p>
            <a:pPr marL="85725" indent="0">
              <a:buNone/>
            </a:pPr>
            <a:r>
              <a:rPr lang="en-US" sz="2400" b="1" dirty="0"/>
              <a:t>v. 24-25 Therefore, wrath.</a:t>
            </a:r>
          </a:p>
          <a:p>
            <a:pPr marL="85725" indent="0">
              <a:buNone/>
            </a:pPr>
            <a:endParaRPr lang="en-US" sz="2400" b="1" dirty="0"/>
          </a:p>
          <a:p>
            <a:pPr marL="85725" indent="0">
              <a:buNone/>
            </a:pPr>
            <a:r>
              <a:rPr lang="en-US" sz="2400" b="1" dirty="0"/>
              <a:t>v. 26-27 Hope.  Zion—the Kingdom will be delivered.</a:t>
            </a:r>
          </a:p>
          <a:p>
            <a:pPr marL="85725" indent="0">
              <a:buNone/>
            </a:pPr>
            <a:endParaRPr lang="en-US" sz="2400" b="1" dirty="0"/>
          </a:p>
          <a:p>
            <a:pPr marL="85725" indent="0">
              <a:buNone/>
            </a:pPr>
            <a:r>
              <a:rPr lang="en-US" sz="2400" b="1" dirty="0"/>
              <a:t>v. 29-31 The idols will be destroyed.</a:t>
            </a:r>
          </a:p>
        </p:txBody>
      </p:sp>
    </p:spTree>
    <p:extLst>
      <p:ext uri="{BB962C8B-B14F-4D97-AF65-F5344CB8AC3E}">
        <p14:creationId xmlns:p14="http://schemas.microsoft.com/office/powerpoint/2010/main" val="1501839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AF797-48BD-42E5-91C0-A1CB0580D11F}"/>
              </a:ext>
            </a:extLst>
          </p:cNvPr>
          <p:cNvSpPr>
            <a:spLocks noGrp="1"/>
          </p:cNvSpPr>
          <p:nvPr>
            <p:ph type="title"/>
          </p:nvPr>
        </p:nvSpPr>
        <p:spPr/>
        <p:txBody>
          <a:bodyPr>
            <a:normAutofit/>
          </a:bodyPr>
          <a:lstStyle/>
          <a:p>
            <a:r>
              <a:rPr lang="en-US" sz="3200" b="1" dirty="0"/>
              <a:t>Isaiah 2:1-5 A Kingdom prophecy</a:t>
            </a:r>
          </a:p>
        </p:txBody>
      </p:sp>
      <p:sp>
        <p:nvSpPr>
          <p:cNvPr id="3" name="Content Placeholder 2">
            <a:extLst>
              <a:ext uri="{FF2B5EF4-FFF2-40B4-BE49-F238E27FC236}">
                <a16:creationId xmlns:a16="http://schemas.microsoft.com/office/drawing/2014/main" id="{D15C12D7-DB34-411F-9086-40DAC3D6C24A}"/>
              </a:ext>
            </a:extLst>
          </p:cNvPr>
          <p:cNvSpPr>
            <a:spLocks noGrp="1"/>
          </p:cNvSpPr>
          <p:nvPr>
            <p:ph idx="1"/>
          </p:nvPr>
        </p:nvSpPr>
        <p:spPr>
          <a:xfrm>
            <a:off x="363984" y="1752602"/>
            <a:ext cx="4465468" cy="4373563"/>
          </a:xfrm>
        </p:spPr>
        <p:txBody>
          <a:bodyPr>
            <a:normAutofit/>
          </a:bodyPr>
          <a:lstStyle/>
          <a:p>
            <a:pPr marL="85725" indent="0">
              <a:buNone/>
            </a:pPr>
            <a:r>
              <a:rPr lang="en-US" sz="2400" b="1" dirty="0"/>
              <a:t>Isaiah 2:2  In the last days  Heb 1:2, Acts 2:17, Joel 2:28-32</a:t>
            </a:r>
          </a:p>
          <a:p>
            <a:pPr marL="85725" indent="0">
              <a:buNone/>
            </a:pPr>
            <a:endParaRPr lang="en-US" sz="1200" b="1" dirty="0"/>
          </a:p>
          <a:p>
            <a:pPr marL="85725" indent="0">
              <a:buNone/>
            </a:pPr>
            <a:r>
              <a:rPr lang="en-US" sz="2400" b="1" dirty="0"/>
              <a:t>The mountain of the Lord is Mt. Zion/Jerusalem/the kingdom of God (and maybe even the Church).</a:t>
            </a:r>
          </a:p>
          <a:p>
            <a:pPr marL="85725" indent="0">
              <a:buNone/>
            </a:pPr>
            <a:endParaRPr lang="en-US" sz="1000" b="1" dirty="0"/>
          </a:p>
          <a:p>
            <a:pPr marL="85725" indent="0">
              <a:buNone/>
            </a:pPr>
            <a:r>
              <a:rPr lang="en-US" sz="2400" b="1" dirty="0"/>
              <a:t>v. 3 Pentecost.</a:t>
            </a:r>
          </a:p>
          <a:p>
            <a:pPr marL="85725" indent="0">
              <a:buNone/>
            </a:pPr>
            <a:endParaRPr lang="en-US" sz="800" b="1" dirty="0"/>
          </a:p>
          <a:p>
            <a:pPr marL="85725" indent="0">
              <a:buNone/>
            </a:pPr>
            <a:r>
              <a:rPr lang="en-US" sz="2400" b="1" dirty="0"/>
              <a:t>v. 4  Inscribed at the UN. </a:t>
            </a:r>
          </a:p>
        </p:txBody>
      </p:sp>
      <p:sp>
        <p:nvSpPr>
          <p:cNvPr id="4" name="AutoShape 2" descr="17 Best Bible Verses About Mountains - Encouraging Scripture Quotes">
            <a:extLst>
              <a:ext uri="{FF2B5EF4-FFF2-40B4-BE49-F238E27FC236}">
                <a16:creationId xmlns:a16="http://schemas.microsoft.com/office/drawing/2014/main" id="{8DE2C3D0-6F51-4446-81A5-4C71D7D9F15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54F5DAF-021C-4BCF-A062-E2C545D5800B}"/>
              </a:ext>
            </a:extLst>
          </p:cNvPr>
          <p:cNvPicPr>
            <a:picLocks noChangeAspect="1"/>
          </p:cNvPicPr>
          <p:nvPr/>
        </p:nvPicPr>
        <p:blipFill>
          <a:blip r:embed="rId2"/>
          <a:stretch>
            <a:fillRect/>
          </a:stretch>
        </p:blipFill>
        <p:spPr>
          <a:xfrm>
            <a:off x="4814237" y="2583402"/>
            <a:ext cx="4329762" cy="3234468"/>
          </a:xfrm>
          <a:prstGeom prst="rect">
            <a:avLst/>
          </a:prstGeom>
        </p:spPr>
      </p:pic>
    </p:spTree>
    <p:extLst>
      <p:ext uri="{BB962C8B-B14F-4D97-AF65-F5344CB8AC3E}">
        <p14:creationId xmlns:p14="http://schemas.microsoft.com/office/powerpoint/2010/main" val="302049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b="1" dirty="0">
                <a:solidFill>
                  <a:schemeClr val="tx1"/>
                </a:solidFill>
              </a:rPr>
              <a:t>Kingdom Prophecies</a:t>
            </a:r>
          </a:p>
        </p:txBody>
      </p:sp>
      <p:sp>
        <p:nvSpPr>
          <p:cNvPr id="3" name="Content Placeholder 2"/>
          <p:cNvSpPr>
            <a:spLocks noGrp="1"/>
          </p:cNvSpPr>
          <p:nvPr>
            <p:ph idx="1"/>
          </p:nvPr>
        </p:nvSpPr>
        <p:spPr/>
        <p:txBody>
          <a:bodyPr>
            <a:normAutofit/>
          </a:bodyPr>
          <a:lstStyle/>
          <a:p>
            <a:pPr marL="0" indent="0">
              <a:buNone/>
            </a:pPr>
            <a:r>
              <a:rPr lang="en-US" sz="2400" b="1" dirty="0">
                <a:solidFill>
                  <a:schemeClr val="tx1"/>
                </a:solidFill>
              </a:rPr>
              <a:t>1. The future temple which attracts Gentiles (2:2–4).</a:t>
            </a:r>
          </a:p>
          <a:p>
            <a:pPr marL="0" indent="0">
              <a:buNone/>
            </a:pPr>
            <a:r>
              <a:rPr lang="en-US" sz="2400" b="1" dirty="0">
                <a:solidFill>
                  <a:schemeClr val="tx1"/>
                </a:solidFill>
              </a:rPr>
              <a:t>2. The glorious Branch (4:2–6).</a:t>
            </a:r>
          </a:p>
          <a:p>
            <a:pPr marL="0" indent="0">
              <a:buNone/>
            </a:pPr>
            <a:r>
              <a:rPr lang="en-US" sz="2400" b="1" dirty="0">
                <a:solidFill>
                  <a:schemeClr val="tx1"/>
                </a:solidFill>
              </a:rPr>
              <a:t>3. The virgin birth of Immanuel (7:13–14).</a:t>
            </a:r>
          </a:p>
          <a:p>
            <a:pPr marL="0" indent="0">
              <a:buNone/>
            </a:pPr>
            <a:r>
              <a:rPr lang="en-US" sz="2400" b="1" dirty="0">
                <a:solidFill>
                  <a:schemeClr val="tx1"/>
                </a:solidFill>
              </a:rPr>
              <a:t>4. The dawning of a new day in the birth of a child (9:1–7).</a:t>
            </a:r>
          </a:p>
          <a:p>
            <a:pPr marL="0" indent="0">
              <a:buNone/>
            </a:pPr>
            <a:r>
              <a:rPr lang="en-US" sz="2400" b="1" dirty="0">
                <a:solidFill>
                  <a:schemeClr val="tx1"/>
                </a:solidFill>
              </a:rPr>
              <a:t>5. The Shoot of the stem of Jesse (11:1–10).</a:t>
            </a:r>
          </a:p>
          <a:p>
            <a:pPr marL="0" indent="0">
              <a:buNone/>
            </a:pPr>
            <a:r>
              <a:rPr lang="en-US" sz="2400" b="1" dirty="0">
                <a:solidFill>
                  <a:schemeClr val="tx1"/>
                </a:solidFill>
              </a:rPr>
              <a:t>6. The conversion of Gentiles (19:18–25).</a:t>
            </a:r>
          </a:p>
          <a:p>
            <a:pPr marL="0" indent="0">
              <a:buNone/>
            </a:pPr>
            <a:r>
              <a:rPr lang="en-US" sz="2400" b="1" dirty="0">
                <a:solidFill>
                  <a:schemeClr val="tx1"/>
                </a:solidFill>
              </a:rPr>
              <a:t>7. The new Jerusalem (54:9–13; 60:19–22).</a:t>
            </a:r>
          </a:p>
          <a:p>
            <a:pPr marL="0" indent="0">
              <a:buNone/>
            </a:pPr>
            <a:endParaRPr lang="en-US" dirty="0">
              <a:solidFill>
                <a:srgbClr val="FFFFFF"/>
              </a:solidFill>
            </a:endParaRPr>
          </a:p>
        </p:txBody>
      </p:sp>
    </p:spTree>
    <p:extLst>
      <p:ext uri="{BB962C8B-B14F-4D97-AF65-F5344CB8AC3E}">
        <p14:creationId xmlns:p14="http://schemas.microsoft.com/office/powerpoint/2010/main" val="2489864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9BD1D-1C08-4E30-B95F-C84C58807219}"/>
              </a:ext>
            </a:extLst>
          </p:cNvPr>
          <p:cNvSpPr>
            <a:spLocks noGrp="1"/>
          </p:cNvSpPr>
          <p:nvPr>
            <p:ph type="title"/>
          </p:nvPr>
        </p:nvSpPr>
        <p:spPr/>
        <p:txBody>
          <a:bodyPr>
            <a:normAutofit/>
          </a:bodyPr>
          <a:lstStyle/>
          <a:p>
            <a:r>
              <a:rPr lang="en-US" sz="4000" b="1" dirty="0"/>
              <a:t>Isaiah Timeline</a:t>
            </a:r>
          </a:p>
        </p:txBody>
      </p:sp>
      <p:sp>
        <p:nvSpPr>
          <p:cNvPr id="3" name="Content Placeholder 2">
            <a:extLst>
              <a:ext uri="{FF2B5EF4-FFF2-40B4-BE49-F238E27FC236}">
                <a16:creationId xmlns:a16="http://schemas.microsoft.com/office/drawing/2014/main" id="{F02C7AB0-F1EE-4619-834E-FC16C499AFDF}"/>
              </a:ext>
            </a:extLst>
          </p:cNvPr>
          <p:cNvSpPr>
            <a:spLocks noGrp="1"/>
          </p:cNvSpPr>
          <p:nvPr>
            <p:ph idx="1"/>
          </p:nvPr>
        </p:nvSpPr>
        <p:spPr>
          <a:xfrm>
            <a:off x="426128" y="1988598"/>
            <a:ext cx="8260672" cy="4137567"/>
          </a:xfrm>
        </p:spPr>
        <p:txBody>
          <a:bodyPr>
            <a:normAutofit/>
          </a:bodyPr>
          <a:lstStyle/>
          <a:p>
            <a:pPr marL="85725" indent="0">
              <a:buNone/>
            </a:pPr>
            <a:r>
              <a:rPr lang="en-US" sz="2400" b="1" dirty="0"/>
              <a:t>732 BC </a:t>
            </a:r>
            <a:r>
              <a:rPr lang="en-US" sz="2400" b="1" dirty="0" err="1"/>
              <a:t>Syro</a:t>
            </a:r>
            <a:r>
              <a:rPr lang="en-US" sz="2400" b="1" dirty="0"/>
              <a:t>/</a:t>
            </a:r>
            <a:r>
              <a:rPr lang="en-US" sz="2400" b="1" dirty="0" err="1"/>
              <a:t>Ephriamite</a:t>
            </a:r>
            <a:r>
              <a:rPr lang="en-US" sz="2400" b="1" dirty="0"/>
              <a:t> War (Isaiah 7, 2 Kings 15)  Ahaz unfaithful.</a:t>
            </a:r>
          </a:p>
          <a:p>
            <a:pPr marL="85725" indent="0">
              <a:buNone/>
            </a:pPr>
            <a:endParaRPr lang="en-US" sz="2400" b="1" dirty="0"/>
          </a:p>
          <a:p>
            <a:pPr marL="85725" indent="0">
              <a:buNone/>
            </a:pPr>
            <a:r>
              <a:rPr lang="en-US" sz="2400" b="1" dirty="0"/>
              <a:t>722 BC Ephraim/Samaria destroyed by Assyria under </a:t>
            </a:r>
            <a:r>
              <a:rPr lang="en-US" sz="2400" b="1" dirty="0" err="1"/>
              <a:t>Shalmaneezer</a:t>
            </a:r>
            <a:r>
              <a:rPr lang="en-US" sz="2400" b="1" dirty="0"/>
              <a:t> V</a:t>
            </a:r>
          </a:p>
          <a:p>
            <a:pPr marL="85725" indent="0">
              <a:buNone/>
            </a:pPr>
            <a:endParaRPr lang="en-US" sz="2400" b="1" dirty="0"/>
          </a:p>
          <a:p>
            <a:pPr marL="85725" indent="0">
              <a:buNone/>
            </a:pPr>
            <a:r>
              <a:rPr lang="en-US" sz="2400" b="1" dirty="0"/>
              <a:t>701 BC Sennacherib takes Judah, puts Jerusalem under siege.  Isaiah 1:7   Hezekiah faithful.</a:t>
            </a:r>
          </a:p>
        </p:txBody>
      </p:sp>
    </p:spTree>
    <p:extLst>
      <p:ext uri="{BB962C8B-B14F-4D97-AF65-F5344CB8AC3E}">
        <p14:creationId xmlns:p14="http://schemas.microsoft.com/office/powerpoint/2010/main" val="104491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166E-D946-4FBD-8C02-543020ACD26E}"/>
              </a:ext>
            </a:extLst>
          </p:cNvPr>
          <p:cNvSpPr>
            <a:spLocks noGrp="1"/>
          </p:cNvSpPr>
          <p:nvPr>
            <p:ph type="title"/>
          </p:nvPr>
        </p:nvSpPr>
        <p:spPr/>
        <p:txBody>
          <a:bodyPr>
            <a:normAutofit fontScale="90000"/>
          </a:bodyPr>
          <a:lstStyle/>
          <a:p>
            <a:r>
              <a:rPr lang="en-US" sz="3200" b="1" dirty="0"/>
              <a:t>Isaiah 11:1-12:6 </a:t>
            </a:r>
            <a:br>
              <a:rPr lang="en-US" sz="3200" b="1" dirty="0"/>
            </a:br>
            <a:r>
              <a:rPr lang="en-US" sz="3200" b="1" dirty="0"/>
              <a:t>Another kingdom prophecy</a:t>
            </a:r>
          </a:p>
        </p:txBody>
      </p:sp>
      <p:sp>
        <p:nvSpPr>
          <p:cNvPr id="3" name="Content Placeholder 2">
            <a:extLst>
              <a:ext uri="{FF2B5EF4-FFF2-40B4-BE49-F238E27FC236}">
                <a16:creationId xmlns:a16="http://schemas.microsoft.com/office/drawing/2014/main" id="{25F0BBC6-A178-45AD-96B6-6FCD450707DA}"/>
              </a:ext>
            </a:extLst>
          </p:cNvPr>
          <p:cNvSpPr>
            <a:spLocks noGrp="1"/>
          </p:cNvSpPr>
          <p:nvPr>
            <p:ph idx="1"/>
          </p:nvPr>
        </p:nvSpPr>
        <p:spPr/>
        <p:txBody>
          <a:bodyPr>
            <a:normAutofit/>
          </a:bodyPr>
          <a:lstStyle/>
          <a:p>
            <a:pPr marL="85725" indent="0">
              <a:buNone/>
            </a:pPr>
            <a:r>
              <a:rPr lang="en-US" sz="2400" b="1" dirty="0"/>
              <a:t>Isaiah 11:1 A root, a branch of Jesse </a:t>
            </a:r>
            <a:r>
              <a:rPr lang="en-US" sz="2400" b="1" i="1" dirty="0" err="1"/>
              <a:t>nazer</a:t>
            </a:r>
            <a:endParaRPr lang="en-US" sz="2400" b="1" i="1" dirty="0"/>
          </a:p>
          <a:p>
            <a:pPr marL="85725" indent="0">
              <a:buNone/>
            </a:pPr>
            <a:endParaRPr lang="en-US" sz="2400" b="1" i="1" dirty="0"/>
          </a:p>
          <a:p>
            <a:pPr marL="85725" indent="0">
              <a:buNone/>
            </a:pPr>
            <a:r>
              <a:rPr lang="en-US" sz="2400" b="1" dirty="0"/>
              <a:t>Matthew 2:23  He will be called the </a:t>
            </a:r>
            <a:r>
              <a:rPr lang="en-US" sz="2400" b="1" i="1" dirty="0" err="1"/>
              <a:t>nazer</a:t>
            </a:r>
            <a:r>
              <a:rPr lang="en-US" sz="2400" b="1" dirty="0" err="1"/>
              <a:t>ene</a:t>
            </a:r>
            <a:endParaRPr lang="en-US" sz="2400" b="1" i="1" dirty="0"/>
          </a:p>
        </p:txBody>
      </p:sp>
      <p:pic>
        <p:nvPicPr>
          <p:cNvPr id="4" name="Picture 3">
            <a:extLst>
              <a:ext uri="{FF2B5EF4-FFF2-40B4-BE49-F238E27FC236}">
                <a16:creationId xmlns:a16="http://schemas.microsoft.com/office/drawing/2014/main" id="{455DB814-BA5B-40BD-95B9-2EF070EBE401}"/>
              </a:ext>
            </a:extLst>
          </p:cNvPr>
          <p:cNvPicPr>
            <a:picLocks noChangeAspect="1"/>
          </p:cNvPicPr>
          <p:nvPr/>
        </p:nvPicPr>
        <p:blipFill>
          <a:blip r:embed="rId2"/>
          <a:stretch>
            <a:fillRect/>
          </a:stretch>
        </p:blipFill>
        <p:spPr>
          <a:xfrm>
            <a:off x="1632196" y="3334951"/>
            <a:ext cx="5524500" cy="3114675"/>
          </a:xfrm>
          <a:prstGeom prst="rect">
            <a:avLst/>
          </a:prstGeom>
        </p:spPr>
      </p:pic>
    </p:spTree>
    <p:extLst>
      <p:ext uri="{BB962C8B-B14F-4D97-AF65-F5344CB8AC3E}">
        <p14:creationId xmlns:p14="http://schemas.microsoft.com/office/powerpoint/2010/main" val="211982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8E41A-6BC1-46B6-88D0-1D4824D569D6}"/>
              </a:ext>
            </a:extLst>
          </p:cNvPr>
          <p:cNvSpPr>
            <a:spLocks noGrp="1"/>
          </p:cNvSpPr>
          <p:nvPr>
            <p:ph type="title"/>
          </p:nvPr>
        </p:nvSpPr>
        <p:spPr/>
        <p:txBody>
          <a:bodyPr>
            <a:normAutofit/>
          </a:bodyPr>
          <a:lstStyle/>
          <a:p>
            <a:r>
              <a:rPr lang="en-US" sz="3200" b="1" dirty="0"/>
              <a:t>Isaiah 11:1-16 The Kingdom of god</a:t>
            </a:r>
          </a:p>
        </p:txBody>
      </p:sp>
      <p:sp>
        <p:nvSpPr>
          <p:cNvPr id="3" name="Content Placeholder 2">
            <a:extLst>
              <a:ext uri="{FF2B5EF4-FFF2-40B4-BE49-F238E27FC236}">
                <a16:creationId xmlns:a16="http://schemas.microsoft.com/office/drawing/2014/main" id="{293C45BF-265E-45BA-8F50-E1BD6084E272}"/>
              </a:ext>
            </a:extLst>
          </p:cNvPr>
          <p:cNvSpPr>
            <a:spLocks noGrp="1"/>
          </p:cNvSpPr>
          <p:nvPr>
            <p:ph idx="1"/>
          </p:nvPr>
        </p:nvSpPr>
        <p:spPr>
          <a:xfrm>
            <a:off x="4962617" y="1961965"/>
            <a:ext cx="3817399" cy="4164200"/>
          </a:xfrm>
        </p:spPr>
        <p:txBody>
          <a:bodyPr>
            <a:normAutofit/>
          </a:bodyPr>
          <a:lstStyle/>
          <a:p>
            <a:pPr marL="85725" indent="0">
              <a:buNone/>
            </a:pPr>
            <a:r>
              <a:rPr lang="en-US" sz="2000" b="1" dirty="0"/>
              <a:t>v. 4-5  Messiah/Branch brings justice and righteousness.</a:t>
            </a:r>
          </a:p>
          <a:p>
            <a:pPr marL="85725" indent="0">
              <a:buNone/>
            </a:pPr>
            <a:endParaRPr lang="en-US" sz="1200" b="1" dirty="0"/>
          </a:p>
          <a:p>
            <a:pPr marL="85725" indent="0">
              <a:buNone/>
            </a:pPr>
            <a:r>
              <a:rPr lang="en-US" sz="2000" b="1" dirty="0"/>
              <a:t>v. 6-9 A kingdom of peace/shalom.</a:t>
            </a:r>
          </a:p>
          <a:p>
            <a:pPr marL="85725" indent="0">
              <a:buNone/>
            </a:pPr>
            <a:endParaRPr lang="en-US" sz="1200" b="1" dirty="0"/>
          </a:p>
          <a:p>
            <a:pPr marL="85725" indent="0">
              <a:buNone/>
            </a:pPr>
            <a:r>
              <a:rPr lang="en-US" sz="2000" b="1" dirty="0"/>
              <a:t>Already but not yet!</a:t>
            </a:r>
          </a:p>
          <a:p>
            <a:pPr marL="85725" indent="0">
              <a:buNone/>
            </a:pPr>
            <a:endParaRPr lang="en-US" sz="1000" b="1" dirty="0"/>
          </a:p>
          <a:p>
            <a:pPr marL="85725" indent="0">
              <a:buNone/>
            </a:pPr>
            <a:r>
              <a:rPr lang="en-US" sz="2000" b="1" dirty="0"/>
              <a:t>v. 10-16  A banner, a resting place, a gathered remnant, a highway to heaven.</a:t>
            </a:r>
          </a:p>
          <a:p>
            <a:pPr marL="85725" indent="0">
              <a:buNone/>
            </a:pPr>
            <a:r>
              <a:rPr lang="en-US" sz="2000" b="1" dirty="0"/>
              <a:t>Get the picture!</a:t>
            </a:r>
          </a:p>
        </p:txBody>
      </p:sp>
      <p:pic>
        <p:nvPicPr>
          <p:cNvPr id="4" name="Picture 3">
            <a:extLst>
              <a:ext uri="{FF2B5EF4-FFF2-40B4-BE49-F238E27FC236}">
                <a16:creationId xmlns:a16="http://schemas.microsoft.com/office/drawing/2014/main" id="{EF223B72-E7C8-4EF2-AFCD-B9757D8B3D1F}"/>
              </a:ext>
            </a:extLst>
          </p:cNvPr>
          <p:cNvPicPr>
            <a:picLocks noChangeAspect="1"/>
          </p:cNvPicPr>
          <p:nvPr/>
        </p:nvPicPr>
        <p:blipFill>
          <a:blip r:embed="rId2"/>
          <a:stretch>
            <a:fillRect/>
          </a:stretch>
        </p:blipFill>
        <p:spPr>
          <a:xfrm>
            <a:off x="363984" y="1961965"/>
            <a:ext cx="4478155" cy="4736190"/>
          </a:xfrm>
          <a:prstGeom prst="rect">
            <a:avLst/>
          </a:prstGeom>
        </p:spPr>
      </p:pic>
    </p:spTree>
    <p:extLst>
      <p:ext uri="{BB962C8B-B14F-4D97-AF65-F5344CB8AC3E}">
        <p14:creationId xmlns:p14="http://schemas.microsoft.com/office/powerpoint/2010/main" val="4248685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2744-0C88-475E-A82C-C8D0F2AEA145}"/>
              </a:ext>
            </a:extLst>
          </p:cNvPr>
          <p:cNvSpPr>
            <a:spLocks noGrp="1"/>
          </p:cNvSpPr>
          <p:nvPr>
            <p:ph type="title"/>
          </p:nvPr>
        </p:nvSpPr>
        <p:spPr/>
        <p:txBody>
          <a:bodyPr>
            <a:normAutofit fontScale="90000"/>
          </a:bodyPr>
          <a:lstStyle/>
          <a:p>
            <a:r>
              <a:rPr lang="en-US" sz="3200" b="1" dirty="0"/>
              <a:t>Isaiah 2:2-4  Isaiah 4:2-6 a sandwich</a:t>
            </a:r>
          </a:p>
        </p:txBody>
      </p:sp>
      <p:sp>
        <p:nvSpPr>
          <p:cNvPr id="3" name="Content Placeholder 2">
            <a:extLst>
              <a:ext uri="{FF2B5EF4-FFF2-40B4-BE49-F238E27FC236}">
                <a16:creationId xmlns:a16="http://schemas.microsoft.com/office/drawing/2014/main" id="{EA73B5F1-9A81-4225-AB1F-6E4900CB508B}"/>
              </a:ext>
            </a:extLst>
          </p:cNvPr>
          <p:cNvSpPr>
            <a:spLocks noGrp="1"/>
          </p:cNvSpPr>
          <p:nvPr>
            <p:ph idx="1"/>
          </p:nvPr>
        </p:nvSpPr>
        <p:spPr>
          <a:xfrm>
            <a:off x="5131292" y="1752602"/>
            <a:ext cx="3555507" cy="4373563"/>
          </a:xfrm>
        </p:spPr>
        <p:txBody>
          <a:bodyPr>
            <a:normAutofit lnSpcReduction="10000"/>
          </a:bodyPr>
          <a:lstStyle/>
          <a:p>
            <a:pPr marL="85725" indent="0">
              <a:buNone/>
            </a:pPr>
            <a:r>
              <a:rPr lang="en-US" sz="2400" b="1" dirty="0"/>
              <a:t>Isaiah 4:2  Branch will be beautiful and glorious.</a:t>
            </a:r>
          </a:p>
          <a:p>
            <a:pPr marL="85725" indent="0">
              <a:buNone/>
            </a:pPr>
            <a:r>
              <a:rPr lang="en-US" sz="2400" b="1" dirty="0"/>
              <a:t>Emphasis here on glory!!!</a:t>
            </a:r>
          </a:p>
          <a:p>
            <a:pPr marL="85725" indent="0">
              <a:buNone/>
            </a:pPr>
            <a:endParaRPr lang="en-US" sz="2400" b="1" dirty="0"/>
          </a:p>
          <a:p>
            <a:pPr marL="85725" indent="0">
              <a:buNone/>
            </a:pPr>
            <a:r>
              <a:rPr lang="en-US" sz="2400" b="1" dirty="0"/>
              <a:t>Isaiah 4:5 The shekinah—glory of God.</a:t>
            </a:r>
          </a:p>
          <a:p>
            <a:pPr marL="85725" indent="0">
              <a:buNone/>
            </a:pPr>
            <a:endParaRPr lang="en-US" sz="2400" b="1" dirty="0"/>
          </a:p>
          <a:p>
            <a:pPr marL="85725" indent="0">
              <a:buNone/>
            </a:pPr>
            <a:r>
              <a:rPr lang="en-US" sz="2400" b="1" dirty="0"/>
              <a:t>John 1:18</a:t>
            </a:r>
          </a:p>
        </p:txBody>
      </p:sp>
      <p:pic>
        <p:nvPicPr>
          <p:cNvPr id="4" name="Picture 3">
            <a:extLst>
              <a:ext uri="{FF2B5EF4-FFF2-40B4-BE49-F238E27FC236}">
                <a16:creationId xmlns:a16="http://schemas.microsoft.com/office/drawing/2014/main" id="{6D51E77E-50F3-42B5-A3E6-B7A6D984C87F}"/>
              </a:ext>
            </a:extLst>
          </p:cNvPr>
          <p:cNvPicPr>
            <a:picLocks noChangeAspect="1"/>
          </p:cNvPicPr>
          <p:nvPr/>
        </p:nvPicPr>
        <p:blipFill>
          <a:blip r:embed="rId2"/>
          <a:stretch>
            <a:fillRect/>
          </a:stretch>
        </p:blipFill>
        <p:spPr>
          <a:xfrm>
            <a:off x="240789" y="2388093"/>
            <a:ext cx="4846602" cy="3231472"/>
          </a:xfrm>
          <a:prstGeom prst="rect">
            <a:avLst/>
          </a:prstGeom>
        </p:spPr>
      </p:pic>
    </p:spTree>
    <p:extLst>
      <p:ext uri="{BB962C8B-B14F-4D97-AF65-F5344CB8AC3E}">
        <p14:creationId xmlns:p14="http://schemas.microsoft.com/office/powerpoint/2010/main" val="3307231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3B4B-FF72-407B-8029-9227AC2563E1}"/>
              </a:ext>
            </a:extLst>
          </p:cNvPr>
          <p:cNvSpPr>
            <a:spLocks noGrp="1"/>
          </p:cNvSpPr>
          <p:nvPr>
            <p:ph type="title"/>
          </p:nvPr>
        </p:nvSpPr>
        <p:spPr/>
        <p:txBody>
          <a:bodyPr>
            <a:normAutofit/>
          </a:bodyPr>
          <a:lstStyle/>
          <a:p>
            <a:r>
              <a:rPr lang="en-US" sz="3200" b="1" dirty="0"/>
              <a:t>Isaiah 2:6-22 The Day of the lord</a:t>
            </a:r>
          </a:p>
        </p:txBody>
      </p:sp>
      <p:sp>
        <p:nvSpPr>
          <p:cNvPr id="3" name="Content Placeholder 2">
            <a:extLst>
              <a:ext uri="{FF2B5EF4-FFF2-40B4-BE49-F238E27FC236}">
                <a16:creationId xmlns:a16="http://schemas.microsoft.com/office/drawing/2014/main" id="{877C9032-8551-4B0D-B883-8BE2215F530E}"/>
              </a:ext>
            </a:extLst>
          </p:cNvPr>
          <p:cNvSpPr>
            <a:spLocks noGrp="1"/>
          </p:cNvSpPr>
          <p:nvPr>
            <p:ph idx="1"/>
          </p:nvPr>
        </p:nvSpPr>
        <p:spPr>
          <a:xfrm>
            <a:off x="426128" y="1752602"/>
            <a:ext cx="8260672" cy="4967794"/>
          </a:xfrm>
        </p:spPr>
        <p:txBody>
          <a:bodyPr>
            <a:normAutofit lnSpcReduction="10000"/>
          </a:bodyPr>
          <a:lstStyle/>
          <a:p>
            <a:pPr marL="85725" indent="0">
              <a:buNone/>
            </a:pPr>
            <a:r>
              <a:rPr lang="en-US" sz="2400" b="1" dirty="0"/>
              <a:t>TDOTL  Obadiah 4,  Amos 5:2,  Amos 3:2, Micah 3:12  Zephaniah 1:14-18 Is. 2:12 Is. 13:6-9Is. 13:10-13 Is. 34:4, 8-10 Jer. 46:10 Lam. 2:22 Ezek. 13:5 Ezek 30:3 Joel 1:15 Joel 2:1 Joel 2:11 Joel 2:31 Joel 3:14 </a:t>
            </a:r>
          </a:p>
          <a:p>
            <a:pPr marL="85725" indent="0">
              <a:buNone/>
            </a:pPr>
            <a:endParaRPr lang="en-US" sz="2400" b="1" dirty="0"/>
          </a:p>
          <a:p>
            <a:pPr marL="85725" indent="0">
              <a:buNone/>
            </a:pPr>
            <a:r>
              <a:rPr lang="en-US" sz="2400" b="1" dirty="0"/>
              <a:t>The Day of the Lord signifies  “The moment when Jehovah grasps the reigns, which he seems to have held slackly before, when the currents of his moral rule, which have been running sluggishly, receive a mysterious quickening, and the Lord’s work on the earth is at last fully performed.”</a:t>
            </a:r>
          </a:p>
          <a:p>
            <a:pPr marL="85725" indent="0">
              <a:buNone/>
            </a:pPr>
            <a:r>
              <a:rPr lang="en-US" sz="2400" b="1" dirty="0"/>
              <a:t>Or   “The Day in which Jehovah will manifest himself as God.”</a:t>
            </a:r>
          </a:p>
          <a:p>
            <a:pPr marL="85725" indent="0">
              <a:buNone/>
            </a:pPr>
            <a:endParaRPr lang="en-US" sz="2400" b="1" dirty="0"/>
          </a:p>
        </p:txBody>
      </p:sp>
    </p:spTree>
    <p:extLst>
      <p:ext uri="{BB962C8B-B14F-4D97-AF65-F5344CB8AC3E}">
        <p14:creationId xmlns:p14="http://schemas.microsoft.com/office/powerpoint/2010/main" val="2152219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227E-391A-4E8C-BDA3-EB36DDDD6A68}"/>
              </a:ext>
            </a:extLst>
          </p:cNvPr>
          <p:cNvSpPr>
            <a:spLocks noGrp="1"/>
          </p:cNvSpPr>
          <p:nvPr>
            <p:ph type="title"/>
          </p:nvPr>
        </p:nvSpPr>
        <p:spPr/>
        <p:txBody>
          <a:bodyPr>
            <a:normAutofit/>
          </a:bodyPr>
          <a:lstStyle/>
          <a:p>
            <a:r>
              <a:rPr lang="en-US" sz="3200" b="1" dirty="0"/>
              <a:t>Isaiah 2:6-22</a:t>
            </a:r>
          </a:p>
        </p:txBody>
      </p:sp>
      <p:sp>
        <p:nvSpPr>
          <p:cNvPr id="3" name="Content Placeholder 2">
            <a:extLst>
              <a:ext uri="{FF2B5EF4-FFF2-40B4-BE49-F238E27FC236}">
                <a16:creationId xmlns:a16="http://schemas.microsoft.com/office/drawing/2014/main" id="{B4E873C3-DCEF-4FA1-AC0C-C11A356C5F32}"/>
              </a:ext>
            </a:extLst>
          </p:cNvPr>
          <p:cNvSpPr>
            <a:spLocks noGrp="1"/>
          </p:cNvSpPr>
          <p:nvPr>
            <p:ph idx="1"/>
          </p:nvPr>
        </p:nvSpPr>
        <p:spPr/>
        <p:txBody>
          <a:bodyPr>
            <a:normAutofit/>
          </a:bodyPr>
          <a:lstStyle/>
          <a:p>
            <a:pPr marL="85725" indent="0">
              <a:buNone/>
            </a:pPr>
            <a:r>
              <a:rPr lang="en-US" sz="2400" b="1" dirty="0"/>
              <a:t>v. 10 The unrighteous are hiding in the rocks.</a:t>
            </a:r>
          </a:p>
          <a:p>
            <a:pPr marL="85725" indent="0">
              <a:buNone/>
            </a:pPr>
            <a:endParaRPr lang="en-US" sz="2400" b="1" dirty="0"/>
          </a:p>
          <a:p>
            <a:pPr marL="85725" indent="0">
              <a:buNone/>
            </a:pPr>
            <a:r>
              <a:rPr lang="en-US" sz="2400" b="1" dirty="0"/>
              <a:t>v. 12-17  The proud, the rich and prosperous… All will be brought low.</a:t>
            </a:r>
          </a:p>
          <a:p>
            <a:pPr marL="85725" indent="0">
              <a:buNone/>
            </a:pPr>
            <a:endParaRPr lang="en-US" sz="2400" b="1" dirty="0"/>
          </a:p>
          <a:p>
            <a:pPr marL="85725" indent="0">
              <a:buNone/>
            </a:pPr>
            <a:r>
              <a:rPr lang="en-US" sz="2400" b="1" dirty="0"/>
              <a:t>v. 20  TDOTL is a day people throw away what they formerly valued greatly.</a:t>
            </a:r>
          </a:p>
          <a:p>
            <a:pPr marL="85725" indent="0">
              <a:buNone/>
            </a:pPr>
            <a:endParaRPr lang="en-US" sz="2400" b="1" dirty="0"/>
          </a:p>
          <a:p>
            <a:pPr marL="85725" indent="0">
              <a:buNone/>
            </a:pPr>
            <a:r>
              <a:rPr lang="en-US" sz="2400" b="1" dirty="0"/>
              <a:t>v. 22 Great advice  Stop trusting in mere humans.</a:t>
            </a:r>
          </a:p>
          <a:p>
            <a:pPr marL="85725" indent="0">
              <a:buNone/>
            </a:pPr>
            <a:endParaRPr lang="en-US" sz="2400" b="1" dirty="0"/>
          </a:p>
        </p:txBody>
      </p:sp>
    </p:spTree>
    <p:extLst>
      <p:ext uri="{BB962C8B-B14F-4D97-AF65-F5344CB8AC3E}">
        <p14:creationId xmlns:p14="http://schemas.microsoft.com/office/powerpoint/2010/main" val="2148263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ED95F-FE6D-4757-B9A4-4C72D829EE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CE73DB-2AB9-42A0-83EF-C2FE8E0F2EB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44020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9491" b="9491"/>
          <a:stretch>
            <a:fillRect/>
          </a:stretch>
        </p:blipFill>
        <p:spPr>
          <a:xfrm>
            <a:off x="1314450" y="1371600"/>
            <a:ext cx="6457950" cy="3844880"/>
          </a:xfrm>
        </p:spPr>
      </p:pic>
      <p:sp>
        <p:nvSpPr>
          <p:cNvPr id="4" name="Text Placeholder 3"/>
          <p:cNvSpPr>
            <a:spLocks noGrp="1"/>
          </p:cNvSpPr>
          <p:nvPr>
            <p:ph type="body" sz="half" idx="2"/>
          </p:nvPr>
        </p:nvSpPr>
        <p:spPr>
          <a:xfrm>
            <a:off x="2400300" y="5827158"/>
            <a:ext cx="4114800" cy="34289"/>
          </a:xfrm>
        </p:spPr>
        <p:txBody>
          <a:bodyPr>
            <a:normAutofit fontScale="25000" lnSpcReduction="20000"/>
          </a:bodyPr>
          <a:lstStyle/>
          <a:p>
            <a:endParaRPr lang="en-US" dirty="0"/>
          </a:p>
        </p:txBody>
      </p:sp>
      <p:sp>
        <p:nvSpPr>
          <p:cNvPr id="2" name="Title 1"/>
          <p:cNvSpPr>
            <a:spLocks noGrp="1"/>
          </p:cNvSpPr>
          <p:nvPr>
            <p:ph type="title"/>
          </p:nvPr>
        </p:nvSpPr>
        <p:spPr>
          <a:xfrm>
            <a:off x="2514600" y="5372100"/>
            <a:ext cx="4085034" cy="400050"/>
          </a:xfrm>
        </p:spPr>
        <p:txBody>
          <a:bodyPr>
            <a:normAutofit fontScale="90000"/>
          </a:bodyPr>
          <a:lstStyle/>
          <a:p>
            <a:pPr algn="ctr"/>
            <a:r>
              <a:rPr lang="en-US" sz="2100" dirty="0"/>
              <a:t>Sennacherib Prism</a:t>
            </a:r>
          </a:p>
        </p:txBody>
      </p:sp>
    </p:spTree>
    <p:extLst>
      <p:ext uri="{BB962C8B-B14F-4D97-AF65-F5344CB8AC3E}">
        <p14:creationId xmlns:p14="http://schemas.microsoft.com/office/powerpoint/2010/main" val="1388589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Glory is With the Lord</a:t>
            </a:r>
          </a:p>
        </p:txBody>
      </p:sp>
      <p:sp>
        <p:nvSpPr>
          <p:cNvPr id="3" name="Content Placeholder 2"/>
          <p:cNvSpPr>
            <a:spLocks noGrp="1"/>
          </p:cNvSpPr>
          <p:nvPr>
            <p:ph idx="1"/>
          </p:nvPr>
        </p:nvSpPr>
        <p:spPr/>
        <p:txBody>
          <a:bodyPr/>
          <a:lstStyle/>
          <a:p>
            <a:r>
              <a:rPr lang="en-US" dirty="0"/>
              <a:t>Is 43: 1- 13  Glory of God’s Children</a:t>
            </a:r>
          </a:p>
          <a:p>
            <a:endParaRPr lang="en-US" dirty="0"/>
          </a:p>
          <a:p>
            <a:r>
              <a:rPr lang="en-US" dirty="0"/>
              <a:t>Is 2: 1-5 Glory of God’s Kingdom</a:t>
            </a:r>
          </a:p>
          <a:p>
            <a:endParaRPr lang="en-US" dirty="0"/>
          </a:p>
          <a:p>
            <a:r>
              <a:rPr lang="en-US" dirty="0"/>
              <a:t>Is 16: 1- 3  Glory of God’s Power</a:t>
            </a:r>
          </a:p>
          <a:p>
            <a:endParaRPr lang="en-US" dirty="0"/>
          </a:p>
          <a:p>
            <a:r>
              <a:rPr lang="en-US" dirty="0"/>
              <a:t>Is 65: 17 – 20  Glory of God’s Salvation</a:t>
            </a:r>
          </a:p>
        </p:txBody>
      </p:sp>
    </p:spTree>
    <p:extLst>
      <p:ext uri="{BB962C8B-B14F-4D97-AF65-F5344CB8AC3E}">
        <p14:creationId xmlns:p14="http://schemas.microsoft.com/office/powerpoint/2010/main" val="2005578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 Verses</a:t>
            </a:r>
          </a:p>
        </p:txBody>
      </p:sp>
      <p:sp>
        <p:nvSpPr>
          <p:cNvPr id="3" name="Content Placeholder 2"/>
          <p:cNvSpPr>
            <a:spLocks noGrp="1"/>
          </p:cNvSpPr>
          <p:nvPr>
            <p:ph idx="1"/>
          </p:nvPr>
        </p:nvSpPr>
        <p:spPr/>
        <p:txBody>
          <a:bodyPr>
            <a:normAutofit/>
          </a:bodyPr>
          <a:lstStyle/>
          <a:p>
            <a:pPr marL="85725" indent="0">
              <a:buNone/>
            </a:pPr>
            <a:r>
              <a:rPr lang="en-US" b="1" dirty="0"/>
              <a:t>Isaiah 1:3-4  The ox knows its master, the donkey knows its owner’s manger, but Israel does not know, my people do not understand. Woe to the sinful nation, a people whose guilt is great, a </a:t>
            </a:r>
            <a:r>
              <a:rPr lang="en-US" b="1" dirty="0" err="1"/>
              <a:t>bood</a:t>
            </a:r>
            <a:r>
              <a:rPr lang="en-US" b="1" dirty="0"/>
              <a:t> of evildoers, children given to corruption!  They have forsaken the Lord; they have spurned the Holy One of Israel and turned their backs on him.</a:t>
            </a:r>
          </a:p>
          <a:p>
            <a:pPr marL="85725" indent="0">
              <a:buNone/>
            </a:pPr>
            <a:endParaRPr lang="en-US" sz="675" b="1" dirty="0"/>
          </a:p>
          <a:p>
            <a:pPr marL="85725" indent="0">
              <a:buNone/>
            </a:pPr>
            <a:r>
              <a:rPr lang="en-US" b="1" dirty="0"/>
              <a:t>Is 1:16-17  Wash and make yourselves clean.  Take your evil deeds out of my sight; stop doing wrong.  Learn to do right; seek justice. Defend the oppressed. Take up the cause of the fatherless; plead the case of the widow. </a:t>
            </a:r>
          </a:p>
          <a:p>
            <a:pPr marL="85725" indent="0">
              <a:buNone/>
            </a:pPr>
            <a:endParaRPr lang="en-US" b="1" dirty="0"/>
          </a:p>
        </p:txBody>
      </p:sp>
    </p:spTree>
    <p:extLst>
      <p:ext uri="{BB962C8B-B14F-4D97-AF65-F5344CB8AC3E}">
        <p14:creationId xmlns:p14="http://schemas.microsoft.com/office/powerpoint/2010/main" val="2747088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God Rules The Nations</a:t>
            </a:r>
          </a:p>
        </p:txBody>
      </p:sp>
      <p:sp>
        <p:nvSpPr>
          <p:cNvPr id="5" name="Content Placeholder 4"/>
          <p:cNvSpPr>
            <a:spLocks noGrp="1"/>
          </p:cNvSpPr>
          <p:nvPr>
            <p:ph idx="1"/>
          </p:nvPr>
        </p:nvSpPr>
        <p:spPr/>
        <p:txBody>
          <a:bodyPr>
            <a:normAutofit/>
          </a:bodyPr>
          <a:lstStyle/>
          <a:p>
            <a:r>
              <a:rPr lang="en-US" b="1" dirty="0"/>
              <a:t>Isaiah 14:24-27  I will crush the Assyrian in my land</a:t>
            </a:r>
          </a:p>
          <a:p>
            <a:endParaRPr lang="en-US" b="1" dirty="0"/>
          </a:p>
          <a:p>
            <a:r>
              <a:rPr lang="en-US" b="1" dirty="0"/>
              <a:t>Isaiah 39:5-7  All will be carried to Babylon.</a:t>
            </a:r>
          </a:p>
          <a:p>
            <a:endParaRPr lang="en-US" b="1" dirty="0"/>
          </a:p>
          <a:p>
            <a:r>
              <a:rPr lang="en-US" b="1" dirty="0"/>
              <a:t>Is 42: 1- 4  God raises up His gentle servant.  A bruised read he will not bend….</a:t>
            </a:r>
          </a:p>
          <a:p>
            <a:endParaRPr lang="en-US" b="1" dirty="0"/>
          </a:p>
          <a:p>
            <a:r>
              <a:rPr lang="en-US" b="1" dirty="0"/>
              <a:t>Isaiah 44:28-45:6  God raises up Cyrus</a:t>
            </a:r>
          </a:p>
          <a:p>
            <a:endParaRPr lang="en-US" dirty="0"/>
          </a:p>
          <a:p>
            <a:endParaRPr lang="en-US" dirty="0"/>
          </a:p>
          <a:p>
            <a:endParaRPr lang="en-US" dirty="0"/>
          </a:p>
        </p:txBody>
      </p:sp>
    </p:spTree>
    <p:extLst>
      <p:ext uri="{BB962C8B-B14F-4D97-AF65-F5344CB8AC3E}">
        <p14:creationId xmlns:p14="http://schemas.microsoft.com/office/powerpoint/2010/main" val="3295722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FF7FC-5ECD-4ABA-8C19-ED95544BB29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9685FF6-A7C3-40CE-B969-F23F1FA6FD6F}"/>
              </a:ext>
            </a:extLst>
          </p:cNvPr>
          <p:cNvPicPr>
            <a:picLocks noGrp="1" noChangeAspect="1"/>
          </p:cNvPicPr>
          <p:nvPr>
            <p:ph idx="1"/>
          </p:nvPr>
        </p:nvPicPr>
        <p:blipFill>
          <a:blip r:embed="rId2"/>
          <a:stretch>
            <a:fillRect/>
          </a:stretch>
        </p:blipFill>
        <p:spPr>
          <a:xfrm>
            <a:off x="102699" y="130861"/>
            <a:ext cx="8881503" cy="6661128"/>
          </a:xfrm>
          <a:prstGeom prst="rect">
            <a:avLst/>
          </a:prstGeom>
        </p:spPr>
      </p:pic>
    </p:spTree>
    <p:extLst>
      <p:ext uri="{BB962C8B-B14F-4D97-AF65-F5344CB8AC3E}">
        <p14:creationId xmlns:p14="http://schemas.microsoft.com/office/powerpoint/2010/main" val="1567097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Important scriptures in Isaiah</a:t>
            </a:r>
          </a:p>
        </p:txBody>
      </p:sp>
      <p:sp>
        <p:nvSpPr>
          <p:cNvPr id="3" name="Content Placeholder 2"/>
          <p:cNvSpPr>
            <a:spLocks noGrp="1"/>
          </p:cNvSpPr>
          <p:nvPr>
            <p:ph idx="1"/>
          </p:nvPr>
        </p:nvSpPr>
        <p:spPr/>
        <p:txBody>
          <a:bodyPr>
            <a:normAutofit/>
          </a:bodyPr>
          <a:lstStyle/>
          <a:p>
            <a:pPr marL="85725" indent="0">
              <a:buNone/>
            </a:pPr>
            <a:r>
              <a:rPr lang="en-US" b="1" dirty="0"/>
              <a:t>Isaiah 40:1-5  A message of comfort. A voice of one calling in the wilderness: prepare the way for the Lord. John the Baptist is coming. (also Malachi 4)</a:t>
            </a:r>
          </a:p>
          <a:p>
            <a:pPr marL="85725" indent="0">
              <a:buNone/>
            </a:pPr>
            <a:endParaRPr lang="en-US" sz="750" b="1" dirty="0"/>
          </a:p>
          <a:p>
            <a:pPr marL="85725" indent="0">
              <a:buNone/>
            </a:pPr>
            <a:r>
              <a:rPr lang="en-US" b="1" dirty="0"/>
              <a:t>Isaiah 42:1-4   The gentle Messiah  A bruised reed he will not break.</a:t>
            </a:r>
          </a:p>
          <a:p>
            <a:pPr marL="85725" indent="0">
              <a:buNone/>
            </a:pPr>
            <a:endParaRPr lang="en-US" sz="750" b="1" dirty="0"/>
          </a:p>
          <a:p>
            <a:pPr marL="85725" indent="0">
              <a:buNone/>
            </a:pPr>
            <a:r>
              <a:rPr lang="en-US" b="1" dirty="0"/>
              <a:t>Isaiah 49  A great evangelism passage.</a:t>
            </a:r>
          </a:p>
          <a:p>
            <a:pPr marL="85725" indent="0">
              <a:buNone/>
            </a:pPr>
            <a:endParaRPr lang="en-US" sz="750" b="1" dirty="0"/>
          </a:p>
          <a:p>
            <a:pPr marL="85725" indent="0">
              <a:buNone/>
            </a:pPr>
            <a:r>
              <a:rPr lang="en-US" b="1" dirty="0"/>
              <a:t>Then, of course, there is Isaiah 52:13-53:12.</a:t>
            </a:r>
          </a:p>
          <a:p>
            <a:pPr marL="85725" indent="0">
              <a:buNone/>
            </a:pPr>
            <a:endParaRPr lang="en-US" sz="675" b="1" dirty="0"/>
          </a:p>
          <a:p>
            <a:pPr marL="85725" indent="0">
              <a:buNone/>
            </a:pPr>
            <a:r>
              <a:rPr lang="en-US" b="1" dirty="0"/>
              <a:t>Social justice:   Isaiah 58:5-8</a:t>
            </a:r>
          </a:p>
          <a:p>
            <a:pPr marL="85725" indent="0">
              <a:buNone/>
            </a:pPr>
            <a:endParaRPr lang="en-US" sz="675" b="1" dirty="0"/>
          </a:p>
          <a:p>
            <a:pPr marL="85725" indent="0">
              <a:buNone/>
            </a:pPr>
            <a:r>
              <a:rPr lang="en-US" b="1" dirty="0"/>
              <a:t>Isaiah 61:1   Quoted in Luke 4:18</a:t>
            </a:r>
          </a:p>
          <a:p>
            <a:pPr marL="85725" indent="0">
              <a:buNone/>
            </a:pPr>
            <a:endParaRPr lang="en-US" sz="675" b="1" dirty="0"/>
          </a:p>
          <a:p>
            <a:pPr marL="85725" indent="0">
              <a:buNone/>
            </a:pPr>
            <a:r>
              <a:rPr lang="en-US" b="1" dirty="0"/>
              <a:t>Isaiah 65:17-20  The Kingdom is Coming.</a:t>
            </a:r>
          </a:p>
          <a:p>
            <a:pPr marL="85725" indent="0">
              <a:buNone/>
            </a:pPr>
            <a:endParaRPr lang="en-US" b="1" dirty="0"/>
          </a:p>
        </p:txBody>
      </p:sp>
    </p:spTree>
    <p:extLst>
      <p:ext uri="{BB962C8B-B14F-4D97-AF65-F5344CB8AC3E}">
        <p14:creationId xmlns:p14="http://schemas.microsoft.com/office/powerpoint/2010/main" val="2953668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5850" b="5850"/>
          <a:stretch>
            <a:fillRect/>
          </a:stretch>
        </p:blipFill>
        <p:spPr/>
      </p:pic>
      <p:sp>
        <p:nvSpPr>
          <p:cNvPr id="4" name="Text Placeholder 3"/>
          <p:cNvSpPr>
            <a:spLocks noGrp="1"/>
          </p:cNvSpPr>
          <p:nvPr>
            <p:ph type="body" sz="half" idx="2"/>
          </p:nvPr>
        </p:nvSpPr>
        <p:spPr>
          <a:xfrm>
            <a:off x="1012055" y="5078583"/>
            <a:ext cx="7224202" cy="514348"/>
          </a:xfrm>
        </p:spPr>
        <p:txBody>
          <a:bodyPr>
            <a:noAutofit/>
          </a:bodyPr>
          <a:lstStyle/>
          <a:p>
            <a:pPr algn="ctr"/>
            <a:r>
              <a:rPr lang="en-US" sz="1800" b="1" dirty="0">
                <a:solidFill>
                  <a:schemeClr val="tx1">
                    <a:lumMod val="95000"/>
                    <a:lumOff val="5000"/>
                  </a:schemeClr>
                </a:solidFill>
              </a:rPr>
              <a:t>Tiglath- Pileser (</a:t>
            </a:r>
            <a:r>
              <a:rPr lang="en-US" sz="1800" b="1" dirty="0" err="1">
                <a:solidFill>
                  <a:schemeClr val="tx1">
                    <a:lumMod val="95000"/>
                    <a:lumOff val="5000"/>
                  </a:schemeClr>
                </a:solidFill>
              </a:rPr>
              <a:t>Pul</a:t>
            </a:r>
            <a:r>
              <a:rPr lang="en-US" sz="1800" b="1" dirty="0">
                <a:solidFill>
                  <a:schemeClr val="tx1">
                    <a:lumMod val="95000"/>
                    <a:lumOff val="5000"/>
                  </a:schemeClr>
                </a:solidFill>
              </a:rPr>
              <a:t>)  standing with driver. (British Museum)</a:t>
            </a:r>
          </a:p>
        </p:txBody>
      </p:sp>
      <p:sp>
        <p:nvSpPr>
          <p:cNvPr id="2" name="Title 1"/>
          <p:cNvSpPr>
            <a:spLocks noGrp="1"/>
          </p:cNvSpPr>
          <p:nvPr>
            <p:ph type="title"/>
          </p:nvPr>
        </p:nvSpPr>
        <p:spPr>
          <a:xfrm>
            <a:off x="907743" y="4686301"/>
            <a:ext cx="7328514" cy="392282"/>
          </a:xfrm>
        </p:spPr>
        <p:txBody>
          <a:bodyPr/>
          <a:lstStyle/>
          <a:p>
            <a:endParaRPr lang="en-US" dirty="0"/>
          </a:p>
        </p:txBody>
      </p:sp>
    </p:spTree>
    <p:extLst>
      <p:ext uri="{BB962C8B-B14F-4D97-AF65-F5344CB8AC3E}">
        <p14:creationId xmlns:p14="http://schemas.microsoft.com/office/powerpoint/2010/main" val="2726026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More Historical Context</a:t>
            </a:r>
          </a:p>
        </p:txBody>
      </p:sp>
      <p:sp>
        <p:nvSpPr>
          <p:cNvPr id="3" name="Content Placeholder 2"/>
          <p:cNvSpPr>
            <a:spLocks noGrp="1"/>
          </p:cNvSpPr>
          <p:nvPr>
            <p:ph idx="1"/>
          </p:nvPr>
        </p:nvSpPr>
        <p:spPr/>
        <p:txBody>
          <a:bodyPr/>
          <a:lstStyle/>
          <a:p>
            <a:pPr marL="0" indent="0">
              <a:buNone/>
            </a:pPr>
            <a:endParaRPr lang="en-US" dirty="0"/>
          </a:p>
        </p:txBody>
      </p:sp>
      <p:sp>
        <p:nvSpPr>
          <p:cNvPr id="4" name="Rectangle 3"/>
          <p:cNvSpPr/>
          <p:nvPr/>
        </p:nvSpPr>
        <p:spPr>
          <a:xfrm>
            <a:off x="674702" y="1997477"/>
            <a:ext cx="7439487" cy="4016484"/>
          </a:xfrm>
          <a:prstGeom prst="rect">
            <a:avLst/>
          </a:prstGeom>
        </p:spPr>
        <p:txBody>
          <a:bodyPr wrap="square">
            <a:spAutoFit/>
          </a:bodyPr>
          <a:lstStyle/>
          <a:p>
            <a:r>
              <a:rPr lang="en-US" sz="2100" b="1" dirty="0">
                <a:solidFill>
                  <a:srgbClr val="002060"/>
                </a:solidFill>
                <a:latin typeface="Century Gothic"/>
              </a:rPr>
              <a:t>Tiglath-</a:t>
            </a:r>
            <a:r>
              <a:rPr lang="en-US" sz="2100" b="1" dirty="0" err="1">
                <a:solidFill>
                  <a:srgbClr val="002060"/>
                </a:solidFill>
                <a:latin typeface="Century Gothic"/>
              </a:rPr>
              <a:t>pileser</a:t>
            </a:r>
            <a:r>
              <a:rPr lang="en-US" sz="2100" b="1" dirty="0">
                <a:solidFill>
                  <a:srgbClr val="002060"/>
                </a:solidFill>
                <a:latin typeface="Century Gothic"/>
              </a:rPr>
              <a:t> III  745-727 BC  2Kings 15:19-20  -   known as </a:t>
            </a:r>
            <a:r>
              <a:rPr lang="en-US" sz="2100" b="1" dirty="0" err="1">
                <a:solidFill>
                  <a:srgbClr val="002060"/>
                </a:solidFill>
                <a:latin typeface="Century Gothic"/>
              </a:rPr>
              <a:t>Pulu</a:t>
            </a:r>
            <a:r>
              <a:rPr lang="en-US" sz="2100" b="1" dirty="0">
                <a:solidFill>
                  <a:srgbClr val="002060"/>
                </a:solidFill>
                <a:latin typeface="Century Gothic"/>
              </a:rPr>
              <a:t> in Babylon or </a:t>
            </a:r>
            <a:r>
              <a:rPr lang="en-US" sz="2100" b="1" dirty="0" err="1">
                <a:solidFill>
                  <a:srgbClr val="002060"/>
                </a:solidFill>
                <a:latin typeface="Century Gothic"/>
              </a:rPr>
              <a:t>Pul</a:t>
            </a:r>
            <a:r>
              <a:rPr lang="en-US" sz="2100" b="1" dirty="0">
                <a:solidFill>
                  <a:srgbClr val="002060"/>
                </a:solidFill>
                <a:latin typeface="Century Gothic"/>
              </a:rPr>
              <a:t> in Israel. </a:t>
            </a:r>
            <a:r>
              <a:rPr lang="en-US" sz="2100" b="1" dirty="0" err="1">
                <a:solidFill>
                  <a:srgbClr val="002060"/>
                </a:solidFill>
                <a:latin typeface="Century Gothic"/>
              </a:rPr>
              <a:t>Syro</a:t>
            </a:r>
            <a:r>
              <a:rPr lang="en-US" sz="2100" b="1" dirty="0">
                <a:solidFill>
                  <a:srgbClr val="002060"/>
                </a:solidFill>
                <a:latin typeface="Century Gothic"/>
              </a:rPr>
              <a:t>/Ephraim War, Jezreel.</a:t>
            </a:r>
          </a:p>
          <a:p>
            <a:endParaRPr lang="en-US" sz="1200" b="1" dirty="0">
              <a:solidFill>
                <a:srgbClr val="002060"/>
              </a:solidFill>
              <a:latin typeface="Century Gothic"/>
            </a:endParaRPr>
          </a:p>
          <a:p>
            <a:r>
              <a:rPr lang="en-US" sz="2100" b="1" dirty="0" err="1">
                <a:solidFill>
                  <a:srgbClr val="002060"/>
                </a:solidFill>
                <a:latin typeface="Century Gothic"/>
              </a:rPr>
              <a:t>Shalmaneezer</a:t>
            </a:r>
            <a:r>
              <a:rPr lang="en-US" sz="2100" b="1" dirty="0">
                <a:solidFill>
                  <a:srgbClr val="002060"/>
                </a:solidFill>
                <a:latin typeface="Century Gothic"/>
              </a:rPr>
              <a:t> V 727-722 BC Hosea 10:14, 2 Kings 17 Began destruction of Israel.</a:t>
            </a:r>
          </a:p>
          <a:p>
            <a:endParaRPr lang="en-US" sz="1200" b="1" dirty="0">
              <a:solidFill>
                <a:srgbClr val="002060"/>
              </a:solidFill>
              <a:latin typeface="Century Gothic"/>
            </a:endParaRPr>
          </a:p>
          <a:p>
            <a:r>
              <a:rPr lang="en-US" sz="2100" b="1" dirty="0">
                <a:solidFill>
                  <a:srgbClr val="002060"/>
                </a:solidFill>
                <a:latin typeface="Century Gothic"/>
              </a:rPr>
              <a:t>Sargon II 722-705 BC    2 Chronicles 28:1-27 </a:t>
            </a:r>
          </a:p>
          <a:p>
            <a:r>
              <a:rPr lang="en-US" sz="2100" b="1" dirty="0">
                <a:solidFill>
                  <a:srgbClr val="002060"/>
                </a:solidFill>
                <a:latin typeface="Century Gothic"/>
              </a:rPr>
              <a:t>Finished destruction of Samaria/Northern kingdom.</a:t>
            </a:r>
          </a:p>
          <a:p>
            <a:endParaRPr lang="en-US" sz="1200" b="1" dirty="0">
              <a:solidFill>
                <a:srgbClr val="002060"/>
              </a:solidFill>
              <a:latin typeface="Century Gothic"/>
            </a:endParaRPr>
          </a:p>
          <a:p>
            <a:r>
              <a:rPr lang="en-US" sz="2100" b="1" dirty="0">
                <a:solidFill>
                  <a:srgbClr val="002060"/>
                </a:solidFill>
                <a:latin typeface="Century Gothic"/>
              </a:rPr>
              <a:t>Sennacherib 705-681BC  2 Chronicles:29-33, Is 36:1-7, 37:21,35-37 - constant threat to Judah under king Hezekiah</a:t>
            </a:r>
          </a:p>
        </p:txBody>
      </p:sp>
    </p:spTree>
    <p:extLst>
      <p:ext uri="{BB962C8B-B14F-4D97-AF65-F5344CB8AC3E}">
        <p14:creationId xmlns:p14="http://schemas.microsoft.com/office/powerpoint/2010/main" val="1234250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tx1"/>
                </a:solidFill>
              </a:rPr>
              <a:t>Worth Noting</a:t>
            </a:r>
          </a:p>
        </p:txBody>
      </p:sp>
      <p:sp>
        <p:nvSpPr>
          <p:cNvPr id="3" name="Content Placeholder 2"/>
          <p:cNvSpPr>
            <a:spLocks noGrp="1"/>
          </p:cNvSpPr>
          <p:nvPr>
            <p:ph idx="1"/>
          </p:nvPr>
        </p:nvSpPr>
        <p:spPr/>
        <p:txBody>
          <a:bodyPr/>
          <a:lstStyle/>
          <a:p>
            <a:r>
              <a:rPr lang="en-US" sz="2400" b="1" dirty="0">
                <a:solidFill>
                  <a:schemeClr val="tx1"/>
                </a:solidFill>
              </a:rPr>
              <a:t>Isaiah contains 111 separate predictions. Of the 1,292 verses in the book, 754 (59%) deal with future events. </a:t>
            </a:r>
          </a:p>
          <a:p>
            <a:endParaRPr lang="en-US" sz="2400" b="1" dirty="0">
              <a:solidFill>
                <a:schemeClr val="tx1"/>
              </a:solidFill>
            </a:endParaRPr>
          </a:p>
          <a:p>
            <a:r>
              <a:rPr lang="en-US" sz="2400" b="1" dirty="0">
                <a:solidFill>
                  <a:schemeClr val="tx1"/>
                </a:solidFill>
              </a:rPr>
              <a:t>Forty-seven chapters of this book were directly quoted or alluded to by Christ or the Apostles. With more than four hundred allusions, Isaiah stands second only to Psalms as the most cited book in the New Testament.</a:t>
            </a:r>
          </a:p>
          <a:p>
            <a:endParaRPr lang="en-US" dirty="0">
              <a:solidFill>
                <a:srgbClr val="FFFFFF"/>
              </a:solidFill>
            </a:endParaRPr>
          </a:p>
        </p:txBody>
      </p:sp>
    </p:spTree>
    <p:extLst>
      <p:ext uri="{BB962C8B-B14F-4D97-AF65-F5344CB8AC3E}">
        <p14:creationId xmlns:p14="http://schemas.microsoft.com/office/powerpoint/2010/main" val="4027451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B8EB-F683-4322-A685-BE85F8E2909B}"/>
              </a:ext>
            </a:extLst>
          </p:cNvPr>
          <p:cNvSpPr>
            <a:spLocks noGrp="1"/>
          </p:cNvSpPr>
          <p:nvPr>
            <p:ph type="title"/>
          </p:nvPr>
        </p:nvSpPr>
        <p:spPr/>
        <p:txBody>
          <a:bodyPr>
            <a:normAutofit fontScale="90000"/>
          </a:bodyPr>
          <a:lstStyle/>
          <a:p>
            <a:r>
              <a:rPr lang="en-US" sz="3200" b="1" dirty="0"/>
              <a:t>Isaiah I and Isaiah II?</a:t>
            </a:r>
            <a:br>
              <a:rPr lang="en-US" sz="3200" b="1" dirty="0"/>
            </a:br>
            <a:r>
              <a:rPr lang="en-US" sz="3200" b="1" dirty="0"/>
              <a:t>(</a:t>
            </a:r>
            <a:r>
              <a:rPr lang="en-US" sz="3200" b="1" dirty="0" err="1"/>
              <a:t>Deuteroisaiah</a:t>
            </a:r>
            <a:r>
              <a:rPr lang="en-US" sz="3200" b="1" dirty="0"/>
              <a:t>)</a:t>
            </a:r>
          </a:p>
        </p:txBody>
      </p:sp>
      <p:sp>
        <p:nvSpPr>
          <p:cNvPr id="3" name="Content Placeholder 2">
            <a:extLst>
              <a:ext uri="{FF2B5EF4-FFF2-40B4-BE49-F238E27FC236}">
                <a16:creationId xmlns:a16="http://schemas.microsoft.com/office/drawing/2014/main" id="{37A21586-3335-4582-9867-65C847D1144B}"/>
              </a:ext>
            </a:extLst>
          </p:cNvPr>
          <p:cNvSpPr>
            <a:spLocks noGrp="1"/>
          </p:cNvSpPr>
          <p:nvPr>
            <p:ph idx="1"/>
          </p:nvPr>
        </p:nvSpPr>
        <p:spPr/>
        <p:txBody>
          <a:bodyPr>
            <a:normAutofit lnSpcReduction="10000"/>
          </a:bodyPr>
          <a:lstStyle/>
          <a:p>
            <a:pPr marL="85725" indent="0">
              <a:buNone/>
            </a:pPr>
            <a:r>
              <a:rPr lang="en-US" sz="2800" b="1" dirty="0"/>
              <a:t>Isaiah Ch 1-38 primarily about Assyria (the present)</a:t>
            </a:r>
          </a:p>
          <a:p>
            <a:pPr marL="85725" indent="0">
              <a:buNone/>
            </a:pPr>
            <a:endParaRPr lang="en-US" sz="800" b="1" dirty="0"/>
          </a:p>
          <a:p>
            <a:pPr marL="85725" indent="0">
              <a:buNone/>
            </a:pPr>
            <a:r>
              <a:rPr lang="en-US" sz="2800" b="1" dirty="0"/>
              <a:t>Isaiah Ch 39-55 primarily about Babylon and Persia (the near future)</a:t>
            </a:r>
          </a:p>
          <a:p>
            <a:pPr marL="85725" indent="0">
              <a:buNone/>
            </a:pPr>
            <a:endParaRPr lang="en-US" sz="800" b="1" dirty="0"/>
          </a:p>
          <a:p>
            <a:pPr marL="85725" indent="0">
              <a:buNone/>
            </a:pPr>
            <a:r>
              <a:rPr lang="en-US" sz="2800" b="1" dirty="0"/>
              <a:t>Isaiah Ch 56-66 is about the whole world and the kingdom of God. (the distant future)</a:t>
            </a:r>
          </a:p>
          <a:p>
            <a:pPr marL="85725" indent="0">
              <a:buNone/>
            </a:pPr>
            <a:endParaRPr lang="en-US" sz="900" b="1" dirty="0"/>
          </a:p>
          <a:p>
            <a:pPr marL="85725" indent="0">
              <a:buNone/>
            </a:pPr>
            <a:r>
              <a:rPr lang="en-US" sz="2800" b="1" dirty="0"/>
              <a:t>But there is a strong unity of theme and even literary style. We will treat it as the result of one author.</a:t>
            </a:r>
          </a:p>
        </p:txBody>
      </p:sp>
    </p:spTree>
    <p:extLst>
      <p:ext uri="{BB962C8B-B14F-4D97-AF65-F5344CB8AC3E}">
        <p14:creationId xmlns:p14="http://schemas.microsoft.com/office/powerpoint/2010/main" val="110386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70EB9-C8A3-4313-B944-B472D6A9A319}"/>
              </a:ext>
            </a:extLst>
          </p:cNvPr>
          <p:cNvSpPr>
            <a:spLocks noGrp="1"/>
          </p:cNvSpPr>
          <p:nvPr>
            <p:ph type="title"/>
          </p:nvPr>
        </p:nvSpPr>
        <p:spPr/>
        <p:txBody>
          <a:bodyPr>
            <a:normAutofit/>
          </a:bodyPr>
          <a:lstStyle/>
          <a:p>
            <a:r>
              <a:rPr lang="en-US" sz="3200" b="1" dirty="0"/>
              <a:t>One Outline of Isaiah</a:t>
            </a:r>
          </a:p>
        </p:txBody>
      </p:sp>
      <p:sp>
        <p:nvSpPr>
          <p:cNvPr id="3" name="Content Placeholder 2">
            <a:extLst>
              <a:ext uri="{FF2B5EF4-FFF2-40B4-BE49-F238E27FC236}">
                <a16:creationId xmlns:a16="http://schemas.microsoft.com/office/drawing/2014/main" id="{5CCFBA91-AE11-4BE5-B0FD-931FC4642966}"/>
              </a:ext>
            </a:extLst>
          </p:cNvPr>
          <p:cNvSpPr>
            <a:spLocks noGrp="1"/>
          </p:cNvSpPr>
          <p:nvPr>
            <p:ph idx="1"/>
          </p:nvPr>
        </p:nvSpPr>
        <p:spPr>
          <a:xfrm>
            <a:off x="426128" y="2352583"/>
            <a:ext cx="8260672" cy="3773582"/>
          </a:xfrm>
        </p:spPr>
        <p:txBody>
          <a:bodyPr>
            <a:normAutofit/>
          </a:bodyPr>
          <a:lstStyle/>
          <a:p>
            <a:pPr marL="85725" indent="0">
              <a:buNone/>
            </a:pPr>
            <a:r>
              <a:rPr lang="en-US" sz="2800" b="1" dirty="0"/>
              <a:t>Isaiah 1-39 Messiah the king    -Assyria</a:t>
            </a:r>
          </a:p>
          <a:p>
            <a:pPr marL="85725" indent="0">
              <a:buNone/>
            </a:pPr>
            <a:endParaRPr lang="en-US" sz="1400" b="1" dirty="0"/>
          </a:p>
          <a:p>
            <a:pPr marL="85725" indent="0">
              <a:buNone/>
            </a:pPr>
            <a:r>
              <a:rPr lang="en-US" sz="2800" b="1" dirty="0"/>
              <a:t>Isaiah 40-55 Messiah the Servant   -Babylon</a:t>
            </a:r>
          </a:p>
          <a:p>
            <a:pPr marL="85725" indent="0">
              <a:buNone/>
            </a:pPr>
            <a:endParaRPr lang="en-US" sz="1400" b="1" dirty="0"/>
          </a:p>
          <a:p>
            <a:pPr marL="85725" indent="0">
              <a:buNone/>
            </a:pPr>
            <a:r>
              <a:rPr lang="en-US" sz="2800" b="1" dirty="0"/>
              <a:t>Isaiah 56-66 Messiah the Conqueror  -World</a:t>
            </a:r>
          </a:p>
        </p:txBody>
      </p:sp>
    </p:spTree>
    <p:extLst>
      <p:ext uri="{BB962C8B-B14F-4D97-AF65-F5344CB8AC3E}">
        <p14:creationId xmlns:p14="http://schemas.microsoft.com/office/powerpoint/2010/main" val="20938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Another Outline of Isaiah</a:t>
            </a:r>
          </a:p>
        </p:txBody>
      </p:sp>
      <p:sp>
        <p:nvSpPr>
          <p:cNvPr id="3" name="Content Placeholder 2"/>
          <p:cNvSpPr>
            <a:spLocks noGrp="1"/>
          </p:cNvSpPr>
          <p:nvPr>
            <p:ph idx="1"/>
          </p:nvPr>
        </p:nvSpPr>
        <p:spPr/>
        <p:txBody>
          <a:bodyPr/>
          <a:lstStyle/>
          <a:p>
            <a:pPr marL="428625" indent="-428625">
              <a:buAutoNum type="romanUcPeriod"/>
            </a:pPr>
            <a:r>
              <a:rPr lang="en-US" sz="2800" b="1" dirty="0"/>
              <a:t>God Judges the Nations   (Ch. 1-35)</a:t>
            </a:r>
          </a:p>
          <a:p>
            <a:pPr marL="428625" indent="-428625">
              <a:buAutoNum type="romanUcPeriod"/>
            </a:pPr>
            <a:endParaRPr lang="en-US" sz="2800" b="1" dirty="0"/>
          </a:p>
          <a:p>
            <a:pPr marL="428625" indent="-428625">
              <a:buAutoNum type="romanUcPeriod"/>
            </a:pPr>
            <a:r>
              <a:rPr lang="en-US" sz="2800" b="1" dirty="0"/>
              <a:t>God Comforts his People  (Ch. 36-48)</a:t>
            </a:r>
          </a:p>
          <a:p>
            <a:pPr marL="428625" indent="-428625">
              <a:buAutoNum type="romanUcPeriod"/>
            </a:pPr>
            <a:endParaRPr lang="en-US" sz="2800" b="1" dirty="0"/>
          </a:p>
          <a:p>
            <a:pPr marL="428625" indent="-428625">
              <a:buAutoNum type="romanUcPeriod"/>
            </a:pPr>
            <a:r>
              <a:rPr lang="en-US" sz="2800" b="1" dirty="0"/>
              <a:t>God’s Prince of Peace   (Ch. 49-57)</a:t>
            </a:r>
          </a:p>
          <a:p>
            <a:pPr marL="428625" indent="-428625">
              <a:buAutoNum type="romanUcPeriod"/>
            </a:pPr>
            <a:endParaRPr lang="en-US" sz="2800" b="1" dirty="0"/>
          </a:p>
          <a:p>
            <a:pPr marL="428625" indent="-428625">
              <a:buAutoNum type="romanUcPeriod" startAt="4"/>
            </a:pPr>
            <a:r>
              <a:rPr lang="en-US" sz="2800" b="1" dirty="0"/>
              <a:t>God’s Program for Salvation  (Ch. 58-66)</a:t>
            </a:r>
          </a:p>
          <a:p>
            <a:pPr marL="0" indent="0">
              <a:buNone/>
            </a:pPr>
            <a:endParaRPr lang="en-US" dirty="0"/>
          </a:p>
          <a:p>
            <a:pPr marL="428625" indent="-428625">
              <a:buAutoNum type="romanUcPeriod"/>
            </a:pPr>
            <a:endParaRPr lang="en-US" dirty="0"/>
          </a:p>
          <a:p>
            <a:pPr marL="428625" indent="-428625">
              <a:buAutoNum type="romanUcPeriod"/>
            </a:pPr>
            <a:endParaRPr lang="en-US" dirty="0"/>
          </a:p>
        </p:txBody>
      </p:sp>
    </p:spTree>
    <p:extLst>
      <p:ext uri="{BB962C8B-B14F-4D97-AF65-F5344CB8AC3E}">
        <p14:creationId xmlns:p14="http://schemas.microsoft.com/office/powerpoint/2010/main" val="13133248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1766</TotalTime>
  <Words>1459</Words>
  <Application>Microsoft Office PowerPoint</Application>
  <PresentationFormat>On-screen Show (4:3)</PresentationFormat>
  <Paragraphs>202</Paragraphs>
  <Slides>30</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Book Antiqua</vt:lpstr>
      <vt:lpstr>Calibri</vt:lpstr>
      <vt:lpstr>Calibri Light</vt:lpstr>
      <vt:lpstr>Century Gothic</vt:lpstr>
      <vt:lpstr>Apothecary</vt:lpstr>
      <vt:lpstr>Office Theme</vt:lpstr>
      <vt:lpstr>The Book of Isaiah  The Lord Is Salvation</vt:lpstr>
      <vt:lpstr>Isaiah Timeline</vt:lpstr>
      <vt:lpstr>PowerPoint Presentation</vt:lpstr>
      <vt:lpstr>PowerPoint Presentation</vt:lpstr>
      <vt:lpstr>More Historical Context</vt:lpstr>
      <vt:lpstr>Worth Noting</vt:lpstr>
      <vt:lpstr>Isaiah I and Isaiah II? (Deuteroisaiah)</vt:lpstr>
      <vt:lpstr>One Outline of Isaiah</vt:lpstr>
      <vt:lpstr>Another Outline of Isaiah</vt:lpstr>
      <vt:lpstr>Themes of isaiah</vt:lpstr>
      <vt:lpstr>Subthemes</vt:lpstr>
      <vt:lpstr>Isaiah ch. 1-5 Intro to Isaiah</vt:lpstr>
      <vt:lpstr>Isaiah 1:2-4</vt:lpstr>
      <vt:lpstr>ISAIAH 1:4-9</vt:lpstr>
      <vt:lpstr>Isaiah 1:10-20 God is angry repent!</vt:lpstr>
      <vt:lpstr>Though your sins are like scarlet</vt:lpstr>
      <vt:lpstr>Isaiah 1:21-31</vt:lpstr>
      <vt:lpstr>Isaiah 2:1-5 A Kingdom prophecy</vt:lpstr>
      <vt:lpstr>Kingdom Prophecies</vt:lpstr>
      <vt:lpstr>Isaiah 11:1-12:6  Another kingdom prophecy</vt:lpstr>
      <vt:lpstr>Isaiah 11:1-16 The Kingdom of god</vt:lpstr>
      <vt:lpstr>Isaiah 2:2-4  Isaiah 4:2-6 a sandwich</vt:lpstr>
      <vt:lpstr>Isaiah 2:6-22 The Day of the lord</vt:lpstr>
      <vt:lpstr>Isaiah 2:6-22</vt:lpstr>
      <vt:lpstr>PowerPoint Presentation</vt:lpstr>
      <vt:lpstr>Sennacherib Prism</vt:lpstr>
      <vt:lpstr>Glory is With the Lord</vt:lpstr>
      <vt:lpstr>Theme Verses</vt:lpstr>
      <vt:lpstr>God Rules The Nations</vt:lpstr>
      <vt:lpstr>Important scriptures in Isaiah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24</cp:revision>
  <dcterms:created xsi:type="dcterms:W3CDTF">2021-02-24T07:30:12Z</dcterms:created>
  <dcterms:modified xsi:type="dcterms:W3CDTF">2021-03-07T16:27:55Z</dcterms:modified>
</cp:coreProperties>
</file>