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881" r:id="rId3"/>
    <p:sldId id="257" r:id="rId4"/>
    <p:sldId id="877" r:id="rId5"/>
    <p:sldId id="861" r:id="rId6"/>
    <p:sldId id="863" r:id="rId7"/>
    <p:sldId id="864" r:id="rId8"/>
    <p:sldId id="883" r:id="rId9"/>
    <p:sldId id="884" r:id="rId10"/>
    <p:sldId id="882" r:id="rId11"/>
    <p:sldId id="865" r:id="rId12"/>
    <p:sldId id="866" r:id="rId13"/>
    <p:sldId id="874" r:id="rId14"/>
    <p:sldId id="869" r:id="rId15"/>
    <p:sldId id="870" r:id="rId16"/>
    <p:sldId id="875" r:id="rId17"/>
    <p:sldId id="886" r:id="rId18"/>
    <p:sldId id="876" r:id="rId19"/>
    <p:sldId id="885" r:id="rId20"/>
    <p:sldId id="878" r:id="rId21"/>
    <p:sldId id="88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5852" autoAdjust="0"/>
  </p:normalViewPr>
  <p:slideViewPr>
    <p:cSldViewPr snapToGrid="0">
      <p:cViewPr varScale="1">
        <p:scale>
          <a:sx n="99" d="100"/>
          <a:sy n="99" d="100"/>
        </p:scale>
        <p:origin x="93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A973-6CCB-4CD1-BE3C-CCB951B8A3D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3824-4BAD-4DA4-BE72-BFC0C91B5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5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A973-6CCB-4CD1-BE3C-CCB951B8A3D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3824-4BAD-4DA4-BE72-BFC0C91B5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65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A973-6CCB-4CD1-BE3C-CCB951B8A3D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3824-4BAD-4DA4-BE72-BFC0C91B5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1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A36D-EE8A-4D7C-9C9F-E5E9C6BED234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3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4" name="Rectangle 13"/>
          <p:cNvSpPr/>
          <p:nvPr/>
        </p:nvSpPr>
        <p:spPr>
          <a:xfrm>
            <a:off x="445486" y="3055625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800355F-2D1B-4DD5-8BC3-CE3385A1FDA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82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Rectangle 9"/>
          <p:cNvSpPr/>
          <p:nvPr/>
        </p:nvSpPr>
        <p:spPr>
          <a:xfrm>
            <a:off x="538972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351" cap="all" spc="225" baseline="0">
                <a:solidFill>
                  <a:srgbClr val="FFFFFF"/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9"/>
            <a:ext cx="6629400" cy="1219201"/>
          </a:xfrm>
        </p:spPr>
        <p:txBody>
          <a:bodyPr anchor="b" anchorCtr="0">
            <a:noAutofit/>
          </a:bodyPr>
          <a:lstStyle>
            <a:lvl1pPr>
              <a:defRPr sz="3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83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A36D-EE8A-4D7C-9C9F-E5E9C6BED234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355F-2D1B-4DD5-8BC3-CE3385A1F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66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A36D-EE8A-4D7C-9C9F-E5E9C6BED234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7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Rectangle 15"/>
          <p:cNvSpPr/>
          <p:nvPr/>
        </p:nvSpPr>
        <p:spPr>
          <a:xfrm>
            <a:off x="567657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355F-2D1B-4DD5-8BC3-CE3385A1FDA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403"/>
            <a:ext cx="7696200" cy="1295401"/>
          </a:xfrm>
        </p:spPr>
        <p:txBody>
          <a:bodyPr anchor="b" anchorCtr="0">
            <a:noAutofit/>
          </a:bodyPr>
          <a:lstStyle>
            <a:lvl1pPr algn="ctr" defTabSz="685783" rtl="0" eaLnBrk="1" latinLnBrk="0" hangingPunct="1">
              <a:spcBef>
                <a:spcPct val="0"/>
              </a:spcBef>
              <a:buNone/>
              <a:defRPr lang="en-US" sz="3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6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6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188" baseline="0">
                <a:solidFill>
                  <a:srgbClr val="FFFFFF"/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60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4025498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9" y="408376"/>
            <a:ext cx="8260672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A36D-EE8A-4D7C-9C9F-E5E9C6BED234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355F-2D1B-4DD5-8BC3-CE3385A1F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5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9" y="408376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9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1651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9" y="2438400"/>
            <a:ext cx="4040188" cy="368776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1651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438400"/>
            <a:ext cx="4041775" cy="368776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A36D-EE8A-4D7C-9C9F-E5E9C6BED234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355F-2D1B-4DD5-8BC3-CE3385A1F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44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A36D-EE8A-4D7C-9C9F-E5E9C6BED234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355F-2D1B-4DD5-8BC3-CE3385A1F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51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A36D-EE8A-4D7C-9C9F-E5E9C6BED234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355F-2D1B-4DD5-8BC3-CE3385A1F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09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A36D-EE8A-4D7C-9C9F-E5E9C6BED234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355F-2D1B-4DD5-8BC3-CE3385A1FDA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Rectangle 9"/>
          <p:cNvSpPr/>
          <p:nvPr/>
        </p:nvSpPr>
        <p:spPr>
          <a:xfrm>
            <a:off x="676692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2" y="2971800"/>
            <a:ext cx="2298634" cy="1752600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051">
                <a:solidFill>
                  <a:schemeClr val="accent1">
                    <a:lumMod val="50000"/>
                  </a:schemeClr>
                </a:solidFill>
              </a:defRPr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2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15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65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A973-6CCB-4CD1-BE3C-CCB951B8A3D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3824-4BAD-4DA4-BE72-BFC0C91B5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88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A36D-EE8A-4D7C-9C9F-E5E9C6BED234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355F-2D1B-4DD5-8BC3-CE3385A1FDA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/>
          <p:cNvSpPr/>
          <p:nvPr/>
        </p:nvSpPr>
        <p:spPr>
          <a:xfrm>
            <a:off x="762002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62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 cap="all" spc="188" baseline="0">
                <a:solidFill>
                  <a:srgbClr val="FFFFFF"/>
                </a:solidFill>
              </a:defRPr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6"/>
            <a:ext cx="7328514" cy="523043"/>
          </a:xfrm>
        </p:spPr>
        <p:txBody>
          <a:bodyPr anchor="ctr" anchorCtr="0"/>
          <a:lstStyle>
            <a:lvl1pPr algn="ctr">
              <a:defRPr sz="15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586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A36D-EE8A-4D7C-9C9F-E5E9C6BED234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355F-2D1B-4DD5-8BC3-CE3385A1F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85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685783" rtl="0" eaLnBrk="1" latinLnBrk="0" hangingPunct="1"/>
            <a:endParaRPr lang="en-US" sz="135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8" y="351415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33"/>
            <a:ext cx="1485531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5"/>
            <a:ext cx="61722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A36D-EE8A-4D7C-9C9F-E5E9C6BED234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0355F-2D1B-4DD5-8BC3-CE3385A1F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6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A973-6CCB-4CD1-BE3C-CCB951B8A3D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3824-4BAD-4DA4-BE72-BFC0C91B5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1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A973-6CCB-4CD1-BE3C-CCB951B8A3D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3824-4BAD-4DA4-BE72-BFC0C91B5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18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A973-6CCB-4CD1-BE3C-CCB951B8A3D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3824-4BAD-4DA4-BE72-BFC0C91B5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33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A973-6CCB-4CD1-BE3C-CCB951B8A3D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3824-4BAD-4DA4-BE72-BFC0C91B5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2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A973-6CCB-4CD1-BE3C-CCB951B8A3D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3824-4BAD-4DA4-BE72-BFC0C91B5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3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A973-6CCB-4CD1-BE3C-CCB951B8A3D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3824-4BAD-4DA4-BE72-BFC0C91B5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53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A973-6CCB-4CD1-BE3C-CCB951B8A3D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C3824-4BAD-4DA4-BE72-BFC0C91B5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0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DA973-6CCB-4CD1-BE3C-CCB951B8A3D6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C3824-4BAD-4DA4-BE72-BFC0C91B5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7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2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0770A36D-EE8A-4D7C-9C9F-E5E9C6BED234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9800355F-2D1B-4DD5-8BC3-CE3385A1FDA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685783" rtl="0" eaLnBrk="1" latinLnBrk="0" hangingPunct="1"/>
            <a:endParaRPr lang="en-US" sz="135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5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9" y="408376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72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2625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57168" indent="-171446" algn="l" defTabSz="68578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80048" indent="-171446" algn="l" defTabSz="685783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685783" indent="-171446" algn="l" defTabSz="685783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351" kern="1200">
          <a:solidFill>
            <a:schemeClr val="tx2"/>
          </a:solidFill>
          <a:latin typeface="+mn-lt"/>
          <a:ea typeface="+mn-ea"/>
          <a:cs typeface="+mn-cs"/>
        </a:defRPr>
      </a:lvl3pPr>
      <a:lvl4pPr marL="960096" indent="-171446" algn="l" defTabSz="685783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165831" indent="-171446" algn="l" defTabSz="685783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302987" indent="-137157" algn="l" defTabSz="68578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051" kern="1200">
          <a:solidFill>
            <a:schemeClr val="tx2"/>
          </a:solidFill>
          <a:latin typeface="+mn-lt"/>
          <a:ea typeface="+mn-ea"/>
          <a:cs typeface="+mn-cs"/>
        </a:defRPr>
      </a:lvl6pPr>
      <a:lvl7pPr marL="1508722" indent="-137157" algn="l" defTabSz="685783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051" kern="1200">
          <a:solidFill>
            <a:schemeClr val="tx2"/>
          </a:solidFill>
          <a:latin typeface="+mn-lt"/>
          <a:ea typeface="+mn-ea"/>
          <a:cs typeface="+mn-cs"/>
        </a:defRPr>
      </a:lvl7pPr>
      <a:lvl8pPr marL="1645879" indent="-137157" algn="l" defTabSz="685783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051" kern="1200">
          <a:solidFill>
            <a:schemeClr val="tx2"/>
          </a:solidFill>
          <a:latin typeface="+mn-lt"/>
          <a:ea typeface="+mn-ea"/>
          <a:cs typeface="+mn-cs"/>
        </a:defRPr>
      </a:lvl8pPr>
      <a:lvl9pPr marL="1783035" indent="-137157" algn="l" defTabSz="685783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051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FDF2-C583-4524-AF8A-1509FCEEA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0009D1-C4CE-47AE-9C16-B9BB20419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7" y="124342"/>
            <a:ext cx="8812429" cy="6609321"/>
          </a:xfrm>
        </p:spPr>
      </p:pic>
    </p:spTree>
    <p:extLst>
      <p:ext uri="{BB962C8B-B14F-4D97-AF65-F5344CB8AC3E}">
        <p14:creationId xmlns:p14="http://schemas.microsoft.com/office/powerpoint/2010/main" val="3730653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FFE21-28DE-43BD-95EF-B950B6A23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ISAIAH 1:4-9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0C608-4F29-46F9-B71F-F534685D0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3" indent="0">
              <a:buNone/>
            </a:pPr>
            <a:r>
              <a:rPr lang="en-US" sz="2400" b="1" dirty="0"/>
              <a:t>Would Judah agree with the assessment in 1:4?</a:t>
            </a:r>
          </a:p>
          <a:p>
            <a:pPr marL="85723" indent="0">
              <a:buNone/>
            </a:pPr>
            <a:r>
              <a:rPr lang="en-US" sz="2400" b="1" dirty="0"/>
              <a:t>Would you?</a:t>
            </a:r>
          </a:p>
          <a:p>
            <a:pPr marL="85723" indent="0">
              <a:buNone/>
            </a:pPr>
            <a:endParaRPr lang="en-US" sz="1200" b="1" dirty="0"/>
          </a:p>
          <a:p>
            <a:pPr marL="85723" indent="0">
              <a:buNone/>
            </a:pPr>
            <a:r>
              <a:rPr lang="en-US" sz="2400" b="1" dirty="0"/>
              <a:t>Isaiah 1:5-8  God’s compassion.</a:t>
            </a:r>
          </a:p>
          <a:p>
            <a:pPr marL="85723" indent="0">
              <a:buNone/>
            </a:pPr>
            <a:endParaRPr lang="en-US" sz="1200" b="1" dirty="0"/>
          </a:p>
          <a:p>
            <a:pPr marL="85723" indent="0">
              <a:buNone/>
            </a:pPr>
            <a:r>
              <a:rPr lang="en-US" sz="2400" b="1" dirty="0"/>
              <a:t>Isaiah 1:7 is literally true at this time for Judah under Sennacherib.</a:t>
            </a:r>
          </a:p>
          <a:p>
            <a:pPr marL="85723" indent="0">
              <a:buNone/>
            </a:pPr>
            <a:endParaRPr lang="en-US" sz="1200" b="1" dirty="0"/>
          </a:p>
          <a:p>
            <a:pPr marL="85723" indent="0">
              <a:buNone/>
            </a:pPr>
            <a:r>
              <a:rPr lang="en-US" sz="2400" b="1" dirty="0"/>
              <a:t>Isaiah 1:9  Hope.  The remnant.</a:t>
            </a:r>
          </a:p>
          <a:p>
            <a:pPr marL="85723" indent="0">
              <a:buNone/>
            </a:pPr>
            <a:endParaRPr lang="en-US" sz="1200" b="1" dirty="0"/>
          </a:p>
          <a:p>
            <a:pPr marL="85723" indent="0">
              <a:buNone/>
            </a:pPr>
            <a:r>
              <a:rPr lang="en-US" sz="2400" b="1" dirty="0"/>
              <a:t>Remnant theology:  Isaiah 10:20-23  </a:t>
            </a:r>
            <a:r>
              <a:rPr lang="en-US" sz="2400" b="1" dirty="0" err="1"/>
              <a:t>Zeph</a:t>
            </a:r>
            <a:r>
              <a:rPr lang="en-US" sz="2400" b="1" dirty="0"/>
              <a:t> 2:7-11, Hos 11:8-11, Ezek 5:1-3</a:t>
            </a:r>
          </a:p>
        </p:txBody>
      </p:sp>
    </p:spTree>
    <p:extLst>
      <p:ext uri="{BB962C8B-B14F-4D97-AF65-F5344CB8AC3E}">
        <p14:creationId xmlns:p14="http://schemas.microsoft.com/office/powerpoint/2010/main" val="419566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F8160-F0DD-49FD-9A8B-D2745FC7B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Isaiah 1:10-20</a:t>
            </a:r>
            <a:br>
              <a:rPr lang="en-US" sz="3600" b="1" dirty="0"/>
            </a:br>
            <a:r>
              <a:rPr lang="en-US" sz="3600" b="1" dirty="0"/>
              <a:t>God is angry.  So repent!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7D4D5-5794-4B1A-BD30-7765DA9FB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3" indent="0">
              <a:buNone/>
            </a:pPr>
            <a:r>
              <a:rPr lang="en-US" sz="2400" b="1" dirty="0"/>
              <a:t>Isaiah 1:10-15 God is very angry.  Why?  Empty religion without faithfulness/</a:t>
            </a:r>
            <a:r>
              <a:rPr lang="en-US" sz="2400" b="1" i="1" dirty="0" err="1"/>
              <a:t>hesed</a:t>
            </a:r>
            <a:r>
              <a:rPr lang="en-US" sz="2400" b="1" dirty="0"/>
              <a:t>.</a:t>
            </a:r>
          </a:p>
          <a:p>
            <a:pPr marL="85723" indent="0">
              <a:buNone/>
            </a:pPr>
            <a:endParaRPr lang="en-US" sz="800" b="1" dirty="0"/>
          </a:p>
          <a:p>
            <a:pPr marL="85723" indent="0">
              <a:buNone/>
            </a:pPr>
            <a:r>
              <a:rPr lang="en-US" sz="2400" b="1" dirty="0"/>
              <a:t>v. 13 Could our worship become “worthless assemblies?”</a:t>
            </a:r>
          </a:p>
          <a:p>
            <a:pPr marL="85723" indent="0">
              <a:buNone/>
            </a:pPr>
            <a:endParaRPr lang="en-US" sz="800" b="1" dirty="0"/>
          </a:p>
          <a:p>
            <a:pPr marL="85723" indent="0">
              <a:buNone/>
            </a:pPr>
            <a:r>
              <a:rPr lang="en-US" sz="2400" b="1" dirty="0"/>
              <a:t>Isaiah 1:16-17 Repent.   How?   By seeking justice.</a:t>
            </a:r>
          </a:p>
          <a:p>
            <a:pPr marL="85723" indent="0">
              <a:buNone/>
            </a:pPr>
            <a:endParaRPr lang="en-US" sz="800" b="1" dirty="0"/>
          </a:p>
          <a:p>
            <a:pPr marL="85723" indent="0">
              <a:buNone/>
            </a:pPr>
            <a:r>
              <a:rPr lang="en-US" sz="2400" b="1" dirty="0"/>
              <a:t>Isaiah 1:18-20 Come, let us reason together.  God offers salvation.</a:t>
            </a:r>
          </a:p>
          <a:p>
            <a:pPr marL="85723" indent="0">
              <a:buNone/>
            </a:pPr>
            <a:endParaRPr lang="en-US" sz="2400" b="1" dirty="0"/>
          </a:p>
          <a:p>
            <a:pPr marL="85723" indent="0">
              <a:buNone/>
            </a:pPr>
            <a:r>
              <a:rPr lang="en-US" sz="2400" b="1" dirty="0"/>
              <a:t>We can willingly obey or we can resist and rebel.</a:t>
            </a:r>
          </a:p>
        </p:txBody>
      </p:sp>
    </p:spTree>
    <p:extLst>
      <p:ext uri="{BB962C8B-B14F-4D97-AF65-F5344CB8AC3E}">
        <p14:creationId xmlns:p14="http://schemas.microsoft.com/office/powerpoint/2010/main" val="1923303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19FC0-B706-47C6-A7A8-D5481D19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/>
              <a:t>Though your sins are like scarlet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34ED4F-8053-4B9F-B791-4DB287955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64" y="1752601"/>
            <a:ext cx="8352877" cy="469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26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AF797-48BD-42E5-91C0-A1CB0580D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Isaiah 2:1-5 A Kingdom prophecy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C12D7-DB34-411F-9086-40DAC3D6C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85" y="1752605"/>
            <a:ext cx="4465468" cy="4373563"/>
          </a:xfrm>
        </p:spPr>
        <p:txBody>
          <a:bodyPr>
            <a:normAutofit/>
          </a:bodyPr>
          <a:lstStyle/>
          <a:p>
            <a:pPr marL="85723" indent="0">
              <a:buNone/>
            </a:pPr>
            <a:r>
              <a:rPr lang="en-US" sz="2400" b="1" dirty="0"/>
              <a:t>Isaiah 2:2  In the last days  Heb 1:2, Acts 2:17, Joel 2:28-32</a:t>
            </a:r>
          </a:p>
          <a:p>
            <a:pPr marL="85723" indent="0">
              <a:buNone/>
            </a:pPr>
            <a:endParaRPr lang="en-US" sz="1200" b="1" dirty="0"/>
          </a:p>
          <a:p>
            <a:pPr marL="85723" indent="0">
              <a:buNone/>
            </a:pPr>
            <a:r>
              <a:rPr lang="en-US" sz="2400" b="1" dirty="0"/>
              <a:t>The mountain of the Lord is Mt. Zion/Jerusalem/the kingdom of God (and maybe even the Church).</a:t>
            </a:r>
          </a:p>
          <a:p>
            <a:pPr marL="85723" indent="0">
              <a:buNone/>
            </a:pPr>
            <a:endParaRPr lang="en-US" sz="1000" b="1" dirty="0"/>
          </a:p>
          <a:p>
            <a:pPr marL="85723" indent="0">
              <a:buNone/>
            </a:pPr>
            <a:r>
              <a:rPr lang="en-US" sz="2400" b="1" dirty="0"/>
              <a:t>v. 3 Pentecost.</a:t>
            </a:r>
          </a:p>
          <a:p>
            <a:pPr marL="85723" indent="0">
              <a:buNone/>
            </a:pPr>
            <a:endParaRPr lang="en-US" sz="800" b="1" dirty="0"/>
          </a:p>
          <a:p>
            <a:pPr marL="85723" indent="0">
              <a:buNone/>
            </a:pPr>
            <a:r>
              <a:rPr lang="en-US" sz="2400" b="1" dirty="0"/>
              <a:t>v. 4  Inscribed at the UN. </a:t>
            </a:r>
          </a:p>
        </p:txBody>
      </p:sp>
      <p:sp>
        <p:nvSpPr>
          <p:cNvPr id="4" name="AutoShape 2" descr="17 Best Bible Verses About Mountains - Encouraging Scripture Quotes">
            <a:extLst>
              <a:ext uri="{FF2B5EF4-FFF2-40B4-BE49-F238E27FC236}">
                <a16:creationId xmlns:a16="http://schemas.microsoft.com/office/drawing/2014/main" id="{8DE2C3D0-6F51-4446-81A5-4C71D7D9F1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4F5DAF-021C-4BCF-A062-E2C545D58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238" y="2583403"/>
            <a:ext cx="4329763" cy="32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9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D166E-D946-4FBD-8C02-543020ACD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/>
              <a:t>Isaiah 11:1-16</a:t>
            </a:r>
            <a:br>
              <a:rPr lang="en-US" sz="3200" b="1" dirty="0"/>
            </a:br>
            <a:r>
              <a:rPr lang="en-US" sz="3200" b="1" dirty="0"/>
              <a:t>Another kingdom prophecy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0BBC6-A178-45AD-96B6-6FCD45070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3" indent="0">
              <a:buNone/>
            </a:pPr>
            <a:r>
              <a:rPr lang="en-US" sz="2400" b="1" dirty="0"/>
              <a:t>Isaiah 11:1 A root, a branch of Jesse </a:t>
            </a:r>
            <a:r>
              <a:rPr lang="en-US" sz="2400" b="1" i="1" dirty="0" err="1"/>
              <a:t>nazer</a:t>
            </a:r>
            <a:endParaRPr lang="en-US" sz="2400" b="1" i="1" dirty="0"/>
          </a:p>
          <a:p>
            <a:pPr marL="85723" indent="0">
              <a:buNone/>
            </a:pPr>
            <a:endParaRPr lang="en-US" sz="2400" b="1" i="1" dirty="0"/>
          </a:p>
          <a:p>
            <a:pPr marL="85723" indent="0">
              <a:buNone/>
            </a:pPr>
            <a:r>
              <a:rPr lang="en-US" sz="2400" b="1" dirty="0"/>
              <a:t>Matthew 2:23  He will be called the </a:t>
            </a:r>
            <a:r>
              <a:rPr lang="en-US" sz="2400" b="1" i="1" dirty="0" err="1"/>
              <a:t>nazer</a:t>
            </a:r>
            <a:r>
              <a:rPr lang="en-US" sz="2400" b="1" dirty="0" err="1"/>
              <a:t>ene</a:t>
            </a:r>
            <a:endParaRPr lang="en-US" sz="2400" b="1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DB814-BA5B-40BD-95B9-2EF070EBE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197" y="3334954"/>
            <a:ext cx="55245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2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8E41A-6BC1-46B6-88D0-1D4824D5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Isaiah 11:1-16 The Kingdom of god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C45BF-265E-45BA-8F50-E1BD6084E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2620" y="1961965"/>
            <a:ext cx="3817399" cy="4164200"/>
          </a:xfrm>
        </p:spPr>
        <p:txBody>
          <a:bodyPr>
            <a:normAutofit/>
          </a:bodyPr>
          <a:lstStyle/>
          <a:p>
            <a:pPr marL="85723" indent="0">
              <a:buNone/>
            </a:pPr>
            <a:r>
              <a:rPr lang="en-US" sz="2000" b="1" dirty="0"/>
              <a:t>v. 4-5  Messiah/Branch brings justice and righteousness.</a:t>
            </a:r>
          </a:p>
          <a:p>
            <a:pPr marL="85723" indent="0">
              <a:buNone/>
            </a:pPr>
            <a:endParaRPr lang="en-US" sz="1200" b="1" dirty="0"/>
          </a:p>
          <a:p>
            <a:pPr marL="85723" indent="0">
              <a:buNone/>
            </a:pPr>
            <a:r>
              <a:rPr lang="en-US" sz="2000" b="1" dirty="0"/>
              <a:t>v. 6-9 A kingdom of peace/shalom.</a:t>
            </a:r>
          </a:p>
          <a:p>
            <a:pPr marL="85723" indent="0">
              <a:buNone/>
            </a:pPr>
            <a:endParaRPr lang="en-US" sz="1200" b="1" dirty="0"/>
          </a:p>
          <a:p>
            <a:pPr marL="85723" indent="0">
              <a:buNone/>
            </a:pPr>
            <a:r>
              <a:rPr lang="en-US" sz="2000" b="1" dirty="0"/>
              <a:t>Already but not yet!</a:t>
            </a:r>
          </a:p>
          <a:p>
            <a:pPr marL="85723" indent="0">
              <a:buNone/>
            </a:pPr>
            <a:endParaRPr lang="en-US" sz="1000" b="1" dirty="0"/>
          </a:p>
          <a:p>
            <a:pPr marL="85723" indent="0">
              <a:buNone/>
            </a:pPr>
            <a:r>
              <a:rPr lang="en-US" sz="2000" b="1" dirty="0"/>
              <a:t>v. 10-16  A banner, a resting place, a gathered remnant, a highway to heaven.</a:t>
            </a:r>
          </a:p>
          <a:p>
            <a:pPr marL="85723" indent="0">
              <a:buNone/>
            </a:pPr>
            <a:r>
              <a:rPr lang="en-US" sz="2000" b="1" dirty="0"/>
              <a:t>Get the picture!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23B72-E7C8-4EF2-AFCD-B9757D8B3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86" y="1961967"/>
            <a:ext cx="4478155" cy="473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85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9D46A-AA6D-4C28-B9C9-9F3EF7A74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A highway for god’s people</a:t>
            </a:r>
          </a:p>
        </p:txBody>
      </p:sp>
      <p:pic>
        <p:nvPicPr>
          <p:cNvPr id="1026" name="Picture 2" descr="PM Modi calls Delhi CM Kejriwal over Anand Vihar situation | Delhi News -  Times of India">
            <a:extLst>
              <a:ext uri="{FF2B5EF4-FFF2-40B4-BE49-F238E27FC236}">
                <a16:creationId xmlns:a16="http://schemas.microsoft.com/office/drawing/2014/main" id="{9407F015-8AC1-4DE8-AF42-E8D3C17E1A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539" y="1667360"/>
            <a:ext cx="6579892" cy="493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321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02744-0C88-475E-A82C-C8D0F2AEA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/>
              <a:t>Isaiah 2:2-4  Isaiah 4:2-6 a sandwich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3B5F1-9A81-4225-AB1F-6E4900CB5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9132" y="1752605"/>
            <a:ext cx="3355383" cy="4373563"/>
          </a:xfrm>
        </p:spPr>
        <p:txBody>
          <a:bodyPr>
            <a:normAutofit lnSpcReduction="10000"/>
          </a:bodyPr>
          <a:lstStyle/>
          <a:p>
            <a:pPr marL="85723" indent="0">
              <a:buNone/>
            </a:pPr>
            <a:r>
              <a:rPr lang="en-US" sz="2400" b="1" dirty="0"/>
              <a:t>Isaiah 4:2  Branch will be beautiful and glorious.</a:t>
            </a:r>
          </a:p>
          <a:p>
            <a:pPr marL="85723" indent="0">
              <a:buNone/>
            </a:pPr>
            <a:r>
              <a:rPr lang="en-US" sz="2400" b="1" dirty="0"/>
              <a:t>Emphasis here on glory!!!</a:t>
            </a:r>
          </a:p>
          <a:p>
            <a:pPr marL="85723" indent="0">
              <a:buNone/>
            </a:pPr>
            <a:endParaRPr lang="en-US" sz="2400" b="1" dirty="0"/>
          </a:p>
          <a:p>
            <a:pPr marL="85723" indent="0">
              <a:buNone/>
            </a:pPr>
            <a:r>
              <a:rPr lang="en-US" sz="2400" b="1" dirty="0"/>
              <a:t>Isaiah 4:5 The shekinah—glory of God.</a:t>
            </a:r>
          </a:p>
          <a:p>
            <a:pPr marL="85723" indent="0">
              <a:buNone/>
            </a:pPr>
            <a:endParaRPr lang="en-US" sz="2400" b="1" dirty="0"/>
          </a:p>
          <a:p>
            <a:pPr marL="85723" indent="0">
              <a:buNone/>
            </a:pPr>
            <a:r>
              <a:rPr lang="en-US" sz="2400" b="1" dirty="0"/>
              <a:t>John 1:18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1E77E-50F3-42B5-A3E6-B7A6D984C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90" y="2076773"/>
            <a:ext cx="5313525" cy="354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31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BD7F1-B4FB-43F1-ADF1-7F9A6E9C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E01C2-9CAF-4A97-A123-6FE59FB86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Lord is our salvation.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has loved us like a father loves his children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we rebelled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God has disciplined us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He is preparing a remnant.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is calling us into his kingdom.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is our banner and he is our glory.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12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5A032-06C3-4C65-9B2F-4FBF4AD68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Isaiah 5  Song of the Vineyard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6C1B1-BCF5-4BFA-B831-4BBA8D22B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814" y="1752605"/>
            <a:ext cx="4318987" cy="4373563"/>
          </a:xfrm>
        </p:spPr>
        <p:txBody>
          <a:bodyPr>
            <a:normAutofit/>
          </a:bodyPr>
          <a:lstStyle/>
          <a:p>
            <a:pPr marL="85723" indent="0">
              <a:buNone/>
            </a:pPr>
            <a:r>
              <a:rPr lang="en-US" sz="2400" b="1" dirty="0"/>
              <a:t>The vineyard is Israel and Judah.  The vineyard is the church.</a:t>
            </a:r>
          </a:p>
          <a:p>
            <a:pPr marL="85723" indent="0">
              <a:buNone/>
            </a:pPr>
            <a:endParaRPr lang="en-US" sz="2400" b="1" dirty="0"/>
          </a:p>
          <a:p>
            <a:pPr marL="85723" indent="0">
              <a:buNone/>
            </a:pPr>
            <a:r>
              <a:rPr lang="en-US" sz="2400" b="1" dirty="0"/>
              <a:t>prepared the land</a:t>
            </a:r>
          </a:p>
          <a:p>
            <a:pPr marL="85723" indent="0">
              <a:buNone/>
            </a:pPr>
            <a:endParaRPr lang="en-US" sz="2400" b="1" dirty="0"/>
          </a:p>
          <a:p>
            <a:pPr marL="85723" indent="0">
              <a:buNone/>
            </a:pPr>
            <a:r>
              <a:rPr lang="en-US" sz="2400" b="1" dirty="0"/>
              <a:t>Set up a watchtower</a:t>
            </a:r>
          </a:p>
          <a:p>
            <a:pPr marL="85723" indent="0">
              <a:buNone/>
            </a:pPr>
            <a:endParaRPr lang="en-US" sz="2400" b="1" dirty="0"/>
          </a:p>
          <a:p>
            <a:pPr marL="85723" indent="0">
              <a:buNone/>
            </a:pPr>
            <a:r>
              <a:rPr lang="en-US" sz="2400" b="1" dirty="0"/>
              <a:t>Built a winepress—gave us work to do in the vineyard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21820-C960-4515-BAC5-F47298D28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69" y="2525484"/>
            <a:ext cx="4332488" cy="324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34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3F058-5A43-4752-A4D6-7D56DFF33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807" y="719094"/>
            <a:ext cx="3364637" cy="3320249"/>
          </a:xfrm>
        </p:spPr>
        <p:txBody>
          <a:bodyPr>
            <a:normAutofit/>
          </a:bodyPr>
          <a:lstStyle/>
          <a:p>
            <a:r>
              <a:rPr lang="en-US" sz="4800" b="1" dirty="0"/>
              <a:t>The Book of Isaiah I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3600" b="1" dirty="0"/>
              <a:t>The Lord Is Salvation</a:t>
            </a:r>
            <a:endParaRPr lang="en-US" sz="4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A87E8E-5956-49D7-9FF8-93AA3AD49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4202" y="4953742"/>
            <a:ext cx="2956263" cy="1185169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/>
              <a:t>John Oakes</a:t>
            </a:r>
          </a:p>
          <a:p>
            <a:pPr algn="l"/>
            <a:r>
              <a:rPr lang="en-US" sz="2800" b="1"/>
              <a:t>July 18, </a:t>
            </a:r>
            <a:r>
              <a:rPr lang="en-US" sz="2800" b="1" dirty="0"/>
              <a:t>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DB3F54-3BCC-4C9A-84EE-84F6E12C2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3" y="187583"/>
            <a:ext cx="4367813" cy="648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41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5D76B-DE7B-4E46-A82A-71687B3F6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Isaiah 6 God commissions Isaiah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CE1DD-F666-4AC5-8157-6CF98F4A8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5"/>
            <a:ext cx="4478784" cy="4373563"/>
          </a:xfrm>
        </p:spPr>
        <p:txBody>
          <a:bodyPr>
            <a:normAutofit/>
          </a:bodyPr>
          <a:lstStyle/>
          <a:p>
            <a:pPr marL="85723" indent="0">
              <a:buNone/>
            </a:pPr>
            <a:r>
              <a:rPr lang="en-US" sz="2400" b="1" dirty="0"/>
              <a:t>Holy, Holy, Holy…</a:t>
            </a:r>
          </a:p>
          <a:p>
            <a:pPr marL="85723" indent="0">
              <a:buNone/>
            </a:pPr>
            <a:endParaRPr lang="en-US" sz="800" b="1" dirty="0"/>
          </a:p>
          <a:p>
            <a:pPr marL="85723" indent="0">
              <a:buNone/>
            </a:pPr>
            <a:r>
              <a:rPr lang="en-US" sz="2400" b="1" dirty="0"/>
              <a:t>Woe is me!</a:t>
            </a:r>
          </a:p>
          <a:p>
            <a:pPr marL="85723" indent="0">
              <a:buNone/>
            </a:pPr>
            <a:endParaRPr lang="en-US" sz="800" b="1" dirty="0"/>
          </a:p>
          <a:p>
            <a:pPr marL="85723" indent="0">
              <a:buNone/>
            </a:pPr>
            <a:r>
              <a:rPr lang="en-US" sz="2400" b="1" dirty="0"/>
              <a:t>Sin removed.</a:t>
            </a:r>
          </a:p>
          <a:p>
            <a:pPr marL="85723" indent="0">
              <a:buNone/>
            </a:pPr>
            <a:endParaRPr lang="en-US" sz="800" b="1" dirty="0"/>
          </a:p>
          <a:p>
            <a:pPr marL="85723" indent="0">
              <a:buNone/>
            </a:pPr>
            <a:r>
              <a:rPr lang="en-US" sz="2400" b="1" dirty="0"/>
              <a:t>Here am I, send me.</a:t>
            </a:r>
          </a:p>
          <a:p>
            <a:pPr marL="85723" indent="0">
              <a:buNone/>
            </a:pPr>
            <a:endParaRPr lang="en-US" sz="800" b="1" dirty="0"/>
          </a:p>
          <a:p>
            <a:pPr marL="85723" indent="0">
              <a:buNone/>
            </a:pPr>
            <a:r>
              <a:rPr lang="en-US" sz="2400" b="1" dirty="0"/>
              <a:t>I am sending you to a stubborn people.</a:t>
            </a:r>
          </a:p>
          <a:p>
            <a:pPr marL="85723" indent="0">
              <a:buNone/>
            </a:pPr>
            <a:endParaRPr lang="en-US" sz="900" b="1" dirty="0"/>
          </a:p>
          <a:p>
            <a:pPr marL="85723" indent="0">
              <a:buNone/>
            </a:pPr>
            <a:r>
              <a:rPr lang="en-US" sz="2400" b="1" dirty="0"/>
              <a:t>How long?</a:t>
            </a:r>
          </a:p>
          <a:p>
            <a:pPr marL="85723" indent="0">
              <a:buNone/>
            </a:pPr>
            <a:endParaRPr lang="en-US" sz="800" b="1" dirty="0"/>
          </a:p>
          <a:p>
            <a:pPr marL="85723" indent="0">
              <a:buNone/>
            </a:pPr>
            <a:r>
              <a:rPr lang="en-US" sz="2400" b="1" dirty="0"/>
              <a:t>v. 13b. A ray of hope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4EEA83-4E4D-4F73-8884-3CBFFC637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769" y="2035206"/>
            <a:ext cx="3575483" cy="357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45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70EB9-C8A3-4313-B944-B472D6A9A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One Outline of Isaiah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FBA91-AE11-4BE5-B0FD-931FC4642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2352584"/>
            <a:ext cx="8260672" cy="3773583"/>
          </a:xfrm>
        </p:spPr>
        <p:txBody>
          <a:bodyPr>
            <a:normAutofit/>
          </a:bodyPr>
          <a:lstStyle/>
          <a:p>
            <a:pPr marL="85723" indent="0">
              <a:buNone/>
            </a:pPr>
            <a:r>
              <a:rPr lang="en-US" sz="2800" b="1" dirty="0"/>
              <a:t>Isaiah 1-39 Messiah the king    -Assyria</a:t>
            </a:r>
          </a:p>
          <a:p>
            <a:pPr marL="85723" indent="0">
              <a:buNone/>
            </a:pPr>
            <a:endParaRPr lang="en-US" sz="1400" b="1" dirty="0"/>
          </a:p>
          <a:p>
            <a:pPr marL="85723" indent="0">
              <a:buNone/>
            </a:pPr>
            <a:r>
              <a:rPr lang="en-US" sz="2800" b="1" dirty="0"/>
              <a:t>Isaiah 40-55 Messiah the Servant   -Babylon</a:t>
            </a:r>
          </a:p>
          <a:p>
            <a:pPr marL="85723" indent="0">
              <a:buNone/>
            </a:pPr>
            <a:endParaRPr lang="en-US" sz="1400" b="1" dirty="0"/>
          </a:p>
          <a:p>
            <a:pPr marL="85723" indent="0">
              <a:buNone/>
            </a:pPr>
            <a:r>
              <a:rPr lang="en-US" sz="2800" b="1" dirty="0"/>
              <a:t>Isaiah 56-66 Messiah the Conqueror  -World</a:t>
            </a:r>
          </a:p>
        </p:txBody>
      </p:sp>
    </p:spTree>
    <p:extLst>
      <p:ext uri="{BB962C8B-B14F-4D97-AF65-F5344CB8AC3E}">
        <p14:creationId xmlns:p14="http://schemas.microsoft.com/office/powerpoint/2010/main" val="209380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E985B-1D65-46C0-894D-9C0B51A98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Themes of </a:t>
            </a:r>
            <a:r>
              <a:rPr lang="en-US" sz="3600" b="1" dirty="0" err="1"/>
              <a:t>isaiah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379D6-E77A-4A95-A9AB-7A0845CAE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908700"/>
            <a:ext cx="8260672" cy="4217467"/>
          </a:xfrm>
        </p:spPr>
        <p:txBody>
          <a:bodyPr>
            <a:normAutofit/>
          </a:bodyPr>
          <a:lstStyle/>
          <a:p>
            <a:pPr marL="85723" indent="0">
              <a:buNone/>
            </a:pPr>
            <a:r>
              <a:rPr lang="en-US" sz="2800" b="1" dirty="0"/>
              <a:t>1. The utter sinfulness of Judah and Jerusalem</a:t>
            </a:r>
          </a:p>
          <a:p>
            <a:pPr marL="85723" indent="0">
              <a:buNone/>
            </a:pPr>
            <a:endParaRPr lang="en-US" sz="800" b="1" dirty="0"/>
          </a:p>
          <a:p>
            <a:pPr marL="85723" indent="0">
              <a:buNone/>
            </a:pPr>
            <a:r>
              <a:rPr lang="en-US" sz="2800" b="1" dirty="0"/>
              <a:t>2. Appeal of God to turn to him—to repent.</a:t>
            </a:r>
          </a:p>
          <a:p>
            <a:pPr marL="85723" indent="0">
              <a:buNone/>
            </a:pPr>
            <a:endParaRPr lang="en-US" sz="800" b="1" dirty="0"/>
          </a:p>
          <a:p>
            <a:pPr marL="85723" indent="0">
              <a:buNone/>
            </a:pPr>
            <a:r>
              <a:rPr lang="en-US" sz="2800" b="1" dirty="0"/>
              <a:t>3. Judgment if they do not.</a:t>
            </a:r>
          </a:p>
          <a:p>
            <a:pPr marL="85723" indent="0">
              <a:buNone/>
            </a:pPr>
            <a:endParaRPr lang="en-US" sz="800" b="1" dirty="0"/>
          </a:p>
          <a:p>
            <a:pPr marL="85723" indent="0">
              <a:buNone/>
            </a:pPr>
            <a:r>
              <a:rPr lang="en-US" sz="2800" b="1" dirty="0"/>
              <a:t>4. The Messiah—the Suffering Servant—is coming to save.</a:t>
            </a:r>
          </a:p>
          <a:p>
            <a:pPr marL="85723" indent="0">
              <a:buNone/>
            </a:pPr>
            <a:endParaRPr lang="en-US" sz="800" b="1" dirty="0"/>
          </a:p>
          <a:p>
            <a:pPr marL="85723" indent="0">
              <a:buNone/>
            </a:pPr>
            <a:r>
              <a:rPr lang="en-US" sz="2800" b="1" dirty="0"/>
              <a:t>5. Restoration of a Remnant</a:t>
            </a:r>
          </a:p>
          <a:p>
            <a:pPr marL="85723" indent="0"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9084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852C6-179F-4C01-AA83-11EB78B2C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Isaiah </a:t>
            </a:r>
            <a:r>
              <a:rPr lang="en-US" sz="3600" b="1" dirty="0" err="1"/>
              <a:t>ch.</a:t>
            </a:r>
            <a:r>
              <a:rPr lang="en-US" sz="3600" b="1" dirty="0"/>
              <a:t> 1 Intro to Isaiah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01D5F-5EC8-4A4E-B5A3-E20C4D792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2007031"/>
            <a:ext cx="8260672" cy="4119134"/>
          </a:xfrm>
        </p:spPr>
        <p:txBody>
          <a:bodyPr>
            <a:normAutofit/>
          </a:bodyPr>
          <a:lstStyle/>
          <a:p>
            <a:pPr marL="85723" indent="0">
              <a:buNone/>
            </a:pPr>
            <a:r>
              <a:rPr lang="en-US" sz="2800" b="1" dirty="0"/>
              <a:t>Isaiah 1 themes</a:t>
            </a:r>
          </a:p>
          <a:p>
            <a:pPr marL="85723" indent="0">
              <a:buNone/>
            </a:pPr>
            <a:endParaRPr lang="en-US" sz="1400" b="1" dirty="0"/>
          </a:p>
          <a:p>
            <a:pPr marL="85723" indent="0">
              <a:buNone/>
            </a:pPr>
            <a:r>
              <a:rPr lang="en-US" sz="2800" b="1" dirty="0"/>
              <a:t>The utter sinfulness of Jerusalem/Judah (v 3-8)</a:t>
            </a:r>
          </a:p>
          <a:p>
            <a:pPr marL="85723" indent="0">
              <a:buNone/>
            </a:pPr>
            <a:endParaRPr lang="en-US" sz="800" b="1" dirty="0"/>
          </a:p>
          <a:p>
            <a:pPr marL="85723" indent="0">
              <a:buNone/>
            </a:pPr>
            <a:r>
              <a:rPr lang="en-US" sz="2800" b="1" dirty="0"/>
              <a:t>Tender appeal by Jehovah that Judah repent (v. 16-19)</a:t>
            </a:r>
          </a:p>
          <a:p>
            <a:pPr marL="85723" indent="0">
              <a:buNone/>
            </a:pPr>
            <a:endParaRPr lang="en-US" sz="800" b="1" dirty="0"/>
          </a:p>
          <a:p>
            <a:pPr marL="85723" indent="0">
              <a:buNone/>
            </a:pPr>
            <a:r>
              <a:rPr lang="en-US" sz="2800" b="1" dirty="0"/>
              <a:t>The inevitability of judgment (v. 24-25, 29-31)</a:t>
            </a:r>
          </a:p>
          <a:p>
            <a:pPr marL="85723" indent="0">
              <a:buNone/>
            </a:pPr>
            <a:endParaRPr lang="en-US" sz="800" b="1" dirty="0"/>
          </a:p>
          <a:p>
            <a:pPr marL="85723" indent="0">
              <a:buNone/>
            </a:pPr>
            <a:r>
              <a:rPr lang="en-US" sz="2800" b="1" dirty="0"/>
              <a:t>The possibility of salvation (v. 26-27)</a:t>
            </a:r>
          </a:p>
          <a:p>
            <a:pPr marL="85723" indent="0"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0533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D578E-6088-495C-A92E-D1AE2E0A2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Isaiah 1:2-4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536F4-BB8F-45BD-AC07-FE0D5F3DC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5"/>
            <a:ext cx="4238786" cy="4932283"/>
          </a:xfrm>
        </p:spPr>
        <p:txBody>
          <a:bodyPr>
            <a:normAutofit/>
          </a:bodyPr>
          <a:lstStyle/>
          <a:p>
            <a:pPr marL="85723" indent="0">
              <a:buNone/>
            </a:pPr>
            <a:r>
              <a:rPr lang="en-US" sz="2400" b="1" dirty="0"/>
              <a:t>Isaiah 1:2 A courtroom scene, with Judah as defendant and the heavens and earth as witnesses.</a:t>
            </a:r>
          </a:p>
          <a:p>
            <a:pPr marL="85723" indent="0">
              <a:buNone/>
            </a:pPr>
            <a:r>
              <a:rPr lang="en-US" sz="2400" b="1" dirty="0"/>
              <a:t>(</a:t>
            </a:r>
            <a:r>
              <a:rPr lang="en-US" sz="2400" b="1" dirty="0" err="1"/>
              <a:t>Deut</a:t>
            </a:r>
            <a:r>
              <a:rPr lang="en-US" sz="2400" b="1" dirty="0"/>
              <a:t> 30:19)</a:t>
            </a:r>
          </a:p>
          <a:p>
            <a:pPr marL="85723" indent="0">
              <a:buNone/>
            </a:pPr>
            <a:endParaRPr lang="en-US" sz="1100" b="1" dirty="0"/>
          </a:p>
          <a:p>
            <a:pPr marL="85723" indent="0">
              <a:buNone/>
            </a:pPr>
            <a:r>
              <a:rPr lang="en-US" sz="2400" b="1" dirty="0"/>
              <a:t>v. 2-4  God: I have always maintained </a:t>
            </a:r>
            <a:r>
              <a:rPr lang="en-US" sz="2400" b="1" i="1" dirty="0" err="1"/>
              <a:t>hesed</a:t>
            </a:r>
            <a:r>
              <a:rPr lang="en-US" sz="2400" b="1" dirty="0"/>
              <a:t>.  I have been like a parent with its children (Hos 11:1-4)</a:t>
            </a:r>
          </a:p>
          <a:p>
            <a:pPr marL="85723" indent="0">
              <a:buNone/>
            </a:pPr>
            <a:endParaRPr lang="en-US" sz="1300" b="1" dirty="0"/>
          </a:p>
        </p:txBody>
      </p:sp>
      <p:pic>
        <p:nvPicPr>
          <p:cNvPr id="2050" name="Picture 2" descr="How to raise successful kids without overparenting |">
            <a:extLst>
              <a:ext uri="{FF2B5EF4-FFF2-40B4-BE49-F238E27FC236}">
                <a16:creationId xmlns:a16="http://schemas.microsoft.com/office/drawing/2014/main" id="{C25E9A15-9AFF-4774-BB13-1592C47A0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986" y="1867546"/>
            <a:ext cx="4753620" cy="285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022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0BAD6-89FD-45A6-9D46-CCFB26EF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Like a Father for his children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354692-6DFE-4CFD-9621-2F840B71B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849" y="1447803"/>
            <a:ext cx="4879232" cy="6755356"/>
          </a:xfrm>
        </p:spPr>
      </p:pic>
    </p:spTree>
    <p:extLst>
      <p:ext uri="{BB962C8B-B14F-4D97-AF65-F5344CB8AC3E}">
        <p14:creationId xmlns:p14="http://schemas.microsoft.com/office/powerpoint/2010/main" val="2701945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A800-E617-43BD-BE55-BC9CC8E37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Like a Father for his children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DA7E5A-E121-4AE7-9B3D-2A4A4B3BB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04" y="1303421"/>
            <a:ext cx="4600262" cy="6114143"/>
          </a:xfrm>
        </p:spPr>
      </p:pic>
    </p:spTree>
    <p:extLst>
      <p:ext uri="{BB962C8B-B14F-4D97-AF65-F5344CB8AC3E}">
        <p14:creationId xmlns:p14="http://schemas.microsoft.com/office/powerpoint/2010/main" val="2874089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942DB-F852-444E-B1BA-289C07691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Isaiah 1:2-4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35444-5B42-4483-9B30-325529CD7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5723" marR="0" lvl="0" indent="0" algn="l" defTabSz="68578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64B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v. 3  The ox </a:t>
            </a:r>
            <a:r>
              <a:rPr lang="en-US" sz="2400" b="1" dirty="0">
                <a:solidFill>
                  <a:srgbClr val="564B3C"/>
                </a:solidFill>
                <a:latin typeface="Century Gothic"/>
              </a:rPr>
              <a:t>knows its master….</a:t>
            </a:r>
          </a:p>
          <a:p>
            <a:pPr marL="85723" marR="0" lvl="0" indent="0" algn="l" defTabSz="68578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64B3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85723" marR="0" lvl="0" indent="0" algn="l" defTabSz="68578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64B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But we have rebelled.  We are worse than dumb animals.</a:t>
            </a:r>
          </a:p>
          <a:p>
            <a:pPr marL="85723" marR="0" lvl="0" indent="0" algn="l" defTabSz="68578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564B3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85723" marR="0" lvl="0" indent="0" algn="l" defTabSz="68578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64B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v. 3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564B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yada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64B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know intimately</a:t>
            </a:r>
          </a:p>
          <a:p>
            <a:pPr marL="85723" marR="0" lvl="0" indent="0" algn="l" defTabSz="68578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564B3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85723" marR="0" lvl="0" indent="0" algn="l" defTabSz="68578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64B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v. 4 My people (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564B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ammi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64B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as opposed to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564B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Lo-Ammi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64B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Hos 1)</a:t>
            </a:r>
          </a:p>
          <a:p>
            <a:pPr marL="8572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54932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2498</TotalTime>
  <Words>684</Words>
  <Application>Microsoft Office PowerPoint</Application>
  <PresentationFormat>On-screen Show (4:3)</PresentationFormat>
  <Paragraphs>125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Book Antiqua</vt:lpstr>
      <vt:lpstr>Calibri</vt:lpstr>
      <vt:lpstr>Calibri Light</vt:lpstr>
      <vt:lpstr>Century Gothic</vt:lpstr>
      <vt:lpstr>1_Office Theme</vt:lpstr>
      <vt:lpstr>Apothecary</vt:lpstr>
      <vt:lpstr>PowerPoint Presentation</vt:lpstr>
      <vt:lpstr>The Book of Isaiah I  The Lord Is Salvation</vt:lpstr>
      <vt:lpstr>One Outline of Isaiah</vt:lpstr>
      <vt:lpstr>Themes of isaiah</vt:lpstr>
      <vt:lpstr>Isaiah ch. 1 Intro to Isaiah</vt:lpstr>
      <vt:lpstr>Isaiah 1:2-4</vt:lpstr>
      <vt:lpstr>Like a Father for his children</vt:lpstr>
      <vt:lpstr>Like a Father for his children</vt:lpstr>
      <vt:lpstr>Isaiah 1:2-4</vt:lpstr>
      <vt:lpstr>ISAIAH 1:4-9</vt:lpstr>
      <vt:lpstr>Isaiah 1:10-20 God is angry.  So repent!</vt:lpstr>
      <vt:lpstr>Though your sins are like scarlet</vt:lpstr>
      <vt:lpstr>Isaiah 2:1-5 A Kingdom prophecy</vt:lpstr>
      <vt:lpstr>Isaiah 11:1-16 Another kingdom prophecy</vt:lpstr>
      <vt:lpstr>Isaiah 11:1-16 The Kingdom of god</vt:lpstr>
      <vt:lpstr>A highway for god’s people</vt:lpstr>
      <vt:lpstr>Isaiah 2:2-4  Isaiah 4:2-6 a sandwich</vt:lpstr>
      <vt:lpstr>summary</vt:lpstr>
      <vt:lpstr>Isaiah 5  Song of the Vineyard</vt:lpstr>
      <vt:lpstr>Isaiah 6 God commissions Isaiah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Book of Isaiah I  The Lord Is Salvation</dc:title>
  <dc:creator>John Oakes</dc:creator>
  <cp:lastModifiedBy>John Oakes</cp:lastModifiedBy>
  <cp:revision>10</cp:revision>
  <dcterms:created xsi:type="dcterms:W3CDTF">2021-07-16T23:18:24Z</dcterms:created>
  <dcterms:modified xsi:type="dcterms:W3CDTF">2021-07-18T17:04:00Z</dcterms:modified>
</cp:coreProperties>
</file>