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861" r:id="rId4"/>
    <p:sldId id="864" r:id="rId5"/>
    <p:sldId id="882" r:id="rId6"/>
    <p:sldId id="874" r:id="rId7"/>
    <p:sldId id="869" r:id="rId8"/>
    <p:sldId id="875" r:id="rId9"/>
    <p:sldId id="886" r:id="rId10"/>
    <p:sldId id="878" r:id="rId11"/>
    <p:sldId id="894" r:id="rId12"/>
    <p:sldId id="895" r:id="rId13"/>
    <p:sldId id="896" r:id="rId14"/>
    <p:sldId id="880" r:id="rId15"/>
    <p:sldId id="889" r:id="rId16"/>
    <p:sldId id="890" r:id="rId17"/>
    <p:sldId id="898" r:id="rId18"/>
    <p:sldId id="891" r:id="rId19"/>
    <p:sldId id="897" r:id="rId20"/>
    <p:sldId id="887" r:id="rId21"/>
    <p:sldId id="8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852" autoAdjust="0"/>
  </p:normalViewPr>
  <p:slideViewPr>
    <p:cSldViewPr snapToGrid="0">
      <p:cViewPr varScale="1">
        <p:scale>
          <a:sx n="86" d="100"/>
          <a:sy n="86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3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ectangle 13"/>
          <p:cNvSpPr/>
          <p:nvPr/>
        </p:nvSpPr>
        <p:spPr>
          <a:xfrm>
            <a:off x="445486" y="3055625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82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/>
          <p:cNvSpPr/>
          <p:nvPr/>
        </p:nvSpPr>
        <p:spPr>
          <a:xfrm>
            <a:off x="538972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351" cap="all" spc="225" baseline="0">
                <a:solidFill>
                  <a:srgbClr val="FFFFFF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9"/>
            <a:ext cx="6629400" cy="1219201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7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/>
          <p:cNvSpPr/>
          <p:nvPr/>
        </p:nvSpPr>
        <p:spPr>
          <a:xfrm>
            <a:off x="567657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3"/>
            <a:ext cx="7696200" cy="1295401"/>
          </a:xfrm>
        </p:spPr>
        <p:txBody>
          <a:bodyPr anchor="b" anchorCtr="0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lang="en-US" sz="3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6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6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188" baseline="0">
                <a:solidFill>
                  <a:srgbClr val="FFFFFF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60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402549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1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1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38400"/>
            <a:ext cx="4041775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51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9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/>
          <p:cNvSpPr/>
          <p:nvPr/>
        </p:nvSpPr>
        <p:spPr>
          <a:xfrm>
            <a:off x="676692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2" y="2971800"/>
            <a:ext cx="2298634" cy="1752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1">
                <a:solidFill>
                  <a:schemeClr val="accent1">
                    <a:lumMod val="50000"/>
                  </a:schemeClr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2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5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/>
        </p:nvSpPr>
        <p:spPr>
          <a:xfrm>
            <a:off x="762002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62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cap="all" spc="188" baseline="0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6"/>
            <a:ext cx="7328514" cy="523043"/>
          </a:xfrm>
        </p:spPr>
        <p:txBody>
          <a:bodyPr anchor="ctr" anchorCtr="0"/>
          <a:lstStyle>
            <a:lvl1pPr algn="ctr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8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5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783" rtl="0" eaLnBrk="1" latinLnBrk="0" hangingPunct="1"/>
            <a:endParaRPr lang="en-US" sz="135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8" y="351415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33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5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A973-6CCB-4CD1-BE3C-CCB951B8A3D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7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783" rtl="0" eaLnBrk="1" latinLnBrk="0" hangingPunct="1"/>
            <a:endParaRPr lang="en-US" sz="135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5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2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2625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7168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80048" indent="-171446" algn="l" defTabSz="6857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85783" indent="-171446" algn="l" defTabSz="6857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1" kern="1200">
          <a:solidFill>
            <a:schemeClr val="tx2"/>
          </a:solidFill>
          <a:latin typeface="+mn-lt"/>
          <a:ea typeface="+mn-ea"/>
          <a:cs typeface="+mn-cs"/>
        </a:defRPr>
      </a:lvl3pPr>
      <a:lvl4pPr marL="960096" indent="-171446" algn="l" defTabSz="6857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31" indent="-171446" algn="l" defTabSz="68578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02987" indent="-137157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1" kern="1200">
          <a:solidFill>
            <a:schemeClr val="tx2"/>
          </a:solidFill>
          <a:latin typeface="+mn-lt"/>
          <a:ea typeface="+mn-ea"/>
          <a:cs typeface="+mn-cs"/>
        </a:defRPr>
      </a:lvl6pPr>
      <a:lvl7pPr marL="1508722" indent="-137157" algn="l" defTabSz="6857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1" kern="1200">
          <a:solidFill>
            <a:schemeClr val="tx2"/>
          </a:solidFill>
          <a:latin typeface="+mn-lt"/>
          <a:ea typeface="+mn-ea"/>
          <a:cs typeface="+mn-cs"/>
        </a:defRPr>
      </a:lvl7pPr>
      <a:lvl8pPr marL="1645879" indent="-137157" algn="l" defTabSz="6857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1" kern="1200">
          <a:solidFill>
            <a:schemeClr val="tx2"/>
          </a:solidFill>
          <a:latin typeface="+mn-lt"/>
          <a:ea typeface="+mn-ea"/>
          <a:cs typeface="+mn-cs"/>
        </a:defRPr>
      </a:lvl8pPr>
      <a:lvl9pPr marL="1783035" indent="-137157" algn="l" defTabSz="6857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F058-5A43-4752-A4D6-7D56DFF33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07" y="719094"/>
            <a:ext cx="3364637" cy="3320249"/>
          </a:xfrm>
        </p:spPr>
        <p:txBody>
          <a:bodyPr>
            <a:normAutofit/>
          </a:bodyPr>
          <a:lstStyle/>
          <a:p>
            <a:r>
              <a:rPr lang="en-US" sz="4800" b="1" dirty="0"/>
              <a:t>The Book of Isaiah II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Here Am I, </a:t>
            </a:r>
            <a:br>
              <a:rPr lang="en-US" sz="3200" b="1" dirty="0"/>
            </a:br>
            <a:r>
              <a:rPr lang="en-US" sz="3200" b="1" dirty="0"/>
              <a:t>Send Me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87E8E-5956-49D7-9FF8-93AA3AD4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202" y="4953742"/>
            <a:ext cx="2956263" cy="118516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John Oakes</a:t>
            </a:r>
          </a:p>
          <a:p>
            <a:pPr algn="l"/>
            <a:r>
              <a:rPr lang="en-US" sz="2800" b="1" dirty="0"/>
              <a:t>July 25,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B3F54-3BCC-4C9A-84EE-84F6E12C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3" y="187583"/>
            <a:ext cx="4367813" cy="64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F208-C8D6-4E2C-B7EF-31E1BEBC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5:8-30 The sins of god’s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89A9-EEE9-4326-A528-9037C026E13A}"/>
              </a:ext>
            </a:extLst>
          </p:cNvPr>
          <p:cNvSpPr txBox="1"/>
          <p:nvPr/>
        </p:nvSpPr>
        <p:spPr>
          <a:xfrm>
            <a:off x="514904" y="1882066"/>
            <a:ext cx="7661429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average size of a new American home:</a:t>
            </a:r>
          </a:p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1950:  950 sq. ft.</a:t>
            </a:r>
          </a:p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1960:  1100</a:t>
            </a:r>
          </a:p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1970:  1500</a:t>
            </a:r>
          </a:p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1980:  1740</a:t>
            </a:r>
          </a:p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1990:  2080</a:t>
            </a:r>
          </a:p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2000:  2266</a:t>
            </a:r>
          </a:p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2010:  2392</a:t>
            </a:r>
          </a:p>
          <a:p>
            <a:pPr marL="85722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2014:  2657</a:t>
            </a:r>
          </a:p>
        </p:txBody>
      </p:sp>
      <p:pic>
        <p:nvPicPr>
          <p:cNvPr id="1028" name="Picture 4" descr="Storage Units Provides Residential &amp;amp; Commercial Self Storage">
            <a:extLst>
              <a:ext uri="{FF2B5EF4-FFF2-40B4-BE49-F238E27FC236}">
                <a16:creationId xmlns:a16="http://schemas.microsoft.com/office/drawing/2014/main" id="{1DDEB27D-1ED1-458E-8315-04BCE9BC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10" y="2476868"/>
            <a:ext cx="5089865" cy="22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rage Units in Bakersfield, CA | 10948 Snow Rd | Derrel's Mini Storage">
            <a:extLst>
              <a:ext uri="{FF2B5EF4-FFF2-40B4-BE49-F238E27FC236}">
                <a16:creationId xmlns:a16="http://schemas.microsoft.com/office/drawing/2014/main" id="{2DE7D04D-DA91-4803-905C-E571F11E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27" y="4545367"/>
            <a:ext cx="3257081" cy="21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3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2379-DE77-4395-B8D7-68B5EB8A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What are you doing with god’s vineyard?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D440-5940-4275-9457-ADD376861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2068497"/>
            <a:ext cx="8136384" cy="4057668"/>
          </a:xfrm>
        </p:spPr>
        <p:txBody>
          <a:bodyPr>
            <a:normAutofit/>
          </a:bodyPr>
          <a:lstStyle/>
          <a:p>
            <a:pPr marL="85722" indent="0">
              <a:buNone/>
            </a:pPr>
            <a:r>
              <a:rPr lang="en-US" sz="2400" b="1" dirty="0"/>
              <a:t>v. 8 Woe to those who add house to house…</a:t>
            </a:r>
          </a:p>
          <a:p>
            <a:pPr marL="85722" indent="0" algn="r">
              <a:buNone/>
            </a:pPr>
            <a:r>
              <a:rPr lang="en-US" sz="2400" b="1" dirty="0"/>
              <a:t>Their homes will become desolate.</a:t>
            </a:r>
          </a:p>
          <a:p>
            <a:pPr marL="85722" indent="0" algn="r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v. 11 Woe to those who … run after their drinks.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v. 13 Therefore, my people will go into exile.</a:t>
            </a:r>
          </a:p>
        </p:txBody>
      </p:sp>
    </p:spTree>
    <p:extLst>
      <p:ext uri="{BB962C8B-B14F-4D97-AF65-F5344CB8AC3E}">
        <p14:creationId xmlns:p14="http://schemas.microsoft.com/office/powerpoint/2010/main" val="381524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53F5-3D1D-4E22-AC99-B785D52A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5:20-23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E2E5-09F2-44A1-881E-31A66ED4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2" y="1988598"/>
            <a:ext cx="8163017" cy="4137567"/>
          </a:xfrm>
        </p:spPr>
        <p:txBody>
          <a:bodyPr>
            <a:normAutofit/>
          </a:bodyPr>
          <a:lstStyle/>
          <a:p>
            <a:pPr marL="85722" indent="0">
              <a:buNone/>
            </a:pPr>
            <a:r>
              <a:rPr lang="en-US" sz="2400" b="1" dirty="0"/>
              <a:t>Woe to those who call evil good and good evil.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“making love” vs. adultery, fornication.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“boys will be boys” vs. pornography.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“believe in yourself”  vs. pride.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“take care of #1”  vs. selfishness</a:t>
            </a:r>
          </a:p>
        </p:txBody>
      </p:sp>
    </p:spTree>
    <p:extLst>
      <p:ext uri="{BB962C8B-B14F-4D97-AF65-F5344CB8AC3E}">
        <p14:creationId xmlns:p14="http://schemas.microsoft.com/office/powerpoint/2010/main" val="235120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D76B-DE7B-4E46-A82A-71687B3F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6 God commissions Isaiah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E1DD-F666-4AC5-8157-6CF98F4A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5"/>
            <a:ext cx="3102746" cy="4373563"/>
          </a:xfrm>
        </p:spPr>
        <p:txBody>
          <a:bodyPr>
            <a:normAutofit/>
          </a:bodyPr>
          <a:lstStyle/>
          <a:p>
            <a:pPr marL="85723" indent="0">
              <a:buNone/>
            </a:pPr>
            <a:r>
              <a:rPr lang="en-US" sz="2400" b="1" dirty="0"/>
              <a:t>v. 3  Holy, Holy, Holy…</a:t>
            </a:r>
          </a:p>
          <a:p>
            <a:pPr marL="85723" indent="0">
              <a:buNone/>
            </a:pPr>
            <a:endParaRPr lang="en-US" sz="2400" b="1" dirty="0"/>
          </a:p>
          <a:p>
            <a:pPr marL="85723" indent="0">
              <a:buNone/>
            </a:pPr>
            <a:endParaRPr lang="en-US" sz="800" b="1" dirty="0"/>
          </a:p>
          <a:p>
            <a:pPr marL="85723" indent="0">
              <a:buNone/>
            </a:pPr>
            <a:r>
              <a:rPr lang="en-US" sz="2400" b="1" dirty="0"/>
              <a:t>v. 5 Woe is me!</a:t>
            </a:r>
          </a:p>
          <a:p>
            <a:pPr marL="85723" indent="0">
              <a:buNone/>
            </a:pPr>
            <a:endParaRPr lang="en-US" sz="2400" b="1" dirty="0"/>
          </a:p>
          <a:p>
            <a:pPr marL="85723" indent="0">
              <a:buNone/>
            </a:pPr>
            <a:r>
              <a:rPr lang="en-US" sz="2400" b="1" dirty="0"/>
              <a:t>We have to see God.</a:t>
            </a:r>
          </a:p>
          <a:p>
            <a:pPr marL="85723" indent="0">
              <a:buNone/>
            </a:pPr>
            <a:r>
              <a:rPr lang="en-US" sz="2400" b="1" dirty="0"/>
              <a:t>We have to be cleansed.</a:t>
            </a:r>
          </a:p>
          <a:p>
            <a:pPr marL="85723" indent="0">
              <a:buNone/>
            </a:pPr>
            <a:endParaRPr lang="en-US" sz="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EEA83-4E4D-4F73-8884-3CBFFC637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43" y="1752605"/>
            <a:ext cx="4801157" cy="48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4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D8F0-851A-4DF2-9B74-E08B49C2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Isaiah: I AM A Man of unclean lips</a:t>
            </a:r>
          </a:p>
        </p:txBody>
      </p:sp>
      <p:pic>
        <p:nvPicPr>
          <p:cNvPr id="2050" name="Picture 2" descr="A man with unclean lips – FORWARD IN CHRIST">
            <a:extLst>
              <a:ext uri="{FF2B5EF4-FFF2-40B4-BE49-F238E27FC236}">
                <a16:creationId xmlns:a16="http://schemas.microsoft.com/office/drawing/2014/main" id="{1519ACD3-C967-4AC1-AE21-D6985CDF2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8" y="1802167"/>
            <a:ext cx="8707344" cy="43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0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7559-9C38-4A84-8D83-233D0BE3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Whom shall I send?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3E687-697C-492B-87D5-3B714655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688" y="2096838"/>
            <a:ext cx="3076112" cy="4029327"/>
          </a:xfrm>
        </p:spPr>
        <p:txBody>
          <a:bodyPr>
            <a:normAutofit lnSpcReduction="10000"/>
          </a:bodyPr>
          <a:lstStyle/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400" b="1" dirty="0">
                <a:solidFill>
                  <a:srgbClr val="564B3C"/>
                </a:solidFill>
                <a:latin typeface="Century Gothic"/>
              </a:rPr>
              <a:t>Who can God send:</a:t>
            </a: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400" b="1" dirty="0">
                <a:solidFill>
                  <a:srgbClr val="564B3C"/>
                </a:solidFill>
                <a:latin typeface="Century Gothic"/>
              </a:rPr>
              <a:t>To BC, CSUB</a:t>
            </a: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Aera Energy</a:t>
            </a: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Tehachapi</a:t>
            </a: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Merced</a:t>
            </a:r>
          </a:p>
          <a:p>
            <a:pPr marL="85722" indent="0">
              <a:buNone/>
            </a:pPr>
            <a:endParaRPr lang="en-US" dirty="0"/>
          </a:p>
        </p:txBody>
      </p:sp>
      <p:pic>
        <p:nvPicPr>
          <p:cNvPr id="3074" name="Picture 2" descr="Here Am I, Send Me - Whiteland Church of Christ">
            <a:extLst>
              <a:ext uri="{FF2B5EF4-FFF2-40B4-BE49-F238E27FC236}">
                <a16:creationId xmlns:a16="http://schemas.microsoft.com/office/drawing/2014/main" id="{6C9CC5E8-85F4-4B23-B712-F1C0B000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" y="2096838"/>
            <a:ext cx="5379359" cy="40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3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F853-A864-41A7-BEC0-1F739B13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Will you be god’s prophet?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4CCD-CBB8-4033-BA8C-52473E1E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547891"/>
            <a:ext cx="7621480" cy="3578274"/>
          </a:xfrm>
        </p:spPr>
        <p:txBody>
          <a:bodyPr>
            <a:normAutofit/>
          </a:bodyPr>
          <a:lstStyle/>
          <a:p>
            <a:pPr marL="85722" indent="0">
              <a:buNone/>
            </a:pPr>
            <a:r>
              <a:rPr lang="en-US" sz="2800" b="1" dirty="0"/>
              <a:t>We have to see God.</a:t>
            </a:r>
          </a:p>
          <a:p>
            <a:pPr marL="85722" indent="0">
              <a:buNone/>
            </a:pPr>
            <a:endParaRPr lang="en-US" sz="2800" b="1" dirty="0"/>
          </a:p>
          <a:p>
            <a:pPr marL="85722" indent="0">
              <a:buNone/>
            </a:pPr>
            <a:r>
              <a:rPr lang="en-US" sz="2800" b="1" dirty="0"/>
              <a:t>We have to be cleansed.</a:t>
            </a:r>
          </a:p>
          <a:p>
            <a:pPr marL="85722" indent="0">
              <a:buNone/>
            </a:pPr>
            <a:endParaRPr lang="en-US" sz="2800" b="1" dirty="0"/>
          </a:p>
          <a:p>
            <a:pPr marL="85722" indent="0">
              <a:buNone/>
            </a:pPr>
            <a:r>
              <a:rPr lang="en-US" sz="2800" b="1" dirty="0"/>
              <a:t>We have to accept his commission. </a:t>
            </a:r>
            <a:r>
              <a:rPr lang="en-US" sz="2800" b="1"/>
              <a:t>We have to GO!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383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A1D4-B145-4A8A-A6E6-4F339AF1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Fortunately, it will be easy!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11A1D-F7B8-4FD8-8AF7-DF4643E6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2" indent="0">
              <a:buNone/>
            </a:pPr>
            <a:r>
              <a:rPr lang="en-US" sz="2400" b="1" dirty="0"/>
              <a:t>Is 6:9  Ever hearing but never understanding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Is 6:10  A people of calloused heart.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Is 6:11  How long must I go?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Is 6:12  Until the job is done.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Isaiah 6:13  A ray of hope.  Leave </a:t>
            </a:r>
            <a:r>
              <a:rPr lang="en-US" sz="2400" b="1"/>
              <a:t>a stump—the holy seed.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70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24D0-BEE8-4E82-826C-C921DAD6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74AB-61A0-4423-9C67-15B4F22A2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926454"/>
            <a:ext cx="8260672" cy="4199711"/>
          </a:xfrm>
        </p:spPr>
        <p:txBody>
          <a:bodyPr>
            <a:normAutofit/>
          </a:bodyPr>
          <a:lstStyle/>
          <a:p>
            <a:pPr marL="85722" indent="0">
              <a:buNone/>
            </a:pPr>
            <a:r>
              <a:rPr lang="en-US" sz="2400" b="1" dirty="0"/>
              <a:t>God has created a beautiful vineyard for us to enjoy and to work.</a:t>
            </a:r>
          </a:p>
          <a:p>
            <a:pPr marL="85722" indent="0">
              <a:buNone/>
            </a:pPr>
            <a:r>
              <a:rPr lang="en-US" sz="2400" b="1" dirty="0"/>
              <a:t>1. We need to keep the vineyard clean—to keep sin out.</a:t>
            </a:r>
          </a:p>
          <a:p>
            <a:pPr marL="85722" indent="0">
              <a:buNone/>
            </a:pPr>
            <a:r>
              <a:rPr lang="en-US" sz="2400" b="1" dirty="0"/>
              <a:t>2. We need to produce wine—to be productive with what he has given us.</a:t>
            </a:r>
          </a:p>
          <a:p>
            <a:pPr marL="85722" indent="0">
              <a:buNone/>
            </a:pPr>
            <a:endParaRPr lang="en-US" sz="2400" b="1" dirty="0"/>
          </a:p>
          <a:p>
            <a:pPr marL="85722" indent="0">
              <a:buNone/>
            </a:pPr>
            <a:r>
              <a:rPr lang="en-US" sz="2400" b="1" dirty="0"/>
              <a:t>God has work to do—people need to hear the message.  Will you say, “Here am I, send me?”</a:t>
            </a:r>
          </a:p>
        </p:txBody>
      </p:sp>
    </p:spTree>
    <p:extLst>
      <p:ext uri="{BB962C8B-B14F-4D97-AF65-F5344CB8AC3E}">
        <p14:creationId xmlns:p14="http://schemas.microsoft.com/office/powerpoint/2010/main" val="62633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D1C6-6717-41D2-8A1B-BEA27A24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7 Unfaithful Ahaz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F00CA-9D90-4A2B-BEF5-25A0D4E02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Is 7:1-9  Ephraim and king </a:t>
            </a:r>
            <a:r>
              <a:rPr lang="en-US" sz="2400" b="1" dirty="0" err="1"/>
              <a:t>Pekah</a:t>
            </a:r>
            <a:r>
              <a:rPr lang="en-US" sz="2400" b="1" dirty="0"/>
              <a:t>   allied with </a:t>
            </a:r>
          </a:p>
          <a:p>
            <a:pPr marL="85725" indent="0">
              <a:buNone/>
            </a:pPr>
            <a:r>
              <a:rPr lang="en-US" sz="2400" b="1" dirty="0"/>
              <a:t>               </a:t>
            </a:r>
            <a:r>
              <a:rPr lang="en-US" sz="2400" b="1" dirty="0" err="1"/>
              <a:t>Rezin</a:t>
            </a:r>
            <a:r>
              <a:rPr lang="en-US" sz="2400" b="1" dirty="0"/>
              <a:t> of Syria attack Jerusalem/Judah</a:t>
            </a:r>
          </a:p>
          <a:p>
            <a:pPr marL="85725" indent="0">
              <a:buNone/>
            </a:pPr>
            <a:r>
              <a:rPr lang="en-US" sz="2400" b="1" dirty="0"/>
              <a:t>               The </a:t>
            </a:r>
            <a:r>
              <a:rPr lang="en-US" sz="2400" b="1" dirty="0" err="1"/>
              <a:t>Syro</a:t>
            </a:r>
            <a:r>
              <a:rPr lang="en-US" sz="2400" b="1" dirty="0"/>
              <a:t>/Ephraim war of 734 BC</a:t>
            </a:r>
          </a:p>
          <a:p>
            <a:pPr marL="85725" indent="0">
              <a:buNone/>
            </a:pPr>
            <a:endParaRPr lang="en-US" sz="1400" b="1" dirty="0"/>
          </a:p>
          <a:p>
            <a:pPr marL="85725" indent="0">
              <a:buNone/>
            </a:pPr>
            <a:r>
              <a:rPr lang="en-US" sz="2400" b="1" dirty="0"/>
              <a:t>v. 3 Shear-</a:t>
            </a:r>
            <a:r>
              <a:rPr lang="en-US" sz="2400" b="1" dirty="0" err="1"/>
              <a:t>Jashum</a:t>
            </a:r>
            <a:r>
              <a:rPr lang="en-US" sz="2400" b="1" dirty="0"/>
              <a:t>  a remnant will return</a:t>
            </a:r>
          </a:p>
          <a:p>
            <a:pPr marL="85725" indent="0">
              <a:buNone/>
            </a:pPr>
            <a:endParaRPr lang="en-US" sz="1400" b="1" dirty="0"/>
          </a:p>
          <a:p>
            <a:pPr marL="85725" indent="0">
              <a:buNone/>
            </a:pPr>
            <a:r>
              <a:rPr lang="en-US" sz="2400" b="1" dirty="0"/>
              <a:t>v. 9  If you do not stand firm in your faith, you will not stand at all.</a:t>
            </a:r>
          </a:p>
          <a:p>
            <a:pPr marL="85725" indent="0">
              <a:buNone/>
            </a:pPr>
            <a:endParaRPr lang="en-US" sz="1400" b="1" dirty="0"/>
          </a:p>
          <a:p>
            <a:pPr marL="85725" indent="0">
              <a:buNone/>
            </a:pPr>
            <a:r>
              <a:rPr lang="en-US" sz="2400" b="1" dirty="0"/>
              <a:t>Isaiah 7:10-12 Ahaz does not ask for God’s deliverance. He chooses to rely on Egypt, not God.</a:t>
            </a:r>
          </a:p>
        </p:txBody>
      </p:sp>
    </p:spTree>
    <p:extLst>
      <p:ext uri="{BB962C8B-B14F-4D97-AF65-F5344CB8AC3E}">
        <p14:creationId xmlns:p14="http://schemas.microsoft.com/office/powerpoint/2010/main" val="275850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85B-1D65-46C0-894D-9C0B51A9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Themes of </a:t>
            </a:r>
            <a:r>
              <a:rPr lang="en-US" sz="3600" b="1" dirty="0" err="1"/>
              <a:t>isaiah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379D6-E77A-4A95-A9AB-7A0845CA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908700"/>
            <a:ext cx="8260672" cy="4217467"/>
          </a:xfrm>
        </p:spPr>
        <p:txBody>
          <a:bodyPr>
            <a:normAutofit/>
          </a:bodyPr>
          <a:lstStyle/>
          <a:p>
            <a:pPr marL="85723" indent="0">
              <a:buNone/>
            </a:pPr>
            <a:r>
              <a:rPr lang="en-US" sz="2800" b="1" dirty="0"/>
              <a:t>1. The utter sinfulness of Judah and Jerusalem</a:t>
            </a:r>
          </a:p>
          <a:p>
            <a:pPr marL="85723" indent="0">
              <a:buNone/>
            </a:pPr>
            <a:endParaRPr lang="en-US" sz="800" b="1" dirty="0"/>
          </a:p>
          <a:p>
            <a:pPr marL="85723" indent="0">
              <a:buNone/>
            </a:pPr>
            <a:r>
              <a:rPr lang="en-US" sz="2800" b="1" dirty="0"/>
              <a:t>2. Appeal of God to turn to him—to repent.</a:t>
            </a:r>
          </a:p>
          <a:p>
            <a:pPr marL="85723" indent="0">
              <a:buNone/>
            </a:pPr>
            <a:endParaRPr lang="en-US" sz="800" b="1" dirty="0"/>
          </a:p>
          <a:p>
            <a:pPr marL="85723" indent="0">
              <a:buNone/>
            </a:pPr>
            <a:r>
              <a:rPr lang="en-US" sz="2800" b="1" dirty="0"/>
              <a:t>3. Judgment if they do not.</a:t>
            </a:r>
          </a:p>
          <a:p>
            <a:pPr marL="85723" indent="0">
              <a:buNone/>
            </a:pPr>
            <a:endParaRPr lang="en-US" sz="800" b="1" dirty="0"/>
          </a:p>
          <a:p>
            <a:pPr marL="85723" indent="0">
              <a:buNone/>
            </a:pPr>
            <a:r>
              <a:rPr lang="en-US" sz="2800" b="1" dirty="0"/>
              <a:t>4. The Messiah—the Suffering Servant—is coming to save.</a:t>
            </a:r>
          </a:p>
          <a:p>
            <a:pPr marL="85723" indent="0">
              <a:buNone/>
            </a:pPr>
            <a:endParaRPr lang="en-US" sz="800" b="1" dirty="0"/>
          </a:p>
          <a:p>
            <a:pPr marL="85723" indent="0">
              <a:buNone/>
            </a:pPr>
            <a:r>
              <a:rPr lang="en-US" sz="2800" b="1" dirty="0"/>
              <a:t>5. Restoration of a Remnant</a:t>
            </a:r>
          </a:p>
          <a:p>
            <a:pPr marL="85723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08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99BC-2D09-4430-8076-AC7C6F9B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7:13-17 a sign</a:t>
            </a:r>
            <a:br>
              <a:rPr lang="en-US" sz="3200" b="1" dirty="0"/>
            </a:br>
            <a:r>
              <a:rPr lang="en-US" sz="3200" b="1" dirty="0"/>
              <a:t>The virgin will be with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71B22-E657-4117-A30D-311E12E1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1752602"/>
            <a:ext cx="4722921" cy="4373563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v. 14 a sign  The virgin </a:t>
            </a:r>
          </a:p>
          <a:p>
            <a:pPr marL="85725" indent="0">
              <a:buNone/>
            </a:pPr>
            <a:r>
              <a:rPr lang="en-US" sz="2400" b="1" dirty="0"/>
              <a:t>(Heb    </a:t>
            </a:r>
            <a:r>
              <a:rPr lang="en-US" sz="2400" b="1" i="1" dirty="0"/>
              <a:t>alma</a:t>
            </a:r>
            <a:r>
              <a:rPr lang="en-US" sz="2400" b="1" dirty="0"/>
              <a:t>, young maiden)                     will be with child.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He will be God-with-us Immanuel  Matt 1:22, 28:20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164FB-0EDF-4363-ACED-7DCD5EE0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80" y="314491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578E-6088-495C-A92E-D1AE2E0A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Isaiah 1:2-4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36F4-BB8F-45BD-AC07-FE0D5F3D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9" y="1819922"/>
            <a:ext cx="8815525" cy="4864966"/>
          </a:xfrm>
        </p:spPr>
        <p:txBody>
          <a:bodyPr>
            <a:normAutofit/>
          </a:bodyPr>
          <a:lstStyle/>
          <a:p>
            <a:pPr marL="85723" indent="0">
              <a:buNone/>
            </a:pPr>
            <a:r>
              <a:rPr lang="en-US" sz="2400" b="1" dirty="0"/>
              <a:t>God: I have always maintained </a:t>
            </a:r>
            <a:r>
              <a:rPr lang="en-US" sz="2400" b="1" i="1" dirty="0" err="1"/>
              <a:t>hesed</a:t>
            </a:r>
            <a:r>
              <a:rPr lang="en-US" sz="2400" b="1" dirty="0"/>
              <a:t>.  I have been like a parent with its children (Hos 11:1-4)</a:t>
            </a:r>
          </a:p>
          <a:p>
            <a:pPr marL="85723" indent="0">
              <a:buNone/>
            </a:pPr>
            <a:endParaRPr lang="en-US" sz="1300" b="1" dirty="0"/>
          </a:p>
        </p:txBody>
      </p:sp>
      <p:pic>
        <p:nvPicPr>
          <p:cNvPr id="2050" name="Picture 2" descr="How to raise successful kids without overparenting |">
            <a:extLst>
              <a:ext uri="{FF2B5EF4-FFF2-40B4-BE49-F238E27FC236}">
                <a16:creationId xmlns:a16="http://schemas.microsoft.com/office/drawing/2014/main" id="{C25E9A15-9AFF-4774-BB13-1592C47A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8" y="2895761"/>
            <a:ext cx="6191501" cy="37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2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42DB-F852-444E-B1BA-289C0769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Isaiah 1:2-4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35444-5B42-4483-9B30-325529CD7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46" y="1832501"/>
            <a:ext cx="8229600" cy="4373563"/>
          </a:xfrm>
        </p:spPr>
        <p:txBody>
          <a:bodyPr/>
          <a:lstStyle/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v. 3  The ox </a:t>
            </a:r>
            <a:r>
              <a:rPr lang="en-US" sz="2400" b="1" dirty="0">
                <a:solidFill>
                  <a:srgbClr val="564B3C"/>
                </a:solidFill>
                <a:latin typeface="Century Gothic"/>
              </a:rPr>
              <a:t>knows its master….</a:t>
            </a: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But we have rebelled.  We are worse than dumb animals.</a:t>
            </a:r>
          </a:p>
          <a:p>
            <a:pPr marL="85723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85722" indent="0">
              <a:buNone/>
            </a:pPr>
            <a:endParaRPr lang="en-US" dirty="0"/>
          </a:p>
        </p:txBody>
      </p:sp>
      <p:pic>
        <p:nvPicPr>
          <p:cNvPr id="1026" name="Picture 2" descr="What Does Isaiah 1:3 Mean?">
            <a:extLst>
              <a:ext uri="{FF2B5EF4-FFF2-40B4-BE49-F238E27FC236}">
                <a16:creationId xmlns:a16="http://schemas.microsoft.com/office/drawing/2014/main" id="{3F799B1D-5870-4E56-9A09-4867B633E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48" y="2794173"/>
            <a:ext cx="5068642" cy="37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4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9FC0-B706-47C6-A7A8-D5481D19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Though your sins are like scarlet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34ED4F-8053-4B9F-B791-4DB287955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64" y="1752601"/>
            <a:ext cx="8352877" cy="46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F797-48BD-42E5-91C0-A1CB0580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2:1-5 A Kingdom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12D7-DB34-411F-9086-40DAC3D6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1752605"/>
            <a:ext cx="4465468" cy="4373563"/>
          </a:xfrm>
        </p:spPr>
        <p:txBody>
          <a:bodyPr>
            <a:normAutofit/>
          </a:bodyPr>
          <a:lstStyle/>
          <a:p>
            <a:pPr marL="85723" indent="0">
              <a:buNone/>
            </a:pPr>
            <a:endParaRPr lang="en-US" sz="1200" b="1" dirty="0"/>
          </a:p>
          <a:p>
            <a:pPr marL="85723" indent="0">
              <a:buNone/>
            </a:pPr>
            <a:r>
              <a:rPr lang="en-US" sz="2400" b="1" dirty="0"/>
              <a:t>The mountain of the Lord is Mt. Zion/Jerusalem/the kingdom of God.</a:t>
            </a:r>
          </a:p>
          <a:p>
            <a:pPr marL="85723" indent="0">
              <a:buNone/>
            </a:pPr>
            <a:endParaRPr lang="en-US" sz="2400" b="1" dirty="0"/>
          </a:p>
          <a:p>
            <a:pPr marL="85723" indent="0">
              <a:buNone/>
            </a:pPr>
            <a:r>
              <a:rPr lang="en-US" sz="2400" b="1" dirty="0"/>
              <a:t>The Law will go out from Zion.</a:t>
            </a:r>
          </a:p>
          <a:p>
            <a:pPr marL="85723" indent="0">
              <a:buNone/>
            </a:pPr>
            <a:endParaRPr lang="en-US" sz="2400" b="1" dirty="0"/>
          </a:p>
          <a:p>
            <a:pPr marL="85723" indent="0">
              <a:buNone/>
            </a:pPr>
            <a:r>
              <a:rPr lang="en-US" sz="2400" b="1" dirty="0"/>
              <a:t>Many nations!</a:t>
            </a:r>
          </a:p>
          <a:p>
            <a:pPr marL="85723" indent="0">
              <a:buNone/>
            </a:pPr>
            <a:endParaRPr lang="en-US" sz="1000" b="1" dirty="0"/>
          </a:p>
        </p:txBody>
      </p:sp>
      <p:sp>
        <p:nvSpPr>
          <p:cNvPr id="4" name="AutoShape 2" descr="17 Best Bible Verses About Mountains - Encouraging Scripture Quotes">
            <a:extLst>
              <a:ext uri="{FF2B5EF4-FFF2-40B4-BE49-F238E27FC236}">
                <a16:creationId xmlns:a16="http://schemas.microsoft.com/office/drawing/2014/main" id="{8DE2C3D0-6F51-4446-81A5-4C71D7D9F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F5DAF-021C-4BCF-A062-E2C545D5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38" y="2583403"/>
            <a:ext cx="4329763" cy="32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E41A-6BC1-46B6-88D0-1D4824D5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11:1-16 The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45BF-265E-45BA-8F50-E1BD6084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620" y="1961965"/>
            <a:ext cx="3817399" cy="4164200"/>
          </a:xfrm>
        </p:spPr>
        <p:txBody>
          <a:bodyPr>
            <a:normAutofit/>
          </a:bodyPr>
          <a:lstStyle/>
          <a:p>
            <a:pPr marL="85723" indent="0">
              <a:buNone/>
            </a:pPr>
            <a:r>
              <a:rPr lang="en-US" sz="2000" b="1" dirty="0"/>
              <a:t>v. 4-5  Messiah/Branch brings justice and righteousness.</a:t>
            </a:r>
          </a:p>
          <a:p>
            <a:pPr marL="85723" indent="0">
              <a:buNone/>
            </a:pPr>
            <a:endParaRPr lang="en-US" sz="1200" b="1" dirty="0"/>
          </a:p>
          <a:p>
            <a:pPr marL="85723" indent="0">
              <a:buNone/>
            </a:pPr>
            <a:r>
              <a:rPr lang="en-US" sz="2000" b="1" dirty="0"/>
              <a:t>v. 6-9 A kingdom of peace/shalom.</a:t>
            </a:r>
          </a:p>
          <a:p>
            <a:pPr marL="85723" indent="0">
              <a:buNone/>
            </a:pPr>
            <a:endParaRPr lang="en-US" sz="1000" b="1" dirty="0"/>
          </a:p>
          <a:p>
            <a:pPr marL="85723" indent="0">
              <a:buNone/>
            </a:pPr>
            <a:r>
              <a:rPr lang="en-US" sz="2000" b="1" dirty="0"/>
              <a:t>v. 10-16  A banner, </a:t>
            </a:r>
          </a:p>
          <a:p>
            <a:pPr marL="85723" indent="0">
              <a:buNone/>
            </a:pPr>
            <a:r>
              <a:rPr lang="en-US" sz="2000" b="1" dirty="0"/>
              <a:t>a resting place, </a:t>
            </a:r>
          </a:p>
          <a:p>
            <a:pPr marL="85723" indent="0">
              <a:buNone/>
            </a:pPr>
            <a:r>
              <a:rPr lang="en-US" sz="2000" b="1" dirty="0"/>
              <a:t>a gathered remnant, </a:t>
            </a:r>
          </a:p>
          <a:p>
            <a:pPr marL="85723" indent="0">
              <a:buNone/>
            </a:pPr>
            <a:r>
              <a:rPr lang="en-US" sz="2000" b="1" dirty="0"/>
              <a:t>a highway to heaven.</a:t>
            </a:r>
          </a:p>
          <a:p>
            <a:pPr marL="85723" indent="0">
              <a:buNone/>
            </a:pP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23B72-E7C8-4EF2-AFCD-B9757D8B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6" y="1961967"/>
            <a:ext cx="4478155" cy="47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8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D46A-AA6D-4C28-B9C9-9F3EF7A7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 highway for god’s people</a:t>
            </a:r>
          </a:p>
        </p:txBody>
      </p:sp>
      <p:pic>
        <p:nvPicPr>
          <p:cNvPr id="1026" name="Picture 2" descr="PM Modi calls Delhi CM Kejriwal over Anand Vihar situation | Delhi News -  Times of India">
            <a:extLst>
              <a:ext uri="{FF2B5EF4-FFF2-40B4-BE49-F238E27FC236}">
                <a16:creationId xmlns:a16="http://schemas.microsoft.com/office/drawing/2014/main" id="{9407F015-8AC1-4DE8-AF42-E8D3C17E1A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39" y="1667360"/>
            <a:ext cx="6579892" cy="493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2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A032-06C3-4C65-9B2F-4FBF4AD6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5  Song of the Vineyard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C1B1-BCF5-4BFA-B831-4BBA8D22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452" y="1752605"/>
            <a:ext cx="4128117" cy="3742673"/>
          </a:xfrm>
        </p:spPr>
        <p:txBody>
          <a:bodyPr>
            <a:normAutofit lnSpcReduction="10000"/>
          </a:bodyPr>
          <a:lstStyle/>
          <a:p>
            <a:pPr marL="85723" indent="0">
              <a:buNone/>
            </a:pPr>
            <a:r>
              <a:rPr lang="en-US" sz="2400" b="1" dirty="0"/>
              <a:t>The vineyard is Israel and Judah.  The vineyard is the church.</a:t>
            </a:r>
          </a:p>
          <a:p>
            <a:pPr marL="85723" indent="0">
              <a:buNone/>
            </a:pPr>
            <a:endParaRPr lang="en-US" sz="1000" b="1" dirty="0"/>
          </a:p>
          <a:p>
            <a:pPr marL="85723" indent="0">
              <a:buNone/>
            </a:pPr>
            <a:r>
              <a:rPr lang="en-US" sz="2400" b="1" dirty="0"/>
              <a:t>Prepared the land</a:t>
            </a:r>
          </a:p>
          <a:p>
            <a:pPr marL="85723" indent="0">
              <a:buNone/>
            </a:pPr>
            <a:endParaRPr lang="en-US" sz="800" b="1" dirty="0"/>
          </a:p>
          <a:p>
            <a:pPr marL="85723" indent="0">
              <a:buNone/>
            </a:pPr>
            <a:r>
              <a:rPr lang="en-US" sz="2400" b="1" dirty="0"/>
              <a:t>Set up a watchtower</a:t>
            </a:r>
          </a:p>
          <a:p>
            <a:pPr marL="85723" indent="0">
              <a:buNone/>
            </a:pPr>
            <a:endParaRPr lang="en-US" sz="1000" b="1" dirty="0"/>
          </a:p>
          <a:p>
            <a:pPr marL="85723" indent="0">
              <a:buNone/>
            </a:pPr>
            <a:r>
              <a:rPr lang="en-US" sz="2400" b="1" dirty="0"/>
              <a:t>Built a winepress—gave us work to do in the vineyard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21820-C960-4515-BAC5-F47298D2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9" y="2081601"/>
            <a:ext cx="4332488" cy="3249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7327AA-FD3E-463A-AB50-970623D72598}"/>
              </a:ext>
            </a:extLst>
          </p:cNvPr>
          <p:cNvSpPr txBox="1"/>
          <p:nvPr/>
        </p:nvSpPr>
        <p:spPr>
          <a:xfrm>
            <a:off x="754602" y="5868140"/>
            <a:ext cx="777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But God Expects Us To Yield a Crop!</a:t>
            </a:r>
          </a:p>
        </p:txBody>
      </p:sp>
    </p:spTree>
    <p:extLst>
      <p:ext uri="{BB962C8B-B14F-4D97-AF65-F5344CB8AC3E}">
        <p14:creationId xmlns:p14="http://schemas.microsoft.com/office/powerpoint/2010/main" val="21903349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738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Century Gothic</vt:lpstr>
      <vt:lpstr>1_Office Theme</vt:lpstr>
      <vt:lpstr>Apothecary</vt:lpstr>
      <vt:lpstr>The Book of Isaiah II  Here Am I,  Send Me</vt:lpstr>
      <vt:lpstr>Themes of isaiah</vt:lpstr>
      <vt:lpstr>Isaiah 1:2-4</vt:lpstr>
      <vt:lpstr>Isaiah 1:2-4</vt:lpstr>
      <vt:lpstr>Though your sins are like scarlet</vt:lpstr>
      <vt:lpstr>Isaiah 2:1-5 A Kingdom prophecy</vt:lpstr>
      <vt:lpstr>Isaiah 11:1-16 The Kingdom of god</vt:lpstr>
      <vt:lpstr>A highway for god’s people</vt:lpstr>
      <vt:lpstr>Isaiah 5  Song of the Vineyard</vt:lpstr>
      <vt:lpstr>Isaiah 5:8-30 The sins of god’s people</vt:lpstr>
      <vt:lpstr>What are you doing with god’s vineyard?</vt:lpstr>
      <vt:lpstr>Isaiah 5:20-23</vt:lpstr>
      <vt:lpstr>Isaiah 6 God commissions Isaiah</vt:lpstr>
      <vt:lpstr>Isaiah: I AM A Man of unclean lips</vt:lpstr>
      <vt:lpstr>Whom shall I send?</vt:lpstr>
      <vt:lpstr>Will you be god’s prophet?</vt:lpstr>
      <vt:lpstr>Fortunately, it will be easy!</vt:lpstr>
      <vt:lpstr>summary</vt:lpstr>
      <vt:lpstr>Isaiah 7 Unfaithful Ahaz</vt:lpstr>
      <vt:lpstr>Isaiah 7:13-17 a sign The virgin will be with child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Isaiah I  The Lord Is Salvation</dc:title>
  <dc:creator>John Oakes</dc:creator>
  <cp:lastModifiedBy>John Oakes</cp:lastModifiedBy>
  <cp:revision>19</cp:revision>
  <dcterms:created xsi:type="dcterms:W3CDTF">2021-07-16T23:18:24Z</dcterms:created>
  <dcterms:modified xsi:type="dcterms:W3CDTF">2021-07-25T17:11:54Z</dcterms:modified>
</cp:coreProperties>
</file>