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2"/>
  </p:notesMasterIdLst>
  <p:sldIdLst>
    <p:sldId id="257" r:id="rId4"/>
    <p:sldId id="887" r:id="rId5"/>
    <p:sldId id="888" r:id="rId6"/>
    <p:sldId id="899" r:id="rId7"/>
    <p:sldId id="893" r:id="rId8"/>
    <p:sldId id="897" r:id="rId9"/>
    <p:sldId id="877" r:id="rId10"/>
    <p:sldId id="895" r:id="rId11"/>
    <p:sldId id="905" r:id="rId12"/>
    <p:sldId id="896" r:id="rId13"/>
    <p:sldId id="903" r:id="rId14"/>
    <p:sldId id="906" r:id="rId15"/>
    <p:sldId id="900" r:id="rId16"/>
    <p:sldId id="908" r:id="rId17"/>
    <p:sldId id="901" r:id="rId18"/>
    <p:sldId id="902" r:id="rId19"/>
    <p:sldId id="904" r:id="rId20"/>
    <p:sldId id="9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852" autoAdjust="0"/>
  </p:normalViewPr>
  <p:slideViewPr>
    <p:cSldViewPr snapToGrid="0">
      <p:cViewPr varScale="1">
        <p:scale>
          <a:sx n="86" d="100"/>
          <a:sy n="86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F87B-3EBD-40E7-987C-3CE91C680F3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4D2B-3E72-4EC4-8069-A895A5782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3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445486" y="3055625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82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351" cap="all" spc="225" baseline="0">
                <a:solidFill>
                  <a:srgbClr val="FFFFFF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9"/>
            <a:ext cx="6629400" cy="12192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3"/>
            <a:ext cx="7696200" cy="1295401"/>
          </a:xfrm>
        </p:spPr>
        <p:txBody>
          <a:bodyPr anchor="b" anchorCtr="0">
            <a:noAutofit/>
          </a:bodyPr>
          <a:lstStyle>
            <a:lvl1pPr algn="ctr" defTabSz="685783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6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6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60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402549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1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38400"/>
            <a:ext cx="4041775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1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Rectangle 9"/>
          <p:cNvSpPr/>
          <p:nvPr/>
        </p:nvSpPr>
        <p:spPr>
          <a:xfrm>
            <a:off x="676692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2" y="2971800"/>
            <a:ext cx="2298634" cy="1752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1">
                <a:solidFill>
                  <a:schemeClr val="accent1">
                    <a:lumMod val="50000"/>
                  </a:schemeClr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2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5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8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/>
        </p:nvSpPr>
        <p:spPr>
          <a:xfrm>
            <a:off x="762002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62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6"/>
            <a:ext cx="7328514" cy="523043"/>
          </a:xfrm>
        </p:spPr>
        <p:txBody>
          <a:bodyPr anchor="ctr"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8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783" rtl="0" eaLnBrk="1" latinLnBrk="0" hangingPunct="1"/>
            <a:endParaRPr lang="en-US" sz="135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8" y="351415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33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5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4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45484" y="3055623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8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38972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spc="225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5"/>
            <a:ext cx="6629400" cy="1219201"/>
          </a:xfr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91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7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567657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1"/>
            <a:ext cx="7696200" cy="1295401"/>
          </a:xfrm>
        </p:spPr>
        <p:txBody>
          <a:bodyPr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2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2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811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8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76691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1" y="2971800"/>
            <a:ext cx="2298634" cy="1752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1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26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62000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8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cap="all" spc="188" baseline="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2"/>
            <a:ext cx="7328514" cy="523043"/>
          </a:xfrm>
        </p:spPr>
        <p:txBody>
          <a:bodyPr anchor="ctr" anchorCtr="0"/>
          <a:lstStyle>
            <a:lvl1pPr algn="ctr"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7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2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351411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9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1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A973-6CCB-4CD1-BE3C-CCB951B8A3D6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3824-4BAD-4DA4-BE72-BFC0C91B5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7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783" rtl="0" eaLnBrk="1" latinLnBrk="0" hangingPunct="1"/>
            <a:endParaRPr lang="en-US" sz="135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5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6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2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2625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68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48" indent="-171446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783" indent="-171446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1" kern="1200">
          <a:solidFill>
            <a:schemeClr val="tx2"/>
          </a:solidFill>
          <a:latin typeface="+mn-lt"/>
          <a:ea typeface="+mn-ea"/>
          <a:cs typeface="+mn-cs"/>
        </a:defRPr>
      </a:lvl3pPr>
      <a:lvl4pPr marL="960096" indent="-171446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31" indent="-171446" algn="l" defTabSz="68578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02987" indent="-137157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6pPr>
      <a:lvl7pPr marL="1508722" indent="-137157" algn="l" defTabSz="6857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7pPr>
      <a:lvl8pPr marL="1645879" indent="-137157" algn="l" defTabSz="6857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8pPr>
      <a:lvl9pPr marL="1783035" indent="-137157" algn="l" defTabSz="6857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4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9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625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F058-5A43-4752-A4D6-7D56DFF33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63" y="719094"/>
            <a:ext cx="4136994" cy="3320249"/>
          </a:xfrm>
        </p:spPr>
        <p:txBody>
          <a:bodyPr>
            <a:normAutofit/>
          </a:bodyPr>
          <a:lstStyle/>
          <a:p>
            <a:r>
              <a:rPr lang="en-US" sz="4800" b="1" dirty="0"/>
              <a:t>The Book of Isaiah IV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>
                <a:latin typeface="+mn-lt"/>
              </a:rPr>
              <a:t>Isaiah 40 Comfort, Comfort God’s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87E8E-5956-49D7-9FF8-93AA3AD4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202" y="4953742"/>
            <a:ext cx="2956263" cy="118516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John Oakes</a:t>
            </a:r>
          </a:p>
          <a:p>
            <a:pPr algn="l"/>
            <a:r>
              <a:rPr lang="en-US" sz="2800" b="1" dirty="0"/>
              <a:t>Aug. 15,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B3F54-3BCC-4C9A-84EE-84F6E12C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3" y="187583"/>
            <a:ext cx="4367813" cy="64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09BB-DC2E-4F5A-9B6D-4EFD8048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Isaiah 40:1-5 </a:t>
            </a:r>
            <a:br>
              <a:rPr lang="en-US" b="1" dirty="0"/>
            </a:br>
            <a:r>
              <a:rPr lang="en-US" b="1" dirty="0"/>
              <a:t>Comfort, comfort my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BE2-BBB6-4CFF-A682-3E0864F0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Isaiah 40  Judah will go into captivity.  But what about those promises?...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Isaiah 40:1-2 Comfort, Comfort my people.  My anger is complete.  A remnant will return.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Isaiah 40:3-5 A voice calling in the wilderness…</a:t>
            </a:r>
          </a:p>
          <a:p>
            <a:pPr marL="85725" indent="0">
              <a:buNone/>
            </a:pPr>
            <a:r>
              <a:rPr lang="en-US" sz="2400" b="1" dirty="0"/>
              <a:t>Make straight a highway for our God.</a:t>
            </a:r>
          </a:p>
          <a:p>
            <a:pPr marL="85725" indent="0">
              <a:buNone/>
            </a:pPr>
            <a:r>
              <a:rPr lang="en-US" sz="2400" b="1" dirty="0"/>
              <a:t>John the Baptist  Matthew 3:3</a:t>
            </a:r>
          </a:p>
          <a:p>
            <a:pPr marL="85725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21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4265-E467-4A79-A36B-44936AC8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Every mountain will be made 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5BA83-1A4D-4BAD-A20A-6BF1A723B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53" y="1544714"/>
            <a:ext cx="6923293" cy="5192470"/>
          </a:xfrm>
        </p:spPr>
      </p:pic>
    </p:spTree>
    <p:extLst>
      <p:ext uri="{BB962C8B-B14F-4D97-AF65-F5344CB8AC3E}">
        <p14:creationId xmlns:p14="http://schemas.microsoft.com/office/powerpoint/2010/main" val="1278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38EE-5CE9-4BA5-862E-7F842CB6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Every canyon will be raised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D06B3-619C-4978-99AA-5F8FFB7F9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6" y="1601679"/>
            <a:ext cx="7102248" cy="5326687"/>
          </a:xfrm>
        </p:spPr>
      </p:pic>
    </p:spTree>
    <p:extLst>
      <p:ext uri="{BB962C8B-B14F-4D97-AF65-F5344CB8AC3E}">
        <p14:creationId xmlns:p14="http://schemas.microsoft.com/office/powerpoint/2010/main" val="421696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5506-013E-4513-9D70-95565707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46229"/>
            <a:ext cx="8322817" cy="1207363"/>
          </a:xfrm>
        </p:spPr>
        <p:txBody>
          <a:bodyPr>
            <a:normAutofit/>
          </a:bodyPr>
          <a:lstStyle/>
          <a:p>
            <a:r>
              <a:rPr lang="en-US" sz="3200" b="1" dirty="0"/>
              <a:t>Isaiah 40:6-20 God is awesome </a:t>
            </a:r>
            <a:br>
              <a:rPr lang="en-US" sz="3200" b="1" dirty="0"/>
            </a:br>
            <a:r>
              <a:rPr lang="en-US" sz="3200" b="1" dirty="0"/>
              <a:t>you are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F15EA-24E2-40FC-B45A-D57102B8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864311"/>
            <a:ext cx="8922058" cy="471404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200" b="1" dirty="0"/>
              <a:t>All people are like grass!</a:t>
            </a:r>
          </a:p>
        </p:txBody>
      </p:sp>
      <p:pic>
        <p:nvPicPr>
          <p:cNvPr id="3076" name="Picture 4" descr="Wheat Field by NikStudio | VideoHive">
            <a:extLst>
              <a:ext uri="{FF2B5EF4-FFF2-40B4-BE49-F238E27FC236}">
                <a16:creationId xmlns:a16="http://schemas.microsoft.com/office/drawing/2014/main" id="{C26F9DE2-35CC-44FA-A553-66A26D44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5" y="2591459"/>
            <a:ext cx="6680539" cy="37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4E7A-3FC8-423A-A35C-3CC19FB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If we are grass, </a:t>
            </a:r>
            <a:br>
              <a:rPr lang="en-US" sz="3200" b="1" dirty="0"/>
            </a:br>
            <a:r>
              <a:rPr lang="en-US" sz="3200" b="1" dirty="0"/>
              <a:t>what can we count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828D-20DC-46B5-8244-630A2432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583402"/>
            <a:ext cx="8260672" cy="354276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/>
              <a:t>Isaiah 40:8  The grass withers and the flowers fail, but </a:t>
            </a:r>
            <a:r>
              <a:rPr lang="en-US" sz="2800" b="1" dirty="0">
                <a:solidFill>
                  <a:srgbClr val="0070C0"/>
                </a:solidFill>
              </a:rPr>
              <a:t>the Word of our God </a:t>
            </a:r>
            <a:r>
              <a:rPr lang="en-US" sz="2800" b="1" dirty="0"/>
              <a:t>endures forever.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Isaiah 40:10 </a:t>
            </a:r>
            <a:r>
              <a:rPr lang="en-US" sz="2800" b="1" dirty="0">
                <a:solidFill>
                  <a:srgbClr val="0070C0"/>
                </a:solidFill>
              </a:rPr>
              <a:t>God’s mighty arm</a:t>
            </a:r>
            <a:r>
              <a:rPr lang="en-US" sz="2800" b="1" dirty="0"/>
              <a:t> </a:t>
            </a:r>
          </a:p>
          <a:p>
            <a:pPr marL="85725" indent="0">
              <a:buNone/>
            </a:pPr>
            <a:r>
              <a:rPr lang="en-US" sz="2800" b="1" dirty="0"/>
              <a:t>         (Jesus Is 53:1-3)</a:t>
            </a:r>
          </a:p>
        </p:txBody>
      </p:sp>
    </p:spTree>
    <p:extLst>
      <p:ext uri="{BB962C8B-B14F-4D97-AF65-F5344CB8AC3E}">
        <p14:creationId xmlns:p14="http://schemas.microsoft.com/office/powerpoint/2010/main" val="148854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D2B8-C425-4E25-9786-69C0494C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 40:12  </a:t>
            </a:r>
            <a:br>
              <a:rPr lang="en-US" sz="3200" b="1" dirty="0"/>
            </a:br>
            <a:r>
              <a:rPr lang="en-US" sz="3200" b="1" dirty="0"/>
              <a:t>Who has… marked off the heavens</a:t>
            </a:r>
          </a:p>
        </p:txBody>
      </p:sp>
      <p:pic>
        <p:nvPicPr>
          <p:cNvPr id="1026" name="Picture 2" descr="Crab Nebula slammed Earth with highest-energy gamma rays ever detected -  CNET">
            <a:extLst>
              <a:ext uri="{FF2B5EF4-FFF2-40B4-BE49-F238E27FC236}">
                <a16:creationId xmlns:a16="http://schemas.microsoft.com/office/drawing/2014/main" id="{9DD26D83-7ED1-4012-9AE1-5DC9A197C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524"/>
            <a:ext cx="9177979" cy="5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7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DFB7-5D3C-4407-9743-1B67CB7A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The nations are a drop in the bucket       </a:t>
            </a:r>
          </a:p>
        </p:txBody>
      </p:sp>
      <p:pic>
        <p:nvPicPr>
          <p:cNvPr id="4098" name="Picture 2" descr="Water Privatization: Not Just a Drop in the Bucket">
            <a:extLst>
              <a:ext uri="{FF2B5EF4-FFF2-40B4-BE49-F238E27FC236}">
                <a16:creationId xmlns:a16="http://schemas.microsoft.com/office/drawing/2014/main" id="{36FD6C85-3C66-407F-9E7A-F6F82E347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1" y="1615176"/>
            <a:ext cx="7630588" cy="50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0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F0D2-64C4-4F12-940A-0D760812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4" y="408374"/>
            <a:ext cx="8531441" cy="1039427"/>
          </a:xfrm>
        </p:spPr>
        <p:txBody>
          <a:bodyPr>
            <a:normAutofit/>
          </a:bodyPr>
          <a:lstStyle/>
          <a:p>
            <a:r>
              <a:rPr lang="en-US" sz="3200" b="1" dirty="0"/>
              <a:t>Is 40:26 Who created these things?</a:t>
            </a:r>
          </a:p>
        </p:txBody>
      </p:sp>
      <p:pic>
        <p:nvPicPr>
          <p:cNvPr id="5124" name="Picture 4" descr="ViewSpace | Star Formation: Eagle Nebula">
            <a:extLst>
              <a:ext uri="{FF2B5EF4-FFF2-40B4-BE49-F238E27FC236}">
                <a16:creationId xmlns:a16="http://schemas.microsoft.com/office/drawing/2014/main" id="{FAF22C35-8B11-4C1E-9EC9-EB4EA72EB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1" y="1796988"/>
            <a:ext cx="8495618" cy="47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B24A3-571D-4D29-A118-91318462226A}"/>
              </a:ext>
            </a:extLst>
          </p:cNvPr>
          <p:cNvSpPr txBox="1"/>
          <p:nvPr/>
        </p:nvSpPr>
        <p:spPr>
          <a:xfrm>
            <a:off x="772357" y="568171"/>
            <a:ext cx="743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Those who hope in the Lord will renew their strength. They will soar on wings like eagles; they will run and not grow weary, they will walk and not be faint.</a:t>
            </a:r>
          </a:p>
        </p:txBody>
      </p:sp>
      <p:pic>
        <p:nvPicPr>
          <p:cNvPr id="6148" name="Picture 4" descr="Bald Eagle - eBird">
            <a:extLst>
              <a:ext uri="{FF2B5EF4-FFF2-40B4-BE49-F238E27FC236}">
                <a16:creationId xmlns:a16="http://schemas.microsoft.com/office/drawing/2014/main" id="{8D7557EB-A18D-451D-AAD7-8B276AD3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85" y="2253240"/>
            <a:ext cx="5866429" cy="43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D1C6-6717-41D2-8A1B-BEA27A24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Last Week: A Tale of two kings Isaiah 7 Unfaithful Ahaz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F00CA-9D90-4A2B-BEF5-25A0D4E0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Ahaz had three choices:</a:t>
            </a:r>
          </a:p>
          <a:p>
            <a:pPr marL="85725" indent="0">
              <a:buNone/>
            </a:pPr>
            <a:r>
              <a:rPr lang="en-US" sz="2400" b="1" dirty="0"/>
              <a:t>Submit to Israel and Aram</a:t>
            </a:r>
          </a:p>
          <a:p>
            <a:pPr marL="85725" indent="0">
              <a:buNone/>
            </a:pPr>
            <a:r>
              <a:rPr lang="en-US" sz="2400" b="1" dirty="0"/>
              <a:t>Form an alliance with Assyria</a:t>
            </a:r>
          </a:p>
          <a:p>
            <a:pPr marL="85725" indent="0">
              <a:buNone/>
            </a:pPr>
            <a:r>
              <a:rPr lang="en-US" sz="2400" b="1" dirty="0"/>
              <a:t>Trust in God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400" b="1" dirty="0"/>
              <a:t>v. 9  If you do not stand firm in your faith, you will not stand at all.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400" b="1" dirty="0"/>
              <a:t>Isaiah 7:10-12 Ahaz trusts Assyria, not God.</a:t>
            </a:r>
          </a:p>
        </p:txBody>
      </p:sp>
    </p:spTree>
    <p:extLst>
      <p:ext uri="{BB962C8B-B14F-4D97-AF65-F5344CB8AC3E}">
        <p14:creationId xmlns:p14="http://schemas.microsoft.com/office/powerpoint/2010/main" val="275850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99BC-2D09-4430-8076-AC7C6F9B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7:13-17 a sign</a:t>
            </a:r>
            <a:br>
              <a:rPr lang="en-US" sz="3200" b="1" dirty="0"/>
            </a:br>
            <a:r>
              <a:rPr lang="en-US" sz="3200" b="1" dirty="0"/>
              <a:t>The virgin will be with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1B22-E657-4117-A30D-311E12E1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2467992"/>
            <a:ext cx="3657600" cy="3658173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v. 14 God will give you a sign. The virgin will be with child.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He will be Immanuel,</a:t>
            </a:r>
          </a:p>
          <a:p>
            <a:pPr marL="85725" indent="0">
              <a:buNone/>
            </a:pPr>
            <a:r>
              <a:rPr lang="en-US" sz="2400" b="1" dirty="0"/>
              <a:t>God-with-us</a:t>
            </a:r>
          </a:p>
          <a:p>
            <a:pPr marL="85725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164FB-0EDF-4363-ACED-7DCD5EE0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21" y="2166152"/>
            <a:ext cx="5214522" cy="34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F5B1-2ED1-43DA-8970-4C9D3057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36 &amp; 37 </a:t>
            </a:r>
            <a:br>
              <a:rPr lang="en-US" sz="3200" b="1" dirty="0"/>
            </a:br>
            <a:r>
              <a:rPr lang="en-US" sz="3200" b="1" dirty="0"/>
              <a:t>Faithful Hezekiah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C468-1740-4B5C-8980-87369D6B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786" y="1752602"/>
            <a:ext cx="4825014" cy="497667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Hezekiah has three choices:</a:t>
            </a:r>
          </a:p>
          <a:p>
            <a:pPr marL="85725" indent="0">
              <a:buNone/>
            </a:pPr>
            <a:r>
              <a:rPr lang="en-US" sz="2400" b="1" dirty="0"/>
              <a:t>Submit to Sennacherib/Assyria</a:t>
            </a:r>
          </a:p>
          <a:p>
            <a:pPr marL="85725" indent="0">
              <a:buNone/>
            </a:pPr>
            <a:r>
              <a:rPr lang="en-US" sz="2400" b="1" dirty="0"/>
              <a:t>Form an alliance with Egypt.</a:t>
            </a:r>
          </a:p>
          <a:p>
            <a:pPr marL="85725" indent="0">
              <a:buNone/>
            </a:pPr>
            <a:r>
              <a:rPr lang="en-US" sz="2400" b="1" dirty="0"/>
              <a:t>Rely on God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400" b="1" dirty="0"/>
              <a:t>Satan’s schemes:</a:t>
            </a:r>
          </a:p>
          <a:p>
            <a:pPr marL="85725" indent="0">
              <a:buNone/>
            </a:pPr>
            <a:r>
              <a:rPr lang="en-US" sz="2400" b="1" dirty="0"/>
              <a:t>You are too weak</a:t>
            </a:r>
          </a:p>
          <a:p>
            <a:pPr marL="85725" indent="0">
              <a:buNone/>
            </a:pPr>
            <a:r>
              <a:rPr lang="en-US" sz="2400" b="1" dirty="0"/>
              <a:t>God does not love you</a:t>
            </a:r>
          </a:p>
          <a:p>
            <a:pPr marL="85725" indent="0">
              <a:buNone/>
            </a:pPr>
            <a:r>
              <a:rPr lang="en-US" sz="2400" b="1" dirty="0"/>
              <a:t>Let’s compromise. Let’s bargain.</a:t>
            </a:r>
          </a:p>
          <a:p>
            <a:pPr marL="85725" indent="0">
              <a:buNone/>
            </a:pPr>
            <a:r>
              <a:rPr lang="en-US" sz="2400" b="1" dirty="0"/>
              <a:t>God told me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2445C-E481-4785-80A5-45D89B44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" y="2742459"/>
            <a:ext cx="3650462" cy="27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3F0C-267E-4FCE-9D9F-7AB83D4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36-37</a:t>
            </a:r>
            <a:br>
              <a:rPr lang="en-US" sz="3200" b="1" dirty="0"/>
            </a:br>
            <a:r>
              <a:rPr lang="en-US" sz="3200" b="1" dirty="0"/>
              <a:t>Hezekiah trusts in </a:t>
            </a:r>
            <a:r>
              <a:rPr lang="en-US" sz="3200" b="1" dirty="0" err="1"/>
              <a:t>jehovah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454C-BA09-443B-9A9C-A446F0468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752602"/>
            <a:ext cx="8540319" cy="469702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Hezekiah: A model for trusting God.  Isaiah 37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v. 1 He humbles himself before God</a:t>
            </a:r>
          </a:p>
          <a:p>
            <a:pPr marL="85725" indent="0">
              <a:buNone/>
            </a:pPr>
            <a:r>
              <a:rPr lang="en-US" sz="2400" b="1" dirty="0"/>
              <a:t>v. 2 He seeks advice from his spiritual mentor.</a:t>
            </a:r>
          </a:p>
          <a:p>
            <a:pPr marL="85725" indent="0">
              <a:buNone/>
            </a:pPr>
            <a:r>
              <a:rPr lang="en-US" sz="2400" b="1" dirty="0"/>
              <a:t>v. 3-4 He repents and puts his trust in God.</a:t>
            </a:r>
          </a:p>
          <a:p>
            <a:pPr marL="85725" indent="0">
              <a:buNone/>
            </a:pPr>
            <a:endParaRPr lang="en-US" sz="2400" b="1" dirty="0"/>
          </a:p>
          <a:p>
            <a:pPr marL="85725" indent="0">
              <a:buNone/>
            </a:pPr>
            <a:r>
              <a:rPr lang="en-US" sz="2400" b="1" dirty="0"/>
              <a:t>God’s answer Isaiah 37:30-35</a:t>
            </a:r>
          </a:p>
          <a:p>
            <a:pPr marL="85725" indent="0">
              <a:buNone/>
            </a:pPr>
            <a:r>
              <a:rPr lang="en-US" sz="2400" b="1" dirty="0"/>
              <a:t>I will save a remnant</a:t>
            </a:r>
          </a:p>
          <a:p>
            <a:pPr marL="85725" indent="0">
              <a:buNone/>
            </a:pPr>
            <a:r>
              <a:rPr lang="en-US" sz="2400" b="1" dirty="0"/>
              <a:t>A band of survivors will come from Mt. Zion.</a:t>
            </a:r>
          </a:p>
        </p:txBody>
      </p:sp>
    </p:spTree>
    <p:extLst>
      <p:ext uri="{BB962C8B-B14F-4D97-AF65-F5344CB8AC3E}">
        <p14:creationId xmlns:p14="http://schemas.microsoft.com/office/powerpoint/2010/main" val="206450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8E30-8692-4973-98F7-2F2B847F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37:36-37 </a:t>
            </a:r>
            <a:br>
              <a:rPr lang="en-US" sz="3200" b="1" dirty="0"/>
            </a:br>
            <a:r>
              <a:rPr lang="en-US" sz="3200" b="1" dirty="0"/>
              <a:t>Jehovah vindicates Hezekiah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AF09EA-7887-415C-9140-58D1E2FAD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707" y="1855348"/>
            <a:ext cx="5690586" cy="48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0EB9-C8A3-4313-B944-B472D6A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One Outline of Isaiah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BA91-AE11-4BE5-B0FD-931FC464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352584"/>
            <a:ext cx="8260672" cy="3773583"/>
          </a:xfrm>
        </p:spPr>
        <p:txBody>
          <a:bodyPr>
            <a:normAutofit/>
          </a:bodyPr>
          <a:lstStyle/>
          <a:p>
            <a:pPr marL="85723" indent="0">
              <a:buNone/>
            </a:pPr>
            <a:r>
              <a:rPr lang="en-US" sz="2800" b="1" dirty="0"/>
              <a:t>Isaiah 1-39 Messiah the king    -Assyria</a:t>
            </a:r>
          </a:p>
          <a:p>
            <a:pPr marL="85723" indent="0">
              <a:buNone/>
            </a:pPr>
            <a:endParaRPr lang="en-US" sz="1400" b="1" dirty="0"/>
          </a:p>
          <a:p>
            <a:pPr marL="85723" indent="0">
              <a:buNone/>
            </a:pPr>
            <a:r>
              <a:rPr lang="en-US" sz="2800" b="1" dirty="0"/>
              <a:t>Isaiah 40-55 Messiah the Servant   -Babylon</a:t>
            </a:r>
          </a:p>
          <a:p>
            <a:pPr marL="85723" indent="0">
              <a:buNone/>
            </a:pPr>
            <a:endParaRPr lang="en-US" sz="1400" b="1" dirty="0"/>
          </a:p>
          <a:p>
            <a:pPr marL="85723" indent="0">
              <a:buNone/>
            </a:pPr>
            <a:r>
              <a:rPr lang="en-US" sz="2800" b="1" dirty="0"/>
              <a:t>Isaiah 56-66 Messiah the Conqueror  -World</a:t>
            </a:r>
          </a:p>
        </p:txBody>
      </p:sp>
    </p:spTree>
    <p:extLst>
      <p:ext uri="{BB962C8B-B14F-4D97-AF65-F5344CB8AC3E}">
        <p14:creationId xmlns:p14="http://schemas.microsoft.com/office/powerpoint/2010/main" val="20938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619F-E8D0-4263-AF53-9A543FE6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Isaiah 39 Hezekiah’s fatal error</a:t>
            </a:r>
            <a:br>
              <a:rPr lang="en-US" sz="3200" b="1" dirty="0"/>
            </a:br>
            <a:r>
              <a:rPr lang="en-US" sz="3200" b="1" dirty="0"/>
              <a:t>Transition to Isaiah 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9531-2739-45A4-BAB7-72A03E15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400" b="1" dirty="0"/>
              <a:t>Isaiah 39:1-2  Envoys from Babylon appeal to the pride of Hezekiah.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400" b="1" dirty="0"/>
              <a:t>Hezekiah shows them all the treasure in the temple.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400" b="1" dirty="0"/>
              <a:t>v. 3-7  Isaiah: All this treasure will be carried off to Babylon.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400" b="1" dirty="0"/>
              <a:t>Your descendants (Daniel, Hananiah, Azariah and </a:t>
            </a:r>
            <a:r>
              <a:rPr lang="en-US" sz="2400" b="1" dirty="0" err="1"/>
              <a:t>Mishael</a:t>
            </a:r>
            <a:r>
              <a:rPr lang="en-US" sz="2400" b="1" dirty="0"/>
              <a:t>) will be made eunuchs in the palace in Babylon.</a:t>
            </a:r>
          </a:p>
        </p:txBody>
      </p:sp>
    </p:spTree>
    <p:extLst>
      <p:ext uri="{BB962C8B-B14F-4D97-AF65-F5344CB8AC3E}">
        <p14:creationId xmlns:p14="http://schemas.microsoft.com/office/powerpoint/2010/main" val="392111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E600-EB01-4C2A-BD86-85552D7F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do not make a </a:t>
            </a:r>
            <a:r>
              <a:rPr lang="en-US" sz="3200" b="1" dirty="0" err="1"/>
              <a:t>faustian</a:t>
            </a:r>
            <a:r>
              <a:rPr lang="en-US" sz="3200" b="1" dirty="0"/>
              <a:t> bargain</a:t>
            </a:r>
          </a:p>
        </p:txBody>
      </p:sp>
      <p:pic>
        <p:nvPicPr>
          <p:cNvPr id="2050" name="Picture 2" descr="The Year the Yankees Lost the Pennant: WALLOP, DOUGLAS">
            <a:extLst>
              <a:ext uri="{FF2B5EF4-FFF2-40B4-BE49-F238E27FC236}">
                <a16:creationId xmlns:a16="http://schemas.microsoft.com/office/drawing/2014/main" id="{A9BD08DF-3038-450B-AC6C-4C2929E4F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5" y="1689129"/>
            <a:ext cx="3426780" cy="50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489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</TotalTime>
  <Words>527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Century Gothic</vt:lpstr>
      <vt:lpstr>1_Office Theme</vt:lpstr>
      <vt:lpstr>Apothecary</vt:lpstr>
      <vt:lpstr>1_Apothecary</vt:lpstr>
      <vt:lpstr>The Book of Isaiah IV  Isaiah 40 Comfort, Comfort God’s People</vt:lpstr>
      <vt:lpstr>Last Week: A Tale of two kings Isaiah 7 Unfaithful Ahaz</vt:lpstr>
      <vt:lpstr>Isaiah 7:13-17 a sign The virgin will be with child</vt:lpstr>
      <vt:lpstr>Isaiah 36 &amp; 37  Faithful Hezekiah</vt:lpstr>
      <vt:lpstr>Isaiah 36-37 Hezekiah trusts in jehovah</vt:lpstr>
      <vt:lpstr>Isaiah 37:36-37  Jehovah vindicates Hezekiah</vt:lpstr>
      <vt:lpstr>One Outline of Isaiah</vt:lpstr>
      <vt:lpstr>Isaiah 39 Hezekiah’s fatal error Transition to Isaiah 40</vt:lpstr>
      <vt:lpstr>do not make a faustian bargain</vt:lpstr>
      <vt:lpstr>Isaiah 40:1-5  Comfort, comfort my people</vt:lpstr>
      <vt:lpstr>Every mountain will be made low</vt:lpstr>
      <vt:lpstr>Every canyon will be raised up</vt:lpstr>
      <vt:lpstr>Isaiah 40:6-20 God is awesome  you are not</vt:lpstr>
      <vt:lpstr>If we are grass,  what can we count on?</vt:lpstr>
      <vt:lpstr>Is 40:12   Who has… marked off the heavens</vt:lpstr>
      <vt:lpstr>The nations are a drop in the bucket       </vt:lpstr>
      <vt:lpstr>Is 40:26 Who created these things?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Isaiah I  The Lord Is Salvation</dc:title>
  <dc:creator>John Oakes</dc:creator>
  <cp:lastModifiedBy>John Oakes</cp:lastModifiedBy>
  <cp:revision>38</cp:revision>
  <dcterms:created xsi:type="dcterms:W3CDTF">2021-07-16T23:18:24Z</dcterms:created>
  <dcterms:modified xsi:type="dcterms:W3CDTF">2021-08-15T17:36:47Z</dcterms:modified>
</cp:coreProperties>
</file>