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6" r:id="rId2"/>
  </p:sldMasterIdLst>
  <p:sldIdLst>
    <p:sldId id="256" r:id="rId3"/>
    <p:sldId id="262" r:id="rId4"/>
    <p:sldId id="260" r:id="rId5"/>
    <p:sldId id="264" r:id="rId6"/>
    <p:sldId id="283" r:id="rId7"/>
    <p:sldId id="279" r:id="rId8"/>
    <p:sldId id="289" r:id="rId9"/>
    <p:sldId id="284" r:id="rId10"/>
    <p:sldId id="290" r:id="rId11"/>
    <p:sldId id="291" r:id="rId12"/>
    <p:sldId id="292" r:id="rId13"/>
    <p:sldId id="293" r:id="rId14"/>
    <p:sldId id="294" r:id="rId15"/>
    <p:sldId id="285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Oakes" initials="JO" lastIdx="1" clrIdx="0">
    <p:extLst>
      <p:ext uri="{19B8F6BF-5375-455C-9EA6-DF929625EA0E}">
        <p15:presenceInfo xmlns:p15="http://schemas.microsoft.com/office/powerpoint/2012/main" userId="1a36f0057432ea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8T20:22:25.200" idx="1">
    <p:pos x="5428" y="1381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54" y="1124712"/>
            <a:ext cx="8277606" cy="3172968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54" y="4727448"/>
            <a:ext cx="8277606" cy="1481328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54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52260" y="6356351"/>
            <a:ext cx="20574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624870" y="434802"/>
            <a:ext cx="146304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433989" y="4501201"/>
            <a:ext cx="8276022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14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6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5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75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39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9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9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55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16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41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9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418657" y="0"/>
            <a:ext cx="8375585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374126" y="787352"/>
            <a:ext cx="96012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478024"/>
            <a:ext cx="7626096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1"/>
            <a:ext cx="20574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3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05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59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2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7449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83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1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02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7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418658" y="4981421"/>
            <a:ext cx="8351217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374126" y="5118581"/>
            <a:ext cx="109728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38" y="640080"/>
            <a:ext cx="8167878" cy="4114800"/>
          </a:xfrm>
        </p:spPr>
        <p:txBody>
          <a:bodyPr anchor="b">
            <a:normAutofit/>
          </a:bodyPr>
          <a:lstStyle>
            <a:lvl1pPr>
              <a:defRPr sz="49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5102352"/>
            <a:ext cx="795528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8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418657" y="0"/>
            <a:ext cx="8375585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374126" y="787352"/>
            <a:ext cx="96012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76" y="2478024"/>
            <a:ext cx="370332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9452" y="2478024"/>
            <a:ext cx="370332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1"/>
            <a:ext cx="20574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0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418657" y="0"/>
            <a:ext cx="8375585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374126" y="787352"/>
            <a:ext cx="96012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76" y="2372650"/>
            <a:ext cx="370332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76" y="3203688"/>
            <a:ext cx="3703320" cy="296851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9452" y="2372650"/>
            <a:ext cx="3703320" cy="823912"/>
          </a:xfrm>
        </p:spPr>
        <p:txBody>
          <a:bodyPr anchor="b"/>
          <a:lstStyle>
            <a:lvl1pPr marL="0" indent="0">
              <a:buNone/>
              <a:defRPr sz="1800" b="1" cap="none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9452" y="3203688"/>
            <a:ext cx="3703320" cy="296851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676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1"/>
            <a:ext cx="20574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0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499390" y="1533525"/>
            <a:ext cx="8187797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456813" y="2971798"/>
            <a:ext cx="96012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44" y="1938528"/>
            <a:ext cx="7632954" cy="2990088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9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1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418658" y="1162033"/>
            <a:ext cx="2805555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374126" y="1618375"/>
            <a:ext cx="109728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1709928"/>
            <a:ext cx="2324862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894" y="1709928"/>
            <a:ext cx="5047488" cy="4096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510" y="3429000"/>
            <a:ext cx="2324862" cy="2066544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510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7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418658" y="1162033"/>
            <a:ext cx="2805555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374126" y="1618375"/>
            <a:ext cx="109728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10" y="1709928"/>
            <a:ext cx="2324862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23894" y="1161288"/>
            <a:ext cx="5047488" cy="4645152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510" y="3438144"/>
            <a:ext cx="2324862" cy="20574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510" y="6356351"/>
            <a:ext cx="20574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7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94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kersfieldchurchofchrist.com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F0437768-BA33-453D-AF9A-06941813F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7" r="13854" b="-1"/>
          <a:stretch/>
        </p:blipFill>
        <p:spPr>
          <a:xfrm>
            <a:off x="-914401" y="1310566"/>
            <a:ext cx="4935132" cy="39043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091183" y="857250"/>
            <a:ext cx="7052817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8E3F9-A810-4E15-AA1A-67D735668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9869" y="3864197"/>
            <a:ext cx="3865062" cy="1739196"/>
          </a:xfrm>
        </p:spPr>
        <p:txBody>
          <a:bodyPr anchor="b"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Coming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7E148-88B8-424F-BD0B-3FF0DAC43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981" y="1627060"/>
            <a:ext cx="3407568" cy="2544368"/>
          </a:xfrm>
        </p:spPr>
        <p:txBody>
          <a:bodyPr>
            <a:normAutofit/>
          </a:bodyPr>
          <a:lstStyle/>
          <a:p>
            <a:r>
              <a:rPr lang="en-US" sz="2800" b="1" dirty="0"/>
              <a:t>Discipleship Study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97905" y="1117343"/>
            <a:ext cx="109728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8736" y="4267440"/>
            <a:ext cx="301752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When do people buy their first home? - BBC News">
            <a:extLst>
              <a:ext uri="{FF2B5EF4-FFF2-40B4-BE49-F238E27FC236}">
                <a16:creationId xmlns:a16="http://schemas.microsoft.com/office/drawing/2014/main" id="{D1EBA74E-BC98-4B54-93B8-D2EFD6CF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627060"/>
            <a:ext cx="5292600" cy="29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8B693-A22C-4618-B072-8A0197347EFD}"/>
              </a:ext>
            </a:extLst>
          </p:cNvPr>
          <p:cNvSpPr txBox="1"/>
          <p:nvPr/>
        </p:nvSpPr>
        <p:spPr>
          <a:xfrm>
            <a:off x="532661" y="5438128"/>
            <a:ext cx="4225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Bible Study Series 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1252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F036-AF72-410D-B8E0-60AE30F8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443883"/>
            <a:ext cx="8540320" cy="60456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Luke 9:23-26</a:t>
            </a:r>
          </a:p>
          <a:p>
            <a:pPr marL="0" indent="0">
              <a:buNone/>
            </a:pPr>
            <a:r>
              <a:rPr lang="en-US" sz="2800" b="1" dirty="0"/>
              <a:t>Q: What is Jesus commanding all his disciples do?  Is this optional?</a:t>
            </a:r>
          </a:p>
          <a:p>
            <a:pPr marL="0" indent="0">
              <a:buNone/>
            </a:pPr>
            <a:r>
              <a:rPr lang="en-US" sz="2800" b="1" dirty="0"/>
              <a:t>Q: What does it mean to deny self and take up our cross?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sz="2800" b="1" dirty="0"/>
              <a:t>Luke 14:25-33</a:t>
            </a:r>
          </a:p>
          <a:p>
            <a:pPr marL="0" indent="0">
              <a:buNone/>
            </a:pPr>
            <a:r>
              <a:rPr lang="en-US" sz="2800" b="1" dirty="0"/>
              <a:t>Q: What does Jesus mean in v. 26?</a:t>
            </a:r>
          </a:p>
          <a:p>
            <a:pPr marL="0" indent="0">
              <a:buNone/>
            </a:pPr>
            <a:r>
              <a:rPr lang="en-US" sz="2800" b="1" dirty="0"/>
              <a:t>Q: Who are you closest to?</a:t>
            </a:r>
          </a:p>
          <a:p>
            <a:pPr marL="0" indent="0">
              <a:buNone/>
            </a:pPr>
            <a:r>
              <a:rPr lang="en-US" sz="2800" b="1" dirty="0"/>
              <a:t>Q: What is Jesus’ point in v 27, 28-30?</a:t>
            </a:r>
          </a:p>
          <a:p>
            <a:pPr marL="0" indent="0">
              <a:buNone/>
            </a:pPr>
            <a:r>
              <a:rPr lang="en-US" sz="2800" b="1" dirty="0"/>
              <a:t>Q: Are you ready to count the cost?</a:t>
            </a:r>
          </a:p>
          <a:p>
            <a:pPr marL="0" indent="0">
              <a:buNone/>
            </a:pPr>
            <a:r>
              <a:rPr lang="en-US" sz="2800" b="1" dirty="0"/>
              <a:t>Q: What will be the hardest thing for you to give up?</a:t>
            </a:r>
          </a:p>
        </p:txBody>
      </p:sp>
    </p:spTree>
    <p:extLst>
      <p:ext uri="{BB962C8B-B14F-4D97-AF65-F5344CB8AC3E}">
        <p14:creationId xmlns:p14="http://schemas.microsoft.com/office/powerpoint/2010/main" val="29701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F036-AF72-410D-B8E0-60AE30F8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8" y="1127464"/>
            <a:ext cx="8016536" cy="512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Matthew 28:18-20</a:t>
            </a:r>
          </a:p>
          <a:p>
            <a:pPr marL="0" indent="0">
              <a:buNone/>
            </a:pPr>
            <a:r>
              <a:rPr lang="en-US" sz="2800" b="1" dirty="0"/>
              <a:t>Q: Does the order matter here?  (disciple, then baptized, then learn to obey all)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Q: Are you ready to make this decision?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Homework: Read the Book of John</a:t>
            </a:r>
          </a:p>
        </p:txBody>
      </p:sp>
    </p:spTree>
    <p:extLst>
      <p:ext uri="{BB962C8B-B14F-4D97-AF65-F5344CB8AC3E}">
        <p14:creationId xmlns:p14="http://schemas.microsoft.com/office/powerpoint/2010/main" val="3497751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F036-AF72-410D-B8E0-60AE30F8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48" y="878889"/>
            <a:ext cx="7901126" cy="536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Discussion groups: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1. Is there an aspect of discipleship in this study that you feel particularly challenged by?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2. Do you feel confident you could lead this study?  If not, </a:t>
            </a:r>
            <a:r>
              <a:rPr lang="en-US" sz="2800" b="1"/>
              <a:t>what could you do to get ready?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2692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F036-AF72-410D-B8E0-60AE30F8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630315"/>
            <a:ext cx="8034291" cy="5618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1511087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231B-79B8-40E8-88ED-1E99514A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F5ABC-4CBC-4A6D-B168-5C049F738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8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B5C1-1D98-4797-B349-A55C3874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20BD4-CD84-4F08-AA7B-C9AFB79CA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3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FCF3-4FCF-4B44-BD30-D908AF5E1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3383C-9878-4F51-9337-2154568BC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2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81AE-AD11-4623-9F13-A4509602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0B45-6283-44E3-BE67-0E31AE4C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19E61-A308-4BC7-90BD-BF14D593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Four Study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68CAD-9666-4743-9CBC-F1FC459C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437" y="2193010"/>
            <a:ext cx="8043621" cy="4262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1. For the stray sheep: Restoration Studies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400" b="1" dirty="0"/>
              <a:t>2. For those we are pulling in, for the lambs/New Christians  Follow-up studies.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400" b="1" dirty="0"/>
              <a:t>For the lost:  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400" b="1" dirty="0"/>
              <a:t>3. The Jesus Studies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400" b="1" dirty="0"/>
              <a:t>4. His Steps “First Principles” Studies</a:t>
            </a:r>
          </a:p>
        </p:txBody>
      </p:sp>
    </p:spTree>
    <p:extLst>
      <p:ext uri="{BB962C8B-B14F-4D97-AF65-F5344CB8AC3E}">
        <p14:creationId xmlns:p14="http://schemas.microsoft.com/office/powerpoint/2010/main" val="172330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A92F7-88E0-4EA9-A393-9DC76FB2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Two Possibilities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0341F-7950-4E0E-AA3A-CE09FD99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1296140"/>
            <a:ext cx="8549197" cy="5561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1. Is this person relatively religious? Does the person think he or she is probably saved? Do they, at least theoretically believe the Bible is from God?</a:t>
            </a:r>
          </a:p>
          <a:p>
            <a:pPr marL="0" indent="0">
              <a:buNone/>
            </a:pPr>
            <a:r>
              <a:rPr lang="en-US" sz="2400" b="1" dirty="0"/>
              <a:t>This person should do the </a:t>
            </a:r>
            <a:r>
              <a:rPr lang="en-US" sz="2400" b="1" dirty="0">
                <a:solidFill>
                  <a:srgbClr val="FFFF00"/>
                </a:solidFill>
              </a:rPr>
              <a:t>His Steps/First Principles Bible study series.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Or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2. This person has almost no or only a limited background in Christianity. He or she is not even completely sure that they believe Jesus is the Son of God or that the Bible is inspired by God.</a:t>
            </a:r>
          </a:p>
          <a:p>
            <a:pPr marL="0" indent="0">
              <a:buNone/>
            </a:pPr>
            <a:r>
              <a:rPr lang="en-US" sz="2400" b="1" dirty="0"/>
              <a:t>This person should do the </a:t>
            </a:r>
            <a:r>
              <a:rPr lang="en-US" sz="2400" b="1" dirty="0">
                <a:solidFill>
                  <a:srgbClr val="FFFF00"/>
                </a:solidFill>
              </a:rPr>
              <a:t>Jesus study series.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91670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17057-7F39-4FBD-A7C9-395299EB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4" y="443883"/>
            <a:ext cx="8211846" cy="1803303"/>
          </a:xfrm>
        </p:spPr>
        <p:txBody>
          <a:bodyPr/>
          <a:lstStyle/>
          <a:p>
            <a:pPr algn="ctr"/>
            <a:r>
              <a:rPr lang="en-US" sz="3200" b="1" dirty="0"/>
              <a:t>But I Do Not Have the </a:t>
            </a:r>
            <a:br>
              <a:rPr lang="en-US" sz="3200" b="1" dirty="0"/>
            </a:br>
            <a:r>
              <a:rPr lang="en-US" sz="3200" b="1" dirty="0"/>
              <a:t>Bible Study Series!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7CD38-6C99-44E8-B65B-778A3DFE0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4" y="2396939"/>
            <a:ext cx="7681763" cy="3146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Go to  </a:t>
            </a:r>
            <a:r>
              <a:rPr lang="en-US" sz="2800" b="1" dirty="0">
                <a:hlinkClick r:id="rId2"/>
              </a:rPr>
              <a:t>www.bakersfieldchurchofchrist.com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Click on learning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Click on the appropriate study series</a:t>
            </a:r>
          </a:p>
        </p:txBody>
      </p:sp>
    </p:spTree>
    <p:extLst>
      <p:ext uri="{BB962C8B-B14F-4D97-AF65-F5344CB8AC3E}">
        <p14:creationId xmlns:p14="http://schemas.microsoft.com/office/powerpoint/2010/main" val="399724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358D-5AC2-4D72-B61C-5D96414B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965612-374A-46D9-A2C5-37366FC3C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70" y="-276291"/>
            <a:ext cx="9512387" cy="7134291"/>
          </a:xfrm>
        </p:spPr>
      </p:pic>
    </p:spTree>
    <p:extLst>
      <p:ext uri="{BB962C8B-B14F-4D97-AF65-F5344CB8AC3E}">
        <p14:creationId xmlns:p14="http://schemas.microsoft.com/office/powerpoint/2010/main" val="313913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20E11-8F53-489D-AF42-3E725C95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9" y="452718"/>
            <a:ext cx="7076487" cy="914443"/>
          </a:xfrm>
        </p:spPr>
        <p:txBody>
          <a:bodyPr/>
          <a:lstStyle/>
          <a:p>
            <a:pPr algn="ctr"/>
            <a:r>
              <a:rPr lang="en-US" sz="3600" b="1" dirty="0"/>
              <a:t>The Discipleship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80311-6CEE-4A5C-905F-1BB4BC82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669003"/>
            <a:ext cx="8238477" cy="457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Purpose:</a:t>
            </a:r>
          </a:p>
          <a:p>
            <a:pPr marL="0" indent="0">
              <a:buNone/>
            </a:pPr>
            <a:r>
              <a:rPr lang="en-US" sz="2800" b="1" dirty="0"/>
              <a:t>1. To establish a biblical definition of what it means to be a disciple of Jesus.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2. To challenge the one we are studying with to make the decision to be that kind of disciple.</a:t>
            </a:r>
          </a:p>
        </p:txBody>
      </p:sp>
    </p:spTree>
    <p:extLst>
      <p:ext uri="{BB962C8B-B14F-4D97-AF65-F5344CB8AC3E}">
        <p14:creationId xmlns:p14="http://schemas.microsoft.com/office/powerpoint/2010/main" val="178352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78355-E2CF-4A2F-A037-4CB94012B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4" y="603683"/>
            <a:ext cx="7643674" cy="5644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Matthew 28:18-20</a:t>
            </a:r>
          </a:p>
          <a:p>
            <a:pPr marL="0" indent="0">
              <a:buNone/>
            </a:pPr>
            <a:r>
              <a:rPr lang="en-US" sz="2800" b="1" dirty="0"/>
              <a:t>Jesus’ last instructions</a:t>
            </a:r>
          </a:p>
          <a:p>
            <a:pPr marL="0" indent="0">
              <a:buNone/>
            </a:pPr>
            <a:r>
              <a:rPr lang="en-US" sz="2800" b="1" dirty="0"/>
              <a:t>Q: What three things does Jesus ask us to do?</a:t>
            </a:r>
          </a:p>
          <a:p>
            <a:pPr marL="0" indent="0">
              <a:buNone/>
            </a:pPr>
            <a:r>
              <a:rPr lang="en-US" sz="2800" b="1" dirty="0"/>
              <a:t>Q: What is a disciple, generally?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Acts 11:19-26</a:t>
            </a:r>
          </a:p>
          <a:p>
            <a:pPr marL="0" indent="0">
              <a:buNone/>
            </a:pPr>
            <a:r>
              <a:rPr lang="en-US" sz="2800" b="1" dirty="0"/>
              <a:t>Q: What is a follower of Jesus normally called in the Bible?</a:t>
            </a:r>
          </a:p>
        </p:txBody>
      </p:sp>
    </p:spTree>
    <p:extLst>
      <p:ext uri="{BB962C8B-B14F-4D97-AF65-F5344CB8AC3E}">
        <p14:creationId xmlns:p14="http://schemas.microsoft.com/office/powerpoint/2010/main" val="301659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F036-AF72-410D-B8E0-60AE30F8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630315"/>
            <a:ext cx="8034291" cy="5618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John 8:31-32</a:t>
            </a:r>
          </a:p>
          <a:p>
            <a:pPr marL="0" indent="0">
              <a:buNone/>
            </a:pPr>
            <a:r>
              <a:rPr lang="en-US" sz="2800" b="1" dirty="0"/>
              <a:t>Q: Who is Jesus talking to (Jewish believers)</a:t>
            </a:r>
          </a:p>
          <a:p>
            <a:pPr marL="0" indent="0">
              <a:buNone/>
            </a:pPr>
            <a:r>
              <a:rPr lang="en-US" sz="2800" b="1" dirty="0"/>
              <a:t>Q: Were they disciples?</a:t>
            </a:r>
          </a:p>
          <a:p>
            <a:pPr marL="0" indent="0">
              <a:buNone/>
            </a:pPr>
            <a:r>
              <a:rPr lang="en-US" sz="2800" b="1" dirty="0"/>
              <a:t>Q: What is the standard of a disciple here?</a:t>
            </a:r>
          </a:p>
          <a:p>
            <a:pPr marL="0" indent="0">
              <a:buNone/>
            </a:pPr>
            <a:r>
              <a:rPr lang="en-US" sz="2800" b="1" dirty="0"/>
              <a:t>Q: Have you done this?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John 13:34-35</a:t>
            </a:r>
          </a:p>
          <a:p>
            <a:pPr marL="0" indent="0">
              <a:buNone/>
            </a:pPr>
            <a:r>
              <a:rPr lang="en-US" sz="2800" b="1" dirty="0"/>
              <a:t>Q: What is the mark of discipleship here?</a:t>
            </a:r>
          </a:p>
          <a:p>
            <a:pPr marL="0" indent="0">
              <a:buNone/>
            </a:pPr>
            <a:r>
              <a:rPr lang="en-US" sz="2800" b="1" dirty="0"/>
              <a:t>Q: Who will this be a mark to?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491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AF036-AF72-410D-B8E0-60AE30F88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630315"/>
            <a:ext cx="8034291" cy="5618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John 15:5-8</a:t>
            </a:r>
          </a:p>
          <a:p>
            <a:pPr marL="0" indent="0">
              <a:buNone/>
            </a:pPr>
            <a:r>
              <a:rPr lang="en-US" sz="2800" b="1" dirty="0"/>
              <a:t>Q: What is the mark of discipleship here?</a:t>
            </a:r>
          </a:p>
          <a:p>
            <a:pPr marL="0" indent="0">
              <a:buNone/>
            </a:pPr>
            <a:r>
              <a:rPr lang="en-US" sz="2800" b="1" dirty="0"/>
              <a:t>Q: What does “bearing fruit consist of?</a:t>
            </a:r>
          </a:p>
          <a:p>
            <a:pPr marL="0" indent="0">
              <a:buNone/>
            </a:pPr>
            <a:r>
              <a:rPr lang="en-US" sz="2800" b="1" dirty="0"/>
              <a:t>Q: Have you been bearing fruit?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800" b="1" dirty="0"/>
              <a:t>Mark 1:14-18</a:t>
            </a:r>
          </a:p>
          <a:p>
            <a:pPr marL="0" indent="0">
              <a:buNone/>
            </a:pPr>
            <a:r>
              <a:rPr lang="en-US" sz="2800" b="1" dirty="0"/>
              <a:t>Q: What is Jesus calling disciples to do?</a:t>
            </a:r>
          </a:p>
          <a:p>
            <a:pPr marL="0" indent="0">
              <a:buNone/>
            </a:pPr>
            <a:r>
              <a:rPr lang="en-US" sz="2800" b="1" dirty="0"/>
              <a:t>	-follow</a:t>
            </a:r>
          </a:p>
          <a:p>
            <a:pPr marL="0" indent="0">
              <a:buNone/>
            </a:pPr>
            <a:r>
              <a:rPr lang="en-US" sz="2800" b="1" dirty="0"/>
              <a:t>	-fish for people</a:t>
            </a:r>
          </a:p>
          <a:p>
            <a:pPr marL="0" indent="0">
              <a:buNone/>
            </a:pPr>
            <a:r>
              <a:rPr lang="en-US" sz="2800" b="1" dirty="0"/>
              <a:t>Q: Is this something you have been doing?</a:t>
            </a:r>
          </a:p>
          <a:p>
            <a:pPr marL="0" indent="0">
              <a:buNone/>
            </a:pPr>
            <a:r>
              <a:rPr lang="en-US" sz="2800" b="1" dirty="0"/>
              <a:t>Q: How did they respond?</a:t>
            </a:r>
          </a:p>
        </p:txBody>
      </p:sp>
    </p:spTree>
    <p:extLst>
      <p:ext uri="{BB962C8B-B14F-4D97-AF65-F5344CB8AC3E}">
        <p14:creationId xmlns:p14="http://schemas.microsoft.com/office/powerpoint/2010/main" val="339821070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93620"/>
      </a:dk2>
      <a:lt2>
        <a:srgbClr val="E2E8E3"/>
      </a:lt2>
      <a:accent1>
        <a:srgbClr val="C493BB"/>
      </a:accent1>
      <a:accent2>
        <a:srgbClr val="BA7F96"/>
      </a:accent2>
      <a:accent3>
        <a:srgbClr val="C69796"/>
      </a:accent3>
      <a:accent4>
        <a:srgbClr val="BA997F"/>
      </a:accent4>
      <a:accent5>
        <a:srgbClr val="AAA481"/>
      </a:accent5>
      <a:accent6>
        <a:srgbClr val="9BAA74"/>
      </a:accent6>
      <a:hlink>
        <a:srgbClr val="568E61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570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Century Gothic</vt:lpstr>
      <vt:lpstr>Neue Haas Grotesk Text Pro</vt:lpstr>
      <vt:lpstr>Wingdings 3</vt:lpstr>
      <vt:lpstr>AccentBoxVTI</vt:lpstr>
      <vt:lpstr>Ion</vt:lpstr>
      <vt:lpstr>Coming Home</vt:lpstr>
      <vt:lpstr>We Have Four Study Series</vt:lpstr>
      <vt:lpstr>Two Possibilities</vt:lpstr>
      <vt:lpstr>But I Do Not Have the  Bible Study Series!</vt:lpstr>
      <vt:lpstr>PowerPoint Presentation</vt:lpstr>
      <vt:lpstr>The Discipleship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Coming Home</dc:title>
  <dc:creator>John Oakes</dc:creator>
  <cp:lastModifiedBy>John Oakes</cp:lastModifiedBy>
  <cp:revision>24</cp:revision>
  <dcterms:created xsi:type="dcterms:W3CDTF">2021-01-15T23:03:26Z</dcterms:created>
  <dcterms:modified xsi:type="dcterms:W3CDTF">2021-09-02T23:31:31Z</dcterms:modified>
</cp:coreProperties>
</file>