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76" r:id="rId2"/>
    <p:sldId id="277" r:id="rId3"/>
    <p:sldId id="291" r:id="rId4"/>
    <p:sldId id="278" r:id="rId5"/>
    <p:sldId id="279" r:id="rId6"/>
    <p:sldId id="280" r:id="rId7"/>
    <p:sldId id="281" r:id="rId8"/>
    <p:sldId id="282" r:id="rId9"/>
    <p:sldId id="283" r:id="rId10"/>
    <p:sldId id="292" r:id="rId11"/>
    <p:sldId id="293" r:id="rId12"/>
    <p:sldId id="294" r:id="rId13"/>
    <p:sldId id="295" r:id="rId14"/>
    <p:sldId id="296" r:id="rId15"/>
    <p:sldId id="297" r:id="rId16"/>
    <p:sldId id="298" r:id="rId17"/>
    <p:sldId id="299" r:id="rId18"/>
    <p:sldId id="300" r:id="rId19"/>
    <p:sldId id="288" r:id="rId20"/>
    <p:sldId id="301" r:id="rId21"/>
    <p:sldId id="284" r:id="rId22"/>
    <p:sldId id="289" r:id="rId23"/>
    <p:sldId id="290" r:id="rId24"/>
    <p:sldId id="28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30" autoAdjust="0"/>
    <p:restoredTop sz="94660"/>
  </p:normalViewPr>
  <p:slideViewPr>
    <p:cSldViewPr snapToGrid="0">
      <p:cViewPr varScale="1">
        <p:scale>
          <a:sx n="86" d="100"/>
          <a:sy n="86" d="100"/>
        </p:scale>
        <p:origin x="254"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DFE08-87DD-4CDF-B394-5CDB9100F50B}" type="datetimeFigureOut">
              <a:rPr lang="en-US" smtClean="0"/>
              <a:t>9/4/2021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E11251-E508-4D4C-89E2-C40988B43B59}" type="slidenum">
              <a:rPr lang="en-US" smtClean="0"/>
              <a:t>‹#›</a:t>
            </a:fld>
            <a:endParaRPr lang="en-US"/>
          </a:p>
        </p:txBody>
      </p:sp>
    </p:spTree>
    <p:extLst>
      <p:ext uri="{BB962C8B-B14F-4D97-AF65-F5344CB8AC3E}">
        <p14:creationId xmlns:p14="http://schemas.microsoft.com/office/powerpoint/2010/main" val="3357816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9/4/2021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9/4/2021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9/4/2021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9/4/2021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9/4/2021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9/4/2021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9/4/2021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9/4/2021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9/4/2021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9/4/2021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9/4/2021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9/4/2021</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EB3B8-5ECE-4A46-A86C-9FDEEF37F490}"/>
              </a:ext>
            </a:extLst>
          </p:cNvPr>
          <p:cNvSpPr>
            <a:spLocks noGrp="1"/>
          </p:cNvSpPr>
          <p:nvPr>
            <p:ph type="title"/>
          </p:nvPr>
        </p:nvSpPr>
        <p:spPr>
          <a:xfrm>
            <a:off x="1509204" y="301842"/>
            <a:ext cx="9060936" cy="1583444"/>
          </a:xfrm>
        </p:spPr>
        <p:txBody>
          <a:bodyPr>
            <a:normAutofit/>
          </a:bodyPr>
          <a:lstStyle/>
          <a:p>
            <a:pPr algn="ctr"/>
            <a:r>
              <a:rPr lang="en-US" sz="3600" b="1" dirty="0"/>
              <a:t>Will the Real Jesus Please Stand Up</a:t>
            </a:r>
          </a:p>
        </p:txBody>
      </p:sp>
      <p:sp>
        <p:nvSpPr>
          <p:cNvPr id="8" name="TextBox 7">
            <a:extLst>
              <a:ext uri="{FF2B5EF4-FFF2-40B4-BE49-F238E27FC236}">
                <a16:creationId xmlns:a16="http://schemas.microsoft.com/office/drawing/2014/main" id="{94EE4952-5A19-4D68-8314-544B6590CB4B}"/>
              </a:ext>
            </a:extLst>
          </p:cNvPr>
          <p:cNvSpPr txBox="1"/>
          <p:nvPr/>
        </p:nvSpPr>
        <p:spPr>
          <a:xfrm>
            <a:off x="8700116" y="3657600"/>
            <a:ext cx="2917589" cy="2062103"/>
          </a:xfrm>
          <a:prstGeom prst="rect">
            <a:avLst/>
          </a:prstGeom>
          <a:noFill/>
        </p:spPr>
        <p:txBody>
          <a:bodyPr wrap="square" rtlCol="0">
            <a:spAutoFit/>
          </a:bodyPr>
          <a:lstStyle/>
          <a:p>
            <a:endParaRPr lang="en-US" sz="4400" b="1" dirty="0"/>
          </a:p>
          <a:p>
            <a:r>
              <a:rPr lang="en-US" sz="2800" b="1" dirty="0"/>
              <a:t>John Oakes</a:t>
            </a:r>
          </a:p>
          <a:p>
            <a:r>
              <a:rPr lang="en-US" sz="2800" b="1" dirty="0"/>
              <a:t>9/4/2021</a:t>
            </a:r>
          </a:p>
          <a:p>
            <a:r>
              <a:rPr lang="en-US" sz="2800" b="1" dirty="0"/>
              <a:t>Lighthouse</a:t>
            </a:r>
          </a:p>
        </p:txBody>
      </p:sp>
      <p:pic>
        <p:nvPicPr>
          <p:cNvPr id="4" name="Picture 3">
            <a:extLst>
              <a:ext uri="{FF2B5EF4-FFF2-40B4-BE49-F238E27FC236}">
                <a16:creationId xmlns:a16="http://schemas.microsoft.com/office/drawing/2014/main" id="{A0A0934C-8767-4C2E-A146-36327F9E30C9}"/>
              </a:ext>
            </a:extLst>
          </p:cNvPr>
          <p:cNvPicPr>
            <a:picLocks noChangeAspect="1"/>
          </p:cNvPicPr>
          <p:nvPr/>
        </p:nvPicPr>
        <p:blipFill>
          <a:blip r:embed="rId2"/>
          <a:stretch>
            <a:fillRect/>
          </a:stretch>
        </p:blipFill>
        <p:spPr>
          <a:xfrm>
            <a:off x="784963" y="1763979"/>
            <a:ext cx="7790866" cy="4362885"/>
          </a:xfrm>
          <a:prstGeom prst="rect">
            <a:avLst/>
          </a:prstGeom>
        </p:spPr>
      </p:pic>
    </p:spTree>
    <p:extLst>
      <p:ext uri="{BB962C8B-B14F-4D97-AF65-F5344CB8AC3E}">
        <p14:creationId xmlns:p14="http://schemas.microsoft.com/office/powerpoint/2010/main" val="221449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28B4-0C98-41F8-B966-6747FD6A2E0B}"/>
              </a:ext>
            </a:extLst>
          </p:cNvPr>
          <p:cNvSpPr>
            <a:spLocks noGrp="1"/>
          </p:cNvSpPr>
          <p:nvPr>
            <p:ph type="title"/>
          </p:nvPr>
        </p:nvSpPr>
        <p:spPr>
          <a:xfrm>
            <a:off x="1216242" y="346230"/>
            <a:ext cx="9774314" cy="870011"/>
          </a:xfrm>
        </p:spPr>
        <p:txBody>
          <a:bodyPr/>
          <a:lstStyle/>
          <a:p>
            <a:pPr algn="ctr"/>
            <a:r>
              <a:rPr lang="en-US" b="1" dirty="0"/>
              <a:t>V. The Calvinist Jesus</a:t>
            </a:r>
          </a:p>
        </p:txBody>
      </p:sp>
      <p:sp>
        <p:nvSpPr>
          <p:cNvPr id="3" name="Content Placeholder 2">
            <a:extLst>
              <a:ext uri="{FF2B5EF4-FFF2-40B4-BE49-F238E27FC236}">
                <a16:creationId xmlns:a16="http://schemas.microsoft.com/office/drawing/2014/main" id="{148D7FC4-C8AA-401B-B232-25C2084241C9}"/>
              </a:ext>
            </a:extLst>
          </p:cNvPr>
          <p:cNvSpPr>
            <a:spLocks noGrp="1"/>
          </p:cNvSpPr>
          <p:nvPr>
            <p:ph idx="1"/>
          </p:nvPr>
        </p:nvSpPr>
        <p:spPr>
          <a:xfrm>
            <a:off x="1216242" y="1296139"/>
            <a:ext cx="10227075" cy="5397623"/>
          </a:xfrm>
        </p:spPr>
        <p:txBody>
          <a:bodyPr>
            <a:normAutofit lnSpcReduction="10000"/>
          </a:bodyPr>
          <a:lstStyle/>
          <a:p>
            <a:pPr marL="0" indent="0">
              <a:buNone/>
            </a:pPr>
            <a:r>
              <a:rPr lang="en-US" sz="2400" b="1" dirty="0"/>
              <a:t>This is the Jesus of Calvinistic Predestination/Reformed theology--of Ulrich Zwingli and John Calvin</a:t>
            </a:r>
          </a:p>
          <a:p>
            <a:pPr marL="0" indent="0">
              <a:buNone/>
            </a:pPr>
            <a:r>
              <a:rPr lang="en-US" sz="2400" b="1" dirty="0"/>
              <a:t>This is the Jesus of Original Sin.  In Adam’s fall we sinned all.”</a:t>
            </a:r>
          </a:p>
          <a:p>
            <a:pPr marL="0" indent="0">
              <a:buNone/>
            </a:pPr>
            <a:r>
              <a:rPr lang="en-US" sz="2400" b="1" dirty="0"/>
              <a:t>Zwingli:  “Those individuals who end up damned forever in hell are also eternally determined by God for that fate.”</a:t>
            </a:r>
          </a:p>
          <a:p>
            <a:pPr marL="0" indent="0">
              <a:buNone/>
            </a:pPr>
            <a:r>
              <a:rPr lang="en-US" sz="2400" b="1" dirty="0"/>
              <a:t>Calvin:  We call predestination God’s eternal decree, by which he determined with himself what he willed to become of each man.  For all are not created in equal condition; rather, eternal life is foreordained for some, eternal damnation for others.  Therefore, as any man has been created to one or the other of these ends, we speak of him as predestined to life or death.”</a:t>
            </a:r>
          </a:p>
          <a:p>
            <a:pPr marL="0" indent="0">
              <a:buNone/>
            </a:pPr>
            <a:endParaRPr lang="en-US" sz="2400" dirty="0"/>
          </a:p>
        </p:txBody>
      </p:sp>
    </p:spTree>
    <p:extLst>
      <p:ext uri="{BB962C8B-B14F-4D97-AF65-F5344CB8AC3E}">
        <p14:creationId xmlns:p14="http://schemas.microsoft.com/office/powerpoint/2010/main" val="2243084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D53B2-EBD6-42F5-B329-7E0C7EAD691C}"/>
              </a:ext>
            </a:extLst>
          </p:cNvPr>
          <p:cNvSpPr>
            <a:spLocks noGrp="1"/>
          </p:cNvSpPr>
          <p:nvPr>
            <p:ph type="title"/>
          </p:nvPr>
        </p:nvSpPr>
        <p:spPr>
          <a:xfrm>
            <a:off x="1180730" y="808057"/>
            <a:ext cx="9389410" cy="798802"/>
          </a:xfrm>
        </p:spPr>
        <p:txBody>
          <a:bodyPr>
            <a:normAutofit/>
          </a:bodyPr>
          <a:lstStyle/>
          <a:p>
            <a:pPr algn="ctr"/>
            <a:r>
              <a:rPr lang="en-US" sz="3200" b="1" dirty="0"/>
              <a:t>Calvinist Jesus</a:t>
            </a:r>
          </a:p>
        </p:txBody>
      </p:sp>
      <p:sp>
        <p:nvSpPr>
          <p:cNvPr id="3" name="Content Placeholder 2">
            <a:extLst>
              <a:ext uri="{FF2B5EF4-FFF2-40B4-BE49-F238E27FC236}">
                <a16:creationId xmlns:a16="http://schemas.microsoft.com/office/drawing/2014/main" id="{3D149A3F-4F71-4BC3-9906-61EF7A7D6FDE}"/>
              </a:ext>
            </a:extLst>
          </p:cNvPr>
          <p:cNvSpPr>
            <a:spLocks noGrp="1"/>
          </p:cNvSpPr>
          <p:nvPr>
            <p:ph idx="1"/>
          </p:nvPr>
        </p:nvSpPr>
        <p:spPr>
          <a:xfrm>
            <a:off x="1296140" y="2052116"/>
            <a:ext cx="9273999" cy="3997828"/>
          </a:xfrm>
        </p:spPr>
        <p:txBody>
          <a:bodyPr>
            <a:normAutofit lnSpcReduction="10000"/>
          </a:bodyPr>
          <a:lstStyle/>
          <a:p>
            <a:pPr marL="0" indent="0">
              <a:buNone/>
            </a:pPr>
            <a:r>
              <a:rPr lang="en-US" sz="2400" b="1" dirty="0"/>
              <a:t>This is the Jesus of TULIP  (Total depravity, Unconditional election, Limited atonement, Irresistible grace, and Perseverance of the Saints)</a:t>
            </a:r>
          </a:p>
          <a:p>
            <a:pPr marL="0" indent="0">
              <a:buNone/>
            </a:pPr>
            <a:r>
              <a:rPr lang="en-US" sz="2400" b="1" dirty="0"/>
              <a:t>This is the Jesus who saves by “faith alone”</a:t>
            </a:r>
          </a:p>
          <a:p>
            <a:pPr marL="0" indent="0">
              <a:buNone/>
            </a:pPr>
            <a:r>
              <a:rPr lang="en-US" sz="2400" b="1" dirty="0"/>
              <a:t>This is the Jesus who chooses who gets saved.</a:t>
            </a:r>
          </a:p>
          <a:p>
            <a:pPr marL="0" indent="0">
              <a:buNone/>
            </a:pPr>
            <a:r>
              <a:rPr lang="en-US" sz="2400" b="1" dirty="0"/>
              <a:t>This is the Jesus of “Once saved, always saved”</a:t>
            </a:r>
          </a:p>
          <a:p>
            <a:pPr marL="0" indent="0">
              <a:buNone/>
            </a:pPr>
            <a:r>
              <a:rPr lang="en-US" sz="2400" b="1" dirty="0"/>
              <a:t>This is the Jesus who you pray into your heart.</a:t>
            </a:r>
          </a:p>
          <a:p>
            <a:pPr marL="0" indent="0">
              <a:buNone/>
            </a:pPr>
            <a:endParaRPr lang="en-US" sz="2400" b="1" dirty="0"/>
          </a:p>
        </p:txBody>
      </p:sp>
    </p:spTree>
    <p:extLst>
      <p:ext uri="{BB962C8B-B14F-4D97-AF65-F5344CB8AC3E}">
        <p14:creationId xmlns:p14="http://schemas.microsoft.com/office/powerpoint/2010/main" val="2027486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7AC0-07C0-4325-B1CC-2181ADBFCC70}"/>
              </a:ext>
            </a:extLst>
          </p:cNvPr>
          <p:cNvSpPr>
            <a:spLocks noGrp="1"/>
          </p:cNvSpPr>
          <p:nvPr>
            <p:ph type="title"/>
          </p:nvPr>
        </p:nvSpPr>
        <p:spPr>
          <a:xfrm>
            <a:off x="1358283" y="808056"/>
            <a:ext cx="9809825" cy="1077229"/>
          </a:xfrm>
        </p:spPr>
        <p:txBody>
          <a:bodyPr/>
          <a:lstStyle/>
          <a:p>
            <a:pPr algn="ctr"/>
            <a:r>
              <a:rPr lang="en-US" b="1" dirty="0"/>
              <a:t>What’s Wrong With the Calvinist Jesus?</a:t>
            </a:r>
          </a:p>
        </p:txBody>
      </p:sp>
      <p:sp>
        <p:nvSpPr>
          <p:cNvPr id="3" name="Content Placeholder 2">
            <a:extLst>
              <a:ext uri="{FF2B5EF4-FFF2-40B4-BE49-F238E27FC236}">
                <a16:creationId xmlns:a16="http://schemas.microsoft.com/office/drawing/2014/main" id="{C5A392BD-D082-4D32-B1A2-D50B43977F0E}"/>
              </a:ext>
            </a:extLst>
          </p:cNvPr>
          <p:cNvSpPr>
            <a:spLocks noGrp="1"/>
          </p:cNvSpPr>
          <p:nvPr>
            <p:ph idx="1"/>
          </p:nvPr>
        </p:nvSpPr>
        <p:spPr>
          <a:xfrm>
            <a:off x="1118586" y="2052116"/>
            <a:ext cx="10191565" cy="3997828"/>
          </a:xfrm>
        </p:spPr>
        <p:txBody>
          <a:bodyPr>
            <a:normAutofit/>
          </a:bodyPr>
          <a:lstStyle/>
          <a:p>
            <a:pPr marL="0" indent="0">
              <a:buNone/>
            </a:pPr>
            <a:r>
              <a:rPr lang="en-US" sz="2400" b="1" dirty="0"/>
              <a:t>This is not the Jesus of the Bible</a:t>
            </a:r>
          </a:p>
          <a:p>
            <a:pPr marL="0" indent="0">
              <a:buNone/>
            </a:pPr>
            <a:r>
              <a:rPr lang="en-US" sz="2400" b="1" dirty="0"/>
              <a:t>1 John 2:2  He is the atoning sacrifice for our sins, and not only for ours, but also for the sins of the </a:t>
            </a:r>
            <a:r>
              <a:rPr lang="en-US" sz="2400" b="1" dirty="0">
                <a:solidFill>
                  <a:srgbClr val="FFFF00"/>
                </a:solidFill>
              </a:rPr>
              <a:t>whole world</a:t>
            </a:r>
            <a:r>
              <a:rPr lang="en-US" sz="2400" b="1" dirty="0"/>
              <a:t>.</a:t>
            </a:r>
          </a:p>
          <a:p>
            <a:pPr marL="0" indent="0">
              <a:buNone/>
            </a:pPr>
            <a:r>
              <a:rPr lang="en-US" sz="2400" b="1" dirty="0"/>
              <a:t>1 Timothy 2:3-4  This is good, and pleases God our Savior, who wants </a:t>
            </a:r>
            <a:r>
              <a:rPr lang="en-US" sz="2400" b="1" dirty="0">
                <a:solidFill>
                  <a:srgbClr val="FFFF00"/>
                </a:solidFill>
              </a:rPr>
              <a:t>all people </a:t>
            </a:r>
            <a:r>
              <a:rPr lang="en-US" sz="2400" b="1" dirty="0"/>
              <a:t>to be saved and to come to a knowledge of the truth.”</a:t>
            </a:r>
          </a:p>
          <a:p>
            <a:pPr marL="0" indent="0">
              <a:buNone/>
            </a:pPr>
            <a:endParaRPr lang="en-US" sz="2400" b="1" dirty="0"/>
          </a:p>
        </p:txBody>
      </p:sp>
    </p:spTree>
    <p:extLst>
      <p:ext uri="{BB962C8B-B14F-4D97-AF65-F5344CB8AC3E}">
        <p14:creationId xmlns:p14="http://schemas.microsoft.com/office/powerpoint/2010/main" val="372215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3E63-3628-4FD7-93E7-6758809B3C05}"/>
              </a:ext>
            </a:extLst>
          </p:cNvPr>
          <p:cNvSpPr>
            <a:spLocks noGrp="1"/>
          </p:cNvSpPr>
          <p:nvPr>
            <p:ph type="title"/>
          </p:nvPr>
        </p:nvSpPr>
        <p:spPr>
          <a:xfrm>
            <a:off x="-479394" y="461640"/>
            <a:ext cx="12437616" cy="1423646"/>
          </a:xfrm>
        </p:spPr>
        <p:txBody>
          <a:bodyPr>
            <a:normAutofit/>
          </a:bodyPr>
          <a:lstStyle/>
          <a:p>
            <a:pPr algn="ctr"/>
            <a:r>
              <a:rPr lang="en-US" sz="3200" b="1" dirty="0"/>
              <a:t>VI.  The Black Jesus/The White Jesus/The ethnic Jesus</a:t>
            </a:r>
          </a:p>
        </p:txBody>
      </p:sp>
      <p:sp>
        <p:nvSpPr>
          <p:cNvPr id="3" name="Content Placeholder 2">
            <a:extLst>
              <a:ext uri="{FF2B5EF4-FFF2-40B4-BE49-F238E27FC236}">
                <a16:creationId xmlns:a16="http://schemas.microsoft.com/office/drawing/2014/main" id="{04E8D1DA-3B7E-4927-A0E8-706E9F018378}"/>
              </a:ext>
            </a:extLst>
          </p:cNvPr>
          <p:cNvSpPr>
            <a:spLocks noGrp="1"/>
          </p:cNvSpPr>
          <p:nvPr>
            <p:ph idx="1"/>
          </p:nvPr>
        </p:nvSpPr>
        <p:spPr>
          <a:xfrm>
            <a:off x="1198485" y="2052116"/>
            <a:ext cx="7812026" cy="3997828"/>
          </a:xfrm>
        </p:spPr>
        <p:txBody>
          <a:bodyPr>
            <a:normAutofit/>
          </a:bodyPr>
          <a:lstStyle/>
          <a:p>
            <a:pPr marL="0" indent="0">
              <a:buNone/>
            </a:pPr>
            <a:r>
              <a:rPr lang="en-US" sz="2400" b="1" dirty="0"/>
              <a:t>This is the Jesus who is involved in racial politics.</a:t>
            </a:r>
          </a:p>
          <a:p>
            <a:pPr marL="0" indent="0">
              <a:buNone/>
            </a:pPr>
            <a:r>
              <a:rPr lang="en-US" sz="2400" b="1" dirty="0"/>
              <a:t>This is the Republican Jesus.</a:t>
            </a:r>
          </a:p>
          <a:p>
            <a:pPr marL="0" indent="0">
              <a:buNone/>
            </a:pPr>
            <a:r>
              <a:rPr lang="en-US" sz="2400" b="1" dirty="0"/>
              <a:t>This is the Democratic Jesus.</a:t>
            </a:r>
          </a:p>
          <a:p>
            <a:pPr marL="0" indent="0">
              <a:buNone/>
            </a:pPr>
            <a:r>
              <a:rPr lang="en-US" sz="2400" b="1" dirty="0"/>
              <a:t>This is the Jesus who fights using the weapons of this world.</a:t>
            </a:r>
          </a:p>
        </p:txBody>
      </p:sp>
      <p:pic>
        <p:nvPicPr>
          <p:cNvPr id="4" name="Picture 3">
            <a:extLst>
              <a:ext uri="{FF2B5EF4-FFF2-40B4-BE49-F238E27FC236}">
                <a16:creationId xmlns:a16="http://schemas.microsoft.com/office/drawing/2014/main" id="{ADBC149F-7C65-4A49-93F6-18E0ED5DCC84}"/>
              </a:ext>
            </a:extLst>
          </p:cNvPr>
          <p:cNvPicPr>
            <a:picLocks noChangeAspect="1"/>
          </p:cNvPicPr>
          <p:nvPr/>
        </p:nvPicPr>
        <p:blipFill>
          <a:blip r:embed="rId2"/>
          <a:stretch>
            <a:fillRect/>
          </a:stretch>
        </p:blipFill>
        <p:spPr>
          <a:xfrm>
            <a:off x="8841835" y="1269138"/>
            <a:ext cx="2339636" cy="2339636"/>
          </a:xfrm>
          <a:prstGeom prst="rect">
            <a:avLst/>
          </a:prstGeom>
        </p:spPr>
      </p:pic>
      <p:pic>
        <p:nvPicPr>
          <p:cNvPr id="5" name="Picture 4">
            <a:extLst>
              <a:ext uri="{FF2B5EF4-FFF2-40B4-BE49-F238E27FC236}">
                <a16:creationId xmlns:a16="http://schemas.microsoft.com/office/drawing/2014/main" id="{A35153B7-C918-47C1-A731-0E86FD417EF9}"/>
              </a:ext>
            </a:extLst>
          </p:cNvPr>
          <p:cNvPicPr>
            <a:picLocks noChangeAspect="1"/>
          </p:cNvPicPr>
          <p:nvPr/>
        </p:nvPicPr>
        <p:blipFill>
          <a:blip r:embed="rId3"/>
          <a:stretch>
            <a:fillRect/>
          </a:stretch>
        </p:blipFill>
        <p:spPr>
          <a:xfrm>
            <a:off x="8926173" y="3818861"/>
            <a:ext cx="2339636" cy="2577499"/>
          </a:xfrm>
          <a:prstGeom prst="rect">
            <a:avLst/>
          </a:prstGeom>
        </p:spPr>
      </p:pic>
    </p:spTree>
    <p:extLst>
      <p:ext uri="{BB962C8B-B14F-4D97-AF65-F5344CB8AC3E}">
        <p14:creationId xmlns:p14="http://schemas.microsoft.com/office/powerpoint/2010/main" val="1906657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214FC-1198-4919-A7A0-1038473D25DF}"/>
              </a:ext>
            </a:extLst>
          </p:cNvPr>
          <p:cNvSpPr>
            <a:spLocks noGrp="1"/>
          </p:cNvSpPr>
          <p:nvPr>
            <p:ph type="title"/>
          </p:nvPr>
        </p:nvSpPr>
        <p:spPr>
          <a:xfrm>
            <a:off x="1305017" y="355108"/>
            <a:ext cx="9265122" cy="887766"/>
          </a:xfrm>
        </p:spPr>
        <p:txBody>
          <a:bodyPr/>
          <a:lstStyle/>
          <a:p>
            <a:pPr algn="ctr"/>
            <a:r>
              <a:rPr lang="en-US" b="1" dirty="0"/>
              <a:t>VII.  The Liberal Jesus</a:t>
            </a:r>
          </a:p>
        </p:txBody>
      </p:sp>
      <p:sp>
        <p:nvSpPr>
          <p:cNvPr id="3" name="Content Placeholder 2">
            <a:extLst>
              <a:ext uri="{FF2B5EF4-FFF2-40B4-BE49-F238E27FC236}">
                <a16:creationId xmlns:a16="http://schemas.microsoft.com/office/drawing/2014/main" id="{409FC1C5-0694-4C54-B715-6CD41EA004EA}"/>
              </a:ext>
            </a:extLst>
          </p:cNvPr>
          <p:cNvSpPr>
            <a:spLocks noGrp="1"/>
          </p:cNvSpPr>
          <p:nvPr>
            <p:ph idx="1"/>
          </p:nvPr>
        </p:nvSpPr>
        <p:spPr>
          <a:xfrm>
            <a:off x="1180730" y="2052116"/>
            <a:ext cx="10173810" cy="3997828"/>
          </a:xfrm>
        </p:spPr>
        <p:txBody>
          <a:bodyPr>
            <a:normAutofit/>
          </a:bodyPr>
          <a:lstStyle/>
          <a:p>
            <a:pPr marL="0" indent="0">
              <a:buNone/>
            </a:pPr>
            <a:r>
              <a:rPr lang="en-US" sz="2400" b="1" dirty="0"/>
              <a:t>The Jesus of the liberal scholars.</a:t>
            </a:r>
          </a:p>
          <a:p>
            <a:pPr marL="0" indent="0">
              <a:buNone/>
            </a:pPr>
            <a:r>
              <a:rPr lang="en-US" sz="2400" b="1" dirty="0"/>
              <a:t>The Jesus of those who deny the inspiration of the Bible.</a:t>
            </a:r>
          </a:p>
          <a:p>
            <a:pPr marL="0" indent="0">
              <a:buNone/>
            </a:pPr>
            <a:r>
              <a:rPr lang="en-US" sz="2400" b="1" dirty="0"/>
              <a:t>The Jesus who was only a social revolutionary.</a:t>
            </a:r>
          </a:p>
          <a:p>
            <a:pPr marL="0" indent="0">
              <a:buNone/>
            </a:pPr>
            <a:endParaRPr lang="en-US" sz="2400" b="1" dirty="0"/>
          </a:p>
        </p:txBody>
      </p:sp>
    </p:spTree>
    <p:extLst>
      <p:ext uri="{BB962C8B-B14F-4D97-AF65-F5344CB8AC3E}">
        <p14:creationId xmlns:p14="http://schemas.microsoft.com/office/powerpoint/2010/main" val="3460718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8C3F3-4958-4701-A846-5C2A6C574D8B}"/>
              </a:ext>
            </a:extLst>
          </p:cNvPr>
          <p:cNvSpPr>
            <a:spLocks noGrp="1"/>
          </p:cNvSpPr>
          <p:nvPr>
            <p:ph type="title"/>
          </p:nvPr>
        </p:nvSpPr>
        <p:spPr>
          <a:xfrm>
            <a:off x="1109709" y="301841"/>
            <a:ext cx="10271465" cy="923278"/>
          </a:xfrm>
        </p:spPr>
        <p:txBody>
          <a:bodyPr>
            <a:normAutofit fontScale="90000"/>
          </a:bodyPr>
          <a:lstStyle/>
          <a:p>
            <a:pPr algn="ctr"/>
            <a:r>
              <a:rPr lang="en-US" b="1" dirty="0"/>
              <a:t>VIII.  The Universalist Jesus  </a:t>
            </a:r>
            <a:br>
              <a:rPr lang="en-US" dirty="0"/>
            </a:br>
            <a:endParaRPr lang="en-US" b="1" dirty="0"/>
          </a:p>
        </p:txBody>
      </p:sp>
      <p:sp>
        <p:nvSpPr>
          <p:cNvPr id="3" name="Content Placeholder 2">
            <a:extLst>
              <a:ext uri="{FF2B5EF4-FFF2-40B4-BE49-F238E27FC236}">
                <a16:creationId xmlns:a16="http://schemas.microsoft.com/office/drawing/2014/main" id="{C786A8D3-26A6-4842-953D-C3BA55F05D47}"/>
              </a:ext>
            </a:extLst>
          </p:cNvPr>
          <p:cNvSpPr>
            <a:spLocks noGrp="1"/>
          </p:cNvSpPr>
          <p:nvPr>
            <p:ph idx="1"/>
          </p:nvPr>
        </p:nvSpPr>
        <p:spPr>
          <a:xfrm>
            <a:off x="1109708" y="2052116"/>
            <a:ext cx="10271465" cy="3997828"/>
          </a:xfrm>
        </p:spPr>
        <p:txBody>
          <a:bodyPr>
            <a:normAutofit/>
          </a:bodyPr>
          <a:lstStyle/>
          <a:p>
            <a:pPr marL="0" indent="0">
              <a:buNone/>
            </a:pPr>
            <a:r>
              <a:rPr lang="en-US" sz="2400" b="1" dirty="0"/>
              <a:t>The “nice” Jesus who does not judge anyone.</a:t>
            </a:r>
          </a:p>
          <a:p>
            <a:pPr marL="0" indent="0">
              <a:buNone/>
            </a:pPr>
            <a:r>
              <a:rPr lang="en-US" sz="2400" b="1" dirty="0"/>
              <a:t>The Jesus of funerals.</a:t>
            </a:r>
          </a:p>
          <a:p>
            <a:pPr marL="0" indent="0">
              <a:buNone/>
            </a:pPr>
            <a:r>
              <a:rPr lang="en-US" sz="2400" b="1" dirty="0"/>
              <a:t>The Jesus of most Americans.</a:t>
            </a:r>
          </a:p>
          <a:p>
            <a:pPr marL="0" indent="0">
              <a:buNone/>
            </a:pPr>
            <a:r>
              <a:rPr lang="en-US" sz="2400" b="1" dirty="0"/>
              <a:t>The Jesus of Unitarian Universalists.</a:t>
            </a:r>
          </a:p>
          <a:p>
            <a:pPr marL="0" indent="0">
              <a:buNone/>
            </a:pPr>
            <a:r>
              <a:rPr lang="en-US" sz="2400" b="1" dirty="0"/>
              <a:t>The problem: This is not the Jesus of the Bible.</a:t>
            </a:r>
          </a:p>
          <a:p>
            <a:pPr marL="0" indent="0">
              <a:buNone/>
            </a:pPr>
            <a:endParaRPr lang="en-US" sz="2400" b="1" dirty="0"/>
          </a:p>
        </p:txBody>
      </p:sp>
    </p:spTree>
    <p:extLst>
      <p:ext uri="{BB962C8B-B14F-4D97-AF65-F5344CB8AC3E}">
        <p14:creationId xmlns:p14="http://schemas.microsoft.com/office/powerpoint/2010/main" val="1139458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EEBC-D758-4CE3-980F-54A354F85A35}"/>
              </a:ext>
            </a:extLst>
          </p:cNvPr>
          <p:cNvSpPr>
            <a:spLocks noGrp="1"/>
          </p:cNvSpPr>
          <p:nvPr>
            <p:ph type="title"/>
          </p:nvPr>
        </p:nvSpPr>
        <p:spPr>
          <a:xfrm>
            <a:off x="1216241" y="328474"/>
            <a:ext cx="10040643" cy="1556811"/>
          </a:xfrm>
        </p:spPr>
        <p:txBody>
          <a:bodyPr/>
          <a:lstStyle/>
          <a:p>
            <a:pPr algn="ctr"/>
            <a:r>
              <a:rPr lang="en-US" b="1" dirty="0"/>
              <a:t>Does Jesus Judge?</a:t>
            </a:r>
          </a:p>
        </p:txBody>
      </p:sp>
      <p:sp>
        <p:nvSpPr>
          <p:cNvPr id="3" name="Content Placeholder 2">
            <a:extLst>
              <a:ext uri="{FF2B5EF4-FFF2-40B4-BE49-F238E27FC236}">
                <a16:creationId xmlns:a16="http://schemas.microsoft.com/office/drawing/2014/main" id="{551379CA-FEDA-4EA5-B920-8D960225EDDC}"/>
              </a:ext>
            </a:extLst>
          </p:cNvPr>
          <p:cNvSpPr>
            <a:spLocks noGrp="1"/>
          </p:cNvSpPr>
          <p:nvPr>
            <p:ph idx="1"/>
          </p:nvPr>
        </p:nvSpPr>
        <p:spPr>
          <a:xfrm>
            <a:off x="1003177" y="896646"/>
            <a:ext cx="10786369" cy="3799642"/>
          </a:xfrm>
        </p:spPr>
        <p:txBody>
          <a:bodyPr>
            <a:normAutofit fontScale="92500"/>
          </a:bodyPr>
          <a:lstStyle/>
          <a:p>
            <a:pPr marL="0" indent="0">
              <a:buNone/>
            </a:pPr>
            <a:r>
              <a:rPr lang="en-US" sz="2400" b="1" dirty="0"/>
              <a:t>John 12:48  “If anyone hears my words but does not keep them, I do not judge that person. For I did not come to judge the world, but the save the world.”</a:t>
            </a:r>
          </a:p>
          <a:p>
            <a:pPr marL="0" indent="0">
              <a:buNone/>
            </a:pPr>
            <a:r>
              <a:rPr lang="en-US" sz="2400" b="1" dirty="0"/>
              <a:t>Jesus’ mission on the earth was to save, not to judge</a:t>
            </a:r>
          </a:p>
          <a:p>
            <a:pPr marL="0" indent="0">
              <a:buNone/>
            </a:pPr>
            <a:r>
              <a:rPr lang="en-US" sz="2400" b="1" dirty="0"/>
              <a:t>But…</a:t>
            </a:r>
          </a:p>
          <a:p>
            <a:pPr marL="0" indent="0">
              <a:buNone/>
            </a:pPr>
            <a:r>
              <a:rPr lang="en-US" sz="2400" b="1" dirty="0"/>
              <a:t>2 Timothy 4:1  In the presence of God and of Christ Jesus, who will judge the living and the dead, and in view of his appearing and his kingdom, I give you this charge: Preach the Word! </a:t>
            </a:r>
          </a:p>
        </p:txBody>
      </p:sp>
      <p:pic>
        <p:nvPicPr>
          <p:cNvPr id="4" name="Picture 3">
            <a:extLst>
              <a:ext uri="{FF2B5EF4-FFF2-40B4-BE49-F238E27FC236}">
                <a16:creationId xmlns:a16="http://schemas.microsoft.com/office/drawing/2014/main" id="{34CE4293-5394-466E-93A0-1E3D5B84BA67}"/>
              </a:ext>
            </a:extLst>
          </p:cNvPr>
          <p:cNvPicPr>
            <a:picLocks noChangeAspect="1"/>
          </p:cNvPicPr>
          <p:nvPr/>
        </p:nvPicPr>
        <p:blipFill>
          <a:blip r:embed="rId2"/>
          <a:stretch>
            <a:fillRect/>
          </a:stretch>
        </p:blipFill>
        <p:spPr>
          <a:xfrm>
            <a:off x="2938509" y="4544783"/>
            <a:ext cx="5965794" cy="2365344"/>
          </a:xfrm>
          <a:prstGeom prst="rect">
            <a:avLst/>
          </a:prstGeom>
        </p:spPr>
      </p:pic>
    </p:spTree>
    <p:extLst>
      <p:ext uri="{BB962C8B-B14F-4D97-AF65-F5344CB8AC3E}">
        <p14:creationId xmlns:p14="http://schemas.microsoft.com/office/powerpoint/2010/main" val="3104951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DA40-0AF5-4B85-9F7D-E9AD833F16A3}"/>
              </a:ext>
            </a:extLst>
          </p:cNvPr>
          <p:cNvSpPr>
            <a:spLocks noGrp="1"/>
          </p:cNvSpPr>
          <p:nvPr>
            <p:ph type="title"/>
          </p:nvPr>
        </p:nvSpPr>
        <p:spPr>
          <a:xfrm>
            <a:off x="1322773" y="426128"/>
            <a:ext cx="9863091" cy="1459157"/>
          </a:xfrm>
        </p:spPr>
        <p:txBody>
          <a:bodyPr/>
          <a:lstStyle/>
          <a:p>
            <a:pPr algn="ctr"/>
            <a:r>
              <a:rPr lang="en-US" b="1" dirty="0"/>
              <a:t>IX. The Prosperity Gospel Jesus. </a:t>
            </a:r>
          </a:p>
        </p:txBody>
      </p:sp>
      <p:pic>
        <p:nvPicPr>
          <p:cNvPr id="4" name="Content Placeholder 3">
            <a:extLst>
              <a:ext uri="{FF2B5EF4-FFF2-40B4-BE49-F238E27FC236}">
                <a16:creationId xmlns:a16="http://schemas.microsoft.com/office/drawing/2014/main" id="{344E82FF-07C5-4D9B-BA8B-14C07D927B7D}"/>
              </a:ext>
            </a:extLst>
          </p:cNvPr>
          <p:cNvPicPr>
            <a:picLocks noGrp="1" noChangeAspect="1"/>
          </p:cNvPicPr>
          <p:nvPr>
            <p:ph idx="1"/>
          </p:nvPr>
        </p:nvPicPr>
        <p:blipFill>
          <a:blip r:embed="rId2"/>
          <a:stretch>
            <a:fillRect/>
          </a:stretch>
        </p:blipFill>
        <p:spPr>
          <a:xfrm>
            <a:off x="7558430" y="1049174"/>
            <a:ext cx="3627434" cy="3993226"/>
          </a:xfrm>
          <a:prstGeom prst="rect">
            <a:avLst/>
          </a:prstGeom>
        </p:spPr>
      </p:pic>
      <p:pic>
        <p:nvPicPr>
          <p:cNvPr id="5" name="Picture 4">
            <a:extLst>
              <a:ext uri="{FF2B5EF4-FFF2-40B4-BE49-F238E27FC236}">
                <a16:creationId xmlns:a16="http://schemas.microsoft.com/office/drawing/2014/main" id="{362E01A3-6CA0-41E9-8CD0-6E2E1E4B3708}"/>
              </a:ext>
            </a:extLst>
          </p:cNvPr>
          <p:cNvPicPr>
            <a:picLocks noChangeAspect="1"/>
          </p:cNvPicPr>
          <p:nvPr/>
        </p:nvPicPr>
        <p:blipFill>
          <a:blip r:embed="rId3"/>
          <a:stretch>
            <a:fillRect/>
          </a:stretch>
        </p:blipFill>
        <p:spPr>
          <a:xfrm>
            <a:off x="1113613" y="1049174"/>
            <a:ext cx="4473586" cy="2981288"/>
          </a:xfrm>
          <a:prstGeom prst="rect">
            <a:avLst/>
          </a:prstGeom>
        </p:spPr>
      </p:pic>
      <p:pic>
        <p:nvPicPr>
          <p:cNvPr id="6" name="Picture 5">
            <a:extLst>
              <a:ext uri="{FF2B5EF4-FFF2-40B4-BE49-F238E27FC236}">
                <a16:creationId xmlns:a16="http://schemas.microsoft.com/office/drawing/2014/main" id="{5E7B283A-DF67-4C21-848C-EA18966F7C30}"/>
              </a:ext>
            </a:extLst>
          </p:cNvPr>
          <p:cNvPicPr>
            <a:picLocks noChangeAspect="1"/>
          </p:cNvPicPr>
          <p:nvPr/>
        </p:nvPicPr>
        <p:blipFill>
          <a:blip r:embed="rId4"/>
          <a:stretch>
            <a:fillRect/>
          </a:stretch>
        </p:blipFill>
        <p:spPr>
          <a:xfrm>
            <a:off x="1775533" y="4176943"/>
            <a:ext cx="5362113" cy="2681057"/>
          </a:xfrm>
          <a:prstGeom prst="rect">
            <a:avLst/>
          </a:prstGeom>
        </p:spPr>
      </p:pic>
    </p:spTree>
    <p:extLst>
      <p:ext uri="{BB962C8B-B14F-4D97-AF65-F5344CB8AC3E}">
        <p14:creationId xmlns:p14="http://schemas.microsoft.com/office/powerpoint/2010/main" val="1872048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3742A-3631-409C-A9C3-5A814229A3F1}"/>
              </a:ext>
            </a:extLst>
          </p:cNvPr>
          <p:cNvSpPr>
            <a:spLocks noGrp="1"/>
          </p:cNvSpPr>
          <p:nvPr>
            <p:ph type="title"/>
          </p:nvPr>
        </p:nvSpPr>
        <p:spPr>
          <a:xfrm>
            <a:off x="1287261" y="488272"/>
            <a:ext cx="9721049" cy="1397013"/>
          </a:xfrm>
        </p:spPr>
        <p:txBody>
          <a:bodyPr/>
          <a:lstStyle/>
          <a:p>
            <a:pPr algn="ctr"/>
            <a:r>
              <a:rPr lang="en-US" b="1" dirty="0"/>
              <a:t>The Prosperity Gospel Jesus</a:t>
            </a:r>
          </a:p>
        </p:txBody>
      </p:sp>
      <p:sp>
        <p:nvSpPr>
          <p:cNvPr id="3" name="Content Placeholder 2">
            <a:extLst>
              <a:ext uri="{FF2B5EF4-FFF2-40B4-BE49-F238E27FC236}">
                <a16:creationId xmlns:a16="http://schemas.microsoft.com/office/drawing/2014/main" id="{9D363551-33F4-45D1-BCC4-01E90FC4C54A}"/>
              </a:ext>
            </a:extLst>
          </p:cNvPr>
          <p:cNvSpPr>
            <a:spLocks noGrp="1"/>
          </p:cNvSpPr>
          <p:nvPr>
            <p:ph idx="1"/>
          </p:nvPr>
        </p:nvSpPr>
        <p:spPr>
          <a:xfrm>
            <a:off x="1216240" y="2052116"/>
            <a:ext cx="10138299" cy="3997828"/>
          </a:xfrm>
        </p:spPr>
        <p:txBody>
          <a:bodyPr>
            <a:normAutofit/>
          </a:bodyPr>
          <a:lstStyle/>
          <a:p>
            <a:pPr marL="0" indent="0">
              <a:buNone/>
            </a:pPr>
            <a:r>
              <a:rPr lang="en-US" sz="2400" b="1" dirty="0"/>
              <a:t>The Cosmic Butler Jesus.</a:t>
            </a:r>
          </a:p>
          <a:p>
            <a:pPr marL="0" indent="0">
              <a:buNone/>
            </a:pPr>
            <a:r>
              <a:rPr lang="en-US" sz="2400" b="1" dirty="0"/>
              <a:t>The Jesus who promises health, happiness and financial success.</a:t>
            </a:r>
          </a:p>
          <a:p>
            <a:pPr marL="0" indent="0">
              <a:buNone/>
            </a:pPr>
            <a:r>
              <a:rPr lang="en-US" sz="2400" b="1" dirty="0"/>
              <a:t>The Popular Jesus.</a:t>
            </a:r>
          </a:p>
          <a:p>
            <a:pPr marL="0" indent="0">
              <a:buNone/>
            </a:pPr>
            <a:r>
              <a:rPr lang="en-US" sz="2400" b="1" dirty="0"/>
              <a:t>The Jesus of most Evangelical Christianity</a:t>
            </a:r>
          </a:p>
          <a:p>
            <a:pPr marL="0" indent="0">
              <a:buNone/>
            </a:pPr>
            <a:r>
              <a:rPr lang="en-US" sz="2400" b="1" dirty="0"/>
              <a:t>The Prayer of Jabez Jesus.</a:t>
            </a:r>
          </a:p>
        </p:txBody>
      </p:sp>
    </p:spTree>
    <p:extLst>
      <p:ext uri="{BB962C8B-B14F-4D97-AF65-F5344CB8AC3E}">
        <p14:creationId xmlns:p14="http://schemas.microsoft.com/office/powerpoint/2010/main" val="1100085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326A3-7BD7-4650-87D9-30C8834D8E49}"/>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37DDD57D-A4E2-413C-860B-A675B506CA35}"/>
              </a:ext>
            </a:extLst>
          </p:cNvPr>
          <p:cNvPicPr>
            <a:picLocks noGrp="1" noChangeAspect="1"/>
          </p:cNvPicPr>
          <p:nvPr>
            <p:ph idx="1"/>
          </p:nvPr>
        </p:nvPicPr>
        <p:blipFill>
          <a:blip r:embed="rId2"/>
          <a:stretch>
            <a:fillRect/>
          </a:stretch>
        </p:blipFill>
        <p:spPr>
          <a:xfrm>
            <a:off x="5313277" y="432786"/>
            <a:ext cx="6878723" cy="5992427"/>
          </a:xfrm>
          <a:prstGeom prst="rect">
            <a:avLst/>
          </a:prstGeom>
        </p:spPr>
      </p:pic>
      <p:pic>
        <p:nvPicPr>
          <p:cNvPr id="8" name="Picture 7">
            <a:extLst>
              <a:ext uri="{FF2B5EF4-FFF2-40B4-BE49-F238E27FC236}">
                <a16:creationId xmlns:a16="http://schemas.microsoft.com/office/drawing/2014/main" id="{6CC28346-ABD9-4A2C-B8D0-4C5F6DCFEDC6}"/>
              </a:ext>
            </a:extLst>
          </p:cNvPr>
          <p:cNvPicPr>
            <a:picLocks noChangeAspect="1"/>
          </p:cNvPicPr>
          <p:nvPr/>
        </p:nvPicPr>
        <p:blipFill>
          <a:blip r:embed="rId3"/>
          <a:stretch>
            <a:fillRect/>
          </a:stretch>
        </p:blipFill>
        <p:spPr>
          <a:xfrm>
            <a:off x="634540" y="0"/>
            <a:ext cx="4406709" cy="6858000"/>
          </a:xfrm>
          <a:prstGeom prst="rect">
            <a:avLst/>
          </a:prstGeom>
        </p:spPr>
      </p:pic>
    </p:spTree>
    <p:extLst>
      <p:ext uri="{BB962C8B-B14F-4D97-AF65-F5344CB8AC3E}">
        <p14:creationId xmlns:p14="http://schemas.microsoft.com/office/powerpoint/2010/main" val="4155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3F34-E1E8-44AE-9584-7426FD673565}"/>
              </a:ext>
            </a:extLst>
          </p:cNvPr>
          <p:cNvSpPr>
            <a:spLocks noGrp="1"/>
          </p:cNvSpPr>
          <p:nvPr>
            <p:ph type="title"/>
          </p:nvPr>
        </p:nvSpPr>
        <p:spPr/>
        <p:txBody>
          <a:bodyPr/>
          <a:lstStyle/>
          <a:p>
            <a:endParaRPr lang="en-US"/>
          </a:p>
        </p:txBody>
      </p:sp>
      <p:pic>
        <p:nvPicPr>
          <p:cNvPr id="1026" name="Picture 2" descr="Image result for the real jesus">
            <a:extLst>
              <a:ext uri="{FF2B5EF4-FFF2-40B4-BE49-F238E27FC236}">
                <a16:creationId xmlns:a16="http://schemas.microsoft.com/office/drawing/2014/main" id="{417AC710-8F81-49E2-8AC5-EFBAC2E745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9507" y="-172"/>
            <a:ext cx="9144228" cy="685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238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1D58-4A08-417D-9D45-57F190F0DFAA}"/>
              </a:ext>
            </a:extLst>
          </p:cNvPr>
          <p:cNvSpPr>
            <a:spLocks noGrp="1"/>
          </p:cNvSpPr>
          <p:nvPr>
            <p:ph type="title"/>
          </p:nvPr>
        </p:nvSpPr>
        <p:spPr>
          <a:xfrm>
            <a:off x="1313895" y="532660"/>
            <a:ext cx="9256245" cy="825623"/>
          </a:xfrm>
        </p:spPr>
        <p:txBody>
          <a:bodyPr/>
          <a:lstStyle/>
          <a:p>
            <a:pPr algn="ctr"/>
            <a:r>
              <a:rPr lang="en-US" b="1" dirty="0"/>
              <a:t>Prosperity Jesus?</a:t>
            </a:r>
          </a:p>
        </p:txBody>
      </p:sp>
      <p:sp>
        <p:nvSpPr>
          <p:cNvPr id="3" name="Content Placeholder 2">
            <a:extLst>
              <a:ext uri="{FF2B5EF4-FFF2-40B4-BE49-F238E27FC236}">
                <a16:creationId xmlns:a16="http://schemas.microsoft.com/office/drawing/2014/main" id="{E4104109-4FA4-4035-B46C-4A14C47B9191}"/>
              </a:ext>
            </a:extLst>
          </p:cNvPr>
          <p:cNvSpPr>
            <a:spLocks noGrp="1"/>
          </p:cNvSpPr>
          <p:nvPr>
            <p:ph idx="1"/>
          </p:nvPr>
        </p:nvSpPr>
        <p:spPr>
          <a:xfrm>
            <a:off x="1100831" y="1438183"/>
            <a:ext cx="9996256" cy="5308845"/>
          </a:xfrm>
        </p:spPr>
        <p:txBody>
          <a:bodyPr>
            <a:normAutofit lnSpcReduction="10000"/>
          </a:bodyPr>
          <a:lstStyle/>
          <a:p>
            <a:pPr marL="0" indent="0">
              <a:buNone/>
            </a:pPr>
            <a:r>
              <a:rPr lang="en-US" sz="2400" b="1" dirty="0"/>
              <a:t>Jeremiah 29:11 For I know the plans I have for you… plans to prosper you and not to harm you, plans to give you hope and a future.</a:t>
            </a:r>
          </a:p>
          <a:p>
            <a:pPr marL="0" indent="0">
              <a:buNone/>
            </a:pPr>
            <a:r>
              <a:rPr lang="en-US" sz="2400" b="1" dirty="0"/>
              <a:t>But… v. 10 When seventy years are completed…</a:t>
            </a:r>
          </a:p>
          <a:p>
            <a:pPr marL="0" indent="0">
              <a:buNone/>
            </a:pPr>
            <a:r>
              <a:rPr lang="en-US" sz="2400" b="1" dirty="0"/>
              <a:t>Phil 3:10  “I want to know Christ—yes to know the power of the resurrection and participation in his sufferings, becoming like him in his death…”</a:t>
            </a:r>
          </a:p>
          <a:p>
            <a:pPr marL="0" indent="0">
              <a:buNone/>
            </a:pPr>
            <a:r>
              <a:rPr lang="en-US" sz="2400" b="1" dirty="0"/>
              <a:t>Phil 1:21  “For to me, to live is Christ and to die is gain.”</a:t>
            </a:r>
          </a:p>
          <a:p>
            <a:pPr marL="0" indent="0">
              <a:buNone/>
            </a:pPr>
            <a:r>
              <a:rPr lang="en-US" sz="2400" b="1" dirty="0"/>
              <a:t>2 Tim 3:12  “In fact, everyone who wants to live a godly life in Christ Jesus will be persecuted.”</a:t>
            </a:r>
          </a:p>
          <a:p>
            <a:pPr marL="0" indent="0">
              <a:buNone/>
            </a:pPr>
            <a:endParaRPr lang="en-US" sz="2400" b="1" dirty="0"/>
          </a:p>
        </p:txBody>
      </p:sp>
    </p:spTree>
    <p:extLst>
      <p:ext uri="{BB962C8B-B14F-4D97-AF65-F5344CB8AC3E}">
        <p14:creationId xmlns:p14="http://schemas.microsoft.com/office/powerpoint/2010/main" val="2659980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EF2AD-4F93-4D7D-B0A2-86FBEA718C79}"/>
              </a:ext>
            </a:extLst>
          </p:cNvPr>
          <p:cNvSpPr>
            <a:spLocks noGrp="1"/>
          </p:cNvSpPr>
          <p:nvPr>
            <p:ph type="title"/>
          </p:nvPr>
        </p:nvSpPr>
        <p:spPr>
          <a:xfrm>
            <a:off x="1207363" y="470517"/>
            <a:ext cx="9747682" cy="843378"/>
          </a:xfrm>
        </p:spPr>
        <p:txBody>
          <a:bodyPr/>
          <a:lstStyle/>
          <a:p>
            <a:pPr algn="ctr"/>
            <a:r>
              <a:rPr lang="en-US" b="1" dirty="0"/>
              <a:t>X. Magical Jesus</a:t>
            </a:r>
          </a:p>
        </p:txBody>
      </p:sp>
      <p:sp>
        <p:nvSpPr>
          <p:cNvPr id="8" name="Content Placeholder 7">
            <a:extLst>
              <a:ext uri="{FF2B5EF4-FFF2-40B4-BE49-F238E27FC236}">
                <a16:creationId xmlns:a16="http://schemas.microsoft.com/office/drawing/2014/main" id="{A6FA9CD3-F366-4333-B82C-839FFE7D87A2}"/>
              </a:ext>
            </a:extLst>
          </p:cNvPr>
          <p:cNvSpPr>
            <a:spLocks noGrp="1"/>
          </p:cNvSpPr>
          <p:nvPr>
            <p:ph idx="1"/>
          </p:nvPr>
        </p:nvSpPr>
        <p:spPr>
          <a:xfrm>
            <a:off x="1136342" y="2052116"/>
            <a:ext cx="10173809" cy="3997828"/>
          </a:xfrm>
        </p:spPr>
        <p:txBody>
          <a:bodyPr>
            <a:normAutofit/>
          </a:bodyPr>
          <a:lstStyle/>
          <a:p>
            <a:pPr marL="0" indent="0">
              <a:buNone/>
            </a:pPr>
            <a:r>
              <a:rPr lang="en-US" sz="2400" b="1" dirty="0"/>
              <a:t>The Jesus who heals all illnesses.</a:t>
            </a:r>
          </a:p>
          <a:p>
            <a:pPr marL="0" indent="0">
              <a:buNone/>
            </a:pPr>
            <a:r>
              <a:rPr lang="en-US" sz="2400" b="1" dirty="0"/>
              <a:t>The Jesus who has the perfect spouse out there for you.</a:t>
            </a:r>
          </a:p>
          <a:p>
            <a:pPr marL="0" indent="0">
              <a:buNone/>
            </a:pPr>
            <a:r>
              <a:rPr lang="en-US" sz="2400" b="1" dirty="0"/>
              <a:t>The Jesus who moves heaven and earth at our request.</a:t>
            </a:r>
          </a:p>
          <a:p>
            <a:pPr marL="0" indent="0">
              <a:buNone/>
            </a:pPr>
            <a:r>
              <a:rPr lang="en-US" sz="2400" b="1" dirty="0"/>
              <a:t>The Charismatic Jesus.</a:t>
            </a:r>
          </a:p>
          <a:p>
            <a:pPr marL="0" indent="0">
              <a:buNone/>
            </a:pPr>
            <a:endParaRPr lang="en-US" sz="2400" b="1" dirty="0"/>
          </a:p>
        </p:txBody>
      </p:sp>
    </p:spTree>
    <p:extLst>
      <p:ext uri="{BB962C8B-B14F-4D97-AF65-F5344CB8AC3E}">
        <p14:creationId xmlns:p14="http://schemas.microsoft.com/office/powerpoint/2010/main" val="1932600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5D00-5402-4E98-8BB2-14B5468E1F12}"/>
              </a:ext>
            </a:extLst>
          </p:cNvPr>
          <p:cNvSpPr>
            <a:spLocks noGrp="1"/>
          </p:cNvSpPr>
          <p:nvPr>
            <p:ph type="title"/>
          </p:nvPr>
        </p:nvSpPr>
        <p:spPr>
          <a:xfrm>
            <a:off x="1331650" y="808056"/>
            <a:ext cx="9685538" cy="1077229"/>
          </a:xfrm>
        </p:spPr>
        <p:txBody>
          <a:bodyPr/>
          <a:lstStyle/>
          <a:p>
            <a:pPr algn="ctr"/>
            <a:r>
              <a:rPr lang="en-US" b="1" dirty="0"/>
              <a:t>The Biblical Jesus</a:t>
            </a:r>
            <a:br>
              <a:rPr lang="en-US" b="1" dirty="0"/>
            </a:br>
            <a:r>
              <a:rPr lang="en-US" b="1" dirty="0"/>
              <a:t>The Crucified and Risen Savior of Mankind</a:t>
            </a:r>
          </a:p>
        </p:txBody>
      </p:sp>
      <p:sp>
        <p:nvSpPr>
          <p:cNvPr id="3" name="Content Placeholder 2">
            <a:extLst>
              <a:ext uri="{FF2B5EF4-FFF2-40B4-BE49-F238E27FC236}">
                <a16:creationId xmlns:a16="http://schemas.microsoft.com/office/drawing/2014/main" id="{3D7DE68F-CA35-44F0-8141-0B50040943BA}"/>
              </a:ext>
            </a:extLst>
          </p:cNvPr>
          <p:cNvSpPr>
            <a:spLocks noGrp="1"/>
          </p:cNvSpPr>
          <p:nvPr>
            <p:ph idx="1"/>
          </p:nvPr>
        </p:nvSpPr>
        <p:spPr>
          <a:xfrm>
            <a:off x="985421" y="2423604"/>
            <a:ext cx="9584718" cy="3626340"/>
          </a:xfrm>
        </p:spPr>
        <p:txBody>
          <a:bodyPr>
            <a:normAutofit/>
          </a:bodyPr>
          <a:lstStyle/>
          <a:p>
            <a:pPr marL="0" indent="0">
              <a:buNone/>
            </a:pPr>
            <a:r>
              <a:rPr lang="en-US" sz="2400" b="1" dirty="0"/>
              <a:t>Mark 10:45 For the Son of God did not come to be served but to serve and to give his life as a ransom for many.</a:t>
            </a:r>
          </a:p>
          <a:p>
            <a:pPr marL="0" indent="0">
              <a:buNone/>
            </a:pPr>
            <a:r>
              <a:rPr lang="en-US" sz="2400" b="1" dirty="0"/>
              <a:t>1 Cor 1:18  For the message of the cross is foolishness to those who are perishing, but to us who are being saved it is the power of God.</a:t>
            </a:r>
          </a:p>
          <a:p>
            <a:pPr marL="0" indent="0">
              <a:buNone/>
            </a:pPr>
            <a:r>
              <a:rPr lang="en-US" sz="2400" b="1" dirty="0"/>
              <a:t>1 John 4:10  This is love: not that we loved God, but that he loved us and sent his Son as an atoning sacrifice for our </a:t>
            </a:r>
            <a:r>
              <a:rPr lang="en-US" sz="2400" b="1"/>
              <a:t>sins.</a:t>
            </a:r>
            <a:endParaRPr lang="en-US" sz="2400" b="1" dirty="0"/>
          </a:p>
        </p:txBody>
      </p:sp>
    </p:spTree>
    <p:extLst>
      <p:ext uri="{BB962C8B-B14F-4D97-AF65-F5344CB8AC3E}">
        <p14:creationId xmlns:p14="http://schemas.microsoft.com/office/powerpoint/2010/main" val="1578296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8BFE-E439-437E-AFF8-5378B1E905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7D14A9-5E8C-4927-A27D-6E2221A1380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91853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A93B-9EE6-4D2F-A6EF-8A716671F3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A2B23D-5F8C-410E-9576-64C62983009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69822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4AB3E8-6C58-4731-A3E2-130FBFE87E15}"/>
              </a:ext>
            </a:extLst>
          </p:cNvPr>
          <p:cNvSpPr txBox="1"/>
          <p:nvPr/>
        </p:nvSpPr>
        <p:spPr>
          <a:xfrm>
            <a:off x="1127464" y="452760"/>
            <a:ext cx="10733103" cy="6247864"/>
          </a:xfrm>
          <a:prstGeom prst="rect">
            <a:avLst/>
          </a:prstGeom>
          <a:noFill/>
        </p:spPr>
        <p:txBody>
          <a:bodyPr wrap="square" rtlCol="0">
            <a:spAutoFit/>
          </a:bodyPr>
          <a:lstStyle/>
          <a:p>
            <a:pPr algn="ctr"/>
            <a:r>
              <a:rPr lang="en-US" sz="3200" b="1" dirty="0"/>
              <a:t>Will the Real Jesus Please Stand Up?</a:t>
            </a:r>
          </a:p>
          <a:p>
            <a:endParaRPr lang="en-US" sz="1000" b="1" dirty="0"/>
          </a:p>
          <a:p>
            <a:r>
              <a:rPr lang="en-US" sz="2400" b="1" dirty="0"/>
              <a:t>The created Jesus</a:t>
            </a:r>
          </a:p>
          <a:p>
            <a:endParaRPr lang="en-US" sz="800" b="1" dirty="0"/>
          </a:p>
          <a:p>
            <a:r>
              <a:rPr lang="en-US" sz="2400" b="1" dirty="0"/>
              <a:t>Jesus who was not a person</a:t>
            </a:r>
          </a:p>
          <a:p>
            <a:endParaRPr lang="en-US" sz="800" b="1" dirty="0"/>
          </a:p>
          <a:p>
            <a:r>
              <a:rPr lang="en-US" sz="2400" b="1" dirty="0"/>
              <a:t>The Mormon Jesus</a:t>
            </a:r>
          </a:p>
          <a:p>
            <a:endParaRPr lang="en-US" sz="800" b="1" dirty="0"/>
          </a:p>
          <a:p>
            <a:r>
              <a:rPr lang="en-US" sz="2400" b="1" dirty="0"/>
              <a:t>The Hindu/Buddhist Jesus</a:t>
            </a:r>
          </a:p>
          <a:p>
            <a:endParaRPr lang="en-US" sz="800" b="1" dirty="0"/>
          </a:p>
          <a:p>
            <a:r>
              <a:rPr lang="en-US" sz="2400" b="1" dirty="0"/>
              <a:t>The Calvinist Jesus</a:t>
            </a:r>
          </a:p>
          <a:p>
            <a:endParaRPr lang="en-US" sz="800" b="1" dirty="0"/>
          </a:p>
          <a:p>
            <a:r>
              <a:rPr lang="en-US" sz="2400" b="1" dirty="0"/>
              <a:t>The black/ethnic Jesus</a:t>
            </a:r>
          </a:p>
          <a:p>
            <a:endParaRPr lang="en-US" sz="800" b="1" dirty="0"/>
          </a:p>
          <a:p>
            <a:r>
              <a:rPr lang="en-US" sz="2400" b="1" dirty="0"/>
              <a:t>The liberal Jesus</a:t>
            </a:r>
          </a:p>
          <a:p>
            <a:endParaRPr lang="en-US" sz="800" b="1" dirty="0"/>
          </a:p>
          <a:p>
            <a:r>
              <a:rPr lang="en-US" sz="2400" b="1" dirty="0"/>
              <a:t>The Universalist Jesus  (the nice Jesus who does not judge anyone)</a:t>
            </a:r>
          </a:p>
          <a:p>
            <a:endParaRPr lang="en-US" sz="800" b="1" dirty="0"/>
          </a:p>
          <a:p>
            <a:r>
              <a:rPr lang="en-US" sz="2400" b="1" dirty="0"/>
              <a:t>The prosperity Jesus. </a:t>
            </a:r>
          </a:p>
          <a:p>
            <a:endParaRPr lang="en-US" sz="800" b="1" dirty="0"/>
          </a:p>
          <a:p>
            <a:r>
              <a:rPr lang="en-US" sz="2400" b="1" dirty="0"/>
              <a:t>The magical Jesus</a:t>
            </a:r>
          </a:p>
          <a:p>
            <a:endParaRPr lang="en-US" sz="800" b="1" dirty="0"/>
          </a:p>
          <a:p>
            <a:r>
              <a:rPr lang="en-US" sz="2400" b="1" dirty="0"/>
              <a:t>The crucified </a:t>
            </a:r>
            <a:r>
              <a:rPr lang="en-US" sz="2400" b="1" dirty="0" err="1"/>
              <a:t>Saviour</a:t>
            </a:r>
            <a:r>
              <a:rPr lang="en-US" sz="2400" b="1" dirty="0"/>
              <a:t>/God Jesus</a:t>
            </a:r>
          </a:p>
        </p:txBody>
      </p:sp>
    </p:spTree>
    <p:extLst>
      <p:ext uri="{BB962C8B-B14F-4D97-AF65-F5344CB8AC3E}">
        <p14:creationId xmlns:p14="http://schemas.microsoft.com/office/powerpoint/2010/main" val="3124248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165B1-6CAC-43E2-BBD7-5FA5CCBC1E8F}"/>
              </a:ext>
            </a:extLst>
          </p:cNvPr>
          <p:cNvSpPr>
            <a:spLocks noGrp="1"/>
          </p:cNvSpPr>
          <p:nvPr>
            <p:ph type="title"/>
          </p:nvPr>
        </p:nvSpPr>
        <p:spPr>
          <a:xfrm>
            <a:off x="1677880" y="266330"/>
            <a:ext cx="8892260" cy="790113"/>
          </a:xfrm>
        </p:spPr>
        <p:txBody>
          <a:bodyPr>
            <a:normAutofit/>
          </a:bodyPr>
          <a:lstStyle/>
          <a:p>
            <a:pPr algn="ctr"/>
            <a:r>
              <a:rPr lang="en-US" sz="3600" b="1" dirty="0"/>
              <a:t>I. The Created Jesus</a:t>
            </a:r>
          </a:p>
        </p:txBody>
      </p:sp>
      <p:sp>
        <p:nvSpPr>
          <p:cNvPr id="3" name="Content Placeholder 2">
            <a:extLst>
              <a:ext uri="{FF2B5EF4-FFF2-40B4-BE49-F238E27FC236}">
                <a16:creationId xmlns:a16="http://schemas.microsoft.com/office/drawing/2014/main" id="{293CFD33-07B7-49A6-8D10-88587DFF6F59}"/>
              </a:ext>
            </a:extLst>
          </p:cNvPr>
          <p:cNvSpPr>
            <a:spLocks noGrp="1"/>
          </p:cNvSpPr>
          <p:nvPr>
            <p:ph idx="1"/>
          </p:nvPr>
        </p:nvSpPr>
        <p:spPr>
          <a:xfrm>
            <a:off x="1136342" y="1260629"/>
            <a:ext cx="9433797" cy="4789315"/>
          </a:xfrm>
        </p:spPr>
        <p:txBody>
          <a:bodyPr>
            <a:normAutofit/>
          </a:bodyPr>
          <a:lstStyle/>
          <a:p>
            <a:pPr marL="0" indent="0">
              <a:buNone/>
            </a:pPr>
            <a:r>
              <a:rPr lang="en-US" sz="2800" b="1" dirty="0"/>
              <a:t>Jesus who is not God</a:t>
            </a:r>
          </a:p>
          <a:p>
            <a:pPr marL="0" indent="0">
              <a:buNone/>
            </a:pPr>
            <a:r>
              <a:rPr lang="en-US" sz="2800" b="1" dirty="0"/>
              <a:t>Jesus who is a creature/created by God</a:t>
            </a:r>
          </a:p>
          <a:p>
            <a:pPr marL="0" indent="0">
              <a:buNone/>
            </a:pPr>
            <a:r>
              <a:rPr lang="en-US" sz="2800" b="1" dirty="0"/>
              <a:t>Jesus of Arius and Jehovah Witness</a:t>
            </a:r>
          </a:p>
          <a:p>
            <a:pPr marL="0" indent="0">
              <a:buNone/>
            </a:pPr>
            <a:r>
              <a:rPr lang="en-US" sz="2200" b="1" dirty="0"/>
              <a:t>Jesus is the first and highest of created beings.  Jesus is an angel.  He is the archangel Michael.  (“Michael the great prince is none other than Jesus Christ Himself”  (The Watchtower, Dec, 1984, p 29.) </a:t>
            </a:r>
          </a:p>
          <a:p>
            <a:pPr marL="0" indent="0">
              <a:buNone/>
            </a:pPr>
            <a:endParaRPr lang="en-US" sz="2800" b="1" dirty="0"/>
          </a:p>
        </p:txBody>
      </p:sp>
    </p:spTree>
    <p:extLst>
      <p:ext uri="{BB962C8B-B14F-4D97-AF65-F5344CB8AC3E}">
        <p14:creationId xmlns:p14="http://schemas.microsoft.com/office/powerpoint/2010/main" val="3212207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75E22-2154-497B-827C-A7313C03D2A0}"/>
              </a:ext>
            </a:extLst>
          </p:cNvPr>
          <p:cNvSpPr>
            <a:spLocks noGrp="1"/>
          </p:cNvSpPr>
          <p:nvPr>
            <p:ph type="title"/>
          </p:nvPr>
        </p:nvSpPr>
        <p:spPr>
          <a:xfrm>
            <a:off x="949911" y="328474"/>
            <a:ext cx="10360239" cy="1029809"/>
          </a:xfrm>
        </p:spPr>
        <p:txBody>
          <a:bodyPr>
            <a:normAutofit/>
          </a:bodyPr>
          <a:lstStyle/>
          <a:p>
            <a:pPr algn="ctr"/>
            <a:r>
              <a:rPr lang="en-US" sz="3600" b="1" dirty="0"/>
              <a:t>Jesus is God</a:t>
            </a:r>
          </a:p>
        </p:txBody>
      </p:sp>
      <p:sp>
        <p:nvSpPr>
          <p:cNvPr id="3" name="Content Placeholder 2">
            <a:extLst>
              <a:ext uri="{FF2B5EF4-FFF2-40B4-BE49-F238E27FC236}">
                <a16:creationId xmlns:a16="http://schemas.microsoft.com/office/drawing/2014/main" id="{530A722A-E66D-45BB-B41B-797ECA01EF0B}"/>
              </a:ext>
            </a:extLst>
          </p:cNvPr>
          <p:cNvSpPr>
            <a:spLocks noGrp="1"/>
          </p:cNvSpPr>
          <p:nvPr>
            <p:ph idx="1"/>
          </p:nvPr>
        </p:nvSpPr>
        <p:spPr>
          <a:xfrm>
            <a:off x="1145219" y="1757779"/>
            <a:ext cx="9424919" cy="4616388"/>
          </a:xfrm>
        </p:spPr>
        <p:txBody>
          <a:bodyPr>
            <a:normAutofit/>
          </a:bodyPr>
          <a:lstStyle/>
          <a:p>
            <a:pPr marL="0" indent="0">
              <a:buNone/>
            </a:pPr>
            <a:r>
              <a:rPr lang="en-US" sz="2400" b="1" dirty="0"/>
              <a:t>Jesus: John 8:58-59  “Very truly I tell you, before Abraham was born, I AM.”   At this they picked up stones to stone him….</a:t>
            </a:r>
          </a:p>
          <a:p>
            <a:pPr marL="0" indent="0">
              <a:buNone/>
            </a:pPr>
            <a:r>
              <a:rPr lang="en-US" sz="2400" b="1" dirty="0"/>
              <a:t>John 10:30  I and the Father are one.  v. 33  We are stoning you….because you, a mere man, claim to be God.</a:t>
            </a:r>
          </a:p>
          <a:p>
            <a:pPr marL="0" indent="0">
              <a:buNone/>
            </a:pPr>
            <a:r>
              <a:rPr lang="en-US" sz="2400" b="1" dirty="0"/>
              <a:t>Coll 1:16    If Jesus was created, then all things were not created through him.</a:t>
            </a:r>
          </a:p>
          <a:p>
            <a:pPr marL="0" indent="0">
              <a:buNone/>
            </a:pPr>
            <a:r>
              <a:rPr lang="en-US" sz="2400" b="1" dirty="0"/>
              <a:t>John 20:28  Thomas:  My Lord and my God!</a:t>
            </a:r>
          </a:p>
          <a:p>
            <a:pPr marL="0" indent="0">
              <a:buNone/>
            </a:pPr>
            <a:r>
              <a:rPr lang="en-US" sz="2400" b="1" dirty="0"/>
              <a:t>Titus 2:13  Our great God and Savior Jesus Christ</a:t>
            </a:r>
          </a:p>
        </p:txBody>
      </p:sp>
    </p:spTree>
    <p:extLst>
      <p:ext uri="{BB962C8B-B14F-4D97-AF65-F5344CB8AC3E}">
        <p14:creationId xmlns:p14="http://schemas.microsoft.com/office/powerpoint/2010/main" val="195043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ABE9-1DF1-4930-8784-7EAA96603BD9}"/>
              </a:ext>
            </a:extLst>
          </p:cNvPr>
          <p:cNvSpPr>
            <a:spLocks noGrp="1"/>
          </p:cNvSpPr>
          <p:nvPr>
            <p:ph type="title"/>
          </p:nvPr>
        </p:nvSpPr>
        <p:spPr>
          <a:xfrm>
            <a:off x="1154097" y="150920"/>
            <a:ext cx="9416043" cy="843379"/>
          </a:xfrm>
        </p:spPr>
        <p:txBody>
          <a:bodyPr>
            <a:normAutofit/>
          </a:bodyPr>
          <a:lstStyle/>
          <a:p>
            <a:pPr algn="ctr"/>
            <a:r>
              <a:rPr lang="en-US" sz="3600" b="1" dirty="0"/>
              <a:t>II. Jesus Who Is Not a Person</a:t>
            </a:r>
          </a:p>
        </p:txBody>
      </p:sp>
      <p:sp>
        <p:nvSpPr>
          <p:cNvPr id="3" name="Content Placeholder 2">
            <a:extLst>
              <a:ext uri="{FF2B5EF4-FFF2-40B4-BE49-F238E27FC236}">
                <a16:creationId xmlns:a16="http://schemas.microsoft.com/office/drawing/2014/main" id="{1D6EB889-50D6-4DB4-BDD0-BF50C4EC90FF}"/>
              </a:ext>
            </a:extLst>
          </p:cNvPr>
          <p:cNvSpPr>
            <a:spLocks noGrp="1"/>
          </p:cNvSpPr>
          <p:nvPr>
            <p:ph idx="1"/>
          </p:nvPr>
        </p:nvSpPr>
        <p:spPr>
          <a:xfrm>
            <a:off x="1287263" y="2052116"/>
            <a:ext cx="4190260" cy="3997828"/>
          </a:xfrm>
        </p:spPr>
        <p:txBody>
          <a:bodyPr>
            <a:normAutofit fontScale="92500"/>
          </a:bodyPr>
          <a:lstStyle/>
          <a:p>
            <a:pPr marL="0" indent="0">
              <a:buNone/>
            </a:pPr>
            <a:r>
              <a:rPr lang="en-US" sz="2800" b="1" dirty="0"/>
              <a:t>Jesus is not a “person”—not part of the Trinity</a:t>
            </a:r>
          </a:p>
          <a:p>
            <a:pPr marL="0" indent="0">
              <a:buNone/>
            </a:pPr>
            <a:r>
              <a:rPr lang="en-US" sz="2800" b="1" dirty="0"/>
              <a:t>Modalism/Sabellianism</a:t>
            </a:r>
          </a:p>
          <a:p>
            <a:pPr marL="0" indent="0">
              <a:buNone/>
            </a:pPr>
            <a:r>
              <a:rPr lang="en-US" sz="2800" b="1" dirty="0"/>
              <a:t>Three different “modes” (appearances) of one person</a:t>
            </a:r>
          </a:p>
        </p:txBody>
      </p:sp>
      <p:pic>
        <p:nvPicPr>
          <p:cNvPr id="3074" name="Picture 2" descr="Image result for modalism">
            <a:extLst>
              <a:ext uri="{FF2B5EF4-FFF2-40B4-BE49-F238E27FC236}">
                <a16:creationId xmlns:a16="http://schemas.microsoft.com/office/drawing/2014/main" id="{CDBA99C7-EE31-4A7C-B6E5-9934352AC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056" y="681666"/>
            <a:ext cx="4089832" cy="25633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modalism">
            <a:extLst>
              <a:ext uri="{FF2B5EF4-FFF2-40B4-BE49-F238E27FC236}">
                <a16:creationId xmlns:a16="http://schemas.microsoft.com/office/drawing/2014/main" id="{8E8FAA1E-AE31-427F-9F54-8C2709D51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886" y="3319682"/>
            <a:ext cx="3676002" cy="345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95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D5BE-8EE4-4C2B-BF47-704FA347F5F7}"/>
              </a:ext>
            </a:extLst>
          </p:cNvPr>
          <p:cNvSpPr>
            <a:spLocks noGrp="1"/>
          </p:cNvSpPr>
          <p:nvPr>
            <p:ph type="title"/>
          </p:nvPr>
        </p:nvSpPr>
        <p:spPr>
          <a:xfrm>
            <a:off x="3355760" y="808055"/>
            <a:ext cx="7611768" cy="5406313"/>
          </a:xfrm>
        </p:spPr>
        <p:txBody>
          <a:bodyPr>
            <a:normAutofit/>
          </a:bodyPr>
          <a:lstStyle/>
          <a:p>
            <a:pPr algn="l"/>
            <a:r>
              <a:rPr lang="en-US" b="1" dirty="0"/>
              <a:t>Sabellianism</a:t>
            </a:r>
            <a:br>
              <a:rPr lang="en-US" b="1" dirty="0"/>
            </a:br>
            <a:br>
              <a:rPr lang="en-US" b="1" dirty="0"/>
            </a:br>
            <a:r>
              <a:rPr lang="en-US" sz="2400" b="1" dirty="0"/>
              <a:t>Unitarian Universalists</a:t>
            </a:r>
            <a:br>
              <a:rPr lang="en-US" sz="2400" b="1" dirty="0"/>
            </a:br>
            <a:br>
              <a:rPr lang="en-US" sz="2400" b="1" dirty="0"/>
            </a:br>
            <a:r>
              <a:rPr lang="en-US" sz="2400" b="1" dirty="0"/>
              <a:t>Oneness </a:t>
            </a:r>
            <a:r>
              <a:rPr lang="en-US" sz="2400" b="1" dirty="0" err="1"/>
              <a:t>Pentacostals</a:t>
            </a:r>
            <a:br>
              <a:rPr lang="en-US" sz="2400" b="1" dirty="0"/>
            </a:br>
            <a:br>
              <a:rPr lang="en-US" sz="2400" b="1" dirty="0"/>
            </a:br>
            <a:r>
              <a:rPr lang="en-US" sz="2400" b="1" dirty="0"/>
              <a:t>Matthew 28:18-20  Baptize in the name of the Father, the Son and the Holy Spirit.</a:t>
            </a:r>
            <a:br>
              <a:rPr lang="en-US" sz="2400" b="1" dirty="0"/>
            </a:br>
            <a:br>
              <a:rPr lang="en-US" sz="2400" b="1" dirty="0"/>
            </a:br>
            <a:r>
              <a:rPr lang="en-US" sz="2400" b="1" dirty="0"/>
              <a:t>2 Cor 13:14   May the grace of the Lord Jesus Christ and the love of God and the fellowship of the Holy Spirit be with you all.</a:t>
            </a:r>
            <a:br>
              <a:rPr lang="en-US" sz="2400" b="1" dirty="0"/>
            </a:br>
            <a:br>
              <a:rPr lang="en-US" sz="2400" b="1" dirty="0"/>
            </a:br>
            <a:r>
              <a:rPr lang="en-US" sz="2400" b="1" dirty="0"/>
              <a:t>Problem: The Trinity is about love/relationship</a:t>
            </a:r>
            <a:endParaRPr lang="en-US" b="1" dirty="0"/>
          </a:p>
        </p:txBody>
      </p:sp>
      <p:pic>
        <p:nvPicPr>
          <p:cNvPr id="2050" name="Picture 2" descr="Image result for sabellius">
            <a:extLst>
              <a:ext uri="{FF2B5EF4-FFF2-40B4-BE49-F238E27FC236}">
                <a16:creationId xmlns:a16="http://schemas.microsoft.com/office/drawing/2014/main" id="{BFB2ADA7-10D0-413E-913C-3D8AE147E6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4674" y="1625646"/>
            <a:ext cx="1838769" cy="3997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CADB39E-B0A8-42BC-A0ED-21E50400B453}"/>
              </a:ext>
            </a:extLst>
          </p:cNvPr>
          <p:cNvSpPr txBox="1"/>
          <p:nvPr/>
        </p:nvSpPr>
        <p:spPr>
          <a:xfrm>
            <a:off x="1224472" y="5743852"/>
            <a:ext cx="2007000" cy="400110"/>
          </a:xfrm>
          <a:prstGeom prst="rect">
            <a:avLst/>
          </a:prstGeom>
          <a:noFill/>
        </p:spPr>
        <p:txBody>
          <a:bodyPr wrap="square" rtlCol="0">
            <a:spAutoFit/>
          </a:bodyPr>
          <a:lstStyle/>
          <a:p>
            <a:r>
              <a:rPr lang="en-US" sz="2000" b="1" dirty="0" err="1"/>
              <a:t>Sabellius</a:t>
            </a:r>
            <a:r>
              <a:rPr lang="en-US" sz="2000" b="1" dirty="0"/>
              <a:t>?</a:t>
            </a:r>
          </a:p>
        </p:txBody>
      </p:sp>
    </p:spTree>
    <p:extLst>
      <p:ext uri="{BB962C8B-B14F-4D97-AF65-F5344CB8AC3E}">
        <p14:creationId xmlns:p14="http://schemas.microsoft.com/office/powerpoint/2010/main" val="4190807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79983-D8DD-418B-9C10-C8B95960F782}"/>
              </a:ext>
            </a:extLst>
          </p:cNvPr>
          <p:cNvSpPr>
            <a:spLocks noGrp="1"/>
          </p:cNvSpPr>
          <p:nvPr>
            <p:ph type="title"/>
          </p:nvPr>
        </p:nvSpPr>
        <p:spPr>
          <a:xfrm>
            <a:off x="1624614" y="399495"/>
            <a:ext cx="8945525" cy="834502"/>
          </a:xfrm>
        </p:spPr>
        <p:txBody>
          <a:bodyPr/>
          <a:lstStyle/>
          <a:p>
            <a:pPr algn="ctr"/>
            <a:r>
              <a:rPr lang="en-US" b="1" dirty="0"/>
              <a:t>III. The Mormon Jesus</a:t>
            </a:r>
          </a:p>
        </p:txBody>
      </p:sp>
      <p:sp>
        <p:nvSpPr>
          <p:cNvPr id="3" name="Content Placeholder 2">
            <a:extLst>
              <a:ext uri="{FF2B5EF4-FFF2-40B4-BE49-F238E27FC236}">
                <a16:creationId xmlns:a16="http://schemas.microsoft.com/office/drawing/2014/main" id="{01BF9963-A6E9-4379-8DBB-0BBD8060B453}"/>
              </a:ext>
            </a:extLst>
          </p:cNvPr>
          <p:cNvSpPr>
            <a:spLocks noGrp="1"/>
          </p:cNvSpPr>
          <p:nvPr>
            <p:ph idx="1"/>
          </p:nvPr>
        </p:nvSpPr>
        <p:spPr>
          <a:xfrm>
            <a:off x="1029811" y="1233997"/>
            <a:ext cx="6622740" cy="5624003"/>
          </a:xfrm>
        </p:spPr>
        <p:txBody>
          <a:bodyPr>
            <a:normAutofit/>
          </a:bodyPr>
          <a:lstStyle/>
          <a:p>
            <a:pPr marL="0" indent="0">
              <a:buNone/>
            </a:pPr>
            <a:r>
              <a:rPr lang="en-US" sz="2400" b="1" dirty="0"/>
              <a:t>Jesus who is a person, and who is God, but then again, so are you and I.</a:t>
            </a:r>
          </a:p>
          <a:p>
            <a:pPr marL="0" indent="0">
              <a:buNone/>
            </a:pPr>
            <a:r>
              <a:rPr lang="en-US" sz="2200" b="1" dirty="0"/>
              <a:t>Joseph Smith declared, "I will preach on the plurality of Gods. I have always declared God to be a distinct personage, Jesus Christ a separate and distinct personage from God the Father, and the Holy Ghost was a distinct personage and a Spirit: and these three constitute three distinct personages and three Gods" (Teachings of the Prophet Joseph Smith, p. 370).</a:t>
            </a:r>
          </a:p>
        </p:txBody>
      </p:sp>
      <p:pic>
        <p:nvPicPr>
          <p:cNvPr id="4" name="Picture 3">
            <a:extLst>
              <a:ext uri="{FF2B5EF4-FFF2-40B4-BE49-F238E27FC236}">
                <a16:creationId xmlns:a16="http://schemas.microsoft.com/office/drawing/2014/main" id="{2BDBDA7C-4859-44D5-80F1-325F9D6ADDC4}"/>
              </a:ext>
            </a:extLst>
          </p:cNvPr>
          <p:cNvPicPr>
            <a:picLocks noChangeAspect="1"/>
          </p:cNvPicPr>
          <p:nvPr/>
        </p:nvPicPr>
        <p:blipFill>
          <a:blip r:embed="rId2"/>
          <a:stretch>
            <a:fillRect/>
          </a:stretch>
        </p:blipFill>
        <p:spPr>
          <a:xfrm>
            <a:off x="8347007" y="980982"/>
            <a:ext cx="3657338" cy="4896035"/>
          </a:xfrm>
          <a:prstGeom prst="rect">
            <a:avLst/>
          </a:prstGeom>
        </p:spPr>
      </p:pic>
      <p:sp>
        <p:nvSpPr>
          <p:cNvPr id="5" name="TextBox 4">
            <a:extLst>
              <a:ext uri="{FF2B5EF4-FFF2-40B4-BE49-F238E27FC236}">
                <a16:creationId xmlns:a16="http://schemas.microsoft.com/office/drawing/2014/main" id="{38B1DA98-6FE7-46FA-8D37-CAF3A6946AE8}"/>
              </a:ext>
            </a:extLst>
          </p:cNvPr>
          <p:cNvSpPr txBox="1"/>
          <p:nvPr/>
        </p:nvSpPr>
        <p:spPr>
          <a:xfrm>
            <a:off x="9108489" y="6232124"/>
            <a:ext cx="2148396" cy="400110"/>
          </a:xfrm>
          <a:prstGeom prst="rect">
            <a:avLst/>
          </a:prstGeom>
          <a:noFill/>
        </p:spPr>
        <p:txBody>
          <a:bodyPr wrap="square" rtlCol="0">
            <a:spAutoFit/>
          </a:bodyPr>
          <a:lstStyle/>
          <a:p>
            <a:r>
              <a:rPr lang="en-US" sz="2000" b="1" dirty="0"/>
              <a:t>Joseph Smith</a:t>
            </a:r>
          </a:p>
        </p:txBody>
      </p:sp>
    </p:spTree>
    <p:extLst>
      <p:ext uri="{BB962C8B-B14F-4D97-AF65-F5344CB8AC3E}">
        <p14:creationId xmlns:p14="http://schemas.microsoft.com/office/powerpoint/2010/main" val="2550921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3B6B-663F-4A67-92C1-CD147F981B9D}"/>
              </a:ext>
            </a:extLst>
          </p:cNvPr>
          <p:cNvSpPr>
            <a:spLocks noGrp="1"/>
          </p:cNvSpPr>
          <p:nvPr>
            <p:ph type="title"/>
          </p:nvPr>
        </p:nvSpPr>
        <p:spPr>
          <a:xfrm>
            <a:off x="1260629" y="426129"/>
            <a:ext cx="9623395" cy="905522"/>
          </a:xfrm>
        </p:spPr>
        <p:txBody>
          <a:bodyPr>
            <a:normAutofit/>
          </a:bodyPr>
          <a:lstStyle/>
          <a:p>
            <a:pPr algn="ctr"/>
            <a:r>
              <a:rPr lang="en-US" sz="3200" b="1" dirty="0"/>
              <a:t>IV.  The Hindu/Buddhist/New Age Jesus</a:t>
            </a:r>
          </a:p>
        </p:txBody>
      </p:sp>
      <p:sp>
        <p:nvSpPr>
          <p:cNvPr id="3" name="Content Placeholder 2">
            <a:extLst>
              <a:ext uri="{FF2B5EF4-FFF2-40B4-BE49-F238E27FC236}">
                <a16:creationId xmlns:a16="http://schemas.microsoft.com/office/drawing/2014/main" id="{7ADE7674-F7E6-42B1-998B-41AE1F64AB5A}"/>
              </a:ext>
            </a:extLst>
          </p:cNvPr>
          <p:cNvSpPr>
            <a:spLocks noGrp="1"/>
          </p:cNvSpPr>
          <p:nvPr>
            <p:ph idx="1"/>
          </p:nvPr>
        </p:nvSpPr>
        <p:spPr>
          <a:xfrm>
            <a:off x="1100831" y="923278"/>
            <a:ext cx="7146524" cy="5934722"/>
          </a:xfrm>
        </p:spPr>
        <p:txBody>
          <a:bodyPr>
            <a:normAutofit/>
          </a:bodyPr>
          <a:lstStyle/>
          <a:p>
            <a:pPr marL="0" indent="0">
              <a:buNone/>
            </a:pPr>
            <a:r>
              <a:rPr lang="en-US" sz="2400" b="1" dirty="0"/>
              <a:t>Jesus is a great guru.  Jesus is a sage.</a:t>
            </a:r>
          </a:p>
          <a:p>
            <a:pPr marL="0" indent="0">
              <a:buNone/>
            </a:pPr>
            <a:r>
              <a:rPr lang="en-US" sz="2400" b="1" dirty="0"/>
              <a:t>Jesus is a great religious leader—one among many.</a:t>
            </a:r>
          </a:p>
          <a:p>
            <a:pPr marL="0" indent="0">
              <a:buNone/>
            </a:pPr>
            <a:r>
              <a:rPr lang="en-US" sz="2400" b="1" dirty="0"/>
              <a:t>Jesus will help you to find the god-self inside you.</a:t>
            </a:r>
          </a:p>
          <a:p>
            <a:pPr marL="0" indent="0">
              <a:buNone/>
            </a:pPr>
            <a:r>
              <a:rPr lang="en-US" sz="2400" b="1" dirty="0"/>
              <a:t>Jesus of Pantheism.</a:t>
            </a:r>
          </a:p>
          <a:p>
            <a:pPr marL="0" indent="0">
              <a:buNone/>
            </a:pPr>
            <a:r>
              <a:rPr lang="en-US" sz="2400" b="1" dirty="0"/>
              <a:t>Jesus you find by doing yoga, focusing on your centered self.</a:t>
            </a:r>
          </a:p>
          <a:p>
            <a:pPr marL="0" indent="0">
              <a:buNone/>
            </a:pPr>
            <a:r>
              <a:rPr lang="en-US" sz="2400" b="1" dirty="0"/>
              <a:t>The problem: You are not God!!!!</a:t>
            </a:r>
          </a:p>
        </p:txBody>
      </p:sp>
      <p:pic>
        <p:nvPicPr>
          <p:cNvPr id="4" name="Picture 3">
            <a:extLst>
              <a:ext uri="{FF2B5EF4-FFF2-40B4-BE49-F238E27FC236}">
                <a16:creationId xmlns:a16="http://schemas.microsoft.com/office/drawing/2014/main" id="{F62FAA1C-730E-4A98-86B6-CE89127707C9}"/>
              </a:ext>
            </a:extLst>
          </p:cNvPr>
          <p:cNvPicPr>
            <a:picLocks noChangeAspect="1"/>
          </p:cNvPicPr>
          <p:nvPr/>
        </p:nvPicPr>
        <p:blipFill>
          <a:blip r:embed="rId2"/>
          <a:stretch>
            <a:fillRect/>
          </a:stretch>
        </p:blipFill>
        <p:spPr>
          <a:xfrm>
            <a:off x="8478729" y="1489970"/>
            <a:ext cx="3710715" cy="4638394"/>
          </a:xfrm>
          <a:prstGeom prst="rect">
            <a:avLst/>
          </a:prstGeom>
        </p:spPr>
      </p:pic>
    </p:spTree>
    <p:extLst>
      <p:ext uri="{BB962C8B-B14F-4D97-AF65-F5344CB8AC3E}">
        <p14:creationId xmlns:p14="http://schemas.microsoft.com/office/powerpoint/2010/main" val="4100885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1234</TotalTime>
  <Words>1310</Words>
  <Application>Microsoft Office PowerPoint</Application>
  <PresentationFormat>Widescreen</PresentationFormat>
  <Paragraphs>113</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MS Shell Dlg 2</vt:lpstr>
      <vt:lpstr>Wingdings</vt:lpstr>
      <vt:lpstr>Wingdings 3</vt:lpstr>
      <vt:lpstr>Madison</vt:lpstr>
      <vt:lpstr>Will the Real Jesus Please Stand Up</vt:lpstr>
      <vt:lpstr>PowerPoint Presentation</vt:lpstr>
      <vt:lpstr>PowerPoint Presentation</vt:lpstr>
      <vt:lpstr>I. The Created Jesus</vt:lpstr>
      <vt:lpstr>Jesus is God</vt:lpstr>
      <vt:lpstr>II. Jesus Who Is Not a Person</vt:lpstr>
      <vt:lpstr>Sabellianism  Unitarian Universalists  Oneness Pentacostals  Matthew 28:18-20  Baptize in the name of the Father, the Son and the Holy Spirit.  2 Cor 13:14   May the grace of the Lord Jesus Christ and the love of God and the fellowship of the Holy Spirit be with you all.  Problem: The Trinity is about love/relationship</vt:lpstr>
      <vt:lpstr>III. The Mormon Jesus</vt:lpstr>
      <vt:lpstr>IV.  The Hindu/Buddhist/New Age Jesus</vt:lpstr>
      <vt:lpstr>V. The Calvinist Jesus</vt:lpstr>
      <vt:lpstr>Calvinist Jesus</vt:lpstr>
      <vt:lpstr>What’s Wrong With the Calvinist Jesus?</vt:lpstr>
      <vt:lpstr>VI.  The Black Jesus/The White Jesus/The ethnic Jesus</vt:lpstr>
      <vt:lpstr>VII.  The Liberal Jesus</vt:lpstr>
      <vt:lpstr>VIII.  The Universalist Jesus   </vt:lpstr>
      <vt:lpstr>Does Jesus Judge?</vt:lpstr>
      <vt:lpstr>IX. The Prosperity Gospel Jesus. </vt:lpstr>
      <vt:lpstr>The Prosperity Gospel Jesus</vt:lpstr>
      <vt:lpstr>PowerPoint Presentation</vt:lpstr>
      <vt:lpstr>Prosperity Jesus?</vt:lpstr>
      <vt:lpstr>X. Magical Jesus</vt:lpstr>
      <vt:lpstr>The Biblical Jesus The Crucified and Risen Savior of Mankind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Oakes</dc:creator>
  <cp:lastModifiedBy>John Oakes</cp:lastModifiedBy>
  <cp:revision>48</cp:revision>
  <dcterms:created xsi:type="dcterms:W3CDTF">2020-01-17T18:13:19Z</dcterms:created>
  <dcterms:modified xsi:type="dcterms:W3CDTF">2021-09-05T06:09:40Z</dcterms:modified>
</cp:coreProperties>
</file>