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9" r:id="rId5"/>
    <p:sldId id="268" r:id="rId6"/>
    <p:sldId id="265" r:id="rId7"/>
    <p:sldId id="264" r:id="rId8"/>
    <p:sldId id="262" r:id="rId9"/>
    <p:sldId id="263" r:id="rId10"/>
    <p:sldId id="266" r:id="rId11"/>
    <p:sldId id="267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47B0A-DB87-470D-A5A6-286FFA6D3A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2874" y="284086"/>
            <a:ext cx="9811979" cy="87888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Jacob: Deceiver or man of god?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CA8976-C3E2-4E8A-8EEE-06266CAABD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0955" y="5299969"/>
            <a:ext cx="8293897" cy="878888"/>
          </a:xfrm>
        </p:spPr>
        <p:txBody>
          <a:bodyPr>
            <a:normAutofit/>
          </a:bodyPr>
          <a:lstStyle/>
          <a:p>
            <a:r>
              <a:rPr lang="en-US" sz="3200" b="1" dirty="0"/>
              <a:t>Going back to go forward</a:t>
            </a:r>
          </a:p>
        </p:txBody>
      </p:sp>
      <p:pic>
        <p:nvPicPr>
          <p:cNvPr id="4" name="Picture 2" descr="Looking back to move forward – Shirley Baptist Church">
            <a:extLst>
              <a:ext uri="{FF2B5EF4-FFF2-40B4-BE49-F238E27FC236}">
                <a16:creationId xmlns:a16="http://schemas.microsoft.com/office/drawing/2014/main" id="{2D3F08E1-7B75-42AE-A2F9-30BC3E07D4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970" y="1680028"/>
            <a:ext cx="7217547" cy="3272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258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DF498-4F29-4D60-9E56-28E56A4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Moving Forward: Jacob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8409C-83EC-483A-B9EC-2734430C7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Family pattern:</a:t>
            </a:r>
          </a:p>
          <a:p>
            <a:pPr marL="0" indent="0">
              <a:buNone/>
            </a:pPr>
            <a:r>
              <a:rPr lang="en-US" sz="2400" b="1" dirty="0"/>
              <a:t>Deceit</a:t>
            </a:r>
          </a:p>
          <a:p>
            <a:pPr marL="0" indent="0">
              <a:buNone/>
            </a:pPr>
            <a:r>
              <a:rPr lang="en-US" sz="2400" b="1" dirty="0"/>
              <a:t>Favoritism and Jealousy</a:t>
            </a:r>
          </a:p>
          <a:p>
            <a:pPr marL="0" indent="0">
              <a:buNone/>
            </a:pPr>
            <a:r>
              <a:rPr lang="en-US" sz="2400" b="1" dirty="0"/>
              <a:t>Poor marriages</a:t>
            </a:r>
          </a:p>
          <a:p>
            <a:pPr marL="0" indent="0">
              <a:buNone/>
            </a:pPr>
            <a:r>
              <a:rPr lang="en-US" sz="2400" b="1" dirty="0"/>
              <a:t>But…</a:t>
            </a:r>
          </a:p>
          <a:p>
            <a:pPr marL="0" indent="0">
              <a:buNone/>
            </a:pPr>
            <a:r>
              <a:rPr lang="en-US" sz="2400" b="1" dirty="0"/>
              <a:t>Great faith in God!!!</a:t>
            </a:r>
          </a:p>
        </p:txBody>
      </p:sp>
    </p:spTree>
    <p:extLst>
      <p:ext uri="{BB962C8B-B14F-4D97-AF65-F5344CB8AC3E}">
        <p14:creationId xmlns:p14="http://schemas.microsoft.com/office/powerpoint/2010/main" val="1850542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7AC03-3681-4588-9904-1FAEFC844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Jacob: deceiver or man of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86749-E473-4021-8CEA-7C1B3CBE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Inherited sin:</a:t>
            </a:r>
          </a:p>
          <a:p>
            <a:pPr marL="0" indent="0">
              <a:buNone/>
            </a:pPr>
            <a:r>
              <a:rPr lang="en-US" sz="2400" b="1" dirty="0"/>
              <a:t>Fought with his brother from the womb</a:t>
            </a:r>
          </a:p>
          <a:p>
            <a:pPr marL="0" indent="0">
              <a:buNone/>
            </a:pPr>
            <a:r>
              <a:rPr lang="en-US" sz="2400" b="1" dirty="0"/>
              <a:t>Deceived his father to gain the birthright and the blessing</a:t>
            </a:r>
          </a:p>
          <a:p>
            <a:pPr marL="0" indent="0">
              <a:buNone/>
            </a:pPr>
            <a:r>
              <a:rPr lang="en-US" sz="2400" b="1" dirty="0"/>
              <a:t>Completely estranged from Esau</a:t>
            </a:r>
          </a:p>
          <a:p>
            <a:pPr marL="0" indent="0">
              <a:buNone/>
            </a:pPr>
            <a:r>
              <a:rPr lang="en-US" sz="2400" b="1" dirty="0"/>
              <a:t>Is this the end of the story?</a:t>
            </a:r>
          </a:p>
        </p:txBody>
      </p:sp>
    </p:spTree>
    <p:extLst>
      <p:ext uri="{BB962C8B-B14F-4D97-AF65-F5344CB8AC3E}">
        <p14:creationId xmlns:p14="http://schemas.microsoft.com/office/powerpoint/2010/main" val="158005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E33C8-C63C-40CC-98FE-EC760D11D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Jacob the man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8D96D-3158-45DD-A5C8-F0628A02E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501" y="2015732"/>
            <a:ext cx="10688715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Genesis 32:22-32 At Peniel.  Jacob seeks God’s blessing.</a:t>
            </a:r>
          </a:p>
          <a:p>
            <a:pPr marL="0" indent="0">
              <a:buNone/>
            </a:pPr>
            <a:r>
              <a:rPr lang="en-US" sz="2800" b="1" dirty="0"/>
              <a:t>Genesis 33:1-5 Jacob reconciled with Esau</a:t>
            </a:r>
          </a:p>
          <a:p>
            <a:pPr marL="0" indent="0">
              <a:buNone/>
            </a:pPr>
            <a:r>
              <a:rPr lang="en-US" sz="2800" b="1" dirty="0"/>
              <a:t>Genesis 35:9-10  Jacob transformed from one who fought against God’s will to one who struggles to know God.</a:t>
            </a:r>
          </a:p>
        </p:txBody>
      </p:sp>
    </p:spTree>
    <p:extLst>
      <p:ext uri="{BB962C8B-B14F-4D97-AF65-F5344CB8AC3E}">
        <p14:creationId xmlns:p14="http://schemas.microsoft.com/office/powerpoint/2010/main" val="3244743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8A7C3-B8B8-49F0-8C7C-19729941E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Genesis 45:4-7 Hope for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AD480-D304-457C-862E-AFA660B54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155" y="2015732"/>
            <a:ext cx="10804125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We need to recognize the generational sins in our families (and the good)</a:t>
            </a:r>
          </a:p>
          <a:p>
            <a:pPr marL="0" indent="0">
              <a:buNone/>
            </a:pPr>
            <a:r>
              <a:rPr lang="en-US" sz="2400" b="1" dirty="0"/>
              <a:t>We need to be honest with ourselves about our spiritual “baggage.”</a:t>
            </a:r>
          </a:p>
          <a:p>
            <a:pPr marL="0" indent="0">
              <a:buNone/>
            </a:pPr>
            <a:r>
              <a:rPr lang="en-US" sz="2400" b="1" dirty="0"/>
              <a:t>We can then move forward—begin the hard work of realizing God’s will for you and your family.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In God’s family we are loved for who we are, not for what we do.</a:t>
            </a:r>
          </a:p>
        </p:txBody>
      </p:sp>
    </p:spTree>
    <p:extLst>
      <p:ext uri="{BB962C8B-B14F-4D97-AF65-F5344CB8AC3E}">
        <p14:creationId xmlns:p14="http://schemas.microsoft.com/office/powerpoint/2010/main" val="1647366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7B62D-D8F7-4F45-9E5A-EFFBFEB45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Two conflicting passages?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AB80B-F058-453A-92F6-03FD5B54B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6039" y="2015732"/>
            <a:ext cx="9678815" cy="3905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Exodus 34:6-7     vs      Ezekiel 18:19-20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2800" b="1" dirty="0"/>
              <a:t>So, what does Exodus 34:6-7 mean?</a:t>
            </a:r>
          </a:p>
          <a:p>
            <a:pPr marL="0" indent="0">
              <a:buNone/>
            </a:pPr>
            <a:r>
              <a:rPr lang="en-US" sz="2800" b="1" dirty="0"/>
              <a:t>It means that sin produces generational consequences which tend to be passed down. It does not mean that they always or inevitably are passed down!</a:t>
            </a:r>
          </a:p>
        </p:txBody>
      </p:sp>
    </p:spTree>
    <p:extLst>
      <p:ext uri="{BB962C8B-B14F-4D97-AF65-F5344CB8AC3E}">
        <p14:creationId xmlns:p14="http://schemas.microsoft.com/office/powerpoint/2010/main" val="3472272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6133-FE1B-4E73-B122-832C8B990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Messages from our families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B4831-0BCB-4DD2-ACEC-586C4EFCA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44" y="2015732"/>
            <a:ext cx="10422383" cy="4037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What are the “Ten Commandments” of your family?</a:t>
            </a:r>
          </a:p>
          <a:p>
            <a:pPr marL="0" indent="0">
              <a:buNone/>
            </a:pPr>
            <a:r>
              <a:rPr lang="en-US" sz="2800" b="1" dirty="0"/>
              <a:t>Thou shalt go to college get a degree and be successful.</a:t>
            </a:r>
          </a:p>
          <a:p>
            <a:pPr marL="0" indent="0">
              <a:buNone/>
            </a:pPr>
            <a:r>
              <a:rPr lang="en-US" sz="2800" b="1" dirty="0"/>
              <a:t>Thou shalt not leave the control of your parents.</a:t>
            </a:r>
          </a:p>
          <a:p>
            <a:pPr marL="0" indent="0">
              <a:buNone/>
            </a:pPr>
            <a:r>
              <a:rPr lang="en-US" sz="2800" b="1" dirty="0"/>
              <a:t>Thou shalt put family before everything—even church and even God.</a:t>
            </a:r>
          </a:p>
          <a:p>
            <a:pPr marL="0" indent="0">
              <a:buNone/>
            </a:pPr>
            <a:r>
              <a:rPr lang="en-US" sz="2800" b="1" dirty="0"/>
              <a:t>Thou shalt not share family secrets with outsiders.</a:t>
            </a:r>
          </a:p>
        </p:txBody>
      </p:sp>
    </p:spTree>
    <p:extLst>
      <p:ext uri="{BB962C8B-B14F-4D97-AF65-F5344CB8AC3E}">
        <p14:creationId xmlns:p14="http://schemas.microsoft.com/office/powerpoint/2010/main" val="989651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B5622-53CA-45BE-A258-B08494638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6241" y="417250"/>
            <a:ext cx="9838614" cy="97440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09991-A7ED-4562-BD88-86C9CF1A2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89897" cy="42252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Lying works</a:t>
            </a:r>
          </a:p>
          <a:p>
            <a:pPr marL="0" indent="0">
              <a:buNone/>
            </a:pPr>
            <a:r>
              <a:rPr lang="en-US" sz="2400" b="1" dirty="0"/>
              <a:t>Look out for self first</a:t>
            </a:r>
          </a:p>
          <a:p>
            <a:pPr marL="0" indent="0">
              <a:buNone/>
            </a:pPr>
            <a:r>
              <a:rPr lang="en-US" sz="2400" b="1" dirty="0"/>
              <a:t>Anger works to control others</a:t>
            </a:r>
          </a:p>
          <a:p>
            <a:pPr marL="0" indent="0">
              <a:buNone/>
            </a:pPr>
            <a:r>
              <a:rPr lang="en-US" sz="2400" b="1" dirty="0"/>
              <a:t>Lack of praise—you are not good enough</a:t>
            </a:r>
          </a:p>
          <a:p>
            <a:pPr marL="0" indent="0">
              <a:buNone/>
            </a:pPr>
            <a:r>
              <a:rPr lang="en-US" sz="2400" b="1" dirty="0"/>
              <a:t>Emotional abandonment—you are not important</a:t>
            </a:r>
          </a:p>
          <a:p>
            <a:pPr marL="0" indent="0">
              <a:buNone/>
            </a:pPr>
            <a:r>
              <a:rPr lang="en-US" sz="2400" b="1" dirty="0"/>
              <a:t>Over-controlling—I can’t trust you.</a:t>
            </a:r>
          </a:p>
          <a:p>
            <a:pPr marL="0" indent="0">
              <a:buNone/>
            </a:pPr>
            <a:r>
              <a:rPr lang="en-US" sz="2400" b="1" dirty="0"/>
              <a:t>Laziness—You are a victim</a:t>
            </a:r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43219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E2307-7FAD-41F0-A435-9EE1E82B3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7F2B1-F052-4E2A-A401-FD5AA315F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But, remember…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Mark 3:31-35    Who are my mother and brothers?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Gill Sans MT" panose="020B0502020104020203"/>
              </a:rPr>
              <a:t>Our first loyalty is to Christ and to his family.  This will make your family stronger!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Matthew 10:37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348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7E1CC-BF1C-4B41-BFE9-16FF0512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In the ideal church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565B1-765B-4793-9525-D8E52D728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In God’s family we are loved for who we are, not for what we do or how we act.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2800" b="1" dirty="0"/>
              <a:t>In God’s family, success is defined as living faithfully and seeking the kingdom of God first, not by producing “results.”</a:t>
            </a:r>
          </a:p>
        </p:txBody>
      </p:sp>
    </p:spTree>
    <p:extLst>
      <p:ext uri="{BB962C8B-B14F-4D97-AF65-F5344CB8AC3E}">
        <p14:creationId xmlns:p14="http://schemas.microsoft.com/office/powerpoint/2010/main" val="65915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2469C-31FB-4C2A-9C9C-65BB25EB9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Getting ready to Move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AAAB3-54BF-44FA-874F-06792AFEB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8283" y="2263805"/>
            <a:ext cx="9696571" cy="320253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Gill Sans MT" panose="020B0502020104020203"/>
              </a:rPr>
              <a:t>All families are broken—some more, some less.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Recognize spiritual baggage you carry with you.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lang="en-US" sz="1400" b="1" dirty="0">
              <a:solidFill>
                <a:prstClr val="black"/>
              </a:solidFill>
              <a:latin typeface="Gill Sans MT" panose="020B0502020104020203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Begin the hard work of moving forward.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484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668A5-6D37-45EE-8B5E-77AD320C2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My family “issues”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DF5BF-97FB-482F-AD66-A9A4B3448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A cold, distant and unattached grandmother.</a:t>
            </a:r>
          </a:p>
          <a:p>
            <a:pPr marL="0" indent="0">
              <a:buNone/>
            </a:pPr>
            <a:r>
              <a:rPr lang="en-US" sz="2800" b="1" dirty="0"/>
              <a:t>A womanizing grandfather.</a:t>
            </a:r>
          </a:p>
          <a:p>
            <a:pPr marL="0" indent="0">
              <a:buNone/>
            </a:pPr>
            <a:r>
              <a:rPr lang="en-US" sz="2800" b="1" dirty="0"/>
              <a:t>An overly dominant </a:t>
            </a:r>
            <a:r>
              <a:rPr lang="en-US" sz="2800" b="1" dirty="0" err="1"/>
              <a:t>greatgrandmother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548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863EB-D3DE-4D9B-8C1F-27620B167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My spiritual baggage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D25B2-0930-4BF0-B34F-605A66A83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991738" cy="42341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Lack of emotional connection (both parents)</a:t>
            </a:r>
          </a:p>
          <a:p>
            <a:pPr marL="0" indent="0">
              <a:buNone/>
            </a:pPr>
            <a:r>
              <a:rPr lang="en-US" sz="2800" b="1" dirty="0"/>
              <a:t>Expressing stress through anger (dad)</a:t>
            </a:r>
          </a:p>
          <a:p>
            <a:pPr marL="0" indent="0">
              <a:buNone/>
            </a:pPr>
            <a:r>
              <a:rPr lang="en-US" sz="2800" b="1" dirty="0"/>
              <a:t>Conflict avoidance (dad)</a:t>
            </a:r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2800" b="1" dirty="0"/>
              <a:t>Mine:  Lack of emotional and physical intimacy </a:t>
            </a:r>
          </a:p>
          <a:p>
            <a:pPr marL="0" indent="0">
              <a:buNone/>
            </a:pPr>
            <a:r>
              <a:rPr lang="en-US" sz="2800" b="1" dirty="0"/>
              <a:t>conflict avoidance</a:t>
            </a:r>
          </a:p>
        </p:txBody>
      </p:sp>
    </p:spTree>
    <p:extLst>
      <p:ext uri="{BB962C8B-B14F-4D97-AF65-F5344CB8AC3E}">
        <p14:creationId xmlns:p14="http://schemas.microsoft.com/office/powerpoint/2010/main" val="412975273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989</TotalTime>
  <Words>498</Words>
  <Application>Microsoft Office PowerPoint</Application>
  <PresentationFormat>Widescreen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Gallery</vt:lpstr>
      <vt:lpstr>Jacob: Deceiver or man of god?</vt:lpstr>
      <vt:lpstr>Two conflicting passages?</vt:lpstr>
      <vt:lpstr>Messages from our families</vt:lpstr>
      <vt:lpstr>messages</vt:lpstr>
      <vt:lpstr>PowerPoint Presentation</vt:lpstr>
      <vt:lpstr>In the ideal church family</vt:lpstr>
      <vt:lpstr>Getting ready to Move forward</vt:lpstr>
      <vt:lpstr>My family “issues”</vt:lpstr>
      <vt:lpstr>My spiritual baggage</vt:lpstr>
      <vt:lpstr>Moving Forward: Jacob</vt:lpstr>
      <vt:lpstr>Jacob: deceiver or man of god?</vt:lpstr>
      <vt:lpstr>Jacob the man of god</vt:lpstr>
      <vt:lpstr>Genesis 45:4-7 Hope for change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Emotionally healthy spirituality</dc:title>
  <dc:creator>John Oakes</dc:creator>
  <cp:lastModifiedBy>John Oakes</cp:lastModifiedBy>
  <cp:revision>8</cp:revision>
  <dcterms:created xsi:type="dcterms:W3CDTF">2021-11-12T00:54:27Z</dcterms:created>
  <dcterms:modified xsi:type="dcterms:W3CDTF">2021-11-21T17:25:28Z</dcterms:modified>
</cp:coreProperties>
</file>