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9" r:id="rId1"/>
  </p:sldMasterIdLst>
  <p:notesMasterIdLst>
    <p:notesMasterId r:id="rId20"/>
  </p:notesMasterIdLst>
  <p:sldIdLst>
    <p:sldId id="314" r:id="rId2"/>
    <p:sldId id="498" r:id="rId3"/>
    <p:sldId id="332" r:id="rId4"/>
    <p:sldId id="333" r:id="rId5"/>
    <p:sldId id="334" r:id="rId6"/>
    <p:sldId id="499" r:id="rId7"/>
    <p:sldId id="335" r:id="rId8"/>
    <p:sldId id="352" r:id="rId9"/>
    <p:sldId id="500" r:id="rId10"/>
    <p:sldId id="337" r:id="rId11"/>
    <p:sldId id="338" r:id="rId12"/>
    <p:sldId id="353" r:id="rId13"/>
    <p:sldId id="501" r:id="rId14"/>
    <p:sldId id="503" r:id="rId15"/>
    <p:sldId id="502" r:id="rId16"/>
    <p:sldId id="339" r:id="rId17"/>
    <p:sldId id="504" r:id="rId18"/>
    <p:sldId id="35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3F9CA9-70A2-4E7E-8C29-E406AB52CDF3}" type="datetimeFigureOut">
              <a:rPr lang="en-US" smtClean="0"/>
              <a:t>2/21/2022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C80990-E2B7-4C12-8D71-61C09A7C96F7}" type="slidenum">
              <a:rPr lang="en-US" smtClean="0"/>
              <a:t>‹#›</a:t>
            </a:fld>
            <a:endParaRPr lang="en-US"/>
          </a:p>
        </p:txBody>
      </p:sp>
    </p:spTree>
    <p:extLst>
      <p:ext uri="{BB962C8B-B14F-4D97-AF65-F5344CB8AC3E}">
        <p14:creationId xmlns:p14="http://schemas.microsoft.com/office/powerpoint/2010/main" val="153475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a:extLst>
              <a:ext uri="{FF2B5EF4-FFF2-40B4-BE49-F238E27FC236}">
                <a16:creationId xmlns:a16="http://schemas.microsoft.com/office/drawing/2014/main" id="{0A0696A2-0A70-497F-A3D9-81EEF5B7C84B}"/>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2F2CC7A-8B18-40C5-92DA-82F4C7698A7F}" type="slidenum">
              <a:rPr lang="en-US" altLang="en-US">
                <a:solidFill>
                  <a:srgbClr val="000000"/>
                </a:solidFill>
              </a:rPr>
              <a:pPr>
                <a:spcBef>
                  <a:spcPct val="0"/>
                </a:spcBef>
              </a:pPr>
              <a:t>1</a:t>
            </a:fld>
            <a:endParaRPr lang="en-US" altLang="en-US">
              <a:solidFill>
                <a:srgbClr val="000000"/>
              </a:solidFill>
            </a:endParaRPr>
          </a:p>
        </p:txBody>
      </p:sp>
      <p:sp>
        <p:nvSpPr>
          <p:cNvPr id="172035" name="Rectangle 2">
            <a:extLst>
              <a:ext uri="{FF2B5EF4-FFF2-40B4-BE49-F238E27FC236}">
                <a16:creationId xmlns:a16="http://schemas.microsoft.com/office/drawing/2014/main" id="{5EC29156-FD10-4598-801D-BBDAB8DBBA19}"/>
              </a:ext>
            </a:extLst>
          </p:cNvPr>
          <p:cNvSpPr>
            <a:spLocks noGrp="1" noRot="1" noChangeAspect="1" noChangeArrowheads="1" noTextEdit="1"/>
          </p:cNvSpPr>
          <p:nvPr>
            <p:ph type="sldImg"/>
          </p:nvPr>
        </p:nvSpPr>
        <p:spPr>
          <a:xfrm>
            <a:off x="685800" y="1143000"/>
            <a:ext cx="5486400" cy="3086100"/>
          </a:xfrm>
          <a:ln/>
        </p:spPr>
      </p:sp>
      <p:sp>
        <p:nvSpPr>
          <p:cNvPr id="172036" name="Rectangle 3">
            <a:extLst>
              <a:ext uri="{FF2B5EF4-FFF2-40B4-BE49-F238E27FC236}">
                <a16:creationId xmlns:a16="http://schemas.microsoft.com/office/drawing/2014/main" id="{384108F4-12AF-4C85-92FB-88567116536B}"/>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15641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2/21/2022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733184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86158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675404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647498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2/21/2022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7370521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2/21/2022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5269939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8740515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1838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smtClean="0"/>
              <a:t>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400638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406335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2/21/2022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92258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2/21/2022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731531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2/21/2022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79014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2/21/2022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963085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2/21/2022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04075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2/21/2022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22741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2/21/2022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4252316364"/>
      </p:ext>
    </p:extLst>
  </p:cSld>
  <p:clrMap bg1="dk1" tx1="lt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C30CD878-CE9C-41E8-9816-62A22086CE8E}"/>
              </a:ext>
            </a:extLst>
          </p:cNvPr>
          <p:cNvSpPr>
            <a:spLocks noGrp="1" noChangeArrowheads="1"/>
          </p:cNvSpPr>
          <p:nvPr>
            <p:ph type="ctrTitle"/>
          </p:nvPr>
        </p:nvSpPr>
        <p:spPr>
          <a:xfrm>
            <a:off x="1914618" y="603683"/>
            <a:ext cx="7563775" cy="656947"/>
          </a:xfrm>
        </p:spPr>
        <p:txBody>
          <a:bodyPr/>
          <a:lstStyle/>
          <a:p>
            <a:pPr eaLnBrk="1" hangingPunct="1">
              <a:defRPr/>
            </a:pPr>
            <a:r>
              <a:rPr lang="en-US" sz="3200" b="1" dirty="0">
                <a:solidFill>
                  <a:srgbClr val="FFFF00"/>
                </a:solidFill>
              </a:rPr>
              <a:t>The History of Christian Hermeneutics</a:t>
            </a:r>
          </a:p>
        </p:txBody>
      </p:sp>
      <p:sp>
        <p:nvSpPr>
          <p:cNvPr id="81923" name="Rectangle 3">
            <a:extLst>
              <a:ext uri="{FF2B5EF4-FFF2-40B4-BE49-F238E27FC236}">
                <a16:creationId xmlns:a16="http://schemas.microsoft.com/office/drawing/2014/main" id="{703DC537-2116-4873-A521-13A5BF247401}"/>
              </a:ext>
            </a:extLst>
          </p:cNvPr>
          <p:cNvSpPr>
            <a:spLocks noGrp="1" noChangeArrowheads="1"/>
          </p:cNvSpPr>
          <p:nvPr>
            <p:ph type="subTitle" idx="1"/>
          </p:nvPr>
        </p:nvSpPr>
        <p:spPr>
          <a:xfrm>
            <a:off x="2390216" y="4101484"/>
            <a:ext cx="6784116" cy="984866"/>
          </a:xfrm>
        </p:spPr>
        <p:txBody>
          <a:bodyPr/>
          <a:lstStyle/>
          <a:p>
            <a:pPr eaLnBrk="1" hangingPunct="1">
              <a:defRPr/>
            </a:pPr>
            <a:endParaRPr lang="en-US" b="1" dirty="0">
              <a:solidFill>
                <a:srgbClr val="FFFF00"/>
              </a:solidFill>
            </a:endParaRPr>
          </a:p>
          <a:p>
            <a:pPr algn="r" eaLnBrk="1" hangingPunct="1">
              <a:defRPr/>
            </a:pPr>
            <a:endParaRPr lang="en-US" b="1" dirty="0">
              <a:solidFill>
                <a:srgbClr val="FFFF00"/>
              </a:solidFill>
            </a:endParaRPr>
          </a:p>
        </p:txBody>
      </p:sp>
      <p:sp>
        <p:nvSpPr>
          <p:cNvPr id="3" name="TextBox 2">
            <a:extLst>
              <a:ext uri="{FF2B5EF4-FFF2-40B4-BE49-F238E27FC236}">
                <a16:creationId xmlns:a16="http://schemas.microsoft.com/office/drawing/2014/main" id="{C79D9428-E8A2-41F2-B838-2230E91018F5}"/>
              </a:ext>
            </a:extLst>
          </p:cNvPr>
          <p:cNvSpPr txBox="1"/>
          <p:nvPr/>
        </p:nvSpPr>
        <p:spPr>
          <a:xfrm>
            <a:off x="2038905" y="2681613"/>
            <a:ext cx="3187083" cy="2169825"/>
          </a:xfrm>
          <a:prstGeom prst="rect">
            <a:avLst/>
          </a:prstGeom>
          <a:noFill/>
        </p:spPr>
        <p:txBody>
          <a:bodyPr wrap="square" rtlCol="0">
            <a:spAutoFit/>
          </a:bodyPr>
          <a:lstStyle/>
          <a:p>
            <a:r>
              <a:rPr lang="en-US" sz="2700" b="1" dirty="0"/>
              <a:t>Dr. John Oakes</a:t>
            </a:r>
          </a:p>
          <a:p>
            <a:r>
              <a:rPr lang="en-US" sz="2700" b="1" dirty="0"/>
              <a:t>Feb 24, 2022</a:t>
            </a:r>
          </a:p>
          <a:p>
            <a:endParaRPr lang="en-US" sz="2700" b="1" dirty="0"/>
          </a:p>
          <a:p>
            <a:r>
              <a:rPr lang="en-US" sz="2700" b="1" dirty="0"/>
              <a:t>The Art of </a:t>
            </a:r>
          </a:p>
          <a:p>
            <a:r>
              <a:rPr lang="en-US" sz="2700" b="1" dirty="0"/>
              <a:t>Scripture Reading</a:t>
            </a:r>
          </a:p>
        </p:txBody>
      </p:sp>
      <p:sp>
        <p:nvSpPr>
          <p:cNvPr id="4" name="TextBox 3">
            <a:extLst>
              <a:ext uri="{FF2B5EF4-FFF2-40B4-BE49-F238E27FC236}">
                <a16:creationId xmlns:a16="http://schemas.microsoft.com/office/drawing/2014/main" id="{F93A496B-07BE-4E66-A308-914203E4AB66}"/>
              </a:ext>
            </a:extLst>
          </p:cNvPr>
          <p:cNvSpPr txBox="1"/>
          <p:nvPr/>
        </p:nvSpPr>
        <p:spPr>
          <a:xfrm>
            <a:off x="5729611" y="5965795"/>
            <a:ext cx="4387973" cy="461665"/>
          </a:xfrm>
          <a:prstGeom prst="rect">
            <a:avLst/>
          </a:prstGeom>
          <a:noFill/>
        </p:spPr>
        <p:txBody>
          <a:bodyPr wrap="square" rtlCol="0">
            <a:spAutoFit/>
          </a:bodyPr>
          <a:lstStyle/>
          <a:p>
            <a:r>
              <a:rPr lang="en-US" sz="2400" b="1" dirty="0">
                <a:solidFill>
                  <a:srgbClr val="FFFF00"/>
                </a:solidFill>
              </a:rPr>
              <a:t>Philo of Alexandria</a:t>
            </a:r>
          </a:p>
        </p:txBody>
      </p:sp>
      <p:pic>
        <p:nvPicPr>
          <p:cNvPr id="1026" name="Picture 2" descr="Philo - Wikipedia">
            <a:extLst>
              <a:ext uri="{FF2B5EF4-FFF2-40B4-BE49-F238E27FC236}">
                <a16:creationId xmlns:a16="http://schemas.microsoft.com/office/drawing/2014/main" id="{261CC2C6-E5D0-4C5E-A832-308084445C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8995" y="1549609"/>
            <a:ext cx="4387973" cy="42882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FD274-9528-424D-A335-4809CB92A3FB}"/>
              </a:ext>
            </a:extLst>
          </p:cNvPr>
          <p:cNvSpPr>
            <a:spLocks noGrp="1"/>
          </p:cNvSpPr>
          <p:nvPr>
            <p:ph type="title"/>
          </p:nvPr>
        </p:nvSpPr>
        <p:spPr/>
        <p:txBody>
          <a:bodyPr/>
          <a:lstStyle/>
          <a:p>
            <a:pPr algn="ctr"/>
            <a:r>
              <a:rPr lang="en-US" sz="3200" b="1" dirty="0"/>
              <a:t>The Enlightenment</a:t>
            </a:r>
          </a:p>
        </p:txBody>
      </p:sp>
      <p:sp>
        <p:nvSpPr>
          <p:cNvPr id="3" name="Content Placeholder 2">
            <a:extLst>
              <a:ext uri="{FF2B5EF4-FFF2-40B4-BE49-F238E27FC236}">
                <a16:creationId xmlns:a16="http://schemas.microsoft.com/office/drawing/2014/main" id="{CDCA71AC-C7A0-4189-85B7-C52F0E475B46}"/>
              </a:ext>
            </a:extLst>
          </p:cNvPr>
          <p:cNvSpPr>
            <a:spLocks noGrp="1"/>
          </p:cNvSpPr>
          <p:nvPr>
            <p:ph idx="1"/>
          </p:nvPr>
        </p:nvSpPr>
        <p:spPr>
          <a:xfrm>
            <a:off x="5589973" y="2068497"/>
            <a:ext cx="5631402" cy="4179910"/>
          </a:xfrm>
        </p:spPr>
        <p:txBody>
          <a:bodyPr>
            <a:normAutofit/>
          </a:bodyPr>
          <a:lstStyle/>
          <a:p>
            <a:pPr marL="0" indent="0">
              <a:buNone/>
            </a:pPr>
            <a:r>
              <a:rPr lang="en-US" sz="2800" b="1" dirty="0"/>
              <a:t>Descartes, Newton sough only what was reasonable in the Bible.</a:t>
            </a:r>
          </a:p>
          <a:p>
            <a:pPr marL="0" indent="0">
              <a:buNone/>
            </a:pPr>
            <a:endParaRPr lang="en-US" sz="1000" b="1" dirty="0"/>
          </a:p>
          <a:p>
            <a:pPr marL="0" indent="0">
              <a:buNone/>
            </a:pPr>
            <a:r>
              <a:rPr lang="en-US" sz="2800" b="1" dirty="0"/>
              <a:t>The Bible a source of moral teaching rather than theology.</a:t>
            </a:r>
          </a:p>
          <a:p>
            <a:pPr marL="0" indent="0">
              <a:buNone/>
            </a:pPr>
            <a:endParaRPr lang="en-US" sz="1000" b="1" dirty="0"/>
          </a:p>
          <a:p>
            <a:pPr marL="0" indent="0">
              <a:buNone/>
            </a:pPr>
            <a:r>
              <a:rPr lang="en-US" sz="2800" b="1" dirty="0"/>
              <a:t>Are miracles “reasonable?”</a:t>
            </a:r>
          </a:p>
        </p:txBody>
      </p:sp>
      <p:pic>
        <p:nvPicPr>
          <p:cNvPr id="4098" name="Picture 2" descr="René Descartes - Wikipedia">
            <a:extLst>
              <a:ext uri="{FF2B5EF4-FFF2-40B4-BE49-F238E27FC236}">
                <a16:creationId xmlns:a16="http://schemas.microsoft.com/office/drawing/2014/main" id="{5F0651DC-B5C7-456D-8117-6F016643D2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646" y="1544715"/>
            <a:ext cx="3586189" cy="43900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55CC454-9BBA-404C-8C3F-D0B2C5F9D53E}"/>
              </a:ext>
            </a:extLst>
          </p:cNvPr>
          <p:cNvSpPr txBox="1"/>
          <p:nvPr/>
        </p:nvSpPr>
        <p:spPr>
          <a:xfrm>
            <a:off x="1438183" y="6107838"/>
            <a:ext cx="3441577" cy="461665"/>
          </a:xfrm>
          <a:prstGeom prst="rect">
            <a:avLst/>
          </a:prstGeom>
          <a:noFill/>
        </p:spPr>
        <p:txBody>
          <a:bodyPr wrap="square" rtlCol="0">
            <a:spAutoFit/>
          </a:bodyPr>
          <a:lstStyle/>
          <a:p>
            <a:r>
              <a:rPr lang="en-US" sz="2400" b="1" dirty="0"/>
              <a:t>Rene Descartes</a:t>
            </a:r>
          </a:p>
        </p:txBody>
      </p:sp>
    </p:spTree>
    <p:extLst>
      <p:ext uri="{BB962C8B-B14F-4D97-AF65-F5344CB8AC3E}">
        <p14:creationId xmlns:p14="http://schemas.microsoft.com/office/powerpoint/2010/main" val="4270449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DB268-2898-44AA-B11F-EA1CDD9AB329}"/>
              </a:ext>
            </a:extLst>
          </p:cNvPr>
          <p:cNvSpPr>
            <a:spLocks noGrp="1"/>
          </p:cNvSpPr>
          <p:nvPr>
            <p:ph type="title"/>
          </p:nvPr>
        </p:nvSpPr>
        <p:spPr>
          <a:xfrm>
            <a:off x="1248793" y="452718"/>
            <a:ext cx="8232557" cy="1100874"/>
          </a:xfrm>
        </p:spPr>
        <p:txBody>
          <a:bodyPr/>
          <a:lstStyle/>
          <a:p>
            <a:pPr algn="ctr"/>
            <a:r>
              <a:rPr lang="en-US" sz="3200" b="1" dirty="0"/>
              <a:t>Modernism and Liberal Protestantism</a:t>
            </a:r>
          </a:p>
        </p:txBody>
      </p:sp>
      <p:sp>
        <p:nvSpPr>
          <p:cNvPr id="3" name="Content Placeholder 2">
            <a:extLst>
              <a:ext uri="{FF2B5EF4-FFF2-40B4-BE49-F238E27FC236}">
                <a16:creationId xmlns:a16="http://schemas.microsoft.com/office/drawing/2014/main" id="{C51351D1-7255-465D-8BE7-BF3A4DFED3FC}"/>
              </a:ext>
            </a:extLst>
          </p:cNvPr>
          <p:cNvSpPr>
            <a:spLocks noGrp="1"/>
          </p:cNvSpPr>
          <p:nvPr>
            <p:ph idx="1"/>
          </p:nvPr>
        </p:nvSpPr>
        <p:spPr>
          <a:xfrm>
            <a:off x="5273336" y="1935333"/>
            <a:ext cx="6418555" cy="4313074"/>
          </a:xfrm>
        </p:spPr>
        <p:txBody>
          <a:bodyPr>
            <a:normAutofit/>
          </a:bodyPr>
          <a:lstStyle/>
          <a:p>
            <a:pPr marL="0" indent="0">
              <a:buNone/>
            </a:pPr>
            <a:r>
              <a:rPr lang="en-US" sz="2800" b="1" dirty="0"/>
              <a:t>Friedrich </a:t>
            </a:r>
            <a:r>
              <a:rPr lang="en-US" sz="2800" b="1" dirty="0" err="1"/>
              <a:t>Schliermacher</a:t>
            </a:r>
            <a:endParaRPr lang="en-US" sz="2800" b="1" dirty="0"/>
          </a:p>
          <a:p>
            <a:pPr marL="0" indent="0">
              <a:buNone/>
            </a:pPr>
            <a:r>
              <a:rPr lang="en-US" sz="2800" b="1" dirty="0"/>
              <a:t>Romanticism</a:t>
            </a:r>
          </a:p>
          <a:p>
            <a:pPr marL="0" indent="0">
              <a:buNone/>
            </a:pPr>
            <a:r>
              <a:rPr lang="en-US" sz="2800" b="1" dirty="0"/>
              <a:t>Author-oriented hermeneutics</a:t>
            </a:r>
          </a:p>
          <a:p>
            <a:pPr marL="0" indent="0">
              <a:buNone/>
            </a:pPr>
            <a:r>
              <a:rPr lang="en-US" sz="2800" b="1" dirty="0"/>
              <a:t>Fideism</a:t>
            </a:r>
          </a:p>
          <a:p>
            <a:pPr marL="0" indent="0">
              <a:buNone/>
            </a:pPr>
            <a:r>
              <a:rPr lang="en-US" sz="2800" b="1" dirty="0"/>
              <a:t>True religion is a feeling, awareness or consciousness of God.</a:t>
            </a:r>
          </a:p>
          <a:p>
            <a:pPr marL="0" indent="0">
              <a:buNone/>
            </a:pPr>
            <a:r>
              <a:rPr lang="en-US" sz="2800" b="1" i="1" dirty="0" err="1"/>
              <a:t>Gefuhl</a:t>
            </a:r>
            <a:endParaRPr lang="en-US" sz="2800" b="1" i="1" dirty="0"/>
          </a:p>
        </p:txBody>
      </p:sp>
      <p:pic>
        <p:nvPicPr>
          <p:cNvPr id="1026" name="Picture 2" descr="Friedrich Schleiermacher | German theologian | Britannica">
            <a:extLst>
              <a:ext uri="{FF2B5EF4-FFF2-40B4-BE49-F238E27FC236}">
                <a16:creationId xmlns:a16="http://schemas.microsoft.com/office/drawing/2014/main" id="{AD8F8C68-9F99-4AC0-A9FF-A545F9DF88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8793" y="1667741"/>
            <a:ext cx="3403106" cy="4661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658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DB268-2898-44AA-B11F-EA1CDD9AB329}"/>
              </a:ext>
            </a:extLst>
          </p:cNvPr>
          <p:cNvSpPr>
            <a:spLocks noGrp="1"/>
          </p:cNvSpPr>
          <p:nvPr>
            <p:ph type="title"/>
          </p:nvPr>
        </p:nvSpPr>
        <p:spPr>
          <a:xfrm>
            <a:off x="1127464" y="452718"/>
            <a:ext cx="8948691" cy="1100874"/>
          </a:xfrm>
        </p:spPr>
        <p:txBody>
          <a:bodyPr/>
          <a:lstStyle/>
          <a:p>
            <a:r>
              <a:rPr lang="en-US" sz="3200" b="1" dirty="0"/>
              <a:t>Modernism and Conservative Protestantism</a:t>
            </a:r>
          </a:p>
        </p:txBody>
      </p:sp>
      <p:sp>
        <p:nvSpPr>
          <p:cNvPr id="3" name="Content Placeholder 2">
            <a:extLst>
              <a:ext uri="{FF2B5EF4-FFF2-40B4-BE49-F238E27FC236}">
                <a16:creationId xmlns:a16="http://schemas.microsoft.com/office/drawing/2014/main" id="{C51351D1-7255-465D-8BE7-BF3A4DFED3FC}"/>
              </a:ext>
            </a:extLst>
          </p:cNvPr>
          <p:cNvSpPr>
            <a:spLocks noGrp="1"/>
          </p:cNvSpPr>
          <p:nvPr>
            <p:ph idx="1"/>
          </p:nvPr>
        </p:nvSpPr>
        <p:spPr>
          <a:xfrm>
            <a:off x="4882718" y="1783673"/>
            <a:ext cx="5983550" cy="4464734"/>
          </a:xfrm>
        </p:spPr>
        <p:txBody>
          <a:bodyPr>
            <a:normAutofit/>
          </a:bodyPr>
          <a:lstStyle/>
          <a:p>
            <a:pPr marL="0" indent="0">
              <a:buNone/>
            </a:pPr>
            <a:r>
              <a:rPr lang="en-US" sz="2800" b="1" dirty="0"/>
              <a:t>Francis Bacon: Inductive analysis</a:t>
            </a:r>
          </a:p>
          <a:p>
            <a:pPr marL="0" indent="0">
              <a:buNone/>
            </a:pPr>
            <a:r>
              <a:rPr lang="en-US" sz="2800" b="1" dirty="0"/>
              <a:t>Scottish School of Common Sense Philosophy</a:t>
            </a:r>
          </a:p>
          <a:p>
            <a:pPr marL="0" indent="0">
              <a:buNone/>
            </a:pPr>
            <a:endParaRPr lang="en-US" sz="2800" b="1" dirty="0"/>
          </a:p>
          <a:p>
            <a:pPr marL="0" indent="0">
              <a:buNone/>
            </a:pPr>
            <a:r>
              <a:rPr lang="en-US" sz="2800" b="1" dirty="0"/>
              <a:t>Alexander Campbell</a:t>
            </a:r>
          </a:p>
          <a:p>
            <a:pPr marL="0" indent="0">
              <a:buNone/>
            </a:pPr>
            <a:r>
              <a:rPr lang="en-US" sz="2800" b="1" dirty="0"/>
              <a:t>Sought the “facts” of the Bible</a:t>
            </a:r>
          </a:p>
          <a:p>
            <a:pPr marL="0" indent="0">
              <a:buNone/>
            </a:pPr>
            <a:r>
              <a:rPr lang="en-US" sz="2800" b="1" dirty="0"/>
              <a:t>Command, Example, Necessary Demonstration</a:t>
            </a:r>
          </a:p>
        </p:txBody>
      </p:sp>
      <p:pic>
        <p:nvPicPr>
          <p:cNvPr id="5124" name="Picture 4" descr="A Life of Alexander Campbell - Douglas A. Foster : Eerdmans">
            <a:extLst>
              <a:ext uri="{FF2B5EF4-FFF2-40B4-BE49-F238E27FC236}">
                <a16:creationId xmlns:a16="http://schemas.microsoft.com/office/drawing/2014/main" id="{E17E5470-B8CB-4248-9903-9223C37633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3533" y="1783673"/>
            <a:ext cx="3164890" cy="4747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6312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DB268-2898-44AA-B11F-EA1CDD9AB329}"/>
              </a:ext>
            </a:extLst>
          </p:cNvPr>
          <p:cNvSpPr>
            <a:spLocks noGrp="1"/>
          </p:cNvSpPr>
          <p:nvPr>
            <p:ph type="title"/>
          </p:nvPr>
        </p:nvSpPr>
        <p:spPr>
          <a:xfrm>
            <a:off x="807868" y="452718"/>
            <a:ext cx="9330431" cy="1100874"/>
          </a:xfrm>
        </p:spPr>
        <p:txBody>
          <a:bodyPr/>
          <a:lstStyle/>
          <a:p>
            <a:r>
              <a:rPr lang="en-US" sz="3200" b="1" dirty="0"/>
              <a:t>Modernism and Conservative Protestantism</a:t>
            </a:r>
          </a:p>
        </p:txBody>
      </p:sp>
      <p:sp>
        <p:nvSpPr>
          <p:cNvPr id="3" name="Content Placeholder 2">
            <a:extLst>
              <a:ext uri="{FF2B5EF4-FFF2-40B4-BE49-F238E27FC236}">
                <a16:creationId xmlns:a16="http://schemas.microsoft.com/office/drawing/2014/main" id="{C51351D1-7255-465D-8BE7-BF3A4DFED3FC}"/>
              </a:ext>
            </a:extLst>
          </p:cNvPr>
          <p:cNvSpPr>
            <a:spLocks noGrp="1"/>
          </p:cNvSpPr>
          <p:nvPr>
            <p:ph idx="1"/>
          </p:nvPr>
        </p:nvSpPr>
        <p:spPr>
          <a:xfrm>
            <a:off x="905521" y="1926454"/>
            <a:ext cx="6427434" cy="4321953"/>
          </a:xfrm>
        </p:spPr>
        <p:txBody>
          <a:bodyPr>
            <a:noAutofit/>
          </a:bodyPr>
          <a:lstStyle/>
          <a:p>
            <a:pPr marL="0" indent="0">
              <a:buNone/>
            </a:pPr>
            <a:r>
              <a:rPr lang="en-US" sz="2800" b="1" dirty="0"/>
              <a:t>Authorial intent is the “holy grail” of Christian hermeneutic.</a:t>
            </a:r>
          </a:p>
          <a:p>
            <a:pPr marL="0" indent="0">
              <a:buNone/>
            </a:pPr>
            <a:endParaRPr lang="en-US" sz="2800" b="1" dirty="0"/>
          </a:p>
          <a:p>
            <a:pPr marL="0" indent="0">
              <a:buNone/>
            </a:pPr>
            <a:r>
              <a:rPr lang="en-US" sz="2800" b="1" dirty="0"/>
              <a:t>The Bible as a source of propositional truth.</a:t>
            </a:r>
          </a:p>
          <a:p>
            <a:pPr marL="0" indent="0">
              <a:buNone/>
            </a:pPr>
            <a:endParaRPr lang="en-US" sz="2800" b="1" dirty="0"/>
          </a:p>
          <a:p>
            <a:pPr marL="0" indent="0">
              <a:buNone/>
            </a:pPr>
            <a:r>
              <a:rPr lang="en-US" sz="2800" b="1" dirty="0"/>
              <a:t>Example: Penal Substitutionary Atonement.</a:t>
            </a:r>
          </a:p>
        </p:txBody>
      </p:sp>
      <p:pic>
        <p:nvPicPr>
          <p:cNvPr id="6146" name="Picture 2" descr="Jesus Dust: Charles Finney&amp;#39;s on Revivals of Religion: Summary">
            <a:extLst>
              <a:ext uri="{FF2B5EF4-FFF2-40B4-BE49-F238E27FC236}">
                <a16:creationId xmlns:a16="http://schemas.microsoft.com/office/drawing/2014/main" id="{E859A510-8436-4E3B-9F6F-C04E3561D6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7836" y="1731882"/>
            <a:ext cx="3618643" cy="411776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4CF7BC9-87E7-4896-A6D7-61B5F0677AC2}"/>
              </a:ext>
            </a:extLst>
          </p:cNvPr>
          <p:cNvSpPr txBox="1"/>
          <p:nvPr/>
        </p:nvSpPr>
        <p:spPr>
          <a:xfrm>
            <a:off x="8531441" y="6027939"/>
            <a:ext cx="2823098" cy="461665"/>
          </a:xfrm>
          <a:prstGeom prst="rect">
            <a:avLst/>
          </a:prstGeom>
          <a:noFill/>
        </p:spPr>
        <p:txBody>
          <a:bodyPr wrap="square" rtlCol="0">
            <a:spAutoFit/>
          </a:bodyPr>
          <a:lstStyle/>
          <a:p>
            <a:r>
              <a:rPr lang="en-US" sz="2400" b="1" dirty="0"/>
              <a:t>Charles Finney</a:t>
            </a:r>
          </a:p>
        </p:txBody>
      </p:sp>
    </p:spTree>
    <p:extLst>
      <p:ext uri="{BB962C8B-B14F-4D97-AF65-F5344CB8AC3E}">
        <p14:creationId xmlns:p14="http://schemas.microsoft.com/office/powerpoint/2010/main" val="134114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4BCC8-B661-4ABF-B466-89D52F60010F}"/>
              </a:ext>
            </a:extLst>
          </p:cNvPr>
          <p:cNvSpPr>
            <a:spLocks noGrp="1"/>
          </p:cNvSpPr>
          <p:nvPr>
            <p:ph type="title"/>
          </p:nvPr>
        </p:nvSpPr>
        <p:spPr>
          <a:xfrm>
            <a:off x="1985640" y="452719"/>
            <a:ext cx="7078451" cy="816789"/>
          </a:xfrm>
        </p:spPr>
        <p:txBody>
          <a:bodyPr/>
          <a:lstStyle/>
          <a:p>
            <a:pPr algn="ctr"/>
            <a:r>
              <a:rPr lang="en-US" sz="3200" b="1" dirty="0"/>
              <a:t>“Rules” of Biblical Hermeneutics</a:t>
            </a:r>
          </a:p>
        </p:txBody>
      </p:sp>
      <p:sp>
        <p:nvSpPr>
          <p:cNvPr id="3" name="Content Placeholder 2">
            <a:extLst>
              <a:ext uri="{FF2B5EF4-FFF2-40B4-BE49-F238E27FC236}">
                <a16:creationId xmlns:a16="http://schemas.microsoft.com/office/drawing/2014/main" id="{77950394-B810-4EEB-AE0A-7AF01AE5A794}"/>
              </a:ext>
            </a:extLst>
          </p:cNvPr>
          <p:cNvSpPr>
            <a:spLocks noGrp="1"/>
          </p:cNvSpPr>
          <p:nvPr>
            <p:ph idx="1"/>
          </p:nvPr>
        </p:nvSpPr>
        <p:spPr>
          <a:xfrm>
            <a:off x="648069" y="1518082"/>
            <a:ext cx="10626571" cy="4887201"/>
          </a:xfrm>
        </p:spPr>
        <p:txBody>
          <a:bodyPr>
            <a:normAutofit/>
          </a:bodyPr>
          <a:lstStyle/>
          <a:p>
            <a:pPr marL="0" indent="0">
              <a:buNone/>
            </a:pPr>
            <a:r>
              <a:rPr lang="en-US" sz="2400" b="1" dirty="0"/>
              <a:t>1. Every passage has one meaning.</a:t>
            </a:r>
          </a:p>
          <a:p>
            <a:pPr marL="0" indent="0">
              <a:buNone/>
            </a:pPr>
            <a:r>
              <a:rPr lang="en-US" sz="2400" b="1" dirty="0"/>
              <a:t>2. The most obvious meaning is usually the correct one.</a:t>
            </a:r>
          </a:p>
          <a:p>
            <a:pPr marL="0" indent="0">
              <a:buNone/>
            </a:pPr>
            <a:r>
              <a:rPr lang="en-US" sz="2400" b="1" dirty="0"/>
              <a:t>3. Always allow the author’s explanation to stand.</a:t>
            </a:r>
          </a:p>
          <a:p>
            <a:pPr marL="0" indent="0">
              <a:buNone/>
            </a:pPr>
            <a:r>
              <a:rPr lang="en-US" sz="2400" b="1" dirty="0"/>
              <a:t>4. Always interpret a passage within the context of the passage, the book, and the situation.</a:t>
            </a:r>
          </a:p>
          <a:p>
            <a:pPr marL="0" indent="0">
              <a:buNone/>
            </a:pPr>
            <a:r>
              <a:rPr lang="en-US" sz="2400" b="1" dirty="0"/>
              <a:t>5. An interpretation of a passage should conform to the environment of the author.</a:t>
            </a:r>
          </a:p>
          <a:p>
            <a:pPr marL="0" indent="0">
              <a:buNone/>
            </a:pPr>
            <a:r>
              <a:rPr lang="en-US" sz="2400" b="1" dirty="0"/>
              <a:t>6. Rightly divide books by dispensation, covenant and setting.</a:t>
            </a:r>
          </a:p>
          <a:p>
            <a:pPr marL="0" indent="0">
              <a:buNone/>
            </a:pPr>
            <a:r>
              <a:rPr lang="en-US" sz="2400" b="1" dirty="0"/>
              <a:t>7. Interpret every passage in the light of all others.</a:t>
            </a:r>
          </a:p>
          <a:p>
            <a:endParaRPr lang="en-US" b="1" dirty="0"/>
          </a:p>
        </p:txBody>
      </p:sp>
    </p:spTree>
    <p:extLst>
      <p:ext uri="{BB962C8B-B14F-4D97-AF65-F5344CB8AC3E}">
        <p14:creationId xmlns:p14="http://schemas.microsoft.com/office/powerpoint/2010/main" val="177680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4BCC8-B661-4ABF-B466-89D52F60010F}"/>
              </a:ext>
            </a:extLst>
          </p:cNvPr>
          <p:cNvSpPr>
            <a:spLocks noGrp="1"/>
          </p:cNvSpPr>
          <p:nvPr>
            <p:ph type="title"/>
          </p:nvPr>
        </p:nvSpPr>
        <p:spPr>
          <a:xfrm>
            <a:off x="1985640" y="452719"/>
            <a:ext cx="7078451" cy="816789"/>
          </a:xfrm>
        </p:spPr>
        <p:txBody>
          <a:bodyPr/>
          <a:lstStyle/>
          <a:p>
            <a:pPr algn="ctr"/>
            <a:r>
              <a:rPr lang="en-US" sz="3200" b="1" dirty="0"/>
              <a:t>“Rules” of Biblical Hermeneutics</a:t>
            </a:r>
          </a:p>
        </p:txBody>
      </p:sp>
      <p:sp>
        <p:nvSpPr>
          <p:cNvPr id="3" name="Content Placeholder 2">
            <a:extLst>
              <a:ext uri="{FF2B5EF4-FFF2-40B4-BE49-F238E27FC236}">
                <a16:creationId xmlns:a16="http://schemas.microsoft.com/office/drawing/2014/main" id="{77950394-B810-4EEB-AE0A-7AF01AE5A794}"/>
              </a:ext>
            </a:extLst>
          </p:cNvPr>
          <p:cNvSpPr>
            <a:spLocks noGrp="1"/>
          </p:cNvSpPr>
          <p:nvPr>
            <p:ph idx="1"/>
          </p:nvPr>
        </p:nvSpPr>
        <p:spPr>
          <a:xfrm>
            <a:off x="754602" y="1367161"/>
            <a:ext cx="10404629" cy="5237825"/>
          </a:xfrm>
        </p:spPr>
        <p:txBody>
          <a:bodyPr>
            <a:normAutofit/>
          </a:bodyPr>
          <a:lstStyle/>
          <a:p>
            <a:pPr marL="0" indent="0">
              <a:buNone/>
            </a:pPr>
            <a:r>
              <a:rPr lang="en-US" sz="2400" b="1" dirty="0"/>
              <a:t>8. One passage will often explain another.</a:t>
            </a:r>
          </a:p>
          <a:p>
            <a:pPr marL="0" indent="0">
              <a:buNone/>
            </a:pPr>
            <a:r>
              <a:rPr lang="en-US" sz="2400" b="1" dirty="0"/>
              <a:t>9.  Let plain passages interpret difficult ones.</a:t>
            </a:r>
          </a:p>
          <a:p>
            <a:pPr marL="0" indent="0">
              <a:buNone/>
            </a:pPr>
            <a:r>
              <a:rPr lang="en-US" sz="2400" b="1" dirty="0"/>
              <a:t>10. All passages on a subject must be studied before a conclusion is drawn.</a:t>
            </a:r>
          </a:p>
          <a:p>
            <a:pPr marL="0" indent="0">
              <a:buNone/>
            </a:pPr>
            <a:r>
              <a:rPr lang="en-US" sz="2400" b="1" dirty="0"/>
              <a:t>11.  Observe the proper balance of scriptural truth.</a:t>
            </a:r>
          </a:p>
          <a:p>
            <a:pPr marL="0" indent="0">
              <a:buNone/>
            </a:pPr>
            <a:r>
              <a:rPr lang="en-US" sz="2400" b="1" dirty="0"/>
              <a:t>12. Passages should be interpreted in harmony with the idioms contained.</a:t>
            </a:r>
          </a:p>
          <a:p>
            <a:pPr marL="0" indent="0">
              <a:buNone/>
            </a:pPr>
            <a:r>
              <a:rPr lang="en-US" sz="2400" b="1" dirty="0"/>
              <a:t>13. Rightly divide the language (grammar and figures of speech).</a:t>
            </a:r>
          </a:p>
          <a:p>
            <a:pPr marL="0" indent="0">
              <a:buNone/>
            </a:pPr>
            <a:r>
              <a:rPr lang="en-US" sz="2400" b="1" dirty="0"/>
              <a:t>14. Learn to distinguish the figurative from the literal.</a:t>
            </a:r>
          </a:p>
          <a:p>
            <a:pPr marL="0" indent="0">
              <a:buNone/>
            </a:pPr>
            <a:r>
              <a:rPr lang="en-US" sz="2400" b="1" dirty="0"/>
              <a:t>15. Know the meaning of sentences, phrases and words.</a:t>
            </a:r>
          </a:p>
          <a:p>
            <a:pPr marL="0" indent="0">
              <a:buNone/>
            </a:pPr>
            <a:r>
              <a:rPr lang="en-US" sz="2400" b="1" dirty="0"/>
              <a:t>16.  Rightly divide books by type of literature </a:t>
            </a:r>
          </a:p>
        </p:txBody>
      </p:sp>
    </p:spTree>
    <p:extLst>
      <p:ext uri="{BB962C8B-B14F-4D97-AF65-F5344CB8AC3E}">
        <p14:creationId xmlns:p14="http://schemas.microsoft.com/office/powerpoint/2010/main" val="508369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FCE4D-C82A-49B9-83D2-7BB3A3E26B5F}"/>
              </a:ext>
            </a:extLst>
          </p:cNvPr>
          <p:cNvSpPr>
            <a:spLocks noGrp="1"/>
          </p:cNvSpPr>
          <p:nvPr>
            <p:ph type="title"/>
          </p:nvPr>
        </p:nvSpPr>
        <p:spPr/>
        <p:txBody>
          <a:bodyPr/>
          <a:lstStyle/>
          <a:p>
            <a:pPr algn="ctr"/>
            <a:r>
              <a:rPr lang="en-US" sz="3600" b="1" dirty="0"/>
              <a:t>20</a:t>
            </a:r>
            <a:r>
              <a:rPr lang="en-US" sz="3600" b="1" baseline="30000" dirty="0"/>
              <a:t>th</a:t>
            </a:r>
            <a:r>
              <a:rPr lang="en-US" sz="3600" b="1" dirty="0"/>
              <a:t> Century Hermeneutics:</a:t>
            </a:r>
            <a:br>
              <a:rPr lang="en-US" sz="3600" b="1" dirty="0"/>
            </a:br>
            <a:r>
              <a:rPr lang="en-US" sz="3600" b="1" dirty="0"/>
              <a:t>Postmodernism</a:t>
            </a:r>
          </a:p>
        </p:txBody>
      </p:sp>
      <p:sp>
        <p:nvSpPr>
          <p:cNvPr id="3" name="Content Placeholder 2">
            <a:extLst>
              <a:ext uri="{FF2B5EF4-FFF2-40B4-BE49-F238E27FC236}">
                <a16:creationId xmlns:a16="http://schemas.microsoft.com/office/drawing/2014/main" id="{CF67974D-570C-4DA3-9BE2-632F2C919F5B}"/>
              </a:ext>
            </a:extLst>
          </p:cNvPr>
          <p:cNvSpPr>
            <a:spLocks noGrp="1"/>
          </p:cNvSpPr>
          <p:nvPr>
            <p:ph idx="1"/>
          </p:nvPr>
        </p:nvSpPr>
        <p:spPr>
          <a:xfrm>
            <a:off x="2123440" y="1971041"/>
            <a:ext cx="8077200" cy="4277366"/>
          </a:xfrm>
        </p:spPr>
        <p:txBody>
          <a:bodyPr>
            <a:normAutofit/>
          </a:bodyPr>
          <a:lstStyle/>
          <a:p>
            <a:pPr marL="0" indent="0">
              <a:buNone/>
            </a:pPr>
            <a:r>
              <a:rPr lang="en-US" sz="2800" b="1" dirty="0"/>
              <a:t>Don’t Forget Karl Barth </a:t>
            </a:r>
          </a:p>
          <a:p>
            <a:pPr marL="0" indent="0">
              <a:buNone/>
            </a:pPr>
            <a:r>
              <a:rPr lang="en-US" sz="2800" b="1" dirty="0"/>
              <a:t>Missional Hermeneutics</a:t>
            </a:r>
          </a:p>
          <a:p>
            <a:pPr marL="0" indent="0">
              <a:buNone/>
            </a:pPr>
            <a:r>
              <a:rPr lang="en-US" sz="2800" b="1" dirty="0"/>
              <a:t>Narrative, Narrative, Narrative</a:t>
            </a:r>
          </a:p>
          <a:p>
            <a:pPr marL="0" indent="0">
              <a:buNone/>
            </a:pPr>
            <a:r>
              <a:rPr lang="en-US" sz="2800" b="1" dirty="0"/>
              <a:t>Attention to Culture</a:t>
            </a:r>
          </a:p>
          <a:p>
            <a:pPr marL="0" indent="0">
              <a:buNone/>
            </a:pPr>
            <a:r>
              <a:rPr lang="en-US" sz="2800" b="1" dirty="0"/>
              <a:t>Bible Not a Source of Theories (ex atonement)</a:t>
            </a:r>
          </a:p>
          <a:p>
            <a:pPr marL="0" indent="0">
              <a:buNone/>
            </a:pPr>
            <a:r>
              <a:rPr lang="en-US" sz="2800" b="1" dirty="0"/>
              <a:t>Bible Not a Source of Propositional Truth</a:t>
            </a:r>
          </a:p>
          <a:p>
            <a:pPr marL="0" indent="0">
              <a:buNone/>
            </a:pPr>
            <a:r>
              <a:rPr lang="en-US" sz="2800" b="1" dirty="0"/>
              <a:t>Narrative &gt; Metaphor &gt; Proposition/Theory</a:t>
            </a:r>
          </a:p>
        </p:txBody>
      </p:sp>
    </p:spTree>
    <p:extLst>
      <p:ext uri="{BB962C8B-B14F-4D97-AF65-F5344CB8AC3E}">
        <p14:creationId xmlns:p14="http://schemas.microsoft.com/office/powerpoint/2010/main" val="2989127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6FFEF-6064-43A3-A8E9-C26ECF9B8E7B}"/>
              </a:ext>
            </a:extLst>
          </p:cNvPr>
          <p:cNvSpPr>
            <a:spLocks noGrp="1"/>
          </p:cNvSpPr>
          <p:nvPr>
            <p:ph type="title"/>
          </p:nvPr>
        </p:nvSpPr>
        <p:spPr/>
        <p:txBody>
          <a:bodyPr/>
          <a:lstStyle/>
          <a:p>
            <a:r>
              <a:rPr lang="en-US" sz="3600" b="1" dirty="0"/>
              <a:t>Missional Hermeneutics: Examples</a:t>
            </a:r>
          </a:p>
        </p:txBody>
      </p:sp>
      <p:sp>
        <p:nvSpPr>
          <p:cNvPr id="3" name="Content Placeholder 2">
            <a:extLst>
              <a:ext uri="{FF2B5EF4-FFF2-40B4-BE49-F238E27FC236}">
                <a16:creationId xmlns:a16="http://schemas.microsoft.com/office/drawing/2014/main" id="{09309013-3945-42A5-9D2B-EC956F97A9B2}"/>
              </a:ext>
            </a:extLst>
          </p:cNvPr>
          <p:cNvSpPr>
            <a:spLocks noGrp="1"/>
          </p:cNvSpPr>
          <p:nvPr>
            <p:ph idx="1"/>
          </p:nvPr>
        </p:nvSpPr>
        <p:spPr>
          <a:xfrm>
            <a:off x="1109709" y="2183907"/>
            <a:ext cx="9241654" cy="4064500"/>
          </a:xfrm>
        </p:spPr>
        <p:txBody>
          <a:bodyPr>
            <a:normAutofit/>
          </a:bodyPr>
          <a:lstStyle/>
          <a:p>
            <a:pPr marL="0" indent="0">
              <a:buNone/>
            </a:pPr>
            <a:r>
              <a:rPr lang="en-US" sz="2800" b="1" dirty="0"/>
              <a:t>1.  The “</a:t>
            </a:r>
            <a:r>
              <a:rPr lang="en-US" sz="2800" b="1" dirty="0">
                <a:solidFill>
                  <a:srgbClr val="FFFF00"/>
                </a:solidFill>
              </a:rPr>
              <a:t>women’s role</a:t>
            </a:r>
            <a:r>
              <a:rPr lang="en-US" sz="2800" b="1" dirty="0"/>
              <a:t>”  John Mark Hicks concludes full egalitarianism based on culture and kingdom narrative.</a:t>
            </a:r>
          </a:p>
          <a:p>
            <a:pPr marL="0" indent="0">
              <a:buNone/>
            </a:pPr>
            <a:endParaRPr lang="en-US" sz="2800" b="1" dirty="0"/>
          </a:p>
          <a:p>
            <a:pPr marL="0" indent="0">
              <a:buNone/>
            </a:pPr>
            <a:r>
              <a:rPr lang="en-US" sz="2800" b="1" dirty="0"/>
              <a:t>2. Atonement theory: PSA is either rejected or a small part of the narrative on atonement</a:t>
            </a:r>
          </a:p>
        </p:txBody>
      </p:sp>
    </p:spTree>
    <p:extLst>
      <p:ext uri="{BB962C8B-B14F-4D97-AF65-F5344CB8AC3E}">
        <p14:creationId xmlns:p14="http://schemas.microsoft.com/office/powerpoint/2010/main" val="4261976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FCE4D-C82A-49B9-83D2-7BB3A3E26B5F}"/>
              </a:ext>
            </a:extLst>
          </p:cNvPr>
          <p:cNvSpPr>
            <a:spLocks noGrp="1"/>
          </p:cNvSpPr>
          <p:nvPr>
            <p:ph type="title"/>
          </p:nvPr>
        </p:nvSpPr>
        <p:spPr/>
        <p:txBody>
          <a:bodyPr/>
          <a:lstStyle/>
          <a:p>
            <a:pPr algn="ctr"/>
            <a:r>
              <a:rPr lang="en-US" sz="3600" b="1" dirty="0"/>
              <a:t>Final Reflections</a:t>
            </a:r>
          </a:p>
        </p:txBody>
      </p:sp>
      <p:sp>
        <p:nvSpPr>
          <p:cNvPr id="3" name="Content Placeholder 2">
            <a:extLst>
              <a:ext uri="{FF2B5EF4-FFF2-40B4-BE49-F238E27FC236}">
                <a16:creationId xmlns:a16="http://schemas.microsoft.com/office/drawing/2014/main" id="{CF67974D-570C-4DA3-9BE2-632F2C919F5B}"/>
              </a:ext>
            </a:extLst>
          </p:cNvPr>
          <p:cNvSpPr>
            <a:spLocks noGrp="1"/>
          </p:cNvSpPr>
          <p:nvPr>
            <p:ph idx="1"/>
          </p:nvPr>
        </p:nvSpPr>
        <p:spPr>
          <a:xfrm>
            <a:off x="1100830" y="1686757"/>
            <a:ext cx="9809825" cy="4332304"/>
          </a:xfrm>
        </p:spPr>
        <p:txBody>
          <a:bodyPr>
            <a:normAutofit/>
          </a:bodyPr>
          <a:lstStyle/>
          <a:p>
            <a:pPr marL="0" indent="0">
              <a:buNone/>
            </a:pPr>
            <a:r>
              <a:rPr lang="en-US" sz="2800" b="1" dirty="0"/>
              <a:t>Is typological interpretation dead?</a:t>
            </a:r>
          </a:p>
          <a:p>
            <a:pPr marL="0" indent="0">
              <a:buNone/>
            </a:pPr>
            <a:endParaRPr lang="en-US" sz="2800" b="1" dirty="0"/>
          </a:p>
          <a:p>
            <a:pPr marL="0" indent="0">
              <a:buNone/>
            </a:pPr>
            <a:r>
              <a:rPr lang="en-US" sz="2800" b="1" dirty="0"/>
              <a:t>Can we find a balance between Modernism and Postmodernism?</a:t>
            </a:r>
          </a:p>
          <a:p>
            <a:pPr marL="0" indent="0">
              <a:buNone/>
            </a:pPr>
            <a:endParaRPr lang="en-US" sz="2800" b="1" dirty="0"/>
          </a:p>
          <a:p>
            <a:pPr marL="0" indent="0">
              <a:buNone/>
            </a:pPr>
            <a:r>
              <a:rPr lang="en-US" sz="2800" b="1" dirty="0"/>
              <a:t>Can narrative and culturally-affected hermeneutics live in peace with modernism and  propositional truth? </a:t>
            </a:r>
          </a:p>
        </p:txBody>
      </p:sp>
    </p:spTree>
    <p:extLst>
      <p:ext uri="{BB962C8B-B14F-4D97-AF65-F5344CB8AC3E}">
        <p14:creationId xmlns:p14="http://schemas.microsoft.com/office/powerpoint/2010/main" val="2109581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8DC1D-76AA-4509-94DF-3CF5581C853A}"/>
              </a:ext>
            </a:extLst>
          </p:cNvPr>
          <p:cNvSpPr>
            <a:spLocks noGrp="1"/>
          </p:cNvSpPr>
          <p:nvPr>
            <p:ph type="title"/>
          </p:nvPr>
        </p:nvSpPr>
        <p:spPr>
          <a:xfrm>
            <a:off x="2021150" y="452719"/>
            <a:ext cx="7042940" cy="985465"/>
          </a:xfrm>
        </p:spPr>
        <p:txBody>
          <a:bodyPr/>
          <a:lstStyle/>
          <a:p>
            <a:pPr algn="ctr"/>
            <a:r>
              <a:rPr lang="en-US" sz="3600" b="1" dirty="0"/>
              <a:t>Resources</a:t>
            </a:r>
          </a:p>
        </p:txBody>
      </p:sp>
      <p:sp>
        <p:nvSpPr>
          <p:cNvPr id="3" name="Content Placeholder 2">
            <a:extLst>
              <a:ext uri="{FF2B5EF4-FFF2-40B4-BE49-F238E27FC236}">
                <a16:creationId xmlns:a16="http://schemas.microsoft.com/office/drawing/2014/main" id="{4EEB44DB-D926-4E34-95F0-21786C287C70}"/>
              </a:ext>
            </a:extLst>
          </p:cNvPr>
          <p:cNvSpPr>
            <a:spLocks noGrp="1"/>
          </p:cNvSpPr>
          <p:nvPr>
            <p:ph idx="1"/>
          </p:nvPr>
        </p:nvSpPr>
        <p:spPr>
          <a:xfrm>
            <a:off x="1154098" y="1766656"/>
            <a:ext cx="9650026" cy="4481750"/>
          </a:xfrm>
        </p:spPr>
        <p:txBody>
          <a:bodyPr>
            <a:normAutofit lnSpcReduction="10000"/>
          </a:bodyPr>
          <a:lstStyle/>
          <a:p>
            <a:pPr marL="0" indent="0">
              <a:buNone/>
            </a:pPr>
            <a:r>
              <a:rPr lang="en-US" sz="2400" b="1" dirty="0"/>
              <a:t>William </a:t>
            </a:r>
            <a:r>
              <a:rPr lang="en-US" sz="2400" b="1" dirty="0" err="1"/>
              <a:t>Yarchin</a:t>
            </a:r>
            <a:r>
              <a:rPr lang="en-US" sz="2400" b="1" dirty="0"/>
              <a:t> </a:t>
            </a:r>
            <a:r>
              <a:rPr lang="en-US" sz="2400" b="1" i="1" dirty="0">
                <a:solidFill>
                  <a:srgbClr val="FFFF00"/>
                </a:solidFill>
              </a:rPr>
              <a:t>History of Biblical Interpretation: A Reader</a:t>
            </a:r>
            <a:r>
              <a:rPr lang="en-US" sz="2400" b="1" i="1" dirty="0"/>
              <a:t> </a:t>
            </a:r>
            <a:r>
              <a:rPr lang="en-US" sz="2400" b="1" dirty="0"/>
              <a:t>Baker</a:t>
            </a:r>
            <a:r>
              <a:rPr lang="en-US" sz="2400" b="1" i="1" dirty="0"/>
              <a:t> </a:t>
            </a:r>
            <a:r>
              <a:rPr lang="en-US" sz="2400" b="1" dirty="0"/>
              <a:t>Academic</a:t>
            </a:r>
          </a:p>
          <a:p>
            <a:pPr marL="0" indent="0">
              <a:buNone/>
            </a:pPr>
            <a:endParaRPr lang="en-US" sz="2400" b="1" dirty="0"/>
          </a:p>
          <a:p>
            <a:pPr marL="0" indent="0">
              <a:buNone/>
            </a:pPr>
            <a:r>
              <a:rPr lang="en-US" sz="2400" b="1" dirty="0"/>
              <a:t>Stanley Porter and Jason Robinson </a:t>
            </a:r>
            <a:r>
              <a:rPr lang="en-US" sz="2400" b="1" dirty="0">
                <a:solidFill>
                  <a:srgbClr val="FFFF00"/>
                </a:solidFill>
              </a:rPr>
              <a:t>Hermeneutics: An Introduction to Interpretive Theory </a:t>
            </a:r>
            <a:r>
              <a:rPr lang="en-US" sz="2400" b="1" dirty="0"/>
              <a:t>Eerdmans</a:t>
            </a:r>
          </a:p>
          <a:p>
            <a:pPr marL="0" indent="0">
              <a:buNone/>
            </a:pPr>
            <a:endParaRPr lang="en-US" sz="2400" b="1" dirty="0"/>
          </a:p>
          <a:p>
            <a:pPr marL="0" indent="0">
              <a:buNone/>
            </a:pPr>
            <a:r>
              <a:rPr lang="en-US" sz="2400" b="1" dirty="0"/>
              <a:t>Typology: John Oakes </a:t>
            </a:r>
            <a:r>
              <a:rPr lang="en-US" sz="2400" b="1" i="1" dirty="0">
                <a:solidFill>
                  <a:srgbClr val="FFFF00"/>
                </a:solidFill>
              </a:rPr>
              <a:t>From Shadow to Reality </a:t>
            </a:r>
            <a:r>
              <a:rPr lang="en-US" sz="2400" b="1" dirty="0"/>
              <a:t>Illumination Publishers</a:t>
            </a:r>
          </a:p>
          <a:p>
            <a:pPr marL="0" indent="0">
              <a:buNone/>
            </a:pPr>
            <a:endParaRPr lang="en-US" sz="2400" b="1" dirty="0"/>
          </a:p>
          <a:p>
            <a:pPr marL="0" indent="0">
              <a:buNone/>
            </a:pPr>
            <a:r>
              <a:rPr lang="en-US" sz="2400" b="1" dirty="0"/>
              <a:t>Notes: www.evidenceforchristianity.org</a:t>
            </a:r>
          </a:p>
        </p:txBody>
      </p:sp>
    </p:spTree>
    <p:extLst>
      <p:ext uri="{BB962C8B-B14F-4D97-AF65-F5344CB8AC3E}">
        <p14:creationId xmlns:p14="http://schemas.microsoft.com/office/powerpoint/2010/main" val="2775578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0455A-9CC5-4916-B623-53C1BA45FE3F}"/>
              </a:ext>
            </a:extLst>
          </p:cNvPr>
          <p:cNvSpPr>
            <a:spLocks noGrp="1"/>
          </p:cNvSpPr>
          <p:nvPr>
            <p:ph type="title"/>
          </p:nvPr>
        </p:nvSpPr>
        <p:spPr>
          <a:xfrm>
            <a:off x="2260847" y="452718"/>
            <a:ext cx="6803243" cy="1400530"/>
          </a:xfrm>
        </p:spPr>
        <p:txBody>
          <a:bodyPr/>
          <a:lstStyle/>
          <a:p>
            <a:pPr algn="ctr"/>
            <a:r>
              <a:rPr lang="en-US" b="1" dirty="0"/>
              <a:t>Outline</a:t>
            </a:r>
          </a:p>
        </p:txBody>
      </p:sp>
      <p:sp>
        <p:nvSpPr>
          <p:cNvPr id="3" name="Content Placeholder 2">
            <a:extLst>
              <a:ext uri="{FF2B5EF4-FFF2-40B4-BE49-F238E27FC236}">
                <a16:creationId xmlns:a16="http://schemas.microsoft.com/office/drawing/2014/main" id="{3525D966-A6F0-411B-A7D0-3995A8F7AFBA}"/>
              </a:ext>
            </a:extLst>
          </p:cNvPr>
          <p:cNvSpPr>
            <a:spLocks noGrp="1"/>
          </p:cNvSpPr>
          <p:nvPr>
            <p:ph idx="1"/>
          </p:nvPr>
        </p:nvSpPr>
        <p:spPr>
          <a:xfrm>
            <a:off x="772357" y="1704513"/>
            <a:ext cx="10280342" cy="4543894"/>
          </a:xfrm>
        </p:spPr>
        <p:txBody>
          <a:bodyPr>
            <a:noAutofit/>
          </a:bodyPr>
          <a:lstStyle/>
          <a:p>
            <a:pPr marL="0" indent="0">
              <a:buNone/>
            </a:pPr>
            <a:r>
              <a:rPr lang="en-US" sz="2800" b="1" dirty="0"/>
              <a:t>Hermeneutics of Judaism in the First Century</a:t>
            </a:r>
          </a:p>
          <a:p>
            <a:pPr marL="0" indent="0">
              <a:buNone/>
            </a:pPr>
            <a:r>
              <a:rPr lang="en-US" sz="2800" b="1" dirty="0"/>
              <a:t>Early Christian Hermeneutics: Alexandria vs Antioch</a:t>
            </a:r>
          </a:p>
          <a:p>
            <a:pPr marL="0" indent="0">
              <a:buNone/>
            </a:pPr>
            <a:r>
              <a:rPr lang="en-US" sz="2800" b="1" dirty="0"/>
              <a:t>Medieval Hermeneutics</a:t>
            </a:r>
          </a:p>
          <a:p>
            <a:pPr marL="0" indent="0">
              <a:buNone/>
            </a:pPr>
            <a:r>
              <a:rPr lang="en-US" sz="2800" b="1" dirty="0"/>
              <a:t>Hermeneutics of the Protestant Reformation: Calvin</a:t>
            </a:r>
          </a:p>
          <a:p>
            <a:pPr marL="0" indent="0">
              <a:buNone/>
            </a:pPr>
            <a:r>
              <a:rPr lang="en-US" sz="2800" b="1" dirty="0"/>
              <a:t>Modernism: Hermeneutics of Liberal Protestantism</a:t>
            </a:r>
          </a:p>
          <a:p>
            <a:pPr marL="0" indent="0">
              <a:buNone/>
            </a:pPr>
            <a:r>
              <a:rPr lang="en-US" sz="2800" b="1" dirty="0"/>
              <a:t>Modernism: Hermeneutics of Conservative Protestantism</a:t>
            </a:r>
          </a:p>
          <a:p>
            <a:pPr marL="0" indent="0">
              <a:buNone/>
            </a:pPr>
            <a:r>
              <a:rPr lang="en-US" sz="2800" b="1" dirty="0"/>
              <a:t>Postmodern Hermeneutics</a:t>
            </a:r>
          </a:p>
          <a:p>
            <a:pPr marL="0" indent="0">
              <a:buNone/>
            </a:pPr>
            <a:r>
              <a:rPr lang="en-US" sz="2800" b="1" dirty="0"/>
              <a:t>Final Reflections</a:t>
            </a:r>
          </a:p>
        </p:txBody>
      </p:sp>
    </p:spTree>
    <p:extLst>
      <p:ext uri="{BB962C8B-B14F-4D97-AF65-F5344CB8AC3E}">
        <p14:creationId xmlns:p14="http://schemas.microsoft.com/office/powerpoint/2010/main" val="3569885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C1240-3B2F-421D-824B-00CDD5A2E8FC}"/>
              </a:ext>
            </a:extLst>
          </p:cNvPr>
          <p:cNvSpPr>
            <a:spLocks noGrp="1"/>
          </p:cNvSpPr>
          <p:nvPr>
            <p:ph type="title"/>
          </p:nvPr>
        </p:nvSpPr>
        <p:spPr/>
        <p:txBody>
          <a:bodyPr/>
          <a:lstStyle/>
          <a:p>
            <a:pPr algn="ctr"/>
            <a:r>
              <a:rPr lang="en-US" sz="3600" b="1" dirty="0"/>
              <a:t>1</a:t>
            </a:r>
            <a:r>
              <a:rPr lang="en-US" sz="3600" b="1" baseline="30000" dirty="0"/>
              <a:t>st</a:t>
            </a:r>
            <a:r>
              <a:rPr lang="en-US" sz="3600" b="1" dirty="0"/>
              <a:t> Century Judaism</a:t>
            </a:r>
          </a:p>
        </p:txBody>
      </p:sp>
      <p:sp>
        <p:nvSpPr>
          <p:cNvPr id="3" name="Content Placeholder 2">
            <a:extLst>
              <a:ext uri="{FF2B5EF4-FFF2-40B4-BE49-F238E27FC236}">
                <a16:creationId xmlns:a16="http://schemas.microsoft.com/office/drawing/2014/main" id="{2967608B-B519-457A-8278-8EB09689EDEC}"/>
              </a:ext>
            </a:extLst>
          </p:cNvPr>
          <p:cNvSpPr>
            <a:spLocks noGrp="1"/>
          </p:cNvSpPr>
          <p:nvPr>
            <p:ph idx="1"/>
          </p:nvPr>
        </p:nvSpPr>
        <p:spPr>
          <a:xfrm>
            <a:off x="1358283" y="1748902"/>
            <a:ext cx="9404723" cy="4499505"/>
          </a:xfrm>
        </p:spPr>
        <p:txBody>
          <a:bodyPr>
            <a:normAutofit/>
          </a:bodyPr>
          <a:lstStyle/>
          <a:p>
            <a:pPr marL="0" indent="0">
              <a:lnSpc>
                <a:spcPct val="107000"/>
              </a:lnSpc>
              <a:spcBef>
                <a:spcPts val="0"/>
              </a:spcBef>
              <a:buNone/>
            </a:pPr>
            <a:r>
              <a:rPr lang="en-US" sz="3200" b="1" dirty="0">
                <a:latin typeface="Calibri" panose="020F0502020204030204" pitchFamily="34" charset="0"/>
                <a:ea typeface="Calibri" panose="020F0502020204030204" pitchFamily="34" charset="0"/>
                <a:cs typeface="Times New Roman" panose="02020603050405020304" pitchFamily="18" charset="0"/>
              </a:rPr>
              <a:t>Literal/Historical meaning</a:t>
            </a:r>
          </a:p>
          <a:p>
            <a:pPr marL="0" indent="0">
              <a:lnSpc>
                <a:spcPct val="107000"/>
              </a:lnSpc>
              <a:spcBef>
                <a:spcPts val="0"/>
              </a:spcBef>
              <a:buNone/>
            </a:pPr>
            <a:endParaRPr lang="en-US" sz="3200" b="1"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sz="3200" b="1" dirty="0">
                <a:latin typeface="Calibri" panose="020F0502020204030204" pitchFamily="34" charset="0"/>
                <a:ea typeface="Calibri" panose="020F0502020204030204" pitchFamily="34" charset="0"/>
                <a:cs typeface="Times New Roman" panose="02020603050405020304" pitchFamily="18" charset="0"/>
              </a:rPr>
              <a:t>Historical Prophecy Fulfillment</a:t>
            </a:r>
          </a:p>
          <a:p>
            <a:pPr marL="0" indent="0">
              <a:lnSpc>
                <a:spcPct val="107000"/>
              </a:lnSpc>
              <a:spcBef>
                <a:spcPts val="0"/>
              </a:spcBef>
              <a:buNone/>
            </a:pPr>
            <a:endParaRPr lang="en-US" sz="3200" b="1"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sz="3200" b="1" dirty="0">
                <a:latin typeface="Calibri" panose="020F0502020204030204" pitchFamily="34" charset="0"/>
                <a:ea typeface="Calibri" panose="020F0502020204030204" pitchFamily="34" charset="0"/>
                <a:cs typeface="Times New Roman" panose="02020603050405020304" pitchFamily="18" charset="0"/>
              </a:rPr>
              <a:t>Typological Interpretation “Expectation Fulfillment”</a:t>
            </a:r>
          </a:p>
          <a:p>
            <a:pPr marL="0" indent="0">
              <a:lnSpc>
                <a:spcPct val="107000"/>
              </a:lnSpc>
              <a:spcBef>
                <a:spcPts val="0"/>
              </a:spcBef>
              <a:buNone/>
            </a:pPr>
            <a:endParaRPr lang="en-US" sz="3200" b="1"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sz="3200" b="1" dirty="0">
                <a:latin typeface="Calibri" panose="020F0502020204030204" pitchFamily="34" charset="0"/>
                <a:ea typeface="Calibri" panose="020F0502020204030204" pitchFamily="34" charset="0"/>
                <a:cs typeface="Times New Roman" panose="02020603050405020304" pitchFamily="18" charset="0"/>
              </a:rPr>
              <a:t>Allegorical Interpretation: Philo of Alexandria</a:t>
            </a:r>
          </a:p>
          <a:p>
            <a:pPr marL="0" indent="0">
              <a:buNone/>
            </a:pPr>
            <a:endParaRPr lang="en-US" sz="2400" b="1" dirty="0"/>
          </a:p>
        </p:txBody>
      </p:sp>
    </p:spTree>
    <p:extLst>
      <p:ext uri="{BB962C8B-B14F-4D97-AF65-F5344CB8AC3E}">
        <p14:creationId xmlns:p14="http://schemas.microsoft.com/office/powerpoint/2010/main" val="1425655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61681-4DF6-4F7F-BBD6-725CB3B6B709}"/>
              </a:ext>
            </a:extLst>
          </p:cNvPr>
          <p:cNvSpPr>
            <a:spLocks noGrp="1"/>
          </p:cNvSpPr>
          <p:nvPr>
            <p:ph type="title"/>
          </p:nvPr>
        </p:nvSpPr>
        <p:spPr>
          <a:xfrm>
            <a:off x="1225118" y="452718"/>
            <a:ext cx="8531441" cy="1598024"/>
          </a:xfrm>
        </p:spPr>
        <p:txBody>
          <a:bodyPr/>
          <a:lstStyle/>
          <a:p>
            <a:pPr algn="ctr"/>
            <a:r>
              <a:rPr lang="en-US" sz="3200" b="1" dirty="0"/>
              <a:t>Hermeneutics in the Primitive Church: Alexandria vs Antioch</a:t>
            </a:r>
            <a:br>
              <a:rPr lang="en-US" sz="3200" b="1" dirty="0"/>
            </a:br>
            <a:endParaRPr lang="en-US" sz="3200" b="1" dirty="0"/>
          </a:p>
        </p:txBody>
      </p:sp>
      <p:sp>
        <p:nvSpPr>
          <p:cNvPr id="3" name="Content Placeholder 2">
            <a:extLst>
              <a:ext uri="{FF2B5EF4-FFF2-40B4-BE49-F238E27FC236}">
                <a16:creationId xmlns:a16="http://schemas.microsoft.com/office/drawing/2014/main" id="{E907CB22-04D0-4E95-BA7B-EF0E54CA5095}"/>
              </a:ext>
            </a:extLst>
          </p:cNvPr>
          <p:cNvSpPr>
            <a:spLocks noGrp="1"/>
          </p:cNvSpPr>
          <p:nvPr>
            <p:ph idx="1"/>
          </p:nvPr>
        </p:nvSpPr>
        <p:spPr>
          <a:xfrm>
            <a:off x="2145437" y="1757779"/>
            <a:ext cx="8043169" cy="4927106"/>
          </a:xfrm>
        </p:spPr>
        <p:txBody>
          <a:bodyPr>
            <a:normAutofit/>
          </a:bodyPr>
          <a:lstStyle/>
          <a:p>
            <a:pPr marL="0" indent="0">
              <a:buNone/>
            </a:pPr>
            <a:r>
              <a:rPr lang="en-US" sz="2400" b="1" dirty="0"/>
              <a:t>Typology</a:t>
            </a:r>
          </a:p>
          <a:p>
            <a:pPr marL="0" indent="0">
              <a:buNone/>
            </a:pPr>
            <a:endParaRPr lang="en-US" sz="600" b="1" dirty="0"/>
          </a:p>
          <a:p>
            <a:pPr marL="0" indent="0">
              <a:buNone/>
            </a:pPr>
            <a:r>
              <a:rPr lang="en-US" sz="2400" b="1" dirty="0"/>
              <a:t>Prophecy Fulfillment: Justin</a:t>
            </a:r>
          </a:p>
          <a:p>
            <a:pPr marL="0" indent="0">
              <a:buNone/>
            </a:pPr>
            <a:endParaRPr lang="en-US" sz="600" b="1" dirty="0"/>
          </a:p>
          <a:p>
            <a:pPr marL="0" indent="0">
              <a:buNone/>
            </a:pPr>
            <a:r>
              <a:rPr lang="en-US" sz="2400" b="1" dirty="0"/>
              <a:t>Allegorical: Origen and Alexandria</a:t>
            </a:r>
          </a:p>
          <a:p>
            <a:pPr marL="0" indent="0">
              <a:buNone/>
            </a:pPr>
            <a:endParaRPr lang="en-US" sz="600" b="1" dirty="0"/>
          </a:p>
          <a:p>
            <a:pPr marL="0" indent="0">
              <a:buNone/>
            </a:pPr>
            <a:r>
              <a:rPr lang="en-US" sz="2400" b="1" dirty="0"/>
              <a:t>Historical/Literal: Antioch</a:t>
            </a:r>
          </a:p>
          <a:p>
            <a:pPr marL="0" indent="0">
              <a:buNone/>
            </a:pPr>
            <a:endParaRPr lang="en-US" sz="600" b="1" dirty="0"/>
          </a:p>
          <a:p>
            <a:pPr marL="0" indent="0">
              <a:buNone/>
            </a:pPr>
            <a:r>
              <a:rPr lang="en-US" sz="2400" b="1" dirty="0"/>
              <a:t>Origen: </a:t>
            </a:r>
          </a:p>
          <a:p>
            <a:pPr marL="0" indent="0">
              <a:buNone/>
            </a:pPr>
            <a:r>
              <a:rPr lang="en-US" sz="2400" b="1" dirty="0"/>
              <a:t>Body Literal/historical  </a:t>
            </a:r>
          </a:p>
          <a:p>
            <a:pPr marL="0" indent="0">
              <a:buNone/>
            </a:pPr>
            <a:r>
              <a:rPr lang="en-US" sz="2400" b="1" dirty="0"/>
              <a:t>soul typological/figurative   </a:t>
            </a:r>
          </a:p>
          <a:p>
            <a:pPr marL="0" indent="0">
              <a:buNone/>
            </a:pPr>
            <a:r>
              <a:rPr lang="en-US" sz="2400" b="1" dirty="0"/>
              <a:t>spirit deeper, allegorical.</a:t>
            </a:r>
          </a:p>
        </p:txBody>
      </p:sp>
    </p:spTree>
    <p:extLst>
      <p:ext uri="{BB962C8B-B14F-4D97-AF65-F5344CB8AC3E}">
        <p14:creationId xmlns:p14="http://schemas.microsoft.com/office/powerpoint/2010/main" val="2281301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CEE06-FAD0-4255-87A6-38140F7A9F6B}"/>
              </a:ext>
            </a:extLst>
          </p:cNvPr>
          <p:cNvSpPr>
            <a:spLocks noGrp="1"/>
          </p:cNvSpPr>
          <p:nvPr>
            <p:ph type="title"/>
          </p:nvPr>
        </p:nvSpPr>
        <p:spPr/>
        <p:txBody>
          <a:bodyPr/>
          <a:lstStyle/>
          <a:p>
            <a:pPr algn="ctr"/>
            <a:r>
              <a:rPr lang="en-US" sz="3600" b="1" dirty="0"/>
              <a:t>Augustine!</a:t>
            </a:r>
          </a:p>
        </p:txBody>
      </p:sp>
      <p:sp>
        <p:nvSpPr>
          <p:cNvPr id="3" name="Content Placeholder 2">
            <a:extLst>
              <a:ext uri="{FF2B5EF4-FFF2-40B4-BE49-F238E27FC236}">
                <a16:creationId xmlns:a16="http://schemas.microsoft.com/office/drawing/2014/main" id="{B3B9ECE1-3AA1-4101-BD86-F4184EC6EF41}"/>
              </a:ext>
            </a:extLst>
          </p:cNvPr>
          <p:cNvSpPr>
            <a:spLocks noGrp="1"/>
          </p:cNvSpPr>
          <p:nvPr>
            <p:ph idx="1"/>
          </p:nvPr>
        </p:nvSpPr>
        <p:spPr>
          <a:xfrm>
            <a:off x="1589103" y="1731147"/>
            <a:ext cx="5208233" cy="4517260"/>
          </a:xfrm>
        </p:spPr>
        <p:txBody>
          <a:bodyPr>
            <a:normAutofit/>
          </a:bodyPr>
          <a:lstStyle/>
          <a:p>
            <a:pPr marL="0" indent="0">
              <a:buNone/>
            </a:pPr>
            <a:r>
              <a:rPr lang="en-US" sz="2800" b="1" dirty="0"/>
              <a:t>3 lenses</a:t>
            </a:r>
          </a:p>
          <a:p>
            <a:pPr marL="0" indent="0">
              <a:buNone/>
            </a:pPr>
            <a:r>
              <a:rPr lang="en-US" sz="2800" b="1" dirty="0"/>
              <a:t>Manichaeism</a:t>
            </a:r>
          </a:p>
          <a:p>
            <a:pPr marL="0" indent="0">
              <a:buNone/>
            </a:pPr>
            <a:r>
              <a:rPr lang="en-US" sz="2800" b="1" dirty="0"/>
              <a:t>Neoplatonism</a:t>
            </a:r>
          </a:p>
          <a:p>
            <a:pPr marL="0" indent="0">
              <a:buNone/>
            </a:pPr>
            <a:r>
              <a:rPr lang="en-US" sz="2800" b="1" dirty="0"/>
              <a:t>Love</a:t>
            </a:r>
          </a:p>
          <a:p>
            <a:pPr marL="0" indent="0">
              <a:buNone/>
            </a:pPr>
            <a:endParaRPr lang="en-US" sz="1600" b="1" dirty="0"/>
          </a:p>
          <a:p>
            <a:pPr marL="0" indent="0">
              <a:buNone/>
            </a:pPr>
            <a:r>
              <a:rPr lang="en-US" sz="2800" b="1" dirty="0"/>
              <a:t>Used allegory liberally, but more balanced than Origen</a:t>
            </a:r>
          </a:p>
          <a:p>
            <a:pPr marL="0" indent="0">
              <a:buNone/>
            </a:pPr>
            <a:endParaRPr lang="en-US" sz="1600" b="1" dirty="0"/>
          </a:p>
        </p:txBody>
      </p:sp>
      <p:pic>
        <p:nvPicPr>
          <p:cNvPr id="2050" name="Picture 2" descr="Saint Augustine | Biography, Philosophy, Major Works, &amp;amp; Facts | Britannica">
            <a:extLst>
              <a:ext uri="{FF2B5EF4-FFF2-40B4-BE49-F238E27FC236}">
                <a16:creationId xmlns:a16="http://schemas.microsoft.com/office/drawing/2014/main" id="{3C1DDBEB-AFBF-41C9-89AD-F5CEBA4649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5790" y="1478522"/>
            <a:ext cx="4092952" cy="5076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9079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72B40-738D-4639-9D2F-4EE757EF0052}"/>
              </a:ext>
            </a:extLst>
          </p:cNvPr>
          <p:cNvSpPr>
            <a:spLocks noGrp="1"/>
          </p:cNvSpPr>
          <p:nvPr>
            <p:ph type="title"/>
          </p:nvPr>
        </p:nvSpPr>
        <p:spPr>
          <a:xfrm>
            <a:off x="1985640" y="452719"/>
            <a:ext cx="7078451" cy="1145263"/>
          </a:xfrm>
        </p:spPr>
        <p:txBody>
          <a:bodyPr/>
          <a:lstStyle/>
          <a:p>
            <a:pPr algn="ctr"/>
            <a:r>
              <a:rPr lang="en-US" sz="3600" b="1" dirty="0"/>
              <a:t>Medieval Hermeneutics</a:t>
            </a:r>
          </a:p>
        </p:txBody>
      </p:sp>
      <p:sp>
        <p:nvSpPr>
          <p:cNvPr id="3" name="Content Placeholder 2">
            <a:extLst>
              <a:ext uri="{FF2B5EF4-FFF2-40B4-BE49-F238E27FC236}">
                <a16:creationId xmlns:a16="http://schemas.microsoft.com/office/drawing/2014/main" id="{8AC159EC-BDA3-407D-A651-CE0CBBC565AF}"/>
              </a:ext>
            </a:extLst>
          </p:cNvPr>
          <p:cNvSpPr>
            <a:spLocks noGrp="1"/>
          </p:cNvSpPr>
          <p:nvPr>
            <p:ph idx="1"/>
          </p:nvPr>
        </p:nvSpPr>
        <p:spPr>
          <a:xfrm>
            <a:off x="2136560" y="1695636"/>
            <a:ext cx="7679185" cy="4552771"/>
          </a:xfrm>
        </p:spPr>
        <p:txBody>
          <a:bodyPr>
            <a:normAutofit/>
          </a:bodyPr>
          <a:lstStyle/>
          <a:p>
            <a:pPr marL="0" indent="0">
              <a:buNone/>
            </a:pPr>
            <a:r>
              <a:rPr lang="en-US" sz="2800" b="1" dirty="0"/>
              <a:t>Augustine the chief model.</a:t>
            </a:r>
          </a:p>
          <a:p>
            <a:pPr marL="0" indent="0">
              <a:buNone/>
            </a:pPr>
            <a:endParaRPr lang="en-US" sz="2800" b="1" dirty="0"/>
          </a:p>
          <a:p>
            <a:pPr marL="0" indent="0">
              <a:buNone/>
            </a:pPr>
            <a:r>
              <a:rPr lang="en-US" sz="2800" b="1" dirty="0"/>
              <a:t>Limited original hermeneutics.</a:t>
            </a:r>
          </a:p>
          <a:p>
            <a:pPr marL="0" indent="0">
              <a:buNone/>
            </a:pPr>
            <a:endParaRPr lang="en-US" sz="2800" b="1" dirty="0"/>
          </a:p>
          <a:p>
            <a:pPr marL="0" indent="0">
              <a:buNone/>
            </a:pPr>
            <a:r>
              <a:rPr lang="en-US" sz="2800" b="1" dirty="0"/>
              <a:t>Thomas Aquinas: Aristotle and Empiricism</a:t>
            </a:r>
          </a:p>
        </p:txBody>
      </p:sp>
    </p:spTree>
    <p:extLst>
      <p:ext uri="{BB962C8B-B14F-4D97-AF65-F5344CB8AC3E}">
        <p14:creationId xmlns:p14="http://schemas.microsoft.com/office/powerpoint/2010/main" val="1987132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E76A1-B096-4D95-A762-336DE7A352ED}"/>
              </a:ext>
            </a:extLst>
          </p:cNvPr>
          <p:cNvSpPr>
            <a:spLocks noGrp="1"/>
          </p:cNvSpPr>
          <p:nvPr>
            <p:ph type="title"/>
          </p:nvPr>
        </p:nvSpPr>
        <p:spPr>
          <a:xfrm>
            <a:off x="2008710" y="452718"/>
            <a:ext cx="7363150" cy="1400530"/>
          </a:xfrm>
        </p:spPr>
        <p:txBody>
          <a:bodyPr/>
          <a:lstStyle/>
          <a:p>
            <a:pPr algn="ctr"/>
            <a:r>
              <a:rPr lang="en-US" sz="3600" b="1" dirty="0"/>
              <a:t>Hermeneutics of the Protestant Reformation</a:t>
            </a:r>
          </a:p>
        </p:txBody>
      </p:sp>
      <p:sp>
        <p:nvSpPr>
          <p:cNvPr id="3" name="Content Placeholder 2">
            <a:extLst>
              <a:ext uri="{FF2B5EF4-FFF2-40B4-BE49-F238E27FC236}">
                <a16:creationId xmlns:a16="http://schemas.microsoft.com/office/drawing/2014/main" id="{25205AD0-9CF8-4762-9CB4-2D10BC73F8A7}"/>
              </a:ext>
            </a:extLst>
          </p:cNvPr>
          <p:cNvSpPr>
            <a:spLocks noGrp="1"/>
          </p:cNvSpPr>
          <p:nvPr>
            <p:ph idx="1"/>
          </p:nvPr>
        </p:nvSpPr>
        <p:spPr>
          <a:xfrm>
            <a:off x="1251751" y="2423604"/>
            <a:ext cx="5243745" cy="3824802"/>
          </a:xfrm>
        </p:spPr>
        <p:txBody>
          <a:bodyPr>
            <a:normAutofit/>
          </a:bodyPr>
          <a:lstStyle/>
          <a:p>
            <a:pPr marL="0" indent="0">
              <a:buNone/>
            </a:pPr>
            <a:r>
              <a:rPr lang="en-US" sz="2800" b="1" dirty="0"/>
              <a:t>John Calvin, John Calvin, John Calvin</a:t>
            </a:r>
          </a:p>
          <a:p>
            <a:pPr marL="0" indent="0">
              <a:buNone/>
            </a:pPr>
            <a:endParaRPr lang="en-US" sz="900" b="1" dirty="0"/>
          </a:p>
          <a:p>
            <a:pPr marL="0" indent="0">
              <a:buNone/>
            </a:pPr>
            <a:r>
              <a:rPr lang="en-US" sz="2800" b="1" dirty="0"/>
              <a:t>-Return to Antiochene School</a:t>
            </a:r>
          </a:p>
          <a:p>
            <a:pPr marL="0" indent="0">
              <a:buNone/>
            </a:pPr>
            <a:endParaRPr lang="en-US" sz="900" b="1" dirty="0"/>
          </a:p>
          <a:p>
            <a:pPr marL="0" indent="0">
              <a:buNone/>
            </a:pPr>
            <a:r>
              <a:rPr lang="en-US" sz="2800" b="1" dirty="0"/>
              <a:t>-Sought original Jewish and Greek meanings of words and idioms</a:t>
            </a:r>
          </a:p>
          <a:p>
            <a:pPr marL="0" indent="0">
              <a:buNone/>
            </a:pPr>
            <a:endParaRPr lang="en-US" sz="2800" b="1" dirty="0"/>
          </a:p>
        </p:txBody>
      </p:sp>
      <p:pic>
        <p:nvPicPr>
          <p:cNvPr id="3074" name="Picture 2" descr="John Calvin (1509-1564) — Reformed Presbyterian Church (Covenanted) -  &amp;quot;Steelite&amp;quot; Covenanters">
            <a:extLst>
              <a:ext uri="{FF2B5EF4-FFF2-40B4-BE49-F238E27FC236}">
                <a16:creationId xmlns:a16="http://schemas.microsoft.com/office/drawing/2014/main" id="{31665886-8E54-49CA-B705-5F25BA3623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3826" y="1767892"/>
            <a:ext cx="3886224" cy="4480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0459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E76A1-B096-4D95-A762-336DE7A352ED}"/>
              </a:ext>
            </a:extLst>
          </p:cNvPr>
          <p:cNvSpPr>
            <a:spLocks noGrp="1"/>
          </p:cNvSpPr>
          <p:nvPr>
            <p:ph type="title"/>
          </p:nvPr>
        </p:nvSpPr>
        <p:spPr>
          <a:xfrm>
            <a:off x="1985640" y="452719"/>
            <a:ext cx="7386221" cy="914443"/>
          </a:xfrm>
        </p:spPr>
        <p:txBody>
          <a:bodyPr/>
          <a:lstStyle/>
          <a:p>
            <a:pPr algn="ctr"/>
            <a:r>
              <a:rPr lang="en-US" sz="3600" b="1" dirty="0"/>
              <a:t>Calvin’s Hermeneutics </a:t>
            </a:r>
          </a:p>
        </p:txBody>
      </p:sp>
      <p:sp>
        <p:nvSpPr>
          <p:cNvPr id="3" name="Content Placeholder 2">
            <a:extLst>
              <a:ext uri="{FF2B5EF4-FFF2-40B4-BE49-F238E27FC236}">
                <a16:creationId xmlns:a16="http://schemas.microsoft.com/office/drawing/2014/main" id="{25205AD0-9CF8-4762-9CB4-2D10BC73F8A7}"/>
              </a:ext>
            </a:extLst>
          </p:cNvPr>
          <p:cNvSpPr>
            <a:spLocks noGrp="1"/>
          </p:cNvSpPr>
          <p:nvPr>
            <p:ph idx="1"/>
          </p:nvPr>
        </p:nvSpPr>
        <p:spPr>
          <a:xfrm>
            <a:off x="1331650" y="1784413"/>
            <a:ext cx="9490230" cy="4463994"/>
          </a:xfrm>
        </p:spPr>
        <p:txBody>
          <a:bodyPr>
            <a:normAutofit/>
          </a:bodyPr>
          <a:lstStyle/>
          <a:p>
            <a:pPr marL="0" indent="0">
              <a:buNone/>
            </a:pPr>
            <a:r>
              <a:rPr lang="en-US" sz="2800" b="1" dirty="0"/>
              <a:t>--Sought authorial intent</a:t>
            </a:r>
          </a:p>
          <a:p>
            <a:pPr marL="0" indent="0">
              <a:buNone/>
            </a:pPr>
            <a:r>
              <a:rPr lang="en-US" sz="2800" b="1" dirty="0"/>
              <a:t>-Opposed allegorical interpretation</a:t>
            </a:r>
          </a:p>
          <a:p>
            <a:pPr marL="0" indent="0">
              <a:buNone/>
            </a:pPr>
            <a:r>
              <a:rPr lang="en-US" sz="2800" b="1" dirty="0"/>
              <a:t>-Word-by-word analysis of text</a:t>
            </a:r>
          </a:p>
          <a:p>
            <a:pPr marL="0" indent="0">
              <a:buNone/>
            </a:pPr>
            <a:r>
              <a:rPr lang="en-US" sz="2800" b="1" dirty="0"/>
              <a:t>-exegesis = hermeneutics</a:t>
            </a:r>
          </a:p>
          <a:p>
            <a:pPr marL="0" indent="0">
              <a:buNone/>
            </a:pPr>
            <a:endParaRPr lang="en-US" sz="2800" b="1" dirty="0"/>
          </a:p>
          <a:p>
            <a:pPr marL="0" indent="0">
              <a:buNone/>
            </a:pPr>
            <a:r>
              <a:rPr lang="en-US" sz="2400" b="1" dirty="0"/>
              <a:t>“The only business he [the commentator] has is to lay open the mind of the writer he has set out to explain. The more he deviates the reader away from it, the more he deviates from his own purpose, and is sure to wander out of bounds.” </a:t>
            </a:r>
          </a:p>
        </p:txBody>
      </p:sp>
    </p:spTree>
    <p:extLst>
      <p:ext uri="{BB962C8B-B14F-4D97-AF65-F5344CB8AC3E}">
        <p14:creationId xmlns:p14="http://schemas.microsoft.com/office/powerpoint/2010/main" val="37164532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1845</TotalTime>
  <Words>741</Words>
  <Application>Microsoft Office PowerPoint</Application>
  <PresentationFormat>Widescreen</PresentationFormat>
  <Paragraphs>136</Paragraphs>
  <Slides>18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Century Gothic</vt:lpstr>
      <vt:lpstr>Wingdings 3</vt:lpstr>
      <vt:lpstr>Ion</vt:lpstr>
      <vt:lpstr>The History of Christian Hermeneutics</vt:lpstr>
      <vt:lpstr>Resources</vt:lpstr>
      <vt:lpstr>Outline</vt:lpstr>
      <vt:lpstr>1st Century Judaism</vt:lpstr>
      <vt:lpstr>Hermeneutics in the Primitive Church: Alexandria vs Antioch </vt:lpstr>
      <vt:lpstr>Augustine!</vt:lpstr>
      <vt:lpstr>Medieval Hermeneutics</vt:lpstr>
      <vt:lpstr>Hermeneutics of the Protestant Reformation</vt:lpstr>
      <vt:lpstr>Calvin’s Hermeneutics </vt:lpstr>
      <vt:lpstr>The Enlightenment</vt:lpstr>
      <vt:lpstr>Modernism and Liberal Protestantism</vt:lpstr>
      <vt:lpstr>Modernism and Conservative Protestantism</vt:lpstr>
      <vt:lpstr>Modernism and Conservative Protestantism</vt:lpstr>
      <vt:lpstr>“Rules” of Biblical Hermeneutics</vt:lpstr>
      <vt:lpstr>“Rules” of Biblical Hermeneutics</vt:lpstr>
      <vt:lpstr>20th Century Hermeneutics: Postmodernism</vt:lpstr>
      <vt:lpstr>Missional Hermeneutics: Examples</vt:lpstr>
      <vt:lpstr>Final Reflections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Study the Bible With Our Friends</dc:title>
  <dc:creator>John Oakes</dc:creator>
  <cp:lastModifiedBy>John Oakes</cp:lastModifiedBy>
  <cp:revision>39</cp:revision>
  <dcterms:created xsi:type="dcterms:W3CDTF">2020-07-28T18:06:59Z</dcterms:created>
  <dcterms:modified xsi:type="dcterms:W3CDTF">2022-02-22T00:03:07Z</dcterms:modified>
</cp:coreProperties>
</file>