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2" r:id="rId2"/>
    <p:sldId id="256" r:id="rId3"/>
    <p:sldId id="324" r:id="rId4"/>
    <p:sldId id="325" r:id="rId5"/>
    <p:sldId id="258" r:id="rId6"/>
    <p:sldId id="326" r:id="rId7"/>
    <p:sldId id="327" r:id="rId8"/>
    <p:sldId id="328" r:id="rId9"/>
    <p:sldId id="329" r:id="rId10"/>
    <p:sldId id="331" r:id="rId11"/>
    <p:sldId id="330" r:id="rId12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62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27801" y="613027"/>
            <a:ext cx="16048496" cy="1355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rgbClr val="FBF9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242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rgbClr val="FBF9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250" b="0" i="0">
                <a:solidFill>
                  <a:srgbClr val="FBF9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3560" y="553525"/>
            <a:ext cx="14976979" cy="1282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0" i="0">
                <a:solidFill>
                  <a:srgbClr val="FBF9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7706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242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5455-12FA-44EF-AA0C-1A76354CB0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805B0-9834-4DF8-99A7-4F49453FFA9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708434"/>
          </a:xfrm>
        </p:spPr>
        <p:txBody>
          <a:bodyPr/>
          <a:lstStyle/>
          <a:p>
            <a:r>
              <a:rPr lang="en-US" sz="8800" dirty="0"/>
              <a:t>Welcome to Campus Devotional!</a:t>
            </a:r>
          </a:p>
        </p:txBody>
      </p:sp>
    </p:spTree>
    <p:extLst>
      <p:ext uri="{BB962C8B-B14F-4D97-AF65-F5344CB8AC3E}">
        <p14:creationId xmlns:p14="http://schemas.microsoft.com/office/powerpoint/2010/main" val="353281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30DF-6827-4DDB-BDAF-C644AADA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Cor 5:11-15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E500D-4B1B-4301-8D43-E30741E4F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5170646"/>
          </a:xfrm>
        </p:spPr>
        <p:txBody>
          <a:bodyPr/>
          <a:lstStyle/>
          <a:p>
            <a:r>
              <a:rPr lang="en-US" dirty="0"/>
              <a:t>Therefore we try to persuade people.</a:t>
            </a:r>
          </a:p>
          <a:p>
            <a:endParaRPr lang="en-US" dirty="0"/>
          </a:p>
          <a:p>
            <a:r>
              <a:rPr lang="en-US" dirty="0"/>
              <a:t>Enough so that some may think we are crazy!</a:t>
            </a:r>
          </a:p>
          <a:p>
            <a:endParaRPr lang="en-US" dirty="0"/>
          </a:p>
          <a:p>
            <a:r>
              <a:rPr lang="en-US" dirty="0"/>
              <a:t>We are compelled by Christ’s love.</a:t>
            </a:r>
          </a:p>
          <a:p>
            <a:endParaRPr lang="en-US" dirty="0"/>
          </a:p>
          <a:p>
            <a:r>
              <a:rPr lang="en-US" dirty="0"/>
              <a:t>Why?  Because we are convinced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12297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593F-92A7-4A6E-8927-2E72968C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3B23A-80D2-4653-8C0E-8E46E05BC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6647974"/>
          </a:xfrm>
        </p:spPr>
        <p:txBody>
          <a:bodyPr/>
          <a:lstStyle/>
          <a:p>
            <a:r>
              <a:rPr lang="en-US" dirty="0"/>
              <a:t>How confident are you that you will be raised in Christ and inherit a new, immortal body?</a:t>
            </a:r>
          </a:p>
          <a:p>
            <a:endParaRPr lang="en-US" dirty="0"/>
          </a:p>
          <a:p>
            <a:r>
              <a:rPr lang="en-US" dirty="0"/>
              <a:t>Because you believe, do you speak?</a:t>
            </a:r>
          </a:p>
          <a:p>
            <a:endParaRPr lang="en-US" dirty="0"/>
          </a:p>
          <a:p>
            <a:r>
              <a:rPr lang="en-US" dirty="0"/>
              <a:t>Do you fix your eyes on what is seen or on what is unseen?</a:t>
            </a:r>
          </a:p>
          <a:p>
            <a:endParaRPr lang="en-US" dirty="0"/>
          </a:p>
          <a:p>
            <a:r>
              <a:rPr lang="en-US" dirty="0"/>
              <a:t>Do you try to persuade people?</a:t>
            </a:r>
          </a:p>
        </p:txBody>
      </p:sp>
    </p:spTree>
    <p:extLst>
      <p:ext uri="{BB962C8B-B14F-4D97-AF65-F5344CB8AC3E}">
        <p14:creationId xmlns:p14="http://schemas.microsoft.com/office/powerpoint/2010/main" val="230521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9716" y="848141"/>
            <a:ext cx="15256080" cy="7434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8130" y="618365"/>
            <a:ext cx="15318105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340" dirty="0"/>
              <a:t>SPIRITUAL</a:t>
            </a:r>
            <a:r>
              <a:rPr sz="7400" spc="695" dirty="0"/>
              <a:t> </a:t>
            </a:r>
            <a:r>
              <a:rPr sz="7400" spc="380" dirty="0"/>
              <a:t>TRANSFORMATION</a:t>
            </a:r>
            <a:endParaRPr sz="7400" dirty="0"/>
          </a:p>
        </p:txBody>
      </p:sp>
      <p:grpSp>
        <p:nvGrpSpPr>
          <p:cNvPr id="4" name="object 4"/>
          <p:cNvGrpSpPr/>
          <p:nvPr/>
        </p:nvGrpSpPr>
        <p:grpSpPr>
          <a:xfrm>
            <a:off x="831906" y="620392"/>
            <a:ext cx="1216660" cy="1116965"/>
            <a:chOff x="831906" y="620392"/>
            <a:chExt cx="1216660" cy="111696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1906" y="620392"/>
              <a:ext cx="1216125" cy="10350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1779" y="1667763"/>
              <a:ext cx="615994" cy="69385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2857360" y="2611913"/>
            <a:ext cx="13895069" cy="8105775"/>
            <a:chOff x="2857360" y="2611913"/>
            <a:chExt cx="13895069" cy="810577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57360" y="2611913"/>
              <a:ext cx="13894634" cy="81052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65741" y="9863573"/>
              <a:ext cx="4722369" cy="50260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7456099" y="9767411"/>
            <a:ext cx="4697095" cy="578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600" b="1" spc="10" dirty="0">
                <a:solidFill>
                  <a:srgbClr val="F6E0AB"/>
                </a:solidFill>
                <a:latin typeface="Georgia"/>
                <a:cs typeface="Georgia"/>
              </a:rPr>
              <a:t>Spiritual</a:t>
            </a:r>
            <a:r>
              <a:rPr sz="3600" b="1" spc="-50" dirty="0">
                <a:solidFill>
                  <a:srgbClr val="F6E0AB"/>
                </a:solidFill>
                <a:latin typeface="Georgia"/>
                <a:cs typeface="Georgia"/>
              </a:rPr>
              <a:t> </a:t>
            </a:r>
            <a:r>
              <a:rPr sz="3600" b="1" spc="10" dirty="0">
                <a:solidFill>
                  <a:srgbClr val="F6E0AB"/>
                </a:solidFill>
                <a:latin typeface="Georgia"/>
                <a:cs typeface="Georgia"/>
              </a:rPr>
              <a:t>Biography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050183" y="620392"/>
            <a:ext cx="1216660" cy="1116965"/>
            <a:chOff x="18050183" y="620392"/>
            <a:chExt cx="1216660" cy="1116965"/>
          </a:xfrm>
        </p:grpSpPr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050183" y="620392"/>
              <a:ext cx="1216120" cy="10350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50059" y="1667763"/>
              <a:ext cx="615991" cy="693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4B924-890E-4238-A45E-CFFB7CAE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Corinthians 3:7-11 Glory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69C80-6B42-4FD4-8334-CA1B95D1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8309967"/>
          </a:xfrm>
        </p:spPr>
        <p:txBody>
          <a:bodyPr/>
          <a:lstStyle/>
          <a:p>
            <a:r>
              <a:rPr lang="en-US" dirty="0"/>
              <a:t>v. 7  A ministry that brought death— “engraved in letters of stone.”</a:t>
            </a:r>
          </a:p>
          <a:p>
            <a:endParaRPr lang="en-US" sz="1600" dirty="0"/>
          </a:p>
          <a:p>
            <a:r>
              <a:rPr lang="en-US" dirty="0"/>
              <a:t>Romans 7:13</a:t>
            </a:r>
          </a:p>
          <a:p>
            <a:endParaRPr lang="en-US" sz="2000" dirty="0"/>
          </a:p>
          <a:p>
            <a:r>
              <a:rPr lang="en-US" dirty="0"/>
              <a:t>-came with glory.   Glory = shining forth.</a:t>
            </a:r>
          </a:p>
          <a:p>
            <a:endParaRPr lang="en-US" dirty="0"/>
          </a:p>
          <a:p>
            <a:r>
              <a:rPr lang="en-US" dirty="0"/>
              <a:t>v. 9 How much more glorious is the ministry that brings righteousness.</a:t>
            </a:r>
          </a:p>
          <a:p>
            <a:endParaRPr lang="en-US" sz="2400" dirty="0"/>
          </a:p>
          <a:p>
            <a:r>
              <a:rPr lang="en-US" dirty="0"/>
              <a:t>It lasts… It does not fade.  Q: Has your glory faded?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3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982D-A198-4F15-8EAE-FFF6AA97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Corinthians 3:12-18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F91CF-F117-4625-89D1-55C2B71C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9051" y="3825875"/>
            <a:ext cx="17464972" cy="5181600"/>
          </a:xfrm>
        </p:spPr>
        <p:txBody>
          <a:bodyPr/>
          <a:lstStyle/>
          <a:p>
            <a:r>
              <a:rPr lang="en-US" dirty="0"/>
              <a:t>We had a veil over our faces.  We could not see God.</a:t>
            </a:r>
          </a:p>
          <a:p>
            <a:endParaRPr lang="en-US" dirty="0"/>
          </a:p>
          <a:p>
            <a:r>
              <a:rPr lang="en-US" dirty="0"/>
              <a:t>v. 16 But God removed the veil.</a:t>
            </a:r>
          </a:p>
          <a:p>
            <a:endParaRPr lang="en-US" dirty="0"/>
          </a:p>
          <a:p>
            <a:r>
              <a:rPr lang="en-US" dirty="0"/>
              <a:t>Q: Is this enough? Are you satisfied with having the veil removed?</a:t>
            </a:r>
          </a:p>
        </p:txBody>
      </p:sp>
    </p:spTree>
    <p:extLst>
      <p:ext uri="{BB962C8B-B14F-4D97-AF65-F5344CB8AC3E}">
        <p14:creationId xmlns:p14="http://schemas.microsoft.com/office/powerpoint/2010/main" val="324099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7774" y="3620377"/>
            <a:ext cx="15238476" cy="6392519"/>
          </a:xfrm>
          <a:prstGeom prst="rect">
            <a:avLst/>
          </a:prstGeom>
        </p:spPr>
        <p:txBody>
          <a:bodyPr vert="horz" wrap="square" lIns="0" tIns="3359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45"/>
              </a:spcBef>
            </a:pPr>
            <a:r>
              <a:rPr sz="5500" b="1" i="1" spc="455" dirty="0">
                <a:latin typeface="Palatino Linotype"/>
                <a:cs typeface="Palatino Linotype"/>
              </a:rPr>
              <a:t>2</a:t>
            </a:r>
            <a:r>
              <a:rPr sz="5500" b="1" i="1" spc="320" dirty="0">
                <a:latin typeface="Palatino Linotype"/>
                <a:cs typeface="Palatino Linotype"/>
              </a:rPr>
              <a:t> </a:t>
            </a:r>
            <a:r>
              <a:rPr sz="5500" b="1" i="1" spc="-45" dirty="0">
                <a:latin typeface="Palatino Linotype"/>
                <a:cs typeface="Palatino Linotype"/>
              </a:rPr>
              <a:t>Corinthians</a:t>
            </a:r>
            <a:r>
              <a:rPr sz="5500" b="1" i="1" spc="325" dirty="0">
                <a:latin typeface="Palatino Linotype"/>
                <a:cs typeface="Palatino Linotype"/>
              </a:rPr>
              <a:t> </a:t>
            </a:r>
            <a:r>
              <a:rPr sz="5500" b="1" i="1" spc="459" dirty="0">
                <a:latin typeface="Palatino Linotype"/>
                <a:cs typeface="Palatino Linotype"/>
              </a:rPr>
              <a:t>3:18</a:t>
            </a:r>
            <a:endParaRPr sz="5500" dirty="0">
              <a:latin typeface="Palatino Linotype"/>
              <a:cs typeface="Palatino Linotype"/>
            </a:endParaRPr>
          </a:p>
          <a:p>
            <a:pPr marL="12700" marR="5080" indent="-3175" algn="ctr">
              <a:lnSpc>
                <a:spcPct val="113700"/>
              </a:lnSpc>
              <a:spcBef>
                <a:spcPts val="1650"/>
              </a:spcBef>
            </a:pPr>
            <a:r>
              <a:rPr sz="5500" i="1" spc="-105" dirty="0">
                <a:latin typeface="Palatino Linotype"/>
                <a:cs typeface="Palatino Linotype"/>
              </a:rPr>
              <a:t>And </a:t>
            </a:r>
            <a:r>
              <a:rPr sz="5500" i="1" spc="-30" dirty="0">
                <a:latin typeface="Palatino Linotype"/>
                <a:cs typeface="Palatino Linotype"/>
              </a:rPr>
              <a:t>we </a:t>
            </a:r>
            <a:r>
              <a:rPr sz="5500" i="1" spc="90" dirty="0">
                <a:latin typeface="Palatino Linotype"/>
                <a:cs typeface="Palatino Linotype"/>
              </a:rPr>
              <a:t>all, </a:t>
            </a:r>
            <a:r>
              <a:rPr sz="5500" i="1" spc="35" dirty="0">
                <a:latin typeface="Palatino Linotype"/>
                <a:cs typeface="Palatino Linotype"/>
              </a:rPr>
              <a:t>who </a:t>
            </a:r>
            <a:r>
              <a:rPr sz="5500" i="1" spc="30" dirty="0">
                <a:latin typeface="Palatino Linotype"/>
                <a:cs typeface="Palatino Linotype"/>
              </a:rPr>
              <a:t>with </a:t>
            </a:r>
            <a:r>
              <a:rPr sz="5500" i="1" spc="-75" dirty="0">
                <a:latin typeface="Palatino Linotype"/>
                <a:cs typeface="Palatino Linotype"/>
              </a:rPr>
              <a:t>unveiled </a:t>
            </a:r>
            <a:r>
              <a:rPr sz="5500" i="1" spc="25" dirty="0">
                <a:latin typeface="Palatino Linotype"/>
                <a:cs typeface="Palatino Linotype"/>
              </a:rPr>
              <a:t>faces </a:t>
            </a:r>
            <a:r>
              <a:rPr sz="5500" b="1" i="1" spc="-105" dirty="0">
                <a:latin typeface="Palatino Linotype"/>
                <a:cs typeface="Palatino Linotype"/>
              </a:rPr>
              <a:t>contemplate </a:t>
            </a:r>
            <a:r>
              <a:rPr sz="5500" i="1" spc="55" dirty="0">
                <a:latin typeface="Palatino Linotype"/>
                <a:cs typeface="Palatino Linotype"/>
              </a:rPr>
              <a:t>the </a:t>
            </a:r>
            <a:r>
              <a:rPr sz="5500" i="1" spc="60" dirty="0">
                <a:latin typeface="Palatino Linotype"/>
                <a:cs typeface="Palatino Linotype"/>
              </a:rPr>
              <a:t> </a:t>
            </a:r>
            <a:r>
              <a:rPr sz="5500" i="1" spc="-50" dirty="0">
                <a:latin typeface="Palatino Linotype"/>
                <a:cs typeface="Palatino Linotype"/>
              </a:rPr>
              <a:t>Lord’s </a:t>
            </a:r>
            <a:r>
              <a:rPr sz="5500" i="1" spc="-55" dirty="0">
                <a:latin typeface="Palatino Linotype"/>
                <a:cs typeface="Palatino Linotype"/>
              </a:rPr>
              <a:t>glory, </a:t>
            </a:r>
            <a:r>
              <a:rPr sz="5500" i="1" spc="10" dirty="0">
                <a:latin typeface="Palatino Linotype"/>
                <a:cs typeface="Palatino Linotype"/>
              </a:rPr>
              <a:t>are </a:t>
            </a:r>
            <a:r>
              <a:rPr sz="5500" i="1" spc="-55" dirty="0">
                <a:latin typeface="Palatino Linotype"/>
                <a:cs typeface="Palatino Linotype"/>
              </a:rPr>
              <a:t>being </a:t>
            </a:r>
            <a:r>
              <a:rPr sz="5500" b="1" i="1" spc="-20" dirty="0">
                <a:solidFill>
                  <a:srgbClr val="861001"/>
                </a:solidFill>
                <a:latin typeface="Palatino Linotype"/>
                <a:cs typeface="Palatino Linotype"/>
              </a:rPr>
              <a:t>transformed </a:t>
            </a:r>
            <a:r>
              <a:rPr sz="5500" b="1" i="1" spc="-100" dirty="0">
                <a:solidFill>
                  <a:srgbClr val="861001"/>
                </a:solidFill>
                <a:latin typeface="Palatino Linotype"/>
                <a:cs typeface="Palatino Linotype"/>
              </a:rPr>
              <a:t>into</a:t>
            </a:r>
            <a:r>
              <a:rPr sz="5500" b="1" i="1" spc="-95" dirty="0">
                <a:solidFill>
                  <a:srgbClr val="861001"/>
                </a:solidFill>
                <a:latin typeface="Palatino Linotype"/>
                <a:cs typeface="Palatino Linotype"/>
              </a:rPr>
              <a:t> </a:t>
            </a:r>
            <a:r>
              <a:rPr sz="5500" b="1" i="1" spc="-85" dirty="0">
                <a:solidFill>
                  <a:srgbClr val="861001"/>
                </a:solidFill>
                <a:latin typeface="Palatino Linotype"/>
                <a:cs typeface="Palatino Linotype"/>
              </a:rPr>
              <a:t>his</a:t>
            </a:r>
            <a:r>
              <a:rPr sz="5500" b="1" i="1" spc="-80" dirty="0">
                <a:solidFill>
                  <a:srgbClr val="861001"/>
                </a:solidFill>
                <a:latin typeface="Palatino Linotype"/>
                <a:cs typeface="Palatino Linotype"/>
              </a:rPr>
              <a:t> </a:t>
            </a:r>
            <a:r>
              <a:rPr sz="5500" b="1" i="1" spc="-70" dirty="0">
                <a:solidFill>
                  <a:srgbClr val="861001"/>
                </a:solidFill>
                <a:latin typeface="Palatino Linotype"/>
                <a:cs typeface="Palatino Linotype"/>
              </a:rPr>
              <a:t>image </a:t>
            </a:r>
            <a:r>
              <a:rPr sz="5500" b="1" i="1" spc="-65" dirty="0">
                <a:solidFill>
                  <a:srgbClr val="861001"/>
                </a:solidFill>
                <a:latin typeface="Palatino Linotype"/>
                <a:cs typeface="Palatino Linotype"/>
              </a:rPr>
              <a:t> </a:t>
            </a:r>
            <a:r>
              <a:rPr sz="5500" i="1" spc="30" dirty="0">
                <a:latin typeface="Palatino Linotype"/>
                <a:cs typeface="Palatino Linotype"/>
              </a:rPr>
              <a:t>with</a:t>
            </a:r>
            <a:r>
              <a:rPr sz="5500" i="1" spc="-50" dirty="0">
                <a:latin typeface="Palatino Linotype"/>
                <a:cs typeface="Palatino Linotype"/>
              </a:rPr>
              <a:t> </a:t>
            </a:r>
            <a:r>
              <a:rPr sz="5500" i="1" spc="-80" dirty="0">
                <a:latin typeface="Palatino Linotype"/>
                <a:cs typeface="Palatino Linotype"/>
              </a:rPr>
              <a:t>ever-increasing</a:t>
            </a:r>
            <a:r>
              <a:rPr sz="5500" i="1" spc="-45" dirty="0">
                <a:latin typeface="Palatino Linotype"/>
                <a:cs typeface="Palatino Linotype"/>
              </a:rPr>
              <a:t> </a:t>
            </a:r>
            <a:r>
              <a:rPr sz="5500" i="1" spc="-55" dirty="0">
                <a:latin typeface="Palatino Linotype"/>
                <a:cs typeface="Palatino Linotype"/>
              </a:rPr>
              <a:t>glory,</a:t>
            </a:r>
            <a:r>
              <a:rPr sz="5500" i="1" spc="-45" dirty="0">
                <a:latin typeface="Palatino Linotype"/>
                <a:cs typeface="Palatino Linotype"/>
              </a:rPr>
              <a:t> </a:t>
            </a:r>
            <a:r>
              <a:rPr sz="5500" i="1" spc="-20" dirty="0">
                <a:latin typeface="Palatino Linotype"/>
                <a:cs typeface="Palatino Linotype"/>
              </a:rPr>
              <a:t>which</a:t>
            </a:r>
            <a:r>
              <a:rPr sz="5500" i="1" spc="-45" dirty="0">
                <a:latin typeface="Palatino Linotype"/>
                <a:cs typeface="Palatino Linotype"/>
              </a:rPr>
              <a:t> </a:t>
            </a:r>
            <a:r>
              <a:rPr sz="5500" i="1" spc="-85" dirty="0">
                <a:latin typeface="Palatino Linotype"/>
                <a:cs typeface="Palatino Linotype"/>
              </a:rPr>
              <a:t>comes</a:t>
            </a:r>
            <a:r>
              <a:rPr sz="5500" i="1" spc="-50" dirty="0">
                <a:latin typeface="Palatino Linotype"/>
                <a:cs typeface="Palatino Linotype"/>
              </a:rPr>
              <a:t> </a:t>
            </a:r>
            <a:r>
              <a:rPr sz="5500" i="1" spc="-15" dirty="0">
                <a:latin typeface="Palatino Linotype"/>
                <a:cs typeface="Palatino Linotype"/>
              </a:rPr>
              <a:t>from</a:t>
            </a:r>
            <a:r>
              <a:rPr sz="5500" i="1" spc="-45" dirty="0">
                <a:latin typeface="Palatino Linotype"/>
                <a:cs typeface="Palatino Linotype"/>
              </a:rPr>
              <a:t> </a:t>
            </a:r>
            <a:r>
              <a:rPr sz="5500" i="1" spc="35" dirty="0">
                <a:latin typeface="Palatino Linotype"/>
                <a:cs typeface="Palatino Linotype"/>
              </a:rPr>
              <a:t>the</a:t>
            </a:r>
            <a:r>
              <a:rPr sz="5500" i="1" spc="-45" dirty="0">
                <a:latin typeface="Palatino Linotype"/>
                <a:cs typeface="Palatino Linotype"/>
              </a:rPr>
              <a:t> </a:t>
            </a:r>
            <a:r>
              <a:rPr sz="5500" i="1" dirty="0">
                <a:latin typeface="Palatino Linotype"/>
                <a:cs typeface="Palatino Linotype"/>
              </a:rPr>
              <a:t>Lord, </a:t>
            </a:r>
            <a:r>
              <a:rPr sz="5500" i="1" spc="-1360" dirty="0">
                <a:latin typeface="Palatino Linotype"/>
                <a:cs typeface="Palatino Linotype"/>
              </a:rPr>
              <a:t> </a:t>
            </a:r>
            <a:r>
              <a:rPr sz="5500" i="1" spc="35" dirty="0">
                <a:latin typeface="Palatino Linotype"/>
                <a:cs typeface="Palatino Linotype"/>
              </a:rPr>
              <a:t>who</a:t>
            </a:r>
            <a:r>
              <a:rPr sz="5500" i="1" spc="-60" dirty="0">
                <a:latin typeface="Palatino Linotype"/>
                <a:cs typeface="Palatino Linotype"/>
              </a:rPr>
              <a:t> </a:t>
            </a:r>
            <a:r>
              <a:rPr sz="5500" i="1" spc="-70" dirty="0">
                <a:latin typeface="Palatino Linotype"/>
                <a:cs typeface="Palatino Linotype"/>
              </a:rPr>
              <a:t>is</a:t>
            </a:r>
            <a:r>
              <a:rPr sz="5500" i="1" spc="-55" dirty="0">
                <a:latin typeface="Palatino Linotype"/>
                <a:cs typeface="Palatino Linotype"/>
              </a:rPr>
              <a:t> </a:t>
            </a:r>
            <a:r>
              <a:rPr sz="5500" i="1" spc="35" dirty="0">
                <a:latin typeface="Palatino Linotype"/>
                <a:cs typeface="Palatino Linotype"/>
              </a:rPr>
              <a:t>the</a:t>
            </a:r>
            <a:r>
              <a:rPr sz="5500" i="1" spc="-55" dirty="0">
                <a:latin typeface="Palatino Linotype"/>
                <a:cs typeface="Palatino Linotype"/>
              </a:rPr>
              <a:t> </a:t>
            </a:r>
            <a:r>
              <a:rPr sz="5500" i="1" spc="65" dirty="0">
                <a:latin typeface="Palatino Linotype"/>
                <a:cs typeface="Palatino Linotype"/>
              </a:rPr>
              <a:t>Spirit</a:t>
            </a:r>
            <a:r>
              <a:rPr lang="en-US" sz="5500" i="1" spc="65" dirty="0">
                <a:latin typeface="Palatino Linotype"/>
                <a:cs typeface="Palatino Linotype"/>
              </a:rPr>
              <a:t>…</a:t>
            </a:r>
          </a:p>
          <a:p>
            <a:pPr marL="12700" marR="5080" indent="-3175" algn="ctr">
              <a:lnSpc>
                <a:spcPct val="113700"/>
              </a:lnSpc>
              <a:spcBef>
                <a:spcPts val="1650"/>
              </a:spcBef>
            </a:pPr>
            <a:r>
              <a:rPr lang="en-US" sz="5500" b="1" i="1" spc="65" dirty="0">
                <a:latin typeface="Palatino Linotype"/>
                <a:cs typeface="Palatino Linotype"/>
              </a:rPr>
              <a:t>contemplate/reflect</a:t>
            </a:r>
            <a:endParaRPr sz="5500" b="1" dirty="0">
              <a:latin typeface="Palatino Linotype"/>
              <a:cs typeface="Palatino Linotype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2556" y="10188171"/>
            <a:ext cx="6020759" cy="5026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171107" y="10095406"/>
            <a:ext cx="5999480" cy="578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600" b="1" spc="10" dirty="0">
                <a:solidFill>
                  <a:srgbClr val="4F5C3F"/>
                </a:solidFill>
                <a:latin typeface="Georgia"/>
                <a:cs typeface="Georgia"/>
              </a:rPr>
              <a:t>Thewayofthepilgrim.com</a:t>
            </a:r>
            <a:endParaRPr sz="36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31906" y="620392"/>
            <a:ext cx="1216660" cy="1116965"/>
            <a:chOff x="831906" y="620392"/>
            <a:chExt cx="1216660" cy="111696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1906" y="620392"/>
              <a:ext cx="1216125" cy="10350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1779" y="1667763"/>
              <a:ext cx="615994" cy="69385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18050183" y="620392"/>
            <a:ext cx="1216660" cy="1116965"/>
            <a:chOff x="18050183" y="620392"/>
            <a:chExt cx="1216660" cy="111696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050183" y="620392"/>
              <a:ext cx="1216120" cy="103505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50059" y="1667763"/>
              <a:ext cx="615991" cy="69385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38045" y="816729"/>
            <a:ext cx="8596596" cy="816729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738045" y="553525"/>
            <a:ext cx="8809805" cy="1282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405" dirty="0"/>
              <a:t>TRANSFOR</a:t>
            </a:r>
            <a:r>
              <a:rPr spc="415" dirty="0"/>
              <a:t>M</a:t>
            </a:r>
            <a:r>
              <a:rPr spc="409" dirty="0"/>
              <a:t>E</a:t>
            </a:r>
            <a:r>
              <a:rPr spc="-5" dirty="0"/>
              <a:t>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753BF-1320-4D45-A4FD-6F245744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 Cor 4:1-6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AB00C-667B-4B31-8A35-EEDABBC19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7386638"/>
          </a:xfrm>
        </p:spPr>
        <p:txBody>
          <a:bodyPr/>
          <a:lstStyle/>
          <a:p>
            <a:r>
              <a:rPr lang="en-US" dirty="0"/>
              <a:t>Therefore we do not lose heart.   Why? Because we have this ministry.</a:t>
            </a:r>
          </a:p>
          <a:p>
            <a:endParaRPr lang="en-US" dirty="0"/>
          </a:p>
          <a:p>
            <a:r>
              <a:rPr lang="en-US" dirty="0"/>
              <a:t>So, what do we do?</a:t>
            </a:r>
          </a:p>
          <a:p>
            <a:r>
              <a:rPr lang="en-US" dirty="0"/>
              <a:t>	-Set forth the truth plainly</a:t>
            </a:r>
          </a:p>
          <a:p>
            <a:r>
              <a:rPr lang="en-US" dirty="0"/>
              <a:t>	-Commend ourselves to everyone’s conscience</a:t>
            </a:r>
          </a:p>
          <a:p>
            <a:endParaRPr lang="en-US" dirty="0"/>
          </a:p>
          <a:p>
            <a:r>
              <a:rPr lang="en-US" dirty="0"/>
              <a:t>What do we preach?</a:t>
            </a:r>
            <a:br>
              <a:rPr lang="en-US" dirty="0"/>
            </a:br>
            <a:r>
              <a:rPr lang="en-US" dirty="0"/>
              <a:t>	Jesus as Lord</a:t>
            </a:r>
          </a:p>
          <a:p>
            <a:r>
              <a:rPr lang="en-US" dirty="0"/>
              <a:t>	Ourselves as servants for their sake.</a:t>
            </a:r>
          </a:p>
        </p:txBody>
      </p:sp>
    </p:spTree>
    <p:extLst>
      <p:ext uri="{BB962C8B-B14F-4D97-AF65-F5344CB8AC3E}">
        <p14:creationId xmlns:p14="http://schemas.microsoft.com/office/powerpoint/2010/main" val="268999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0136-EA4B-4F8A-93F2-3A9FE2AD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Cor 4:7-12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A6700-F244-41B2-AE18-1596FED30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5249" y="4359275"/>
            <a:ext cx="17388773" cy="2195737"/>
          </a:xfrm>
        </p:spPr>
        <p:txBody>
          <a:bodyPr/>
          <a:lstStyle/>
          <a:p>
            <a:r>
              <a:rPr lang="en-US" dirty="0"/>
              <a:t>We are “jars of clay.”   Mere mortals.</a:t>
            </a:r>
          </a:p>
          <a:p>
            <a:endParaRPr lang="en-US" dirty="0"/>
          </a:p>
          <a:p>
            <a:r>
              <a:rPr lang="en-US" dirty="0"/>
              <a:t>We carry the death of Christ in our bodies.</a:t>
            </a:r>
          </a:p>
          <a:p>
            <a:endParaRPr lang="en-US" dirty="0"/>
          </a:p>
          <a:p>
            <a:r>
              <a:rPr lang="en-US" dirty="0"/>
              <a:t>Death is at work in us to life can be at work in others.</a:t>
            </a:r>
          </a:p>
        </p:txBody>
      </p:sp>
    </p:spTree>
    <p:extLst>
      <p:ext uri="{BB962C8B-B14F-4D97-AF65-F5344CB8AC3E}">
        <p14:creationId xmlns:p14="http://schemas.microsoft.com/office/powerpoint/2010/main" val="309401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BD4E-217C-4E3A-865C-7BE76CC1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Cor 4:13-18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67135-271C-4FA6-81A4-919D28EE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6647974"/>
          </a:xfrm>
        </p:spPr>
        <p:txBody>
          <a:bodyPr/>
          <a:lstStyle/>
          <a:p>
            <a:r>
              <a:rPr lang="en-US" dirty="0"/>
              <a:t>We believe.  The veil has been lifted.  So we speak!</a:t>
            </a:r>
          </a:p>
          <a:p>
            <a:endParaRPr lang="en-US" dirty="0"/>
          </a:p>
          <a:p>
            <a:r>
              <a:rPr lang="en-US" dirty="0"/>
              <a:t>We do not lose heart.  Why?</a:t>
            </a:r>
          </a:p>
          <a:p>
            <a:r>
              <a:rPr lang="en-US" dirty="0"/>
              <a:t>	v. 14  We know God will raise us.</a:t>
            </a:r>
          </a:p>
          <a:p>
            <a:r>
              <a:rPr lang="en-US" dirty="0"/>
              <a:t>	v.15 God’s grace is reaching more and more people.</a:t>
            </a:r>
          </a:p>
          <a:p>
            <a:endParaRPr lang="en-US" dirty="0"/>
          </a:p>
          <a:p>
            <a:r>
              <a:rPr lang="en-US" dirty="0"/>
              <a:t>Our jars of clay are wasting away.</a:t>
            </a:r>
          </a:p>
          <a:p>
            <a:endParaRPr lang="en-US" dirty="0"/>
          </a:p>
          <a:p>
            <a:r>
              <a:rPr lang="en-US" dirty="0"/>
              <a:t>But we fix our eyes on the unseen things.</a:t>
            </a:r>
          </a:p>
        </p:txBody>
      </p:sp>
    </p:spTree>
    <p:extLst>
      <p:ext uri="{BB962C8B-B14F-4D97-AF65-F5344CB8AC3E}">
        <p14:creationId xmlns:p14="http://schemas.microsoft.com/office/powerpoint/2010/main" val="220710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9F517-AF3F-4DA0-A7C8-204DD529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Cor 5:1-10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33F28-8D8D-4FE4-8559-99FD226DD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075" y="2861693"/>
            <a:ext cx="17403948" cy="7386638"/>
          </a:xfrm>
        </p:spPr>
        <p:txBody>
          <a:bodyPr/>
          <a:lstStyle/>
          <a:p>
            <a:r>
              <a:rPr lang="en-US" dirty="0"/>
              <a:t>The Power of Knowing</a:t>
            </a:r>
          </a:p>
          <a:p>
            <a:endParaRPr lang="en-US" sz="1200" dirty="0"/>
          </a:p>
          <a:p>
            <a:r>
              <a:rPr lang="en-US" dirty="0"/>
              <a:t>Know… guarantee… confident… live by faith…</a:t>
            </a:r>
          </a:p>
          <a:p>
            <a:endParaRPr lang="en-US" sz="1200" dirty="0"/>
          </a:p>
          <a:p>
            <a:r>
              <a:rPr lang="en-US" dirty="0"/>
              <a:t>What is it we know?   We have an eternal home in heaven.</a:t>
            </a:r>
          </a:p>
          <a:p>
            <a:endParaRPr lang="en-US" sz="1200" dirty="0"/>
          </a:p>
          <a:p>
            <a:r>
              <a:rPr lang="en-US" dirty="0"/>
              <a:t>We long to be clothed… To have our immortal bodies.</a:t>
            </a:r>
          </a:p>
          <a:p>
            <a:endParaRPr lang="en-US" sz="1200" dirty="0"/>
          </a:p>
          <a:p>
            <a:r>
              <a:rPr lang="en-US" dirty="0"/>
              <a:t>Meanwhile we groan.</a:t>
            </a:r>
          </a:p>
          <a:p>
            <a:endParaRPr lang="en-US" dirty="0"/>
          </a:p>
          <a:p>
            <a:r>
              <a:rPr lang="en-US" dirty="0"/>
              <a:t>But we are confident. Why? Because the Holy Spirit is a guarantee!!!    We live by faith, not sight.</a:t>
            </a:r>
          </a:p>
        </p:txBody>
      </p:sp>
    </p:spTree>
    <p:extLst>
      <p:ext uri="{BB962C8B-B14F-4D97-AF65-F5344CB8AC3E}">
        <p14:creationId xmlns:p14="http://schemas.microsoft.com/office/powerpoint/2010/main" val="67556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474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Palatino Linotype</vt:lpstr>
      <vt:lpstr>Office Theme</vt:lpstr>
      <vt:lpstr>PowerPoint Presentation</vt:lpstr>
      <vt:lpstr>SPIRITUAL TRANSFORMATION</vt:lpstr>
      <vt:lpstr>2 Corinthians 3:7-11 Glory</vt:lpstr>
      <vt:lpstr>2 Corinthians 3:12-18</vt:lpstr>
      <vt:lpstr>TRANSFORMED</vt:lpstr>
      <vt:lpstr>2 Cor 4:1-6</vt:lpstr>
      <vt:lpstr>2 Cor 4:7-12</vt:lpstr>
      <vt:lpstr>2 Cor 4:13-18</vt:lpstr>
      <vt:lpstr>2 Cor 5:1-10</vt:lpstr>
      <vt:lpstr>2 Cor 5:11-15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of Transformation</dc:title>
  <dc:creator>John Oakes</dc:creator>
  <cp:lastModifiedBy>John Oakes</cp:lastModifiedBy>
  <cp:revision>4</cp:revision>
  <dcterms:created xsi:type="dcterms:W3CDTF">2022-03-09T00:58:48Z</dcterms:created>
  <dcterms:modified xsi:type="dcterms:W3CDTF">2022-03-18T06:48:23Z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2022-03-07T00:00:00Z</vt:filetime>
  </property>
  <property fmtid="{D5CDD505-2E9C-101B-9397-08002B2CF9AE}" pid="3" name="Creator">
    <vt:lpwstr>Keynote</vt:lpwstr>
  </property>
  <property fmtid="{D5CDD505-2E9C-101B-9397-08002B2CF9AE}" pid="4" name="LastSaved">
    <vt:filetime>2022-03-09T00:00:00Z</vt:filetime>
  </property>
</Properties>
</file>