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346" r:id="rId3"/>
    <p:sldId id="260" r:id="rId4"/>
    <p:sldId id="347" r:id="rId5"/>
    <p:sldId id="349" r:id="rId6"/>
    <p:sldId id="351" r:id="rId7"/>
    <p:sldId id="352" r:id="rId8"/>
    <p:sldId id="353" r:id="rId9"/>
    <p:sldId id="354" r:id="rId10"/>
    <p:sldId id="348" r:id="rId11"/>
    <p:sldId id="356" r:id="rId12"/>
    <p:sldId id="357" r:id="rId13"/>
    <p:sldId id="358" r:id="rId14"/>
    <p:sldId id="359" r:id="rId15"/>
    <p:sldId id="360" r:id="rId16"/>
    <p:sldId id="362" r:id="rId17"/>
    <p:sldId id="363" r:id="rId18"/>
    <p:sldId id="361" r:id="rId19"/>
    <p:sldId id="364" r:id="rId20"/>
    <p:sldId id="36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3F714E"/>
    <a:srgbClr val="FF0066"/>
    <a:srgbClr val="CC0000"/>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294" autoAdjust="0"/>
    <p:restoredTop sz="94434" autoAdjust="0"/>
  </p:normalViewPr>
  <p:slideViewPr>
    <p:cSldViewPr snapToGrid="0">
      <p:cViewPr varScale="1">
        <p:scale>
          <a:sx n="80" d="100"/>
          <a:sy n="80" d="100"/>
        </p:scale>
        <p:origin x="998" y="67"/>
      </p:cViewPr>
      <p:guideLst>
        <p:guide orient="horz" pos="2160"/>
        <p:guide pos="3840"/>
      </p:guideLst>
    </p:cSldViewPr>
  </p:slideViewPr>
  <p:notesTextViewPr>
    <p:cViewPr>
      <p:scale>
        <a:sx n="3" d="2"/>
        <a:sy n="3" d="2"/>
      </p:scale>
      <p:origin x="0" y="0"/>
    </p:cViewPr>
  </p:notesTextViewPr>
  <p:sorterViewPr>
    <p:cViewPr>
      <p:scale>
        <a:sx n="100" d="100"/>
        <a:sy n="100" d="100"/>
      </p:scale>
      <p:origin x="0" y="-32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4AB288-D432-46E6-9981-4401820257B1}" type="datetimeFigureOut">
              <a:rPr lang="en-US" smtClean="0"/>
              <a:t>7/20/2022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42C98B-0E7F-4B3C-9199-24D2AFE41EC8}" type="slidenum">
              <a:rPr lang="en-US" smtClean="0"/>
              <a:t>‹#›</a:t>
            </a:fld>
            <a:endParaRPr lang="en-US"/>
          </a:p>
        </p:txBody>
      </p:sp>
    </p:spTree>
    <p:extLst>
      <p:ext uri="{BB962C8B-B14F-4D97-AF65-F5344CB8AC3E}">
        <p14:creationId xmlns:p14="http://schemas.microsoft.com/office/powerpoint/2010/main" val="772481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05FED7-CD08-4551-A81E-70939D6E6F8F}"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CC07BD-1E30-4678-AFDF-6350963D50D6}" type="slidenum">
              <a:rPr lang="en-US" smtClean="0"/>
              <a:t>‹#›</a:t>
            </a:fld>
            <a:endParaRPr lang="en-US"/>
          </a:p>
        </p:txBody>
      </p:sp>
    </p:spTree>
    <p:extLst>
      <p:ext uri="{BB962C8B-B14F-4D97-AF65-F5344CB8AC3E}">
        <p14:creationId xmlns:p14="http://schemas.microsoft.com/office/powerpoint/2010/main" val="2274293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05FED7-CD08-4551-A81E-70939D6E6F8F}"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CC07BD-1E30-4678-AFDF-6350963D50D6}" type="slidenum">
              <a:rPr lang="en-US" smtClean="0"/>
              <a:t>‹#›</a:t>
            </a:fld>
            <a:endParaRPr lang="en-US"/>
          </a:p>
        </p:txBody>
      </p:sp>
    </p:spTree>
    <p:extLst>
      <p:ext uri="{BB962C8B-B14F-4D97-AF65-F5344CB8AC3E}">
        <p14:creationId xmlns:p14="http://schemas.microsoft.com/office/powerpoint/2010/main" val="2042627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05FED7-CD08-4551-A81E-70939D6E6F8F}"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CC07BD-1E30-4678-AFDF-6350963D50D6}" type="slidenum">
              <a:rPr lang="en-US" smtClean="0"/>
              <a:t>‹#›</a:t>
            </a:fld>
            <a:endParaRPr lang="en-US"/>
          </a:p>
        </p:txBody>
      </p:sp>
    </p:spTree>
    <p:extLst>
      <p:ext uri="{BB962C8B-B14F-4D97-AF65-F5344CB8AC3E}">
        <p14:creationId xmlns:p14="http://schemas.microsoft.com/office/powerpoint/2010/main" val="1789529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D5A95B73-5353-4D46-9B11-961A96D0F9B4}" type="datetimeFigureOut">
              <a:rPr lang="en-US" smtClean="0">
                <a:solidFill>
                  <a:prstClr val="white">
                    <a:shade val="50000"/>
                  </a:prstClr>
                </a:solidFill>
              </a:rPr>
              <a:pPr/>
              <a:t>7/20/2022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extLst>
      <p:ext uri="{BB962C8B-B14F-4D97-AF65-F5344CB8AC3E}">
        <p14:creationId xmlns:p14="http://schemas.microsoft.com/office/powerpoint/2010/main" val="2384063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5A95B73-5353-4D46-9B11-961A96D0F9B4}" type="datetimeFigureOut">
              <a:rPr lang="en-US" smtClean="0">
                <a:solidFill>
                  <a:prstClr val="white">
                    <a:shade val="50000"/>
                  </a:prstClr>
                </a:solidFill>
              </a:rPr>
              <a:pPr/>
              <a:t>7/20/2022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37706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5A95B73-5353-4D46-9B11-961A96D0F9B4}" type="datetimeFigureOut">
              <a:rPr lang="en-US" smtClean="0">
                <a:solidFill>
                  <a:prstClr val="white">
                    <a:shade val="50000"/>
                  </a:prstClr>
                </a:solidFill>
              </a:rPr>
              <a:pPr/>
              <a:t>7/20/2022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10566400" y="6416676"/>
            <a:ext cx="1016000" cy="365125"/>
          </a:xfrm>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9568693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5A95B73-5353-4D46-9B11-961A96D0F9B4}" type="datetimeFigureOut">
              <a:rPr lang="en-US" smtClean="0">
                <a:solidFill>
                  <a:prstClr val="white">
                    <a:shade val="50000"/>
                  </a:prstClr>
                </a:solidFill>
              </a:rPr>
              <a:pPr/>
              <a:t>7/20/2022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49259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5A95B73-5353-4D46-9B11-961A96D0F9B4}" type="datetimeFigureOut">
              <a:rPr lang="en-US" smtClean="0">
                <a:solidFill>
                  <a:prstClr val="white">
                    <a:shade val="50000"/>
                  </a:prstClr>
                </a:solidFill>
              </a:rPr>
              <a:pPr/>
              <a:t>7/20/2022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70456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5A95B73-5353-4D46-9B11-961A96D0F9B4}" type="datetimeFigureOut">
              <a:rPr lang="en-US" smtClean="0">
                <a:solidFill>
                  <a:prstClr val="white">
                    <a:shade val="50000"/>
                  </a:prstClr>
                </a:solidFill>
              </a:rPr>
              <a:pPr/>
              <a:t>7/20/2022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70100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A95B73-5353-4D46-9B11-961A96D0F9B4}" type="datetimeFigureOut">
              <a:rPr lang="en-US" smtClean="0">
                <a:solidFill>
                  <a:prstClr val="white">
                    <a:shade val="50000"/>
                  </a:prstClr>
                </a:solidFill>
              </a:rPr>
              <a:pPr/>
              <a:t>7/20/2022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33762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5A95B73-5353-4D46-9B11-961A96D0F9B4}" type="datetimeFigureOut">
              <a:rPr lang="en-US" smtClean="0">
                <a:solidFill>
                  <a:prstClr val="white">
                    <a:shade val="50000"/>
                  </a:prstClr>
                </a:solidFill>
              </a:rPr>
              <a:pPr/>
              <a:t>7/20/2022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0259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05FED7-CD08-4551-A81E-70939D6E6F8F}"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CC07BD-1E30-4678-AFDF-6350963D50D6}" type="slidenum">
              <a:rPr lang="en-US" smtClean="0"/>
              <a:t>‹#›</a:t>
            </a:fld>
            <a:endParaRPr lang="en-US"/>
          </a:p>
        </p:txBody>
      </p:sp>
    </p:spTree>
    <p:extLst>
      <p:ext uri="{BB962C8B-B14F-4D97-AF65-F5344CB8AC3E}">
        <p14:creationId xmlns:p14="http://schemas.microsoft.com/office/powerpoint/2010/main" val="2766102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5A95B73-5353-4D46-9B11-961A96D0F9B4}" type="datetimeFigureOut">
              <a:rPr lang="en-US" smtClean="0">
                <a:solidFill>
                  <a:prstClr val="white">
                    <a:shade val="50000"/>
                  </a:prstClr>
                </a:solidFill>
              </a:rPr>
              <a:pPr/>
              <a:t>7/20/2022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5141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5A95B73-5353-4D46-9B11-961A96D0F9B4}" type="datetimeFigureOut">
              <a:rPr lang="en-US" smtClean="0">
                <a:solidFill>
                  <a:prstClr val="white">
                    <a:shade val="50000"/>
                  </a:prstClr>
                </a:solidFill>
              </a:rPr>
              <a:pPr/>
              <a:t>7/20/2022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29187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5A95B73-5353-4D46-9B11-961A96D0F9B4}" type="datetimeFigureOut">
              <a:rPr lang="en-US" smtClean="0">
                <a:solidFill>
                  <a:prstClr val="white">
                    <a:shade val="50000"/>
                  </a:prstClr>
                </a:solidFill>
              </a:rPr>
              <a:pPr/>
              <a:t>7/20/2022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46926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05FED7-CD08-4551-A81E-70939D6E6F8F}"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CC07BD-1E30-4678-AFDF-6350963D50D6}" type="slidenum">
              <a:rPr lang="en-US" smtClean="0"/>
              <a:t>‹#›</a:t>
            </a:fld>
            <a:endParaRPr lang="en-US"/>
          </a:p>
        </p:txBody>
      </p:sp>
    </p:spTree>
    <p:extLst>
      <p:ext uri="{BB962C8B-B14F-4D97-AF65-F5344CB8AC3E}">
        <p14:creationId xmlns:p14="http://schemas.microsoft.com/office/powerpoint/2010/main" val="1798391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05FED7-CD08-4551-A81E-70939D6E6F8F}" type="datetimeFigureOut">
              <a:rPr lang="en-US" smtClean="0"/>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CC07BD-1E30-4678-AFDF-6350963D50D6}" type="slidenum">
              <a:rPr lang="en-US" smtClean="0"/>
              <a:t>‹#›</a:t>
            </a:fld>
            <a:endParaRPr lang="en-US"/>
          </a:p>
        </p:txBody>
      </p:sp>
    </p:spTree>
    <p:extLst>
      <p:ext uri="{BB962C8B-B14F-4D97-AF65-F5344CB8AC3E}">
        <p14:creationId xmlns:p14="http://schemas.microsoft.com/office/powerpoint/2010/main" val="3820864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05FED7-CD08-4551-A81E-70939D6E6F8F}" type="datetimeFigureOut">
              <a:rPr lang="en-US" smtClean="0"/>
              <a:t>7/20/2022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CC07BD-1E30-4678-AFDF-6350963D50D6}" type="slidenum">
              <a:rPr lang="en-US" smtClean="0"/>
              <a:t>‹#›</a:t>
            </a:fld>
            <a:endParaRPr lang="en-US"/>
          </a:p>
        </p:txBody>
      </p:sp>
    </p:spTree>
    <p:extLst>
      <p:ext uri="{BB962C8B-B14F-4D97-AF65-F5344CB8AC3E}">
        <p14:creationId xmlns:p14="http://schemas.microsoft.com/office/powerpoint/2010/main" val="124408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05FED7-CD08-4551-A81E-70939D6E6F8F}" type="datetimeFigureOut">
              <a:rPr lang="en-US" smtClean="0"/>
              <a:t>7/20/2022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CC07BD-1E30-4678-AFDF-6350963D50D6}" type="slidenum">
              <a:rPr lang="en-US" smtClean="0"/>
              <a:t>‹#›</a:t>
            </a:fld>
            <a:endParaRPr lang="en-US"/>
          </a:p>
        </p:txBody>
      </p:sp>
    </p:spTree>
    <p:extLst>
      <p:ext uri="{BB962C8B-B14F-4D97-AF65-F5344CB8AC3E}">
        <p14:creationId xmlns:p14="http://schemas.microsoft.com/office/powerpoint/2010/main" val="4041994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5FED7-CD08-4551-A81E-70939D6E6F8F}" type="datetimeFigureOut">
              <a:rPr lang="en-US" smtClean="0"/>
              <a:t>7/20/2022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CC07BD-1E30-4678-AFDF-6350963D50D6}" type="slidenum">
              <a:rPr lang="en-US" smtClean="0"/>
              <a:t>‹#›</a:t>
            </a:fld>
            <a:endParaRPr lang="en-US"/>
          </a:p>
        </p:txBody>
      </p:sp>
    </p:spTree>
    <p:extLst>
      <p:ext uri="{BB962C8B-B14F-4D97-AF65-F5344CB8AC3E}">
        <p14:creationId xmlns:p14="http://schemas.microsoft.com/office/powerpoint/2010/main" val="2608595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05FED7-CD08-4551-A81E-70939D6E6F8F}" type="datetimeFigureOut">
              <a:rPr lang="en-US" smtClean="0"/>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CC07BD-1E30-4678-AFDF-6350963D50D6}" type="slidenum">
              <a:rPr lang="en-US" smtClean="0"/>
              <a:t>‹#›</a:t>
            </a:fld>
            <a:endParaRPr lang="en-US"/>
          </a:p>
        </p:txBody>
      </p:sp>
    </p:spTree>
    <p:extLst>
      <p:ext uri="{BB962C8B-B14F-4D97-AF65-F5344CB8AC3E}">
        <p14:creationId xmlns:p14="http://schemas.microsoft.com/office/powerpoint/2010/main" val="3567380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05FED7-CD08-4551-A81E-70939D6E6F8F}" type="datetimeFigureOut">
              <a:rPr lang="en-US" smtClean="0"/>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CC07BD-1E30-4678-AFDF-6350963D50D6}" type="slidenum">
              <a:rPr lang="en-US" smtClean="0"/>
              <a:t>‹#›</a:t>
            </a:fld>
            <a:endParaRPr lang="en-US"/>
          </a:p>
        </p:txBody>
      </p:sp>
    </p:spTree>
    <p:extLst>
      <p:ext uri="{BB962C8B-B14F-4D97-AF65-F5344CB8AC3E}">
        <p14:creationId xmlns:p14="http://schemas.microsoft.com/office/powerpoint/2010/main" val="1828156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05FED7-CD08-4551-A81E-70939D6E6F8F}" type="datetimeFigureOut">
              <a:rPr lang="en-US" smtClean="0"/>
              <a:t>7/20/2022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CC07BD-1E30-4678-AFDF-6350963D50D6}" type="slidenum">
              <a:rPr lang="en-US" smtClean="0"/>
              <a:t>‹#›</a:t>
            </a:fld>
            <a:endParaRPr lang="en-US"/>
          </a:p>
        </p:txBody>
      </p:sp>
    </p:spTree>
    <p:extLst>
      <p:ext uri="{BB962C8B-B14F-4D97-AF65-F5344CB8AC3E}">
        <p14:creationId xmlns:p14="http://schemas.microsoft.com/office/powerpoint/2010/main" val="2618248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5A95B73-5353-4D46-9B11-961A96D0F9B4}" type="datetimeFigureOut">
              <a:rPr lang="en-US" smtClean="0">
                <a:solidFill>
                  <a:prstClr val="white">
                    <a:shade val="50000"/>
                  </a:prstClr>
                </a:solidFill>
              </a:rPr>
              <a:pPr/>
              <a:t>7/20/2022</a:t>
            </a:fld>
            <a:endParaRPr lang="en-US">
              <a:solidFill>
                <a:prstClr val="white">
                  <a:shade val="50000"/>
                </a:prstClr>
              </a:solidFill>
            </a:endParaRPr>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771126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295900"/>
            <a:ext cx="8181976" cy="1104900"/>
          </a:xfrm>
        </p:spPr>
        <p:txBody>
          <a:bodyPr>
            <a:normAutofit/>
          </a:bodyPr>
          <a:lstStyle/>
          <a:p>
            <a:pPr algn="l"/>
            <a:r>
              <a:rPr lang="en-US" b="1" dirty="0"/>
              <a:t>John Oakes</a:t>
            </a:r>
          </a:p>
          <a:p>
            <a:pPr algn="l"/>
            <a:r>
              <a:rPr lang="en-US" b="1" dirty="0"/>
              <a:t>8/1/2022</a:t>
            </a:r>
          </a:p>
        </p:txBody>
      </p:sp>
      <p:sp>
        <p:nvSpPr>
          <p:cNvPr id="4" name="AutoShape 2" descr="Image result for christ in you the hope of glory"/>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5" name="TextBox 4"/>
          <p:cNvSpPr txBox="1"/>
          <p:nvPr/>
        </p:nvSpPr>
        <p:spPr>
          <a:xfrm>
            <a:off x="207434" y="809625"/>
            <a:ext cx="4840816" cy="2923877"/>
          </a:xfrm>
          <a:prstGeom prst="rect">
            <a:avLst/>
          </a:prstGeom>
          <a:noFill/>
        </p:spPr>
        <p:txBody>
          <a:bodyPr wrap="square" rtlCol="0">
            <a:spAutoFit/>
          </a:bodyPr>
          <a:lstStyle/>
          <a:p>
            <a:r>
              <a:rPr lang="en-US" sz="4000" b="1" dirty="0">
                <a:solidFill>
                  <a:srgbClr val="FFFF00"/>
                </a:solidFill>
              </a:rPr>
              <a:t>Christ vs. The World’s Philosophies</a:t>
            </a:r>
          </a:p>
          <a:p>
            <a:endParaRPr lang="en-US" sz="2400" b="1" dirty="0">
              <a:solidFill>
                <a:srgbClr val="FFFF00"/>
              </a:solidFill>
            </a:endParaRPr>
          </a:p>
          <a:p>
            <a:r>
              <a:rPr lang="en-US" sz="4000" b="1" dirty="0">
                <a:solidFill>
                  <a:srgbClr val="FFFF00"/>
                </a:solidFill>
              </a:rPr>
              <a:t>Colossians 2:6-23</a:t>
            </a:r>
            <a:endParaRPr lang="en-US" sz="4000" dirty="0">
              <a:solidFill>
                <a:prstClr val="white"/>
              </a:solidFill>
            </a:endParaRPr>
          </a:p>
        </p:txBody>
      </p:sp>
      <p:pic>
        <p:nvPicPr>
          <p:cNvPr id="6" name="Picture 2" descr="Image result for photo of Roman ancient road to colossae">
            <a:extLst>
              <a:ext uri="{FF2B5EF4-FFF2-40B4-BE49-F238E27FC236}">
                <a16:creationId xmlns:a16="http://schemas.microsoft.com/office/drawing/2014/main" id="{DC77480A-7D77-1E39-5B83-46128E47E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6972" y="323850"/>
            <a:ext cx="6394488" cy="576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547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DD50D-0764-05C2-3ABC-7B86625C246C}"/>
              </a:ext>
            </a:extLst>
          </p:cNvPr>
          <p:cNvSpPr>
            <a:spLocks noGrp="1"/>
          </p:cNvSpPr>
          <p:nvPr>
            <p:ph type="title"/>
          </p:nvPr>
        </p:nvSpPr>
        <p:spPr/>
        <p:txBody>
          <a:bodyPr/>
          <a:lstStyle/>
          <a:p>
            <a:r>
              <a:rPr lang="en-US" dirty="0"/>
              <a:t>Colossians 2:8 </a:t>
            </a:r>
            <a:r>
              <a:rPr lang="en-US" i="1" dirty="0" err="1"/>
              <a:t>stoicheia</a:t>
            </a:r>
            <a:endParaRPr lang="en-US" i="1" dirty="0"/>
          </a:p>
        </p:txBody>
      </p:sp>
      <p:sp>
        <p:nvSpPr>
          <p:cNvPr id="3" name="Content Placeholder 2">
            <a:extLst>
              <a:ext uri="{FF2B5EF4-FFF2-40B4-BE49-F238E27FC236}">
                <a16:creationId xmlns:a16="http://schemas.microsoft.com/office/drawing/2014/main" id="{D2076042-0E3D-5F5E-7C54-5CA94F559E78}"/>
              </a:ext>
            </a:extLst>
          </p:cNvPr>
          <p:cNvSpPr>
            <a:spLocks noGrp="1"/>
          </p:cNvSpPr>
          <p:nvPr>
            <p:ph idx="1"/>
          </p:nvPr>
        </p:nvSpPr>
        <p:spPr/>
        <p:txBody>
          <a:bodyPr>
            <a:normAutofit/>
          </a:bodyPr>
          <a:lstStyle/>
          <a:p>
            <a:pPr marL="137160" indent="0">
              <a:buNone/>
            </a:pPr>
            <a:r>
              <a:rPr lang="en-US" b="1" dirty="0"/>
              <a:t>Let no one take you captive to hollow and deceptive philosophy which depends on human tradition and the elemental forces (</a:t>
            </a:r>
            <a:r>
              <a:rPr lang="en-US" b="1" i="1" dirty="0" err="1">
                <a:solidFill>
                  <a:srgbClr val="FFFF00"/>
                </a:solidFill>
              </a:rPr>
              <a:t>stoicheia</a:t>
            </a:r>
            <a:r>
              <a:rPr lang="en-US" b="1" dirty="0"/>
              <a:t>) of the world rather than on Christ.</a:t>
            </a:r>
          </a:p>
          <a:p>
            <a:pPr marL="137160" indent="0">
              <a:buNone/>
            </a:pPr>
            <a:endParaRPr lang="en-US" sz="1600" b="1" dirty="0"/>
          </a:p>
          <a:p>
            <a:pPr marL="137160" indent="0">
              <a:buNone/>
            </a:pPr>
            <a:r>
              <a:rPr lang="en-US" b="1" dirty="0"/>
              <a:t>Elemental forces</a:t>
            </a:r>
          </a:p>
          <a:p>
            <a:pPr marL="137160" indent="0">
              <a:buNone/>
            </a:pPr>
            <a:r>
              <a:rPr lang="en-US" b="1" dirty="0"/>
              <a:t>Basic components of philosophy</a:t>
            </a:r>
          </a:p>
          <a:p>
            <a:pPr marL="137160" indent="0">
              <a:buNone/>
            </a:pPr>
            <a:r>
              <a:rPr lang="en-US" b="1" dirty="0"/>
              <a:t>First principles of the world</a:t>
            </a:r>
          </a:p>
          <a:p>
            <a:pPr marL="137160" indent="0">
              <a:buNone/>
            </a:pPr>
            <a:r>
              <a:rPr lang="en-US" b="1" dirty="0"/>
              <a:t>ABCs</a:t>
            </a:r>
          </a:p>
          <a:p>
            <a:pPr marL="137160" indent="0">
              <a:buNone/>
            </a:pPr>
            <a:endParaRPr lang="en-US" sz="1600" b="1" dirty="0"/>
          </a:p>
          <a:p>
            <a:pPr marL="137160" indent="0">
              <a:buNone/>
            </a:pPr>
            <a:r>
              <a:rPr lang="en-US" sz="3200" b="1" i="1" dirty="0" err="1">
                <a:solidFill>
                  <a:srgbClr val="FFFF00"/>
                </a:solidFill>
              </a:rPr>
              <a:t>stoicheia</a:t>
            </a:r>
            <a:r>
              <a:rPr lang="en-US" sz="3200" b="1" dirty="0">
                <a:solidFill>
                  <a:srgbClr val="FFFF00"/>
                </a:solidFill>
              </a:rPr>
              <a:t> vs Christ and his Kingdom</a:t>
            </a:r>
          </a:p>
        </p:txBody>
      </p:sp>
    </p:spTree>
    <p:extLst>
      <p:ext uri="{BB962C8B-B14F-4D97-AF65-F5344CB8AC3E}">
        <p14:creationId xmlns:p14="http://schemas.microsoft.com/office/powerpoint/2010/main" val="1040686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F79E9-EEA6-C25B-61ED-D8E37195D3A5}"/>
              </a:ext>
            </a:extLst>
          </p:cNvPr>
          <p:cNvSpPr>
            <a:spLocks noGrp="1"/>
          </p:cNvSpPr>
          <p:nvPr>
            <p:ph type="title"/>
          </p:nvPr>
        </p:nvSpPr>
        <p:spPr/>
        <p:txBody>
          <a:bodyPr/>
          <a:lstStyle/>
          <a:p>
            <a:r>
              <a:rPr lang="en-US" i="1" dirty="0" err="1"/>
              <a:t>Stoicheia</a:t>
            </a:r>
            <a:r>
              <a:rPr lang="en-US" dirty="0"/>
              <a:t> of our world</a:t>
            </a:r>
          </a:p>
        </p:txBody>
      </p:sp>
      <p:sp>
        <p:nvSpPr>
          <p:cNvPr id="3" name="Content Placeholder 2">
            <a:extLst>
              <a:ext uri="{FF2B5EF4-FFF2-40B4-BE49-F238E27FC236}">
                <a16:creationId xmlns:a16="http://schemas.microsoft.com/office/drawing/2014/main" id="{A3EFA85E-B4D9-BBC6-5F52-DFA820E9DB4E}"/>
              </a:ext>
            </a:extLst>
          </p:cNvPr>
          <p:cNvSpPr>
            <a:spLocks noGrp="1"/>
          </p:cNvSpPr>
          <p:nvPr>
            <p:ph idx="1"/>
          </p:nvPr>
        </p:nvSpPr>
        <p:spPr>
          <a:xfrm>
            <a:off x="609600" y="1323975"/>
            <a:ext cx="10972800" cy="4985385"/>
          </a:xfrm>
        </p:spPr>
        <p:txBody>
          <a:bodyPr>
            <a:normAutofit/>
          </a:bodyPr>
          <a:lstStyle/>
          <a:p>
            <a:pPr marL="137160" indent="0">
              <a:buNone/>
            </a:pPr>
            <a:r>
              <a:rPr lang="en-US" sz="3200" b="1" dirty="0"/>
              <a:t>Prosperity gospel</a:t>
            </a:r>
          </a:p>
          <a:p>
            <a:pPr marL="137160" indent="0">
              <a:buNone/>
            </a:pPr>
            <a:r>
              <a:rPr lang="en-US" sz="3200" b="1" dirty="0"/>
              <a:t>American dream</a:t>
            </a:r>
          </a:p>
          <a:p>
            <a:pPr marL="137160" indent="0">
              <a:buNone/>
            </a:pPr>
            <a:r>
              <a:rPr lang="en-US" sz="3200" b="1" dirty="0"/>
              <a:t>Comfort/materialism</a:t>
            </a:r>
          </a:p>
          <a:p>
            <a:pPr marL="137160" indent="0">
              <a:buNone/>
            </a:pPr>
            <a:r>
              <a:rPr lang="en-US" sz="3200" b="1" dirty="0"/>
              <a:t>Personal security 401-k</a:t>
            </a:r>
          </a:p>
          <a:p>
            <a:pPr marL="137160" indent="0">
              <a:buNone/>
            </a:pPr>
            <a:r>
              <a:rPr lang="en-US" sz="3200" b="1" dirty="0"/>
              <a:t>Being a good person</a:t>
            </a:r>
          </a:p>
          <a:p>
            <a:pPr marL="137160" indent="0">
              <a:buNone/>
            </a:pPr>
            <a:r>
              <a:rPr lang="en-US" sz="3200" b="1" dirty="0"/>
              <a:t>Universal salvation</a:t>
            </a:r>
          </a:p>
          <a:p>
            <a:pPr marL="137160" indent="0">
              <a:buNone/>
            </a:pPr>
            <a:r>
              <a:rPr lang="en-US" sz="3200" b="1" dirty="0"/>
              <a:t>Moral relativism</a:t>
            </a:r>
          </a:p>
          <a:p>
            <a:pPr marL="137160" indent="0">
              <a:buNone/>
            </a:pPr>
            <a:r>
              <a:rPr lang="en-US" sz="3200" b="1" dirty="0"/>
              <a:t>Entertainment/leisure</a:t>
            </a:r>
          </a:p>
        </p:txBody>
      </p:sp>
    </p:spTree>
    <p:extLst>
      <p:ext uri="{BB962C8B-B14F-4D97-AF65-F5344CB8AC3E}">
        <p14:creationId xmlns:p14="http://schemas.microsoft.com/office/powerpoint/2010/main" val="1337087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694FB-D520-0390-FBF2-00D733014E78}"/>
              </a:ext>
            </a:extLst>
          </p:cNvPr>
          <p:cNvSpPr>
            <a:spLocks noGrp="1"/>
          </p:cNvSpPr>
          <p:nvPr>
            <p:ph type="title"/>
          </p:nvPr>
        </p:nvSpPr>
        <p:spPr/>
        <p:txBody>
          <a:bodyPr/>
          <a:lstStyle/>
          <a:p>
            <a:r>
              <a:rPr lang="en-US" i="1" dirty="0" err="1"/>
              <a:t>stoicheia</a:t>
            </a:r>
            <a:r>
              <a:rPr lang="en-US" dirty="0"/>
              <a:t> of our world</a:t>
            </a:r>
          </a:p>
        </p:txBody>
      </p:sp>
      <p:sp>
        <p:nvSpPr>
          <p:cNvPr id="3" name="Content Placeholder 2">
            <a:extLst>
              <a:ext uri="{FF2B5EF4-FFF2-40B4-BE49-F238E27FC236}">
                <a16:creationId xmlns:a16="http://schemas.microsoft.com/office/drawing/2014/main" id="{5D2227D7-DB9C-8D04-E259-6D01BE79FD81}"/>
              </a:ext>
            </a:extLst>
          </p:cNvPr>
          <p:cNvSpPr>
            <a:spLocks noGrp="1"/>
          </p:cNvSpPr>
          <p:nvPr>
            <p:ph idx="1"/>
          </p:nvPr>
        </p:nvSpPr>
        <p:spPr/>
        <p:txBody>
          <a:bodyPr>
            <a:normAutofit/>
          </a:bodyPr>
          <a:lstStyle/>
          <a:p>
            <a:pPr marL="137160" indent="0">
              <a:buNone/>
            </a:pPr>
            <a:r>
              <a:rPr lang="en-US" sz="3200" b="1" dirty="0"/>
              <a:t>Postmodernism</a:t>
            </a:r>
          </a:p>
          <a:p>
            <a:pPr marL="137160" indent="0">
              <a:buNone/>
            </a:pPr>
            <a:r>
              <a:rPr lang="en-US" sz="3200" b="1" dirty="0"/>
              <a:t>Modernism/Scientism</a:t>
            </a:r>
          </a:p>
          <a:p>
            <a:pPr marL="137160" indent="0">
              <a:buNone/>
            </a:pPr>
            <a:r>
              <a:rPr lang="en-US" sz="3200" b="1" dirty="0"/>
              <a:t>Republicanism and social conservative politics</a:t>
            </a:r>
          </a:p>
          <a:p>
            <a:pPr marL="137160" indent="0">
              <a:buNone/>
            </a:pPr>
            <a:r>
              <a:rPr lang="en-US" sz="3200" b="1" dirty="0"/>
              <a:t>Democratism and progressive politics</a:t>
            </a:r>
          </a:p>
          <a:p>
            <a:pPr marL="137160" indent="0">
              <a:buNone/>
            </a:pPr>
            <a:endParaRPr lang="en-US" sz="3200" b="1" dirty="0"/>
          </a:p>
          <a:p>
            <a:pPr marL="137160" indent="0">
              <a:buNone/>
            </a:pPr>
            <a:r>
              <a:rPr lang="en-US" sz="3200" b="1" dirty="0"/>
              <a:t>Can these philosophies deceive us, kidnap us, and drag us from Christ?</a:t>
            </a:r>
          </a:p>
        </p:txBody>
      </p:sp>
    </p:spTree>
    <p:extLst>
      <p:ext uri="{BB962C8B-B14F-4D97-AF65-F5344CB8AC3E}">
        <p14:creationId xmlns:p14="http://schemas.microsoft.com/office/powerpoint/2010/main" val="2587605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41996-DB76-53ED-2704-31C2190F3869}"/>
              </a:ext>
            </a:extLst>
          </p:cNvPr>
          <p:cNvSpPr>
            <a:spLocks noGrp="1"/>
          </p:cNvSpPr>
          <p:nvPr>
            <p:ph type="title"/>
          </p:nvPr>
        </p:nvSpPr>
        <p:spPr/>
        <p:txBody>
          <a:bodyPr>
            <a:normAutofit/>
          </a:bodyPr>
          <a:lstStyle/>
          <a:p>
            <a:r>
              <a:rPr lang="en-US" sz="3600" dirty="0"/>
              <a:t>Fullness in Christ</a:t>
            </a:r>
          </a:p>
        </p:txBody>
      </p:sp>
      <p:sp>
        <p:nvSpPr>
          <p:cNvPr id="3" name="Content Placeholder 2">
            <a:extLst>
              <a:ext uri="{FF2B5EF4-FFF2-40B4-BE49-F238E27FC236}">
                <a16:creationId xmlns:a16="http://schemas.microsoft.com/office/drawing/2014/main" id="{652F1440-C3AB-7EF9-60AB-6D96491E5BBB}"/>
              </a:ext>
            </a:extLst>
          </p:cNvPr>
          <p:cNvSpPr>
            <a:spLocks noGrp="1"/>
          </p:cNvSpPr>
          <p:nvPr>
            <p:ph idx="1"/>
          </p:nvPr>
        </p:nvSpPr>
        <p:spPr/>
        <p:txBody>
          <a:bodyPr>
            <a:normAutofit lnSpcReduction="10000"/>
          </a:bodyPr>
          <a:lstStyle/>
          <a:p>
            <a:pPr marL="137160" indent="0">
              <a:buNone/>
            </a:pPr>
            <a:r>
              <a:rPr lang="en-US" b="1" dirty="0"/>
              <a:t>Col 1:10  We have fullness in Christ. We need nothing from the world. </a:t>
            </a:r>
          </a:p>
          <a:p>
            <a:pPr marL="137160" indent="0">
              <a:buNone/>
            </a:pPr>
            <a:r>
              <a:rPr lang="en-US" b="1" dirty="0"/>
              <a:t>Fullness = </a:t>
            </a:r>
            <a:r>
              <a:rPr lang="en-US" b="1" i="1" dirty="0"/>
              <a:t>pleroma</a:t>
            </a:r>
            <a:r>
              <a:rPr lang="en-US" b="1" dirty="0"/>
              <a:t> =filled full</a:t>
            </a:r>
          </a:p>
          <a:p>
            <a:pPr marL="137160" indent="0">
              <a:buNone/>
            </a:pPr>
            <a:endParaRPr lang="en-US" b="1" dirty="0"/>
          </a:p>
          <a:p>
            <a:pPr marL="137160" indent="0">
              <a:buNone/>
            </a:pPr>
            <a:r>
              <a:rPr lang="en-US" b="1" dirty="0"/>
              <a:t>Col 1:11-12  We are circumcised in Christ—the world/flesh has been removed in Christ. </a:t>
            </a:r>
          </a:p>
          <a:p>
            <a:pPr marL="137160" indent="0">
              <a:buNone/>
            </a:pPr>
            <a:endParaRPr lang="en-US" b="1" dirty="0"/>
          </a:p>
          <a:p>
            <a:pPr marL="137160" indent="0">
              <a:buNone/>
            </a:pPr>
            <a:r>
              <a:rPr lang="en-US" b="1" dirty="0"/>
              <a:t>We are moral being in Christ, not by moral behavior.</a:t>
            </a:r>
          </a:p>
          <a:p>
            <a:pPr marL="137160" indent="0">
              <a:buNone/>
            </a:pPr>
            <a:r>
              <a:rPr lang="en-US" b="1" dirty="0"/>
              <a:t>We are socially just people in Christ, not through supporting social justice causes.</a:t>
            </a:r>
          </a:p>
        </p:txBody>
      </p:sp>
    </p:spTree>
    <p:extLst>
      <p:ext uri="{BB962C8B-B14F-4D97-AF65-F5344CB8AC3E}">
        <p14:creationId xmlns:p14="http://schemas.microsoft.com/office/powerpoint/2010/main" val="1122105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F228F-BD5C-5341-9E69-31BBB2A2E728}"/>
              </a:ext>
            </a:extLst>
          </p:cNvPr>
          <p:cNvSpPr>
            <a:spLocks noGrp="1"/>
          </p:cNvSpPr>
          <p:nvPr>
            <p:ph type="title"/>
          </p:nvPr>
        </p:nvSpPr>
        <p:spPr/>
        <p:txBody>
          <a:bodyPr>
            <a:normAutofit/>
          </a:bodyPr>
          <a:lstStyle/>
          <a:p>
            <a:r>
              <a:rPr lang="en-US" sz="3600" dirty="0"/>
              <a:t>v. 13-15 Christ has canceled the written code</a:t>
            </a:r>
          </a:p>
        </p:txBody>
      </p:sp>
      <p:sp>
        <p:nvSpPr>
          <p:cNvPr id="3" name="Content Placeholder 2">
            <a:extLst>
              <a:ext uri="{FF2B5EF4-FFF2-40B4-BE49-F238E27FC236}">
                <a16:creationId xmlns:a16="http://schemas.microsoft.com/office/drawing/2014/main" id="{2032575D-8F45-CBF3-F11F-C1362F0B6CA4}"/>
              </a:ext>
            </a:extLst>
          </p:cNvPr>
          <p:cNvSpPr>
            <a:spLocks noGrp="1"/>
          </p:cNvSpPr>
          <p:nvPr>
            <p:ph idx="1"/>
          </p:nvPr>
        </p:nvSpPr>
        <p:spPr/>
        <p:txBody>
          <a:bodyPr/>
          <a:lstStyle/>
          <a:p>
            <a:pPr marL="137160" indent="0">
              <a:buNone/>
            </a:pPr>
            <a:r>
              <a:rPr lang="en-US" b="1" dirty="0"/>
              <a:t>The world’s “written codes” are not in charge.</a:t>
            </a:r>
          </a:p>
          <a:p>
            <a:pPr marL="137160" indent="0">
              <a:buNone/>
            </a:pPr>
            <a:endParaRPr lang="en-US" b="1" dirty="0"/>
          </a:p>
          <a:p>
            <a:pPr marL="137160" indent="0">
              <a:buNone/>
            </a:pPr>
            <a:r>
              <a:rPr lang="en-US" b="1" dirty="0"/>
              <a:t>Charge of legal indebtedness.  NIV</a:t>
            </a:r>
          </a:p>
          <a:p>
            <a:pPr marL="137160" indent="0">
              <a:buNone/>
            </a:pPr>
            <a:r>
              <a:rPr lang="en-US" b="1" dirty="0"/>
              <a:t>Record of charges  NLT</a:t>
            </a:r>
          </a:p>
          <a:p>
            <a:pPr marL="137160" indent="0">
              <a:buNone/>
            </a:pPr>
            <a:r>
              <a:rPr lang="en-US" b="1" dirty="0"/>
              <a:t>Certificate of death, with its obligations  HCSB</a:t>
            </a:r>
          </a:p>
          <a:p>
            <a:pPr marL="137160" indent="0">
              <a:buNone/>
            </a:pPr>
            <a:endParaRPr lang="en-US" b="1" dirty="0"/>
          </a:p>
          <a:p>
            <a:pPr marL="137160" indent="0">
              <a:buNone/>
            </a:pPr>
            <a:r>
              <a:rPr lang="en-US" b="1" dirty="0"/>
              <a:t>v. 15  Christ nailed the </a:t>
            </a:r>
            <a:r>
              <a:rPr lang="en-US" b="1" i="1" dirty="0" err="1">
                <a:solidFill>
                  <a:srgbClr val="FFFF00"/>
                </a:solidFill>
              </a:rPr>
              <a:t>stoicheia</a:t>
            </a:r>
            <a:r>
              <a:rPr lang="en-US" b="1" dirty="0"/>
              <a:t> to the cross.  They are disarmed and powerless.</a:t>
            </a:r>
          </a:p>
        </p:txBody>
      </p:sp>
    </p:spTree>
    <p:extLst>
      <p:ext uri="{BB962C8B-B14F-4D97-AF65-F5344CB8AC3E}">
        <p14:creationId xmlns:p14="http://schemas.microsoft.com/office/powerpoint/2010/main" val="3573265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5DF33-B9F7-1B83-B26B-5DE325A68B61}"/>
              </a:ext>
            </a:extLst>
          </p:cNvPr>
          <p:cNvSpPr>
            <a:spLocks noGrp="1"/>
          </p:cNvSpPr>
          <p:nvPr>
            <p:ph type="title"/>
          </p:nvPr>
        </p:nvSpPr>
        <p:spPr>
          <a:xfrm>
            <a:off x="542925" y="274638"/>
            <a:ext cx="11039475" cy="896937"/>
          </a:xfrm>
        </p:spPr>
        <p:txBody>
          <a:bodyPr>
            <a:normAutofit/>
          </a:bodyPr>
          <a:lstStyle/>
          <a:p>
            <a:r>
              <a:rPr lang="en-US" sz="3600" dirty="0"/>
              <a:t>Application</a:t>
            </a:r>
          </a:p>
        </p:txBody>
      </p:sp>
      <p:sp>
        <p:nvSpPr>
          <p:cNvPr id="3" name="Content Placeholder 2">
            <a:extLst>
              <a:ext uri="{FF2B5EF4-FFF2-40B4-BE49-F238E27FC236}">
                <a16:creationId xmlns:a16="http://schemas.microsoft.com/office/drawing/2014/main" id="{A3C533C3-FA6A-4106-9659-2CC2B86E83A8}"/>
              </a:ext>
            </a:extLst>
          </p:cNvPr>
          <p:cNvSpPr>
            <a:spLocks noGrp="1"/>
          </p:cNvSpPr>
          <p:nvPr>
            <p:ph idx="1"/>
          </p:nvPr>
        </p:nvSpPr>
        <p:spPr>
          <a:xfrm>
            <a:off x="542925" y="1171575"/>
            <a:ext cx="11039475" cy="5137785"/>
          </a:xfrm>
        </p:spPr>
        <p:txBody>
          <a:bodyPr/>
          <a:lstStyle/>
          <a:p>
            <a:pPr marL="137160" indent="0">
              <a:buNone/>
            </a:pPr>
            <a:r>
              <a:rPr lang="en-US" b="1" dirty="0"/>
              <a:t>There cannot be a Christian political party or partisan effort.</a:t>
            </a:r>
          </a:p>
          <a:p>
            <a:pPr marL="137160" indent="0">
              <a:buNone/>
            </a:pPr>
            <a:endParaRPr lang="en-US" b="1" dirty="0"/>
          </a:p>
          <a:p>
            <a:pPr marL="137160" indent="0">
              <a:buNone/>
            </a:pPr>
            <a:r>
              <a:rPr lang="en-US" b="1" dirty="0"/>
              <a:t>As disciples, we value all human life, but our means of realizing this is principally through bringing people into the kingdom of God, and bringing the kingdom of God to the lost.</a:t>
            </a:r>
          </a:p>
          <a:p>
            <a:pPr marL="137160" indent="0">
              <a:buNone/>
            </a:pPr>
            <a:endParaRPr lang="en-US" b="1" dirty="0"/>
          </a:p>
          <a:p>
            <a:pPr marL="137160" indent="0">
              <a:buNone/>
            </a:pPr>
            <a:r>
              <a:rPr lang="en-US" b="1" dirty="0"/>
              <a:t>The same for issues such as homosexuality and social or racial justice.  Our principle means of working in these areas is through the work of God in his kingdom, not through establishment of laws or through coercion.</a:t>
            </a:r>
          </a:p>
        </p:txBody>
      </p:sp>
    </p:spTree>
    <p:extLst>
      <p:ext uri="{BB962C8B-B14F-4D97-AF65-F5344CB8AC3E}">
        <p14:creationId xmlns:p14="http://schemas.microsoft.com/office/powerpoint/2010/main" val="408422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3F7AF-98BC-32EA-8F42-2F75E963D34D}"/>
              </a:ext>
            </a:extLst>
          </p:cNvPr>
          <p:cNvSpPr>
            <a:spLocks noGrp="1"/>
          </p:cNvSpPr>
          <p:nvPr>
            <p:ph type="title"/>
          </p:nvPr>
        </p:nvSpPr>
        <p:spPr>
          <a:xfrm>
            <a:off x="609600" y="274638"/>
            <a:ext cx="10972800" cy="773112"/>
          </a:xfrm>
        </p:spPr>
        <p:txBody>
          <a:bodyPr>
            <a:normAutofit/>
          </a:bodyPr>
          <a:lstStyle/>
          <a:p>
            <a:r>
              <a:rPr lang="en-US" sz="3600" dirty="0"/>
              <a:t>Col 2:16-23</a:t>
            </a:r>
          </a:p>
        </p:txBody>
      </p:sp>
      <p:sp>
        <p:nvSpPr>
          <p:cNvPr id="3" name="Content Placeholder 2">
            <a:extLst>
              <a:ext uri="{FF2B5EF4-FFF2-40B4-BE49-F238E27FC236}">
                <a16:creationId xmlns:a16="http://schemas.microsoft.com/office/drawing/2014/main" id="{B8676EF6-038E-79F9-0C24-AAC1E891EBCC}"/>
              </a:ext>
            </a:extLst>
          </p:cNvPr>
          <p:cNvSpPr>
            <a:spLocks noGrp="1"/>
          </p:cNvSpPr>
          <p:nvPr>
            <p:ph idx="1"/>
          </p:nvPr>
        </p:nvSpPr>
        <p:spPr>
          <a:xfrm>
            <a:off x="523875" y="1133475"/>
            <a:ext cx="11058525" cy="5175885"/>
          </a:xfrm>
        </p:spPr>
        <p:txBody>
          <a:bodyPr>
            <a:normAutofit/>
          </a:bodyPr>
          <a:lstStyle/>
          <a:p>
            <a:pPr marL="137160" indent="0">
              <a:buNone/>
            </a:pPr>
            <a:r>
              <a:rPr lang="en-US" sz="2400" b="1" dirty="0"/>
              <a:t>Therefore, do not let anyone judge you by what you eat or drink, or with regard to a religious festival, a New Moon celebration or a Sabbath day. found in Christ. Do not let anyone who delights in false humility and the worship of angels disqualify you. Such a person goes into great detail about what they have seen…</a:t>
            </a:r>
          </a:p>
          <a:p>
            <a:pPr marL="137160" indent="0">
              <a:buNone/>
            </a:pPr>
            <a:r>
              <a:rPr lang="en-US" sz="2400" b="1" dirty="0"/>
              <a:t>Since you died with Christ to the elemental forces (</a:t>
            </a:r>
            <a:r>
              <a:rPr lang="en-US" sz="2400" b="1" dirty="0" err="1"/>
              <a:t>stoicheia</a:t>
            </a:r>
            <a:r>
              <a:rPr lang="en-US" sz="2400" b="1" dirty="0"/>
              <a:t>) of this world, why, as though you still belonged to the world, do you submit to its rules: “Do not handle! Do not taste! Do not touch!” These rules, which have to do with things that are all destined to perish with use, are based on merely human commands ad teachings. Such regulations indeed have an appearance of wisdom, with their self-imposed worship, their false humility and their harsh treatment of the body, but they lack any value in restraining sensual indulgence.</a:t>
            </a:r>
          </a:p>
          <a:p>
            <a:pPr marL="137160" indent="0">
              <a:buNone/>
            </a:pPr>
            <a:endParaRPr lang="en-US" sz="2400" b="1" dirty="0"/>
          </a:p>
        </p:txBody>
      </p:sp>
    </p:spTree>
    <p:extLst>
      <p:ext uri="{BB962C8B-B14F-4D97-AF65-F5344CB8AC3E}">
        <p14:creationId xmlns:p14="http://schemas.microsoft.com/office/powerpoint/2010/main" val="355138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76456-4869-2718-F84F-2BC7A951DA1D}"/>
              </a:ext>
            </a:extLst>
          </p:cNvPr>
          <p:cNvSpPr>
            <a:spLocks noGrp="1"/>
          </p:cNvSpPr>
          <p:nvPr>
            <p:ph type="title"/>
          </p:nvPr>
        </p:nvSpPr>
        <p:spPr/>
        <p:txBody>
          <a:bodyPr>
            <a:normAutofit/>
          </a:bodyPr>
          <a:lstStyle/>
          <a:p>
            <a:r>
              <a:rPr lang="en-US" sz="3600" dirty="0"/>
              <a:t>The Reality is In Christ</a:t>
            </a:r>
          </a:p>
        </p:txBody>
      </p:sp>
      <p:sp>
        <p:nvSpPr>
          <p:cNvPr id="3" name="Content Placeholder 2">
            <a:extLst>
              <a:ext uri="{FF2B5EF4-FFF2-40B4-BE49-F238E27FC236}">
                <a16:creationId xmlns:a16="http://schemas.microsoft.com/office/drawing/2014/main" id="{8136F6E3-62D3-BC32-1D70-7EAA805DBE8E}"/>
              </a:ext>
            </a:extLst>
          </p:cNvPr>
          <p:cNvSpPr>
            <a:spLocks noGrp="1"/>
          </p:cNvSpPr>
          <p:nvPr>
            <p:ph idx="1"/>
          </p:nvPr>
        </p:nvSpPr>
        <p:spPr>
          <a:xfrm>
            <a:off x="609600" y="1533525"/>
            <a:ext cx="7648575" cy="4775835"/>
          </a:xfrm>
        </p:spPr>
        <p:txBody>
          <a:bodyPr>
            <a:normAutofit lnSpcReduction="10000"/>
          </a:bodyPr>
          <a:lstStyle/>
          <a:p>
            <a:pPr marL="137160" indent="0">
              <a:buNone/>
            </a:pPr>
            <a:r>
              <a:rPr lang="en-US" b="1" dirty="0"/>
              <a:t>In v. 16-23 Paul deals with a particular philosophy, which is the legalism of grace-free Judaism, but this can be applied to any human idea or philosophy.</a:t>
            </a:r>
          </a:p>
          <a:p>
            <a:pPr marL="137160" indent="0">
              <a:buNone/>
            </a:pPr>
            <a:endParaRPr lang="en-US" b="1" dirty="0"/>
          </a:p>
          <a:p>
            <a:pPr marL="137160" indent="0">
              <a:buNone/>
            </a:pPr>
            <a:r>
              <a:rPr lang="en-US" b="1" dirty="0"/>
              <a:t>Even the Law of Moses was a mere shadow.</a:t>
            </a:r>
          </a:p>
          <a:p>
            <a:pPr marL="137160" indent="0">
              <a:buNone/>
            </a:pPr>
            <a:r>
              <a:rPr lang="en-US" b="1" dirty="0"/>
              <a:t>Therefore the </a:t>
            </a:r>
            <a:r>
              <a:rPr lang="en-US" b="1" i="1" dirty="0" err="1">
                <a:solidFill>
                  <a:srgbClr val="FFFF00"/>
                </a:solidFill>
              </a:rPr>
              <a:t>stoicheia</a:t>
            </a:r>
            <a:r>
              <a:rPr lang="en-US" b="1" dirty="0"/>
              <a:t> of the world are powerless</a:t>
            </a:r>
          </a:p>
          <a:p>
            <a:pPr marL="137160" indent="0">
              <a:buNone/>
            </a:pPr>
            <a:r>
              <a:rPr lang="en-US" b="1" dirty="0"/>
              <a:t>Rules are powerless to create righteousness.</a:t>
            </a:r>
          </a:p>
          <a:p>
            <a:pPr marL="137160" indent="0">
              <a:buNone/>
            </a:pPr>
            <a:r>
              <a:rPr lang="en-US" b="1" dirty="0"/>
              <a:t>We do not use the politics of power.  We use Christ as our power. </a:t>
            </a:r>
          </a:p>
        </p:txBody>
      </p:sp>
      <p:pic>
        <p:nvPicPr>
          <p:cNvPr id="4" name="Picture 2" descr="Related image">
            <a:extLst>
              <a:ext uri="{FF2B5EF4-FFF2-40B4-BE49-F238E27FC236}">
                <a16:creationId xmlns:a16="http://schemas.microsoft.com/office/drawing/2014/main" id="{BDA110CB-07DC-DD12-5A0C-847AF07742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8175" y="1417638"/>
            <a:ext cx="3766782" cy="517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556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71BC1-D120-7B6A-38A1-B025C907A813}"/>
              </a:ext>
            </a:extLst>
          </p:cNvPr>
          <p:cNvSpPr>
            <a:spLocks noGrp="1"/>
          </p:cNvSpPr>
          <p:nvPr>
            <p:ph type="title"/>
          </p:nvPr>
        </p:nvSpPr>
        <p:spPr/>
        <p:txBody>
          <a:bodyPr/>
          <a:lstStyle/>
          <a:p>
            <a:r>
              <a:rPr lang="en-US" dirty="0"/>
              <a:t>Stay Connected to Christ</a:t>
            </a:r>
          </a:p>
        </p:txBody>
      </p:sp>
      <p:sp>
        <p:nvSpPr>
          <p:cNvPr id="3" name="Content Placeholder 2">
            <a:extLst>
              <a:ext uri="{FF2B5EF4-FFF2-40B4-BE49-F238E27FC236}">
                <a16:creationId xmlns:a16="http://schemas.microsoft.com/office/drawing/2014/main" id="{BEB804B2-9A65-9C5D-1800-A7A264667703}"/>
              </a:ext>
            </a:extLst>
          </p:cNvPr>
          <p:cNvSpPr>
            <a:spLocks noGrp="1"/>
          </p:cNvSpPr>
          <p:nvPr>
            <p:ph idx="1"/>
          </p:nvPr>
        </p:nvSpPr>
        <p:spPr/>
        <p:txBody>
          <a:bodyPr/>
          <a:lstStyle/>
          <a:p>
            <a:pPr marL="137160" indent="0">
              <a:buNone/>
            </a:pPr>
            <a:r>
              <a:rPr lang="en-US" b="1" dirty="0"/>
              <a:t>Col 2:18  Do not rely on personal religious experience</a:t>
            </a:r>
          </a:p>
          <a:p>
            <a:pPr marL="137160" indent="0">
              <a:buNone/>
            </a:pPr>
            <a:endParaRPr lang="en-US" b="1" dirty="0"/>
          </a:p>
          <a:p>
            <a:pPr marL="137160" indent="0">
              <a:buNone/>
            </a:pPr>
            <a:r>
              <a:rPr lang="en-US" b="1" dirty="0"/>
              <a:t>Col 2:19  Those who rely on the </a:t>
            </a:r>
            <a:r>
              <a:rPr lang="en-US" b="1" i="1" dirty="0" err="1">
                <a:solidFill>
                  <a:srgbClr val="FFFF00"/>
                </a:solidFill>
              </a:rPr>
              <a:t>stoicheia</a:t>
            </a:r>
            <a:r>
              <a:rPr lang="en-US" b="1" dirty="0"/>
              <a:t> of the world have lost their connection with Christ.</a:t>
            </a:r>
          </a:p>
          <a:p>
            <a:pPr marL="137160" indent="0">
              <a:buNone/>
            </a:pPr>
            <a:endParaRPr lang="en-US" b="1" dirty="0"/>
          </a:p>
          <a:p>
            <a:pPr marL="137160" indent="0">
              <a:buNone/>
            </a:pPr>
            <a:r>
              <a:rPr lang="en-US" b="1" dirty="0"/>
              <a:t>Col 2:20 We have died to the </a:t>
            </a:r>
            <a:r>
              <a:rPr lang="en-US" b="1" dirty="0" err="1"/>
              <a:t>stoicheia</a:t>
            </a:r>
            <a:r>
              <a:rPr lang="en-US" b="1" dirty="0"/>
              <a:t> of the world in Christ.</a:t>
            </a:r>
          </a:p>
          <a:p>
            <a:pPr marL="137160" indent="0">
              <a:buNone/>
            </a:pPr>
            <a:r>
              <a:rPr lang="en-US" b="1" dirty="0"/>
              <a:t>So, do not obey its rules.</a:t>
            </a:r>
          </a:p>
        </p:txBody>
      </p:sp>
    </p:spTree>
    <p:extLst>
      <p:ext uri="{BB962C8B-B14F-4D97-AF65-F5344CB8AC3E}">
        <p14:creationId xmlns:p14="http://schemas.microsoft.com/office/powerpoint/2010/main" val="3125342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55D75-C97E-325F-5A50-6C8DE7E60EBC}"/>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02248817-B470-95FD-8788-D2ACBFA5822B}"/>
              </a:ext>
            </a:extLst>
          </p:cNvPr>
          <p:cNvSpPr>
            <a:spLocks noGrp="1"/>
          </p:cNvSpPr>
          <p:nvPr>
            <p:ph idx="1"/>
          </p:nvPr>
        </p:nvSpPr>
        <p:spPr/>
        <p:txBody>
          <a:bodyPr>
            <a:normAutofit/>
          </a:bodyPr>
          <a:lstStyle/>
          <a:p>
            <a:pPr marL="137160" indent="0">
              <a:buNone/>
            </a:pPr>
            <a:r>
              <a:rPr lang="en-US" sz="3200" b="1" dirty="0"/>
              <a:t>Our fullness is in Christ</a:t>
            </a:r>
          </a:p>
          <a:p>
            <a:pPr marL="137160" indent="0">
              <a:buNone/>
            </a:pPr>
            <a:endParaRPr lang="en-US" sz="3200" b="1" dirty="0"/>
          </a:p>
          <a:p>
            <a:pPr marL="137160" indent="0">
              <a:buNone/>
            </a:pPr>
            <a:r>
              <a:rPr lang="en-US" sz="3200" b="1" dirty="0"/>
              <a:t>Let us stive to be like Christ and to exemplify his kingdom</a:t>
            </a:r>
          </a:p>
          <a:p>
            <a:pPr marL="137160" indent="0">
              <a:buNone/>
            </a:pPr>
            <a:endParaRPr lang="en-US" sz="3200" b="1" dirty="0"/>
          </a:p>
          <a:p>
            <a:pPr marL="137160" indent="0">
              <a:buNone/>
            </a:pPr>
            <a:r>
              <a:rPr lang="en-US" sz="3200" b="1" dirty="0"/>
              <a:t>Let us seek righteousness through Christ, not the </a:t>
            </a:r>
            <a:r>
              <a:rPr lang="en-US" sz="3200" b="1" i="1" dirty="0" err="1">
                <a:solidFill>
                  <a:srgbClr val="FFFF00"/>
                </a:solidFill>
              </a:rPr>
              <a:t>stoicheia</a:t>
            </a:r>
            <a:r>
              <a:rPr lang="en-US" sz="3200" b="1" dirty="0"/>
              <a:t> of the world</a:t>
            </a:r>
          </a:p>
        </p:txBody>
      </p:sp>
    </p:spTree>
    <p:extLst>
      <p:ext uri="{BB962C8B-B14F-4D97-AF65-F5344CB8AC3E}">
        <p14:creationId xmlns:p14="http://schemas.microsoft.com/office/powerpoint/2010/main" val="216884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Main Road to Colossae and Laodicea </a:t>
            </a:r>
          </a:p>
        </p:txBody>
      </p:sp>
      <p:pic>
        <p:nvPicPr>
          <p:cNvPr id="2052" name="Picture 4" descr="Image result for photos of ancient roman roads to Colossa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81825" y="1442434"/>
            <a:ext cx="10058400" cy="5035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00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Colossians</a:t>
            </a:r>
          </a:p>
        </p:txBody>
      </p:sp>
      <p:sp>
        <p:nvSpPr>
          <p:cNvPr id="3" name="Content Placeholder 2"/>
          <p:cNvSpPr>
            <a:spLocks noGrp="1"/>
          </p:cNvSpPr>
          <p:nvPr>
            <p:ph idx="1"/>
          </p:nvPr>
        </p:nvSpPr>
        <p:spPr/>
        <p:txBody>
          <a:bodyPr>
            <a:normAutofit/>
          </a:bodyPr>
          <a:lstStyle/>
          <a:p>
            <a:pPr marL="137160" indent="0">
              <a:buNone/>
            </a:pPr>
            <a:r>
              <a:rPr lang="en-US" sz="3200" b="1" dirty="0"/>
              <a:t>Theme: The supremacy of Christ.  The all-</a:t>
            </a:r>
            <a:r>
              <a:rPr lang="en-US" sz="3200" b="1" dirty="0" err="1"/>
              <a:t>suffiency</a:t>
            </a:r>
            <a:r>
              <a:rPr lang="en-US" sz="3200" b="1" dirty="0"/>
              <a:t> of Christ.</a:t>
            </a:r>
          </a:p>
          <a:p>
            <a:pPr marL="137160" indent="0">
              <a:buNone/>
            </a:pPr>
            <a:endParaRPr lang="en-US" sz="3200" b="1" dirty="0"/>
          </a:p>
          <a:p>
            <a:pPr marL="137160" indent="0">
              <a:buNone/>
            </a:pPr>
            <a:r>
              <a:rPr lang="en-US" sz="3200" b="1" dirty="0"/>
              <a:t>Written to oppose the supposed “Colossian Heresy.”</a:t>
            </a:r>
          </a:p>
          <a:p>
            <a:pPr marL="137160" indent="0">
              <a:buNone/>
            </a:pPr>
            <a:endParaRPr lang="en-US" sz="3200" b="1" dirty="0"/>
          </a:p>
          <a:p>
            <a:pPr marL="137160" indent="0">
              <a:buNone/>
            </a:pPr>
            <a:r>
              <a:rPr lang="en-US" sz="3200" b="1" dirty="0"/>
              <a:t>This is a philosophy/world view that includes the </a:t>
            </a:r>
            <a:r>
              <a:rPr lang="en-US" sz="3200" b="1" i="1" dirty="0" err="1"/>
              <a:t>stoicheia</a:t>
            </a:r>
            <a:r>
              <a:rPr lang="en-US" sz="3200" b="1" dirty="0"/>
              <a:t>—ABCs of the world.</a:t>
            </a:r>
          </a:p>
          <a:p>
            <a:pPr marL="137160" indent="0">
              <a:buNone/>
            </a:pPr>
            <a:endParaRPr lang="en-US" sz="3200" b="1" dirty="0"/>
          </a:p>
          <a:p>
            <a:pPr marL="137160" indent="0">
              <a:buNone/>
            </a:pPr>
            <a:endParaRPr lang="en-US" sz="3200" b="1" dirty="0"/>
          </a:p>
        </p:txBody>
      </p:sp>
    </p:spTree>
    <p:extLst>
      <p:ext uri="{BB962C8B-B14F-4D97-AF65-F5344CB8AC3E}">
        <p14:creationId xmlns:p14="http://schemas.microsoft.com/office/powerpoint/2010/main" val="1726350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C421C-CDC0-3359-B443-BADC2F327A5A}"/>
              </a:ext>
            </a:extLst>
          </p:cNvPr>
          <p:cNvSpPr>
            <a:spLocks noGrp="1"/>
          </p:cNvSpPr>
          <p:nvPr>
            <p:ph type="title"/>
          </p:nvPr>
        </p:nvSpPr>
        <p:spPr/>
        <p:txBody>
          <a:bodyPr/>
          <a:lstStyle/>
          <a:p>
            <a:r>
              <a:rPr lang="en-US" dirty="0"/>
              <a:t>Christ in Colossians</a:t>
            </a:r>
          </a:p>
        </p:txBody>
      </p:sp>
      <p:sp>
        <p:nvSpPr>
          <p:cNvPr id="3" name="Content Placeholder 2">
            <a:extLst>
              <a:ext uri="{FF2B5EF4-FFF2-40B4-BE49-F238E27FC236}">
                <a16:creationId xmlns:a16="http://schemas.microsoft.com/office/drawing/2014/main" id="{625DC631-D7F1-3FD6-4931-15E994DAD56D}"/>
              </a:ext>
            </a:extLst>
          </p:cNvPr>
          <p:cNvSpPr>
            <a:spLocks noGrp="1"/>
          </p:cNvSpPr>
          <p:nvPr>
            <p:ph idx="1"/>
          </p:nvPr>
        </p:nvSpPr>
        <p:spPr>
          <a:xfrm>
            <a:off x="609599" y="1600200"/>
            <a:ext cx="11420475" cy="4709160"/>
          </a:xfrm>
        </p:spPr>
        <p:txBody>
          <a:bodyPr>
            <a:normAutofit/>
          </a:bodyPr>
          <a:lstStyle/>
          <a:p>
            <a:pPr marL="137160" indent="0">
              <a:buNone/>
            </a:pPr>
            <a:r>
              <a:rPr lang="en-US" b="1" dirty="0"/>
              <a:t>Col 1:2 We are brothers and sisters </a:t>
            </a:r>
            <a:r>
              <a:rPr lang="en-US" b="1" dirty="0">
                <a:solidFill>
                  <a:srgbClr val="FFFF00"/>
                </a:solidFill>
              </a:rPr>
              <a:t>in Christ</a:t>
            </a:r>
            <a:r>
              <a:rPr lang="en-US" b="1" dirty="0"/>
              <a:t>.</a:t>
            </a:r>
          </a:p>
          <a:p>
            <a:pPr marL="137160" indent="0">
              <a:buNone/>
            </a:pPr>
            <a:r>
              <a:rPr lang="en-US" b="1" dirty="0"/>
              <a:t>Col 1:3 We thank God, the father of </a:t>
            </a:r>
            <a:r>
              <a:rPr lang="en-US" b="1" dirty="0">
                <a:solidFill>
                  <a:srgbClr val="FFFF00"/>
                </a:solidFill>
              </a:rPr>
              <a:t>our Lord Jesus Christ</a:t>
            </a:r>
            <a:r>
              <a:rPr lang="en-US" b="1" dirty="0"/>
              <a:t>.</a:t>
            </a:r>
          </a:p>
          <a:p>
            <a:pPr marL="137160" indent="0">
              <a:buNone/>
            </a:pPr>
            <a:r>
              <a:rPr lang="en-US" b="1" dirty="0"/>
              <a:t>Col 1:4 Our faith is </a:t>
            </a:r>
            <a:r>
              <a:rPr lang="en-US" b="1" dirty="0">
                <a:solidFill>
                  <a:srgbClr val="FFFF00"/>
                </a:solidFill>
              </a:rPr>
              <a:t>in Christ Jesus</a:t>
            </a:r>
            <a:r>
              <a:rPr lang="en-US" b="1" dirty="0"/>
              <a:t>.</a:t>
            </a:r>
          </a:p>
          <a:p>
            <a:pPr marL="137160" indent="0">
              <a:buNone/>
            </a:pPr>
            <a:r>
              <a:rPr lang="en-US" b="1" dirty="0"/>
              <a:t>Col 1:7 Epaphras a faithful servant and </a:t>
            </a:r>
            <a:r>
              <a:rPr lang="en-US" b="1" dirty="0">
                <a:solidFill>
                  <a:srgbClr val="FFFF00"/>
                </a:solidFill>
              </a:rPr>
              <a:t>minister of Christ</a:t>
            </a:r>
            <a:r>
              <a:rPr lang="en-US" b="1" dirty="0"/>
              <a:t>.</a:t>
            </a:r>
          </a:p>
          <a:p>
            <a:pPr marL="137160" indent="0">
              <a:buNone/>
            </a:pPr>
            <a:r>
              <a:rPr lang="en-US" b="1" dirty="0"/>
              <a:t>Col 1:13 God has brought us into the kingdom of his Son.</a:t>
            </a:r>
          </a:p>
          <a:p>
            <a:pPr marL="137160" indent="0">
              <a:buNone/>
            </a:pPr>
            <a:r>
              <a:rPr lang="en-US" b="1" dirty="0"/>
              <a:t>Col 1:14 We have </a:t>
            </a:r>
            <a:r>
              <a:rPr lang="en-US" b="1" dirty="0">
                <a:solidFill>
                  <a:srgbClr val="FFFF00"/>
                </a:solidFill>
              </a:rPr>
              <a:t>redemption in Christ</a:t>
            </a:r>
            <a:r>
              <a:rPr lang="en-US" b="1" dirty="0"/>
              <a:t>.</a:t>
            </a:r>
          </a:p>
          <a:p>
            <a:pPr marL="137160" indent="0">
              <a:buNone/>
            </a:pPr>
            <a:r>
              <a:rPr lang="en-US" b="1" dirty="0"/>
              <a:t>Col 1:14 We have </a:t>
            </a:r>
            <a:r>
              <a:rPr lang="en-US" b="1" dirty="0">
                <a:solidFill>
                  <a:srgbClr val="FFFF00"/>
                </a:solidFill>
              </a:rPr>
              <a:t>forgiveness of sins in Christ</a:t>
            </a:r>
            <a:r>
              <a:rPr lang="en-US" b="1" dirty="0"/>
              <a:t>.</a:t>
            </a:r>
          </a:p>
          <a:p>
            <a:pPr marL="137160" indent="0">
              <a:buNone/>
            </a:pPr>
            <a:r>
              <a:rPr lang="en-US" b="1" dirty="0"/>
              <a:t>Col 1:15 The Son is the firstborn over all creation.</a:t>
            </a:r>
          </a:p>
          <a:p>
            <a:pPr marL="137160" indent="0">
              <a:buNone/>
            </a:pPr>
            <a:r>
              <a:rPr lang="en-US" b="1" dirty="0"/>
              <a:t>Col 1:16 In Christ, through him and for him all things were created.</a:t>
            </a:r>
          </a:p>
        </p:txBody>
      </p:sp>
    </p:spTree>
    <p:extLst>
      <p:ext uri="{BB962C8B-B14F-4D97-AF65-F5344CB8AC3E}">
        <p14:creationId xmlns:p14="http://schemas.microsoft.com/office/powerpoint/2010/main" val="1441054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CCD04-643D-3AD7-26E1-867B2534F347}"/>
              </a:ext>
            </a:extLst>
          </p:cNvPr>
          <p:cNvSpPr>
            <a:spLocks noGrp="1"/>
          </p:cNvSpPr>
          <p:nvPr>
            <p:ph type="title"/>
          </p:nvPr>
        </p:nvSpPr>
        <p:spPr/>
        <p:txBody>
          <a:bodyPr>
            <a:normAutofit/>
          </a:bodyPr>
          <a:lstStyle/>
          <a:p>
            <a:r>
              <a:rPr lang="en-US" sz="3600" dirty="0"/>
              <a:t>Christ in Colossians</a:t>
            </a:r>
          </a:p>
        </p:txBody>
      </p:sp>
      <p:sp>
        <p:nvSpPr>
          <p:cNvPr id="3" name="Content Placeholder 2">
            <a:extLst>
              <a:ext uri="{FF2B5EF4-FFF2-40B4-BE49-F238E27FC236}">
                <a16:creationId xmlns:a16="http://schemas.microsoft.com/office/drawing/2014/main" id="{5ECDDCF0-2E92-5D38-DABD-D6E8ADA39816}"/>
              </a:ext>
            </a:extLst>
          </p:cNvPr>
          <p:cNvSpPr>
            <a:spLocks noGrp="1"/>
          </p:cNvSpPr>
          <p:nvPr>
            <p:ph idx="1"/>
          </p:nvPr>
        </p:nvSpPr>
        <p:spPr>
          <a:xfrm>
            <a:off x="609600" y="1417638"/>
            <a:ext cx="10972800" cy="4891722"/>
          </a:xfrm>
        </p:spPr>
        <p:txBody>
          <a:bodyPr/>
          <a:lstStyle/>
          <a:p>
            <a:pPr marL="137160" indent="0">
              <a:buNone/>
            </a:pPr>
            <a:r>
              <a:rPr lang="en-US" b="1" dirty="0"/>
              <a:t>Col 1:17 Christ is before all things.</a:t>
            </a:r>
          </a:p>
          <a:p>
            <a:pPr marL="137160" indent="0">
              <a:buNone/>
            </a:pPr>
            <a:r>
              <a:rPr lang="en-US" b="1" dirty="0"/>
              <a:t>Col 1:17 In Christ all things hold together.</a:t>
            </a:r>
          </a:p>
          <a:p>
            <a:pPr marL="137160" indent="0">
              <a:buNone/>
            </a:pPr>
            <a:r>
              <a:rPr lang="en-US" b="1" dirty="0"/>
              <a:t>Col 1:18 Christ has supremacy in all things.</a:t>
            </a:r>
          </a:p>
          <a:p>
            <a:pPr marL="137160" indent="0">
              <a:buNone/>
            </a:pPr>
            <a:r>
              <a:rPr lang="en-US" b="1" dirty="0"/>
              <a:t>Col 1:19 All the fullness of God dwells in Christ.</a:t>
            </a:r>
          </a:p>
          <a:p>
            <a:pPr marL="137160" indent="0">
              <a:buNone/>
            </a:pPr>
            <a:r>
              <a:rPr lang="en-US" b="1" dirty="0"/>
              <a:t>Col 1:20 Christ is reconciling all things to Himself.</a:t>
            </a:r>
          </a:p>
          <a:p>
            <a:pPr marL="137160" indent="0">
              <a:buNone/>
            </a:pPr>
            <a:r>
              <a:rPr lang="en-US" b="1" dirty="0"/>
              <a:t>Col 1:22 We are presented holy in God’s sight by Christ.</a:t>
            </a:r>
          </a:p>
          <a:p>
            <a:pPr marL="137160" indent="0">
              <a:buNone/>
            </a:pPr>
            <a:r>
              <a:rPr lang="en-US" b="1" dirty="0"/>
              <a:t>Col 1:24 Christ is the head of the body.</a:t>
            </a:r>
          </a:p>
          <a:p>
            <a:pPr marL="137160" indent="0">
              <a:buNone/>
            </a:pPr>
            <a:r>
              <a:rPr lang="en-US" b="1" dirty="0"/>
              <a:t>Col 1:27 God’s glorious mystery is Christ in you.</a:t>
            </a:r>
          </a:p>
          <a:p>
            <a:pPr marL="137160" indent="0">
              <a:buNone/>
            </a:pPr>
            <a:r>
              <a:rPr lang="en-US" b="1" dirty="0"/>
              <a:t>Col 1:28 Christ is him who we proclaim.</a:t>
            </a:r>
          </a:p>
          <a:p>
            <a:pPr marL="137160" indent="0">
              <a:buNone/>
            </a:pPr>
            <a:endParaRPr lang="en-US" b="1" dirty="0"/>
          </a:p>
        </p:txBody>
      </p:sp>
    </p:spTree>
    <p:extLst>
      <p:ext uri="{BB962C8B-B14F-4D97-AF65-F5344CB8AC3E}">
        <p14:creationId xmlns:p14="http://schemas.microsoft.com/office/powerpoint/2010/main" val="3297386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EBF59-D5D6-A42D-C51F-BC9C44131CF3}"/>
              </a:ext>
            </a:extLst>
          </p:cNvPr>
          <p:cNvSpPr>
            <a:spLocks noGrp="1"/>
          </p:cNvSpPr>
          <p:nvPr>
            <p:ph type="title"/>
          </p:nvPr>
        </p:nvSpPr>
        <p:spPr>
          <a:xfrm>
            <a:off x="609600" y="274638"/>
            <a:ext cx="10972800" cy="944562"/>
          </a:xfrm>
        </p:spPr>
        <p:txBody>
          <a:bodyPr>
            <a:normAutofit/>
          </a:bodyPr>
          <a:lstStyle/>
          <a:p>
            <a:r>
              <a:rPr lang="en-US" sz="3600" dirty="0"/>
              <a:t>Christ in Colossians</a:t>
            </a:r>
          </a:p>
        </p:txBody>
      </p:sp>
      <p:sp>
        <p:nvSpPr>
          <p:cNvPr id="3" name="Content Placeholder 2">
            <a:extLst>
              <a:ext uri="{FF2B5EF4-FFF2-40B4-BE49-F238E27FC236}">
                <a16:creationId xmlns:a16="http://schemas.microsoft.com/office/drawing/2014/main" id="{8461E5FF-282C-733A-16D8-CB81D0B9543E}"/>
              </a:ext>
            </a:extLst>
          </p:cNvPr>
          <p:cNvSpPr>
            <a:spLocks noGrp="1"/>
          </p:cNvSpPr>
          <p:nvPr>
            <p:ph idx="1"/>
          </p:nvPr>
        </p:nvSpPr>
        <p:spPr>
          <a:xfrm>
            <a:off x="438150" y="1219200"/>
            <a:ext cx="11144250" cy="5090160"/>
          </a:xfrm>
        </p:spPr>
        <p:txBody>
          <a:bodyPr>
            <a:normAutofit/>
          </a:bodyPr>
          <a:lstStyle/>
          <a:p>
            <a:pPr marL="137160" indent="0">
              <a:buNone/>
            </a:pPr>
            <a:r>
              <a:rPr lang="en-US" b="1" dirty="0"/>
              <a:t>Col 1:29 Christ’s power works in us.</a:t>
            </a:r>
          </a:p>
          <a:p>
            <a:pPr marL="137160" indent="0">
              <a:buNone/>
            </a:pPr>
            <a:r>
              <a:rPr lang="en-US" b="1" dirty="0"/>
              <a:t>Col 2:2 The </a:t>
            </a:r>
            <a:r>
              <a:rPr lang="en-US" b="1" dirty="0">
                <a:solidFill>
                  <a:srgbClr val="FFFF00"/>
                </a:solidFill>
              </a:rPr>
              <a:t>mystery</a:t>
            </a:r>
            <a:r>
              <a:rPr lang="en-US" b="1" dirty="0"/>
              <a:t> of God is </a:t>
            </a:r>
            <a:r>
              <a:rPr lang="en-US" b="1" dirty="0">
                <a:solidFill>
                  <a:srgbClr val="FFFF00"/>
                </a:solidFill>
              </a:rPr>
              <a:t>in Christ</a:t>
            </a:r>
            <a:r>
              <a:rPr lang="en-US" b="1" dirty="0"/>
              <a:t>.</a:t>
            </a:r>
          </a:p>
          <a:p>
            <a:pPr marL="137160" indent="0">
              <a:buNone/>
            </a:pPr>
            <a:r>
              <a:rPr lang="en-US" b="1" dirty="0"/>
              <a:t>Col 2:5 Our </a:t>
            </a:r>
            <a:r>
              <a:rPr lang="en-US" b="1" dirty="0">
                <a:solidFill>
                  <a:srgbClr val="FFFF00"/>
                </a:solidFill>
              </a:rPr>
              <a:t>faith</a:t>
            </a:r>
            <a:r>
              <a:rPr lang="en-US" b="1" dirty="0"/>
              <a:t> is </a:t>
            </a:r>
            <a:r>
              <a:rPr lang="en-US" b="1" dirty="0">
                <a:solidFill>
                  <a:srgbClr val="FFFF00"/>
                </a:solidFill>
              </a:rPr>
              <a:t>in Christ</a:t>
            </a:r>
            <a:r>
              <a:rPr lang="en-US" b="1" dirty="0"/>
              <a:t>.</a:t>
            </a:r>
          </a:p>
          <a:p>
            <a:pPr marL="137160" indent="0">
              <a:buNone/>
            </a:pPr>
            <a:r>
              <a:rPr lang="en-US" b="1" dirty="0"/>
              <a:t>Col 2:6 We live our </a:t>
            </a:r>
            <a:r>
              <a:rPr lang="en-US" b="1" dirty="0">
                <a:solidFill>
                  <a:srgbClr val="FFFF00"/>
                </a:solidFill>
              </a:rPr>
              <a:t>lives in Christ</a:t>
            </a:r>
            <a:r>
              <a:rPr lang="en-US" b="1" dirty="0"/>
              <a:t>.</a:t>
            </a:r>
          </a:p>
          <a:p>
            <a:pPr marL="137160" indent="0">
              <a:buNone/>
            </a:pPr>
            <a:r>
              <a:rPr lang="en-US" b="1" dirty="0"/>
              <a:t>Col 2:9 In Christ, the fullness of deity dwells in bodily form.</a:t>
            </a:r>
          </a:p>
          <a:p>
            <a:pPr marL="137160" indent="0">
              <a:buNone/>
            </a:pPr>
            <a:r>
              <a:rPr lang="en-US" b="1" dirty="0"/>
              <a:t>Col 2:10 </a:t>
            </a:r>
            <a:r>
              <a:rPr lang="en-US" b="1" dirty="0">
                <a:solidFill>
                  <a:srgbClr val="FFFF00"/>
                </a:solidFill>
              </a:rPr>
              <a:t>In Christ</a:t>
            </a:r>
            <a:r>
              <a:rPr lang="en-US" b="1" dirty="0"/>
              <a:t>, we are brought to </a:t>
            </a:r>
            <a:r>
              <a:rPr lang="en-US" b="1" dirty="0">
                <a:solidFill>
                  <a:srgbClr val="FFFF00"/>
                </a:solidFill>
              </a:rPr>
              <a:t>fullness</a:t>
            </a:r>
            <a:r>
              <a:rPr lang="en-US" b="1" dirty="0"/>
              <a:t>.</a:t>
            </a:r>
          </a:p>
          <a:p>
            <a:pPr marL="137160" indent="0">
              <a:buNone/>
            </a:pPr>
            <a:r>
              <a:rPr lang="en-US" b="1" dirty="0"/>
              <a:t>Col 2:11 </a:t>
            </a:r>
            <a:r>
              <a:rPr lang="en-US" b="1" dirty="0">
                <a:solidFill>
                  <a:srgbClr val="FFFF00"/>
                </a:solidFill>
              </a:rPr>
              <a:t>In Christ </a:t>
            </a:r>
            <a:r>
              <a:rPr lang="en-US" b="1" dirty="0"/>
              <a:t>we were </a:t>
            </a:r>
            <a:r>
              <a:rPr lang="en-US" b="1" dirty="0">
                <a:solidFill>
                  <a:srgbClr val="FFFF00"/>
                </a:solidFill>
              </a:rPr>
              <a:t>circumcised</a:t>
            </a:r>
            <a:r>
              <a:rPr lang="en-US" b="1" dirty="0"/>
              <a:t>.</a:t>
            </a:r>
          </a:p>
          <a:p>
            <a:pPr marL="137160" indent="0">
              <a:buNone/>
            </a:pPr>
            <a:r>
              <a:rPr lang="en-US" b="1" dirty="0"/>
              <a:t>Col 2:13 We are made </a:t>
            </a:r>
            <a:r>
              <a:rPr lang="en-US" b="1" dirty="0">
                <a:solidFill>
                  <a:srgbClr val="FFFF00"/>
                </a:solidFill>
              </a:rPr>
              <a:t>alive in Christ</a:t>
            </a:r>
            <a:r>
              <a:rPr lang="en-US" b="1" dirty="0"/>
              <a:t>.</a:t>
            </a:r>
          </a:p>
          <a:p>
            <a:pPr marL="137160" indent="0">
              <a:buNone/>
            </a:pPr>
            <a:r>
              <a:rPr lang="en-US" b="1" dirty="0"/>
              <a:t>Col 2:17 The Law is a shadow. The </a:t>
            </a:r>
            <a:r>
              <a:rPr lang="en-US" b="1" dirty="0">
                <a:solidFill>
                  <a:srgbClr val="FFFF00"/>
                </a:solidFill>
              </a:rPr>
              <a:t>reality</a:t>
            </a:r>
            <a:r>
              <a:rPr lang="en-US" b="1" dirty="0"/>
              <a:t> is </a:t>
            </a:r>
            <a:r>
              <a:rPr lang="en-US" b="1" dirty="0">
                <a:solidFill>
                  <a:srgbClr val="FFFF00"/>
                </a:solidFill>
              </a:rPr>
              <a:t>in Christ</a:t>
            </a:r>
            <a:r>
              <a:rPr lang="en-US" b="1" dirty="0"/>
              <a:t>.</a:t>
            </a:r>
          </a:p>
          <a:p>
            <a:pPr marL="137160" indent="0">
              <a:buNone/>
            </a:pPr>
            <a:endParaRPr lang="en-US" b="1" dirty="0"/>
          </a:p>
        </p:txBody>
      </p:sp>
    </p:spTree>
    <p:extLst>
      <p:ext uri="{BB962C8B-B14F-4D97-AF65-F5344CB8AC3E}">
        <p14:creationId xmlns:p14="http://schemas.microsoft.com/office/powerpoint/2010/main" val="2854207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34184-95D0-D8C1-AB57-068EC592A24A}"/>
              </a:ext>
            </a:extLst>
          </p:cNvPr>
          <p:cNvSpPr>
            <a:spLocks noGrp="1"/>
          </p:cNvSpPr>
          <p:nvPr>
            <p:ph type="title"/>
          </p:nvPr>
        </p:nvSpPr>
        <p:spPr>
          <a:xfrm>
            <a:off x="609599" y="274637"/>
            <a:ext cx="10972800" cy="887413"/>
          </a:xfrm>
        </p:spPr>
        <p:txBody>
          <a:bodyPr>
            <a:normAutofit/>
          </a:bodyPr>
          <a:lstStyle/>
          <a:p>
            <a:r>
              <a:rPr lang="en-US" sz="3600" dirty="0"/>
              <a:t>Christ in Colossians</a:t>
            </a:r>
          </a:p>
        </p:txBody>
      </p:sp>
      <p:sp>
        <p:nvSpPr>
          <p:cNvPr id="3" name="Content Placeholder 2">
            <a:extLst>
              <a:ext uri="{FF2B5EF4-FFF2-40B4-BE49-F238E27FC236}">
                <a16:creationId xmlns:a16="http://schemas.microsoft.com/office/drawing/2014/main" id="{136033A1-C5A7-C562-D6BA-38CD77D64E3C}"/>
              </a:ext>
            </a:extLst>
          </p:cNvPr>
          <p:cNvSpPr>
            <a:spLocks noGrp="1"/>
          </p:cNvSpPr>
          <p:nvPr>
            <p:ph idx="1"/>
          </p:nvPr>
        </p:nvSpPr>
        <p:spPr>
          <a:xfrm>
            <a:off x="609599" y="1638300"/>
            <a:ext cx="10972801" cy="4671060"/>
          </a:xfrm>
        </p:spPr>
        <p:txBody>
          <a:bodyPr/>
          <a:lstStyle/>
          <a:p>
            <a:pPr marL="137160" indent="0">
              <a:buNone/>
            </a:pPr>
            <a:r>
              <a:rPr lang="en-US" b="1" dirty="0"/>
              <a:t>Col 2:20 We died with Christ.</a:t>
            </a:r>
          </a:p>
          <a:p>
            <a:pPr marL="137160" indent="0">
              <a:buNone/>
            </a:pPr>
            <a:r>
              <a:rPr lang="en-US" b="1" dirty="0"/>
              <a:t>Col 3:1 We have been raised with Christ.</a:t>
            </a:r>
          </a:p>
          <a:p>
            <a:pPr marL="137160" indent="0">
              <a:buNone/>
            </a:pPr>
            <a:r>
              <a:rPr lang="en-US" b="1" dirty="0"/>
              <a:t>Col 3:3 Our life is hidden with Christ.</a:t>
            </a:r>
          </a:p>
          <a:p>
            <a:pPr marL="137160" indent="0">
              <a:buNone/>
            </a:pPr>
            <a:r>
              <a:rPr lang="en-US" b="1" dirty="0"/>
              <a:t>Col 3:4 Christ is our life.</a:t>
            </a:r>
          </a:p>
          <a:p>
            <a:pPr marL="137160" indent="0">
              <a:buNone/>
            </a:pPr>
            <a:r>
              <a:rPr lang="en-US" b="1" dirty="0"/>
              <a:t>Col 3:11 Christ is all in all.</a:t>
            </a:r>
          </a:p>
          <a:p>
            <a:pPr marL="137160" indent="0">
              <a:buNone/>
            </a:pPr>
            <a:r>
              <a:rPr lang="en-US" b="1" dirty="0"/>
              <a:t>Col 3:17 Do all in the name of the Lord Jesus</a:t>
            </a:r>
          </a:p>
        </p:txBody>
      </p:sp>
    </p:spTree>
    <p:extLst>
      <p:ext uri="{BB962C8B-B14F-4D97-AF65-F5344CB8AC3E}">
        <p14:creationId xmlns:p14="http://schemas.microsoft.com/office/powerpoint/2010/main" val="3540521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4B5AD-7193-D36A-B772-2E84302D1B91}"/>
              </a:ext>
            </a:extLst>
          </p:cNvPr>
          <p:cNvSpPr>
            <a:spLocks noGrp="1"/>
          </p:cNvSpPr>
          <p:nvPr>
            <p:ph type="title"/>
          </p:nvPr>
        </p:nvSpPr>
        <p:spPr/>
        <p:txBody>
          <a:bodyPr>
            <a:normAutofit/>
          </a:bodyPr>
          <a:lstStyle/>
          <a:p>
            <a:r>
              <a:rPr lang="en-US" sz="3600" dirty="0"/>
              <a:t>Christ in You</a:t>
            </a:r>
          </a:p>
        </p:txBody>
      </p:sp>
      <p:sp>
        <p:nvSpPr>
          <p:cNvPr id="3" name="Content Placeholder 2">
            <a:extLst>
              <a:ext uri="{FF2B5EF4-FFF2-40B4-BE49-F238E27FC236}">
                <a16:creationId xmlns:a16="http://schemas.microsoft.com/office/drawing/2014/main" id="{4B02352A-6CCD-888F-8FD7-B84DA3E91E48}"/>
              </a:ext>
            </a:extLst>
          </p:cNvPr>
          <p:cNvSpPr>
            <a:spLocks noGrp="1"/>
          </p:cNvSpPr>
          <p:nvPr>
            <p:ph idx="1"/>
          </p:nvPr>
        </p:nvSpPr>
        <p:spPr>
          <a:xfrm>
            <a:off x="1695451" y="1647824"/>
            <a:ext cx="9886950" cy="4661535"/>
          </a:xfrm>
        </p:spPr>
        <p:txBody>
          <a:bodyPr/>
          <a:lstStyle/>
          <a:p>
            <a:pPr marL="137160" indent="0">
              <a:buNone/>
            </a:pPr>
            <a:r>
              <a:rPr lang="en-US" b="1" dirty="0"/>
              <a:t>Holy Spirit mentioned:</a:t>
            </a:r>
          </a:p>
          <a:p>
            <a:pPr marL="137160" indent="0">
              <a:buNone/>
            </a:pPr>
            <a:r>
              <a:rPr lang="en-US" b="1" dirty="0"/>
              <a:t>Romans 25 times</a:t>
            </a:r>
          </a:p>
          <a:p>
            <a:pPr marL="137160" indent="0">
              <a:buNone/>
            </a:pPr>
            <a:r>
              <a:rPr lang="en-US" b="1" dirty="0"/>
              <a:t>1 Corinthians 20 times</a:t>
            </a:r>
          </a:p>
          <a:p>
            <a:pPr marL="137160" indent="0">
              <a:buNone/>
            </a:pPr>
            <a:r>
              <a:rPr lang="en-US" b="1" dirty="0"/>
              <a:t>2 Corinthians 10 times</a:t>
            </a:r>
          </a:p>
          <a:p>
            <a:pPr marL="137160" indent="0">
              <a:buNone/>
            </a:pPr>
            <a:r>
              <a:rPr lang="en-US" b="1" dirty="0"/>
              <a:t>Galatians 15 times</a:t>
            </a:r>
          </a:p>
          <a:p>
            <a:pPr marL="137160" indent="0">
              <a:buNone/>
            </a:pPr>
            <a:r>
              <a:rPr lang="en-US" b="1" dirty="0"/>
              <a:t>Ephesians 10 times</a:t>
            </a:r>
          </a:p>
          <a:p>
            <a:pPr marL="137160" indent="0">
              <a:buNone/>
            </a:pPr>
            <a:r>
              <a:rPr lang="en-US" b="1" dirty="0"/>
              <a:t>Philippians 3 times</a:t>
            </a:r>
          </a:p>
          <a:p>
            <a:pPr marL="137160" indent="0">
              <a:buNone/>
            </a:pPr>
            <a:r>
              <a:rPr lang="en-US" b="1" dirty="0"/>
              <a:t>1 Thessalonians 4 times</a:t>
            </a:r>
          </a:p>
          <a:p>
            <a:pPr marL="137160" indent="0">
              <a:buNone/>
            </a:pPr>
            <a:r>
              <a:rPr lang="en-US" b="1" dirty="0"/>
              <a:t>Colossians 1 time (Col 1:8)</a:t>
            </a:r>
          </a:p>
        </p:txBody>
      </p:sp>
    </p:spTree>
    <p:extLst>
      <p:ext uri="{BB962C8B-B14F-4D97-AF65-F5344CB8AC3E}">
        <p14:creationId xmlns:p14="http://schemas.microsoft.com/office/powerpoint/2010/main" val="283727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What do we have in Christ?</a:t>
            </a:r>
          </a:p>
        </p:txBody>
      </p:sp>
      <p:sp>
        <p:nvSpPr>
          <p:cNvPr id="3" name="Content Placeholder 2"/>
          <p:cNvSpPr>
            <a:spLocks noGrp="1"/>
          </p:cNvSpPr>
          <p:nvPr>
            <p:ph idx="1"/>
          </p:nvPr>
        </p:nvSpPr>
        <p:spPr/>
        <p:txBody>
          <a:bodyPr>
            <a:normAutofit/>
          </a:bodyPr>
          <a:lstStyle/>
          <a:p>
            <a:pPr marL="137160" indent="0">
              <a:buNone/>
            </a:pPr>
            <a:r>
              <a:rPr lang="en-US" b="1" dirty="0"/>
              <a:t>Coll 1:14  We have redemption, the forgiveness of sins in Christ</a:t>
            </a:r>
            <a:endParaRPr lang="en-US" b="1" dirty="0">
              <a:solidFill>
                <a:srgbClr val="FFFF00"/>
              </a:solidFill>
            </a:endParaRPr>
          </a:p>
          <a:p>
            <a:pPr marL="137160" indent="0">
              <a:buNone/>
            </a:pPr>
            <a:r>
              <a:rPr lang="en-US" b="1" dirty="0"/>
              <a:t>Col 2:2 The </a:t>
            </a:r>
            <a:r>
              <a:rPr lang="en-US" b="1" dirty="0">
                <a:solidFill>
                  <a:srgbClr val="FFFF00"/>
                </a:solidFill>
              </a:rPr>
              <a:t>mystery</a:t>
            </a:r>
            <a:r>
              <a:rPr lang="en-US" b="1" dirty="0"/>
              <a:t> of God is </a:t>
            </a:r>
            <a:r>
              <a:rPr lang="en-US" b="1" dirty="0">
                <a:solidFill>
                  <a:srgbClr val="FFFF00"/>
                </a:solidFill>
              </a:rPr>
              <a:t>in Christ</a:t>
            </a:r>
            <a:r>
              <a:rPr lang="en-US" b="1" dirty="0"/>
              <a:t>.</a:t>
            </a:r>
          </a:p>
          <a:p>
            <a:pPr marL="137160" indent="0">
              <a:buNone/>
            </a:pPr>
            <a:r>
              <a:rPr lang="en-US" b="1" dirty="0"/>
              <a:t>Col 2:6 We live our </a:t>
            </a:r>
            <a:r>
              <a:rPr lang="en-US" b="1" dirty="0">
                <a:solidFill>
                  <a:srgbClr val="FFFF00"/>
                </a:solidFill>
              </a:rPr>
              <a:t>lives in Christ</a:t>
            </a:r>
            <a:r>
              <a:rPr lang="en-US" b="1" dirty="0"/>
              <a:t>.</a:t>
            </a:r>
          </a:p>
          <a:p>
            <a:pPr marL="137160" indent="0">
              <a:buNone/>
            </a:pPr>
            <a:r>
              <a:rPr lang="en-US" b="1" dirty="0"/>
              <a:t>Col 2:10 </a:t>
            </a:r>
            <a:r>
              <a:rPr lang="en-US" b="1" dirty="0">
                <a:solidFill>
                  <a:srgbClr val="FFFF00"/>
                </a:solidFill>
              </a:rPr>
              <a:t>In Christ</a:t>
            </a:r>
            <a:r>
              <a:rPr lang="en-US" b="1" dirty="0"/>
              <a:t>, we are brought to </a:t>
            </a:r>
            <a:r>
              <a:rPr lang="en-US" b="1" dirty="0">
                <a:solidFill>
                  <a:srgbClr val="FFFF00"/>
                </a:solidFill>
              </a:rPr>
              <a:t>fullness</a:t>
            </a:r>
            <a:r>
              <a:rPr lang="en-US" b="1" dirty="0"/>
              <a:t>.</a:t>
            </a:r>
          </a:p>
          <a:p>
            <a:pPr marL="137160" indent="0">
              <a:buNone/>
            </a:pPr>
            <a:r>
              <a:rPr lang="en-US" b="1" dirty="0"/>
              <a:t>Col 2:11 </a:t>
            </a:r>
            <a:r>
              <a:rPr lang="en-US" b="1" dirty="0">
                <a:solidFill>
                  <a:srgbClr val="FFFF00"/>
                </a:solidFill>
              </a:rPr>
              <a:t>In Christ </a:t>
            </a:r>
            <a:r>
              <a:rPr lang="en-US" b="1" dirty="0"/>
              <a:t>we were </a:t>
            </a:r>
            <a:r>
              <a:rPr lang="en-US" b="1" dirty="0">
                <a:solidFill>
                  <a:srgbClr val="FFFF00"/>
                </a:solidFill>
              </a:rPr>
              <a:t>circumcised</a:t>
            </a:r>
            <a:r>
              <a:rPr lang="en-US" b="1" dirty="0"/>
              <a:t>.</a:t>
            </a:r>
          </a:p>
          <a:p>
            <a:pPr marL="137160" indent="0">
              <a:buNone/>
            </a:pPr>
            <a:r>
              <a:rPr lang="en-US" b="1" dirty="0"/>
              <a:t>Col 2:13 We are made </a:t>
            </a:r>
            <a:r>
              <a:rPr lang="en-US" b="1" dirty="0">
                <a:solidFill>
                  <a:srgbClr val="FFFF00"/>
                </a:solidFill>
              </a:rPr>
              <a:t>alive in Christ</a:t>
            </a:r>
            <a:r>
              <a:rPr lang="en-US" b="1" dirty="0"/>
              <a:t>.</a:t>
            </a:r>
          </a:p>
          <a:p>
            <a:pPr marL="137160" indent="0">
              <a:buNone/>
            </a:pPr>
            <a:r>
              <a:rPr lang="en-US" b="1" dirty="0"/>
              <a:t>Col 2:17 The Law is a shadow. The </a:t>
            </a:r>
            <a:r>
              <a:rPr lang="en-US" b="1" dirty="0">
                <a:solidFill>
                  <a:srgbClr val="FFFF00"/>
                </a:solidFill>
              </a:rPr>
              <a:t>reality</a:t>
            </a:r>
            <a:r>
              <a:rPr lang="en-US" b="1" dirty="0"/>
              <a:t> is </a:t>
            </a:r>
            <a:r>
              <a:rPr lang="en-US" b="1" dirty="0">
                <a:solidFill>
                  <a:srgbClr val="FFFF00"/>
                </a:solidFill>
              </a:rPr>
              <a:t>in Christ</a:t>
            </a:r>
            <a:r>
              <a:rPr lang="en-US" b="1" dirty="0"/>
              <a:t>.</a:t>
            </a:r>
          </a:p>
          <a:p>
            <a:pPr marL="137160" indent="0">
              <a:buNone/>
            </a:pPr>
            <a:endParaRPr lang="en-US" b="1" dirty="0">
              <a:solidFill>
                <a:srgbClr val="FFFF00"/>
              </a:solidFill>
            </a:endParaRPr>
          </a:p>
          <a:p>
            <a:pPr marL="137160" indent="0">
              <a:buNone/>
            </a:pPr>
            <a:endParaRPr lang="en-US" sz="2400" b="1" dirty="0"/>
          </a:p>
        </p:txBody>
      </p:sp>
    </p:spTree>
    <p:extLst>
      <p:ext uri="{BB962C8B-B14F-4D97-AF65-F5344CB8AC3E}">
        <p14:creationId xmlns:p14="http://schemas.microsoft.com/office/powerpoint/2010/main" val="297659946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7228</TotalTime>
  <Words>1176</Words>
  <Application>Microsoft Office PowerPoint</Application>
  <PresentationFormat>Widescreen</PresentationFormat>
  <Paragraphs>137</Paragraphs>
  <Slides>19</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Book Antiqua</vt:lpstr>
      <vt:lpstr>Calibri</vt:lpstr>
      <vt:lpstr>Calibri Light</vt:lpstr>
      <vt:lpstr>Lucida Sans</vt:lpstr>
      <vt:lpstr>Wingdings</vt:lpstr>
      <vt:lpstr>Wingdings 2</vt:lpstr>
      <vt:lpstr>Wingdings 3</vt:lpstr>
      <vt:lpstr>Office Theme</vt:lpstr>
      <vt:lpstr>Apex</vt:lpstr>
      <vt:lpstr>PowerPoint Presentation</vt:lpstr>
      <vt:lpstr>Main Road to Colossae and Laodicea </vt:lpstr>
      <vt:lpstr>Colossians</vt:lpstr>
      <vt:lpstr>Christ in Colossians</vt:lpstr>
      <vt:lpstr>Christ in Colossians</vt:lpstr>
      <vt:lpstr>Christ in Colossians</vt:lpstr>
      <vt:lpstr>Christ in Colossians</vt:lpstr>
      <vt:lpstr>Christ in You</vt:lpstr>
      <vt:lpstr>What do we have in Christ?</vt:lpstr>
      <vt:lpstr>Colossians 2:8 stoicheia</vt:lpstr>
      <vt:lpstr>Stoicheia of our world</vt:lpstr>
      <vt:lpstr>stoicheia of our world</vt:lpstr>
      <vt:lpstr>Fullness in Christ</vt:lpstr>
      <vt:lpstr>v. 13-15 Christ has canceled the written code</vt:lpstr>
      <vt:lpstr>Application</vt:lpstr>
      <vt:lpstr>Col 2:16-23</vt:lpstr>
      <vt:lpstr>The Reality is In Christ</vt:lpstr>
      <vt:lpstr>Stay Connected to Christ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Colossians</dc:title>
  <dc:creator>Microsoft account</dc:creator>
  <cp:lastModifiedBy>John Oakes</cp:lastModifiedBy>
  <cp:revision>176</cp:revision>
  <dcterms:created xsi:type="dcterms:W3CDTF">2017-03-08T02:54:48Z</dcterms:created>
  <dcterms:modified xsi:type="dcterms:W3CDTF">2022-07-23T23:12:45Z</dcterms:modified>
</cp:coreProperties>
</file>