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73" r:id="rId4"/>
    <p:sldId id="268" r:id="rId5"/>
    <p:sldId id="274" r:id="rId6"/>
    <p:sldId id="278" r:id="rId7"/>
    <p:sldId id="277" r:id="rId8"/>
    <p:sldId id="275" r:id="rId9"/>
    <p:sldId id="280" r:id="rId10"/>
    <p:sldId id="281" r:id="rId11"/>
    <p:sldId id="276" r:id="rId12"/>
    <p:sldId id="282" r:id="rId13"/>
    <p:sldId id="283" r:id="rId14"/>
    <p:sldId id="279" r:id="rId15"/>
    <p:sldId id="285" r:id="rId16"/>
    <p:sldId id="284" r:id="rId17"/>
    <p:sldId id="286" r:id="rId18"/>
    <p:sldId id="287" r:id="rId19"/>
    <p:sldId id="288" r:id="rId20"/>
    <p:sldId id="289" r:id="rId21"/>
    <p:sldId id="307" r:id="rId22"/>
    <p:sldId id="291" r:id="rId23"/>
    <p:sldId id="292" r:id="rId24"/>
    <p:sldId id="293" r:id="rId25"/>
    <p:sldId id="313" r:id="rId26"/>
    <p:sldId id="314" r:id="rId27"/>
    <p:sldId id="295" r:id="rId28"/>
    <p:sldId id="296" r:id="rId29"/>
    <p:sldId id="297" r:id="rId30"/>
    <p:sldId id="299" r:id="rId31"/>
    <p:sldId id="300" r:id="rId32"/>
    <p:sldId id="305" r:id="rId33"/>
    <p:sldId id="306" r:id="rId34"/>
    <p:sldId id="303" r:id="rId35"/>
    <p:sldId id="308" r:id="rId36"/>
    <p:sldId id="309" r:id="rId37"/>
    <p:sldId id="311" r:id="rId38"/>
    <p:sldId id="312" r:id="rId39"/>
    <p:sldId id="265" r:id="rId40"/>
    <p:sldId id="267" r:id="rId41"/>
    <p:sldId id="26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3F02-BB96-4900-ACC5-E4EC71893B36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1F5B0-683A-44C0-B502-F2D12627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F5B0-683A-44C0-B502-F2D126276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7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F5B0-683A-44C0-B502-F2D126276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F5B0-683A-44C0-B502-F2D126276A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F5B0-683A-44C0-B502-F2D126276A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F5B0-683A-44C0-B502-F2D126276A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2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338847-3068-4F60-98B9-13FAC248AA9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0EA5A8-B3B4-4320-B7E6-A3AD07EC45A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457200"/>
            <a:ext cx="8229600" cy="1905000"/>
          </a:xfrm>
        </p:spPr>
        <p:txBody>
          <a:bodyPr>
            <a:normAutofit/>
          </a:bodyPr>
          <a:lstStyle/>
          <a:p>
            <a:r>
              <a:rPr lang="en-US" sz="4000" dirty="0"/>
              <a:t>The Kingdom of God</a:t>
            </a:r>
            <a:br>
              <a:rPr lang="en-US" sz="4000" dirty="0"/>
            </a:br>
            <a:r>
              <a:rPr lang="en-US" sz="2800" dirty="0"/>
              <a:t>and</a:t>
            </a:r>
            <a:br>
              <a:rPr lang="en-US" sz="2800" dirty="0"/>
            </a:br>
            <a:r>
              <a:rPr lang="en-US" sz="3600" dirty="0"/>
              <a:t>The Day of the </a:t>
            </a:r>
            <a:r>
              <a:rPr lang="en-US" sz="3600" dirty="0" err="1"/>
              <a:t>LOrd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7543800" cy="2133600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John Oakes</a:t>
            </a:r>
          </a:p>
          <a:p>
            <a:pPr algn="r"/>
            <a:r>
              <a:rPr lang="en-US" b="1" dirty="0"/>
              <a:t>Bakersfield</a:t>
            </a:r>
          </a:p>
          <a:p>
            <a:pPr algn="r"/>
            <a:r>
              <a:rPr lang="en-US" b="1" dirty="0"/>
              <a:t>4/28/2019</a:t>
            </a:r>
          </a:p>
          <a:p>
            <a:pPr algn="r"/>
            <a:endParaRPr lang="en-US" b="1" dirty="0"/>
          </a:p>
        </p:txBody>
      </p:sp>
      <p:pic>
        <p:nvPicPr>
          <p:cNvPr id="1026" name="Picture 2" descr="http://www.google.com/url?source=imgres&amp;ct=img&amp;q=http://madmikes.madmikesamerica.netdna-cdn.com/wp-content/uploads/2011/03/17941-bigthumbnail.jpg&amp;sa=X&amp;ei=q4CoTcimN5O4sQPV66z6DA&amp;ved=0CAQQ8wc4Dw&amp;usg=AFQjCNEgafhmRcmpk7pWo-TlgquO9ZdG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813727"/>
            <a:ext cx="5334000" cy="40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5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085B-624D-444D-ADB0-F3B827C8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821362"/>
          </a:xfrm>
        </p:spPr>
        <p:txBody>
          <a:bodyPr>
            <a:normAutofit/>
          </a:bodyPr>
          <a:lstStyle/>
          <a:p>
            <a:r>
              <a:rPr lang="en-US" dirty="0"/>
              <a:t>VIII.  The Kingdom of God (Mark, Luke, John) is the</a:t>
            </a:r>
            <a:br>
              <a:rPr lang="en-US" dirty="0"/>
            </a:br>
            <a:r>
              <a:rPr lang="en-US" dirty="0"/>
              <a:t>           Kingdom of Heaven (Matthew)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9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02B0-B726-465D-8AF8-BBBE9251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ea typeface="Times New Roman"/>
              </a:rPr>
              <a:t>IX.  The Kingdom of God is already but not yet.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2052" name="Picture 4" descr="Image result for kingdom">
            <a:extLst>
              <a:ext uri="{FF2B5EF4-FFF2-40B4-BE49-F238E27FC236}">
                <a16:creationId xmlns:a16="http://schemas.microsoft.com/office/drawing/2014/main" id="{0DD56ABF-68E6-4EC3-AB98-D80078C4C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47888"/>
            <a:ext cx="80772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6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DA8D-2474-4DFF-863B-78323D7A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2544762"/>
          </a:xfrm>
        </p:spPr>
        <p:txBody>
          <a:bodyPr>
            <a:normAutofit/>
          </a:bodyPr>
          <a:lstStyle/>
          <a:p>
            <a:r>
              <a:rPr lang="en-US" dirty="0"/>
              <a:t> X.  Nature—the physical earth is the Kingdom of God. </a:t>
            </a:r>
          </a:p>
        </p:txBody>
      </p:sp>
      <p:pic>
        <p:nvPicPr>
          <p:cNvPr id="6146" name="Picture 2" descr="Image result for nature">
            <a:extLst>
              <a:ext uri="{FF2B5EF4-FFF2-40B4-BE49-F238E27FC236}">
                <a16:creationId xmlns:a16="http://schemas.microsoft.com/office/drawing/2014/main" id="{FBD836B1-803B-4C2C-BCAB-2AA98464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2533650"/>
            <a:ext cx="5385255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6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3D14-AB35-4C8D-95E6-0A691FC9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3154362"/>
          </a:xfrm>
        </p:spPr>
        <p:txBody>
          <a:bodyPr>
            <a:normAutofit/>
          </a:bodyPr>
          <a:lstStyle/>
          <a:p>
            <a:r>
              <a:rPr lang="en-US" dirty="0"/>
              <a:t>XI.  Israel is the Kingdom of God.</a:t>
            </a:r>
          </a:p>
        </p:txBody>
      </p:sp>
      <p:pic>
        <p:nvPicPr>
          <p:cNvPr id="8194" name="Picture 2" descr="Image result for king david">
            <a:extLst>
              <a:ext uri="{FF2B5EF4-FFF2-40B4-BE49-F238E27FC236}">
                <a16:creationId xmlns:a16="http://schemas.microsoft.com/office/drawing/2014/main" id="{1A874473-9E56-48FA-A80A-3157680B3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914682"/>
            <a:ext cx="65246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3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5FE7-E6F0-4E94-BE1A-5C0CB7FE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5071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XII.  The Church is the Kingdom of God.  (and I am not contradicting myself)</a:t>
            </a:r>
            <a:br>
              <a:rPr lang="en-US" dirty="0"/>
            </a:br>
            <a:br>
              <a:rPr lang="en-US" sz="2800" dirty="0"/>
            </a:br>
            <a:r>
              <a:rPr lang="en-US" sz="2800" dirty="0">
                <a:solidFill>
                  <a:schemeClr val="tx1"/>
                </a:solidFill>
              </a:rPr>
              <a:t>The church is an outpost of the Kingdom of God.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The church is a city on a hill.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The church is the best chance many non-believers have of seeing the kingdom.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0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0F5D-7DE4-4798-9D56-848FDD5B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59276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Times New Roman"/>
                <a:ea typeface="Times New Roman"/>
              </a:rPr>
              <a:t> </a:t>
            </a:r>
            <a:br>
              <a:rPr lang="en-US" sz="4400" dirty="0">
                <a:latin typeface="Times New Roman"/>
                <a:ea typeface="Times New Roman"/>
              </a:rPr>
            </a:br>
            <a:r>
              <a:rPr lang="en-US" sz="4400" dirty="0">
                <a:latin typeface="Times New Roman"/>
                <a:ea typeface="Times New Roman"/>
              </a:rPr>
              <a:t>XIII.  The Kingdom of God is any individual who has Jesus as his</a:t>
            </a:r>
            <a:br>
              <a:rPr lang="en-US" sz="4400" dirty="0">
                <a:latin typeface="Times New Roman"/>
                <a:ea typeface="Times New Roman"/>
              </a:rPr>
            </a:br>
            <a:r>
              <a:rPr lang="en-US" sz="4400" dirty="0">
                <a:latin typeface="Times New Roman"/>
                <a:ea typeface="Times New Roman"/>
              </a:rPr>
              <a:t>          or her king.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2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3706-1809-4F28-9903-F744A76D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37356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4400">
                <a:latin typeface="Times New Roman"/>
                <a:ea typeface="Times New Roman"/>
              </a:rPr>
              <a:t>XIV.  </a:t>
            </a:r>
            <a:r>
              <a:rPr lang="en-US" sz="4400" dirty="0">
                <a:latin typeface="Times New Roman"/>
                <a:ea typeface="Times New Roman"/>
              </a:rPr>
              <a:t>The Garden of Eden is the Kingdom of God.</a:t>
            </a:r>
            <a:br>
              <a:rPr lang="en-US" sz="4400" dirty="0">
                <a:latin typeface="Times New Roman"/>
                <a:ea typeface="Times New Roman"/>
              </a:rPr>
            </a:br>
            <a:r>
              <a:rPr lang="en-US" sz="4400" dirty="0">
                <a:latin typeface="Times New Roman"/>
                <a:ea typeface="Times New Roman"/>
              </a:rPr>
              <a:t> 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9218" name="Picture 2" descr="Image result for the garden of eden">
            <a:extLst>
              <a:ext uri="{FF2B5EF4-FFF2-40B4-BE49-F238E27FC236}">
                <a16:creationId xmlns:a16="http://schemas.microsoft.com/office/drawing/2014/main" id="{6FA9A83C-7015-49CE-AE0E-C76E81B0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3048000"/>
            <a:ext cx="9001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7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A5B2-3FB3-4953-853C-0E3BAA18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105400"/>
            <a:ext cx="8610600" cy="16002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imes New Roman"/>
                <a:ea typeface="Times New Roman"/>
              </a:rPr>
              <a:t>XV.  The Kingdom of God is heaven on earth.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10242" name="Picture 2" descr="Image result for heaven">
            <a:extLst>
              <a:ext uri="{FF2B5EF4-FFF2-40B4-BE49-F238E27FC236}">
                <a16:creationId xmlns:a16="http://schemas.microsoft.com/office/drawing/2014/main" id="{CE7ABA50-DA77-46C2-9448-80E63FA2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74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8AE6-E513-4F50-B778-5B76B351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54403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ea typeface="Times New Roman"/>
              </a:rPr>
              <a:t>XVI.  The Kingdom of God is within (among) us.</a:t>
            </a:r>
            <a:br>
              <a:rPr lang="en-US" sz="4400" dirty="0">
                <a:latin typeface="Times New Roman"/>
                <a:ea typeface="Times New Roman"/>
              </a:rPr>
            </a:br>
            <a:br>
              <a:rPr lang="en-US" sz="4400" dirty="0">
                <a:latin typeface="Times New Roman"/>
                <a:ea typeface="Times New Roman"/>
              </a:rPr>
            </a:br>
            <a:r>
              <a:rPr lang="en-US" sz="3600" dirty="0">
                <a:latin typeface="Times New Roman"/>
                <a:ea typeface="Times New Roman"/>
              </a:rPr>
              <a:t>Luke 17:21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0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31C3-2F04-4808-B725-40A2047E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49069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ea typeface="Times New Roman"/>
              </a:rPr>
              <a:t>XVII.  The Kingdom of God is not a physical place.</a:t>
            </a:r>
            <a:br>
              <a:rPr lang="en-US" sz="4400" dirty="0">
                <a:latin typeface="Times New Roman"/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9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What is the Kingdom of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352800" cy="4251960"/>
          </a:xfrm>
        </p:spPr>
        <p:txBody>
          <a:bodyPr/>
          <a:lstStyle/>
          <a:p>
            <a:pPr marL="137160" indent="0">
              <a:buNone/>
            </a:pPr>
            <a:r>
              <a:rPr lang="en-US" sz="3200" b="1" dirty="0"/>
              <a:t>The Kingdom of God is….</a:t>
            </a:r>
          </a:p>
          <a:p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The Kingdom of God is not…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www.google.com/url?source=imgres&amp;ct=img&amp;q=http://fineartamerica.com/images-medium/the-kingdom-of-god-is-like-a-mustard-seed-ruth-palmer.jpg&amp;sa=X&amp;ei=IIOoTcOnHcfs0gHhivz4CA&amp;ved=0CAQQ8wc4Dg&amp;usg=AFQjCNGtHwn3fxkZEZPNS_Dx3Ec6hpvs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2209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812471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Mustard Seeds</a:t>
            </a:r>
          </a:p>
        </p:txBody>
      </p:sp>
    </p:spTree>
    <p:extLst>
      <p:ext uri="{BB962C8B-B14F-4D97-AF65-F5344CB8AC3E}">
        <p14:creationId xmlns:p14="http://schemas.microsoft.com/office/powerpoint/2010/main" val="2866984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5A330-6749-4491-95C2-F21703F3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5211762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Times New Roman"/>
                <a:ea typeface="Times New Roman"/>
              </a:rPr>
              <a:t>XVIII.  The Kingdom of God is not of this world.</a:t>
            </a:r>
            <a:br>
              <a:rPr lang="en-US" sz="4400" dirty="0">
                <a:latin typeface="Times New Roman"/>
                <a:ea typeface="Times New Roman"/>
              </a:rPr>
            </a:br>
            <a:br>
              <a:rPr lang="en-US" sz="4400" dirty="0">
                <a:latin typeface="Times New Roman"/>
                <a:ea typeface="Times New Roman"/>
              </a:rPr>
            </a:br>
            <a:r>
              <a:rPr lang="en-US" sz="3200" dirty="0">
                <a:solidFill>
                  <a:schemeClr val="tx1"/>
                </a:solidFill>
                <a:latin typeface="Times New Roman"/>
                <a:ea typeface="Times New Roman"/>
              </a:rPr>
              <a:t>John 18:36</a:t>
            </a:r>
            <a:br>
              <a:rPr lang="en-US" sz="32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br>
              <a:rPr lang="en-US" sz="32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US" sz="3200" dirty="0">
                <a:solidFill>
                  <a:schemeClr val="tx1"/>
                </a:solidFill>
                <a:latin typeface="Times New Roman"/>
                <a:ea typeface="Times New Roman"/>
              </a:rPr>
              <a:t>Matthew 6:25  Do not give a thought to your life….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8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EADB-80A6-45D1-845A-70792AEF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2590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ea typeface="Times New Roman"/>
              </a:rPr>
              <a:t>XIX.  The Kingdom of God is not a premillennial kingdom with Jesus reigning on the earth.</a:t>
            </a:r>
            <a:endParaRPr lang="en-US" dirty="0"/>
          </a:p>
        </p:txBody>
      </p:sp>
      <p:pic>
        <p:nvPicPr>
          <p:cNvPr id="3" name="Picture 4" descr="Image result for jesus reigning in jerusalem in a millennial kingdom">
            <a:extLst>
              <a:ext uri="{FF2B5EF4-FFF2-40B4-BE49-F238E27FC236}">
                <a16:creationId xmlns:a16="http://schemas.microsoft.com/office/drawing/2014/main" id="{EFAA6C40-481E-4639-A920-D61BC4B22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31" y="3276714"/>
            <a:ext cx="4057650" cy="2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2547FC-1972-4D94-8EA2-D8E13684C5ED}"/>
              </a:ext>
            </a:extLst>
          </p:cNvPr>
          <p:cNvSpPr txBox="1"/>
          <p:nvPr/>
        </p:nvSpPr>
        <p:spPr>
          <a:xfrm>
            <a:off x="3702504" y="2149019"/>
            <a:ext cx="304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bg1"/>
                </a:solidFill>
                <a:latin typeface="Bahnschrift" panose="020B0502040204020203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7419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6ADC-352B-41FC-A90F-2D172624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XX. The Kingdom of God is entered by being born again.</a:t>
            </a:r>
            <a:br>
              <a:rPr lang="en-US" sz="4400" dirty="0"/>
            </a:br>
            <a:br>
              <a:rPr lang="en-US" sz="4400" dirty="0"/>
            </a:br>
            <a:r>
              <a:rPr lang="en-US" sz="3600" dirty="0">
                <a:solidFill>
                  <a:schemeClr val="tx1"/>
                </a:solidFill>
              </a:rPr>
              <a:t>John 3:1-9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2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2479-6619-4DD9-B3A3-33192AFD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pPr marL="137160" indent="0"/>
            <a:r>
              <a:rPr lang="en-US" sz="4400" dirty="0">
                <a:solidFill>
                  <a:schemeClr val="tx1"/>
                </a:solidFill>
              </a:rPr>
              <a:t>XXI. The Kingdom of God is something you are completely in or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   completely out of.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Mark 12:28-34</a:t>
            </a:r>
          </a:p>
        </p:txBody>
      </p:sp>
    </p:spTree>
    <p:extLst>
      <p:ext uri="{BB962C8B-B14F-4D97-AF65-F5344CB8AC3E}">
        <p14:creationId xmlns:p14="http://schemas.microsoft.com/office/powerpoint/2010/main" val="129653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46DD-3F1C-4712-B59F-47242388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pPr marL="137160" indent="0"/>
            <a:r>
              <a:rPr lang="en-US" sz="4400" dirty="0">
                <a:solidFill>
                  <a:srgbClr val="FFFF00"/>
                </a:solidFill>
              </a:rPr>
              <a:t>XXII.  The Kingdom of God is a radical ethic in complete opposition to the worldly ethic.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ACC75-4D05-A98E-C103-F17B0851E8C3}"/>
              </a:ext>
            </a:extLst>
          </p:cNvPr>
          <p:cNvSpPr txBox="1"/>
          <p:nvPr/>
        </p:nvSpPr>
        <p:spPr>
          <a:xfrm>
            <a:off x="1219200" y="3276600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Hebrews 11:13-16 Foreigners and Strangers</a:t>
            </a:r>
          </a:p>
          <a:p>
            <a:endParaRPr lang="en-US" sz="2800" b="1" dirty="0"/>
          </a:p>
          <a:p>
            <a:r>
              <a:rPr lang="en-US" sz="2800" b="1" dirty="0"/>
              <a:t>Hebrews 11:8-10  like a stranger in a foreign country.</a:t>
            </a:r>
          </a:p>
          <a:p>
            <a:endParaRPr lang="en-US" sz="2800" b="1" dirty="0"/>
          </a:p>
          <a:p>
            <a:r>
              <a:rPr lang="en-US" sz="2800" b="1" dirty="0"/>
              <a:t>Philippians 3:20   Citizens of heaven.</a:t>
            </a:r>
          </a:p>
        </p:txBody>
      </p:sp>
    </p:spTree>
    <p:extLst>
      <p:ext uri="{BB962C8B-B14F-4D97-AF65-F5344CB8AC3E}">
        <p14:creationId xmlns:p14="http://schemas.microsoft.com/office/powerpoint/2010/main" val="2866177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B2DB-9743-0AAC-9016-E0555EAB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23161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XXIII</a:t>
            </a:r>
            <a:br>
              <a:rPr lang="en-US" sz="4000" dirty="0"/>
            </a:br>
            <a:r>
              <a:rPr lang="en-US" sz="4000" dirty="0"/>
              <a:t>The Kingdom of God is best understood from the Sermon on the Mount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3F797-627C-67D4-E049-07380AF727BB}"/>
              </a:ext>
            </a:extLst>
          </p:cNvPr>
          <p:cNvSpPr txBox="1"/>
          <p:nvPr/>
        </p:nvSpPr>
        <p:spPr>
          <a:xfrm>
            <a:off x="685800" y="2743200"/>
            <a:ext cx="7620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Matthew 5:3-10</a:t>
            </a:r>
          </a:p>
          <a:p>
            <a:r>
              <a:rPr lang="en-US" sz="2800" b="1" dirty="0"/>
              <a:t>poor</a:t>
            </a:r>
          </a:p>
          <a:p>
            <a:r>
              <a:rPr lang="en-US" sz="2800" b="1" dirty="0"/>
              <a:t>mourn</a:t>
            </a:r>
          </a:p>
          <a:p>
            <a:r>
              <a:rPr lang="en-US" sz="2800" b="1" dirty="0"/>
              <a:t>meek</a:t>
            </a:r>
          </a:p>
          <a:p>
            <a:r>
              <a:rPr lang="en-US" sz="2800" b="1" dirty="0"/>
              <a:t>hungry</a:t>
            </a:r>
          </a:p>
          <a:p>
            <a:r>
              <a:rPr lang="en-US" sz="2800" b="1" dirty="0"/>
              <a:t>Merciful</a:t>
            </a:r>
          </a:p>
          <a:p>
            <a:endParaRPr lang="en-US" sz="1200" b="1" dirty="0"/>
          </a:p>
          <a:p>
            <a:r>
              <a:rPr lang="en-US" sz="2800" b="1" dirty="0"/>
              <a:t>Matthew 18:1-4  The servant is the greatest.</a:t>
            </a:r>
          </a:p>
        </p:txBody>
      </p:sp>
    </p:spTree>
    <p:extLst>
      <p:ext uri="{BB962C8B-B14F-4D97-AF65-F5344CB8AC3E}">
        <p14:creationId xmlns:p14="http://schemas.microsoft.com/office/powerpoint/2010/main" val="3924851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B2DB-9743-0AAC-9016-E0555EAB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23161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XXIII</a:t>
            </a:r>
            <a:br>
              <a:rPr lang="en-US" sz="4000" dirty="0"/>
            </a:br>
            <a:r>
              <a:rPr lang="en-US" sz="4000" dirty="0"/>
              <a:t>The Kingdom of God is best understood from the Sermon on the Mount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3F797-627C-67D4-E049-07380AF727BB}"/>
              </a:ext>
            </a:extLst>
          </p:cNvPr>
          <p:cNvSpPr txBox="1"/>
          <p:nvPr/>
        </p:nvSpPr>
        <p:spPr>
          <a:xfrm>
            <a:off x="685800" y="27432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Matthew 5:17-22, 38-48</a:t>
            </a:r>
          </a:p>
          <a:p>
            <a:endParaRPr lang="en-US" sz="2800" b="1" dirty="0"/>
          </a:p>
          <a:p>
            <a:r>
              <a:rPr lang="en-US" sz="2800" b="1" dirty="0"/>
              <a:t>Matthew 6:19-21  Treasure in the kingdom.</a:t>
            </a:r>
          </a:p>
          <a:p>
            <a:endParaRPr lang="en-US" sz="2800" b="1" dirty="0"/>
          </a:p>
          <a:p>
            <a:r>
              <a:rPr lang="en-US" sz="2800" b="1" dirty="0"/>
              <a:t>Matthew 6:22-23  The eye is the lamp</a:t>
            </a:r>
          </a:p>
          <a:p>
            <a:endParaRPr lang="en-US" sz="2800" b="1" dirty="0"/>
          </a:p>
          <a:p>
            <a:r>
              <a:rPr lang="en-US" sz="2800" b="1" dirty="0"/>
              <a:t>Matthew 6:25-33  Do not give a thought to your life…   Seek first his kingdom</a:t>
            </a:r>
          </a:p>
          <a:p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2374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6B08-60D6-4D20-9DDF-2D1075B5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3001962"/>
          </a:xfrm>
        </p:spPr>
        <p:txBody>
          <a:bodyPr>
            <a:normAutofit/>
          </a:bodyPr>
          <a:lstStyle/>
          <a:p>
            <a:pPr marL="137160" indent="0"/>
            <a:r>
              <a:rPr lang="en-US" sz="4400" dirty="0"/>
              <a:t>XXIV.  The   Unrighteous will not inherit the kingdom of God.</a:t>
            </a:r>
            <a:br>
              <a:rPr lang="en-US" sz="4400" dirty="0"/>
            </a:b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90DF6-2D64-2227-97F7-81D7823A13AD}"/>
              </a:ext>
            </a:extLst>
          </p:cNvPr>
          <p:cNvSpPr txBox="1"/>
          <p:nvPr/>
        </p:nvSpPr>
        <p:spPr>
          <a:xfrm>
            <a:off x="838200" y="34290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Corinthians 6:9-11</a:t>
            </a:r>
          </a:p>
          <a:p>
            <a:endParaRPr lang="en-US" sz="2800" b="1" dirty="0"/>
          </a:p>
          <a:p>
            <a:r>
              <a:rPr lang="en-US" sz="2800" b="1" dirty="0"/>
              <a:t>Matthew 6:24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0711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8531-C242-43FD-B854-FE7F7944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2849562"/>
          </a:xfrm>
        </p:spPr>
        <p:txBody>
          <a:bodyPr>
            <a:normAutofit/>
          </a:bodyPr>
          <a:lstStyle/>
          <a:p>
            <a:r>
              <a:rPr lang="en-US" sz="4400" dirty="0"/>
              <a:t>XXV.  The Kingdom of God is a “place” where things are as they ought to be.</a:t>
            </a:r>
            <a:endParaRPr lang="en-US" dirty="0"/>
          </a:p>
        </p:txBody>
      </p:sp>
      <p:pic>
        <p:nvPicPr>
          <p:cNvPr id="11266" name="Picture 2" descr="Image result for kingdom of god lion and lamb">
            <a:extLst>
              <a:ext uri="{FF2B5EF4-FFF2-40B4-BE49-F238E27FC236}">
                <a16:creationId xmlns:a16="http://schemas.microsoft.com/office/drawing/2014/main" id="{861231C3-79E4-4ECF-8E34-FE281A08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8387"/>
            <a:ext cx="4455276" cy="33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B5F0FE-AFE5-A5E1-F49C-0F48D65E7860}"/>
              </a:ext>
            </a:extLst>
          </p:cNvPr>
          <p:cNvSpPr txBox="1"/>
          <p:nvPr/>
        </p:nvSpPr>
        <p:spPr>
          <a:xfrm>
            <a:off x="5562600" y="38862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Isaiah 11:6-9</a:t>
            </a:r>
          </a:p>
          <a:p>
            <a:endParaRPr lang="en-US" sz="2800" b="1" dirty="0"/>
          </a:p>
          <a:p>
            <a:r>
              <a:rPr lang="en-US" sz="2800" b="1" dirty="0"/>
              <a:t>Isaiah 65:17-25</a:t>
            </a:r>
          </a:p>
          <a:p>
            <a:endParaRPr lang="en-US" sz="2800" b="1" dirty="0"/>
          </a:p>
          <a:p>
            <a:r>
              <a:rPr lang="en-US" sz="2800" b="1" dirty="0"/>
              <a:t>Isaiah 2:3-4</a:t>
            </a:r>
          </a:p>
        </p:txBody>
      </p:sp>
    </p:spTree>
    <p:extLst>
      <p:ext uri="{BB962C8B-B14F-4D97-AF65-F5344CB8AC3E}">
        <p14:creationId xmlns:p14="http://schemas.microsoft.com/office/powerpoint/2010/main" val="1401607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2FA4-E003-43F1-98A1-A3720D5D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19200"/>
            <a:ext cx="8458200" cy="5410200"/>
          </a:xfrm>
        </p:spPr>
        <p:txBody>
          <a:bodyPr>
            <a:normAutofit/>
          </a:bodyPr>
          <a:lstStyle/>
          <a:p>
            <a:r>
              <a:rPr lang="en-US" sz="4400" dirty="0"/>
              <a:t>XXVI.  The Kingdom of God cannot be moved.</a:t>
            </a:r>
            <a:br>
              <a:rPr lang="en-US" sz="4400" dirty="0"/>
            </a:br>
            <a:br>
              <a:rPr lang="en-US" sz="4400" dirty="0"/>
            </a:br>
            <a:r>
              <a:rPr lang="en-US" sz="3600" dirty="0"/>
              <a:t>Hebrews 12:25-29</a:t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7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E3C5-8B92-4FF2-945D-598C01A7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763000" cy="3459162"/>
          </a:xfrm>
        </p:spPr>
        <p:txBody>
          <a:bodyPr>
            <a:normAutofit/>
          </a:bodyPr>
          <a:lstStyle/>
          <a:p>
            <a:pPr marL="137160" indent="0"/>
            <a:r>
              <a:rPr lang="en-US" sz="4400" dirty="0"/>
              <a:t>I. The Kingdom of God is the topic Jesus spent by far the most </a:t>
            </a:r>
            <a:br>
              <a:rPr lang="en-US" sz="4400" dirty="0"/>
            </a:br>
            <a:r>
              <a:rPr lang="en-US" sz="4400" dirty="0"/>
              <a:t>      time talking about.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1028" name="Picture 4" descr="Image result for kingdom of god">
            <a:extLst>
              <a:ext uri="{FF2B5EF4-FFF2-40B4-BE49-F238E27FC236}">
                <a16:creationId xmlns:a16="http://schemas.microsoft.com/office/drawing/2014/main" id="{5AAFF20C-BB36-42BE-ACE4-AAA903CD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03223"/>
            <a:ext cx="7810500" cy="32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12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6B33-4C97-4327-B640-80209C44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r>
              <a:rPr lang="en-US" sz="4400" dirty="0"/>
              <a:t>XXVII.  The Kingdom of God is a place where God’s will is done.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Matthew 6:10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28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1224-D8BE-40EF-80BA-FAADD8FA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848600" cy="3230562"/>
          </a:xfrm>
        </p:spPr>
        <p:txBody>
          <a:bodyPr>
            <a:normAutofit/>
          </a:bodyPr>
          <a:lstStyle/>
          <a:p>
            <a:r>
              <a:rPr lang="en-US" sz="4400" dirty="0"/>
              <a:t>XXVIII.  The Kingdom of God is of inestimable value.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12E67-6C3B-C421-BD15-26B77706F1F4}"/>
              </a:ext>
            </a:extLst>
          </p:cNvPr>
          <p:cNvSpPr txBox="1"/>
          <p:nvPr/>
        </p:nvSpPr>
        <p:spPr>
          <a:xfrm>
            <a:off x="1295400" y="39624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Searched for</a:t>
            </a:r>
          </a:p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A pearl…</a:t>
            </a:r>
          </a:p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A hidden treasure.</a:t>
            </a:r>
          </a:p>
          <a:p>
            <a:endParaRPr lang="en-US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24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EA4A-9B1E-44DE-AC8F-541F5E61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773362"/>
          </a:xfrm>
        </p:spPr>
        <p:txBody>
          <a:bodyPr>
            <a:normAutofit/>
          </a:bodyPr>
          <a:lstStyle/>
          <a:p>
            <a:r>
              <a:rPr lang="en-US" sz="4400" dirty="0"/>
              <a:t>XXIX. The Kingdom of God is a place Jesus is.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07E58-C105-39B8-C09F-FF51973B7856}"/>
              </a:ext>
            </a:extLst>
          </p:cNvPr>
          <p:cNvSpPr txBox="1"/>
          <p:nvPr/>
        </p:nvSpPr>
        <p:spPr>
          <a:xfrm>
            <a:off x="1295400" y="3505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Luke 4:18-21</a:t>
            </a:r>
          </a:p>
        </p:txBody>
      </p:sp>
    </p:spTree>
    <p:extLst>
      <p:ext uri="{BB962C8B-B14F-4D97-AF65-F5344CB8AC3E}">
        <p14:creationId xmlns:p14="http://schemas.microsoft.com/office/powerpoint/2010/main" val="1905425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D361-98EA-4A4A-908C-E189702D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3078162"/>
          </a:xfrm>
        </p:spPr>
        <p:txBody>
          <a:bodyPr>
            <a:normAutofit/>
          </a:bodyPr>
          <a:lstStyle/>
          <a:p>
            <a:r>
              <a:rPr lang="en-US" sz="4400" dirty="0"/>
              <a:t>XXX.  The Kingdom of God is about a relationship with God.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E1561-780C-936A-EB11-EC108B457F77}"/>
              </a:ext>
            </a:extLst>
          </p:cNvPr>
          <p:cNvSpPr txBox="1"/>
          <p:nvPr/>
        </p:nvSpPr>
        <p:spPr>
          <a:xfrm>
            <a:off x="1143000" y="3657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Ephesians 2:19-22</a:t>
            </a:r>
          </a:p>
          <a:p>
            <a:endParaRPr lang="en-US" sz="3200" b="1" dirty="0"/>
          </a:p>
          <a:p>
            <a:r>
              <a:rPr lang="en-US" sz="3200" b="1" dirty="0"/>
              <a:t>Leviticus 26:9-12</a:t>
            </a:r>
          </a:p>
        </p:txBody>
      </p:sp>
    </p:spTree>
    <p:extLst>
      <p:ext uri="{BB962C8B-B14F-4D97-AF65-F5344CB8AC3E}">
        <p14:creationId xmlns:p14="http://schemas.microsoft.com/office/powerpoint/2010/main" val="3526591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A1E2-B72B-4852-BBAC-BEF51752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2849562"/>
          </a:xfrm>
        </p:spPr>
        <p:txBody>
          <a:bodyPr>
            <a:normAutofit/>
          </a:bodyPr>
          <a:lstStyle/>
          <a:p>
            <a:pPr marL="137160" indent="0"/>
            <a:r>
              <a:rPr lang="en-US" sz="4400" dirty="0"/>
              <a:t>XXXI. The Kingdom of God is revealed, proclaimed,</a:t>
            </a:r>
            <a:br>
              <a:rPr lang="en-US" sz="4400" dirty="0"/>
            </a:br>
            <a:r>
              <a:rPr lang="en-US" sz="4400" dirty="0"/>
              <a:t>  preached, announced.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D9EAA-FE73-4EEE-DF22-733C0C3DE8B7}"/>
              </a:ext>
            </a:extLst>
          </p:cNvPr>
          <p:cNvSpPr txBox="1"/>
          <p:nvPr/>
        </p:nvSpPr>
        <p:spPr>
          <a:xfrm>
            <a:off x="1295400" y="3962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Mark 1:14-15</a:t>
            </a:r>
          </a:p>
        </p:txBody>
      </p:sp>
    </p:spTree>
    <p:extLst>
      <p:ext uri="{BB962C8B-B14F-4D97-AF65-F5344CB8AC3E}">
        <p14:creationId xmlns:p14="http://schemas.microsoft.com/office/powerpoint/2010/main" val="2018936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B8D2-6635-4915-BB36-E2450481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Role in the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ABAE-563D-4F62-AA6E-275F0C4E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Individually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In our churches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In our communities</a:t>
            </a:r>
          </a:p>
        </p:txBody>
      </p:sp>
    </p:spTree>
    <p:extLst>
      <p:ext uri="{BB962C8B-B14F-4D97-AF65-F5344CB8AC3E}">
        <p14:creationId xmlns:p14="http://schemas.microsoft.com/office/powerpoint/2010/main" val="51906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F6CC-89A8-4A61-BAF3-003CCDE4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in the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2C12-62F3-4769-BF7C-7D3D07B6F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Seek first the kingdom yourself</a:t>
            </a:r>
          </a:p>
          <a:p>
            <a:pPr marL="137160" indent="0">
              <a:buNone/>
            </a:pPr>
            <a:endParaRPr lang="en-US" sz="900" b="1" dirty="0"/>
          </a:p>
          <a:p>
            <a:pPr marL="137160" indent="0">
              <a:buNone/>
            </a:pPr>
            <a:r>
              <a:rPr lang="en-US" b="1" dirty="0"/>
              <a:t>Live a life in submission to God</a:t>
            </a:r>
          </a:p>
          <a:p>
            <a:pPr marL="137160" indent="0">
              <a:buNone/>
            </a:pPr>
            <a:endParaRPr lang="en-US" sz="1100" b="1" dirty="0"/>
          </a:p>
          <a:p>
            <a:pPr marL="137160" indent="0">
              <a:buNone/>
            </a:pPr>
            <a:r>
              <a:rPr lang="en-US" b="1" dirty="0"/>
              <a:t>Live as his instrument.</a:t>
            </a:r>
          </a:p>
          <a:p>
            <a:pPr marL="137160" indent="0">
              <a:buNone/>
            </a:pPr>
            <a:endParaRPr lang="en-US" sz="1100" b="1" dirty="0"/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b="1" dirty="0">
                <a:solidFill>
                  <a:prstClr val="white"/>
                </a:solidFill>
              </a:rPr>
              <a:t>Living out the Sermon on the Mount.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One Year Challenge</a:t>
            </a:r>
          </a:p>
          <a:p>
            <a:pPr marL="137160" indent="0">
              <a:buNone/>
            </a:pPr>
            <a:r>
              <a:rPr lang="en-US" b="1" dirty="0"/>
              <a:t>Become a Missionary</a:t>
            </a:r>
          </a:p>
          <a:p>
            <a:pPr marL="137160" indent="0">
              <a:buNone/>
            </a:pPr>
            <a:r>
              <a:rPr lang="en-US" b="1" dirty="0"/>
              <a:t>Your job: Transform the world.</a:t>
            </a:r>
          </a:p>
        </p:txBody>
      </p:sp>
    </p:spTree>
    <p:extLst>
      <p:ext uri="{BB962C8B-B14F-4D97-AF65-F5344CB8AC3E}">
        <p14:creationId xmlns:p14="http://schemas.microsoft.com/office/powerpoint/2010/main" val="3779069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BE37-C031-4C26-B9E5-B8848689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Churches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96F5E-396B-4F9D-A63A-C1DBCC28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Join the life of the church.</a:t>
            </a:r>
          </a:p>
          <a:p>
            <a:pPr marL="137160" indent="0">
              <a:buNone/>
            </a:pPr>
            <a:endParaRPr lang="en-US" b="1" dirty="0"/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b="1" dirty="0">
                <a:solidFill>
                  <a:prstClr val="white"/>
                </a:solidFill>
              </a:rPr>
              <a:t>Ask: What is God doing right now in Merced.  What is the Holy Spirit doing?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Give generously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Start a program, a ministry.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5840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7759-A52E-4FD0-BE1E-5623385A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C249-16B0-4FCD-BFF2-CCDFBB4BD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b="1" dirty="0"/>
              <a:t>Get intimately involved in creating social justice.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Bring the kingdom to the community and the community to the kingdom.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Social justice is not something we do, it is who we are.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Example:  </a:t>
            </a:r>
            <a:r>
              <a:rPr lang="en-US" b="1"/>
              <a:t>Lindsey Dominguez in SD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7303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Kingdom of God in the Old Testament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b="1" dirty="0"/>
              <a:t>The Day of the Lord is a period of time when God openly intervenes in history and the affairs of men—both in judgment and in blessing.   Joel 1:15  Woe because of that day!!!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Isaiah 2:12-22  Prideful individuals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Isaiah 13:6-13, 17-21   Babylon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Isaiah 34:4,8-10    Edom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Jeremiah 46:10     Egypt</a:t>
            </a:r>
          </a:p>
        </p:txBody>
      </p:sp>
    </p:spTree>
    <p:extLst>
      <p:ext uri="{BB962C8B-B14F-4D97-AF65-F5344CB8AC3E}">
        <p14:creationId xmlns:p14="http://schemas.microsoft.com/office/powerpoint/2010/main" val="405626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14F6-8530-4388-9245-1FF36AFE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pPr marL="137160" indent="0" algn="r"/>
            <a:r>
              <a:rPr lang="en-US" sz="4400" dirty="0"/>
              <a:t>II.  The Kingdom of God is a “place” where God is king—where</a:t>
            </a:r>
            <a:br>
              <a:rPr lang="en-US" sz="4400" dirty="0"/>
            </a:br>
            <a:r>
              <a:rPr lang="en-US" sz="4400" dirty="0"/>
              <a:t>     God reigns.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3200" dirty="0"/>
              <a:t>-It is a life lived</a:t>
            </a:r>
            <a:br>
              <a:rPr lang="en-US" sz="3200" dirty="0"/>
            </a:br>
            <a:r>
              <a:rPr lang="en-US" sz="3200" dirty="0"/>
              <a:t> in submission </a:t>
            </a:r>
            <a:br>
              <a:rPr lang="en-US" sz="3200" dirty="0"/>
            </a:br>
            <a:r>
              <a:rPr lang="en-US" sz="3200" dirty="0"/>
              <a:t>to God</a:t>
            </a:r>
          </a:p>
        </p:txBody>
      </p:sp>
      <p:pic>
        <p:nvPicPr>
          <p:cNvPr id="6" name="Picture 2" descr="Image result for crown">
            <a:extLst>
              <a:ext uri="{FF2B5EF4-FFF2-40B4-BE49-F238E27FC236}">
                <a16:creationId xmlns:a16="http://schemas.microsoft.com/office/drawing/2014/main" id="{46AB6920-7535-40CA-B723-182BD75B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8482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88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Kingdom of God in the Old Testament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>
            <a:noAutofit/>
          </a:bodyPr>
          <a:lstStyle/>
          <a:p>
            <a:r>
              <a:rPr lang="en-US" sz="2400" b="1" dirty="0"/>
              <a:t>Joel 2:1-2   Joel 2:11-17    Blow the trumpet!  Jesus is coming back!!!</a:t>
            </a:r>
          </a:p>
          <a:p>
            <a:pPr lvl="1"/>
            <a:r>
              <a:rPr lang="en-US" sz="2000" b="1" dirty="0"/>
              <a:t>  </a:t>
            </a:r>
          </a:p>
          <a:p>
            <a:r>
              <a:rPr lang="en-US" sz="2400" b="1" dirty="0"/>
              <a:t>Joel 2:28-31  The Day of the Lord can be good news for some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Joel 3:9-14   Decision Time!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(Amos 5:18-20, Obadiah 15, Zephaniah 1:1f)</a:t>
            </a:r>
          </a:p>
          <a:p>
            <a:pPr lvl="1"/>
            <a:endParaRPr lang="en-US" sz="2000" b="1" dirty="0"/>
          </a:p>
          <a:p>
            <a:r>
              <a:rPr lang="en-US" sz="2400" b="1" dirty="0"/>
              <a:t>Malachi 4:5</a:t>
            </a:r>
          </a:p>
        </p:txBody>
      </p:sp>
    </p:spTree>
    <p:extLst>
      <p:ext uri="{BB962C8B-B14F-4D97-AF65-F5344CB8AC3E}">
        <p14:creationId xmlns:p14="http://schemas.microsoft.com/office/powerpoint/2010/main" val="648060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3200" dirty="0"/>
            </a:br>
            <a:r>
              <a:rPr lang="en-US" sz="3200" dirty="0"/>
              <a:t>The Day of the Lord in the 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2 </a:t>
            </a:r>
            <a:r>
              <a:rPr lang="en-US" sz="2400" b="1" dirty="0" err="1"/>
              <a:t>Thess</a:t>
            </a:r>
            <a:r>
              <a:rPr lang="en-US" sz="2400" b="1" dirty="0"/>
              <a:t> 1:6-10</a:t>
            </a:r>
          </a:p>
          <a:p>
            <a:r>
              <a:rPr lang="en-US" sz="2400" b="1" dirty="0"/>
              <a:t>Matt 24:36-39</a:t>
            </a:r>
          </a:p>
          <a:p>
            <a:r>
              <a:rPr lang="en-US" sz="2400" b="1" dirty="0"/>
              <a:t>Phil 2:14-16 (and 2 </a:t>
            </a:r>
            <a:r>
              <a:rPr lang="en-US" sz="2400" b="1" dirty="0" err="1"/>
              <a:t>Cor</a:t>
            </a:r>
            <a:r>
              <a:rPr lang="en-US" sz="2400" b="1" dirty="0"/>
              <a:t> 1:12-14)</a:t>
            </a:r>
          </a:p>
          <a:p>
            <a:r>
              <a:rPr lang="en-US" sz="2400" b="1" dirty="0"/>
              <a:t>1 </a:t>
            </a:r>
            <a:r>
              <a:rPr lang="en-US" sz="2400" b="1" dirty="0" err="1"/>
              <a:t>Cor</a:t>
            </a:r>
            <a:r>
              <a:rPr lang="en-US" sz="2400" b="1" dirty="0"/>
              <a:t> 5:5</a:t>
            </a:r>
          </a:p>
          <a:p>
            <a:r>
              <a:rPr lang="en-US" sz="2400" b="1" dirty="0"/>
              <a:t>2 </a:t>
            </a:r>
            <a:r>
              <a:rPr lang="en-US" sz="2400" b="1" dirty="0" err="1"/>
              <a:t>Thess</a:t>
            </a:r>
            <a:r>
              <a:rPr lang="en-US" sz="2400" b="1" dirty="0"/>
              <a:t> 2:1-4</a:t>
            </a:r>
          </a:p>
          <a:p>
            <a:r>
              <a:rPr lang="en-US" sz="2400" b="1" dirty="0"/>
              <a:t>1 </a:t>
            </a:r>
            <a:r>
              <a:rPr lang="en-US" sz="2400" b="1" dirty="0" err="1"/>
              <a:t>Thess</a:t>
            </a:r>
            <a:r>
              <a:rPr lang="en-US" sz="2400" b="1" dirty="0"/>
              <a:t> 5:1-11</a:t>
            </a:r>
          </a:p>
          <a:p>
            <a:r>
              <a:rPr lang="en-US" sz="2400" b="1" dirty="0"/>
              <a:t>2 Pet 3:8-10</a:t>
            </a:r>
          </a:p>
          <a:p>
            <a:endParaRPr lang="en-US" sz="2400" b="1" dirty="0"/>
          </a:p>
          <a:p>
            <a:r>
              <a:rPr lang="en-US" sz="2400" b="1" dirty="0"/>
              <a:t>Finish:  Zechariah 14:1-21</a:t>
            </a:r>
          </a:p>
        </p:txBody>
      </p:sp>
    </p:spTree>
    <p:extLst>
      <p:ext uri="{BB962C8B-B14F-4D97-AF65-F5344CB8AC3E}">
        <p14:creationId xmlns:p14="http://schemas.microsoft.com/office/powerpoint/2010/main" val="51485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D899-29EB-4CF0-BD55-05CE9E9A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3306762"/>
          </a:xfrm>
        </p:spPr>
        <p:txBody>
          <a:bodyPr>
            <a:normAutofit/>
          </a:bodyPr>
          <a:lstStyle/>
          <a:p>
            <a:r>
              <a:rPr lang="en-US" sz="4400" dirty="0"/>
              <a:t>III.  The Kingdom of God is a very big concept.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3" name="Picture 2" descr="Image result for kingdom">
            <a:extLst>
              <a:ext uri="{FF2B5EF4-FFF2-40B4-BE49-F238E27FC236}">
                <a16:creationId xmlns:a16="http://schemas.microsoft.com/office/drawing/2014/main" id="{41C0A0FD-72BF-406E-A039-3CCEFD68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62940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8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E5C7-323F-4AF1-A90E-1F7BB1A5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3535362"/>
          </a:xfrm>
        </p:spPr>
        <p:txBody>
          <a:bodyPr>
            <a:normAutofit/>
          </a:bodyPr>
          <a:lstStyle/>
          <a:p>
            <a:pPr marL="137160" indent="0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 The Kingdom of God is revealed in parables (because it has to be)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Image result for mustard seed">
            <a:extLst>
              <a:ext uri="{FF2B5EF4-FFF2-40B4-BE49-F238E27FC236}">
                <a16:creationId xmlns:a16="http://schemas.microsoft.com/office/drawing/2014/main" id="{7EF833F4-E6F5-47E7-98D6-17DC169DB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mustard seed">
            <a:extLst>
              <a:ext uri="{FF2B5EF4-FFF2-40B4-BE49-F238E27FC236}">
                <a16:creationId xmlns:a16="http://schemas.microsoft.com/office/drawing/2014/main" id="{F81A1E5D-CD18-42E4-8FF7-91FBDF7E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2" y="2971800"/>
            <a:ext cx="2730137" cy="40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8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1DC7-4767-44E8-A1B8-C360329C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4068762"/>
          </a:xfrm>
        </p:spPr>
        <p:txBody>
          <a:bodyPr/>
          <a:lstStyle/>
          <a:p>
            <a:pPr marL="137160" indent="0"/>
            <a:r>
              <a:rPr lang="en-US" sz="4400" dirty="0"/>
              <a:t>V.  The Kingdom of God is something which breaks out suddenly and dramatically.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4100" name="Picture 4" descr="Image result for sodom and gomorrah">
            <a:extLst>
              <a:ext uri="{FF2B5EF4-FFF2-40B4-BE49-F238E27FC236}">
                <a16:creationId xmlns:a16="http://schemas.microsoft.com/office/drawing/2014/main" id="{E491AAB3-B085-4E14-A3E8-DA64979F0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0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81DD-92FD-4C28-A5CA-6AC84E23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33067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prstClr val="white"/>
                </a:solidFill>
                <a:effectLst/>
              </a:rPr>
              <a:t>VI.  The Kingdom of God is revealed in history.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5124" name="Picture 4" descr="Image result for crossing the red sea">
            <a:extLst>
              <a:ext uri="{FF2B5EF4-FFF2-40B4-BE49-F238E27FC236}">
                <a16:creationId xmlns:a16="http://schemas.microsoft.com/office/drawing/2014/main" id="{34740125-B6A1-483D-85A9-B85B12B5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819400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82A4-B7E7-47E9-921B-7FF43FBB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5059362"/>
          </a:xfrm>
        </p:spPr>
        <p:txBody>
          <a:bodyPr>
            <a:normAutofit/>
          </a:bodyPr>
          <a:lstStyle/>
          <a:p>
            <a:pPr marL="137160" lvl="0" indent="0"/>
            <a:r>
              <a:rPr lang="en-US" sz="4400" dirty="0">
                <a:solidFill>
                  <a:prstClr val="white"/>
                </a:solidFill>
              </a:rPr>
              <a:t>VII. The Kingdom of God is not coextensive with or equal to the church.</a:t>
            </a:r>
            <a:br>
              <a:rPr lang="en-US" sz="4400" dirty="0">
                <a:solidFill>
                  <a:prstClr val="white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09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1072</TotalTime>
  <Words>1018</Words>
  <Application>Microsoft Office PowerPoint</Application>
  <PresentationFormat>On-screen Show (4:3)</PresentationFormat>
  <Paragraphs>149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Bahnschrift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The Kingdom of God and The Day of the LOrd</vt:lpstr>
      <vt:lpstr>What is the Kingdom of God?</vt:lpstr>
      <vt:lpstr>I. The Kingdom of God is the topic Jesus spent by far the most        time talking about. </vt:lpstr>
      <vt:lpstr>II.  The Kingdom of God is a “place” where God is king—where      God reigns.   -It is a life lived  in submission  to God</vt:lpstr>
      <vt:lpstr>III.  The Kingdom of God is a very big concept. </vt:lpstr>
      <vt:lpstr>IV.  The Kingdom of God is revealed in parables (because it has to be) </vt:lpstr>
      <vt:lpstr>V.  The Kingdom of God is something which breaks out suddenly and dramatically. </vt:lpstr>
      <vt:lpstr>VI.  The Kingdom of God is revealed in history. </vt:lpstr>
      <vt:lpstr>VII. The Kingdom of God is not coextensive with or equal to the church. </vt:lpstr>
      <vt:lpstr>VIII.  The Kingdom of God (Mark, Luke, John) is the            Kingdom of Heaven (Matthew) </vt:lpstr>
      <vt:lpstr>IX.  The Kingdom of God is already but not yet. </vt:lpstr>
      <vt:lpstr> X.  Nature—the physical earth is the Kingdom of God. </vt:lpstr>
      <vt:lpstr>XI.  Israel is the Kingdom of God.</vt:lpstr>
      <vt:lpstr>XII.  The Church is the Kingdom of God.  (and I am not contradicting myself)  The church is an outpost of the Kingdom of God. The church is a city on a hill. The church is the best chance many non-believers have of seeing the kingdom. </vt:lpstr>
      <vt:lpstr>  XIII.  The Kingdom of God is any individual who has Jesus as his           or her king. </vt:lpstr>
      <vt:lpstr>XIV.  The Garden of Eden is the Kingdom of God.   </vt:lpstr>
      <vt:lpstr>XV.  The Kingdom of God is heaven on earth. </vt:lpstr>
      <vt:lpstr>XVI.  The Kingdom of God is within (among) us.  Luke 17:21 </vt:lpstr>
      <vt:lpstr>XVII.  The Kingdom of God is not a physical place. </vt:lpstr>
      <vt:lpstr>XVIII.  The Kingdom of God is not of this world.  John 18:36  Matthew 6:25  Do not give a thought to your life….</vt:lpstr>
      <vt:lpstr>XIX.  The Kingdom of God is not a premillennial kingdom with Jesus reigning on the earth.</vt:lpstr>
      <vt:lpstr>XX. The Kingdom of God is entered by being born again.  John 3:1-9 </vt:lpstr>
      <vt:lpstr>XXI. The Kingdom of God is something you are completely in or    completely out of.  Mark 12:28-34</vt:lpstr>
      <vt:lpstr>XXII.  The Kingdom of God is a radical ethic in complete opposition to the worldly ethic.</vt:lpstr>
      <vt:lpstr>XXIII The Kingdom of God is best understood from the Sermon on the Mount</vt:lpstr>
      <vt:lpstr>XXIII The Kingdom of God is best understood from the Sermon on the Mount</vt:lpstr>
      <vt:lpstr>XXIV.  The   Unrighteous will not inherit the kingdom of God. </vt:lpstr>
      <vt:lpstr>XXV.  The Kingdom of God is a “place” where things are as they ought to be.</vt:lpstr>
      <vt:lpstr>XXVI.  The Kingdom of God cannot be moved.  Hebrews 12:25-29 </vt:lpstr>
      <vt:lpstr>XXVII.  The Kingdom of God is a place where God’s will is done.  Matthew 6:10</vt:lpstr>
      <vt:lpstr>XXVIII.  The Kingdom of God is of inestimable value.</vt:lpstr>
      <vt:lpstr>XXIX. The Kingdom of God is a place Jesus is.</vt:lpstr>
      <vt:lpstr>XXX.  The Kingdom of God is about a relationship with God.</vt:lpstr>
      <vt:lpstr>XXXI. The Kingdom of God is revealed, proclaimed,   preached, announced.</vt:lpstr>
      <vt:lpstr>Our Role in the Kingdom</vt:lpstr>
      <vt:lpstr>Individual in the Kingdom of God</vt:lpstr>
      <vt:lpstr>In Our Churches</vt:lpstr>
      <vt:lpstr>In Our Communities</vt:lpstr>
      <vt:lpstr>The Kingdom of God in the Old Testament</vt:lpstr>
      <vt:lpstr>The Kingdom of God in the Old Testament</vt:lpstr>
      <vt:lpstr> The Day of the Lord in the 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Kingdom of God and The Day of the LOrd</dc:title>
  <dc:creator>John Oakes</dc:creator>
  <cp:lastModifiedBy>John Oakes</cp:lastModifiedBy>
  <cp:revision>39</cp:revision>
  <dcterms:created xsi:type="dcterms:W3CDTF">2011-04-15T17:26:32Z</dcterms:created>
  <dcterms:modified xsi:type="dcterms:W3CDTF">2022-09-04T16:10:35Z</dcterms:modified>
</cp:coreProperties>
</file>