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413" r:id="rId2"/>
    <p:sldId id="412" r:id="rId3"/>
    <p:sldId id="414" r:id="rId4"/>
    <p:sldId id="362" r:id="rId5"/>
    <p:sldId id="366" r:id="rId6"/>
    <p:sldId id="375" r:id="rId7"/>
    <p:sldId id="377" r:id="rId8"/>
    <p:sldId id="387" r:id="rId9"/>
    <p:sldId id="380" r:id="rId10"/>
    <p:sldId id="381" r:id="rId11"/>
    <p:sldId id="408" r:id="rId12"/>
    <p:sldId id="383" r:id="rId13"/>
    <p:sldId id="382" r:id="rId14"/>
    <p:sldId id="409" r:id="rId15"/>
    <p:sldId id="384" r:id="rId16"/>
    <p:sldId id="386" r:id="rId17"/>
    <p:sldId id="410" r:id="rId18"/>
    <p:sldId id="389" r:id="rId19"/>
    <p:sldId id="411" r:id="rId20"/>
    <p:sldId id="390" r:id="rId21"/>
    <p:sldId id="391" r:id="rId22"/>
    <p:sldId id="392" r:id="rId23"/>
    <p:sldId id="398" r:id="rId24"/>
    <p:sldId id="399" r:id="rId25"/>
    <p:sldId id="405" r:id="rId26"/>
    <p:sldId id="406" r:id="rId27"/>
    <p:sldId id="407" r:id="rId28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CB4CBD7-F379-4727-B305-3218DE926D2A}">
          <p14:sldIdLst>
            <p14:sldId id="413"/>
            <p14:sldId id="412"/>
            <p14:sldId id="414"/>
            <p14:sldId id="362"/>
            <p14:sldId id="366"/>
            <p14:sldId id="375"/>
            <p14:sldId id="377"/>
            <p14:sldId id="387"/>
            <p14:sldId id="380"/>
            <p14:sldId id="381"/>
            <p14:sldId id="408"/>
            <p14:sldId id="383"/>
            <p14:sldId id="382"/>
            <p14:sldId id="409"/>
            <p14:sldId id="384"/>
            <p14:sldId id="386"/>
            <p14:sldId id="410"/>
            <p14:sldId id="389"/>
            <p14:sldId id="411"/>
            <p14:sldId id="390"/>
            <p14:sldId id="391"/>
            <p14:sldId id="392"/>
            <p14:sldId id="398"/>
            <p14:sldId id="399"/>
            <p14:sldId id="405"/>
            <p14:sldId id="406"/>
            <p14:sldId id="4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B57286-E675-4654-B9C2-7FA626D9FAAA}" v="10" dt="2023-02-12T16:44:27.8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58" autoAdjust="0"/>
    <p:restoredTop sz="92980" autoAdjust="0"/>
  </p:normalViewPr>
  <p:slideViewPr>
    <p:cSldViewPr>
      <p:cViewPr varScale="1">
        <p:scale>
          <a:sx n="59" d="100"/>
          <a:sy n="59" d="100"/>
        </p:scale>
        <p:origin x="696" y="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Oakes" userId="1a36f0057432ea1f" providerId="LiveId" clId="{6CB57286-E675-4654-B9C2-7FA626D9FAAA}"/>
    <pc:docChg chg="custSel addSld modSld sldOrd modSection">
      <pc:chgData name="John Oakes" userId="1a36f0057432ea1f" providerId="LiveId" clId="{6CB57286-E675-4654-B9C2-7FA626D9FAAA}" dt="2023-02-12T16:45:35.036" v="467" actId="1076"/>
      <pc:docMkLst>
        <pc:docMk/>
      </pc:docMkLst>
      <pc:sldChg chg="modSp mod">
        <pc:chgData name="John Oakes" userId="1a36f0057432ea1f" providerId="LiveId" clId="{6CB57286-E675-4654-B9C2-7FA626D9FAAA}" dt="2023-02-12T16:37:26.003" v="435" actId="20577"/>
        <pc:sldMkLst>
          <pc:docMk/>
          <pc:sldMk cId="3075149691" sldId="384"/>
        </pc:sldMkLst>
        <pc:spChg chg="mod">
          <ac:chgData name="John Oakes" userId="1a36f0057432ea1f" providerId="LiveId" clId="{6CB57286-E675-4654-B9C2-7FA626D9FAAA}" dt="2023-02-12T16:37:26.003" v="435" actId="20577"/>
          <ac:spMkLst>
            <pc:docMk/>
            <pc:sldMk cId="3075149691" sldId="384"/>
            <ac:spMk id="3" creationId="{00000000-0000-0000-0000-000000000000}"/>
          </ac:spMkLst>
        </pc:spChg>
      </pc:sldChg>
      <pc:sldChg chg="modSp mod">
        <pc:chgData name="John Oakes" userId="1a36f0057432ea1f" providerId="LiveId" clId="{6CB57286-E675-4654-B9C2-7FA626D9FAAA}" dt="2023-02-12T16:33:49.661" v="432" actId="14100"/>
        <pc:sldMkLst>
          <pc:docMk/>
          <pc:sldMk cId="883265653" sldId="386"/>
        </pc:sldMkLst>
        <pc:spChg chg="mod">
          <ac:chgData name="John Oakes" userId="1a36f0057432ea1f" providerId="LiveId" clId="{6CB57286-E675-4654-B9C2-7FA626D9FAAA}" dt="2023-02-12T16:33:49.661" v="432" actId="14100"/>
          <ac:spMkLst>
            <pc:docMk/>
            <pc:sldMk cId="883265653" sldId="386"/>
            <ac:spMk id="3" creationId="{00000000-0000-0000-0000-000000000000}"/>
          </ac:spMkLst>
        </pc:spChg>
      </pc:sldChg>
      <pc:sldChg chg="modSp">
        <pc:chgData name="John Oakes" userId="1a36f0057432ea1f" providerId="LiveId" clId="{6CB57286-E675-4654-B9C2-7FA626D9FAAA}" dt="2023-02-12T01:33:52.579" v="0" actId="14100"/>
        <pc:sldMkLst>
          <pc:docMk/>
          <pc:sldMk cId="1037324179" sldId="409"/>
        </pc:sldMkLst>
        <pc:picChg chg="mod">
          <ac:chgData name="John Oakes" userId="1a36f0057432ea1f" providerId="LiveId" clId="{6CB57286-E675-4654-B9C2-7FA626D9FAAA}" dt="2023-02-12T01:33:52.579" v="0" actId="14100"/>
          <ac:picMkLst>
            <pc:docMk/>
            <pc:sldMk cId="1037324179" sldId="409"/>
            <ac:picMk id="1026" creationId="{624B52BF-79CE-8442-2156-9DEABAAA04DB}"/>
          </ac:picMkLst>
        </pc:picChg>
      </pc:sldChg>
      <pc:sldChg chg="addSp delSp modSp new mod">
        <pc:chgData name="John Oakes" userId="1a36f0057432ea1f" providerId="LiveId" clId="{6CB57286-E675-4654-B9C2-7FA626D9FAAA}" dt="2023-02-12T16:24:38.362" v="51" actId="1076"/>
        <pc:sldMkLst>
          <pc:docMk/>
          <pc:sldMk cId="2614487029" sldId="410"/>
        </pc:sldMkLst>
        <pc:spChg chg="mod">
          <ac:chgData name="John Oakes" userId="1a36f0057432ea1f" providerId="LiveId" clId="{6CB57286-E675-4654-B9C2-7FA626D9FAAA}" dt="2023-02-12T16:24:14.103" v="46" actId="27636"/>
          <ac:spMkLst>
            <pc:docMk/>
            <pc:sldMk cId="2614487029" sldId="410"/>
            <ac:spMk id="2" creationId="{AA3AB6A8-E5D2-2B65-5E41-2317CD8A8FA8}"/>
          </ac:spMkLst>
        </pc:spChg>
        <pc:spChg chg="del">
          <ac:chgData name="John Oakes" userId="1a36f0057432ea1f" providerId="LiveId" clId="{6CB57286-E675-4654-B9C2-7FA626D9FAAA}" dt="2023-02-12T16:23:45.332" v="2"/>
          <ac:spMkLst>
            <pc:docMk/>
            <pc:sldMk cId="2614487029" sldId="410"/>
            <ac:spMk id="3" creationId="{A242BC9F-5A24-74B0-96E6-6E0792B56FB4}"/>
          </ac:spMkLst>
        </pc:spChg>
        <pc:picChg chg="add mod">
          <ac:chgData name="John Oakes" userId="1a36f0057432ea1f" providerId="LiveId" clId="{6CB57286-E675-4654-B9C2-7FA626D9FAAA}" dt="2023-02-12T16:24:38.362" v="51" actId="1076"/>
          <ac:picMkLst>
            <pc:docMk/>
            <pc:sldMk cId="2614487029" sldId="410"/>
            <ac:picMk id="2050" creationId="{6AC8D025-FBDE-FF78-CAB9-223DBF4D2F0D}"/>
          </ac:picMkLst>
        </pc:picChg>
      </pc:sldChg>
      <pc:sldChg chg="modSp new mod">
        <pc:chgData name="John Oakes" userId="1a36f0057432ea1f" providerId="LiveId" clId="{6CB57286-E675-4654-B9C2-7FA626D9FAAA}" dt="2023-02-12T16:27:45.819" v="317" actId="14100"/>
        <pc:sldMkLst>
          <pc:docMk/>
          <pc:sldMk cId="722962630" sldId="411"/>
        </pc:sldMkLst>
        <pc:spChg chg="mod">
          <ac:chgData name="John Oakes" userId="1a36f0057432ea1f" providerId="LiveId" clId="{6CB57286-E675-4654-B9C2-7FA626D9FAAA}" dt="2023-02-12T16:25:18.992" v="69" actId="20577"/>
          <ac:spMkLst>
            <pc:docMk/>
            <pc:sldMk cId="722962630" sldId="411"/>
            <ac:spMk id="2" creationId="{F2C924D5-1B36-78DB-838F-B499CC69D404}"/>
          </ac:spMkLst>
        </pc:spChg>
        <pc:spChg chg="mod">
          <ac:chgData name="John Oakes" userId="1a36f0057432ea1f" providerId="LiveId" clId="{6CB57286-E675-4654-B9C2-7FA626D9FAAA}" dt="2023-02-12T16:27:45.819" v="317" actId="14100"/>
          <ac:spMkLst>
            <pc:docMk/>
            <pc:sldMk cId="722962630" sldId="411"/>
            <ac:spMk id="3" creationId="{04B66212-D5B9-232A-B6B7-8C4084B5F9BE}"/>
          </ac:spMkLst>
        </pc:spChg>
      </pc:sldChg>
      <pc:sldChg chg="addSp delSp modSp new mod">
        <pc:chgData name="John Oakes" userId="1a36f0057432ea1f" providerId="LiveId" clId="{6CB57286-E675-4654-B9C2-7FA626D9FAAA}" dt="2023-02-12T16:45:19.770" v="465" actId="1076"/>
        <pc:sldMkLst>
          <pc:docMk/>
          <pc:sldMk cId="2787528228" sldId="412"/>
        </pc:sldMkLst>
        <pc:spChg chg="del">
          <ac:chgData name="John Oakes" userId="1a36f0057432ea1f" providerId="LiveId" clId="{6CB57286-E675-4654-B9C2-7FA626D9FAAA}" dt="2023-02-12T16:44:27.822" v="453" actId="931"/>
          <ac:spMkLst>
            <pc:docMk/>
            <pc:sldMk cId="2787528228" sldId="412"/>
            <ac:spMk id="3" creationId="{61E77389-25B0-042B-8643-BD0B2C235F59}"/>
          </ac:spMkLst>
        </pc:spChg>
        <pc:picChg chg="add mod">
          <ac:chgData name="John Oakes" userId="1a36f0057432ea1f" providerId="LiveId" clId="{6CB57286-E675-4654-B9C2-7FA626D9FAAA}" dt="2023-02-12T16:45:19.770" v="465" actId="1076"/>
          <ac:picMkLst>
            <pc:docMk/>
            <pc:sldMk cId="2787528228" sldId="412"/>
            <ac:picMk id="5" creationId="{AFF7BFDF-5365-1343-528F-A70747C81BD8}"/>
          </ac:picMkLst>
        </pc:picChg>
      </pc:sldChg>
      <pc:sldChg chg="addSp delSp modSp new mod ord">
        <pc:chgData name="John Oakes" userId="1a36f0057432ea1f" providerId="LiveId" clId="{6CB57286-E675-4654-B9C2-7FA626D9FAAA}" dt="2023-02-12T16:45:07.725" v="463"/>
        <pc:sldMkLst>
          <pc:docMk/>
          <pc:sldMk cId="920908039" sldId="413"/>
        </pc:sldMkLst>
        <pc:spChg chg="mod">
          <ac:chgData name="John Oakes" userId="1a36f0057432ea1f" providerId="LiveId" clId="{6CB57286-E675-4654-B9C2-7FA626D9FAAA}" dt="2023-02-12T16:44:41.206" v="456" actId="120"/>
          <ac:spMkLst>
            <pc:docMk/>
            <pc:sldMk cId="920908039" sldId="413"/>
            <ac:spMk id="2" creationId="{C003D3AB-4C57-E674-3A9C-0502093D5FEE}"/>
          </ac:spMkLst>
        </pc:spChg>
        <pc:spChg chg="del">
          <ac:chgData name="John Oakes" userId="1a36f0057432ea1f" providerId="LiveId" clId="{6CB57286-E675-4654-B9C2-7FA626D9FAAA}" dt="2023-02-12T16:44:14.427" v="450" actId="931"/>
          <ac:spMkLst>
            <pc:docMk/>
            <pc:sldMk cId="920908039" sldId="413"/>
            <ac:spMk id="3" creationId="{536B81BB-85A4-02D5-4647-B3B90F49AD94}"/>
          </ac:spMkLst>
        </pc:spChg>
        <pc:picChg chg="add mod">
          <ac:chgData name="John Oakes" userId="1a36f0057432ea1f" providerId="LiveId" clId="{6CB57286-E675-4654-B9C2-7FA626D9FAAA}" dt="2023-02-12T16:45:03.629" v="461" actId="1076"/>
          <ac:picMkLst>
            <pc:docMk/>
            <pc:sldMk cId="920908039" sldId="413"/>
            <ac:picMk id="5" creationId="{2712334E-D054-9C68-949F-8FD0907AE3EF}"/>
          </ac:picMkLst>
        </pc:picChg>
      </pc:sldChg>
      <pc:sldChg chg="addSp delSp modSp new mod">
        <pc:chgData name="John Oakes" userId="1a36f0057432ea1f" providerId="LiveId" clId="{6CB57286-E675-4654-B9C2-7FA626D9FAAA}" dt="2023-02-12T16:45:35.036" v="467" actId="1076"/>
        <pc:sldMkLst>
          <pc:docMk/>
          <pc:sldMk cId="564809876" sldId="414"/>
        </pc:sldMkLst>
        <pc:spChg chg="del">
          <ac:chgData name="John Oakes" userId="1a36f0057432ea1f" providerId="LiveId" clId="{6CB57286-E675-4654-B9C2-7FA626D9FAAA}" dt="2023-02-12T16:44:03.786" v="447" actId="931"/>
          <ac:spMkLst>
            <pc:docMk/>
            <pc:sldMk cId="564809876" sldId="414"/>
            <ac:spMk id="3" creationId="{DCAC9C49-D31A-023C-42B7-9AF40B84862D}"/>
          </ac:spMkLst>
        </pc:spChg>
        <pc:picChg chg="add mod">
          <ac:chgData name="John Oakes" userId="1a36f0057432ea1f" providerId="LiveId" clId="{6CB57286-E675-4654-B9C2-7FA626D9FAAA}" dt="2023-02-12T16:45:35.036" v="467" actId="1076"/>
          <ac:picMkLst>
            <pc:docMk/>
            <pc:sldMk cId="564809876" sldId="414"/>
            <ac:picMk id="5" creationId="{FA8E3446-36AB-12BA-3329-43A5A202C2F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F5DA5A60-CD0D-4CEA-84A5-967F3B24EF8B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4D1BA47B-E518-45AA-A0F0-AC88BF73B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21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0587" y="2942602"/>
            <a:ext cx="9530575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10096869" y="2944634"/>
            <a:ext cx="1587131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>
          <a:xfrm>
            <a:off x="10283619" y="3136658"/>
            <a:ext cx="1213632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/>
          <p:cNvSpPr/>
          <p:nvPr/>
        </p:nvSpPr>
        <p:spPr>
          <a:xfrm>
            <a:off x="593978" y="3055622"/>
            <a:ext cx="926379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82435" y="4625268"/>
            <a:ext cx="1016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22429" y="4559277"/>
            <a:ext cx="9006888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718628" y="3139440"/>
            <a:ext cx="9014491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073" y="4648200"/>
            <a:ext cx="87376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6273" y="3227034"/>
            <a:ext cx="88392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48936" y="228600"/>
            <a:ext cx="247904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73634" y="351410"/>
            <a:ext cx="2229647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98103" y="395428"/>
            <a:ext cx="1980708" cy="57889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229600" cy="5791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2635" y="2946400"/>
            <a:ext cx="11020213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Rectangle 15"/>
          <p:cNvSpPr/>
          <p:nvPr/>
        </p:nvSpPr>
        <p:spPr>
          <a:xfrm>
            <a:off x="756875" y="3048000"/>
            <a:ext cx="1071173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941" y="3200400"/>
            <a:ext cx="102616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00661" y="4541521"/>
            <a:ext cx="1042416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1941" y="4607511"/>
            <a:ext cx="102616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01010" y="3124200"/>
            <a:ext cx="10423465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8171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171" y="1722438"/>
            <a:ext cx="5386917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171" y="2438400"/>
            <a:ext cx="5386917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22438"/>
            <a:ext cx="5389033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38400"/>
            <a:ext cx="5389033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 useBgFill="1">
        <p:nvSpPr>
          <p:cNvPr id="11" name="Rounded Rectangle 10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 useBgFill="1">
        <p:nvSpPr>
          <p:cNvPr id="12" name="Rounded Rectangle 11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685800"/>
            <a:ext cx="6096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46712" y="1505712"/>
            <a:ext cx="3622088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902254" y="1642472"/>
            <a:ext cx="3311005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5334" y="2971800"/>
            <a:ext cx="3064845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334" y="1734312"/>
            <a:ext cx="3064845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 useBgFill="1">
        <p:nvSpPr>
          <p:cNvPr id="9" name="Rounded Rectangle 8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621437"/>
            <a:ext cx="103632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4400" y="4953000"/>
            <a:ext cx="103632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1016000" y="5029200"/>
            <a:ext cx="10134353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19200" y="5638800"/>
            <a:ext cx="9771352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807452" y="5074920"/>
            <a:ext cx="10594848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5052" y="5656557"/>
            <a:ext cx="9659648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05401"/>
            <a:ext cx="9771352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 useBgFill="1">
        <p:nvSpPr>
          <p:cNvPr id="7" name="Rounded Rectangle 6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9728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770A36D-EE8A-4D7C-9C9F-E5E9C6BED234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5760" y="278166"/>
            <a:ext cx="1146048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7151" y="372862"/>
            <a:ext cx="11174027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3D3AB-4C57-E674-3A9C-0502093D5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Karaoke</a:t>
            </a:r>
          </a:p>
        </p:txBody>
      </p:sp>
      <p:pic>
        <p:nvPicPr>
          <p:cNvPr id="5" name="Content Placeholder 4" descr="A couple of men standing in front of a projector screen&#10;&#10;Description automatically generated with low confidence">
            <a:extLst>
              <a:ext uri="{FF2B5EF4-FFF2-40B4-BE49-F238E27FC236}">
                <a16:creationId xmlns:a16="http://schemas.microsoft.com/office/drawing/2014/main" id="{2712334E-D054-9C68-949F-8FD0907AE3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-1600201"/>
            <a:ext cx="7543800" cy="10058401"/>
          </a:xfrm>
        </p:spPr>
      </p:pic>
    </p:spTree>
    <p:extLst>
      <p:ext uri="{BB962C8B-B14F-4D97-AF65-F5344CB8AC3E}">
        <p14:creationId xmlns:p14="http://schemas.microsoft.com/office/powerpoint/2010/main" val="920908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Ezekiel 4 &amp; 5</a:t>
            </a:r>
            <a:br>
              <a:rPr lang="en-US" b="1" dirty="0"/>
            </a:br>
            <a:r>
              <a:rPr lang="en-US" b="1" dirty="0"/>
              <a:t>Dramatic symbolism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438400"/>
            <a:ext cx="10515600" cy="42672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200" b="1" dirty="0"/>
              <a:t>Ezek 4:1-3  Ezekiel acts out the siege of Jerusalem (588-586 BC)</a:t>
            </a:r>
          </a:p>
          <a:p>
            <a:pPr marL="114300" indent="0">
              <a:buNone/>
            </a:pPr>
            <a:r>
              <a:rPr lang="en-US" sz="3200" b="1" dirty="0"/>
              <a:t>	a. Draws the city</a:t>
            </a:r>
          </a:p>
          <a:p>
            <a:pPr marL="114300" indent="0">
              <a:buNone/>
            </a:pPr>
            <a:r>
              <a:rPr lang="en-US" sz="3200" b="1" dirty="0"/>
              <a:t>	b. Siege works: Babylon</a:t>
            </a:r>
          </a:p>
          <a:p>
            <a:pPr marL="114300" indent="0">
              <a:buNone/>
            </a:pPr>
            <a:r>
              <a:rPr lang="en-US" sz="3200" b="1" dirty="0"/>
              <a:t>	c. Iron pan   God is against Jerusalem and will not hear their prayers</a:t>
            </a:r>
          </a:p>
          <a:p>
            <a:pPr marL="114300" indent="0"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618514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Ezekiel 4 &amp; 5</a:t>
            </a:r>
            <a:br>
              <a:rPr lang="en-US" b="1" dirty="0"/>
            </a:br>
            <a:r>
              <a:rPr lang="en-US" b="1" dirty="0"/>
              <a:t>Dramatic symbolism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52600"/>
            <a:ext cx="10668000" cy="4953000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endParaRPr lang="en-US" sz="2000" b="1" dirty="0"/>
          </a:p>
          <a:p>
            <a:pPr marL="114300" indent="0">
              <a:buNone/>
            </a:pPr>
            <a:r>
              <a:rPr lang="en-US" sz="3500" b="1" dirty="0"/>
              <a:t>4:4-7   430 Days = 430 years = symbolically, length of captivity in Egypt</a:t>
            </a:r>
          </a:p>
          <a:p>
            <a:pPr marL="114300" indent="0">
              <a:buNone/>
            </a:pPr>
            <a:r>
              <a:rPr lang="en-US" sz="3500" b="1" dirty="0"/>
              <a:t>	390 days for sin of Ephraim/Samaria/Northern Kingdom</a:t>
            </a:r>
          </a:p>
          <a:p>
            <a:pPr marL="114300" indent="0">
              <a:buNone/>
            </a:pPr>
            <a:r>
              <a:rPr lang="en-US" sz="3500" b="1" dirty="0"/>
              <a:t>	40 days for sin of Judah </a:t>
            </a:r>
          </a:p>
          <a:p>
            <a:pPr marL="114300" indent="0">
              <a:buNone/>
            </a:pPr>
            <a:r>
              <a:rPr lang="en-US" sz="3500" b="1" dirty="0"/>
              <a:t>	v. 4  “bear their sin” = bear the consequences</a:t>
            </a:r>
          </a:p>
          <a:p>
            <a:pPr marL="114300" indent="0">
              <a:buNone/>
            </a:pPr>
            <a:r>
              <a:rPr lang="en-US" sz="3500" b="1" dirty="0"/>
              <a:t>4:9-11  mixing, weighing grain = shortage of food during siege.</a:t>
            </a:r>
          </a:p>
          <a:p>
            <a:pPr marL="114300" indent="0">
              <a:buNone/>
            </a:pPr>
            <a:r>
              <a:rPr lang="en-US" sz="3500" b="1" dirty="0"/>
              <a:t>4:12  cook over human dung = unclean during exile.	</a:t>
            </a:r>
          </a:p>
        </p:txBody>
      </p:sp>
    </p:spTree>
    <p:extLst>
      <p:ext uri="{BB962C8B-B14F-4D97-AF65-F5344CB8AC3E}">
        <p14:creationId xmlns:p14="http://schemas.microsoft.com/office/powerpoint/2010/main" val="806379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D11F5-5F6E-4680-B8CF-8F1E8E52B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E5E38-863A-4C86-8259-E75C68471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752601"/>
            <a:ext cx="4419600" cy="4373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Image result for ezekiel 4">
            <a:extLst>
              <a:ext uri="{FF2B5EF4-FFF2-40B4-BE49-F238E27FC236}">
                <a16:creationId xmlns:a16="http://schemas.microsoft.com/office/drawing/2014/main" id="{9B3CA172-BC1E-47EE-B324-8202CC5EF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302" y="533400"/>
            <a:ext cx="451485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2BB2A0-FC46-422E-9BFA-E3E36E801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3728" y="466188"/>
            <a:ext cx="4364273" cy="608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544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Ezekiel 5  Ezekiel gets a haircut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1"/>
            <a:ext cx="11277600" cy="437356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b="1" dirty="0"/>
              <a:t>A haircut:   The point: From those to whom much has been given, much will be expected.</a:t>
            </a:r>
          </a:p>
          <a:p>
            <a:pPr marL="114300" indent="0">
              <a:buNone/>
            </a:pPr>
            <a:endParaRPr lang="en-US" sz="1100" b="1" dirty="0"/>
          </a:p>
          <a:p>
            <a:pPr marL="114300" indent="0">
              <a:buNone/>
            </a:pPr>
            <a:r>
              <a:rPr lang="en-US" sz="2800" b="1" dirty="0"/>
              <a:t>Cutting off hair and beard a big deal for Jews.</a:t>
            </a:r>
          </a:p>
          <a:p>
            <a:pPr marL="114300" indent="0">
              <a:buNone/>
            </a:pPr>
            <a:endParaRPr lang="en-US" sz="1100" b="1" dirty="0"/>
          </a:p>
          <a:p>
            <a:pPr marL="114300" indent="0">
              <a:buNone/>
            </a:pPr>
            <a:r>
              <a:rPr lang="en-US" sz="2800" b="1" dirty="0"/>
              <a:t>v. 2  fire, sword and exile</a:t>
            </a:r>
          </a:p>
          <a:p>
            <a:pPr marL="114300" indent="0">
              <a:buNone/>
            </a:pPr>
            <a:endParaRPr lang="en-US" sz="1100" b="1" dirty="0"/>
          </a:p>
          <a:p>
            <a:pPr marL="114300" indent="0">
              <a:buNone/>
            </a:pPr>
            <a:r>
              <a:rPr lang="en-US" sz="2800" b="1" dirty="0"/>
              <a:t>v. 3  The remnant motif  (but even some of them will suffer v. 4)</a:t>
            </a:r>
          </a:p>
          <a:p>
            <a:pPr marL="114300" indent="0">
              <a:buNone/>
            </a:pPr>
            <a:endParaRPr lang="en-US" sz="1100" b="1" dirty="0"/>
          </a:p>
          <a:p>
            <a:pPr marL="114300" indent="0">
              <a:buNone/>
            </a:pPr>
            <a:r>
              <a:rPr lang="en-US" sz="2800" b="1" dirty="0"/>
              <a:t>v. 5 I have set you in the center of the nations.  Great responsibility.</a:t>
            </a:r>
          </a:p>
          <a:p>
            <a:pPr marL="114300" indent="0">
              <a:buNone/>
            </a:pP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2946918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2CD88-13E5-91CC-3E1E-7139888F0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zekiel 5-8 Take a sharp sword. Use it as a barber's razor and pass it over  your head and your beard – The Scripture Says">
            <a:extLst>
              <a:ext uri="{FF2B5EF4-FFF2-40B4-BE49-F238E27FC236}">
                <a16:creationId xmlns:a16="http://schemas.microsoft.com/office/drawing/2014/main" id="{624B52BF-79CE-8442-2156-9DEABAAA04D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247650"/>
            <a:ext cx="9601200" cy="720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324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Ezekiel 7  Cursed Money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800" b="1" dirty="0"/>
              <a:t>Ezekiel 7:16 -22   They will throw their silver into the streets.    On the Day of Judgment, what the world holds to be valuable will be abominable.</a:t>
            </a:r>
          </a:p>
          <a:p>
            <a:pPr marL="114300" indent="0">
              <a:buNone/>
            </a:pPr>
            <a:endParaRPr lang="en-US" sz="2800" b="1" dirty="0"/>
          </a:p>
          <a:p>
            <a:pPr marL="114300" indent="0">
              <a:buNone/>
            </a:pPr>
            <a:r>
              <a:rPr lang="en-US" sz="2800" b="1" dirty="0"/>
              <a:t>Things you can buy           Things you cannot buy</a:t>
            </a:r>
          </a:p>
          <a:p>
            <a:pPr marL="114300" indent="0">
              <a:buNone/>
            </a:pPr>
            <a:r>
              <a:rPr lang="en-US" sz="2800" b="1" dirty="0"/>
              <a:t>Medicine				health</a:t>
            </a:r>
          </a:p>
          <a:p>
            <a:pPr marL="114300" indent="0">
              <a:buNone/>
            </a:pPr>
            <a:r>
              <a:rPr lang="en-US" sz="2800" b="1" dirty="0"/>
              <a:t>Books				knowledge of God, wisdom</a:t>
            </a:r>
          </a:p>
          <a:p>
            <a:pPr marL="114300" indent="0">
              <a:buNone/>
            </a:pPr>
            <a:r>
              <a:rPr lang="en-US" sz="2800" b="1" dirty="0"/>
              <a:t>Position				favor with God</a:t>
            </a:r>
          </a:p>
          <a:p>
            <a:pPr marL="114300" indent="0">
              <a:buNone/>
            </a:pPr>
            <a:r>
              <a:rPr lang="en-US" sz="2800" b="1" dirty="0"/>
              <a:t>Attention				love</a:t>
            </a:r>
          </a:p>
        </p:txBody>
      </p:sp>
    </p:spTree>
    <p:extLst>
      <p:ext uri="{BB962C8B-B14F-4D97-AF65-F5344CB8AC3E}">
        <p14:creationId xmlns:p14="http://schemas.microsoft.com/office/powerpoint/2010/main" val="3075149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Ezekiel 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371" y="1981200"/>
            <a:ext cx="11014229" cy="47244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b="1" dirty="0"/>
              <a:t>9:1 Executioners from North (Babylon).</a:t>
            </a:r>
          </a:p>
          <a:p>
            <a:pPr marL="114300" indent="0">
              <a:buNone/>
            </a:pPr>
            <a:endParaRPr lang="en-US" sz="1400" b="1" dirty="0"/>
          </a:p>
          <a:p>
            <a:pPr marL="114300" indent="0">
              <a:buNone/>
            </a:pPr>
            <a:r>
              <a:rPr lang="en-US" sz="2800" b="1" dirty="0"/>
              <a:t>9:2 Put a mark on the foreheads of those who grieve and lament.  Rev 7:1-17   Mark = protect from eternal judgment. (note: not protected from temporal judgment  </a:t>
            </a:r>
            <a:r>
              <a:rPr lang="en-US" sz="2800" b="1" dirty="0" err="1"/>
              <a:t>Ezek</a:t>
            </a:r>
            <a:r>
              <a:rPr lang="en-US" sz="2800" b="1" dirty="0"/>
              <a:t> 21:3-4)</a:t>
            </a:r>
          </a:p>
          <a:p>
            <a:pPr marL="114300" indent="0">
              <a:buNone/>
            </a:pPr>
            <a:endParaRPr lang="en-US" sz="1400" b="1" dirty="0"/>
          </a:p>
          <a:p>
            <a:pPr marL="114300" indent="0">
              <a:buNone/>
            </a:pPr>
            <a:r>
              <a:rPr lang="en-US" sz="2800" b="1" dirty="0"/>
              <a:t>For us, the mark is the Holy Spirit Eph 1:13-14.</a:t>
            </a:r>
          </a:p>
          <a:p>
            <a:pPr marL="114300" indent="0">
              <a:buNone/>
            </a:pPr>
            <a:endParaRPr lang="en-US" sz="1400" b="1" dirty="0"/>
          </a:p>
          <a:p>
            <a:pPr marL="114300" indent="0">
              <a:buNone/>
            </a:pPr>
            <a:r>
              <a:rPr lang="en-US" sz="2800" b="1" dirty="0"/>
              <a:t>9:3 The shekinah moves to the threshold of the temple. God is about to abandon temple, city and people.</a:t>
            </a:r>
          </a:p>
          <a:p>
            <a:pPr marL="114300" indent="0">
              <a:buNone/>
            </a:pPr>
            <a:endParaRPr lang="en-US" sz="2800" b="1" dirty="0"/>
          </a:p>
          <a:p>
            <a:pPr marL="11430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83265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AB6A8-E5D2-2B65-5E41-2317CD8A8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Nebuchadnezzar Comes From the </a:t>
            </a:r>
            <a:r>
              <a:rPr lang="en-US" sz="3200" b="1" dirty="0" err="1"/>
              <a:t>NOrth</a:t>
            </a:r>
            <a:endParaRPr lang="en-US" sz="3200" b="1" dirty="0"/>
          </a:p>
        </p:txBody>
      </p:sp>
      <p:pic>
        <p:nvPicPr>
          <p:cNvPr id="2050" name="Picture 2" descr="Assyrian &amp; Babylonian Captivity &amp; Exile of Israel &amp; Judah Map">
            <a:extLst>
              <a:ext uri="{FF2B5EF4-FFF2-40B4-BE49-F238E27FC236}">
                <a16:creationId xmlns:a16="http://schemas.microsoft.com/office/drawing/2014/main" id="{6AC8D025-FBDE-FF78-CAB9-223DBF4D2F0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00200"/>
            <a:ext cx="8839200" cy="623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487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Ezekiel 9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171" y="1905000"/>
            <a:ext cx="11014229" cy="4221164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3200" b="1" dirty="0" err="1"/>
              <a:t>Ezek</a:t>
            </a:r>
            <a:r>
              <a:rPr lang="en-US" sz="3200" b="1" dirty="0"/>
              <a:t> 9:5  Kill without pity or compassion.  Whew!</a:t>
            </a:r>
          </a:p>
          <a:p>
            <a:pPr marL="114300" indent="0">
              <a:buNone/>
            </a:pPr>
            <a:endParaRPr lang="en-US" sz="1800" b="1" dirty="0"/>
          </a:p>
          <a:p>
            <a:pPr marL="114300" indent="0">
              <a:buNone/>
            </a:pPr>
            <a:r>
              <a:rPr lang="en-US" sz="3200" b="1" dirty="0"/>
              <a:t>9:6  Begin at my sanctuary (leaders, the church)</a:t>
            </a:r>
          </a:p>
          <a:p>
            <a:pPr marL="114300" indent="0">
              <a:buNone/>
            </a:pPr>
            <a:r>
              <a:rPr lang="en-US" sz="3200" b="1" dirty="0"/>
              <a:t>       (1 Pet 4:17)</a:t>
            </a:r>
          </a:p>
          <a:p>
            <a:pPr marL="114300" indent="0">
              <a:buNone/>
            </a:pPr>
            <a:endParaRPr lang="en-US" sz="1800" b="1" dirty="0"/>
          </a:p>
          <a:p>
            <a:pPr marL="114300" indent="0">
              <a:buNone/>
            </a:pPr>
            <a:r>
              <a:rPr lang="en-US" sz="3200" b="1" dirty="0"/>
              <a:t>9:9-10  They brought this on themselves</a:t>
            </a:r>
          </a:p>
          <a:p>
            <a:pPr marL="114300" indent="0">
              <a:buNone/>
            </a:pPr>
            <a:endParaRPr lang="en-US" sz="1800" b="1" dirty="0"/>
          </a:p>
          <a:p>
            <a:pPr marL="114300" indent="0">
              <a:buNone/>
            </a:pPr>
            <a:r>
              <a:rPr lang="en-US" sz="3200" b="1" dirty="0"/>
              <a:t>9:11 It (God’s wrath) is accomplished!</a:t>
            </a:r>
          </a:p>
        </p:txBody>
      </p:sp>
    </p:spTree>
    <p:extLst>
      <p:ext uri="{BB962C8B-B14F-4D97-AF65-F5344CB8AC3E}">
        <p14:creationId xmlns:p14="http://schemas.microsoft.com/office/powerpoint/2010/main" val="3566014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924D5-1B36-78DB-838F-B499CC69D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Summary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66212-D5B9-232A-B6B7-8C4084B5F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81200"/>
            <a:ext cx="10515600" cy="4144964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200" b="1" dirty="0"/>
              <a:t>God will hold his people accountable.</a:t>
            </a:r>
          </a:p>
          <a:p>
            <a:pPr marL="114300" indent="0">
              <a:buNone/>
            </a:pPr>
            <a:endParaRPr lang="en-US" sz="1400" b="1" dirty="0"/>
          </a:p>
          <a:p>
            <a:pPr marL="114300" indent="0">
              <a:buNone/>
            </a:pPr>
            <a:r>
              <a:rPr lang="en-US" sz="3200" b="1" dirty="0"/>
              <a:t>God will protect a remnant</a:t>
            </a:r>
          </a:p>
          <a:p>
            <a:pPr marL="114300" indent="0">
              <a:buNone/>
            </a:pPr>
            <a:endParaRPr lang="en-US" sz="1400" b="1" dirty="0"/>
          </a:p>
          <a:p>
            <a:pPr marL="114300" indent="0">
              <a:buNone/>
            </a:pPr>
            <a:r>
              <a:rPr lang="en-US" sz="3200" b="1" dirty="0"/>
              <a:t>God holds the “religious” especially to account</a:t>
            </a:r>
          </a:p>
          <a:p>
            <a:pPr marL="114300" indent="0">
              <a:buNone/>
            </a:pPr>
            <a:endParaRPr lang="en-US" sz="1400" b="1" dirty="0"/>
          </a:p>
          <a:p>
            <a:pPr marL="114300" indent="0">
              <a:buNone/>
            </a:pPr>
            <a:r>
              <a:rPr lang="en-US" sz="3200" b="1" dirty="0"/>
              <a:t>God will judge the world due to sin, but those who worship him will be sealed from final judgment.</a:t>
            </a:r>
          </a:p>
          <a:p>
            <a:pPr marL="114300" indent="0">
              <a:buNone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22962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2C5E2-DE0E-A228-E999-97772646A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erson sitting at a desk&#10;&#10;Description automatically generated with medium confidence">
            <a:extLst>
              <a:ext uri="{FF2B5EF4-FFF2-40B4-BE49-F238E27FC236}">
                <a16:creationId xmlns:a16="http://schemas.microsoft.com/office/drawing/2014/main" id="{AFF7BFDF-5365-1343-528F-A70747C81B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-2971800"/>
            <a:ext cx="7278886" cy="9705182"/>
          </a:xfrm>
        </p:spPr>
      </p:pic>
    </p:spTree>
    <p:extLst>
      <p:ext uri="{BB962C8B-B14F-4D97-AF65-F5344CB8AC3E}">
        <p14:creationId xmlns:p14="http://schemas.microsoft.com/office/powerpoint/2010/main" val="2787528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Ezekiel 10,11  Necessity of Judgment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b="1" dirty="0" err="1"/>
              <a:t>Ezek</a:t>
            </a:r>
            <a:r>
              <a:rPr lang="en-US" b="1" dirty="0"/>
              <a:t> 10:1  God on a sapphire (blue, royal) throne with his cherubim protecting his holiness.</a:t>
            </a:r>
          </a:p>
          <a:p>
            <a:pPr marL="114300" indent="0">
              <a:buNone/>
            </a:pPr>
            <a:endParaRPr lang="en-US" sz="1400" b="1" dirty="0"/>
          </a:p>
          <a:p>
            <a:pPr marL="114300" indent="0">
              <a:buNone/>
            </a:pPr>
            <a:endParaRPr lang="en-US" sz="1400" b="1" dirty="0"/>
          </a:p>
          <a:p>
            <a:pPr marL="114300" indent="0">
              <a:buNone/>
            </a:pPr>
            <a:r>
              <a:rPr lang="en-US" b="1" dirty="0" err="1"/>
              <a:t>Ezek</a:t>
            </a:r>
            <a:r>
              <a:rPr lang="en-US" b="1" dirty="0"/>
              <a:t> 10:18  A momentous event.  The Lord departs from the temple in Jerusalem.  Judgment is around the corner.  Jerusalem is doomed.</a:t>
            </a:r>
          </a:p>
        </p:txBody>
      </p:sp>
    </p:spTree>
    <p:extLst>
      <p:ext uri="{BB962C8B-B14F-4D97-AF65-F5344CB8AC3E}">
        <p14:creationId xmlns:p14="http://schemas.microsoft.com/office/powerpoint/2010/main" val="678043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/>
              <a:t>Ezekiel 11  Judgment on the Leaders of Judah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b="1" dirty="0"/>
              <a:t>Remember, this is being said to the elders.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sz="2000" b="1" dirty="0"/>
              <a:t>Their  sin?  </a:t>
            </a:r>
            <a:r>
              <a:rPr lang="en-US" sz="2000" b="1" dirty="0" err="1"/>
              <a:t>Ezek</a:t>
            </a:r>
            <a:r>
              <a:rPr lang="en-US" sz="2000" b="1" dirty="0"/>
              <a:t> 11:3  They say “peace, peace” when there is no peace.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endParaRPr lang="en-US" sz="900" b="1" dirty="0"/>
          </a:p>
          <a:p>
            <a:pPr marL="114300" indent="0">
              <a:buNone/>
            </a:pPr>
            <a:r>
              <a:rPr lang="en-US" sz="2000" b="1" dirty="0"/>
              <a:t>11:23 The end of the road (so much for the P in TULIP)</a:t>
            </a:r>
          </a:p>
          <a:p>
            <a:pPr marL="114300" indent="0">
              <a:buNone/>
            </a:pPr>
            <a:endParaRPr lang="en-US" sz="900" b="1" dirty="0"/>
          </a:p>
          <a:p>
            <a:pPr marL="114300" indent="0">
              <a:buNone/>
            </a:pPr>
            <a:r>
              <a:rPr lang="en-US" sz="2000" b="1" dirty="0"/>
              <a:t>God goes to Mt. of Olives.  An interesting foreshadow.</a:t>
            </a:r>
          </a:p>
          <a:p>
            <a:pPr marL="114300" indent="0">
              <a:buNone/>
            </a:pPr>
            <a:endParaRPr lang="en-US" sz="900" b="1" dirty="0"/>
          </a:p>
          <a:p>
            <a:pPr marL="114300" indent="0">
              <a:buNone/>
            </a:pPr>
            <a:r>
              <a:rPr lang="en-U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82583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/>
              <a:t>Ezekiel 12   Acting out the destruction of Jerusalem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b="1" dirty="0"/>
              <a:t>12:3  Son of man, pack your bags…   A visual prophecy.   Hopefully we, like Ezekiel, have packed our bags (</a:t>
            </a:r>
            <a:r>
              <a:rPr lang="en-US" sz="2000" b="1" dirty="0" err="1"/>
              <a:t>Heb</a:t>
            </a:r>
            <a:r>
              <a:rPr lang="en-US" sz="2000" b="1" dirty="0"/>
              <a:t> 11:13f)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sz="2000" b="1" dirty="0"/>
              <a:t>12:5-10  A prophecy about Zedekiah.    Dig through wall (v. 5)  Cover your face (v. 6)  At night (v. 7).   Zedekiah (v. 10-14)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sz="2000" b="1" dirty="0"/>
              <a:t>All fulfilled in detail.  Jeremiah 52:4-11, 2 Kings 25:1-7  Ezekiel is a prophet!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sz="2000" b="1" dirty="0"/>
              <a:t>12:16  But I will spare a remnant.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endParaRPr lang="en-US" sz="900" b="1" dirty="0"/>
          </a:p>
          <a:p>
            <a:pPr marL="114300" indent="0">
              <a:buNone/>
            </a:pPr>
            <a:r>
              <a:rPr lang="en-US" sz="2000" b="1" dirty="0"/>
              <a:t>12:28  God replies:  No more delay!</a:t>
            </a:r>
          </a:p>
        </p:txBody>
      </p:sp>
    </p:spTree>
    <p:extLst>
      <p:ext uri="{BB962C8B-B14F-4D97-AF65-F5344CB8AC3E}">
        <p14:creationId xmlns:p14="http://schemas.microsoft.com/office/powerpoint/2010/main" val="9885787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Ezekiel 18  Individual Righteousness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b="1" dirty="0" err="1"/>
              <a:t>Ezek</a:t>
            </a:r>
            <a:r>
              <a:rPr lang="en-US" sz="2000" b="1" dirty="0"/>
              <a:t> 18:2  A bogus proverb:  Sour grapes.</a:t>
            </a:r>
          </a:p>
          <a:p>
            <a:pPr marL="114300" indent="0">
              <a:buNone/>
            </a:pPr>
            <a:endParaRPr lang="en-US" sz="2000" b="1" dirty="0"/>
          </a:p>
          <a:p>
            <a:pPr marL="114300" indent="0">
              <a:buNone/>
            </a:pPr>
            <a:r>
              <a:rPr lang="en-US" sz="2000" b="1" dirty="0"/>
              <a:t>The exiles:  It is not our fault.  Blame it on our fathers!</a:t>
            </a:r>
          </a:p>
          <a:p>
            <a:pPr marL="114300" indent="0">
              <a:buNone/>
            </a:pPr>
            <a:endParaRPr lang="en-US" sz="2000" b="1" dirty="0"/>
          </a:p>
          <a:p>
            <a:pPr marL="114300" indent="0">
              <a:buNone/>
            </a:pPr>
            <a:r>
              <a:rPr lang="en-US" sz="2000" b="1" dirty="0"/>
              <a:t>God:  Wrong!  Everyone is accountable for their own actions.  So much for predestination/Original sin.</a:t>
            </a:r>
          </a:p>
          <a:p>
            <a:pPr marL="114300" indent="0">
              <a:buNone/>
            </a:pPr>
            <a:endParaRPr lang="en-US" sz="2000" b="1" dirty="0"/>
          </a:p>
          <a:p>
            <a:pPr marL="114300" indent="0">
              <a:buNone/>
            </a:pPr>
            <a:r>
              <a:rPr lang="en-US" sz="2000" b="1" dirty="0" err="1"/>
              <a:t>Ezek</a:t>
            </a:r>
            <a:r>
              <a:rPr lang="en-US" sz="2000" b="1" dirty="0"/>
              <a:t> 18:4  All souls are mine.  All can be saved (Rom 8:28-30)</a:t>
            </a:r>
          </a:p>
          <a:p>
            <a:pPr marL="114300" indent="0">
              <a:buNone/>
            </a:pPr>
            <a:endParaRPr lang="en-US" sz="2000" b="1" dirty="0"/>
          </a:p>
          <a:p>
            <a:pPr marL="114300" indent="0">
              <a:buNone/>
            </a:pPr>
            <a:r>
              <a:rPr lang="en-US" sz="2000" b="1" dirty="0" err="1"/>
              <a:t>Ezek</a:t>
            </a:r>
            <a:r>
              <a:rPr lang="en-US" sz="2000" b="1" dirty="0"/>
              <a:t> 18:5-18  God’s justice.  (does this contradict Exodus 20:4?)</a:t>
            </a:r>
          </a:p>
        </p:txBody>
      </p:sp>
    </p:spTree>
    <p:extLst>
      <p:ext uri="{BB962C8B-B14F-4D97-AF65-F5344CB8AC3E}">
        <p14:creationId xmlns:p14="http://schemas.microsoft.com/office/powerpoint/2010/main" val="12493947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/>
              <a:t>Ezek</a:t>
            </a:r>
            <a:r>
              <a:rPr lang="en-US" sz="2800" b="1" dirty="0"/>
              <a:t> 18 (</a:t>
            </a:r>
            <a:r>
              <a:rPr lang="en-US" sz="2800" b="1" dirty="0" err="1"/>
              <a:t>cont</a:t>
            </a:r>
            <a:r>
              <a:rPr lang="en-US" sz="2800" b="1" dirty="0"/>
              <a:t>) individual righteousness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52600"/>
            <a:ext cx="8229600" cy="472440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sz="2000" b="1" dirty="0" err="1"/>
              <a:t>Ezek</a:t>
            </a:r>
            <a:r>
              <a:rPr lang="en-US" sz="2000" b="1" dirty="0"/>
              <a:t> 18:20 (for emphasis) God repeats himself.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sz="2000" b="1" dirty="0" err="1"/>
              <a:t>Ezek</a:t>
            </a:r>
            <a:r>
              <a:rPr lang="en-US" sz="2000" b="1" dirty="0"/>
              <a:t> 18:21-24  Our final state determines our eternal destiny (but be aware of Hebrews 6:4-6 and 2 Peter 2:20-22)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sz="2000" b="1" dirty="0"/>
              <a:t>18:22  For the righteous:  None of his offenses will be remembered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sz="2000" b="1" dirty="0"/>
              <a:t>18:24  For the unrighteous:  None of his good deeds will be remembered.</a:t>
            </a:r>
          </a:p>
          <a:p>
            <a:pPr marL="114300" indent="0">
              <a:buNone/>
            </a:pPr>
            <a:endParaRPr lang="en-US" sz="900" b="1" dirty="0"/>
          </a:p>
          <a:p>
            <a:pPr marL="114300" indent="0">
              <a:buNone/>
            </a:pPr>
            <a:r>
              <a:rPr lang="en-US" sz="2000" b="1" dirty="0"/>
              <a:t>18:25-29  Godly vs human justice.  (Matthew 20:1-16 exp. v. 14)</a:t>
            </a:r>
          </a:p>
          <a:p>
            <a:pPr marL="114300" indent="0">
              <a:buNone/>
            </a:pPr>
            <a:endParaRPr lang="en-US" sz="900" b="1" dirty="0"/>
          </a:p>
          <a:p>
            <a:pPr marL="114300" indent="0">
              <a:buNone/>
            </a:pPr>
            <a:r>
              <a:rPr lang="en-US" sz="2000" b="1" dirty="0"/>
              <a:t>18:30  Here is the bottom line for us:  Each will be judged according to his own ways.</a:t>
            </a:r>
          </a:p>
          <a:p>
            <a:pPr marL="114300" indent="0">
              <a:buNone/>
            </a:pPr>
            <a:endParaRPr lang="en-US" sz="900" b="1" dirty="0"/>
          </a:p>
          <a:p>
            <a:pPr marL="114300" indent="0">
              <a:buNone/>
            </a:pPr>
            <a:r>
              <a:rPr lang="en-US" sz="2000" b="1" dirty="0"/>
              <a:t>18:32  The bottom line for God.  He wants all to be saved.  1 Tim 2:4   The T and the P in TULIP are a lie.</a:t>
            </a:r>
          </a:p>
        </p:txBody>
      </p:sp>
    </p:spTree>
    <p:extLst>
      <p:ext uri="{BB962C8B-B14F-4D97-AF65-F5344CB8AC3E}">
        <p14:creationId xmlns:p14="http://schemas.microsoft.com/office/powerpoint/2010/main" val="30616181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0128" y="408372"/>
            <a:ext cx="8260672" cy="1191828"/>
          </a:xfrm>
        </p:spPr>
        <p:txBody>
          <a:bodyPr>
            <a:normAutofit/>
          </a:bodyPr>
          <a:lstStyle/>
          <a:p>
            <a:r>
              <a:rPr lang="en-US" sz="2800" b="1" dirty="0"/>
              <a:t>Ezekiel 23   </a:t>
            </a:r>
            <a:r>
              <a:rPr lang="en-US" sz="2800" b="1" dirty="0" err="1"/>
              <a:t>Oholah</a:t>
            </a:r>
            <a:r>
              <a:rPr lang="en-US" sz="2800" b="1" dirty="0"/>
              <a:t> and </a:t>
            </a:r>
            <a:r>
              <a:rPr lang="en-US" sz="2800" b="1" dirty="0" err="1"/>
              <a:t>oholibah</a:t>
            </a:r>
            <a:br>
              <a:rPr lang="en-US" sz="2800" b="1" dirty="0"/>
            </a:br>
            <a:r>
              <a:rPr lang="en-US" sz="2800" b="1" dirty="0"/>
              <a:t>Shameful History IV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b="1" dirty="0" err="1"/>
              <a:t>Oholah</a:t>
            </a:r>
            <a:r>
              <a:rPr lang="en-US" sz="2000" b="1" dirty="0"/>
              <a:t> (</a:t>
            </a:r>
            <a:r>
              <a:rPr lang="en-US" sz="2000" b="1" dirty="0" err="1"/>
              <a:t>Heb</a:t>
            </a:r>
            <a:r>
              <a:rPr lang="en-US" sz="2000" b="1" dirty="0"/>
              <a:t>: her tent) is Samaria/Ephraim/Northern Kingdom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sz="2000" b="1" dirty="0" err="1"/>
              <a:t>Oholibah</a:t>
            </a:r>
            <a:r>
              <a:rPr lang="en-US" sz="2000" b="1" dirty="0"/>
              <a:t> (</a:t>
            </a:r>
            <a:r>
              <a:rPr lang="en-US" sz="2000" b="1" dirty="0" err="1"/>
              <a:t>Heb</a:t>
            </a:r>
            <a:r>
              <a:rPr lang="en-US" sz="2000" b="1" dirty="0"/>
              <a:t>: my tent is in her) is Jerusalem/Judah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sz="2000" b="1" dirty="0"/>
              <a:t>This chapter is R-rated.  It is shocking on purpose.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sz="2000" b="1" dirty="0"/>
              <a:t>Message:  God will give us over to our lusts if we live by sight, not by faith (Romans 1:24-28)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sz="2000" b="1" dirty="0" err="1"/>
              <a:t>Ezek</a:t>
            </a:r>
            <a:r>
              <a:rPr lang="en-US" sz="2000" b="1" dirty="0"/>
              <a:t> 23:5-10 </a:t>
            </a:r>
            <a:r>
              <a:rPr lang="en-US" sz="2000" b="1" dirty="0" err="1"/>
              <a:t>Oholah</a:t>
            </a:r>
            <a:r>
              <a:rPr lang="en-US" sz="2000" b="1" dirty="0"/>
              <a:t> prostituted herself with Egypt and Assyria.</a:t>
            </a:r>
          </a:p>
          <a:p>
            <a:pPr marL="114300" indent="0">
              <a:buNone/>
            </a:pPr>
            <a:endParaRPr lang="en-US" sz="900" b="1" dirty="0"/>
          </a:p>
          <a:p>
            <a:pPr marL="114300" indent="0">
              <a:buNone/>
            </a:pPr>
            <a:r>
              <a:rPr lang="en-US" sz="2000" b="1" dirty="0" err="1"/>
              <a:t>Ezek</a:t>
            </a:r>
            <a:r>
              <a:rPr lang="en-US" sz="2000" b="1" dirty="0"/>
              <a:t> 23:11-27 </a:t>
            </a:r>
            <a:r>
              <a:rPr lang="en-US" sz="2000" b="1" dirty="0" err="1"/>
              <a:t>Oholibah</a:t>
            </a:r>
            <a:r>
              <a:rPr lang="en-US" sz="2000" b="1" dirty="0"/>
              <a:t> was worse than her sister!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sz="2000" b="1" dirty="0"/>
              <a:t>v. 20 This is disgusting!  Sin is disgusting.   Their mistake:  They were not satisfied with God.  1 Tim 6:8  Are you satisfied with what God has for you?</a:t>
            </a:r>
          </a:p>
        </p:txBody>
      </p:sp>
    </p:spTree>
    <p:extLst>
      <p:ext uri="{BB962C8B-B14F-4D97-AF65-F5344CB8AC3E}">
        <p14:creationId xmlns:p14="http://schemas.microsoft.com/office/powerpoint/2010/main" val="38539620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/>
              <a:t>Oholah</a:t>
            </a:r>
            <a:r>
              <a:rPr lang="en-US" sz="3200" b="1" dirty="0"/>
              <a:t> and </a:t>
            </a:r>
            <a:r>
              <a:rPr lang="en-US" sz="3200" b="1" dirty="0" err="1"/>
              <a:t>Oholibah</a:t>
            </a:r>
            <a:r>
              <a:rPr lang="en-US" sz="3200" b="1" dirty="0"/>
              <a:t>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b="1" dirty="0" err="1"/>
              <a:t>Ezek</a:t>
            </a:r>
            <a:r>
              <a:rPr lang="en-US" b="1" dirty="0"/>
              <a:t> 23:22  The take-home lesson:  I will give you over to what you give yourself to.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b="1" dirty="0" err="1"/>
              <a:t>Ezek</a:t>
            </a:r>
            <a:r>
              <a:rPr lang="en-US" b="1" dirty="0"/>
              <a:t> 23:25  God:  I am jealous.  Amazingly, God still loves Samaria and Judah.   This is the story of Hosea.  Romans 5:8  While we were still sinners, Christ died for us.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b="1" dirty="0" err="1"/>
              <a:t>Ezek</a:t>
            </a:r>
            <a:r>
              <a:rPr lang="en-US" b="1" dirty="0"/>
              <a:t> 23:28  I will give you over to the very thing you hate.  This is what sin does.  John 10:10  The thief comes to steal and kill and destroy.  Jesus came that we can have life.</a:t>
            </a:r>
          </a:p>
          <a:p>
            <a:pPr marL="114300" indent="0">
              <a:buNone/>
            </a:pPr>
            <a:endParaRPr lang="en-US" sz="1100" b="1" dirty="0"/>
          </a:p>
          <a:p>
            <a:pPr marL="114300" indent="0">
              <a:buNone/>
            </a:pPr>
            <a:r>
              <a:rPr lang="en-US" b="1" dirty="0"/>
              <a:t>Summary:  23:49  Then you will know that I AM the Lord.</a:t>
            </a:r>
          </a:p>
        </p:txBody>
      </p:sp>
    </p:spTree>
    <p:extLst>
      <p:ext uri="{BB962C8B-B14F-4D97-AF65-F5344CB8AC3E}">
        <p14:creationId xmlns:p14="http://schemas.microsoft.com/office/powerpoint/2010/main" val="33534739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Ezekiel 24  The cauldron  Ezekiel refuses to mourn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n-US" sz="2000" b="1" dirty="0"/>
              <a:t>Jan 588 BC  A date to mark down.  The date Jerusalem was put under siege.  Again, Ezekiel proves himself to be a prophet.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sz="2000" b="1" dirty="0" err="1"/>
              <a:t>Ezek</a:t>
            </a:r>
            <a:r>
              <a:rPr lang="en-US" sz="2000" b="1" dirty="0"/>
              <a:t> 24:6  A cauldron with encrusted layers of </a:t>
            </a:r>
            <a:r>
              <a:rPr lang="en-US" sz="2000" b="1" dirty="0" err="1"/>
              <a:t>unrepented</a:t>
            </a:r>
            <a:r>
              <a:rPr lang="en-US" sz="2000" b="1" dirty="0"/>
              <a:t> sin.  Judah.   24:12  A heavy deposit.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sz="2000" b="1" dirty="0" err="1"/>
              <a:t>Ezek</a:t>
            </a:r>
            <a:r>
              <a:rPr lang="en-US" sz="2000" b="1" dirty="0"/>
              <a:t> 24:11,13  When God’s wrath is poured out, it will get hot enough to burn off the encrusted layers.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sz="2000" b="1" dirty="0"/>
              <a:t>24:14 I will not have pity (as illustrated later in </a:t>
            </a:r>
            <a:r>
              <a:rPr lang="en-US" sz="2000" b="1" dirty="0" err="1"/>
              <a:t>Ezek</a:t>
            </a:r>
            <a:r>
              <a:rPr lang="en-US" sz="2000" b="1" dirty="0"/>
              <a:t> 24:15-24)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sz="2000" b="1" dirty="0"/>
              <a:t>24:15-24  God to Ezekiel:  Do not mourn when your wife dies.  I will take away the delight of your eyes.  How does God feel about judging Judah?  Like Ezekiel feels about God taking away his wife.</a:t>
            </a:r>
          </a:p>
          <a:p>
            <a:pPr marL="114300" indent="0">
              <a:buNone/>
            </a:pPr>
            <a:endParaRPr lang="en-US" sz="2000" b="1" dirty="0"/>
          </a:p>
          <a:p>
            <a:pPr marL="114300" indent="0">
              <a:buNone/>
            </a:pPr>
            <a:r>
              <a:rPr lang="en-US" sz="2000" b="1" dirty="0"/>
              <a:t>The point:  When we suffer discipline for our sins, we should accept it without complaint.</a:t>
            </a:r>
          </a:p>
        </p:txBody>
      </p:sp>
    </p:spTree>
    <p:extLst>
      <p:ext uri="{BB962C8B-B14F-4D97-AF65-F5344CB8AC3E}">
        <p14:creationId xmlns:p14="http://schemas.microsoft.com/office/powerpoint/2010/main" val="339900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79C42-862E-7F8F-3B73-C3CADD1FC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erson standing in front of a desk with a computer on it&#10;&#10;Description automatically generated with low confidence">
            <a:extLst>
              <a:ext uri="{FF2B5EF4-FFF2-40B4-BE49-F238E27FC236}">
                <a16:creationId xmlns:a16="http://schemas.microsoft.com/office/drawing/2014/main" id="{FA8E3446-36AB-12BA-3329-43A5A202C2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-996611"/>
            <a:ext cx="5907286" cy="7876382"/>
          </a:xfrm>
        </p:spPr>
      </p:pic>
    </p:spTree>
    <p:extLst>
      <p:ext uri="{BB962C8B-B14F-4D97-AF65-F5344CB8AC3E}">
        <p14:creationId xmlns:p14="http://schemas.microsoft.com/office/powerpoint/2010/main" val="564809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Ezekiel II  Dramatic Symbolism</a:t>
            </a:r>
          </a:p>
        </p:txBody>
      </p:sp>
      <p:pic>
        <p:nvPicPr>
          <p:cNvPr id="2050" name="Picture 2" descr="http://4.bp.blogspot.com/-NM_Ka7AVbQ4/TqfjsEN5fAI/AAAAAAAAA4A/0jrKzregpi4/s400/ezekiel-vision-merka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94672"/>
            <a:ext cx="6248400" cy="495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590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Themes in Ezekiel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57400"/>
            <a:ext cx="10668000" cy="4068764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b="1" dirty="0"/>
              <a:t>1. The Sovereignty/glory of God</a:t>
            </a:r>
          </a:p>
          <a:p>
            <a:pPr marL="114300" indent="0">
              <a:buNone/>
            </a:pPr>
            <a:r>
              <a:rPr lang="en-US" sz="2800" b="1" dirty="0"/>
              <a:t>	a. Theodicy: Free will</a:t>
            </a:r>
          </a:p>
          <a:p>
            <a:pPr marL="114300" indent="0">
              <a:buNone/>
            </a:pPr>
            <a:endParaRPr lang="en-US" sz="1800" b="1" dirty="0"/>
          </a:p>
          <a:p>
            <a:pPr marL="114300" indent="0">
              <a:buNone/>
            </a:pPr>
            <a:r>
              <a:rPr lang="en-US" sz="2800" b="1" dirty="0"/>
              <a:t>2. The utter sinfulness of humanity/Judah</a:t>
            </a:r>
          </a:p>
          <a:p>
            <a:pPr marL="114300" indent="0">
              <a:buNone/>
            </a:pPr>
            <a:endParaRPr lang="en-US" sz="1800" b="1" dirty="0"/>
          </a:p>
          <a:p>
            <a:pPr marL="114300" indent="0">
              <a:buNone/>
            </a:pPr>
            <a:r>
              <a:rPr lang="en-US" sz="2800" b="1" dirty="0"/>
              <a:t>3. The inescapability of God’s justice</a:t>
            </a:r>
          </a:p>
          <a:p>
            <a:pPr marL="114300" indent="0">
              <a:buNone/>
            </a:pPr>
            <a:endParaRPr lang="en-US" sz="1800" b="1" dirty="0"/>
          </a:p>
          <a:p>
            <a:pPr marL="114300" indent="0">
              <a:buNone/>
            </a:pPr>
            <a:r>
              <a:rPr lang="en-US" sz="2800" b="1" dirty="0"/>
              <a:t>4. The Messiah is coming/ The restoration of God’s Remnant.</a:t>
            </a:r>
          </a:p>
          <a:p>
            <a:pPr marL="571500" indent="-457200">
              <a:buAutoNum type="arabicPeriod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52281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Ezekiel 1:4-28 </a:t>
            </a:r>
            <a:br>
              <a:rPr lang="en-US" b="1" dirty="0"/>
            </a:br>
            <a:r>
              <a:rPr lang="en-US" b="1" dirty="0"/>
              <a:t>I. We need to see god’s glory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1"/>
            <a:ext cx="6400800" cy="437356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/>
              <a:t>Ezek 1:4-28  Ezekiel sees the glory of God—a prerequisite for being a prophet.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/>
              <a:t>On the throne, surrounded by the cherubim (Rev 4:6f). </a:t>
            </a:r>
          </a:p>
          <a:p>
            <a:pPr marL="114300" indent="0">
              <a:buNone/>
            </a:pPr>
            <a:r>
              <a:rPr lang="en-US" b="1" dirty="0"/>
              <a:t>The cherubim are the ones who guard God’s holiness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657" y="1447800"/>
            <a:ext cx="3835400" cy="5628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727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Ezekiel Commissioned</a:t>
            </a:r>
            <a:br>
              <a:rPr lang="en-US" b="1" dirty="0"/>
            </a:br>
            <a:r>
              <a:rPr lang="en-US" b="1" dirty="0"/>
              <a:t>II. We need to stand up for god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1486" y="2209800"/>
            <a:ext cx="10591800" cy="49530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b="1" dirty="0"/>
              <a:t>Ezek 2:1-7   Ezekiel’s mission </a:t>
            </a:r>
          </a:p>
          <a:p>
            <a:pPr marL="114300" indent="0">
              <a:buNone/>
            </a:pPr>
            <a:r>
              <a:rPr lang="en-US" sz="2800" b="1" dirty="0"/>
              <a:t>v. 4  say to them: this is what the Lord says.</a:t>
            </a:r>
          </a:p>
          <a:p>
            <a:pPr marL="114300" indent="0">
              <a:buNone/>
            </a:pPr>
            <a:endParaRPr lang="en-US" sz="1200" b="1" dirty="0"/>
          </a:p>
          <a:p>
            <a:pPr marL="114300" indent="0">
              <a:buNone/>
            </a:pPr>
            <a:r>
              <a:rPr lang="en-US" sz="2800" b="1" dirty="0"/>
              <a:t>2:1 Stand on your feet. </a:t>
            </a:r>
          </a:p>
          <a:p>
            <a:pPr marL="114300" indent="0">
              <a:buNone/>
            </a:pPr>
            <a:endParaRPr lang="en-US" sz="1200" b="1" dirty="0"/>
          </a:p>
          <a:p>
            <a:pPr marL="114300" indent="0">
              <a:buNone/>
            </a:pPr>
            <a:r>
              <a:rPr lang="en-US" sz="2800" b="1" dirty="0"/>
              <a:t>2:4  Say to them: This is what the Lord says.</a:t>
            </a:r>
          </a:p>
          <a:p>
            <a:pPr marL="114300" indent="0">
              <a:buNone/>
            </a:pPr>
            <a:endParaRPr lang="en-US" sz="1200" b="1" dirty="0"/>
          </a:p>
          <a:p>
            <a:pPr marL="114300" indent="0">
              <a:buNone/>
            </a:pPr>
            <a:r>
              <a:rPr lang="en-US" sz="2800" b="1" dirty="0"/>
              <a:t>2:4   Ezekiel needs to be obstinate and stubborn.  Why?   Because the people are obstinate and stubborn.   </a:t>
            </a:r>
          </a:p>
        </p:txBody>
      </p:sp>
    </p:spTree>
    <p:extLst>
      <p:ext uri="{BB962C8B-B14F-4D97-AF65-F5344CB8AC3E}">
        <p14:creationId xmlns:p14="http://schemas.microsoft.com/office/powerpoint/2010/main" val="3051958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D7249-3967-45FD-B3E3-87BBD5DEB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III. We need to eat the scroll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C99F48D-C4D2-53EF-9175-5AA76E000DB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1676401"/>
            <a:ext cx="7311629" cy="487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47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IV. The Watchman of Israel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171" y="1752600"/>
            <a:ext cx="7280429" cy="477698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200" b="1" dirty="0"/>
              <a:t>Ezekiel 3:16-21  Ezekiel a watchman</a:t>
            </a:r>
          </a:p>
          <a:p>
            <a:pPr marL="114300" indent="0">
              <a:buNone/>
            </a:pPr>
            <a:r>
              <a:rPr lang="en-US" sz="3200" b="1" dirty="0"/>
              <a:t>Q:  Are you willing to be God’s watchman?</a:t>
            </a:r>
          </a:p>
          <a:p>
            <a:pPr marL="114300" indent="0">
              <a:buNone/>
            </a:pPr>
            <a:endParaRPr lang="en-US" sz="3200" b="1" dirty="0"/>
          </a:p>
          <a:p>
            <a:pPr marL="114300" indent="0">
              <a:buNone/>
            </a:pPr>
            <a:endParaRPr lang="en-US" sz="800" b="1" dirty="0"/>
          </a:p>
        </p:txBody>
      </p:sp>
      <p:pic>
        <p:nvPicPr>
          <p:cNvPr id="2050" name="Picture 2" descr="Image result for ezekiel chapter 3 watch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942" y="1163455"/>
            <a:ext cx="3766457" cy="569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1210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12820</TotalTime>
  <Words>1444</Words>
  <Application>Microsoft Office PowerPoint</Application>
  <PresentationFormat>Widescreen</PresentationFormat>
  <Paragraphs>172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Book Antiqua</vt:lpstr>
      <vt:lpstr>Calibri</vt:lpstr>
      <vt:lpstr>Century Gothic</vt:lpstr>
      <vt:lpstr>Apothecary</vt:lpstr>
      <vt:lpstr>Karaoke</vt:lpstr>
      <vt:lpstr>PowerPoint Presentation</vt:lpstr>
      <vt:lpstr>PowerPoint Presentation</vt:lpstr>
      <vt:lpstr>Ezekiel II  Dramatic Symbolism</vt:lpstr>
      <vt:lpstr>Themes in Ezekiel</vt:lpstr>
      <vt:lpstr>Ezekiel 1:4-28  I. We need to see god’s glory</vt:lpstr>
      <vt:lpstr>Ezekiel Commissioned II. We need to stand up for god</vt:lpstr>
      <vt:lpstr>III. We need to eat the scroll</vt:lpstr>
      <vt:lpstr>IV. The Watchman of Israel</vt:lpstr>
      <vt:lpstr>Ezekiel 4 &amp; 5 Dramatic symbolism</vt:lpstr>
      <vt:lpstr>Ezekiel 4 &amp; 5 Dramatic symbolism</vt:lpstr>
      <vt:lpstr>PowerPoint Presentation</vt:lpstr>
      <vt:lpstr>Ezekiel 5  Ezekiel gets a haircut</vt:lpstr>
      <vt:lpstr>PowerPoint Presentation</vt:lpstr>
      <vt:lpstr>Ezekiel 7  Cursed Money</vt:lpstr>
      <vt:lpstr>Ezekiel 9</vt:lpstr>
      <vt:lpstr>Nebuchadnezzar Comes From the NOrth</vt:lpstr>
      <vt:lpstr>Ezekiel 9 (cont.)</vt:lpstr>
      <vt:lpstr>Summary </vt:lpstr>
      <vt:lpstr>Ezekiel 10,11  Necessity of Judgment</vt:lpstr>
      <vt:lpstr>Ezekiel 11  Judgment on the Leaders of Judah</vt:lpstr>
      <vt:lpstr>Ezekiel 12   Acting out the destruction of Jerusalem</vt:lpstr>
      <vt:lpstr>Ezekiel 18  Individual Righteousness</vt:lpstr>
      <vt:lpstr>Ezek 18 (cont) individual righteousness</vt:lpstr>
      <vt:lpstr>Ezekiel 23   Oholah and oholibah Shameful History IV</vt:lpstr>
      <vt:lpstr>Oholah and Oholibah cont.</vt:lpstr>
      <vt:lpstr>Ezekiel 24  The cauldron  Ezekiel refuses to mourn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Jeremiah, Ezekiel, Daniel</dc:title>
  <dc:creator>pedro</dc:creator>
  <cp:lastModifiedBy>John Oakes</cp:lastModifiedBy>
  <cp:revision>254</cp:revision>
  <cp:lastPrinted>2012-05-31T00:05:14Z</cp:lastPrinted>
  <dcterms:created xsi:type="dcterms:W3CDTF">2012-03-18T21:08:42Z</dcterms:created>
  <dcterms:modified xsi:type="dcterms:W3CDTF">2023-02-12T16:45:37Z</dcterms:modified>
</cp:coreProperties>
</file>