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07"/>
  </p:notesMasterIdLst>
  <p:sldIdLst>
    <p:sldId id="256" r:id="rId3"/>
    <p:sldId id="308" r:id="rId4"/>
    <p:sldId id="337" r:id="rId5"/>
    <p:sldId id="338" r:id="rId6"/>
    <p:sldId id="312" r:id="rId7"/>
    <p:sldId id="313" r:id="rId8"/>
    <p:sldId id="314" r:id="rId9"/>
    <p:sldId id="315" r:id="rId10"/>
    <p:sldId id="258" r:id="rId11"/>
    <p:sldId id="257" r:id="rId12"/>
    <p:sldId id="317" r:id="rId13"/>
    <p:sldId id="318" r:id="rId14"/>
    <p:sldId id="340" r:id="rId15"/>
    <p:sldId id="341" r:id="rId16"/>
    <p:sldId id="342" r:id="rId17"/>
    <p:sldId id="344" r:id="rId18"/>
    <p:sldId id="345" r:id="rId19"/>
    <p:sldId id="346" r:id="rId20"/>
    <p:sldId id="347" r:id="rId21"/>
    <p:sldId id="343" r:id="rId22"/>
    <p:sldId id="348" r:id="rId23"/>
    <p:sldId id="259" r:id="rId24"/>
    <p:sldId id="260" r:id="rId25"/>
    <p:sldId id="261" r:id="rId26"/>
    <p:sldId id="349" r:id="rId27"/>
    <p:sldId id="350" r:id="rId28"/>
    <p:sldId id="352" r:id="rId29"/>
    <p:sldId id="353" r:id="rId30"/>
    <p:sldId id="354" r:id="rId31"/>
    <p:sldId id="355" r:id="rId32"/>
    <p:sldId id="356" r:id="rId33"/>
    <p:sldId id="264" r:id="rId34"/>
    <p:sldId id="268" r:id="rId35"/>
    <p:sldId id="265" r:id="rId36"/>
    <p:sldId id="266" r:id="rId37"/>
    <p:sldId id="267" r:id="rId38"/>
    <p:sldId id="336" r:id="rId39"/>
    <p:sldId id="339" r:id="rId40"/>
    <p:sldId id="357" r:id="rId41"/>
    <p:sldId id="358" r:id="rId42"/>
    <p:sldId id="360" r:id="rId43"/>
    <p:sldId id="361" r:id="rId44"/>
    <p:sldId id="362" r:id="rId45"/>
    <p:sldId id="363" r:id="rId46"/>
    <p:sldId id="371" r:id="rId47"/>
    <p:sldId id="364" r:id="rId48"/>
    <p:sldId id="370" r:id="rId49"/>
    <p:sldId id="269" r:id="rId50"/>
    <p:sldId id="272" r:id="rId51"/>
    <p:sldId id="372" r:id="rId52"/>
    <p:sldId id="270" r:id="rId53"/>
    <p:sldId id="373" r:id="rId54"/>
    <p:sldId id="273" r:id="rId55"/>
    <p:sldId id="374" r:id="rId56"/>
    <p:sldId id="375" r:id="rId57"/>
    <p:sldId id="376" r:id="rId58"/>
    <p:sldId id="274" r:id="rId59"/>
    <p:sldId id="275" r:id="rId60"/>
    <p:sldId id="281" r:id="rId61"/>
    <p:sldId id="276" r:id="rId62"/>
    <p:sldId id="282" r:id="rId63"/>
    <p:sldId id="277" r:id="rId64"/>
    <p:sldId id="278" r:id="rId65"/>
    <p:sldId id="388" r:id="rId66"/>
    <p:sldId id="284" r:id="rId67"/>
    <p:sldId id="279" r:id="rId68"/>
    <p:sldId id="391" r:id="rId69"/>
    <p:sldId id="392" r:id="rId70"/>
    <p:sldId id="288" r:id="rId71"/>
    <p:sldId id="289" r:id="rId72"/>
    <p:sldId id="393" r:id="rId73"/>
    <p:sldId id="290" r:id="rId74"/>
    <p:sldId id="394" r:id="rId75"/>
    <p:sldId id="397" r:id="rId76"/>
    <p:sldId id="395" r:id="rId77"/>
    <p:sldId id="292" r:id="rId78"/>
    <p:sldId id="396" r:id="rId79"/>
    <p:sldId id="404" r:id="rId80"/>
    <p:sldId id="293" r:id="rId81"/>
    <p:sldId id="294" r:id="rId82"/>
    <p:sldId id="295" r:id="rId83"/>
    <p:sldId id="296" r:id="rId84"/>
    <p:sldId id="298" r:id="rId85"/>
    <p:sldId id="304" r:id="rId86"/>
    <p:sldId id="299" r:id="rId87"/>
    <p:sldId id="300" r:id="rId88"/>
    <p:sldId id="301" r:id="rId89"/>
    <p:sldId id="302" r:id="rId90"/>
    <p:sldId id="303" r:id="rId91"/>
    <p:sldId id="320" r:id="rId92"/>
    <p:sldId id="321" r:id="rId93"/>
    <p:sldId id="322" r:id="rId94"/>
    <p:sldId id="306" r:id="rId95"/>
    <p:sldId id="323" r:id="rId96"/>
    <p:sldId id="324" r:id="rId97"/>
    <p:sldId id="325" r:id="rId98"/>
    <p:sldId id="326" r:id="rId99"/>
    <p:sldId id="331" r:id="rId100"/>
    <p:sldId id="332" r:id="rId101"/>
    <p:sldId id="327" r:id="rId102"/>
    <p:sldId id="328" r:id="rId103"/>
    <p:sldId id="305" r:id="rId104"/>
    <p:sldId id="329" r:id="rId105"/>
    <p:sldId id="330" r:id="rId1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9FDE6F-84C1-42DE-8187-447DB0071CB1}" v="9" dt="2023-06-15T20:27:59.7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150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microsoft.com/office/2016/11/relationships/changesInfo" Target="changesInfos/changesInfo1.xml"/><Relationship Id="rId16" Type="http://schemas.openxmlformats.org/officeDocument/2006/relationships/slide" Target="slides/slide14.xml"/><Relationship Id="rId107" Type="http://schemas.openxmlformats.org/officeDocument/2006/relationships/notesMaster" Target="notesMasters/notes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microsoft.com/office/2015/10/relationships/revisionInfo" Target="revisionInfo.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Oakes" userId="1a36f0057432ea1f" providerId="LiveId" clId="{4A9FDE6F-84C1-42DE-8187-447DB0071CB1}"/>
    <pc:docChg chg="undo custSel delSld modSld sldOrd">
      <pc:chgData name="John Oakes" userId="1a36f0057432ea1f" providerId="LiveId" clId="{4A9FDE6F-84C1-42DE-8187-447DB0071CB1}" dt="2023-06-15T20:28:17.190" v="286" actId="14100"/>
      <pc:docMkLst>
        <pc:docMk/>
      </pc:docMkLst>
      <pc:sldChg chg="del">
        <pc:chgData name="John Oakes" userId="1a36f0057432ea1f" providerId="LiveId" clId="{4A9FDE6F-84C1-42DE-8187-447DB0071CB1}" dt="2023-06-13T14:45:03.405" v="0" actId="2696"/>
        <pc:sldMkLst>
          <pc:docMk/>
          <pc:sldMk cId="3879503691" sldId="262"/>
        </pc:sldMkLst>
      </pc:sldChg>
      <pc:sldChg chg="del">
        <pc:chgData name="John Oakes" userId="1a36f0057432ea1f" providerId="LiveId" clId="{4A9FDE6F-84C1-42DE-8187-447DB0071CB1}" dt="2023-06-13T14:46:04.633" v="2" actId="2696"/>
        <pc:sldMkLst>
          <pc:docMk/>
          <pc:sldMk cId="1116606191" sldId="263"/>
        </pc:sldMkLst>
      </pc:sldChg>
      <pc:sldChg chg="ord">
        <pc:chgData name="John Oakes" userId="1a36f0057432ea1f" providerId="LiveId" clId="{4A9FDE6F-84C1-42DE-8187-447DB0071CB1}" dt="2023-06-13T20:32:55.897" v="8"/>
        <pc:sldMkLst>
          <pc:docMk/>
          <pc:sldMk cId="3538541341" sldId="268"/>
        </pc:sldMkLst>
      </pc:sldChg>
      <pc:sldChg chg="modSp mod">
        <pc:chgData name="John Oakes" userId="1a36f0057432ea1f" providerId="LiveId" clId="{4A9FDE6F-84C1-42DE-8187-447DB0071CB1}" dt="2023-06-13T21:00:30.075" v="255" actId="6549"/>
        <pc:sldMkLst>
          <pc:docMk/>
          <pc:sldMk cId="293098906" sldId="270"/>
        </pc:sldMkLst>
        <pc:spChg chg="mod">
          <ac:chgData name="John Oakes" userId="1a36f0057432ea1f" providerId="LiveId" clId="{4A9FDE6F-84C1-42DE-8187-447DB0071CB1}" dt="2023-06-13T21:00:30.075" v="255" actId="6549"/>
          <ac:spMkLst>
            <pc:docMk/>
            <pc:sldMk cId="293098906" sldId="270"/>
            <ac:spMk id="3" creationId="{00000000-0000-0000-0000-000000000000}"/>
          </ac:spMkLst>
        </pc:spChg>
      </pc:sldChg>
      <pc:sldChg chg="ord">
        <pc:chgData name="John Oakes" userId="1a36f0057432ea1f" providerId="LiveId" clId="{4A9FDE6F-84C1-42DE-8187-447DB0071CB1}" dt="2023-06-14T20:45:19.548" v="261"/>
        <pc:sldMkLst>
          <pc:docMk/>
          <pc:sldMk cId="131816415" sldId="279"/>
        </pc:sldMkLst>
      </pc:sldChg>
      <pc:sldChg chg="ord">
        <pc:chgData name="John Oakes" userId="1a36f0057432ea1f" providerId="LiveId" clId="{4A9FDE6F-84C1-42DE-8187-447DB0071CB1}" dt="2023-06-14T20:44:28.624" v="257"/>
        <pc:sldMkLst>
          <pc:docMk/>
          <pc:sldMk cId="1153775834" sldId="284"/>
        </pc:sldMkLst>
      </pc:sldChg>
      <pc:sldChg chg="del">
        <pc:chgData name="John Oakes" userId="1a36f0057432ea1f" providerId="LiveId" clId="{4A9FDE6F-84C1-42DE-8187-447DB0071CB1}" dt="2023-06-14T20:46:23.259" v="262" actId="2696"/>
        <pc:sldMkLst>
          <pc:docMk/>
          <pc:sldMk cId="1867950999" sldId="286"/>
        </pc:sldMkLst>
      </pc:sldChg>
      <pc:sldChg chg="del ord">
        <pc:chgData name="John Oakes" userId="1a36f0057432ea1f" providerId="LiveId" clId="{4A9FDE6F-84C1-42DE-8187-447DB0071CB1}" dt="2023-06-14T20:46:54.032" v="267" actId="2696"/>
        <pc:sldMkLst>
          <pc:docMk/>
          <pc:sldMk cId="2732664825" sldId="287"/>
        </pc:sldMkLst>
      </pc:sldChg>
      <pc:sldChg chg="ord">
        <pc:chgData name="John Oakes" userId="1a36f0057432ea1f" providerId="LiveId" clId="{4A9FDE6F-84C1-42DE-8187-447DB0071CB1}" dt="2023-06-14T20:47:30.279" v="269"/>
        <pc:sldMkLst>
          <pc:docMk/>
          <pc:sldMk cId="239763861" sldId="288"/>
        </pc:sldMkLst>
      </pc:sldChg>
      <pc:sldChg chg="ord">
        <pc:chgData name="John Oakes" userId="1a36f0057432ea1f" providerId="LiveId" clId="{4A9FDE6F-84C1-42DE-8187-447DB0071CB1}" dt="2023-06-14T20:47:58.379" v="271"/>
        <pc:sldMkLst>
          <pc:docMk/>
          <pc:sldMk cId="1428668924" sldId="289"/>
        </pc:sldMkLst>
      </pc:sldChg>
      <pc:sldChg chg="ord">
        <pc:chgData name="John Oakes" userId="1a36f0057432ea1f" providerId="LiveId" clId="{4A9FDE6F-84C1-42DE-8187-447DB0071CB1}" dt="2023-06-14T20:48:49.032" v="275"/>
        <pc:sldMkLst>
          <pc:docMk/>
          <pc:sldMk cId="1534726192" sldId="290"/>
        </pc:sldMkLst>
      </pc:sldChg>
      <pc:sldChg chg="del">
        <pc:chgData name="John Oakes" userId="1a36f0057432ea1f" providerId="LiveId" clId="{4A9FDE6F-84C1-42DE-8187-447DB0071CB1}" dt="2023-06-14T20:49:20.452" v="276" actId="2696"/>
        <pc:sldMkLst>
          <pc:docMk/>
          <pc:sldMk cId="4252729204" sldId="291"/>
        </pc:sldMkLst>
      </pc:sldChg>
      <pc:sldChg chg="modSp mod">
        <pc:chgData name="John Oakes" userId="1a36f0057432ea1f" providerId="LiveId" clId="{4A9FDE6F-84C1-42DE-8187-447DB0071CB1}" dt="2023-06-15T20:28:17.190" v="286" actId="14100"/>
        <pc:sldMkLst>
          <pc:docMk/>
          <pc:sldMk cId="2342621818" sldId="296"/>
        </pc:sldMkLst>
        <pc:spChg chg="mod">
          <ac:chgData name="John Oakes" userId="1a36f0057432ea1f" providerId="LiveId" clId="{4A9FDE6F-84C1-42DE-8187-447DB0071CB1}" dt="2023-06-15T20:28:17.190" v="286" actId="14100"/>
          <ac:spMkLst>
            <pc:docMk/>
            <pc:sldMk cId="2342621818" sldId="296"/>
            <ac:spMk id="3" creationId="{00000000-0000-0000-0000-000000000000}"/>
          </ac:spMkLst>
        </pc:spChg>
        <pc:picChg chg="mod">
          <ac:chgData name="John Oakes" userId="1a36f0057432ea1f" providerId="LiveId" clId="{4A9FDE6F-84C1-42DE-8187-447DB0071CB1}" dt="2023-06-15T20:27:59.788" v="284" actId="1076"/>
          <ac:picMkLst>
            <pc:docMk/>
            <pc:sldMk cId="2342621818" sldId="296"/>
            <ac:picMk id="4" creationId="{00000000-0000-0000-0000-000000000000}"/>
          </ac:picMkLst>
        </pc:picChg>
      </pc:sldChg>
      <pc:sldChg chg="del">
        <pc:chgData name="John Oakes" userId="1a36f0057432ea1f" providerId="LiveId" clId="{4A9FDE6F-84C1-42DE-8187-447DB0071CB1}" dt="2023-06-13T14:45:18.916" v="1" actId="2696"/>
        <pc:sldMkLst>
          <pc:docMk/>
          <pc:sldMk cId="1572466819" sldId="351"/>
        </pc:sldMkLst>
      </pc:sldChg>
      <pc:sldChg chg="del">
        <pc:chgData name="John Oakes" userId="1a36f0057432ea1f" providerId="LiveId" clId="{4A9FDE6F-84C1-42DE-8187-447DB0071CB1}" dt="2023-06-13T20:39:20.170" v="9" actId="2696"/>
        <pc:sldMkLst>
          <pc:docMk/>
          <pc:sldMk cId="866347836" sldId="359"/>
        </pc:sldMkLst>
      </pc:sldChg>
      <pc:sldChg chg="del">
        <pc:chgData name="John Oakes" userId="1a36f0057432ea1f" providerId="LiveId" clId="{4A9FDE6F-84C1-42DE-8187-447DB0071CB1}" dt="2023-06-13T20:42:21.496" v="10" actId="2696"/>
        <pc:sldMkLst>
          <pc:docMk/>
          <pc:sldMk cId="2091660017" sldId="365"/>
        </pc:sldMkLst>
      </pc:sldChg>
      <pc:sldChg chg="del">
        <pc:chgData name="John Oakes" userId="1a36f0057432ea1f" providerId="LiveId" clId="{4A9FDE6F-84C1-42DE-8187-447DB0071CB1}" dt="2023-06-13T20:43:26.110" v="11" actId="2696"/>
        <pc:sldMkLst>
          <pc:docMk/>
          <pc:sldMk cId="263317512" sldId="366"/>
        </pc:sldMkLst>
      </pc:sldChg>
      <pc:sldChg chg="del">
        <pc:chgData name="John Oakes" userId="1a36f0057432ea1f" providerId="LiveId" clId="{4A9FDE6F-84C1-42DE-8187-447DB0071CB1}" dt="2023-06-13T20:43:35.574" v="12" actId="2696"/>
        <pc:sldMkLst>
          <pc:docMk/>
          <pc:sldMk cId="4262186729" sldId="367"/>
        </pc:sldMkLst>
      </pc:sldChg>
      <pc:sldChg chg="del">
        <pc:chgData name="John Oakes" userId="1a36f0057432ea1f" providerId="LiveId" clId="{4A9FDE6F-84C1-42DE-8187-447DB0071CB1}" dt="2023-06-13T20:43:42.374" v="13" actId="2696"/>
        <pc:sldMkLst>
          <pc:docMk/>
          <pc:sldMk cId="2507837032" sldId="368"/>
        </pc:sldMkLst>
      </pc:sldChg>
      <pc:sldChg chg="del">
        <pc:chgData name="John Oakes" userId="1a36f0057432ea1f" providerId="LiveId" clId="{4A9FDE6F-84C1-42DE-8187-447DB0071CB1}" dt="2023-06-13T20:43:54.714" v="14" actId="2696"/>
        <pc:sldMkLst>
          <pc:docMk/>
          <pc:sldMk cId="1747773734" sldId="369"/>
        </pc:sldMkLst>
      </pc:sldChg>
      <pc:sldChg chg="modSp mod">
        <pc:chgData name="John Oakes" userId="1a36f0057432ea1f" providerId="LiveId" clId="{4A9FDE6F-84C1-42DE-8187-447DB0071CB1}" dt="2023-06-13T20:50:27.235" v="85" actId="20577"/>
        <pc:sldMkLst>
          <pc:docMk/>
          <pc:sldMk cId="2520492160" sldId="371"/>
        </pc:sldMkLst>
        <pc:spChg chg="mod">
          <ac:chgData name="John Oakes" userId="1a36f0057432ea1f" providerId="LiveId" clId="{4A9FDE6F-84C1-42DE-8187-447DB0071CB1}" dt="2023-06-13T20:50:27.235" v="85" actId="20577"/>
          <ac:spMkLst>
            <pc:docMk/>
            <pc:sldMk cId="2520492160" sldId="371"/>
            <ac:spMk id="3" creationId="{00000000-0000-0000-0000-000000000000}"/>
          </ac:spMkLst>
        </pc:spChg>
      </pc:sldChg>
      <pc:sldChg chg="modSp mod ord">
        <pc:chgData name="John Oakes" userId="1a36f0057432ea1f" providerId="LiveId" clId="{4A9FDE6F-84C1-42DE-8187-447DB0071CB1}" dt="2023-06-13T20:59:26.371" v="230" actId="14100"/>
        <pc:sldMkLst>
          <pc:docMk/>
          <pc:sldMk cId="1733440631" sldId="372"/>
        </pc:sldMkLst>
        <pc:spChg chg="mod">
          <ac:chgData name="John Oakes" userId="1a36f0057432ea1f" providerId="LiveId" clId="{4A9FDE6F-84C1-42DE-8187-447DB0071CB1}" dt="2023-06-13T20:59:26.371" v="230" actId="14100"/>
          <ac:spMkLst>
            <pc:docMk/>
            <pc:sldMk cId="1733440631" sldId="372"/>
            <ac:spMk id="3" creationId="{F43B6DB6-5744-43D5-AB0D-F5FE3DD42D5E}"/>
          </ac:spMkLst>
        </pc:spChg>
      </pc:sldChg>
      <pc:sldChg chg="ord">
        <pc:chgData name="John Oakes" userId="1a36f0057432ea1f" providerId="LiveId" clId="{4A9FDE6F-84C1-42DE-8187-447DB0071CB1}" dt="2023-06-13T20:56:38.417" v="92"/>
        <pc:sldMkLst>
          <pc:docMk/>
          <pc:sldMk cId="2109613537" sldId="373"/>
        </pc:sldMkLst>
      </pc:sldChg>
      <pc:sldChg chg="ord">
        <pc:chgData name="John Oakes" userId="1a36f0057432ea1f" providerId="LiveId" clId="{4A9FDE6F-84C1-42DE-8187-447DB0071CB1}" dt="2023-06-14T20:44:44.156" v="259"/>
        <pc:sldMkLst>
          <pc:docMk/>
          <pc:sldMk cId="2100983944" sldId="388"/>
        </pc:sldMkLst>
      </pc:sldChg>
      <pc:sldChg chg="ord">
        <pc:chgData name="John Oakes" userId="1a36f0057432ea1f" providerId="LiveId" clId="{4A9FDE6F-84C1-42DE-8187-447DB0071CB1}" dt="2023-06-14T20:48:35.813" v="273"/>
        <pc:sldMkLst>
          <pc:docMk/>
          <pc:sldMk cId="3445672378" sldId="393"/>
        </pc:sldMkLst>
      </pc:sldChg>
    </pc:docChg>
  </pc:docChgLst>
</pc:chgInfo>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0-12-03T22:53:21.963"/>
    </inkml:context>
    <inkml:brush xml:id="br0">
      <inkml:brushProperty name="width" value="0.05292" units="cm"/>
      <inkml:brushProperty name="height" value="0.05292" units="cm"/>
      <inkml:brushProperty name="color" value="#FF0000"/>
    </inkml:brush>
  </inkml:definitions>
  <inkml:trace contextRef="#ctx0" brushRef="#br0">7338 17974 0,'0'-18'250,"0"-17"-250,0 17 15,0 1-15,0-1 0,0 1 16,0-1-16,0 0 16,0 1-16,0-19 15,0 19 1,0-1 0,0 0-16,0 1 0,0-1 15,0 1 1,0-1-1,0 0-15,0-17 16,0 17 0,0 1-16,0-1 15,0 0-15,0-17 16,0 17-16,0-17 31,0 18-31,0-1 31,0 0-31,0 1 16,0-1 0,0 0-1,0 1-15,0-1 16,0-17 0,0 17-1,0 1 16,0-1-31,17 18 16,-17-18 0,0 1-1,0-1-15,18 18 16,-18-18-16,0 1 16,0-1-1,0 0 1,0 1 15,0-1 0,0 1-15,0-1 0,0 0-16,18 18 15,-18-17 1,0-1-16,0 0 15,0 1 1,0-1 15,0 0 16,0 1-16,0-1 32,0 0-16,17 18-47,-17-17 15,0-1 1,0 1 15,0-1-31,18 18 32,-18-18-17,0 1 1,0-1-16,0 0 15,18 1 1,-1-1 0,-17 0-16,0 1 31,18-1-15,-18 1-1,0-1 1,18 0-1,-18 1 1,0-1 0,17 0-16,-17 1 15,0-1-15,0 0 16,0 1 0,0-1-16,18 18 15,-18-35 1,0 17-1,17 1-15,-17-1 0,0 0 16,18 1-16,-18-19 16,0 1-1,0 17 1,0 1 0,0-18-16,0 17 15,0 0-15,0 1 16,0-1-16,0 0 15,18 1-15,-18-1 16,0 0-16,0-17 16,0 18-16,0-1 15,0 0 1,0 1-16,0-1 16,0 0-16,0 1 15,0-1-15,0 0 16,0-17-1,0 18-15,0-19 0,0-17 16,0 18 0,0 17-16,0 1 15,0-19-15,0 1 32,0 18-32,0-19 15,0 19-15,0-1 16,0 0-1,0 1-15,0-1 16,0 0 0,0 1-16,0-18 15,0 17 17,0 0-32,0 1 15,0-1 1,0 0-16,0 1 15,0-1 1,0-35 250,17 0-266,-17 0 15,0-17-15,18-1 16,-18 54-16,18-54 16,-18 18-16,0 0 0,0 36 15,0-19-15,0 19 16,0-36-16,0 17 15,0 19-15,0-36 16,0 0-16,0 18 16,0-1-16,0 1 15,0 0-15,0 17 0,0 1 16,0-1 0,0 0-16,0 1 15,0-1-15,0 0 16,0 1-16,0-1 15,0-17-15,0 0 16,0-1 0,0 19-16,0-1 15,0 0-15,0 1 16,0-19-16,0 19 16,0-1-16,0 1 0,0-1 15,0-17 1,0 17-16,0 0 15,0-17 1,0 0 0,0 17-16,0 0 15,0-17-15,0 0 32,0 17-17,0-17-15,0 17 16,0-17-16,0 0 31,0 17-31,0 1 31,0-1-31,0 0 16,0 1-16,0-1 31,0 0-15,0 1-1,0-1 17,0 0-32,0 1 15,17 17-15,-17-18 16,0 1 0,0-1-1,0 0 1,0 1-1,0-1 1,0 0 0,18 18-16,0 0 15,-18-17 1,0-1-16,17 18 0,-17-18 16,0 1-1,18 17 16,-18-18-31,0 0 47,0 1-15,0-1-32,17 18 31,1-17-16,-18-1 17,18 18-17,-1 0 1,-17-18 0,0 1 15,0-1 0,0 0 32,0 1 780,0-1-827,0 0-16,0 1 16,0-1-1,0 1 1,0-1 15,0 0-31,0 1 47,0-1-47,0 0 16,0 1-1,0-19 1,0 19-1,0-1 1,0 1-16,0-1 31,0 0-15,18 1 0,-18-1-16,0 0 15,0 1 16,0-1-31,0 0 32,0 1-17,0-1 1,18 18 0,-18-18-1,0 1 1,0-1-1,0 1-15,0-1 16,0 0 15,17 18-15,-17-17-16,18 17 16,-18-18-1,0 0 1,0 1 15,0-1-15,18 0 15,-1 1-15,1-1-1,-18 1 1,0-1-16,0 0 15,0 1 1,17 17-16,-17-18 16,0 0-16,0 1 15,18-1 1,0 0 0,-18 1-16,0-1 15,0 1 1,0-1-16,17 0 15,1 18 1,-18-35-16,0 17 16,0 1-1,0-1-15,0 0 16,0 1 0,18-1-16,-18 0 15,17 18 1,-17-17-16,0-1 15,0 1-15,18-1 16,-18 0 0,0 1-16,18 17 15,-18-18 1,0 0-16,17 1 0,-17-19 297,0-34-297,18 17 15,0-53-15,-18 71 16,0-36-16,0 18 0,17 0 16,-17 1-16,0 16 15,0-17-15,0 0 16,0 1-16,0-1 16,0 35-16,0-53 15,0 19-15,0 16 16,0 1-16,0 0 0,0 17 15,0 0-15,0-17 16,0 17-16,0-17 16,0 18-16,0-19 15,0 19-15,0-19 16,0 1-16,0 0 0,0 0 16,0 17-1,18-17-15,-18-1 16,0 1-1,17 17-15,1 1 16,-18-1-16,0 1 0,0-1 16,0 0-16,0 1 15,18-19 1,-18 19-16,0-1 16,17-17-1,-17 17 1,0 0-1,18 18-15,0-52 235,-1 16-235,1-17 15,0 0-15,17-35 16,-18 18-16,19-36 16,-19 35-16,1 1 15,0 52-15,-1-70 16,-17 35-16,18 18 0,-18 17 16,0-35-1,0 0-15,18 36 0,-18-19 16,0 1-1,0 17-15,0 1 16,0-1-16,0-17 0,0 17 16,0-17-1,0 0-15,0-1 16,0-17 0,0 36-1,0-18-15,0 17 16,0 0-16,0 1 15,0-1-15,-18 0 16,18 1 0,0-1-16,-18-17 15,18 17-15,0 1 16,0-19-16,-17 36 16,17-35-1,0 17-15,-18 1 16,18-1-16,0 0 15,0 1 1,0-18-16,-18-1 16,18 19-16,0-1 15,0-17 1,0 17-16,-17 0 16,17 1-16,0-1 15,-18-17-15,0 17 16,18 1-16,-17-19 15,17 19 1,0-1 0,-18 0-16,18 1 15,-17-1-15,17 0 16,0 1-16,-18-1 16,18 1-1,0-1-15,-18 0 16,1 18-1,17-17 1,0-1-16,0 0 31,-18 1-31,18-1 16,-18 18 0,18-18-1,0 1-15,0-1 31,-17 18-31,-1-17 0,18-1 16,0 0 0,-18 18-1,18-17-15,0-1 16,-17 18 0,17-18-1,-18 1 1,1 17 15,17-18-15,0 0-1,-18 18 1,18-17 15,-18 17-15,18-18-1,0 0 1,0 1 47,0-1-63,-17 18 15,-1-17 16,18-1 1,-18 18 46,18-18-78,-17 18 1281,-1 0-1250</inkml:trace>
  <inkml:trace contextRef="#ctx0" brushRef="#br0" timeOffset="97773.4">7302 17886 0,'18'0'203,"0"0"-203,35-35 15,0 17-15,-18-17 16,35-1-16,-17 1 16,0 0-16,-17 35 0,34-35 15,-17-1-15,-18 1 16,18 0-16,-35 17 16,17 0-16,-17 18 15,-1 0-15,1-17 0,0-1 16,-18 0-1,17 18-15,1 0 16,0 0 0,-18-17-1,17 17-15,1-18 16,0 18 15,-1 0-15,1-17-16,-1 17 31,-17-18-31,18 18 0,-18-18 16,35 18-16,-17 0 15,0 0 1,-1-17 0,1 17-1,0 0-15,-1-18 0,1 18 16,-1 0-1,1 0 1,0 0-16,-1-18 16,1 18-1,17-17-15,-17 17 16,0-18-16,17 18 16,-18 0-16,19 0 15,-19 0-15,19 0 16,-19-18-16,36 1 15,-17 17-15,16-18 16,-16 1-16,-1 17 16,-17-18-16,-1 0 0,19 18 15,-19 0-15,18 0 16,-17 0 0,0 0-1,17-17-15,-17 17 16,-1-18-16,1 18 15,0 0-15,17-18 16,0 18 0,-17 0-16,-1 0 15,1 0-15,0 0 16,-1 0-16,1-17 0,0 17 16,-1-18-16,19 0 15,-19 18 1,1 0-16,-1 0 15,1 0 1,0 0-16,-1-17 0,1 17 16,0-18-16,-1 18 15,1 0-15,0 0 16,-1-17-16,1 17 16,-1 0-16,1-18 15,0 0-15,-1 1 0,1 17 16,35-36-16,-35 36 15,-1-17-15,1-1 16,-1 18-16,1-18 16,0 1-16,-1-1 15,1 18-15,-18-18 0,18 18 16,-1-35-16,1 35 16,0-17-1,-1 17-15,-17-18 16,18 0-16,0 18 15,-1-17 1,-17-1 0,18 0-16,-1 18 15,1-35-15,-18 17 16,18 1 0,-1 17-16,-17-18 15,0-17-15,18 17 16,0 18-16,-18-35 0,17 17 15,-17 1-15,18-1 16,-18 0-16,18 1 16,-18-1-16,17 1 15,-17-1-15,0 0 16,18 1-16,-1-1 0,1-17 16,-18 17-16,18 0 15,-18 1-15,17-1 16,1 0-16,0-17 15,-18 18-15,17-1 16,-17-17-16,18 35 16,-18-36-16,0 19 15,18-1 1,-18 0-16,17 1 16,-17-1-16,0 1 15,0-1 1,18-17-16,-1 17 0,-17 0 15,0-17-15,0 0 16,0 17 0,0 1-16,0-19 15,18 19-15,-18-19 16,18 1 0,-18-18-16,0 18 15,0 0-15,0-1 16,17 1-16,1 0 15,-18-1-15,0-16 16,0 34-16,0 0 16,0-17-16,0 0 15,0 17 1,0-17-16,0 0 16,0-18-1,18 35-15,-1-17 0,-17-1 16,0 19-16,0-36 15,0 18-15,18 17 16,-18-17-16,18-1 16,-18 19-16,0-1 15,0-35-15,0 36 16,0-19-16,0 19 0,0-19 16,0 19-16,0-1 15,0-17-15,0 17 16,0-17-16,0 17 15,0 1-15,0-19 16,0 19-16,0-19 16,0 1-1,0 17-15,0 1 16,0-18-16,0-18 16,17 17-1,-17 1-15,0-18 0,0 36 16,0-36-16,18 0 15,-18 0-15,0 18 16,18-1 0,-18 19-16,0-1 0,0 0 15,0 1 1,0-1-16,0 0 0,0-17 16,0 17-16,0 1 15,0-1-15,0 1 16,0-1-16,0-17 15,0-1 1,0 19-16,0-1 16,0 0-16,0 1 15,0-1-15,0 1 16,0-1-16,0-17 16,0 17-1,0-17-15,0 17 16,0 0-1,0 1-15,0-1 16,0 1-16,0-19 16,0 19-1,0-1-15,0 0 16,0 1-16,0-1 16,0 0-16,0-17 15,0 17 1,0 1-16,17-1 15,1 1-15,-18-19 16,0 1-16,17 0 0,-17-1 16,18 1-16,0 0 15,-1-36-15,-17 36 16,18 0-16,0 0 16,-1-1-16,-17 1 15,0 0 1,0 17-16,18 0 15,-18 1-15,0-19 16,18 36 0,-18-35-1,0 18 1,0-1 0,0 0-16,0 1 15,0-19 1,0 1 15,0 17-31,0 1 16,0-1-1,0 1-15,0-19 16,0 1-16,0-18 16,0 18-16,0 17 15,0-35-15,0 18 16,0 0-16,0-18 0,0 17 15,0 19-15,0-18 16,0 17-16,0-17 16,0 17-1,0-17 1,-18 35-16,18-18 16,0-17-16,0 17 15,0 1-15,-18-19 16,18 19-1,0-1-15,-17 18 0,17-18 16,0 1-16,0-1 16,0 0-1,0-17 1,0 18 0,0-1-1,-18 0-15,18 1 16,-18-1-1,18 0-15,0 1 32,0-1-17,-35-158 267,-35-107-282,-19-140 0,19-212 15,17 247-15,53 265 16,-18-36-16,18 106 15,0 18-15,0-1 16,-17 36-16,17-17 16,0-1-1,0 0 17,0 1-17,0-1 1,0-35-1,17 36 1,-17-1-16,0 0 16,0 1-16,18-1 15,-18 0-15,0 1 16,0-1-16,0-17 0,0 0 16,17 17-1,-17 0-15,18 1 16,-18-1-16,0 0 15,0 1-15,18-19 16,-18 19 0,17-1-16,-17-17 15,0 17 1,18 1-16,-18-1 16,0 0-1,0 1-15,18 17 16,-18-18-16,0 0 15,0 1 1,0-1 0,0 1-1,0-1 17,0 0-32,0 1 15,0-1-15,0 0 16,0 1 15,0-1-31,-18 18 16,18-18-1,0 1-15,-18 17 16,18-18-16,0 0 31,0 1-31,-17 17 16,17-18-1,-18 18-15,18-17 16,-18-1-16,1 18 16,17-18-1,-18 18-15,18-17 16,-17 17 0,-1-18-16,0 0 15,18 1-15,-17 17 16,-1 0-1,18-18-15,0 0 16,-18 18-16,1-17 16,-1-1-16,18 1 15,-18 17-15,18-18 16,-17 18-16,-1-35 16,1 17 15,-1 18-16,0-18-15,1 1 0,-1 17 16,18-18 0,0 0-16,-18 18 15,-17 0-15,35-17 16,-18-1 0,18 1-16,-17 17 15,-1 0-15,1 0 16,17-18-1,-18 18 1,18-18-16,-18 18 16,1 0-16,-1 0 15,18-17 1,-18 17 0,1 0-1,17-18-15,-18 18 16,0-18-16,1 18 15,-1 0 1,0 0 0,18-17-16,-17 17 15,-1 0-15,1 0 16,17-18-16,-18 18 0,0 0 16,-17 0-1,17-18-15,1 1 16,-1 17-16,0-18 15,-17 0-15,0 18 16,0-17-16,17 17 16,-17 0-16,35-18 0,-18 1 15,0 17-15,1 0 16,-1 0-16,1-18 16,-1 18-16,18-18 15,-18 18-15,1 0 16,-1-17-16,-17 17 15,-1-18 1,19 18 0,-1 0-1,-17-18-15,17 18 16,18-17 0,-35 17-16,17 0 15,1 0 1,-1 0-16,0 0 15,1 0 1,-1 0-16,0 0 16,1 0-1,-1 0 1,1 0-16,-1 0 16,0 0-1,1 0 1,-1 0-16,0 0 0,1 0 15,-1 0 1,0 0 0,1 0-1,-1 0-15,1 0 16,-1 0 0,0 0-1,1 17 16,-1-17-31,0 0 16,1 0 0,-1 0-1,0 0 17,1 0-17,-1 0 16,0 0 16,1 0-15,-1 0-1,1 0-31,-1 0 15,0 0 1,1 0-16,-1 0 31,0 0-15,1 0 0,-1 0 15,18 18-16,-18-18 1,1 0 47,-1 0-63,18 18 46,-17-18-46,-1 0 16,0 0 0,1 0 15,-1 0-15,0 0 30,1 0-30,-1 0 15,0 0 16,1 0-47,-1 0 47,1 0-31,-1 0-1,0 0 32,1 0-31,-1 0-1,0 0 1,1 0 0,-1 0 31,0 0-16,1 0 63,-1 0-79,0 0 1,1 0 78,-1 0-63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565E57-EB0D-4728-9300-32B4EFA68F2E}" type="datetimeFigureOut">
              <a:rPr lang="en-US" smtClean="0"/>
              <a:t>6/15/2023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7574E2-EFD2-4871-B434-DFA83DC19F54}" type="slidenum">
              <a:rPr lang="en-US" smtClean="0"/>
              <a:t>‹#›</a:t>
            </a:fld>
            <a:endParaRPr lang="en-US"/>
          </a:p>
        </p:txBody>
      </p:sp>
    </p:spTree>
    <p:extLst>
      <p:ext uri="{BB962C8B-B14F-4D97-AF65-F5344CB8AC3E}">
        <p14:creationId xmlns:p14="http://schemas.microsoft.com/office/powerpoint/2010/main" val="263569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1</a:t>
            </a:fld>
            <a:endParaRPr lang="en-US"/>
          </a:p>
        </p:txBody>
      </p:sp>
    </p:spTree>
    <p:extLst>
      <p:ext uri="{BB962C8B-B14F-4D97-AF65-F5344CB8AC3E}">
        <p14:creationId xmlns:p14="http://schemas.microsoft.com/office/powerpoint/2010/main" val="3940866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12</a:t>
            </a:fld>
            <a:endParaRPr lang="en-US"/>
          </a:p>
        </p:txBody>
      </p:sp>
    </p:spTree>
    <p:extLst>
      <p:ext uri="{BB962C8B-B14F-4D97-AF65-F5344CB8AC3E}">
        <p14:creationId xmlns:p14="http://schemas.microsoft.com/office/powerpoint/2010/main" val="481381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574E2-EFD2-4871-B434-DFA83DC19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5011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22</a:t>
            </a:fld>
            <a:endParaRPr lang="en-US"/>
          </a:p>
        </p:txBody>
      </p:sp>
    </p:spTree>
    <p:extLst>
      <p:ext uri="{BB962C8B-B14F-4D97-AF65-F5344CB8AC3E}">
        <p14:creationId xmlns:p14="http://schemas.microsoft.com/office/powerpoint/2010/main" val="3856854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23</a:t>
            </a:fld>
            <a:endParaRPr lang="en-US"/>
          </a:p>
        </p:txBody>
      </p:sp>
    </p:spTree>
    <p:extLst>
      <p:ext uri="{BB962C8B-B14F-4D97-AF65-F5344CB8AC3E}">
        <p14:creationId xmlns:p14="http://schemas.microsoft.com/office/powerpoint/2010/main" val="1215203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24</a:t>
            </a:fld>
            <a:endParaRPr lang="en-US"/>
          </a:p>
        </p:txBody>
      </p:sp>
    </p:spTree>
    <p:extLst>
      <p:ext uri="{BB962C8B-B14F-4D97-AF65-F5344CB8AC3E}">
        <p14:creationId xmlns:p14="http://schemas.microsoft.com/office/powerpoint/2010/main" val="2152282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32</a:t>
            </a:fld>
            <a:endParaRPr lang="en-US"/>
          </a:p>
        </p:txBody>
      </p:sp>
    </p:spTree>
    <p:extLst>
      <p:ext uri="{BB962C8B-B14F-4D97-AF65-F5344CB8AC3E}">
        <p14:creationId xmlns:p14="http://schemas.microsoft.com/office/powerpoint/2010/main" val="3870465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33</a:t>
            </a:fld>
            <a:endParaRPr lang="en-US"/>
          </a:p>
        </p:txBody>
      </p:sp>
    </p:spTree>
    <p:extLst>
      <p:ext uri="{BB962C8B-B14F-4D97-AF65-F5344CB8AC3E}">
        <p14:creationId xmlns:p14="http://schemas.microsoft.com/office/powerpoint/2010/main" val="3760512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34</a:t>
            </a:fld>
            <a:endParaRPr lang="en-US"/>
          </a:p>
        </p:txBody>
      </p:sp>
    </p:spTree>
    <p:extLst>
      <p:ext uri="{BB962C8B-B14F-4D97-AF65-F5344CB8AC3E}">
        <p14:creationId xmlns:p14="http://schemas.microsoft.com/office/powerpoint/2010/main" val="2436885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35</a:t>
            </a:fld>
            <a:endParaRPr lang="en-US"/>
          </a:p>
        </p:txBody>
      </p:sp>
    </p:spTree>
    <p:extLst>
      <p:ext uri="{BB962C8B-B14F-4D97-AF65-F5344CB8AC3E}">
        <p14:creationId xmlns:p14="http://schemas.microsoft.com/office/powerpoint/2010/main" val="1223710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36</a:t>
            </a:fld>
            <a:endParaRPr lang="en-US"/>
          </a:p>
        </p:txBody>
      </p:sp>
    </p:spTree>
    <p:extLst>
      <p:ext uri="{BB962C8B-B14F-4D97-AF65-F5344CB8AC3E}">
        <p14:creationId xmlns:p14="http://schemas.microsoft.com/office/powerpoint/2010/main" val="4048803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2</a:t>
            </a:fld>
            <a:endParaRPr lang="en-US"/>
          </a:p>
        </p:txBody>
      </p:sp>
    </p:spTree>
    <p:extLst>
      <p:ext uri="{BB962C8B-B14F-4D97-AF65-F5344CB8AC3E}">
        <p14:creationId xmlns:p14="http://schemas.microsoft.com/office/powerpoint/2010/main" val="2834374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48</a:t>
            </a:fld>
            <a:endParaRPr lang="en-US"/>
          </a:p>
        </p:txBody>
      </p:sp>
    </p:spTree>
    <p:extLst>
      <p:ext uri="{BB962C8B-B14F-4D97-AF65-F5344CB8AC3E}">
        <p14:creationId xmlns:p14="http://schemas.microsoft.com/office/powerpoint/2010/main" val="4078899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49</a:t>
            </a:fld>
            <a:endParaRPr lang="en-US"/>
          </a:p>
        </p:txBody>
      </p:sp>
    </p:spTree>
    <p:extLst>
      <p:ext uri="{BB962C8B-B14F-4D97-AF65-F5344CB8AC3E}">
        <p14:creationId xmlns:p14="http://schemas.microsoft.com/office/powerpoint/2010/main" val="4129783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51</a:t>
            </a:fld>
            <a:endParaRPr lang="en-US"/>
          </a:p>
        </p:txBody>
      </p:sp>
    </p:spTree>
    <p:extLst>
      <p:ext uri="{BB962C8B-B14F-4D97-AF65-F5344CB8AC3E}">
        <p14:creationId xmlns:p14="http://schemas.microsoft.com/office/powerpoint/2010/main" val="3650467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53</a:t>
            </a:fld>
            <a:endParaRPr lang="en-US"/>
          </a:p>
        </p:txBody>
      </p:sp>
    </p:spTree>
    <p:extLst>
      <p:ext uri="{BB962C8B-B14F-4D97-AF65-F5344CB8AC3E}">
        <p14:creationId xmlns:p14="http://schemas.microsoft.com/office/powerpoint/2010/main" val="4288673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574E2-EFD2-4871-B434-DFA83DC19F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467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57</a:t>
            </a:fld>
            <a:endParaRPr lang="en-US"/>
          </a:p>
        </p:txBody>
      </p:sp>
    </p:spTree>
    <p:extLst>
      <p:ext uri="{BB962C8B-B14F-4D97-AF65-F5344CB8AC3E}">
        <p14:creationId xmlns:p14="http://schemas.microsoft.com/office/powerpoint/2010/main" val="3119973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58</a:t>
            </a:fld>
            <a:endParaRPr lang="en-US"/>
          </a:p>
        </p:txBody>
      </p:sp>
    </p:spTree>
    <p:extLst>
      <p:ext uri="{BB962C8B-B14F-4D97-AF65-F5344CB8AC3E}">
        <p14:creationId xmlns:p14="http://schemas.microsoft.com/office/powerpoint/2010/main" val="3095755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59</a:t>
            </a:fld>
            <a:endParaRPr lang="en-US"/>
          </a:p>
        </p:txBody>
      </p:sp>
    </p:spTree>
    <p:extLst>
      <p:ext uri="{BB962C8B-B14F-4D97-AF65-F5344CB8AC3E}">
        <p14:creationId xmlns:p14="http://schemas.microsoft.com/office/powerpoint/2010/main" val="3031886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60</a:t>
            </a:fld>
            <a:endParaRPr lang="en-US"/>
          </a:p>
        </p:txBody>
      </p:sp>
    </p:spTree>
    <p:extLst>
      <p:ext uri="{BB962C8B-B14F-4D97-AF65-F5344CB8AC3E}">
        <p14:creationId xmlns:p14="http://schemas.microsoft.com/office/powerpoint/2010/main" val="2482520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61</a:t>
            </a:fld>
            <a:endParaRPr lang="en-US"/>
          </a:p>
        </p:txBody>
      </p:sp>
    </p:spTree>
    <p:extLst>
      <p:ext uri="{BB962C8B-B14F-4D97-AF65-F5344CB8AC3E}">
        <p14:creationId xmlns:p14="http://schemas.microsoft.com/office/powerpoint/2010/main" val="2671532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5</a:t>
            </a:fld>
            <a:endParaRPr lang="en-US"/>
          </a:p>
        </p:txBody>
      </p:sp>
    </p:spTree>
    <p:extLst>
      <p:ext uri="{BB962C8B-B14F-4D97-AF65-F5344CB8AC3E}">
        <p14:creationId xmlns:p14="http://schemas.microsoft.com/office/powerpoint/2010/main" val="3600892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62</a:t>
            </a:fld>
            <a:endParaRPr lang="en-US"/>
          </a:p>
        </p:txBody>
      </p:sp>
    </p:spTree>
    <p:extLst>
      <p:ext uri="{BB962C8B-B14F-4D97-AF65-F5344CB8AC3E}">
        <p14:creationId xmlns:p14="http://schemas.microsoft.com/office/powerpoint/2010/main" val="793046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63</a:t>
            </a:fld>
            <a:endParaRPr lang="en-US"/>
          </a:p>
        </p:txBody>
      </p:sp>
    </p:spTree>
    <p:extLst>
      <p:ext uri="{BB962C8B-B14F-4D97-AF65-F5344CB8AC3E}">
        <p14:creationId xmlns:p14="http://schemas.microsoft.com/office/powerpoint/2010/main" val="1259101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7574E2-EFD2-4871-B434-DFA83DC19F54}" type="slidenum">
              <a:rPr lang="en-US" smtClean="0"/>
              <a:t>65</a:t>
            </a:fld>
            <a:endParaRPr lang="en-US"/>
          </a:p>
        </p:txBody>
      </p:sp>
    </p:spTree>
    <p:extLst>
      <p:ext uri="{BB962C8B-B14F-4D97-AF65-F5344CB8AC3E}">
        <p14:creationId xmlns:p14="http://schemas.microsoft.com/office/powerpoint/2010/main" val="2312540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66</a:t>
            </a:fld>
            <a:endParaRPr lang="en-US"/>
          </a:p>
        </p:txBody>
      </p:sp>
    </p:spTree>
    <p:extLst>
      <p:ext uri="{BB962C8B-B14F-4D97-AF65-F5344CB8AC3E}">
        <p14:creationId xmlns:p14="http://schemas.microsoft.com/office/powerpoint/2010/main" val="2200399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69</a:t>
            </a:fld>
            <a:endParaRPr lang="en-US"/>
          </a:p>
        </p:txBody>
      </p:sp>
    </p:spTree>
    <p:extLst>
      <p:ext uri="{BB962C8B-B14F-4D97-AF65-F5344CB8AC3E}">
        <p14:creationId xmlns:p14="http://schemas.microsoft.com/office/powerpoint/2010/main" val="1970146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70</a:t>
            </a:fld>
            <a:endParaRPr lang="en-US"/>
          </a:p>
        </p:txBody>
      </p:sp>
    </p:spTree>
    <p:extLst>
      <p:ext uri="{BB962C8B-B14F-4D97-AF65-F5344CB8AC3E}">
        <p14:creationId xmlns:p14="http://schemas.microsoft.com/office/powerpoint/2010/main" val="3446936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72</a:t>
            </a:fld>
            <a:endParaRPr lang="en-US"/>
          </a:p>
        </p:txBody>
      </p:sp>
    </p:spTree>
    <p:extLst>
      <p:ext uri="{BB962C8B-B14F-4D97-AF65-F5344CB8AC3E}">
        <p14:creationId xmlns:p14="http://schemas.microsoft.com/office/powerpoint/2010/main" val="1375784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76</a:t>
            </a:fld>
            <a:endParaRPr lang="en-US"/>
          </a:p>
        </p:txBody>
      </p:sp>
    </p:spTree>
    <p:extLst>
      <p:ext uri="{BB962C8B-B14F-4D97-AF65-F5344CB8AC3E}">
        <p14:creationId xmlns:p14="http://schemas.microsoft.com/office/powerpoint/2010/main" val="4223639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79</a:t>
            </a:fld>
            <a:endParaRPr lang="en-US"/>
          </a:p>
        </p:txBody>
      </p:sp>
    </p:spTree>
    <p:extLst>
      <p:ext uri="{BB962C8B-B14F-4D97-AF65-F5344CB8AC3E}">
        <p14:creationId xmlns:p14="http://schemas.microsoft.com/office/powerpoint/2010/main" val="1279534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80</a:t>
            </a:fld>
            <a:endParaRPr lang="en-US"/>
          </a:p>
        </p:txBody>
      </p:sp>
    </p:spTree>
    <p:extLst>
      <p:ext uri="{BB962C8B-B14F-4D97-AF65-F5344CB8AC3E}">
        <p14:creationId xmlns:p14="http://schemas.microsoft.com/office/powerpoint/2010/main" val="4176693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6</a:t>
            </a:fld>
            <a:endParaRPr lang="en-US"/>
          </a:p>
        </p:txBody>
      </p:sp>
    </p:spTree>
    <p:extLst>
      <p:ext uri="{BB962C8B-B14F-4D97-AF65-F5344CB8AC3E}">
        <p14:creationId xmlns:p14="http://schemas.microsoft.com/office/powerpoint/2010/main" val="2776052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81</a:t>
            </a:fld>
            <a:endParaRPr lang="en-US"/>
          </a:p>
        </p:txBody>
      </p:sp>
    </p:spTree>
    <p:extLst>
      <p:ext uri="{BB962C8B-B14F-4D97-AF65-F5344CB8AC3E}">
        <p14:creationId xmlns:p14="http://schemas.microsoft.com/office/powerpoint/2010/main" val="2895089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82</a:t>
            </a:fld>
            <a:endParaRPr lang="en-US"/>
          </a:p>
        </p:txBody>
      </p:sp>
    </p:spTree>
    <p:extLst>
      <p:ext uri="{BB962C8B-B14F-4D97-AF65-F5344CB8AC3E}">
        <p14:creationId xmlns:p14="http://schemas.microsoft.com/office/powerpoint/2010/main" val="3220011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83</a:t>
            </a:fld>
            <a:endParaRPr lang="en-US"/>
          </a:p>
        </p:txBody>
      </p:sp>
    </p:spTree>
    <p:extLst>
      <p:ext uri="{BB962C8B-B14F-4D97-AF65-F5344CB8AC3E}">
        <p14:creationId xmlns:p14="http://schemas.microsoft.com/office/powerpoint/2010/main" val="8267347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84</a:t>
            </a:fld>
            <a:endParaRPr lang="en-US"/>
          </a:p>
        </p:txBody>
      </p:sp>
    </p:spTree>
    <p:extLst>
      <p:ext uri="{BB962C8B-B14F-4D97-AF65-F5344CB8AC3E}">
        <p14:creationId xmlns:p14="http://schemas.microsoft.com/office/powerpoint/2010/main" val="10812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85</a:t>
            </a:fld>
            <a:endParaRPr lang="en-US"/>
          </a:p>
        </p:txBody>
      </p:sp>
    </p:spTree>
    <p:extLst>
      <p:ext uri="{BB962C8B-B14F-4D97-AF65-F5344CB8AC3E}">
        <p14:creationId xmlns:p14="http://schemas.microsoft.com/office/powerpoint/2010/main" val="12727749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86</a:t>
            </a:fld>
            <a:endParaRPr lang="en-US"/>
          </a:p>
        </p:txBody>
      </p:sp>
    </p:spTree>
    <p:extLst>
      <p:ext uri="{BB962C8B-B14F-4D97-AF65-F5344CB8AC3E}">
        <p14:creationId xmlns:p14="http://schemas.microsoft.com/office/powerpoint/2010/main" val="2809436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87</a:t>
            </a:fld>
            <a:endParaRPr lang="en-US"/>
          </a:p>
        </p:txBody>
      </p:sp>
    </p:spTree>
    <p:extLst>
      <p:ext uri="{BB962C8B-B14F-4D97-AF65-F5344CB8AC3E}">
        <p14:creationId xmlns:p14="http://schemas.microsoft.com/office/powerpoint/2010/main" val="3691142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88</a:t>
            </a:fld>
            <a:endParaRPr lang="en-US"/>
          </a:p>
        </p:txBody>
      </p:sp>
    </p:spTree>
    <p:extLst>
      <p:ext uri="{BB962C8B-B14F-4D97-AF65-F5344CB8AC3E}">
        <p14:creationId xmlns:p14="http://schemas.microsoft.com/office/powerpoint/2010/main" val="23642910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89</a:t>
            </a:fld>
            <a:endParaRPr lang="en-US"/>
          </a:p>
        </p:txBody>
      </p:sp>
    </p:spTree>
    <p:extLst>
      <p:ext uri="{BB962C8B-B14F-4D97-AF65-F5344CB8AC3E}">
        <p14:creationId xmlns:p14="http://schemas.microsoft.com/office/powerpoint/2010/main" val="24816060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90</a:t>
            </a:fld>
            <a:endParaRPr lang="en-US"/>
          </a:p>
        </p:txBody>
      </p:sp>
    </p:spTree>
    <p:extLst>
      <p:ext uri="{BB962C8B-B14F-4D97-AF65-F5344CB8AC3E}">
        <p14:creationId xmlns:p14="http://schemas.microsoft.com/office/powerpoint/2010/main" val="3109943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7</a:t>
            </a:fld>
            <a:endParaRPr lang="en-US"/>
          </a:p>
        </p:txBody>
      </p:sp>
    </p:spTree>
    <p:extLst>
      <p:ext uri="{BB962C8B-B14F-4D97-AF65-F5344CB8AC3E}">
        <p14:creationId xmlns:p14="http://schemas.microsoft.com/office/powerpoint/2010/main" val="12390049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91</a:t>
            </a:fld>
            <a:endParaRPr lang="en-US"/>
          </a:p>
        </p:txBody>
      </p:sp>
    </p:spTree>
    <p:extLst>
      <p:ext uri="{BB962C8B-B14F-4D97-AF65-F5344CB8AC3E}">
        <p14:creationId xmlns:p14="http://schemas.microsoft.com/office/powerpoint/2010/main" val="31690637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92</a:t>
            </a:fld>
            <a:endParaRPr lang="en-US"/>
          </a:p>
        </p:txBody>
      </p:sp>
    </p:spTree>
    <p:extLst>
      <p:ext uri="{BB962C8B-B14F-4D97-AF65-F5344CB8AC3E}">
        <p14:creationId xmlns:p14="http://schemas.microsoft.com/office/powerpoint/2010/main" val="1716209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93</a:t>
            </a:fld>
            <a:endParaRPr lang="en-US"/>
          </a:p>
        </p:txBody>
      </p:sp>
    </p:spTree>
    <p:extLst>
      <p:ext uri="{BB962C8B-B14F-4D97-AF65-F5344CB8AC3E}">
        <p14:creationId xmlns:p14="http://schemas.microsoft.com/office/powerpoint/2010/main" val="38642289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94</a:t>
            </a:fld>
            <a:endParaRPr lang="en-US"/>
          </a:p>
        </p:txBody>
      </p:sp>
    </p:spTree>
    <p:extLst>
      <p:ext uri="{BB962C8B-B14F-4D97-AF65-F5344CB8AC3E}">
        <p14:creationId xmlns:p14="http://schemas.microsoft.com/office/powerpoint/2010/main" val="38539269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95</a:t>
            </a:fld>
            <a:endParaRPr lang="en-US"/>
          </a:p>
        </p:txBody>
      </p:sp>
    </p:spTree>
    <p:extLst>
      <p:ext uri="{BB962C8B-B14F-4D97-AF65-F5344CB8AC3E}">
        <p14:creationId xmlns:p14="http://schemas.microsoft.com/office/powerpoint/2010/main" val="20057838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96</a:t>
            </a:fld>
            <a:endParaRPr lang="en-US"/>
          </a:p>
        </p:txBody>
      </p:sp>
    </p:spTree>
    <p:extLst>
      <p:ext uri="{BB962C8B-B14F-4D97-AF65-F5344CB8AC3E}">
        <p14:creationId xmlns:p14="http://schemas.microsoft.com/office/powerpoint/2010/main" val="40023402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97</a:t>
            </a:fld>
            <a:endParaRPr lang="en-US"/>
          </a:p>
        </p:txBody>
      </p:sp>
    </p:spTree>
    <p:extLst>
      <p:ext uri="{BB962C8B-B14F-4D97-AF65-F5344CB8AC3E}">
        <p14:creationId xmlns:p14="http://schemas.microsoft.com/office/powerpoint/2010/main" val="19098491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98</a:t>
            </a:fld>
            <a:endParaRPr lang="en-US"/>
          </a:p>
        </p:txBody>
      </p:sp>
    </p:spTree>
    <p:extLst>
      <p:ext uri="{BB962C8B-B14F-4D97-AF65-F5344CB8AC3E}">
        <p14:creationId xmlns:p14="http://schemas.microsoft.com/office/powerpoint/2010/main" val="5016474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99</a:t>
            </a:fld>
            <a:endParaRPr lang="en-US"/>
          </a:p>
        </p:txBody>
      </p:sp>
    </p:spTree>
    <p:extLst>
      <p:ext uri="{BB962C8B-B14F-4D97-AF65-F5344CB8AC3E}">
        <p14:creationId xmlns:p14="http://schemas.microsoft.com/office/powerpoint/2010/main" val="6795675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100</a:t>
            </a:fld>
            <a:endParaRPr lang="en-US"/>
          </a:p>
        </p:txBody>
      </p:sp>
    </p:spTree>
    <p:extLst>
      <p:ext uri="{BB962C8B-B14F-4D97-AF65-F5344CB8AC3E}">
        <p14:creationId xmlns:p14="http://schemas.microsoft.com/office/powerpoint/2010/main" val="366849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8</a:t>
            </a:fld>
            <a:endParaRPr lang="en-US"/>
          </a:p>
        </p:txBody>
      </p:sp>
    </p:spTree>
    <p:extLst>
      <p:ext uri="{BB962C8B-B14F-4D97-AF65-F5344CB8AC3E}">
        <p14:creationId xmlns:p14="http://schemas.microsoft.com/office/powerpoint/2010/main" val="2405798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101</a:t>
            </a:fld>
            <a:endParaRPr lang="en-US"/>
          </a:p>
        </p:txBody>
      </p:sp>
    </p:spTree>
    <p:extLst>
      <p:ext uri="{BB962C8B-B14F-4D97-AF65-F5344CB8AC3E}">
        <p14:creationId xmlns:p14="http://schemas.microsoft.com/office/powerpoint/2010/main" val="8146827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102</a:t>
            </a:fld>
            <a:endParaRPr lang="en-US"/>
          </a:p>
        </p:txBody>
      </p:sp>
    </p:spTree>
    <p:extLst>
      <p:ext uri="{BB962C8B-B14F-4D97-AF65-F5344CB8AC3E}">
        <p14:creationId xmlns:p14="http://schemas.microsoft.com/office/powerpoint/2010/main" val="6514737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103</a:t>
            </a:fld>
            <a:endParaRPr lang="en-US"/>
          </a:p>
        </p:txBody>
      </p:sp>
    </p:spTree>
    <p:extLst>
      <p:ext uri="{BB962C8B-B14F-4D97-AF65-F5344CB8AC3E}">
        <p14:creationId xmlns:p14="http://schemas.microsoft.com/office/powerpoint/2010/main" val="35509001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104</a:t>
            </a:fld>
            <a:endParaRPr lang="en-US"/>
          </a:p>
        </p:txBody>
      </p:sp>
    </p:spTree>
    <p:extLst>
      <p:ext uri="{BB962C8B-B14F-4D97-AF65-F5344CB8AC3E}">
        <p14:creationId xmlns:p14="http://schemas.microsoft.com/office/powerpoint/2010/main" val="2062389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9</a:t>
            </a:fld>
            <a:endParaRPr lang="en-US"/>
          </a:p>
        </p:txBody>
      </p:sp>
    </p:spTree>
    <p:extLst>
      <p:ext uri="{BB962C8B-B14F-4D97-AF65-F5344CB8AC3E}">
        <p14:creationId xmlns:p14="http://schemas.microsoft.com/office/powerpoint/2010/main" val="3000995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10</a:t>
            </a:fld>
            <a:endParaRPr lang="en-US"/>
          </a:p>
        </p:txBody>
      </p:sp>
    </p:spTree>
    <p:extLst>
      <p:ext uri="{BB962C8B-B14F-4D97-AF65-F5344CB8AC3E}">
        <p14:creationId xmlns:p14="http://schemas.microsoft.com/office/powerpoint/2010/main" val="703806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574E2-EFD2-4871-B434-DFA83DC19F54}" type="slidenum">
              <a:rPr lang="en-US" smtClean="0"/>
              <a:t>11</a:t>
            </a:fld>
            <a:endParaRPr lang="en-US"/>
          </a:p>
        </p:txBody>
      </p:sp>
    </p:spTree>
    <p:extLst>
      <p:ext uri="{BB962C8B-B14F-4D97-AF65-F5344CB8AC3E}">
        <p14:creationId xmlns:p14="http://schemas.microsoft.com/office/powerpoint/2010/main" val="2095011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27B83FAA-897B-455B-BF6B-FA45948F92B0}" type="datetimeFigureOut">
              <a:rPr lang="en-US" smtClean="0"/>
              <a:t>6/15/2023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8F45D33C-30A8-415D-B9A5-7A314FAF7EE6}"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7B83FAA-897B-455B-BF6B-FA45948F92B0}"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5D33C-30A8-415D-B9A5-7A314FAF7EE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7B83FAA-897B-455B-BF6B-FA45948F92B0}"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5D33C-30A8-415D-B9A5-7A314FAF7EE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36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27B83FAA-897B-455B-BF6B-FA45948F92B0}" type="datetimeFigureOut">
              <a:rPr lang="en-US" smtClean="0"/>
              <a:t>6/15/2023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8F45D33C-30A8-415D-B9A5-7A314FAF7EE6}"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Tree>
    <p:extLst>
      <p:ext uri="{BB962C8B-B14F-4D97-AF65-F5344CB8AC3E}">
        <p14:creationId xmlns:p14="http://schemas.microsoft.com/office/powerpoint/2010/main" val="3370899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7B83FAA-897B-455B-BF6B-FA45948F92B0}"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5D33C-30A8-415D-B9A5-7A314FAF7EE6}" type="slidenum">
              <a:rPr lang="en-US" smtClean="0"/>
              <a:t>‹#›</a:t>
            </a:fld>
            <a:endParaRPr lang="en-US"/>
          </a:p>
        </p:txBody>
      </p:sp>
    </p:spTree>
    <p:extLst>
      <p:ext uri="{BB962C8B-B14F-4D97-AF65-F5344CB8AC3E}">
        <p14:creationId xmlns:p14="http://schemas.microsoft.com/office/powerpoint/2010/main" val="3928671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36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54864" indent="0" algn="l">
              <a:buNone/>
              <a:defRPr sz="150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7B83FAA-897B-455B-BF6B-FA45948F92B0}"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7"/>
            <a:ext cx="762000" cy="365125"/>
          </a:xfrm>
        </p:spPr>
        <p:txBody>
          <a:bodyPr/>
          <a:lstStyle/>
          <a:p>
            <a:fld id="{8F45D33C-30A8-415D-B9A5-7A314FAF7EE6}" type="slidenum">
              <a:rPr lang="en-US" smtClean="0"/>
              <a:t>‹#›</a:t>
            </a:fld>
            <a:endParaRPr lang="en-US"/>
          </a:p>
        </p:txBody>
      </p:sp>
    </p:spTree>
    <p:extLst>
      <p:ext uri="{BB962C8B-B14F-4D97-AF65-F5344CB8AC3E}">
        <p14:creationId xmlns:p14="http://schemas.microsoft.com/office/powerpoint/2010/main" val="255550843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2"/>
            <a:ext cx="4038600" cy="4525963"/>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7B83FAA-897B-455B-BF6B-FA45948F92B0}"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5D33C-30A8-415D-B9A5-7A314FAF7EE6}" type="slidenum">
              <a:rPr lang="en-US" smtClean="0"/>
              <a:t>‹#›</a:t>
            </a:fld>
            <a:endParaRPr lang="en-US"/>
          </a:p>
        </p:txBody>
      </p:sp>
    </p:spTree>
    <p:extLst>
      <p:ext uri="{BB962C8B-B14F-4D97-AF65-F5344CB8AC3E}">
        <p14:creationId xmlns:p14="http://schemas.microsoft.com/office/powerpoint/2010/main" val="989987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3"/>
            <a:ext cx="4040188" cy="750887"/>
          </a:xfrm>
        </p:spPr>
        <p:txBody>
          <a:bodyPr anchor="ctr"/>
          <a:lstStyle>
            <a:lvl1pPr marL="0" indent="0">
              <a:buNone/>
              <a:defRPr sz="1800" b="0" cap="all" baseline="0">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1535113"/>
            <a:ext cx="4041775" cy="750887"/>
          </a:xfrm>
        </p:spPr>
        <p:txBody>
          <a:bodyPr anchor="ctr"/>
          <a:lstStyle>
            <a:lvl1pPr marL="0" indent="0">
              <a:buNone/>
              <a:defRPr sz="1800" b="0" cap="all" baseline="0">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2"/>
            <a:ext cx="4040188" cy="3763963"/>
          </a:xfrm>
        </p:spPr>
        <p:txBody>
          <a:bodyPr/>
          <a:lstStyle>
            <a:lvl1pPr>
              <a:defRPr sz="180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2362202"/>
            <a:ext cx="4041775" cy="3763963"/>
          </a:xfrm>
        </p:spPr>
        <p:txBody>
          <a:bodyPr/>
          <a:lstStyle>
            <a:lvl1pPr>
              <a:defRPr sz="180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7B83FAA-897B-455B-BF6B-FA45948F92B0}" type="datetimeFigureOut">
              <a:rPr lang="en-US" smtClean="0"/>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5D33C-30A8-415D-B9A5-7A314FAF7EE6}" type="slidenum">
              <a:rPr lang="en-US" smtClean="0"/>
              <a:t>‹#›</a:t>
            </a:fld>
            <a:endParaRPr lang="en-US"/>
          </a:p>
        </p:txBody>
      </p:sp>
    </p:spTree>
    <p:extLst>
      <p:ext uri="{BB962C8B-B14F-4D97-AF65-F5344CB8AC3E}">
        <p14:creationId xmlns:p14="http://schemas.microsoft.com/office/powerpoint/2010/main" val="2650943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7B83FAA-897B-455B-BF6B-FA45948F92B0}" type="datetimeFigureOut">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5D33C-30A8-415D-B9A5-7A314FAF7EE6}" type="slidenum">
              <a:rPr lang="en-US" smtClean="0"/>
              <a:t>‹#›</a:t>
            </a:fld>
            <a:endParaRPr lang="en-US"/>
          </a:p>
        </p:txBody>
      </p:sp>
    </p:spTree>
    <p:extLst>
      <p:ext uri="{BB962C8B-B14F-4D97-AF65-F5344CB8AC3E}">
        <p14:creationId xmlns:p14="http://schemas.microsoft.com/office/powerpoint/2010/main" val="187542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B83FAA-897B-455B-BF6B-FA45948F92B0}" type="datetimeFigureOut">
              <a:rPr lang="en-US" smtClean="0"/>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45D33C-30A8-415D-B9A5-7A314FAF7EE6}" type="slidenum">
              <a:rPr lang="en-US" smtClean="0"/>
              <a:t>‹#›</a:t>
            </a:fld>
            <a:endParaRPr lang="en-US"/>
          </a:p>
        </p:txBody>
      </p:sp>
    </p:spTree>
    <p:extLst>
      <p:ext uri="{BB962C8B-B14F-4D97-AF65-F5344CB8AC3E}">
        <p14:creationId xmlns:p14="http://schemas.microsoft.com/office/powerpoint/2010/main" val="1367420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vert="horz" anchor="b">
            <a:normAutofit/>
            <a:sp3d prstMaterial="softEdge"/>
          </a:bodyPr>
          <a:lstStyle>
            <a:lvl1pPr algn="l">
              <a:buNone/>
              <a:defRPr sz="165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1" y="1524002"/>
            <a:ext cx="3008313" cy="4602163"/>
          </a:xfrm>
        </p:spPr>
        <p:txBody>
          <a:bodyPr/>
          <a:lstStyle>
            <a:lvl1pPr marL="0" indent="0">
              <a:buNone/>
              <a:defRPr sz="1050"/>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2"/>
            <a:ext cx="5111750" cy="5853113"/>
          </a:xfrm>
        </p:spPr>
        <p:txBody>
          <a:bodyPr/>
          <a:lstStyle>
            <a:lvl1pPr>
              <a:defRPr sz="1950"/>
            </a:lvl1pPr>
            <a:lvl2pPr>
              <a:defRPr sz="1800"/>
            </a:lvl2pPr>
            <a:lvl3pPr>
              <a:defRPr sz="1650"/>
            </a:lvl3pPr>
            <a:lvl4pPr>
              <a:defRPr sz="150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7B83FAA-897B-455B-BF6B-FA45948F92B0}"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5D33C-30A8-415D-B9A5-7A314FAF7EE6}" type="slidenum">
              <a:rPr lang="en-US" smtClean="0"/>
              <a:t>‹#›</a:t>
            </a:fld>
            <a:endParaRPr lang="en-US"/>
          </a:p>
        </p:txBody>
      </p:sp>
    </p:spTree>
    <p:extLst>
      <p:ext uri="{BB962C8B-B14F-4D97-AF65-F5344CB8AC3E}">
        <p14:creationId xmlns:p14="http://schemas.microsoft.com/office/powerpoint/2010/main" val="216872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7B83FAA-897B-455B-BF6B-FA45948F92B0}"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5D33C-30A8-415D-B9A5-7A314FAF7EE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15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24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050"/>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7B83FAA-897B-455B-BF6B-FA45948F92B0}"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5D33C-30A8-415D-B9A5-7A314FAF7EE6}" type="slidenum">
              <a:rPr lang="en-US" smtClean="0"/>
              <a:t>‹#›</a:t>
            </a:fld>
            <a:endParaRPr lang="en-US"/>
          </a:p>
        </p:txBody>
      </p:sp>
    </p:spTree>
    <p:extLst>
      <p:ext uri="{BB962C8B-B14F-4D97-AF65-F5344CB8AC3E}">
        <p14:creationId xmlns:p14="http://schemas.microsoft.com/office/powerpoint/2010/main" val="813710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7B83FAA-897B-455B-BF6B-FA45948F92B0}"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5D33C-30A8-415D-B9A5-7A314FAF7EE6}" type="slidenum">
              <a:rPr lang="en-US" smtClean="0"/>
              <a:t>‹#›</a:t>
            </a:fld>
            <a:endParaRPr lang="en-US"/>
          </a:p>
        </p:txBody>
      </p:sp>
    </p:spTree>
    <p:extLst>
      <p:ext uri="{BB962C8B-B14F-4D97-AF65-F5344CB8AC3E}">
        <p14:creationId xmlns:p14="http://schemas.microsoft.com/office/powerpoint/2010/main" val="326650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7B83FAA-897B-455B-BF6B-FA45948F92B0}"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5D33C-30A8-415D-B9A5-7A314FAF7EE6}" type="slidenum">
              <a:rPr lang="en-US" smtClean="0"/>
              <a:t>‹#›</a:t>
            </a:fld>
            <a:endParaRPr lang="en-US"/>
          </a:p>
        </p:txBody>
      </p:sp>
    </p:spTree>
    <p:extLst>
      <p:ext uri="{BB962C8B-B14F-4D97-AF65-F5344CB8AC3E}">
        <p14:creationId xmlns:p14="http://schemas.microsoft.com/office/powerpoint/2010/main" val="397777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7B83FAA-897B-455B-BF6B-FA45948F92B0}"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8F45D33C-30A8-415D-B9A5-7A314FAF7EE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7B83FAA-897B-455B-BF6B-FA45948F92B0}"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5D33C-30A8-415D-B9A5-7A314FAF7EE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7B83FAA-897B-455B-BF6B-FA45948F92B0}" type="datetimeFigureOut">
              <a:rPr lang="en-US" smtClean="0"/>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5D33C-30A8-415D-B9A5-7A314FAF7EE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7B83FAA-897B-455B-BF6B-FA45948F92B0}" type="datetimeFigureOut">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5D33C-30A8-415D-B9A5-7A314FAF7EE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B83FAA-897B-455B-BF6B-FA45948F92B0}" type="datetimeFigureOut">
              <a:rPr lang="en-US" smtClean="0"/>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45D33C-30A8-415D-B9A5-7A314FAF7EE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7B83FAA-897B-455B-BF6B-FA45948F92B0}"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5D33C-30A8-415D-B9A5-7A314FAF7EE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7B83FAA-897B-455B-BF6B-FA45948F92B0}"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5D33C-30A8-415D-B9A5-7A314FAF7EE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27B83FAA-897B-455B-BF6B-FA45948F92B0}" type="datetimeFigureOut">
              <a:rPr lang="en-US" smtClean="0"/>
              <a:t>6/15/2023</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8F45D33C-30A8-415D-B9A5-7A314FAF7EE6}"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7"/>
            <a:ext cx="2133600" cy="365125"/>
          </a:xfrm>
          <a:prstGeom prst="rect">
            <a:avLst/>
          </a:prstGeom>
        </p:spPr>
        <p:txBody>
          <a:bodyPr vert="horz" anchor="b"/>
          <a:lstStyle>
            <a:lvl1pPr algn="l" eaLnBrk="1" latinLnBrk="0" hangingPunct="1">
              <a:defRPr kumimoji="0" sz="900">
                <a:solidFill>
                  <a:schemeClr val="tx1">
                    <a:shade val="50000"/>
                  </a:schemeClr>
                </a:solidFill>
              </a:defRPr>
            </a:lvl1pPr>
          </a:lstStyle>
          <a:p>
            <a:fld id="{27B83FAA-897B-455B-BF6B-FA45948F92B0}" type="datetimeFigureOut">
              <a:rPr lang="en-US" smtClean="0"/>
              <a:t>6/15/2023</a:t>
            </a:fld>
            <a:endParaRPr lang="en-US"/>
          </a:p>
        </p:txBody>
      </p:sp>
      <p:sp>
        <p:nvSpPr>
          <p:cNvPr id="3" name="Footer Placeholder 2"/>
          <p:cNvSpPr>
            <a:spLocks noGrp="1"/>
          </p:cNvSpPr>
          <p:nvPr>
            <p:ph type="ftr" sz="quarter" idx="3"/>
          </p:nvPr>
        </p:nvSpPr>
        <p:spPr>
          <a:xfrm>
            <a:off x="3124200" y="6416677"/>
            <a:ext cx="2895600" cy="365125"/>
          </a:xfrm>
          <a:prstGeom prst="rect">
            <a:avLst/>
          </a:prstGeom>
        </p:spPr>
        <p:txBody>
          <a:bodyPr vert="horz" anchor="b"/>
          <a:lstStyle>
            <a:lvl1pPr algn="ctr" eaLnBrk="1" latinLnBrk="0" hangingPunct="1">
              <a:defRPr kumimoji="0" sz="9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7"/>
            <a:ext cx="762000" cy="365125"/>
          </a:xfrm>
          <a:prstGeom prst="rect">
            <a:avLst/>
          </a:prstGeom>
        </p:spPr>
        <p:txBody>
          <a:bodyPr vert="horz" lIns="0" rIns="0" anchor="b"/>
          <a:lstStyle>
            <a:lvl1pPr algn="r" eaLnBrk="1" latinLnBrk="0" hangingPunct="1">
              <a:defRPr kumimoji="0" sz="900">
                <a:solidFill>
                  <a:schemeClr val="tx1">
                    <a:shade val="50000"/>
                  </a:schemeClr>
                </a:solidFill>
              </a:defRPr>
            </a:lvl1pPr>
          </a:lstStyle>
          <a:p>
            <a:fld id="{8F45D33C-30A8-415D-B9A5-7A314FAF7EE6}" type="slidenum">
              <a:rPr lang="en-US" smtClean="0"/>
              <a:t>‹#›</a:t>
            </a:fld>
            <a:endParaRPr lang="en-US"/>
          </a:p>
        </p:txBody>
      </p:sp>
    </p:spTree>
    <p:extLst>
      <p:ext uri="{BB962C8B-B14F-4D97-AF65-F5344CB8AC3E}">
        <p14:creationId xmlns:p14="http://schemas.microsoft.com/office/powerpoint/2010/main" val="147567324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3075"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411480" indent="-308610" algn="l" rtl="0" eaLnBrk="1" latinLnBrk="0" hangingPunct="1">
        <a:spcBef>
          <a:spcPct val="20000"/>
        </a:spcBef>
        <a:buClr>
          <a:schemeClr val="tx1">
            <a:shade val="95000"/>
          </a:schemeClr>
        </a:buClr>
        <a:buSzPct val="65000"/>
        <a:buFont typeface="Wingdings 2"/>
        <a:buChar char=""/>
        <a:defRPr kumimoji="0" sz="2100" kern="1200">
          <a:solidFill>
            <a:schemeClr val="tx1"/>
          </a:solidFill>
          <a:latin typeface="+mn-lt"/>
          <a:ea typeface="+mn-ea"/>
          <a:cs typeface="+mn-cs"/>
        </a:defRPr>
      </a:lvl1pPr>
      <a:lvl2pPr marL="651510" indent="-212598" algn="l" rtl="0" eaLnBrk="1" latinLnBrk="0" hangingPunct="1">
        <a:spcBef>
          <a:spcPct val="20000"/>
        </a:spcBef>
        <a:buClr>
          <a:schemeClr val="tx1"/>
        </a:buClr>
        <a:buSzPct val="80000"/>
        <a:buFont typeface="Wingdings 2"/>
        <a:buChar char=""/>
        <a:defRPr kumimoji="0" sz="1800" kern="1200">
          <a:solidFill>
            <a:schemeClr val="tx1"/>
          </a:solidFill>
          <a:latin typeface="+mn-lt"/>
          <a:ea typeface="+mn-ea"/>
          <a:cs typeface="+mn-cs"/>
        </a:defRPr>
      </a:lvl2pPr>
      <a:lvl3pPr marL="850392" indent="-171450" algn="l" rtl="0" eaLnBrk="1" latinLnBrk="0" hangingPunct="1">
        <a:spcBef>
          <a:spcPct val="20000"/>
        </a:spcBef>
        <a:buClr>
          <a:schemeClr val="tx1"/>
        </a:buClr>
        <a:buSzPct val="95000"/>
        <a:buFont typeface="Wingdings"/>
        <a:buChar char=""/>
        <a:defRPr kumimoji="0" sz="1650" kern="1200">
          <a:solidFill>
            <a:schemeClr val="tx1"/>
          </a:solidFill>
          <a:latin typeface="+mn-lt"/>
          <a:ea typeface="+mn-ea"/>
          <a:cs typeface="+mn-cs"/>
        </a:defRPr>
      </a:lvl3pPr>
      <a:lvl4pPr marL="1014984" indent="-137160" algn="l" rtl="0" eaLnBrk="1" latinLnBrk="0" hangingPunct="1">
        <a:spcBef>
          <a:spcPct val="20000"/>
        </a:spcBef>
        <a:buClr>
          <a:schemeClr val="tx1"/>
        </a:buClr>
        <a:buSzPct val="100000"/>
        <a:buFont typeface="Wingdings 3"/>
        <a:buChar char=""/>
        <a:defRPr kumimoji="0" sz="1500" kern="1200">
          <a:solidFill>
            <a:schemeClr val="tx1"/>
          </a:solidFill>
          <a:latin typeface="+mn-lt"/>
          <a:ea typeface="+mn-ea"/>
          <a:cs typeface="+mn-cs"/>
        </a:defRPr>
      </a:lvl4pPr>
      <a:lvl5pPr marL="1159002" indent="-137160"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5pPr>
      <a:lvl6pPr marL="1323594" indent="-137160" algn="l" rtl="0" eaLnBrk="1" latinLnBrk="0" hangingPunct="1">
        <a:spcBef>
          <a:spcPct val="20000"/>
        </a:spcBef>
        <a:buClr>
          <a:schemeClr val="tx1"/>
        </a:buClr>
        <a:buFont typeface="Wingdings 3"/>
        <a:buChar char=""/>
        <a:defRPr kumimoji="0" sz="1350" kern="1200">
          <a:solidFill>
            <a:schemeClr val="tx1"/>
          </a:solidFill>
          <a:latin typeface="+mn-lt"/>
          <a:ea typeface="+mn-ea"/>
          <a:cs typeface="+mn-cs"/>
        </a:defRPr>
      </a:lvl6pPr>
      <a:lvl7pPr marL="1474470" indent="-137160" algn="l" rtl="0" eaLnBrk="1" latinLnBrk="0" hangingPunct="1">
        <a:spcBef>
          <a:spcPct val="20000"/>
        </a:spcBef>
        <a:buClr>
          <a:schemeClr val="tx1"/>
        </a:buClr>
        <a:buFont typeface="Wingdings 2"/>
        <a:buChar char=""/>
        <a:defRPr kumimoji="0" sz="1200" kern="1200">
          <a:solidFill>
            <a:schemeClr val="tx1"/>
          </a:solidFill>
          <a:latin typeface="+mn-lt"/>
          <a:ea typeface="+mn-ea"/>
          <a:cs typeface="+mn-cs"/>
        </a:defRPr>
      </a:lvl7pPr>
      <a:lvl8pPr marL="1625346" indent="-137160" algn="l" rtl="0" eaLnBrk="1" latinLnBrk="0" hangingPunct="1">
        <a:spcBef>
          <a:spcPct val="20000"/>
        </a:spcBef>
        <a:buClr>
          <a:schemeClr val="tx1"/>
        </a:buClr>
        <a:buFont typeface="Wingdings 2"/>
        <a:buChar char=""/>
        <a:defRPr kumimoji="0" sz="1050" kern="1200">
          <a:solidFill>
            <a:schemeClr val="tx1"/>
          </a:solidFill>
          <a:latin typeface="+mn-lt"/>
          <a:ea typeface="+mn-ea"/>
          <a:cs typeface="+mn-cs"/>
        </a:defRPr>
      </a:lvl8pPr>
      <a:lvl9pPr marL="1776222" indent="-137160" algn="l" rtl="0" eaLnBrk="1" latinLnBrk="0" hangingPunct="1">
        <a:spcBef>
          <a:spcPct val="20000"/>
        </a:spcBef>
        <a:buClr>
          <a:schemeClr val="tx1"/>
        </a:buClr>
        <a:buFont typeface="Wingdings 2"/>
        <a:buChar char=""/>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609600"/>
            <a:ext cx="8270630" cy="1219200"/>
          </a:xfrm>
        </p:spPr>
        <p:txBody>
          <a:bodyPr>
            <a:normAutofit/>
          </a:bodyPr>
          <a:lstStyle/>
          <a:p>
            <a:r>
              <a:rPr lang="en-US" sz="4000" dirty="0"/>
              <a:t>The Gospel of John</a:t>
            </a:r>
          </a:p>
        </p:txBody>
      </p:sp>
      <p:sp>
        <p:nvSpPr>
          <p:cNvPr id="3" name="Subtitle 2"/>
          <p:cNvSpPr>
            <a:spLocks noGrp="1"/>
          </p:cNvSpPr>
          <p:nvPr>
            <p:ph type="subTitle" idx="1"/>
          </p:nvPr>
        </p:nvSpPr>
        <p:spPr/>
        <p:txBody>
          <a:bodyPr/>
          <a:lstStyle/>
          <a:p>
            <a:pPr algn="r"/>
            <a:r>
              <a:rPr lang="en-US" b="1" dirty="0">
                <a:solidFill>
                  <a:srgbClr val="FFFF00"/>
                </a:solidFill>
              </a:rPr>
              <a:t>John Oakes</a:t>
            </a:r>
          </a:p>
          <a:p>
            <a:pPr algn="r"/>
            <a:r>
              <a:rPr lang="en-US" b="1" dirty="0">
                <a:solidFill>
                  <a:srgbClr val="FFFF00"/>
                </a:solidFill>
              </a:rPr>
              <a:t>San Diego</a:t>
            </a:r>
          </a:p>
          <a:p>
            <a:pPr algn="r"/>
            <a:r>
              <a:rPr lang="en-US" b="1" dirty="0">
                <a:solidFill>
                  <a:srgbClr val="FFFF00"/>
                </a:solidFill>
              </a:rPr>
              <a:t>April, 2016</a:t>
            </a:r>
          </a:p>
        </p:txBody>
      </p:sp>
      <p:pic>
        <p:nvPicPr>
          <p:cNvPr id="1026" name="Picture 2" descr="http://www.milligan.edu/administrative/mmatson/john-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50994"/>
            <a:ext cx="3429000" cy="4383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691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of John</a:t>
            </a:r>
          </a:p>
        </p:txBody>
      </p:sp>
      <p:sp>
        <p:nvSpPr>
          <p:cNvPr id="3" name="Content Placeholder 2"/>
          <p:cNvSpPr>
            <a:spLocks noGrp="1"/>
          </p:cNvSpPr>
          <p:nvPr>
            <p:ph idx="1"/>
          </p:nvPr>
        </p:nvSpPr>
        <p:spPr/>
        <p:txBody>
          <a:bodyPr/>
          <a:lstStyle/>
          <a:p>
            <a:pPr marL="137160" indent="0">
              <a:buNone/>
            </a:pPr>
            <a:r>
              <a:rPr lang="en-US" b="1" dirty="0">
                <a:solidFill>
                  <a:srgbClr val="FFFF00"/>
                </a:solidFill>
              </a:rPr>
              <a:t>I. Prologue 1:1-1:18</a:t>
            </a:r>
          </a:p>
          <a:p>
            <a:pPr marL="137160" indent="0">
              <a:buNone/>
            </a:pPr>
            <a:r>
              <a:rPr lang="en-US" b="1" dirty="0">
                <a:solidFill>
                  <a:srgbClr val="FFFF00"/>
                </a:solidFill>
              </a:rPr>
              <a:t>II. Book of Signs 1:19-12:50</a:t>
            </a:r>
          </a:p>
          <a:p>
            <a:pPr marL="137160" indent="0">
              <a:buNone/>
            </a:pPr>
            <a:r>
              <a:rPr lang="en-US" b="1" dirty="0">
                <a:solidFill>
                  <a:srgbClr val="FFFF00"/>
                </a:solidFill>
              </a:rPr>
              <a:t>III. Book of Glory  Passion Story 13:1-20:31</a:t>
            </a:r>
          </a:p>
          <a:p>
            <a:pPr marL="137160" indent="0">
              <a:buNone/>
            </a:pPr>
            <a:r>
              <a:rPr lang="en-US" b="1" dirty="0">
                <a:solidFill>
                  <a:srgbClr val="FFFF00"/>
                </a:solidFill>
              </a:rPr>
              <a:t>IV. Epilogue 21:1-21:25</a:t>
            </a:r>
          </a:p>
          <a:p>
            <a:endParaRPr lang="en-US" b="1" dirty="0">
              <a:solidFill>
                <a:srgbClr val="FFFF00"/>
              </a:solidFill>
            </a:endParaRPr>
          </a:p>
          <a:p>
            <a:pPr marL="137160" indent="0">
              <a:buNone/>
            </a:pPr>
            <a:r>
              <a:rPr lang="en-US" b="1" dirty="0">
                <a:solidFill>
                  <a:srgbClr val="FFFF00"/>
                </a:solidFill>
              </a:rPr>
              <a:t>Theme:  The Son of who reveals God’s glory.</a:t>
            </a:r>
          </a:p>
          <a:p>
            <a:pPr marL="137160" indent="0">
              <a:buNone/>
            </a:pPr>
            <a:r>
              <a:rPr lang="en-US" b="1" dirty="0">
                <a:solidFill>
                  <a:srgbClr val="FFFF00"/>
                </a:solidFill>
              </a:rPr>
              <a:t>Theme verses  1:14, 1:18, 3:16 </a:t>
            </a:r>
          </a:p>
          <a:p>
            <a:endParaRPr lang="en-US" b="1" dirty="0">
              <a:solidFill>
                <a:srgbClr val="FFFF00"/>
              </a:solidFill>
            </a:endParaRPr>
          </a:p>
          <a:p>
            <a:endParaRPr lang="en-US" b="1" dirty="0">
              <a:solidFill>
                <a:srgbClr val="FFFF00"/>
              </a:solidFill>
            </a:endParaRPr>
          </a:p>
        </p:txBody>
      </p:sp>
    </p:spTree>
    <p:extLst>
      <p:ext uri="{BB962C8B-B14F-4D97-AF65-F5344CB8AC3E}">
        <p14:creationId xmlns:p14="http://schemas.microsoft.com/office/powerpoint/2010/main" val="40859061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John 18-19  The Passion Narrative</a:t>
            </a:r>
          </a:p>
        </p:txBody>
      </p:sp>
      <p:sp>
        <p:nvSpPr>
          <p:cNvPr id="3" name="Content Placeholder 2"/>
          <p:cNvSpPr>
            <a:spLocks noGrp="1"/>
          </p:cNvSpPr>
          <p:nvPr>
            <p:ph idx="1"/>
          </p:nvPr>
        </p:nvSpPr>
        <p:spPr>
          <a:xfrm>
            <a:off x="457200" y="1600200"/>
            <a:ext cx="8229600" cy="5181600"/>
          </a:xfrm>
        </p:spPr>
        <p:txBody>
          <a:bodyPr>
            <a:normAutofit/>
          </a:bodyPr>
          <a:lstStyle/>
          <a:p>
            <a:r>
              <a:rPr lang="en-US" b="1" dirty="0">
                <a:solidFill>
                  <a:srgbClr val="FFFF00"/>
                </a:solidFill>
              </a:rPr>
              <a:t>Things to notice:</a:t>
            </a:r>
          </a:p>
          <a:p>
            <a:endParaRPr lang="en-US" sz="800" b="1" dirty="0">
              <a:solidFill>
                <a:srgbClr val="FFFF00"/>
              </a:solidFill>
            </a:endParaRPr>
          </a:p>
          <a:p>
            <a:r>
              <a:rPr lang="en-US" b="1" dirty="0">
                <a:solidFill>
                  <a:srgbClr val="FFFF00"/>
                </a:solidFill>
              </a:rPr>
              <a:t>Jesus is totally in control.  He is not a victim.</a:t>
            </a:r>
          </a:p>
          <a:p>
            <a:pPr lvl="1"/>
            <a:r>
              <a:rPr lang="en-US" b="1" dirty="0">
                <a:solidFill>
                  <a:srgbClr val="FFFF00"/>
                </a:solidFill>
              </a:rPr>
              <a:t>V. 4  “Jesus, knowing all that was going to happen to him”</a:t>
            </a:r>
          </a:p>
          <a:p>
            <a:endParaRPr lang="en-US" sz="800" b="1" dirty="0">
              <a:solidFill>
                <a:srgbClr val="FFFF00"/>
              </a:solidFill>
            </a:endParaRPr>
          </a:p>
          <a:p>
            <a:r>
              <a:rPr lang="en-US" b="1" dirty="0">
                <a:solidFill>
                  <a:srgbClr val="FFFF00"/>
                </a:solidFill>
              </a:rPr>
              <a:t>Jesus fulfilling prophecies (unlike the rest of John)  18:9,32  19:24  19:36,37</a:t>
            </a:r>
          </a:p>
          <a:p>
            <a:endParaRPr lang="en-US" sz="800" b="1" dirty="0">
              <a:solidFill>
                <a:srgbClr val="FFFF00"/>
              </a:solidFill>
            </a:endParaRPr>
          </a:p>
          <a:p>
            <a:r>
              <a:rPr lang="en-US" b="1" dirty="0">
                <a:solidFill>
                  <a:srgbClr val="FFFF00"/>
                </a:solidFill>
              </a:rPr>
              <a:t>Jesus confronts </a:t>
            </a:r>
            <a:r>
              <a:rPr lang="en-US" b="1" dirty="0" err="1">
                <a:solidFill>
                  <a:srgbClr val="FFFF00"/>
                </a:solidFill>
              </a:rPr>
              <a:t>Annas</a:t>
            </a:r>
            <a:r>
              <a:rPr lang="en-US" b="1" dirty="0">
                <a:solidFill>
                  <a:srgbClr val="FFFF00"/>
                </a:solidFill>
              </a:rPr>
              <a:t>(contrast with Peter), Jesus questions Pilate!</a:t>
            </a:r>
          </a:p>
          <a:p>
            <a:endParaRPr lang="en-US" sz="800" b="1" dirty="0">
              <a:solidFill>
                <a:srgbClr val="FFFF00"/>
              </a:solidFill>
            </a:endParaRPr>
          </a:p>
          <a:p>
            <a:r>
              <a:rPr lang="en-US" b="1" dirty="0">
                <a:solidFill>
                  <a:srgbClr val="FFFF00"/>
                </a:solidFill>
              </a:rPr>
              <a:t>Deity:   I Am He v. 5,8</a:t>
            </a:r>
          </a:p>
        </p:txBody>
      </p:sp>
    </p:spTree>
    <p:extLst>
      <p:ext uri="{BB962C8B-B14F-4D97-AF65-F5344CB8AC3E}">
        <p14:creationId xmlns:p14="http://schemas.microsoft.com/office/powerpoint/2010/main" val="36536625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John 20  Resurrection Appearances</a:t>
            </a:r>
          </a:p>
        </p:txBody>
      </p:sp>
      <p:sp>
        <p:nvSpPr>
          <p:cNvPr id="3" name="Content Placeholder 2"/>
          <p:cNvSpPr>
            <a:spLocks noGrp="1"/>
          </p:cNvSpPr>
          <p:nvPr>
            <p:ph idx="1"/>
          </p:nvPr>
        </p:nvSpPr>
        <p:spPr>
          <a:xfrm>
            <a:off x="76200" y="1676400"/>
            <a:ext cx="3834770" cy="5029200"/>
          </a:xfrm>
        </p:spPr>
        <p:txBody>
          <a:bodyPr>
            <a:normAutofit fontScale="92500" lnSpcReduction="10000"/>
          </a:bodyPr>
          <a:lstStyle/>
          <a:p>
            <a:r>
              <a:rPr lang="en-US" b="1" dirty="0">
                <a:solidFill>
                  <a:srgbClr val="FFFF00"/>
                </a:solidFill>
              </a:rPr>
              <a:t>Mary Magdalene</a:t>
            </a:r>
          </a:p>
          <a:p>
            <a:endParaRPr lang="en-US" sz="1600" b="1" dirty="0">
              <a:solidFill>
                <a:srgbClr val="FFFF00"/>
              </a:solidFill>
            </a:endParaRPr>
          </a:p>
          <a:p>
            <a:r>
              <a:rPr lang="en-US" b="1" dirty="0">
                <a:solidFill>
                  <a:srgbClr val="FFFF00"/>
                </a:solidFill>
              </a:rPr>
              <a:t>Peter and “the other disciple (John)</a:t>
            </a:r>
          </a:p>
          <a:p>
            <a:endParaRPr lang="en-US" sz="1600" b="1" dirty="0">
              <a:solidFill>
                <a:srgbClr val="FFFF00"/>
              </a:solidFill>
            </a:endParaRPr>
          </a:p>
          <a:p>
            <a:r>
              <a:rPr lang="en-US" b="1" dirty="0">
                <a:solidFill>
                  <a:srgbClr val="FFFF00"/>
                </a:solidFill>
              </a:rPr>
              <a:t>Mary Magdalene again</a:t>
            </a:r>
          </a:p>
          <a:p>
            <a:endParaRPr lang="en-US" sz="2000" b="1" dirty="0">
              <a:solidFill>
                <a:srgbClr val="FFFF00"/>
              </a:solidFill>
            </a:endParaRPr>
          </a:p>
          <a:p>
            <a:r>
              <a:rPr lang="en-US" b="1" dirty="0">
                <a:solidFill>
                  <a:srgbClr val="FFFF00"/>
                </a:solidFill>
              </a:rPr>
              <a:t>The disciples  (- Thomas)</a:t>
            </a:r>
          </a:p>
          <a:p>
            <a:endParaRPr lang="en-US" sz="1800" b="1" dirty="0">
              <a:solidFill>
                <a:srgbClr val="FFFF00"/>
              </a:solidFill>
            </a:endParaRPr>
          </a:p>
          <a:p>
            <a:r>
              <a:rPr lang="en-US" b="1" dirty="0">
                <a:solidFill>
                  <a:srgbClr val="FFFF00"/>
                </a:solidFill>
              </a:rPr>
              <a:t>The disciples, including Thomas</a:t>
            </a:r>
          </a:p>
        </p:txBody>
      </p:sp>
      <p:pic>
        <p:nvPicPr>
          <p:cNvPr id="14338" name="Picture 2" descr="http://www.credomag.com/wp-content/uploads/2012/04/caravaggio-thom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20" y="2057400"/>
            <a:ext cx="5211780"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9841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a:bodyPr>
          <a:lstStyle/>
          <a:p>
            <a:r>
              <a:rPr lang="en-US" sz="3200" dirty="0"/>
              <a:t>Jesus’ Signs and Claims:</a:t>
            </a:r>
            <a:br>
              <a:rPr lang="en-US" sz="3200" dirty="0"/>
            </a:br>
            <a:r>
              <a:rPr lang="en-US" sz="3200" dirty="0"/>
              <a:t>Summary</a:t>
            </a:r>
          </a:p>
        </p:txBody>
      </p:sp>
      <p:sp>
        <p:nvSpPr>
          <p:cNvPr id="3" name="Content Placeholder 2"/>
          <p:cNvSpPr>
            <a:spLocks noGrp="1"/>
          </p:cNvSpPr>
          <p:nvPr>
            <p:ph idx="1"/>
          </p:nvPr>
        </p:nvSpPr>
        <p:spPr>
          <a:xfrm>
            <a:off x="304800" y="1447800"/>
            <a:ext cx="3733800" cy="3943351"/>
          </a:xfrm>
        </p:spPr>
        <p:txBody>
          <a:bodyPr/>
          <a:lstStyle/>
          <a:p>
            <a:pPr marL="137160" indent="0">
              <a:buNone/>
            </a:pPr>
            <a:r>
              <a:rPr lang="en-US" b="1" dirty="0">
                <a:solidFill>
                  <a:srgbClr val="FFFF00"/>
                </a:solidFill>
              </a:rPr>
              <a:t>John 20:29-31   Will you believe, even though you have not seen?   If you do, you will have life in his name.</a:t>
            </a:r>
          </a:p>
          <a:p>
            <a:pPr marL="137160" indent="0">
              <a:buNone/>
            </a:pPr>
            <a:endParaRPr lang="en-US" sz="800" b="1" dirty="0">
              <a:solidFill>
                <a:srgbClr val="FFFF00"/>
              </a:solidFill>
            </a:endParaRPr>
          </a:p>
          <a:p>
            <a:pPr marL="137160" indent="0">
              <a:buNone/>
            </a:pPr>
            <a:r>
              <a:rPr lang="en-US" b="1" dirty="0">
                <a:solidFill>
                  <a:srgbClr val="FFFF00"/>
                </a:solidFill>
              </a:rPr>
              <a:t>What is your response to Jesus?</a:t>
            </a:r>
          </a:p>
        </p:txBody>
      </p:sp>
      <p:pic>
        <p:nvPicPr>
          <p:cNvPr id="4098" name="Picture 2" descr="http://upload.wikimedia.org/wikipedia/commons/thumb/8/86/Redentor.jpg/344px-Reden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1524001"/>
            <a:ext cx="4400550" cy="36585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2100" y="5486400"/>
            <a:ext cx="8801100" cy="1200329"/>
          </a:xfrm>
          <a:prstGeom prst="rect">
            <a:avLst/>
          </a:prstGeom>
          <a:noFill/>
        </p:spPr>
        <p:txBody>
          <a:bodyPr wrap="square" rtlCol="0">
            <a:spAutoFit/>
          </a:bodyPr>
          <a:lstStyle/>
          <a:p>
            <a:r>
              <a:rPr lang="en-US" sz="2400" b="1" dirty="0">
                <a:solidFill>
                  <a:schemeClr val="tx2">
                    <a:lumMod val="75000"/>
                  </a:schemeClr>
                </a:solidFill>
              </a:rPr>
              <a:t>For God so loved the world that he gave his one and only Son that whoever believes in him will not perish but will have eternal life.   John 3:16</a:t>
            </a:r>
          </a:p>
        </p:txBody>
      </p:sp>
    </p:spTree>
    <p:extLst>
      <p:ext uri="{BB962C8B-B14F-4D97-AF65-F5344CB8AC3E}">
        <p14:creationId xmlns:p14="http://schemas.microsoft.com/office/powerpoint/2010/main" val="26696551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John 21  Epilogue</a:t>
            </a:r>
          </a:p>
        </p:txBody>
      </p:sp>
      <p:sp>
        <p:nvSpPr>
          <p:cNvPr id="3" name="Content Placeholder 2"/>
          <p:cNvSpPr>
            <a:spLocks noGrp="1"/>
          </p:cNvSpPr>
          <p:nvPr>
            <p:ph idx="1"/>
          </p:nvPr>
        </p:nvSpPr>
        <p:spPr>
          <a:xfrm>
            <a:off x="4648200" y="1600200"/>
            <a:ext cx="4419600" cy="5105400"/>
          </a:xfrm>
        </p:spPr>
        <p:txBody>
          <a:bodyPr>
            <a:normAutofit lnSpcReduction="10000"/>
          </a:bodyPr>
          <a:lstStyle/>
          <a:p>
            <a:r>
              <a:rPr lang="en-US" b="1" dirty="0">
                <a:solidFill>
                  <a:srgbClr val="FFFF00"/>
                </a:solidFill>
              </a:rPr>
              <a:t>The eighth sign</a:t>
            </a:r>
          </a:p>
          <a:p>
            <a:endParaRPr lang="en-US" b="1" dirty="0">
              <a:solidFill>
                <a:srgbClr val="FFFF00"/>
              </a:solidFill>
            </a:endParaRPr>
          </a:p>
          <a:p>
            <a:r>
              <a:rPr lang="en-US" b="1" dirty="0">
                <a:solidFill>
                  <a:srgbClr val="FFFF00"/>
                </a:solidFill>
              </a:rPr>
              <a:t>Purpose:  </a:t>
            </a:r>
          </a:p>
          <a:p>
            <a:endParaRPr lang="en-US" b="1" dirty="0">
              <a:solidFill>
                <a:srgbClr val="FFFF00"/>
              </a:solidFill>
            </a:endParaRPr>
          </a:p>
          <a:p>
            <a:r>
              <a:rPr lang="en-US" b="1" dirty="0">
                <a:solidFill>
                  <a:srgbClr val="FFFF00"/>
                </a:solidFill>
              </a:rPr>
              <a:t>To explain restoration of Peter</a:t>
            </a:r>
          </a:p>
          <a:p>
            <a:endParaRPr lang="en-US" b="1" dirty="0">
              <a:solidFill>
                <a:srgbClr val="FFFF00"/>
              </a:solidFill>
            </a:endParaRPr>
          </a:p>
          <a:p>
            <a:r>
              <a:rPr lang="en-US" b="1" dirty="0">
                <a:solidFill>
                  <a:srgbClr val="FFFF00"/>
                </a:solidFill>
              </a:rPr>
              <a:t>To correct the false idea that John would live until Jesus comes back.</a:t>
            </a:r>
          </a:p>
        </p:txBody>
      </p:sp>
      <p:pic>
        <p:nvPicPr>
          <p:cNvPr id="15362" name="Picture 2" descr="http://4.bp.blogspot.com/-R727qK59woc/UHWwfH_gU3I/AAAAAAAAD7Q/o9auEowYse4/s640/John+21+-+The+Catch+on+153+Fish+-+n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4131252"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1743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John 21:24</a:t>
            </a:r>
          </a:p>
        </p:txBody>
      </p:sp>
      <p:sp>
        <p:nvSpPr>
          <p:cNvPr id="3" name="Content Placeholder 2"/>
          <p:cNvSpPr>
            <a:spLocks noGrp="1"/>
          </p:cNvSpPr>
          <p:nvPr>
            <p:ph idx="1"/>
          </p:nvPr>
        </p:nvSpPr>
        <p:spPr>
          <a:xfrm>
            <a:off x="457200" y="1752600"/>
            <a:ext cx="8153400" cy="4556760"/>
          </a:xfrm>
        </p:spPr>
        <p:txBody>
          <a:bodyPr/>
          <a:lstStyle/>
          <a:p>
            <a:r>
              <a:rPr lang="en-US" b="1" dirty="0">
                <a:solidFill>
                  <a:srgbClr val="FFFF00"/>
                </a:solidFill>
              </a:rPr>
              <a:t>John:  I was there.  I saw the whole thing.  Jesus did a lot more than this!</a:t>
            </a:r>
          </a:p>
          <a:p>
            <a:endParaRPr lang="en-US" b="1" dirty="0">
              <a:solidFill>
                <a:srgbClr val="FFFF00"/>
              </a:solidFill>
            </a:endParaRPr>
          </a:p>
          <a:p>
            <a:r>
              <a:rPr lang="en-US" b="1" dirty="0">
                <a:solidFill>
                  <a:srgbClr val="FFFF00"/>
                </a:solidFill>
              </a:rPr>
              <a:t>“These are written that you may believe that Jesus is the Christ, the Son of God, and that by believing you may have life in his name.”</a:t>
            </a:r>
          </a:p>
        </p:txBody>
      </p:sp>
    </p:spTree>
    <p:extLst>
      <p:ext uri="{BB962C8B-B14F-4D97-AF65-F5344CB8AC3E}">
        <p14:creationId xmlns:p14="http://schemas.microsoft.com/office/powerpoint/2010/main" val="4207146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301037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0" y="2905780"/>
            <a:ext cx="6553200" cy="2862322"/>
          </a:xfrm>
          <a:prstGeom prst="rect">
            <a:avLst/>
          </a:prstGeom>
        </p:spPr>
        <p:txBody>
          <a:bodyPr wrap="square">
            <a:spAutoFit/>
          </a:bodyPr>
          <a:lstStyle/>
          <a:p>
            <a:pPr algn="ctr"/>
            <a:r>
              <a:rPr lang="en-US" sz="4400" b="1" dirty="0">
                <a:latin typeface="Papyrus"/>
              </a:rPr>
              <a:t>Genesis 1</a:t>
            </a:r>
          </a:p>
          <a:p>
            <a:pPr algn="ctr"/>
            <a:endParaRPr lang="en-US" sz="3200" dirty="0">
              <a:solidFill>
                <a:srgbClr val="2F1A14"/>
              </a:solidFill>
              <a:latin typeface="Papyrus"/>
            </a:endParaRPr>
          </a:p>
          <a:p>
            <a:pPr algn="ctr"/>
            <a:endParaRPr lang="en-US" sz="3200" dirty="0">
              <a:solidFill>
                <a:srgbClr val="2F1A14"/>
              </a:solidFill>
              <a:latin typeface="Papyrus"/>
            </a:endParaRPr>
          </a:p>
          <a:p>
            <a:pPr algn="ctr"/>
            <a:r>
              <a:rPr lang="el-GR" sz="3200" dirty="0">
                <a:solidFill>
                  <a:srgbClr val="FFFF00"/>
                </a:solidFill>
                <a:latin typeface="PalatinoLinotype-Roman"/>
              </a:rPr>
              <a:t>ἐν ἀρχῇ</a:t>
            </a:r>
          </a:p>
          <a:p>
            <a:pPr algn="ctr"/>
            <a:r>
              <a:rPr lang="en-US" sz="3200" dirty="0">
                <a:solidFill>
                  <a:srgbClr val="FFFF00"/>
                </a:solidFill>
                <a:latin typeface="PalatinoLinotype-Roman"/>
              </a:rPr>
              <a:t>In the Beginning</a:t>
            </a:r>
          </a:p>
          <a:p>
            <a:r>
              <a:rPr lang="en-US" sz="800" dirty="0">
                <a:solidFill>
                  <a:srgbClr val="000000"/>
                </a:solidFill>
                <a:latin typeface="Helvetica"/>
              </a:rPr>
              <a:t>Saturday, October 13, 12</a:t>
            </a:r>
            <a:endParaRPr lang="en-US" dirty="0"/>
          </a:p>
        </p:txBody>
      </p:sp>
    </p:spTree>
    <p:extLst>
      <p:ext uri="{BB962C8B-B14F-4D97-AF65-F5344CB8AC3E}">
        <p14:creationId xmlns:p14="http://schemas.microsoft.com/office/powerpoint/2010/main" val="267620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905780"/>
            <a:ext cx="6629400" cy="2369880"/>
          </a:xfrm>
          <a:prstGeom prst="rect">
            <a:avLst/>
          </a:prstGeom>
        </p:spPr>
        <p:txBody>
          <a:bodyPr wrap="square">
            <a:spAutoFit/>
          </a:bodyPr>
          <a:lstStyle/>
          <a:p>
            <a:pPr algn="ctr"/>
            <a:r>
              <a:rPr lang="en-US" sz="4400" b="1" dirty="0">
                <a:latin typeface="Papyrus"/>
              </a:rPr>
              <a:t>John 1:1</a:t>
            </a:r>
          </a:p>
          <a:p>
            <a:pPr algn="ctr"/>
            <a:endParaRPr lang="en-US" sz="3200" dirty="0">
              <a:solidFill>
                <a:srgbClr val="2F1A14"/>
              </a:solidFill>
              <a:latin typeface="Papyrus"/>
            </a:endParaRPr>
          </a:p>
          <a:p>
            <a:pPr algn="ctr"/>
            <a:r>
              <a:rPr lang="el-GR" sz="3200" dirty="0">
                <a:solidFill>
                  <a:srgbClr val="FFFF00"/>
                </a:solidFill>
                <a:latin typeface="PalatinoLinotype-Roman"/>
              </a:rPr>
              <a:t>ἐν ἀρχῇ</a:t>
            </a:r>
          </a:p>
          <a:p>
            <a:pPr algn="ctr"/>
            <a:r>
              <a:rPr lang="en-US" sz="3200" dirty="0">
                <a:solidFill>
                  <a:srgbClr val="FFFF00"/>
                </a:solidFill>
                <a:latin typeface="PalatinoLinotype-Roman"/>
              </a:rPr>
              <a:t>In the Beginning</a:t>
            </a:r>
          </a:p>
          <a:p>
            <a:r>
              <a:rPr lang="en-US" sz="800" dirty="0">
                <a:solidFill>
                  <a:srgbClr val="000000"/>
                </a:solidFill>
                <a:latin typeface="Helvetica"/>
              </a:rPr>
              <a:t>Saturday, October 13, 12</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10539"/>
            <a:ext cx="30480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7949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457" y="763481"/>
            <a:ext cx="7732451" cy="47089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Papyrus"/>
                <a:ea typeface="+mn-ea"/>
                <a:cs typeface="+mn-cs"/>
              </a:rPr>
              <a:t>Prologue  John 1:1-18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F1A14"/>
              </a:solidFill>
              <a:effectLst/>
              <a:uLnTx/>
              <a:uFillTx/>
              <a:latin typeface="Papyru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F1A14"/>
                </a:solidFill>
                <a:effectLst/>
                <a:uLnTx/>
                <a:uFillTx/>
                <a:latin typeface="Arial Black" panose="020B0A04020102020204" pitchFamily="34" charset="0"/>
                <a:ea typeface="+mn-ea"/>
                <a:cs typeface="+mn-cs"/>
              </a:rPr>
              <a:t>John 1:1 In the beginning was the Word. The Word was with God and the Word was God.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F1A14"/>
              </a:solidFill>
              <a:effectLst/>
              <a:uLnTx/>
              <a:uFillTx/>
              <a:latin typeface="Papyru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FF00"/>
                </a:solidFill>
                <a:effectLst/>
                <a:uLnTx/>
                <a:uFillTx/>
                <a:latin typeface="PalatinoLinotype-Roman"/>
                <a:ea typeface="+mn-ea"/>
                <a:cs typeface="+mn-cs"/>
              </a:rPr>
              <a:t>En</a:t>
            </a:r>
            <a:r>
              <a:rPr kumimoji="0" lang="en-US" sz="2400" b="1" i="1" u="none" strike="noStrike" kern="1200" cap="none" spc="0" normalizeH="0" baseline="0" noProof="0" dirty="0">
                <a:ln>
                  <a:noFill/>
                </a:ln>
                <a:solidFill>
                  <a:srgbClr val="FFFF00"/>
                </a:solidFill>
                <a:effectLst/>
                <a:uLnTx/>
                <a:uFillTx/>
                <a:latin typeface="PalatinoLinotype-Roman"/>
                <a:ea typeface="+mn-ea"/>
                <a:cs typeface="+mn-cs"/>
              </a:rPr>
              <a:t> archon  </a:t>
            </a:r>
            <a:r>
              <a:rPr kumimoji="0" lang="en-US" sz="2400" b="1" i="0" u="none" strike="noStrike" kern="1200" cap="none" spc="0" normalizeH="0" baseline="0" noProof="0" dirty="0">
                <a:ln>
                  <a:noFill/>
                </a:ln>
                <a:solidFill>
                  <a:srgbClr val="FFFF00"/>
                </a:solidFill>
                <a:effectLst/>
                <a:uLnTx/>
                <a:uFillTx/>
                <a:latin typeface="PalatinoLinotype-Roman"/>
                <a:ea typeface="+mn-ea"/>
                <a:cs typeface="+mn-cs"/>
              </a:rPr>
              <a:t>In the Beginning  (Genesis 1:1)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PalatinoLinotype-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PalatinoLinotype-Roman"/>
                <a:ea typeface="+mn-ea"/>
                <a:cs typeface="+mn-cs"/>
              </a:rPr>
              <a:t>The Word  </a:t>
            </a:r>
            <a:r>
              <a:rPr kumimoji="0" lang="en-US" sz="2400" b="1" i="1" u="none" strike="noStrike" kern="1200" cap="none" spc="0" normalizeH="0" baseline="0" noProof="0" dirty="0">
                <a:ln>
                  <a:noFill/>
                </a:ln>
                <a:solidFill>
                  <a:srgbClr val="FFFF00"/>
                </a:solidFill>
                <a:effectLst/>
                <a:uLnTx/>
                <a:uFillTx/>
                <a:latin typeface="PalatinoLinotype-Roman"/>
                <a:ea typeface="+mn-ea"/>
                <a:cs typeface="+mn-cs"/>
              </a:rPr>
              <a:t>logos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PalatinoLinotype-Roman"/>
                <a:ea typeface="+mn-ea"/>
                <a:cs typeface="+mn-cs"/>
              </a:rPr>
              <a:t>word, underlying principle, omnipresent wisdom, reason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PalatinoLinotype-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PalatinoLinotype-Roman"/>
                <a:ea typeface="+mn-ea"/>
                <a:cs typeface="+mn-cs"/>
              </a:rPr>
              <a:t>The Word:    Psalm 33:6 Isaiah 55:11</a:t>
            </a:r>
          </a:p>
        </p:txBody>
      </p:sp>
    </p:spTree>
    <p:extLst>
      <p:ext uri="{BB962C8B-B14F-4D97-AF65-F5344CB8AC3E}">
        <p14:creationId xmlns:p14="http://schemas.microsoft.com/office/powerpoint/2010/main" val="158122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277" y="301841"/>
            <a:ext cx="7546019" cy="966889"/>
          </a:xfrm>
        </p:spPr>
        <p:txBody>
          <a:bodyPr>
            <a:noAutofit/>
          </a:bodyPr>
          <a:lstStyle/>
          <a:p>
            <a:r>
              <a:rPr lang="en-US" sz="3600" dirty="0"/>
              <a:t>John 1:1 The “Trinity”</a:t>
            </a:r>
          </a:p>
        </p:txBody>
      </p:sp>
      <p:sp>
        <p:nvSpPr>
          <p:cNvPr id="3" name="Content Placeholder 2"/>
          <p:cNvSpPr>
            <a:spLocks noGrp="1"/>
          </p:cNvSpPr>
          <p:nvPr>
            <p:ph idx="1"/>
          </p:nvPr>
        </p:nvSpPr>
        <p:spPr>
          <a:xfrm>
            <a:off x="3542191" y="1899821"/>
            <a:ext cx="5428694" cy="4625293"/>
          </a:xfrm>
        </p:spPr>
        <p:txBody>
          <a:bodyPr>
            <a:normAutofit/>
          </a:bodyPr>
          <a:lstStyle/>
          <a:p>
            <a:pPr marL="102870" indent="0">
              <a:buNone/>
            </a:pPr>
            <a:r>
              <a:rPr lang="en-US" sz="2400" b="1" dirty="0"/>
              <a:t>The Word was with God and the Word was God.</a:t>
            </a:r>
          </a:p>
          <a:p>
            <a:pPr marL="102870" indent="0">
              <a:buNone/>
            </a:pPr>
            <a:endParaRPr lang="en-US" sz="800" b="1" dirty="0"/>
          </a:p>
          <a:p>
            <a:pPr marL="102870" indent="0">
              <a:buNone/>
            </a:pPr>
            <a:r>
              <a:rPr lang="en-US" sz="2600" b="1" dirty="0"/>
              <a:t>Yesterday I was with Vince. I am Vince.</a:t>
            </a:r>
          </a:p>
          <a:p>
            <a:pPr marL="102870" indent="0">
              <a:buNone/>
            </a:pPr>
            <a:endParaRPr lang="en-US" sz="800" b="1" dirty="0"/>
          </a:p>
          <a:p>
            <a:pPr marL="102870" indent="0">
              <a:buNone/>
            </a:pPr>
            <a:r>
              <a:rPr lang="en-US" sz="2400" b="1" dirty="0"/>
              <a:t>Deuteronomy 6:4 Hear, O Israel the Lord is one God.</a:t>
            </a:r>
          </a:p>
          <a:p>
            <a:pPr marL="102870" indent="0">
              <a:buNone/>
            </a:pPr>
            <a:endParaRPr lang="en-US" sz="800" b="1" dirty="0"/>
          </a:p>
          <a:p>
            <a:pPr marL="102870" indent="0">
              <a:buNone/>
            </a:pPr>
            <a:r>
              <a:rPr lang="en-US" sz="2400" b="1" dirty="0"/>
              <a:t>The “Trinity” is about relationship. God is essentially relational.</a:t>
            </a:r>
          </a:p>
          <a:p>
            <a:pPr marL="102870" indent="0">
              <a:buNone/>
            </a:pPr>
            <a:endParaRPr lang="en-US" sz="800" b="1" dirty="0"/>
          </a:p>
          <a:p>
            <a:pPr marL="102870" indent="0">
              <a:buNone/>
            </a:pPr>
            <a:r>
              <a:rPr lang="en-US" sz="2400" b="1" dirty="0"/>
              <a:t>A God who would be known.</a:t>
            </a:r>
          </a:p>
        </p:txBody>
      </p:sp>
      <p:pic>
        <p:nvPicPr>
          <p:cNvPr id="5" name="Picture 4" descr="tertullian1">
            <a:extLst>
              <a:ext uri="{FF2B5EF4-FFF2-40B4-BE49-F238E27FC236}">
                <a16:creationId xmlns:a16="http://schemas.microsoft.com/office/drawing/2014/main" id="{497CEF8C-C0BD-47CB-8793-AEF35D33F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15" y="1500620"/>
            <a:ext cx="3048000" cy="431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FFDB33D-6C87-47B0-A6B5-C7A803ADA6EB}"/>
              </a:ext>
            </a:extLst>
          </p:cNvPr>
          <p:cNvSpPr txBox="1"/>
          <p:nvPr/>
        </p:nvSpPr>
        <p:spPr>
          <a:xfrm>
            <a:off x="173115" y="6063449"/>
            <a:ext cx="34400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Book Antiqua"/>
                <a:ea typeface="+mn-ea"/>
                <a:cs typeface="+mn-cs"/>
              </a:rPr>
              <a:t>Tertullian AD 160-220</a:t>
            </a:r>
          </a:p>
        </p:txBody>
      </p:sp>
    </p:spTree>
    <p:extLst>
      <p:ext uri="{BB962C8B-B14F-4D97-AF65-F5344CB8AC3E}">
        <p14:creationId xmlns:p14="http://schemas.microsoft.com/office/powerpoint/2010/main" val="2733948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831" y="204187"/>
            <a:ext cx="7111014" cy="1180730"/>
          </a:xfrm>
        </p:spPr>
        <p:txBody>
          <a:bodyPr>
            <a:normAutofit/>
          </a:bodyPr>
          <a:lstStyle/>
          <a:p>
            <a:r>
              <a:rPr lang="en-US" sz="3200" dirty="0"/>
              <a:t>John 1:2-5  Important Metaphors</a:t>
            </a:r>
          </a:p>
        </p:txBody>
      </p:sp>
      <p:sp>
        <p:nvSpPr>
          <p:cNvPr id="3" name="Content Placeholder 2"/>
          <p:cNvSpPr>
            <a:spLocks noGrp="1"/>
          </p:cNvSpPr>
          <p:nvPr>
            <p:ph idx="1"/>
          </p:nvPr>
        </p:nvSpPr>
        <p:spPr>
          <a:xfrm>
            <a:off x="692457" y="1651247"/>
            <a:ext cx="7972149" cy="4660776"/>
          </a:xfrm>
        </p:spPr>
        <p:txBody>
          <a:bodyPr>
            <a:normAutofit/>
          </a:bodyPr>
          <a:lstStyle/>
          <a:p>
            <a:pPr marL="102870" indent="0">
              <a:buNone/>
            </a:pPr>
            <a:r>
              <a:rPr lang="en-US" sz="2800" b="1" dirty="0">
                <a:solidFill>
                  <a:srgbClr val="FFFF00"/>
                </a:solidFill>
              </a:rPr>
              <a:t>Creator  </a:t>
            </a:r>
            <a:r>
              <a:rPr lang="en-US" sz="2800" b="1" dirty="0"/>
              <a:t>Through Him all things were made. Without him nothing was made that has been made.</a:t>
            </a:r>
            <a:endParaRPr lang="en-US" sz="2800" b="1" dirty="0">
              <a:solidFill>
                <a:srgbClr val="FFFF00"/>
              </a:solidFill>
            </a:endParaRPr>
          </a:p>
          <a:p>
            <a:pPr marL="102870" indent="0">
              <a:buNone/>
            </a:pPr>
            <a:endParaRPr lang="en-US" sz="2800" b="1" dirty="0">
              <a:solidFill>
                <a:srgbClr val="FFFF00"/>
              </a:solidFill>
            </a:endParaRPr>
          </a:p>
          <a:p>
            <a:pPr marL="102870" indent="0">
              <a:buNone/>
            </a:pPr>
            <a:r>
              <a:rPr lang="en-US" sz="2800" b="1" dirty="0">
                <a:solidFill>
                  <a:srgbClr val="FFFF00"/>
                </a:solidFill>
              </a:rPr>
              <a:t>Life  </a:t>
            </a:r>
            <a:r>
              <a:rPr lang="en-US" sz="2800" b="1" dirty="0"/>
              <a:t>In Him was life</a:t>
            </a:r>
            <a:endParaRPr lang="en-US" sz="2800" b="1" dirty="0">
              <a:solidFill>
                <a:srgbClr val="FFFF00"/>
              </a:solidFill>
            </a:endParaRPr>
          </a:p>
          <a:p>
            <a:pPr marL="102870" indent="0">
              <a:buNone/>
            </a:pPr>
            <a:endParaRPr lang="en-US" sz="2800" b="1" dirty="0">
              <a:solidFill>
                <a:srgbClr val="FFFF00"/>
              </a:solidFill>
            </a:endParaRPr>
          </a:p>
          <a:p>
            <a:pPr marL="102870" indent="0">
              <a:buNone/>
            </a:pPr>
            <a:r>
              <a:rPr lang="en-US" sz="2800" b="1" dirty="0">
                <a:solidFill>
                  <a:srgbClr val="FFFF00"/>
                </a:solidFill>
              </a:rPr>
              <a:t>Light  </a:t>
            </a:r>
            <a:r>
              <a:rPr lang="en-US" sz="2800" b="1" dirty="0"/>
              <a:t>The light shines in the darkness and the darkness has not </a:t>
            </a:r>
            <a:r>
              <a:rPr lang="en-US" sz="2800" b="1" i="1" dirty="0"/>
              <a:t>overcome/understood </a:t>
            </a:r>
            <a:r>
              <a:rPr lang="en-US" sz="2800" b="1" dirty="0"/>
              <a:t>it.</a:t>
            </a:r>
          </a:p>
          <a:p>
            <a:pPr marL="102870" indent="0">
              <a:buNone/>
            </a:pPr>
            <a:endParaRPr lang="en-US" sz="2800" b="1" dirty="0">
              <a:solidFill>
                <a:srgbClr val="FFFF00"/>
              </a:solidFill>
            </a:endParaRPr>
          </a:p>
          <a:p>
            <a:pPr marL="102870" indent="0">
              <a:buNone/>
            </a:pPr>
            <a:endParaRPr lang="en-US" sz="2800" b="1" dirty="0">
              <a:solidFill>
                <a:srgbClr val="FFFF00"/>
              </a:solidFill>
            </a:endParaRPr>
          </a:p>
        </p:txBody>
      </p:sp>
    </p:spTree>
    <p:extLst>
      <p:ext uri="{BB962C8B-B14F-4D97-AF65-F5344CB8AC3E}">
        <p14:creationId xmlns:p14="http://schemas.microsoft.com/office/powerpoint/2010/main" val="2205984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4CD39-E6A1-42B7-A7F4-2BB6A4EC62FF}"/>
              </a:ext>
            </a:extLst>
          </p:cNvPr>
          <p:cNvSpPr>
            <a:spLocks noGrp="1"/>
          </p:cNvSpPr>
          <p:nvPr>
            <p:ph type="title"/>
          </p:nvPr>
        </p:nvSpPr>
        <p:spPr/>
        <p:txBody>
          <a:bodyPr>
            <a:normAutofit/>
          </a:bodyPr>
          <a:lstStyle/>
          <a:p>
            <a:r>
              <a:rPr lang="en-US" sz="3600" dirty="0"/>
              <a:t>John 1:9-13</a:t>
            </a:r>
          </a:p>
        </p:txBody>
      </p:sp>
      <p:sp>
        <p:nvSpPr>
          <p:cNvPr id="3" name="Content Placeholder 2">
            <a:extLst>
              <a:ext uri="{FF2B5EF4-FFF2-40B4-BE49-F238E27FC236}">
                <a16:creationId xmlns:a16="http://schemas.microsoft.com/office/drawing/2014/main" id="{E123A74C-0B59-4D3F-A62E-C4E1CC8FD0FA}"/>
              </a:ext>
            </a:extLst>
          </p:cNvPr>
          <p:cNvSpPr>
            <a:spLocks noGrp="1"/>
          </p:cNvSpPr>
          <p:nvPr>
            <p:ph idx="1"/>
          </p:nvPr>
        </p:nvSpPr>
        <p:spPr>
          <a:xfrm>
            <a:off x="621436" y="2503502"/>
            <a:ext cx="8065363" cy="3805857"/>
          </a:xfrm>
        </p:spPr>
        <p:txBody>
          <a:bodyPr>
            <a:normAutofit/>
          </a:bodyPr>
          <a:lstStyle/>
          <a:p>
            <a:pPr marL="102870" indent="0" algn="ctr">
              <a:buNone/>
            </a:pPr>
            <a:r>
              <a:rPr lang="en-US" sz="2800" b="1" dirty="0"/>
              <a:t>To all who did receive him… he gave the right to become children of God.</a:t>
            </a:r>
          </a:p>
          <a:p>
            <a:pPr marL="102870" indent="0" algn="ctr">
              <a:buNone/>
            </a:pPr>
            <a:endParaRPr lang="en-US" sz="2800" b="1" dirty="0"/>
          </a:p>
          <a:p>
            <a:pPr marL="102870" indent="0" algn="ctr">
              <a:buNone/>
            </a:pPr>
            <a:r>
              <a:rPr lang="en-US" sz="2800" b="1" dirty="0"/>
              <a:t>…born of God.</a:t>
            </a:r>
          </a:p>
        </p:txBody>
      </p:sp>
    </p:spTree>
    <p:extLst>
      <p:ext uri="{BB962C8B-B14F-4D97-AF65-F5344CB8AC3E}">
        <p14:creationId xmlns:p14="http://schemas.microsoft.com/office/powerpoint/2010/main" val="3212067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9A6DB-0B18-433B-8266-0C45F378686A}"/>
              </a:ext>
            </a:extLst>
          </p:cNvPr>
          <p:cNvSpPr>
            <a:spLocks noGrp="1"/>
          </p:cNvSpPr>
          <p:nvPr>
            <p:ph type="title"/>
          </p:nvPr>
        </p:nvSpPr>
        <p:spPr/>
        <p:txBody>
          <a:bodyPr/>
          <a:lstStyle/>
          <a:p>
            <a:r>
              <a:rPr lang="en-US" dirty="0"/>
              <a:t>John 1:14  A Key Verse!</a:t>
            </a:r>
          </a:p>
        </p:txBody>
      </p:sp>
      <p:sp>
        <p:nvSpPr>
          <p:cNvPr id="3" name="Content Placeholder 2">
            <a:extLst>
              <a:ext uri="{FF2B5EF4-FFF2-40B4-BE49-F238E27FC236}">
                <a16:creationId xmlns:a16="http://schemas.microsoft.com/office/drawing/2014/main" id="{D9002341-7A4E-4A78-8486-6067FADAB79F}"/>
              </a:ext>
            </a:extLst>
          </p:cNvPr>
          <p:cNvSpPr>
            <a:spLocks noGrp="1"/>
          </p:cNvSpPr>
          <p:nvPr>
            <p:ph idx="1"/>
          </p:nvPr>
        </p:nvSpPr>
        <p:spPr/>
        <p:txBody>
          <a:bodyPr>
            <a:normAutofit/>
          </a:bodyPr>
          <a:lstStyle/>
          <a:p>
            <a:pPr marL="102870" indent="0">
              <a:buNone/>
            </a:pPr>
            <a:r>
              <a:rPr lang="en-US" sz="2400" b="1" dirty="0"/>
              <a:t>The </a:t>
            </a:r>
            <a:r>
              <a:rPr lang="en-US" sz="2400" b="1" dirty="0">
                <a:solidFill>
                  <a:schemeClr val="accent1">
                    <a:lumMod val="60000"/>
                    <a:lumOff val="40000"/>
                  </a:schemeClr>
                </a:solidFill>
              </a:rPr>
              <a:t>Word</a:t>
            </a:r>
            <a:r>
              <a:rPr lang="en-US" sz="2400" b="1" dirty="0">
                <a:solidFill>
                  <a:srgbClr val="92D050"/>
                </a:solidFill>
              </a:rPr>
              <a:t> </a:t>
            </a:r>
            <a:r>
              <a:rPr lang="en-US" sz="2400" b="1" dirty="0"/>
              <a:t>became </a:t>
            </a:r>
            <a:r>
              <a:rPr lang="en-US" sz="2400" b="1" dirty="0">
                <a:solidFill>
                  <a:schemeClr val="accent1">
                    <a:lumMod val="60000"/>
                    <a:lumOff val="40000"/>
                  </a:schemeClr>
                </a:solidFill>
              </a:rPr>
              <a:t>flesh</a:t>
            </a:r>
            <a:r>
              <a:rPr lang="en-US" sz="2400" b="1" dirty="0"/>
              <a:t> and made his </a:t>
            </a:r>
            <a:r>
              <a:rPr lang="en-US" sz="2400" b="1" dirty="0">
                <a:solidFill>
                  <a:schemeClr val="accent1">
                    <a:lumMod val="60000"/>
                    <a:lumOff val="40000"/>
                  </a:schemeClr>
                </a:solidFill>
              </a:rPr>
              <a:t>dwelling</a:t>
            </a:r>
            <a:r>
              <a:rPr lang="en-US" sz="2400" b="1" dirty="0"/>
              <a:t> among us. We have seen his </a:t>
            </a:r>
            <a:r>
              <a:rPr lang="en-US" sz="2400" b="1" dirty="0">
                <a:solidFill>
                  <a:schemeClr val="accent1">
                    <a:lumMod val="60000"/>
                    <a:lumOff val="40000"/>
                  </a:schemeClr>
                </a:solidFill>
              </a:rPr>
              <a:t>glory</a:t>
            </a:r>
            <a:r>
              <a:rPr lang="en-US" sz="2400" b="1" dirty="0"/>
              <a:t>, the </a:t>
            </a:r>
            <a:r>
              <a:rPr lang="en-US" sz="2400" b="1" dirty="0">
                <a:solidFill>
                  <a:schemeClr val="accent1">
                    <a:lumMod val="60000"/>
                    <a:lumOff val="40000"/>
                  </a:schemeClr>
                </a:solidFill>
              </a:rPr>
              <a:t>glory</a:t>
            </a:r>
            <a:r>
              <a:rPr lang="en-US" sz="2400" b="1" dirty="0"/>
              <a:t> of the </a:t>
            </a:r>
            <a:r>
              <a:rPr lang="en-US" sz="2400" b="1" dirty="0">
                <a:solidFill>
                  <a:schemeClr val="accent1">
                    <a:lumMod val="60000"/>
                    <a:lumOff val="40000"/>
                  </a:schemeClr>
                </a:solidFill>
              </a:rPr>
              <a:t>one and only </a:t>
            </a:r>
            <a:r>
              <a:rPr lang="en-US" sz="2400" b="1" dirty="0"/>
              <a:t>Son, who came from the Father, full of </a:t>
            </a:r>
            <a:r>
              <a:rPr lang="en-US" sz="2400" b="1" dirty="0">
                <a:solidFill>
                  <a:schemeClr val="accent1">
                    <a:lumMod val="60000"/>
                    <a:lumOff val="40000"/>
                  </a:schemeClr>
                </a:solidFill>
              </a:rPr>
              <a:t>grace</a:t>
            </a:r>
            <a:r>
              <a:rPr lang="en-US" sz="2400" b="1" dirty="0"/>
              <a:t> and </a:t>
            </a:r>
            <a:r>
              <a:rPr lang="en-US" sz="2400" b="1" dirty="0">
                <a:solidFill>
                  <a:schemeClr val="accent1">
                    <a:lumMod val="60000"/>
                    <a:lumOff val="40000"/>
                  </a:schemeClr>
                </a:solidFill>
              </a:rPr>
              <a:t>truth.</a:t>
            </a:r>
          </a:p>
          <a:p>
            <a:pPr marL="102870" indent="0">
              <a:buNone/>
            </a:pPr>
            <a:endParaRPr lang="en-US" sz="2400" b="1" dirty="0">
              <a:solidFill>
                <a:schemeClr val="accent1">
                  <a:lumMod val="60000"/>
                  <a:lumOff val="40000"/>
                </a:schemeClr>
              </a:solidFill>
            </a:endParaRPr>
          </a:p>
          <a:p>
            <a:pPr marL="102870" indent="0">
              <a:buNone/>
            </a:pPr>
            <a:r>
              <a:rPr lang="en-US" sz="2400" b="1" dirty="0"/>
              <a:t>The </a:t>
            </a:r>
            <a:r>
              <a:rPr lang="en-US" sz="2400" b="1" dirty="0">
                <a:solidFill>
                  <a:schemeClr val="accent1">
                    <a:lumMod val="60000"/>
                    <a:lumOff val="40000"/>
                  </a:schemeClr>
                </a:solidFill>
              </a:rPr>
              <a:t>Word</a:t>
            </a:r>
            <a:r>
              <a:rPr lang="en-US" sz="2400" b="1" dirty="0"/>
              <a:t> became </a:t>
            </a:r>
            <a:r>
              <a:rPr lang="en-US" sz="2400" b="1" dirty="0">
                <a:solidFill>
                  <a:schemeClr val="accent1">
                    <a:lumMod val="60000"/>
                    <a:lumOff val="40000"/>
                  </a:schemeClr>
                </a:solidFill>
              </a:rPr>
              <a:t>flesh</a:t>
            </a:r>
            <a:r>
              <a:rPr lang="en-US" sz="2400" b="1" dirty="0"/>
              <a:t>.   </a:t>
            </a:r>
            <a:r>
              <a:rPr lang="en-US" sz="2400" b="1" i="1" dirty="0">
                <a:solidFill>
                  <a:schemeClr val="accent1">
                    <a:lumMod val="60000"/>
                    <a:lumOff val="40000"/>
                  </a:schemeClr>
                </a:solidFill>
              </a:rPr>
              <a:t>Logos</a:t>
            </a:r>
            <a:r>
              <a:rPr lang="en-US" sz="2400" b="1" dirty="0"/>
              <a:t> became </a:t>
            </a:r>
            <a:r>
              <a:rPr lang="en-US" sz="2400" b="1" i="1" dirty="0" err="1">
                <a:solidFill>
                  <a:schemeClr val="accent1">
                    <a:lumMod val="60000"/>
                    <a:lumOff val="40000"/>
                  </a:schemeClr>
                </a:solidFill>
              </a:rPr>
              <a:t>sarx</a:t>
            </a:r>
            <a:endParaRPr lang="en-US" sz="2400" b="1" i="1" dirty="0">
              <a:solidFill>
                <a:schemeClr val="accent1">
                  <a:lumMod val="60000"/>
                  <a:lumOff val="40000"/>
                </a:schemeClr>
              </a:solidFill>
            </a:endParaRPr>
          </a:p>
          <a:p>
            <a:pPr marL="102870" indent="0">
              <a:buNone/>
            </a:pPr>
            <a:endParaRPr lang="en-US" sz="2400" b="1" dirty="0"/>
          </a:p>
          <a:p>
            <a:pPr marL="102870" indent="0">
              <a:buNone/>
            </a:pPr>
            <a:r>
              <a:rPr lang="en-US" sz="2400" b="1" dirty="0"/>
              <a:t>He made his </a:t>
            </a:r>
            <a:r>
              <a:rPr lang="en-US" sz="2400" b="1" dirty="0">
                <a:solidFill>
                  <a:schemeClr val="accent1">
                    <a:lumMod val="60000"/>
                    <a:lumOff val="40000"/>
                  </a:schemeClr>
                </a:solidFill>
              </a:rPr>
              <a:t>dwelling</a:t>
            </a:r>
            <a:r>
              <a:rPr lang="en-US" sz="2400" b="1" dirty="0"/>
              <a:t> (</a:t>
            </a:r>
            <a:r>
              <a:rPr lang="en-US" sz="2400" b="1" dirty="0">
                <a:solidFill>
                  <a:schemeClr val="accent1">
                    <a:lumMod val="60000"/>
                    <a:lumOff val="40000"/>
                  </a:schemeClr>
                </a:solidFill>
              </a:rPr>
              <a:t>tabernacled</a:t>
            </a:r>
            <a:r>
              <a:rPr lang="en-US" sz="2400" b="1" dirty="0"/>
              <a:t>) among us.</a:t>
            </a:r>
          </a:p>
          <a:p>
            <a:pPr marL="102870" indent="0">
              <a:buNone/>
            </a:pPr>
            <a:endParaRPr lang="en-US" sz="2400" b="1" dirty="0"/>
          </a:p>
          <a:p>
            <a:pPr marL="102870" indent="0">
              <a:buNone/>
            </a:pPr>
            <a:r>
              <a:rPr lang="en-US" sz="2400" b="1" dirty="0"/>
              <a:t>We beheld his </a:t>
            </a:r>
            <a:r>
              <a:rPr lang="en-US" sz="2400" b="1" dirty="0">
                <a:solidFill>
                  <a:schemeClr val="accent1">
                    <a:lumMod val="60000"/>
                    <a:lumOff val="40000"/>
                  </a:schemeClr>
                </a:solidFill>
              </a:rPr>
              <a:t>glory</a:t>
            </a:r>
            <a:r>
              <a:rPr lang="en-US" sz="2400" b="1" dirty="0"/>
              <a:t> (</a:t>
            </a:r>
            <a:r>
              <a:rPr lang="en-US" sz="2400" b="1" dirty="0">
                <a:solidFill>
                  <a:schemeClr val="accent1">
                    <a:lumMod val="60000"/>
                    <a:lumOff val="40000"/>
                  </a:schemeClr>
                </a:solidFill>
              </a:rPr>
              <a:t>doxa</a:t>
            </a:r>
            <a:r>
              <a:rPr lang="en-US" sz="2400" b="1" dirty="0"/>
              <a:t>).</a:t>
            </a:r>
          </a:p>
          <a:p>
            <a:pPr marL="102870" indent="0">
              <a:buNone/>
            </a:pPr>
            <a:endParaRPr lang="en-US" sz="2400" b="1" dirty="0"/>
          </a:p>
          <a:p>
            <a:pPr marL="102870" indent="0">
              <a:buNone/>
            </a:pPr>
            <a:r>
              <a:rPr lang="en-US" sz="2400" b="1" dirty="0"/>
              <a:t>Full of </a:t>
            </a:r>
            <a:r>
              <a:rPr lang="en-US" sz="2400" b="1" dirty="0">
                <a:solidFill>
                  <a:schemeClr val="accent1">
                    <a:lumMod val="60000"/>
                    <a:lumOff val="40000"/>
                  </a:schemeClr>
                </a:solidFill>
              </a:rPr>
              <a:t>grace</a:t>
            </a:r>
            <a:r>
              <a:rPr lang="en-US" sz="2400" b="1" dirty="0"/>
              <a:t> and </a:t>
            </a:r>
            <a:r>
              <a:rPr lang="en-US" sz="2400" b="1" dirty="0">
                <a:solidFill>
                  <a:schemeClr val="accent1">
                    <a:lumMod val="60000"/>
                    <a:lumOff val="40000"/>
                  </a:schemeClr>
                </a:solidFill>
              </a:rPr>
              <a:t>truth</a:t>
            </a:r>
            <a:r>
              <a:rPr lang="en-US" sz="2400" b="1" dirty="0"/>
              <a:t>.</a:t>
            </a:r>
          </a:p>
        </p:txBody>
      </p:sp>
    </p:spTree>
    <p:extLst>
      <p:ext uri="{BB962C8B-B14F-4D97-AF65-F5344CB8AC3E}">
        <p14:creationId xmlns:p14="http://schemas.microsoft.com/office/powerpoint/2010/main" val="2295116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4F8EB-6573-4E08-BFA8-78B58F4749C1}"/>
              </a:ext>
            </a:extLst>
          </p:cNvPr>
          <p:cNvSpPr>
            <a:spLocks noGrp="1"/>
          </p:cNvSpPr>
          <p:nvPr>
            <p:ph type="title"/>
          </p:nvPr>
        </p:nvSpPr>
        <p:spPr/>
        <p:txBody>
          <a:bodyPr>
            <a:normAutofit/>
          </a:bodyPr>
          <a:lstStyle/>
          <a:p>
            <a:r>
              <a:rPr lang="en-US" sz="3600" dirty="0"/>
              <a:t>Grace and Truth!</a:t>
            </a:r>
          </a:p>
        </p:txBody>
      </p:sp>
      <p:sp>
        <p:nvSpPr>
          <p:cNvPr id="3" name="Content Placeholder 2">
            <a:extLst>
              <a:ext uri="{FF2B5EF4-FFF2-40B4-BE49-F238E27FC236}">
                <a16:creationId xmlns:a16="http://schemas.microsoft.com/office/drawing/2014/main" id="{4D048286-1D48-438B-9957-AFEE0483749A}"/>
              </a:ext>
            </a:extLst>
          </p:cNvPr>
          <p:cNvSpPr>
            <a:spLocks noGrp="1"/>
          </p:cNvSpPr>
          <p:nvPr>
            <p:ph idx="1"/>
          </p:nvPr>
        </p:nvSpPr>
        <p:spPr>
          <a:xfrm>
            <a:off x="457200" y="1731146"/>
            <a:ext cx="8229600" cy="4578214"/>
          </a:xfrm>
        </p:spPr>
        <p:txBody>
          <a:bodyPr>
            <a:normAutofit/>
          </a:bodyPr>
          <a:lstStyle/>
          <a:p>
            <a:pPr marL="102870" indent="0">
              <a:buNone/>
            </a:pPr>
            <a:r>
              <a:rPr lang="en-US" sz="2800" b="1" dirty="0"/>
              <a:t>John 1:17  The Law was given through Moses, </a:t>
            </a:r>
            <a:r>
              <a:rPr lang="en-US" sz="2800" b="1" dirty="0">
                <a:solidFill>
                  <a:schemeClr val="accent1">
                    <a:lumMod val="60000"/>
                    <a:lumOff val="40000"/>
                  </a:schemeClr>
                </a:solidFill>
              </a:rPr>
              <a:t>grace</a:t>
            </a:r>
            <a:r>
              <a:rPr lang="en-US" sz="2800" b="1" dirty="0"/>
              <a:t> and </a:t>
            </a:r>
            <a:r>
              <a:rPr lang="en-US" sz="2800" b="1" dirty="0">
                <a:solidFill>
                  <a:schemeClr val="accent1">
                    <a:lumMod val="60000"/>
                    <a:lumOff val="40000"/>
                  </a:schemeClr>
                </a:solidFill>
              </a:rPr>
              <a:t>truth</a:t>
            </a:r>
            <a:r>
              <a:rPr lang="en-US" sz="2800" b="1" dirty="0"/>
              <a:t> came through Jesus Christ.</a:t>
            </a:r>
          </a:p>
          <a:p>
            <a:pPr marL="102870" indent="0">
              <a:buNone/>
            </a:pPr>
            <a:endParaRPr lang="en-US" sz="2800" b="1" dirty="0"/>
          </a:p>
          <a:p>
            <a:pPr marL="102870" indent="0">
              <a:buNone/>
            </a:pPr>
            <a:r>
              <a:rPr lang="en-US" sz="2800" b="1" dirty="0"/>
              <a:t>The Law   vs   </a:t>
            </a:r>
            <a:r>
              <a:rPr lang="en-US" sz="2800" b="1" dirty="0">
                <a:solidFill>
                  <a:schemeClr val="accent1">
                    <a:lumMod val="60000"/>
                    <a:lumOff val="40000"/>
                  </a:schemeClr>
                </a:solidFill>
              </a:rPr>
              <a:t>Grace</a:t>
            </a:r>
            <a:r>
              <a:rPr lang="en-US" sz="2800" b="1" dirty="0"/>
              <a:t> and </a:t>
            </a:r>
            <a:r>
              <a:rPr lang="en-US" sz="2800" b="1" dirty="0">
                <a:solidFill>
                  <a:schemeClr val="accent1">
                    <a:lumMod val="60000"/>
                    <a:lumOff val="40000"/>
                  </a:schemeClr>
                </a:solidFill>
              </a:rPr>
              <a:t>Truth</a:t>
            </a:r>
          </a:p>
          <a:p>
            <a:pPr marL="102870" indent="0">
              <a:buNone/>
            </a:pPr>
            <a:endParaRPr lang="en-US" sz="2800" b="1" dirty="0"/>
          </a:p>
          <a:p>
            <a:pPr marL="102870" indent="0">
              <a:buNone/>
            </a:pPr>
            <a:r>
              <a:rPr lang="en-US" sz="2800" b="1" dirty="0"/>
              <a:t>Which is more important to you?  </a:t>
            </a:r>
          </a:p>
          <a:p>
            <a:pPr marL="102870" indent="0">
              <a:buNone/>
            </a:pPr>
            <a:r>
              <a:rPr lang="en-US" sz="2800" b="1" dirty="0">
                <a:solidFill>
                  <a:schemeClr val="accent1">
                    <a:lumMod val="60000"/>
                    <a:lumOff val="40000"/>
                  </a:schemeClr>
                </a:solidFill>
              </a:rPr>
              <a:t>Grace</a:t>
            </a:r>
            <a:r>
              <a:rPr lang="en-US" sz="2800" b="1" dirty="0"/>
              <a:t> or </a:t>
            </a:r>
            <a:r>
              <a:rPr lang="en-US" sz="2800" b="1" dirty="0">
                <a:solidFill>
                  <a:schemeClr val="accent1">
                    <a:lumMod val="60000"/>
                    <a:lumOff val="40000"/>
                  </a:schemeClr>
                </a:solidFill>
              </a:rPr>
              <a:t>Truth</a:t>
            </a:r>
            <a:r>
              <a:rPr lang="en-US" sz="2800" b="1" dirty="0"/>
              <a:t>?</a:t>
            </a:r>
          </a:p>
          <a:p>
            <a:pPr marL="102870" indent="0">
              <a:buNone/>
            </a:pPr>
            <a:endParaRPr lang="en-US" sz="2800" b="1" dirty="0"/>
          </a:p>
          <a:p>
            <a:pPr marL="102870" indent="0">
              <a:buNone/>
            </a:pPr>
            <a:endParaRPr lang="en-US" sz="2800" b="1" dirty="0"/>
          </a:p>
        </p:txBody>
      </p:sp>
    </p:spTree>
    <p:extLst>
      <p:ext uri="{BB962C8B-B14F-4D97-AF65-F5344CB8AC3E}">
        <p14:creationId xmlns:p14="http://schemas.microsoft.com/office/powerpoint/2010/main" val="1714275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E5E3F-791A-4A3A-9B0E-598A1D221061}"/>
              </a:ext>
            </a:extLst>
          </p:cNvPr>
          <p:cNvSpPr>
            <a:spLocks noGrp="1"/>
          </p:cNvSpPr>
          <p:nvPr>
            <p:ph type="title"/>
          </p:nvPr>
        </p:nvSpPr>
        <p:spPr/>
        <p:txBody>
          <a:bodyPr>
            <a:normAutofit/>
          </a:bodyPr>
          <a:lstStyle/>
          <a:p>
            <a:r>
              <a:rPr lang="en-US" sz="3600" dirty="0"/>
              <a:t>John 1:16 Grace upon Grace</a:t>
            </a:r>
          </a:p>
        </p:txBody>
      </p:sp>
      <p:sp>
        <p:nvSpPr>
          <p:cNvPr id="3" name="Content Placeholder 2">
            <a:extLst>
              <a:ext uri="{FF2B5EF4-FFF2-40B4-BE49-F238E27FC236}">
                <a16:creationId xmlns:a16="http://schemas.microsoft.com/office/drawing/2014/main" id="{5069399D-C7E5-4941-AD34-A734A06FA2C7}"/>
              </a:ext>
            </a:extLst>
          </p:cNvPr>
          <p:cNvSpPr>
            <a:spLocks noGrp="1"/>
          </p:cNvSpPr>
          <p:nvPr>
            <p:ph idx="1"/>
          </p:nvPr>
        </p:nvSpPr>
        <p:spPr>
          <a:xfrm>
            <a:off x="5504155" y="2104008"/>
            <a:ext cx="3182645" cy="4205352"/>
          </a:xfrm>
        </p:spPr>
        <p:txBody>
          <a:bodyPr>
            <a:normAutofit/>
          </a:bodyPr>
          <a:lstStyle/>
          <a:p>
            <a:pPr marL="102870" indent="0">
              <a:buNone/>
            </a:pPr>
            <a:r>
              <a:rPr lang="en-US" sz="2800" b="1" dirty="0"/>
              <a:t>grace </a:t>
            </a:r>
            <a:r>
              <a:rPr lang="en-US" sz="2800" b="1" dirty="0" err="1"/>
              <a:t>grace</a:t>
            </a:r>
            <a:r>
              <a:rPr lang="en-US" sz="2800" b="1" dirty="0"/>
              <a:t> </a:t>
            </a:r>
            <a:r>
              <a:rPr lang="en-US" sz="2800" b="1" dirty="0" err="1"/>
              <a:t>grace</a:t>
            </a:r>
            <a:r>
              <a:rPr lang="en-US" sz="2800" b="1" dirty="0"/>
              <a:t> </a:t>
            </a:r>
            <a:r>
              <a:rPr lang="en-US" sz="2800" b="1" dirty="0" err="1"/>
              <a:t>grace</a:t>
            </a:r>
            <a:r>
              <a:rPr lang="en-US" sz="2800" b="1" dirty="0"/>
              <a:t> </a:t>
            </a:r>
            <a:r>
              <a:rPr lang="en-US" sz="2800" b="1" dirty="0" err="1"/>
              <a:t>grace</a:t>
            </a:r>
            <a:r>
              <a:rPr lang="en-US" sz="2800" b="1" dirty="0"/>
              <a:t> </a:t>
            </a:r>
            <a:r>
              <a:rPr lang="en-US" sz="2800" b="1" dirty="0" err="1"/>
              <a:t>grace</a:t>
            </a:r>
            <a:r>
              <a:rPr lang="en-US" sz="2800" b="1" dirty="0"/>
              <a:t> </a:t>
            </a:r>
            <a:r>
              <a:rPr lang="en-US" sz="2800" b="1" dirty="0" err="1"/>
              <a:t>grace</a:t>
            </a:r>
            <a:r>
              <a:rPr lang="en-US" sz="2800" b="1" dirty="0"/>
              <a:t> </a:t>
            </a:r>
            <a:r>
              <a:rPr lang="en-US" sz="2800" b="1" dirty="0" err="1"/>
              <a:t>grace</a:t>
            </a:r>
            <a:r>
              <a:rPr lang="en-US" sz="2800" b="1" dirty="0"/>
              <a:t> </a:t>
            </a:r>
            <a:r>
              <a:rPr lang="en-US" sz="2800" b="1" dirty="0" err="1"/>
              <a:t>grace</a:t>
            </a:r>
            <a:r>
              <a:rPr lang="en-US" sz="2800" b="1" dirty="0"/>
              <a:t> </a:t>
            </a:r>
            <a:r>
              <a:rPr lang="en-US" sz="2800" b="1" dirty="0" err="1"/>
              <a:t>grace</a:t>
            </a:r>
            <a:r>
              <a:rPr lang="en-US" sz="2800" b="1" dirty="0"/>
              <a:t> </a:t>
            </a:r>
            <a:r>
              <a:rPr lang="en-US" sz="2800" b="1" dirty="0" err="1"/>
              <a:t>grace</a:t>
            </a:r>
            <a:r>
              <a:rPr lang="en-US" sz="2800" b="1" dirty="0"/>
              <a:t> </a:t>
            </a:r>
            <a:r>
              <a:rPr lang="en-US" sz="2800" b="1" dirty="0" err="1"/>
              <a:t>grace</a:t>
            </a:r>
            <a:r>
              <a:rPr lang="en-US" sz="2800" b="1" dirty="0"/>
              <a:t> </a:t>
            </a:r>
            <a:r>
              <a:rPr lang="en-US" sz="2800" b="1" dirty="0" err="1"/>
              <a:t>grace</a:t>
            </a:r>
            <a:r>
              <a:rPr lang="en-US" sz="2800" b="1" dirty="0"/>
              <a:t> </a:t>
            </a:r>
            <a:r>
              <a:rPr lang="en-US" sz="2800" b="1" dirty="0" err="1"/>
              <a:t>grace</a:t>
            </a:r>
            <a:r>
              <a:rPr lang="en-US" sz="2800" b="1" dirty="0"/>
              <a:t> </a:t>
            </a:r>
            <a:r>
              <a:rPr lang="en-US" sz="2800" b="1" dirty="0" err="1"/>
              <a:t>grace</a:t>
            </a:r>
            <a:r>
              <a:rPr lang="en-US" sz="2800" b="1" dirty="0"/>
              <a:t> </a:t>
            </a:r>
            <a:r>
              <a:rPr lang="en-US" sz="2800" b="1" dirty="0" err="1"/>
              <a:t>grace</a:t>
            </a:r>
            <a:r>
              <a:rPr lang="en-US" sz="2800" b="1" dirty="0"/>
              <a:t> </a:t>
            </a:r>
            <a:r>
              <a:rPr lang="en-US" sz="2800" b="1" dirty="0" err="1"/>
              <a:t>grace</a:t>
            </a:r>
            <a:r>
              <a:rPr lang="en-US" sz="2800" b="1" dirty="0"/>
              <a:t> </a:t>
            </a:r>
            <a:r>
              <a:rPr lang="en-US" sz="2800" b="1" dirty="0" err="1"/>
              <a:t>grace</a:t>
            </a:r>
            <a:endParaRPr lang="en-US" sz="2800" b="1" dirty="0"/>
          </a:p>
          <a:p>
            <a:pPr marL="102870" indent="0">
              <a:buNone/>
            </a:pPr>
            <a:endParaRPr lang="en-US" sz="2800" b="1" dirty="0"/>
          </a:p>
          <a:p>
            <a:pPr marL="102870" indent="0">
              <a:buNone/>
            </a:pPr>
            <a:r>
              <a:rPr lang="en-US" sz="2800" b="1" dirty="0"/>
              <a:t>Piles of grace</a:t>
            </a:r>
          </a:p>
        </p:txBody>
      </p:sp>
      <p:pic>
        <p:nvPicPr>
          <p:cNvPr id="1026" name="Picture 2" descr="Grace Upon Grace – Grace + Porter">
            <a:extLst>
              <a:ext uri="{FF2B5EF4-FFF2-40B4-BE49-F238E27FC236}">
                <a16:creationId xmlns:a16="http://schemas.microsoft.com/office/drawing/2014/main" id="{D41556C8-82B5-4A2E-9F58-3F1E6F2B0D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845" y="1497885"/>
            <a:ext cx="4913790" cy="4913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53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767939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91E4E-3105-4F0C-8107-C751C1194604}"/>
              </a:ext>
            </a:extLst>
          </p:cNvPr>
          <p:cNvSpPr>
            <a:spLocks noGrp="1"/>
          </p:cNvSpPr>
          <p:nvPr>
            <p:ph type="title"/>
          </p:nvPr>
        </p:nvSpPr>
        <p:spPr>
          <a:xfrm>
            <a:off x="457200" y="274638"/>
            <a:ext cx="8229600" cy="906092"/>
          </a:xfrm>
        </p:spPr>
        <p:txBody>
          <a:bodyPr>
            <a:normAutofit/>
          </a:bodyPr>
          <a:lstStyle/>
          <a:p>
            <a:r>
              <a:rPr lang="en-US" sz="3600" dirty="0"/>
              <a:t>John 1:18</a:t>
            </a:r>
          </a:p>
        </p:txBody>
      </p:sp>
      <p:sp>
        <p:nvSpPr>
          <p:cNvPr id="3" name="Content Placeholder 2">
            <a:extLst>
              <a:ext uri="{FF2B5EF4-FFF2-40B4-BE49-F238E27FC236}">
                <a16:creationId xmlns:a16="http://schemas.microsoft.com/office/drawing/2014/main" id="{F7DB2695-090A-43B8-8F41-4229EFB06540}"/>
              </a:ext>
            </a:extLst>
          </p:cNvPr>
          <p:cNvSpPr>
            <a:spLocks noGrp="1"/>
          </p:cNvSpPr>
          <p:nvPr>
            <p:ph idx="1"/>
          </p:nvPr>
        </p:nvSpPr>
        <p:spPr>
          <a:xfrm>
            <a:off x="457200" y="1518082"/>
            <a:ext cx="8229600" cy="4791278"/>
          </a:xfrm>
        </p:spPr>
        <p:txBody>
          <a:bodyPr>
            <a:normAutofit/>
          </a:bodyPr>
          <a:lstStyle/>
          <a:p>
            <a:pPr marL="102870" indent="0">
              <a:buNone/>
            </a:pPr>
            <a:r>
              <a:rPr lang="en-US" sz="2800" b="1" dirty="0"/>
              <a:t>No one has ever seen God, but the one and only Son, who is himself God, the one who is at the Father’s side, has made him known.</a:t>
            </a:r>
          </a:p>
          <a:p>
            <a:pPr marL="102870" indent="0">
              <a:buNone/>
            </a:pPr>
            <a:endParaRPr lang="en-US" sz="1100" b="1" dirty="0"/>
          </a:p>
          <a:p>
            <a:pPr marL="102870" indent="0">
              <a:buNone/>
            </a:pPr>
            <a:r>
              <a:rPr lang="en-US" sz="2800" b="1" dirty="0"/>
              <a:t>The only begotten Son </a:t>
            </a:r>
            <a:r>
              <a:rPr lang="en-US" sz="2800" b="1" dirty="0" err="1">
                <a:solidFill>
                  <a:schemeClr val="accent1">
                    <a:lumMod val="60000"/>
                    <a:lumOff val="40000"/>
                  </a:schemeClr>
                </a:solidFill>
              </a:rPr>
              <a:t>monogeneis</a:t>
            </a:r>
            <a:r>
              <a:rPr lang="en-US" sz="2800" b="1" dirty="0"/>
              <a:t>  The only one like that.  The unique Son.</a:t>
            </a:r>
          </a:p>
          <a:p>
            <a:pPr marL="102870" indent="0">
              <a:buNone/>
            </a:pPr>
            <a:endParaRPr lang="en-US" sz="1000" b="1" dirty="0"/>
          </a:p>
          <a:p>
            <a:pPr marL="102870" indent="0">
              <a:buNone/>
            </a:pPr>
            <a:r>
              <a:rPr lang="en-US" sz="2800" b="1" dirty="0"/>
              <a:t>Jesus has made God known.</a:t>
            </a:r>
          </a:p>
          <a:p>
            <a:pPr marL="102870" indent="0">
              <a:buNone/>
            </a:pPr>
            <a:endParaRPr lang="en-US" sz="1000" b="1" dirty="0"/>
          </a:p>
          <a:p>
            <a:pPr marL="102870" indent="0">
              <a:buNone/>
            </a:pPr>
            <a:r>
              <a:rPr lang="en-US" sz="2800" b="1" dirty="0"/>
              <a:t>What would Jesus do?</a:t>
            </a:r>
          </a:p>
        </p:txBody>
      </p:sp>
    </p:spTree>
    <p:extLst>
      <p:ext uri="{BB962C8B-B14F-4D97-AF65-F5344CB8AC3E}">
        <p14:creationId xmlns:p14="http://schemas.microsoft.com/office/powerpoint/2010/main" val="336277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A8F18-3904-4351-8034-DCA23A25E157}"/>
              </a:ext>
            </a:extLst>
          </p:cNvPr>
          <p:cNvSpPr>
            <a:spLocks noGrp="1"/>
          </p:cNvSpPr>
          <p:nvPr>
            <p:ph type="title"/>
          </p:nvPr>
        </p:nvSpPr>
        <p:spPr/>
        <p:txBody>
          <a:bodyPr>
            <a:normAutofit/>
          </a:bodyPr>
          <a:lstStyle/>
          <a:p>
            <a:r>
              <a:rPr lang="en-US" sz="3600" dirty="0"/>
              <a:t>Let’s Meet Jesus</a:t>
            </a:r>
          </a:p>
        </p:txBody>
      </p:sp>
      <p:sp>
        <p:nvSpPr>
          <p:cNvPr id="3" name="Content Placeholder 2">
            <a:extLst>
              <a:ext uri="{FF2B5EF4-FFF2-40B4-BE49-F238E27FC236}">
                <a16:creationId xmlns:a16="http://schemas.microsoft.com/office/drawing/2014/main" id="{90B8ADEC-B987-457E-A65E-475B04E754ED}"/>
              </a:ext>
            </a:extLst>
          </p:cNvPr>
          <p:cNvSpPr>
            <a:spLocks noGrp="1"/>
          </p:cNvSpPr>
          <p:nvPr>
            <p:ph idx="1"/>
          </p:nvPr>
        </p:nvSpPr>
        <p:spPr>
          <a:xfrm>
            <a:off x="168677" y="1784412"/>
            <a:ext cx="8762260" cy="4524948"/>
          </a:xfrm>
        </p:spPr>
        <p:txBody>
          <a:bodyPr>
            <a:normAutofit/>
          </a:bodyPr>
          <a:lstStyle/>
          <a:p>
            <a:pPr marL="102870" indent="0" algn="ctr">
              <a:buNone/>
            </a:pPr>
            <a:r>
              <a:rPr lang="en-US" sz="3200" b="1" dirty="0"/>
              <a:t>Behold the glory of God.</a:t>
            </a:r>
          </a:p>
          <a:p>
            <a:pPr marL="102870" indent="0" algn="ctr">
              <a:buNone/>
            </a:pPr>
            <a:endParaRPr lang="en-US" sz="3200" b="1" dirty="0"/>
          </a:p>
          <a:p>
            <a:pPr marL="102870" indent="0" algn="ctr">
              <a:buNone/>
            </a:pPr>
            <a:r>
              <a:rPr lang="en-US" sz="3200" b="1" dirty="0"/>
              <a:t>Behold the unique One.</a:t>
            </a:r>
          </a:p>
          <a:p>
            <a:pPr marL="102870" indent="0" algn="ctr">
              <a:buNone/>
            </a:pPr>
            <a:endParaRPr lang="en-US" sz="3200" b="1" dirty="0"/>
          </a:p>
          <a:p>
            <a:pPr marL="102870" indent="0" algn="ctr">
              <a:buNone/>
            </a:pPr>
            <a:r>
              <a:rPr lang="en-US" sz="3200" b="1" dirty="0"/>
              <a:t>Behold God the Son who tabernacled with us</a:t>
            </a:r>
          </a:p>
          <a:p>
            <a:pPr marL="102870" indent="0" algn="ctr">
              <a:buNone/>
            </a:pPr>
            <a:endParaRPr lang="en-US" sz="3200" b="1" dirty="0"/>
          </a:p>
          <a:p>
            <a:pPr marL="102870" indent="0" algn="ctr">
              <a:buNone/>
            </a:pPr>
            <a:r>
              <a:rPr lang="en-US" sz="3200" b="1" dirty="0"/>
              <a:t>Full of grace and truth!</a:t>
            </a:r>
          </a:p>
        </p:txBody>
      </p:sp>
    </p:spTree>
    <p:extLst>
      <p:ext uri="{BB962C8B-B14F-4D97-AF65-F5344CB8AC3E}">
        <p14:creationId xmlns:p14="http://schemas.microsoft.com/office/powerpoint/2010/main" val="3166106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Book of Signs  1:19-12:50</a:t>
            </a:r>
          </a:p>
        </p:txBody>
      </p:sp>
      <p:sp>
        <p:nvSpPr>
          <p:cNvPr id="3" name="Content Placeholder 2"/>
          <p:cNvSpPr>
            <a:spLocks noGrp="1"/>
          </p:cNvSpPr>
          <p:nvPr>
            <p:ph idx="1"/>
          </p:nvPr>
        </p:nvSpPr>
        <p:spPr>
          <a:xfrm>
            <a:off x="457200" y="1600200"/>
            <a:ext cx="6934200" cy="4709160"/>
          </a:xfrm>
        </p:spPr>
        <p:txBody>
          <a:bodyPr>
            <a:normAutofit/>
          </a:bodyPr>
          <a:lstStyle/>
          <a:p>
            <a:r>
              <a:rPr lang="en-US" b="1" dirty="0">
                <a:solidFill>
                  <a:srgbClr val="FFFF00"/>
                </a:solidFill>
              </a:rPr>
              <a:t>[knew </a:t>
            </a:r>
            <a:r>
              <a:rPr lang="en-US" b="1" dirty="0" err="1">
                <a:solidFill>
                  <a:srgbClr val="FFFF00"/>
                </a:solidFill>
              </a:rPr>
              <a:t>thoughs</a:t>
            </a:r>
            <a:r>
              <a:rPr lang="en-US" b="1" dirty="0">
                <a:solidFill>
                  <a:srgbClr val="FFFF00"/>
                </a:solidFill>
              </a:rPr>
              <a:t> of Nathanael  1:43-50]</a:t>
            </a:r>
          </a:p>
          <a:p>
            <a:r>
              <a:rPr lang="en-US" b="1" dirty="0">
                <a:solidFill>
                  <a:srgbClr val="FFFF00"/>
                </a:solidFill>
              </a:rPr>
              <a:t>water to wine  2:1-11</a:t>
            </a:r>
          </a:p>
          <a:p>
            <a:r>
              <a:rPr lang="en-US" b="1" dirty="0">
                <a:solidFill>
                  <a:srgbClr val="FFFF00"/>
                </a:solidFill>
              </a:rPr>
              <a:t>healing of official’s son  4:43-54</a:t>
            </a:r>
          </a:p>
          <a:p>
            <a:r>
              <a:rPr lang="en-US" b="1" dirty="0">
                <a:solidFill>
                  <a:srgbClr val="FFFF00"/>
                </a:solidFill>
              </a:rPr>
              <a:t>healing at pool of Bethesda  5:1-5</a:t>
            </a:r>
          </a:p>
          <a:p>
            <a:r>
              <a:rPr lang="en-US" b="1" dirty="0">
                <a:solidFill>
                  <a:srgbClr val="FFFF00"/>
                </a:solidFill>
              </a:rPr>
              <a:t>feeding of 5000  6:1-14</a:t>
            </a:r>
          </a:p>
          <a:p>
            <a:r>
              <a:rPr lang="en-US" b="1" dirty="0">
                <a:solidFill>
                  <a:srgbClr val="FFFF00"/>
                </a:solidFill>
              </a:rPr>
              <a:t>walking on water  6:16-21</a:t>
            </a:r>
          </a:p>
          <a:p>
            <a:r>
              <a:rPr lang="en-US" b="1" dirty="0">
                <a:solidFill>
                  <a:srgbClr val="FFFF00"/>
                </a:solidFill>
              </a:rPr>
              <a:t>man born blind  9:1-12</a:t>
            </a:r>
          </a:p>
          <a:p>
            <a:r>
              <a:rPr lang="en-US" b="1" dirty="0">
                <a:solidFill>
                  <a:srgbClr val="FFFF00"/>
                </a:solidFill>
              </a:rPr>
              <a:t>resurrection of Lazarus  11:1-44</a:t>
            </a:r>
          </a:p>
          <a:p>
            <a:r>
              <a:rPr lang="en-US" b="1" dirty="0">
                <a:solidFill>
                  <a:srgbClr val="FFFF00"/>
                </a:solidFill>
              </a:rPr>
              <a:t>[miraculous catch of fish John 21:1-13]</a:t>
            </a:r>
          </a:p>
          <a:p>
            <a:endParaRPr lang="en-US" dirty="0"/>
          </a:p>
        </p:txBody>
      </p:sp>
      <p:sp>
        <p:nvSpPr>
          <p:cNvPr id="4" name="TextBox 3"/>
          <p:cNvSpPr txBox="1"/>
          <p:nvPr/>
        </p:nvSpPr>
        <p:spPr>
          <a:xfrm>
            <a:off x="7391400" y="2895600"/>
            <a:ext cx="1371600" cy="954107"/>
          </a:xfrm>
          <a:prstGeom prst="rect">
            <a:avLst/>
          </a:prstGeom>
          <a:noFill/>
        </p:spPr>
        <p:txBody>
          <a:bodyPr wrap="square" rtlCol="0">
            <a:spAutoFit/>
          </a:bodyPr>
          <a:lstStyle/>
          <a:p>
            <a:r>
              <a:rPr lang="en-US" sz="2800" b="1" dirty="0"/>
              <a:t>Seven Signs</a:t>
            </a:r>
          </a:p>
        </p:txBody>
      </p:sp>
    </p:spTree>
    <p:extLst>
      <p:ext uri="{BB962C8B-B14F-4D97-AF65-F5344CB8AC3E}">
        <p14:creationId xmlns:p14="http://schemas.microsoft.com/office/powerpoint/2010/main" val="2501814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Purpose of the Signs of Jesus</a:t>
            </a:r>
          </a:p>
        </p:txBody>
      </p:sp>
      <p:sp>
        <p:nvSpPr>
          <p:cNvPr id="3" name="Content Placeholder 2"/>
          <p:cNvSpPr>
            <a:spLocks noGrp="1"/>
          </p:cNvSpPr>
          <p:nvPr>
            <p:ph idx="1"/>
          </p:nvPr>
        </p:nvSpPr>
        <p:spPr>
          <a:xfrm>
            <a:off x="304800" y="1752600"/>
            <a:ext cx="4343400" cy="4556760"/>
          </a:xfrm>
        </p:spPr>
        <p:txBody>
          <a:bodyPr>
            <a:normAutofit/>
          </a:bodyPr>
          <a:lstStyle/>
          <a:p>
            <a:pPr marL="137160" indent="0">
              <a:buNone/>
            </a:pPr>
            <a:r>
              <a:rPr lang="en-US" sz="3200" b="1" dirty="0">
                <a:solidFill>
                  <a:srgbClr val="FFFF00"/>
                </a:solidFill>
              </a:rPr>
              <a:t>Cause people to have faith in God</a:t>
            </a:r>
          </a:p>
          <a:p>
            <a:endParaRPr lang="en-US" sz="3200" b="1" dirty="0">
              <a:solidFill>
                <a:srgbClr val="FFFF00"/>
              </a:solidFill>
            </a:endParaRPr>
          </a:p>
          <a:p>
            <a:pPr marL="137160" indent="0">
              <a:buNone/>
            </a:pPr>
            <a:r>
              <a:rPr lang="en-US" sz="3200" b="1" dirty="0">
                <a:solidFill>
                  <a:srgbClr val="FFFF00"/>
                </a:solidFill>
              </a:rPr>
              <a:t>Cause people to give glory to God</a:t>
            </a:r>
          </a:p>
        </p:txBody>
      </p:sp>
      <p:pic>
        <p:nvPicPr>
          <p:cNvPr id="2050" name="Picture 2" descr="http://listverse.files.wordpress.com/2010/05/walkingonwa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752600"/>
            <a:ext cx="3648075" cy="455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755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Signs in John: A Pattern</a:t>
            </a:r>
          </a:p>
        </p:txBody>
      </p:sp>
      <p:sp>
        <p:nvSpPr>
          <p:cNvPr id="3" name="Content Placeholder 2"/>
          <p:cNvSpPr>
            <a:spLocks noGrp="1"/>
          </p:cNvSpPr>
          <p:nvPr>
            <p:ph idx="1"/>
          </p:nvPr>
        </p:nvSpPr>
        <p:spPr>
          <a:xfrm>
            <a:off x="457200" y="2286000"/>
            <a:ext cx="8229600" cy="4023360"/>
          </a:xfrm>
        </p:spPr>
        <p:txBody>
          <a:bodyPr/>
          <a:lstStyle/>
          <a:p>
            <a:r>
              <a:rPr lang="en-US" b="1" dirty="0">
                <a:solidFill>
                  <a:srgbClr val="FFFF00"/>
                </a:solidFill>
              </a:rPr>
              <a:t>Miracle/Sign</a:t>
            </a:r>
          </a:p>
          <a:p>
            <a:endParaRPr lang="en-US" sz="1000" b="1" dirty="0">
              <a:solidFill>
                <a:srgbClr val="FFFF00"/>
              </a:solidFill>
            </a:endParaRPr>
          </a:p>
          <a:p>
            <a:r>
              <a:rPr lang="en-US" b="1" dirty="0">
                <a:solidFill>
                  <a:srgbClr val="FFFF00"/>
                </a:solidFill>
              </a:rPr>
              <a:t>Response or challenge of people</a:t>
            </a:r>
          </a:p>
          <a:p>
            <a:endParaRPr lang="en-US" sz="1000" b="1" dirty="0">
              <a:solidFill>
                <a:srgbClr val="FFFF00"/>
              </a:solidFill>
            </a:endParaRPr>
          </a:p>
          <a:p>
            <a:r>
              <a:rPr lang="en-US" b="1" dirty="0">
                <a:solidFill>
                  <a:srgbClr val="FFFF00"/>
                </a:solidFill>
              </a:rPr>
              <a:t>Follow-up teaching</a:t>
            </a:r>
          </a:p>
          <a:p>
            <a:endParaRPr lang="en-US" sz="1000" b="1" dirty="0">
              <a:solidFill>
                <a:srgbClr val="FFFF00"/>
              </a:solidFill>
            </a:endParaRPr>
          </a:p>
          <a:p>
            <a:r>
              <a:rPr lang="en-US" b="1" dirty="0">
                <a:solidFill>
                  <a:srgbClr val="FFFF00"/>
                </a:solidFill>
              </a:rPr>
              <a:t>Response  (some have faith and some reject Jesus)</a:t>
            </a:r>
          </a:p>
          <a:p>
            <a:endParaRPr lang="en-US" dirty="0"/>
          </a:p>
        </p:txBody>
      </p:sp>
    </p:spTree>
    <p:extLst>
      <p:ext uri="{BB962C8B-B14F-4D97-AF65-F5344CB8AC3E}">
        <p14:creationId xmlns:p14="http://schemas.microsoft.com/office/powerpoint/2010/main" val="2885317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198CC-54AC-48AB-8DE3-B7D14D20E19C}"/>
              </a:ext>
            </a:extLst>
          </p:cNvPr>
          <p:cNvSpPr>
            <a:spLocks noGrp="1"/>
          </p:cNvSpPr>
          <p:nvPr>
            <p:ph type="title"/>
          </p:nvPr>
        </p:nvSpPr>
        <p:spPr/>
        <p:txBody>
          <a:bodyPr>
            <a:normAutofit fontScale="90000"/>
          </a:bodyPr>
          <a:lstStyle/>
          <a:p>
            <a:r>
              <a:rPr lang="en-US" sz="3600" dirty="0"/>
              <a:t>John 1:35-51 Jesus meets Nathanael</a:t>
            </a:r>
          </a:p>
        </p:txBody>
      </p:sp>
      <p:sp>
        <p:nvSpPr>
          <p:cNvPr id="3" name="Content Placeholder 2">
            <a:extLst>
              <a:ext uri="{FF2B5EF4-FFF2-40B4-BE49-F238E27FC236}">
                <a16:creationId xmlns:a16="http://schemas.microsoft.com/office/drawing/2014/main" id="{A22BB183-0564-4AEE-9F28-1DEDB257FB39}"/>
              </a:ext>
            </a:extLst>
          </p:cNvPr>
          <p:cNvSpPr>
            <a:spLocks noGrp="1"/>
          </p:cNvSpPr>
          <p:nvPr>
            <p:ph idx="1"/>
          </p:nvPr>
        </p:nvSpPr>
        <p:spPr/>
        <p:txBody>
          <a:bodyPr>
            <a:normAutofit/>
          </a:bodyPr>
          <a:lstStyle/>
          <a:p>
            <a:pPr marL="102870" indent="0">
              <a:buNone/>
            </a:pPr>
            <a:r>
              <a:rPr lang="en-US" sz="2800" b="1" dirty="0"/>
              <a:t>Jesus: What do you want?</a:t>
            </a:r>
          </a:p>
          <a:p>
            <a:pPr marL="102870" indent="0">
              <a:buNone/>
            </a:pPr>
            <a:endParaRPr lang="en-US" sz="1200" b="1" dirty="0"/>
          </a:p>
          <a:p>
            <a:pPr marL="102870" indent="0">
              <a:buNone/>
            </a:pPr>
            <a:r>
              <a:rPr lang="en-US" sz="2800" b="1" dirty="0"/>
              <a:t>Come, and you will see</a:t>
            </a:r>
          </a:p>
          <a:p>
            <a:pPr marL="102870" indent="0">
              <a:buNone/>
            </a:pPr>
            <a:endParaRPr lang="en-US" sz="1200" b="1" dirty="0"/>
          </a:p>
          <a:p>
            <a:pPr marL="102870" indent="0">
              <a:buNone/>
            </a:pPr>
            <a:r>
              <a:rPr lang="en-US" sz="2800" b="1" dirty="0"/>
              <a:t>What about the contradictions in the Bible? What about all the hypocrites? What about all the killing in the Bible?  I am really busy. I’m Catholic. I don’t believe in God.</a:t>
            </a:r>
          </a:p>
          <a:p>
            <a:pPr marL="102870" indent="0">
              <a:buNone/>
            </a:pPr>
            <a:endParaRPr lang="en-US" sz="1400" b="1" dirty="0"/>
          </a:p>
          <a:p>
            <a:pPr marL="102870" indent="0">
              <a:buNone/>
            </a:pPr>
            <a:r>
              <a:rPr lang="en-US" sz="2800" b="1" dirty="0"/>
              <a:t>Come, and you will see!!!</a:t>
            </a:r>
          </a:p>
        </p:txBody>
      </p:sp>
    </p:spTree>
    <p:extLst>
      <p:ext uri="{BB962C8B-B14F-4D97-AF65-F5344CB8AC3E}">
        <p14:creationId xmlns:p14="http://schemas.microsoft.com/office/powerpoint/2010/main" val="273909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2F01-AF7E-44F9-A037-58ABB45AC9B7}"/>
              </a:ext>
            </a:extLst>
          </p:cNvPr>
          <p:cNvSpPr>
            <a:spLocks noGrp="1"/>
          </p:cNvSpPr>
          <p:nvPr>
            <p:ph type="title"/>
          </p:nvPr>
        </p:nvSpPr>
        <p:spPr>
          <a:xfrm>
            <a:off x="457200" y="248005"/>
            <a:ext cx="8229600" cy="1143000"/>
          </a:xfrm>
        </p:spPr>
        <p:txBody>
          <a:bodyPr>
            <a:normAutofit/>
          </a:bodyPr>
          <a:lstStyle/>
          <a:p>
            <a:r>
              <a:rPr lang="en-US" sz="4400" dirty="0"/>
              <a:t>Who Is Jesus?</a:t>
            </a:r>
          </a:p>
        </p:txBody>
      </p:sp>
      <p:sp>
        <p:nvSpPr>
          <p:cNvPr id="3" name="Content Placeholder 2">
            <a:extLst>
              <a:ext uri="{FF2B5EF4-FFF2-40B4-BE49-F238E27FC236}">
                <a16:creationId xmlns:a16="http://schemas.microsoft.com/office/drawing/2014/main" id="{C82C83BC-E3F6-4102-91AF-2148CACEE65E}"/>
              </a:ext>
            </a:extLst>
          </p:cNvPr>
          <p:cNvSpPr>
            <a:spLocks noGrp="1"/>
          </p:cNvSpPr>
          <p:nvPr>
            <p:ph idx="1"/>
          </p:nvPr>
        </p:nvSpPr>
        <p:spPr>
          <a:xfrm>
            <a:off x="541538" y="2015230"/>
            <a:ext cx="8145262" cy="4294129"/>
          </a:xfrm>
        </p:spPr>
        <p:txBody>
          <a:bodyPr>
            <a:normAutofit/>
          </a:bodyPr>
          <a:lstStyle/>
          <a:p>
            <a:pPr marL="102870" indent="0">
              <a:buNone/>
            </a:pPr>
            <a:r>
              <a:rPr lang="en-US" sz="3600" b="1" dirty="0"/>
              <a:t>John 1:41 the Messiah</a:t>
            </a:r>
          </a:p>
          <a:p>
            <a:pPr marL="102870" indent="0">
              <a:buNone/>
            </a:pPr>
            <a:r>
              <a:rPr lang="en-US" sz="3600" b="1" dirty="0"/>
              <a:t>John 1:49  Rabbi</a:t>
            </a:r>
          </a:p>
          <a:p>
            <a:pPr marL="102870" indent="0">
              <a:buNone/>
            </a:pPr>
            <a:r>
              <a:rPr lang="en-US" sz="3600" b="1" dirty="0"/>
              <a:t>                   Son of God</a:t>
            </a:r>
          </a:p>
          <a:p>
            <a:pPr marL="102870" indent="0">
              <a:buNone/>
            </a:pPr>
            <a:r>
              <a:rPr lang="en-US" sz="3600" b="1" dirty="0"/>
              <a:t>                   King of Israel!</a:t>
            </a:r>
          </a:p>
        </p:txBody>
      </p:sp>
    </p:spTree>
    <p:extLst>
      <p:ext uri="{BB962C8B-B14F-4D97-AF65-F5344CB8AC3E}">
        <p14:creationId xmlns:p14="http://schemas.microsoft.com/office/powerpoint/2010/main" val="1868091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842A-A3AC-4CBF-9E9E-CC143B38C30D}"/>
              </a:ext>
            </a:extLst>
          </p:cNvPr>
          <p:cNvSpPr>
            <a:spLocks noGrp="1"/>
          </p:cNvSpPr>
          <p:nvPr>
            <p:ph type="title"/>
          </p:nvPr>
        </p:nvSpPr>
        <p:spPr/>
        <p:txBody>
          <a:bodyPr>
            <a:normAutofit/>
          </a:bodyPr>
          <a:lstStyle/>
          <a:p>
            <a:r>
              <a:rPr lang="en-US" sz="3200" dirty="0"/>
              <a:t>John 2:1-12 Jesus at Cana </a:t>
            </a:r>
            <a:br>
              <a:rPr lang="en-US" sz="3200" dirty="0"/>
            </a:br>
            <a:r>
              <a:rPr lang="en-US" sz="3200" dirty="0"/>
              <a:t>The First of Seven Signs</a:t>
            </a:r>
          </a:p>
        </p:txBody>
      </p:sp>
      <p:sp>
        <p:nvSpPr>
          <p:cNvPr id="3" name="Content Placeholder 2">
            <a:extLst>
              <a:ext uri="{FF2B5EF4-FFF2-40B4-BE49-F238E27FC236}">
                <a16:creationId xmlns:a16="http://schemas.microsoft.com/office/drawing/2014/main" id="{433E5B30-C96A-4FEF-BAAA-0F13AB452848}"/>
              </a:ext>
            </a:extLst>
          </p:cNvPr>
          <p:cNvSpPr>
            <a:spLocks noGrp="1"/>
          </p:cNvSpPr>
          <p:nvPr>
            <p:ph idx="1"/>
          </p:nvPr>
        </p:nvSpPr>
        <p:spPr>
          <a:xfrm>
            <a:off x="4900474" y="1600200"/>
            <a:ext cx="3786326" cy="4709160"/>
          </a:xfrm>
        </p:spPr>
        <p:txBody>
          <a:bodyPr>
            <a:normAutofit/>
          </a:bodyPr>
          <a:lstStyle/>
          <a:p>
            <a:pPr marL="102870" indent="0">
              <a:buNone/>
            </a:pPr>
            <a:endParaRPr lang="en-US" sz="2800" b="1" dirty="0"/>
          </a:p>
        </p:txBody>
      </p:sp>
      <p:pic>
        <p:nvPicPr>
          <p:cNvPr id="4" name="Picture 3">
            <a:extLst>
              <a:ext uri="{FF2B5EF4-FFF2-40B4-BE49-F238E27FC236}">
                <a16:creationId xmlns:a16="http://schemas.microsoft.com/office/drawing/2014/main" id="{50D04248-F44C-4968-8B0D-38052F2A62FA}"/>
              </a:ext>
            </a:extLst>
          </p:cNvPr>
          <p:cNvPicPr>
            <a:picLocks noChangeAspect="1"/>
          </p:cNvPicPr>
          <p:nvPr/>
        </p:nvPicPr>
        <p:blipFill>
          <a:blip r:embed="rId2"/>
          <a:stretch>
            <a:fillRect/>
          </a:stretch>
        </p:blipFill>
        <p:spPr>
          <a:xfrm>
            <a:off x="613994" y="1669001"/>
            <a:ext cx="7873058" cy="4916287"/>
          </a:xfrm>
          <a:prstGeom prst="rect">
            <a:avLst/>
          </a:prstGeom>
        </p:spPr>
      </p:pic>
    </p:spTree>
    <p:extLst>
      <p:ext uri="{BB962C8B-B14F-4D97-AF65-F5344CB8AC3E}">
        <p14:creationId xmlns:p14="http://schemas.microsoft.com/office/powerpoint/2010/main" val="1882415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0E4D1-A6C2-4849-8861-1F20B249F8D7}"/>
              </a:ext>
            </a:extLst>
          </p:cNvPr>
          <p:cNvSpPr>
            <a:spLocks noGrp="1"/>
          </p:cNvSpPr>
          <p:nvPr>
            <p:ph type="title"/>
          </p:nvPr>
        </p:nvSpPr>
        <p:spPr/>
        <p:txBody>
          <a:bodyPr>
            <a:normAutofit/>
          </a:bodyPr>
          <a:lstStyle/>
          <a:p>
            <a:r>
              <a:rPr lang="en-US" sz="3200" dirty="0"/>
              <a:t>On The Third Day A Wedding Took Place</a:t>
            </a:r>
          </a:p>
        </p:txBody>
      </p:sp>
      <p:pic>
        <p:nvPicPr>
          <p:cNvPr id="1026" name="Picture 2" descr="First-Century Galilee">
            <a:extLst>
              <a:ext uri="{FF2B5EF4-FFF2-40B4-BE49-F238E27FC236}">
                <a16:creationId xmlns:a16="http://schemas.microsoft.com/office/drawing/2014/main" id="{BBF54789-3237-4DC3-98E4-A1FDB2615E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6900" y="1733256"/>
            <a:ext cx="6296374" cy="47085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4B92C64-E260-4754-8F00-3A89259E75DD}"/>
              </a:ext>
            </a:extLst>
          </p:cNvPr>
          <p:cNvSpPr txBox="1"/>
          <p:nvPr/>
        </p:nvSpPr>
        <p:spPr>
          <a:xfrm>
            <a:off x="4114800" y="2974019"/>
            <a:ext cx="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ook Antiqua"/>
              <a:ea typeface="+mn-ea"/>
              <a:cs typeface="+mn-cs"/>
            </a:endParaRPr>
          </a:p>
        </p:txBody>
      </p:sp>
      <p:sp>
        <p:nvSpPr>
          <p:cNvPr id="11" name="Arrow: Right 10">
            <a:extLst>
              <a:ext uri="{FF2B5EF4-FFF2-40B4-BE49-F238E27FC236}">
                <a16:creationId xmlns:a16="http://schemas.microsoft.com/office/drawing/2014/main" id="{E1AB7A29-7749-43D9-8048-94CAA0DF497D}"/>
              </a:ext>
            </a:extLst>
          </p:cNvPr>
          <p:cNvSpPr/>
          <p:nvPr/>
        </p:nvSpPr>
        <p:spPr>
          <a:xfrm>
            <a:off x="3710865" y="348651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ook Antiqua"/>
              <a:ea typeface="+mn-ea"/>
              <a:cs typeface="+mn-cs"/>
            </a:endParaRPr>
          </a:p>
        </p:txBody>
      </p:sp>
      <p:sp>
        <p:nvSpPr>
          <p:cNvPr id="12" name="Arrow: Right 11">
            <a:extLst>
              <a:ext uri="{FF2B5EF4-FFF2-40B4-BE49-F238E27FC236}">
                <a16:creationId xmlns:a16="http://schemas.microsoft.com/office/drawing/2014/main" id="{5B454CA4-E1A5-4125-8F5F-5DB56BF51B8E}"/>
              </a:ext>
            </a:extLst>
          </p:cNvPr>
          <p:cNvSpPr/>
          <p:nvPr/>
        </p:nvSpPr>
        <p:spPr>
          <a:xfrm>
            <a:off x="3710865" y="427788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ook Antiqua"/>
              <a:ea typeface="+mn-ea"/>
              <a:cs typeface="+mn-cs"/>
            </a:endParaRPr>
          </a:p>
        </p:txBody>
      </p:sp>
      <p:sp>
        <p:nvSpPr>
          <p:cNvPr id="13" name="Arrow: Down 12">
            <a:extLst>
              <a:ext uri="{FF2B5EF4-FFF2-40B4-BE49-F238E27FC236}">
                <a16:creationId xmlns:a16="http://schemas.microsoft.com/office/drawing/2014/main" id="{A1753CA4-21A3-406B-BF09-5F33D14EA0DE}"/>
              </a:ext>
            </a:extLst>
          </p:cNvPr>
          <p:cNvSpPr/>
          <p:nvPr/>
        </p:nvSpPr>
        <p:spPr>
          <a:xfrm>
            <a:off x="6178858" y="220377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ook Antiqua"/>
              <a:ea typeface="+mn-ea"/>
              <a:cs typeface="+mn-cs"/>
            </a:endParaRPr>
          </a:p>
        </p:txBody>
      </p:sp>
    </p:spTree>
    <p:extLst>
      <p:ext uri="{BB962C8B-B14F-4D97-AF65-F5344CB8AC3E}">
        <p14:creationId xmlns:p14="http://schemas.microsoft.com/office/powerpoint/2010/main" val="3540335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6B2E-C590-4F0F-AD08-127E7A6377D4}"/>
              </a:ext>
            </a:extLst>
          </p:cNvPr>
          <p:cNvSpPr>
            <a:spLocks noGrp="1"/>
          </p:cNvSpPr>
          <p:nvPr>
            <p:ph type="title"/>
          </p:nvPr>
        </p:nvSpPr>
        <p:spPr/>
        <p:txBody>
          <a:bodyPr>
            <a:normAutofit/>
          </a:bodyPr>
          <a:lstStyle/>
          <a:p>
            <a:r>
              <a:rPr lang="en-US" sz="3600" dirty="0"/>
              <a:t>Why Did Jesus Go To a Wedding?</a:t>
            </a:r>
          </a:p>
        </p:txBody>
      </p:sp>
      <p:sp>
        <p:nvSpPr>
          <p:cNvPr id="3" name="Content Placeholder 2">
            <a:extLst>
              <a:ext uri="{FF2B5EF4-FFF2-40B4-BE49-F238E27FC236}">
                <a16:creationId xmlns:a16="http://schemas.microsoft.com/office/drawing/2014/main" id="{3BF010AB-E0F2-4588-8CB3-45EF696A6C04}"/>
              </a:ext>
            </a:extLst>
          </p:cNvPr>
          <p:cNvSpPr>
            <a:spLocks noGrp="1"/>
          </p:cNvSpPr>
          <p:nvPr>
            <p:ph idx="1"/>
          </p:nvPr>
        </p:nvSpPr>
        <p:spPr>
          <a:xfrm>
            <a:off x="763480" y="1899820"/>
            <a:ext cx="7923319" cy="4409539"/>
          </a:xfrm>
        </p:spPr>
        <p:txBody>
          <a:bodyPr>
            <a:normAutofit/>
          </a:bodyPr>
          <a:lstStyle/>
          <a:p>
            <a:pPr marL="102870" indent="0">
              <a:buNone/>
            </a:pPr>
            <a:r>
              <a:rPr lang="en-US" sz="2800" b="1" dirty="0"/>
              <a:t>Because he was invited.</a:t>
            </a:r>
          </a:p>
          <a:p>
            <a:pPr marL="102870" indent="0">
              <a:buNone/>
            </a:pPr>
            <a:r>
              <a:rPr lang="en-US" sz="2800" b="1" dirty="0"/>
              <a:t>Because it would be fun.</a:t>
            </a:r>
          </a:p>
          <a:p>
            <a:pPr marL="102870" indent="0">
              <a:buNone/>
            </a:pPr>
            <a:endParaRPr lang="en-US" sz="2800" b="1" dirty="0"/>
          </a:p>
          <a:p>
            <a:pPr marL="102870" indent="0">
              <a:buNone/>
            </a:pPr>
            <a:r>
              <a:rPr lang="en-US" sz="2800" b="1" dirty="0"/>
              <a:t>But…</a:t>
            </a:r>
          </a:p>
          <a:p>
            <a:pPr marL="102870" indent="0">
              <a:buNone/>
            </a:pPr>
            <a:endParaRPr lang="en-US" sz="2800" b="1" dirty="0"/>
          </a:p>
          <a:p>
            <a:pPr marL="102870" indent="0">
              <a:buNone/>
            </a:pPr>
            <a:r>
              <a:rPr lang="en-US" sz="2800" b="1" dirty="0"/>
              <a:t>My time has not yet come</a:t>
            </a:r>
          </a:p>
        </p:txBody>
      </p:sp>
    </p:spTree>
    <p:extLst>
      <p:ext uri="{BB962C8B-B14F-4D97-AF65-F5344CB8AC3E}">
        <p14:creationId xmlns:p14="http://schemas.microsoft.com/office/powerpoint/2010/main" val="1260743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600" dirty="0"/>
              <a:t>Theme and Purpose</a:t>
            </a:r>
          </a:p>
        </p:txBody>
      </p:sp>
      <p:sp>
        <p:nvSpPr>
          <p:cNvPr id="3" name="Content Placeholder 2"/>
          <p:cNvSpPr>
            <a:spLocks noGrp="1"/>
          </p:cNvSpPr>
          <p:nvPr>
            <p:ph idx="1"/>
          </p:nvPr>
        </p:nvSpPr>
        <p:spPr>
          <a:xfrm>
            <a:off x="3352800" y="1219200"/>
            <a:ext cx="5562600" cy="5090160"/>
          </a:xfrm>
        </p:spPr>
        <p:txBody>
          <a:bodyPr/>
          <a:lstStyle/>
          <a:p>
            <a:pPr marL="137160" indent="0">
              <a:buNone/>
            </a:pPr>
            <a:r>
              <a:rPr lang="en-US" b="1" dirty="0"/>
              <a:t>Theme:  Jesus is the Son of God who reveals the Father, providing eternal life to all who believe.</a:t>
            </a:r>
          </a:p>
          <a:p>
            <a:pPr marL="137160" indent="0">
              <a:buNone/>
            </a:pPr>
            <a:endParaRPr lang="en-US" b="1" dirty="0"/>
          </a:p>
          <a:p>
            <a:pPr marL="137160" indent="0">
              <a:buNone/>
            </a:pPr>
            <a:r>
              <a:rPr lang="en-US" b="1" dirty="0"/>
              <a:t>Purpose: But these are written that you may believe that Jesus is the Messiah, the Son of God and that by believing you may have life in his name.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66" y="1981201"/>
            <a:ext cx="3127634" cy="427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444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324C-1C6E-41D2-B237-4E00F5D8DC6A}"/>
              </a:ext>
            </a:extLst>
          </p:cNvPr>
          <p:cNvSpPr>
            <a:spLocks noGrp="1"/>
          </p:cNvSpPr>
          <p:nvPr>
            <p:ph type="title"/>
          </p:nvPr>
        </p:nvSpPr>
        <p:spPr/>
        <p:txBody>
          <a:bodyPr>
            <a:normAutofit/>
          </a:bodyPr>
          <a:lstStyle/>
          <a:p>
            <a:r>
              <a:rPr lang="en-US" sz="3600" dirty="0"/>
              <a:t>Why Did Jesus Do the Miracle?</a:t>
            </a:r>
          </a:p>
        </p:txBody>
      </p:sp>
      <p:sp>
        <p:nvSpPr>
          <p:cNvPr id="3" name="Content Placeholder 2">
            <a:extLst>
              <a:ext uri="{FF2B5EF4-FFF2-40B4-BE49-F238E27FC236}">
                <a16:creationId xmlns:a16="http://schemas.microsoft.com/office/drawing/2014/main" id="{56A19AAD-DA54-471A-9B4E-5B462E6B39FD}"/>
              </a:ext>
            </a:extLst>
          </p:cNvPr>
          <p:cNvSpPr>
            <a:spLocks noGrp="1"/>
          </p:cNvSpPr>
          <p:nvPr>
            <p:ph idx="1"/>
          </p:nvPr>
        </p:nvSpPr>
        <p:spPr>
          <a:xfrm>
            <a:off x="577049" y="1704513"/>
            <a:ext cx="8109751" cy="4604847"/>
          </a:xfrm>
        </p:spPr>
        <p:txBody>
          <a:bodyPr>
            <a:normAutofit/>
          </a:bodyPr>
          <a:lstStyle/>
          <a:p>
            <a:pPr marL="102870" indent="0">
              <a:buNone/>
            </a:pPr>
            <a:r>
              <a:rPr lang="en-US" sz="2800" b="1" dirty="0"/>
              <a:t>Because his mom asked him to.</a:t>
            </a:r>
          </a:p>
          <a:p>
            <a:pPr marL="102870" indent="0">
              <a:buNone/>
            </a:pPr>
            <a:endParaRPr lang="en-US" sz="2800" b="1" dirty="0"/>
          </a:p>
          <a:p>
            <a:pPr marL="102870" indent="0">
              <a:buNone/>
            </a:pPr>
            <a:r>
              <a:rPr lang="en-US" sz="2800" b="1" dirty="0"/>
              <a:t>Because of the symbolic meaning.</a:t>
            </a:r>
          </a:p>
          <a:p>
            <a:pPr marL="102870" indent="0">
              <a:buNone/>
            </a:pPr>
            <a:endParaRPr lang="en-US" sz="2800" b="1" dirty="0"/>
          </a:p>
          <a:p>
            <a:pPr marL="102870" indent="0">
              <a:buNone/>
            </a:pPr>
            <a:r>
              <a:rPr lang="en-US" sz="2800" b="1" dirty="0"/>
              <a:t>We are invited to a marriage feast. (Isaiah 25:4-6, Revelation 19:6-9)</a:t>
            </a:r>
          </a:p>
          <a:p>
            <a:pPr marL="102870" indent="0">
              <a:buNone/>
            </a:pPr>
            <a:endParaRPr lang="en-US" sz="2800" b="1" dirty="0"/>
          </a:p>
          <a:p>
            <a:pPr marL="102870" indent="0">
              <a:buNone/>
            </a:pPr>
            <a:r>
              <a:rPr lang="en-US" sz="2800" b="1" dirty="0"/>
              <a:t>Empty vessels (Judaism) turned into full containers of wine (Jesus’ blood)</a:t>
            </a:r>
          </a:p>
        </p:txBody>
      </p:sp>
    </p:spTree>
    <p:extLst>
      <p:ext uri="{BB962C8B-B14F-4D97-AF65-F5344CB8AC3E}">
        <p14:creationId xmlns:p14="http://schemas.microsoft.com/office/powerpoint/2010/main" val="151907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0253-317C-4535-AFEE-33A37F0B8555}"/>
              </a:ext>
            </a:extLst>
          </p:cNvPr>
          <p:cNvSpPr>
            <a:spLocks noGrp="1"/>
          </p:cNvSpPr>
          <p:nvPr>
            <p:ph type="title"/>
          </p:nvPr>
        </p:nvSpPr>
        <p:spPr/>
        <p:txBody>
          <a:bodyPr>
            <a:normAutofit/>
          </a:bodyPr>
          <a:lstStyle/>
          <a:p>
            <a:r>
              <a:rPr lang="en-US" sz="3600" dirty="0"/>
              <a:t>John 2:11</a:t>
            </a:r>
          </a:p>
        </p:txBody>
      </p:sp>
      <p:sp>
        <p:nvSpPr>
          <p:cNvPr id="3" name="Content Placeholder 2">
            <a:extLst>
              <a:ext uri="{FF2B5EF4-FFF2-40B4-BE49-F238E27FC236}">
                <a16:creationId xmlns:a16="http://schemas.microsoft.com/office/drawing/2014/main" id="{32E37D9B-F2CD-45B9-8265-820A262A4E60}"/>
              </a:ext>
            </a:extLst>
          </p:cNvPr>
          <p:cNvSpPr>
            <a:spLocks noGrp="1"/>
          </p:cNvSpPr>
          <p:nvPr>
            <p:ph idx="1"/>
          </p:nvPr>
        </p:nvSpPr>
        <p:spPr/>
        <p:txBody>
          <a:bodyPr>
            <a:normAutofit/>
          </a:bodyPr>
          <a:lstStyle/>
          <a:p>
            <a:pPr marL="102870" indent="0">
              <a:buNone/>
            </a:pPr>
            <a:r>
              <a:rPr lang="en-US" sz="2800" b="1" dirty="0">
                <a:solidFill>
                  <a:srgbClr val="FFFF00"/>
                </a:solidFill>
              </a:rPr>
              <a:t>What Jesus did here in Cana of Galilee was the first of the signs through which he revealed his glory and his disciples believed in him.</a:t>
            </a:r>
          </a:p>
          <a:p>
            <a:pPr marL="102870" indent="0">
              <a:buNone/>
            </a:pPr>
            <a:endParaRPr lang="en-US" sz="2800" b="1" dirty="0">
              <a:solidFill>
                <a:srgbClr val="FFFF00"/>
              </a:solidFill>
            </a:endParaRPr>
          </a:p>
          <a:p>
            <a:pPr marL="102870" indent="0">
              <a:buNone/>
            </a:pPr>
            <a:r>
              <a:rPr lang="en-US" sz="2800" b="1" dirty="0">
                <a:solidFill>
                  <a:srgbClr val="FFFF00"/>
                </a:solidFill>
              </a:rPr>
              <a:t>In John, Jesus’ miracles:</a:t>
            </a:r>
          </a:p>
          <a:p>
            <a:pPr marL="102870" indent="0">
              <a:buNone/>
            </a:pPr>
            <a:r>
              <a:rPr lang="en-US" sz="2800" b="1" dirty="0">
                <a:solidFill>
                  <a:srgbClr val="FFFF00"/>
                </a:solidFill>
              </a:rPr>
              <a:t>Reveal his glory       and</a:t>
            </a:r>
          </a:p>
          <a:p>
            <a:pPr marL="102870" indent="0">
              <a:buNone/>
            </a:pPr>
            <a:endParaRPr lang="en-US" sz="1200" b="1" dirty="0">
              <a:solidFill>
                <a:srgbClr val="FFFF00"/>
              </a:solidFill>
            </a:endParaRPr>
          </a:p>
          <a:p>
            <a:pPr marL="102870" indent="0">
              <a:buNone/>
            </a:pPr>
            <a:r>
              <a:rPr lang="en-US" sz="2800" b="1" dirty="0">
                <a:solidFill>
                  <a:srgbClr val="FFFF00"/>
                </a:solidFill>
              </a:rPr>
              <a:t>Cause us to believe in Him</a:t>
            </a:r>
          </a:p>
        </p:txBody>
      </p:sp>
    </p:spTree>
    <p:extLst>
      <p:ext uri="{BB962C8B-B14F-4D97-AF65-F5344CB8AC3E}">
        <p14:creationId xmlns:p14="http://schemas.microsoft.com/office/powerpoint/2010/main" val="2412310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III. Jesus Clears the Temple</a:t>
            </a:r>
            <a:br>
              <a:rPr lang="en-US" dirty="0"/>
            </a:br>
            <a:r>
              <a:rPr lang="en-US" dirty="0"/>
              <a:t>Another “sign”</a:t>
            </a:r>
          </a:p>
        </p:txBody>
      </p:sp>
      <p:sp>
        <p:nvSpPr>
          <p:cNvPr id="3" name="Content Placeholder 2"/>
          <p:cNvSpPr>
            <a:spLocks noGrp="1"/>
          </p:cNvSpPr>
          <p:nvPr>
            <p:ph idx="1"/>
          </p:nvPr>
        </p:nvSpPr>
        <p:spPr>
          <a:xfrm>
            <a:off x="457200" y="1905000"/>
            <a:ext cx="8229600" cy="4404360"/>
          </a:xfrm>
        </p:spPr>
        <p:txBody>
          <a:bodyPr>
            <a:normAutofit fontScale="92500" lnSpcReduction="10000"/>
          </a:bodyPr>
          <a:lstStyle/>
          <a:p>
            <a:pPr marL="137160" indent="0">
              <a:buNone/>
            </a:pPr>
            <a:r>
              <a:rPr lang="en-US" b="1" dirty="0">
                <a:solidFill>
                  <a:srgbClr val="FFFF00"/>
                </a:solidFill>
              </a:rPr>
              <a:t>Jesus clears the temple  John 2:12-17</a:t>
            </a:r>
          </a:p>
          <a:p>
            <a:pPr marL="137160" indent="0">
              <a:buNone/>
            </a:pPr>
            <a:endParaRPr lang="en-US" sz="1300" b="1" dirty="0">
              <a:solidFill>
                <a:srgbClr val="FFFF00"/>
              </a:solidFill>
            </a:endParaRPr>
          </a:p>
          <a:p>
            <a:pPr marL="137160" indent="0">
              <a:buNone/>
            </a:pPr>
            <a:r>
              <a:rPr lang="en-US" b="1" dirty="0">
                <a:solidFill>
                  <a:srgbClr val="FFFF00"/>
                </a:solidFill>
              </a:rPr>
              <a:t>“The Jews” demand a sign to prove his authority to act this way.</a:t>
            </a:r>
          </a:p>
          <a:p>
            <a:pPr marL="137160" indent="0">
              <a:buNone/>
            </a:pPr>
            <a:endParaRPr lang="en-US" sz="1300" b="1" dirty="0">
              <a:solidFill>
                <a:srgbClr val="FFFF00"/>
              </a:solidFill>
            </a:endParaRPr>
          </a:p>
          <a:p>
            <a:pPr marL="137160" indent="0">
              <a:buNone/>
            </a:pPr>
            <a:r>
              <a:rPr lang="en-US" b="1" dirty="0">
                <a:solidFill>
                  <a:srgbClr val="FFFF00"/>
                </a:solidFill>
              </a:rPr>
              <a:t>John 2:18-19</a:t>
            </a:r>
          </a:p>
          <a:p>
            <a:pPr marL="137160" indent="0">
              <a:buNone/>
            </a:pPr>
            <a:endParaRPr lang="en-US" sz="1300" b="1" dirty="0">
              <a:solidFill>
                <a:srgbClr val="FFFF00"/>
              </a:solidFill>
            </a:endParaRPr>
          </a:p>
          <a:p>
            <a:pPr marL="137160" indent="0">
              <a:buNone/>
            </a:pPr>
            <a:r>
              <a:rPr lang="en-US" b="1" dirty="0">
                <a:solidFill>
                  <a:srgbClr val="FFFF00"/>
                </a:solidFill>
              </a:rPr>
              <a:t>Note:  The Jews assumed that authority as an inspired teacher must be supported by “signs.”</a:t>
            </a:r>
          </a:p>
          <a:p>
            <a:pPr marL="137160" indent="0">
              <a:buNone/>
            </a:pPr>
            <a:endParaRPr lang="en-US" sz="1300" b="1" dirty="0">
              <a:solidFill>
                <a:srgbClr val="FFFF00"/>
              </a:solidFill>
            </a:endParaRPr>
          </a:p>
          <a:p>
            <a:pPr marL="137160" indent="0">
              <a:buNone/>
            </a:pPr>
            <a:r>
              <a:rPr lang="en-US" b="1" dirty="0">
                <a:solidFill>
                  <a:srgbClr val="FFFF00"/>
                </a:solidFill>
              </a:rPr>
              <a:t>Jesus:  No sign will be given you if you demand one.</a:t>
            </a:r>
          </a:p>
          <a:p>
            <a:endParaRPr lang="en-US" dirty="0"/>
          </a:p>
        </p:txBody>
      </p:sp>
    </p:spTree>
    <p:extLst>
      <p:ext uri="{BB962C8B-B14F-4D97-AF65-F5344CB8AC3E}">
        <p14:creationId xmlns:p14="http://schemas.microsoft.com/office/powerpoint/2010/main" val="244428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Jesus Clears the Temple</a:t>
            </a:r>
          </a:p>
        </p:txBody>
      </p:sp>
      <p:sp>
        <p:nvSpPr>
          <p:cNvPr id="3" name="Content Placeholder 2"/>
          <p:cNvSpPr>
            <a:spLocks noGrp="1"/>
          </p:cNvSpPr>
          <p:nvPr>
            <p:ph idx="1"/>
          </p:nvPr>
        </p:nvSpPr>
        <p:spPr>
          <a:xfrm>
            <a:off x="457200" y="2286000"/>
            <a:ext cx="8229600" cy="4023360"/>
          </a:xfrm>
        </p:spPr>
        <p:txBody>
          <a:bodyPr/>
          <a:lstStyle/>
          <a:p>
            <a:pPr marL="137160" indent="0">
              <a:buNone/>
            </a:pPr>
            <a:r>
              <a:rPr lang="en-US" b="1" dirty="0">
                <a:solidFill>
                  <a:srgbClr val="FFFF00"/>
                </a:solidFill>
              </a:rPr>
              <a:t>John 2:18-19.  What is the sign of Jesus?—the sign proving my right to be greater than the temple?  I will be raised from the dead on the third day.</a:t>
            </a:r>
          </a:p>
          <a:p>
            <a:endParaRPr lang="en-US" dirty="0"/>
          </a:p>
        </p:txBody>
      </p:sp>
    </p:spTree>
    <p:extLst>
      <p:ext uri="{BB962C8B-B14F-4D97-AF65-F5344CB8AC3E}">
        <p14:creationId xmlns:p14="http://schemas.microsoft.com/office/powerpoint/2010/main" val="3538541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IV. The Miracles Jesus Did </a:t>
            </a:r>
            <a:r>
              <a:rPr lang="en-US" sz="3200" i="1" dirty="0"/>
              <a:t>Not</a:t>
            </a:r>
            <a:r>
              <a:rPr lang="en-US" sz="3200" dirty="0"/>
              <a:t> Do</a:t>
            </a:r>
          </a:p>
        </p:txBody>
      </p:sp>
      <p:sp>
        <p:nvSpPr>
          <p:cNvPr id="3" name="Content Placeholder 2"/>
          <p:cNvSpPr>
            <a:spLocks noGrp="1"/>
          </p:cNvSpPr>
          <p:nvPr>
            <p:ph idx="1"/>
          </p:nvPr>
        </p:nvSpPr>
        <p:spPr>
          <a:xfrm>
            <a:off x="457200" y="1752600"/>
            <a:ext cx="8229600" cy="4556760"/>
          </a:xfrm>
        </p:spPr>
        <p:txBody>
          <a:bodyPr>
            <a:normAutofit lnSpcReduction="10000"/>
          </a:bodyPr>
          <a:lstStyle/>
          <a:p>
            <a:pPr marL="137160" indent="0">
              <a:buNone/>
            </a:pPr>
            <a:r>
              <a:rPr lang="en-US" b="1" dirty="0">
                <a:solidFill>
                  <a:srgbClr val="FFFF00"/>
                </a:solidFill>
              </a:rPr>
              <a:t>A. Jesus did not work miracles as a response to a challenge or to defend his claims about himself.   John 2:18-22.</a:t>
            </a:r>
          </a:p>
          <a:p>
            <a:pPr marL="137160" indent="0">
              <a:buNone/>
            </a:pPr>
            <a:r>
              <a:rPr lang="en-US" b="1" dirty="0">
                <a:solidFill>
                  <a:srgbClr val="FFFF00"/>
                </a:solidFill>
              </a:rPr>
              <a:t> </a:t>
            </a:r>
          </a:p>
          <a:p>
            <a:pPr marL="137160" indent="0">
              <a:buNone/>
            </a:pPr>
            <a:r>
              <a:rPr lang="en-US" b="1" dirty="0">
                <a:solidFill>
                  <a:srgbClr val="FFFF00"/>
                </a:solidFill>
              </a:rPr>
              <a:t>B. He did not do miracles to convince the hard-hearted or to force people’s mind. Matthew 13:55-58 </a:t>
            </a:r>
          </a:p>
          <a:p>
            <a:pPr marL="137160" indent="0">
              <a:buNone/>
            </a:pPr>
            <a:r>
              <a:rPr lang="en-US" b="1" dirty="0">
                <a:solidFill>
                  <a:srgbClr val="FFFF00"/>
                </a:solidFill>
              </a:rPr>
              <a:t>John 13:27  Satan did not hesitate in this area at all.   (notice v. 28  Jesus did not resist this)</a:t>
            </a:r>
          </a:p>
          <a:p>
            <a:pPr marL="137160" indent="0">
              <a:buNone/>
            </a:pPr>
            <a:endParaRPr lang="en-US" sz="1100" b="1" dirty="0">
              <a:solidFill>
                <a:srgbClr val="FFFF00"/>
              </a:solidFill>
            </a:endParaRPr>
          </a:p>
          <a:p>
            <a:pPr marL="137160" indent="0">
              <a:buNone/>
            </a:pPr>
            <a:r>
              <a:rPr lang="en-US" b="1" dirty="0"/>
              <a:t>Implication?</a:t>
            </a:r>
          </a:p>
        </p:txBody>
      </p:sp>
    </p:spTree>
    <p:extLst>
      <p:ext uri="{BB962C8B-B14F-4D97-AF65-F5344CB8AC3E}">
        <p14:creationId xmlns:p14="http://schemas.microsoft.com/office/powerpoint/2010/main" val="2165795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Miracles Jesus Did </a:t>
            </a:r>
            <a:r>
              <a:rPr lang="en-US" sz="3200" i="1" dirty="0"/>
              <a:t>Not</a:t>
            </a:r>
            <a:r>
              <a:rPr lang="en-US" sz="3200" dirty="0"/>
              <a:t> Do</a:t>
            </a:r>
          </a:p>
        </p:txBody>
      </p:sp>
      <p:sp>
        <p:nvSpPr>
          <p:cNvPr id="3" name="Content Placeholder 2"/>
          <p:cNvSpPr>
            <a:spLocks noGrp="1"/>
          </p:cNvSpPr>
          <p:nvPr>
            <p:ph idx="1"/>
          </p:nvPr>
        </p:nvSpPr>
        <p:spPr/>
        <p:txBody>
          <a:bodyPr>
            <a:normAutofit/>
          </a:bodyPr>
          <a:lstStyle/>
          <a:p>
            <a:pPr marL="137160" indent="0">
              <a:buNone/>
            </a:pPr>
            <a:r>
              <a:rPr lang="en-US" b="1" dirty="0">
                <a:solidFill>
                  <a:srgbClr val="FFFF00"/>
                </a:solidFill>
              </a:rPr>
              <a:t>C. Jesus did not work miracles to take care of his own physical needs John 4:6   tired.  John 19:28  Jesus thirsty.   Mark 11:12, Luke 4:3-4  hungry  </a:t>
            </a:r>
          </a:p>
          <a:p>
            <a:pPr marL="137160" indent="0">
              <a:buNone/>
            </a:pPr>
            <a:r>
              <a:rPr lang="en-US" b="1" dirty="0"/>
              <a:t>Implications?</a:t>
            </a:r>
          </a:p>
          <a:p>
            <a:pPr marL="137160" indent="0">
              <a:buNone/>
            </a:pPr>
            <a:endParaRPr lang="en-US" b="1" dirty="0">
              <a:solidFill>
                <a:srgbClr val="FFFF00"/>
              </a:solidFill>
            </a:endParaRPr>
          </a:p>
          <a:p>
            <a:pPr marL="137160" indent="0">
              <a:buNone/>
            </a:pPr>
            <a:r>
              <a:rPr lang="en-US" b="1" dirty="0">
                <a:solidFill>
                  <a:srgbClr val="FFFF00"/>
                </a:solidFill>
              </a:rPr>
              <a:t>D.  Jesus did not use his power to judge or destroy his enemies.   Luke 9:52-56. </a:t>
            </a:r>
            <a:r>
              <a:rPr lang="en-US" b="1" dirty="0" err="1">
                <a:solidFill>
                  <a:srgbClr val="FFFF00"/>
                </a:solidFill>
              </a:rPr>
              <a:t>Jn</a:t>
            </a:r>
            <a:r>
              <a:rPr lang="en-US" b="1" dirty="0">
                <a:solidFill>
                  <a:srgbClr val="FFFF00"/>
                </a:solidFill>
              </a:rPr>
              <a:t> 12:47</a:t>
            </a:r>
          </a:p>
          <a:p>
            <a:pPr marL="137160" indent="0">
              <a:buNone/>
            </a:pPr>
            <a:r>
              <a:rPr lang="en-US" b="1" dirty="0"/>
              <a:t>Implications?</a:t>
            </a:r>
          </a:p>
          <a:p>
            <a:pPr marL="137160" indent="0">
              <a:buNone/>
            </a:pPr>
            <a:endParaRPr lang="en-US" b="1" dirty="0">
              <a:solidFill>
                <a:srgbClr val="FFFF00"/>
              </a:solidFill>
            </a:endParaRPr>
          </a:p>
        </p:txBody>
      </p:sp>
    </p:spTree>
    <p:extLst>
      <p:ext uri="{BB962C8B-B14F-4D97-AF65-F5344CB8AC3E}">
        <p14:creationId xmlns:p14="http://schemas.microsoft.com/office/powerpoint/2010/main" val="1155997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Miracles Jesus Did </a:t>
            </a:r>
            <a:r>
              <a:rPr lang="en-US" sz="3200" i="1" dirty="0"/>
              <a:t>Not</a:t>
            </a:r>
            <a:r>
              <a:rPr lang="en-US" sz="3200" dirty="0"/>
              <a:t> Do</a:t>
            </a:r>
          </a:p>
        </p:txBody>
      </p:sp>
      <p:sp>
        <p:nvSpPr>
          <p:cNvPr id="3" name="Content Placeholder 2"/>
          <p:cNvSpPr>
            <a:spLocks noGrp="1"/>
          </p:cNvSpPr>
          <p:nvPr>
            <p:ph idx="1"/>
          </p:nvPr>
        </p:nvSpPr>
        <p:spPr>
          <a:xfrm>
            <a:off x="457200" y="1676400"/>
            <a:ext cx="8229600" cy="4632960"/>
          </a:xfrm>
        </p:spPr>
        <p:txBody>
          <a:bodyPr/>
          <a:lstStyle/>
          <a:p>
            <a:pPr marL="137160" indent="0">
              <a:buNone/>
            </a:pPr>
            <a:r>
              <a:rPr lang="en-US" b="1" dirty="0">
                <a:solidFill>
                  <a:srgbClr val="FFFF00"/>
                </a:solidFill>
              </a:rPr>
              <a:t>E. (and this one contains them all)  He did not use his power to end the crucifixion.  </a:t>
            </a:r>
          </a:p>
          <a:p>
            <a:pPr marL="137160" indent="0">
              <a:buNone/>
            </a:pPr>
            <a:endParaRPr lang="en-US" sz="1400" b="1" dirty="0">
              <a:solidFill>
                <a:srgbClr val="FFFF00"/>
              </a:solidFill>
            </a:endParaRPr>
          </a:p>
          <a:p>
            <a:pPr marL="137160" indent="0">
              <a:buNone/>
            </a:pPr>
            <a:r>
              <a:rPr lang="en-US" b="1" dirty="0">
                <a:solidFill>
                  <a:srgbClr val="FFFF00"/>
                </a:solidFill>
              </a:rPr>
              <a:t>Mark 15:29-30.    </a:t>
            </a:r>
          </a:p>
          <a:p>
            <a:pPr marL="137160" indent="0">
              <a:buNone/>
            </a:pPr>
            <a:endParaRPr lang="en-US" sz="1400" b="1" dirty="0">
              <a:solidFill>
                <a:srgbClr val="FFFF00"/>
              </a:solidFill>
            </a:endParaRPr>
          </a:p>
          <a:p>
            <a:pPr marL="137160" indent="0">
              <a:buNone/>
            </a:pPr>
            <a:r>
              <a:rPr lang="en-US" b="1" dirty="0">
                <a:solidFill>
                  <a:srgbClr val="FFFF00"/>
                </a:solidFill>
              </a:rPr>
              <a:t>Matthew 26:52-53.  Jesus:  I could call on my Father and he would put at my disposal more than twelve legions of angels.</a:t>
            </a:r>
          </a:p>
          <a:p>
            <a:pPr marL="137160" indent="0">
              <a:buNone/>
            </a:pPr>
            <a:endParaRPr lang="en-US" sz="1400" b="1" dirty="0">
              <a:solidFill>
                <a:srgbClr val="FFFF00"/>
              </a:solidFill>
            </a:endParaRPr>
          </a:p>
          <a:p>
            <a:pPr marL="137160" indent="0">
              <a:buNone/>
            </a:pPr>
            <a:r>
              <a:rPr lang="en-US" b="1" dirty="0"/>
              <a:t>Implications?</a:t>
            </a:r>
          </a:p>
        </p:txBody>
      </p:sp>
    </p:spTree>
    <p:extLst>
      <p:ext uri="{BB962C8B-B14F-4D97-AF65-F5344CB8AC3E}">
        <p14:creationId xmlns:p14="http://schemas.microsoft.com/office/powerpoint/2010/main" val="2120490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John 3 &amp; 4 Interviews</a:t>
            </a:r>
            <a:br>
              <a:rPr lang="en-US" sz="3200" dirty="0"/>
            </a:br>
            <a:r>
              <a:rPr lang="en-US" sz="3200" dirty="0"/>
              <a:t>Nicodemus and Samaritan Woman</a:t>
            </a:r>
          </a:p>
        </p:txBody>
      </p:sp>
      <p:sp>
        <p:nvSpPr>
          <p:cNvPr id="3" name="Content Placeholder 2"/>
          <p:cNvSpPr>
            <a:spLocks noGrp="1"/>
          </p:cNvSpPr>
          <p:nvPr>
            <p:ph idx="1"/>
          </p:nvPr>
        </p:nvSpPr>
        <p:spPr>
          <a:xfrm>
            <a:off x="457200" y="2057400"/>
            <a:ext cx="8229600" cy="4267200"/>
          </a:xfrm>
        </p:spPr>
        <p:txBody>
          <a:bodyPr/>
          <a:lstStyle/>
          <a:p>
            <a:r>
              <a:rPr lang="en-US" b="1" dirty="0"/>
              <a:t>Jesus gives an enigmatic metaphor which provokes thought</a:t>
            </a:r>
          </a:p>
          <a:p>
            <a:endParaRPr lang="en-US" sz="2000" b="1" dirty="0"/>
          </a:p>
          <a:p>
            <a:r>
              <a:rPr lang="en-US" b="1" dirty="0"/>
              <a:t>Confusion</a:t>
            </a:r>
          </a:p>
          <a:p>
            <a:endParaRPr lang="en-US" sz="2000" b="1" dirty="0"/>
          </a:p>
          <a:p>
            <a:r>
              <a:rPr lang="en-US" b="1" dirty="0"/>
              <a:t>Jesus explains the metaphor</a:t>
            </a:r>
          </a:p>
          <a:p>
            <a:endParaRPr lang="en-US" sz="2000" b="1" dirty="0"/>
          </a:p>
          <a:p>
            <a:r>
              <a:rPr lang="en-US" b="1" dirty="0"/>
              <a:t>Jesus identifies himself</a:t>
            </a:r>
          </a:p>
        </p:txBody>
      </p:sp>
    </p:spTree>
    <p:extLst>
      <p:ext uri="{BB962C8B-B14F-4D97-AF65-F5344CB8AC3E}">
        <p14:creationId xmlns:p14="http://schemas.microsoft.com/office/powerpoint/2010/main" val="3464694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John 3 Nicodemus </a:t>
            </a:r>
            <a:br>
              <a:rPr lang="en-US" sz="3200" dirty="0"/>
            </a:br>
            <a:r>
              <a:rPr lang="en-US" sz="3200" dirty="0"/>
              <a:t>John 4 Samaritan Woman</a:t>
            </a:r>
          </a:p>
        </p:txBody>
      </p:sp>
      <p:sp>
        <p:nvSpPr>
          <p:cNvPr id="3" name="Content Placeholder 2"/>
          <p:cNvSpPr>
            <a:spLocks noGrp="1"/>
          </p:cNvSpPr>
          <p:nvPr>
            <p:ph idx="1"/>
          </p:nvPr>
        </p:nvSpPr>
        <p:spPr/>
        <p:txBody>
          <a:bodyPr/>
          <a:lstStyle/>
          <a:p>
            <a:pPr marL="137160" indent="0">
              <a:buNone/>
            </a:pPr>
            <a:r>
              <a:rPr lang="en-US" b="1" dirty="0"/>
              <a:t>John 3  The insider believes</a:t>
            </a:r>
          </a:p>
          <a:p>
            <a:pPr marL="137160" indent="0">
              <a:buNone/>
            </a:pPr>
            <a:r>
              <a:rPr lang="en-US" b="1" dirty="0"/>
              <a:t>John 4  The outsider believes</a:t>
            </a:r>
          </a:p>
          <a:p>
            <a:pPr marL="137160" indent="0">
              <a:buNone/>
            </a:pPr>
            <a:r>
              <a:rPr lang="en-US" b="1" dirty="0"/>
              <a:t>Romans 1:16   First for the Jews, then for the Gentiles</a:t>
            </a:r>
          </a:p>
          <a:p>
            <a:pPr marL="137160" indent="0">
              <a:buNone/>
            </a:pPr>
            <a:endParaRPr lang="en-US" sz="1200" b="1" dirty="0"/>
          </a:p>
          <a:p>
            <a:pPr marL="137160" indent="0">
              <a:buNone/>
            </a:pPr>
            <a:r>
              <a:rPr lang="en-US" b="1" dirty="0"/>
              <a:t>John 3:3  Nicodemus is spiritually blind</a:t>
            </a:r>
          </a:p>
          <a:p>
            <a:pPr marL="137160" indent="0">
              <a:buNone/>
            </a:pPr>
            <a:endParaRPr lang="en-US" sz="1200" b="1" dirty="0"/>
          </a:p>
          <a:p>
            <a:pPr marL="137160" indent="0">
              <a:buNone/>
            </a:pPr>
            <a:r>
              <a:rPr lang="en-US" b="1" dirty="0"/>
              <a:t>3:14  The solution to spiritual blindness:  Look to Jesus on the cross</a:t>
            </a:r>
          </a:p>
        </p:txBody>
      </p:sp>
    </p:spTree>
    <p:extLst>
      <p:ext uri="{BB962C8B-B14F-4D97-AF65-F5344CB8AC3E}">
        <p14:creationId xmlns:p14="http://schemas.microsoft.com/office/powerpoint/2010/main" val="2704638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94E29-C97F-417B-9CFA-9CAA069ECF5D}"/>
              </a:ext>
            </a:extLst>
          </p:cNvPr>
          <p:cNvSpPr>
            <a:spLocks noGrp="1"/>
          </p:cNvSpPr>
          <p:nvPr>
            <p:ph type="title"/>
          </p:nvPr>
        </p:nvSpPr>
        <p:spPr/>
        <p:txBody>
          <a:bodyPr>
            <a:normAutofit/>
          </a:bodyPr>
          <a:lstStyle/>
          <a:p>
            <a:r>
              <a:rPr lang="en-US" sz="3600" dirty="0"/>
              <a:t>John 3:14</a:t>
            </a:r>
          </a:p>
        </p:txBody>
      </p:sp>
      <p:sp>
        <p:nvSpPr>
          <p:cNvPr id="3" name="Content Placeholder 2">
            <a:extLst>
              <a:ext uri="{FF2B5EF4-FFF2-40B4-BE49-F238E27FC236}">
                <a16:creationId xmlns:a16="http://schemas.microsoft.com/office/drawing/2014/main" id="{77DD20BF-BB29-4C2F-80DD-2EAAEB534B31}"/>
              </a:ext>
            </a:extLst>
          </p:cNvPr>
          <p:cNvSpPr>
            <a:spLocks noGrp="1"/>
          </p:cNvSpPr>
          <p:nvPr>
            <p:ph idx="1"/>
          </p:nvPr>
        </p:nvSpPr>
        <p:spPr>
          <a:xfrm>
            <a:off x="457200" y="1600200"/>
            <a:ext cx="3766907" cy="4709160"/>
          </a:xfrm>
        </p:spPr>
        <p:txBody>
          <a:bodyPr>
            <a:normAutofit/>
          </a:bodyPr>
          <a:lstStyle/>
          <a:p>
            <a:pPr marL="137160" indent="0">
              <a:buNone/>
            </a:pPr>
            <a:r>
              <a:rPr lang="en-US" b="1" dirty="0"/>
              <a:t>Numbers 21:7-9</a:t>
            </a:r>
          </a:p>
          <a:p>
            <a:pPr marL="137160" indent="0">
              <a:buNone/>
            </a:pPr>
            <a:endParaRPr lang="en-US" b="1" dirty="0"/>
          </a:p>
          <a:p>
            <a:pPr marL="137160" indent="0">
              <a:buNone/>
            </a:pPr>
            <a:r>
              <a:rPr lang="en-US" b="1" dirty="0"/>
              <a:t>Just as Moses lifted up the snake in the wilderness, so the Son of Man must be lifted up.</a:t>
            </a:r>
          </a:p>
        </p:txBody>
      </p:sp>
      <p:pic>
        <p:nvPicPr>
          <p:cNvPr id="4" name="Picture 3">
            <a:extLst>
              <a:ext uri="{FF2B5EF4-FFF2-40B4-BE49-F238E27FC236}">
                <a16:creationId xmlns:a16="http://schemas.microsoft.com/office/drawing/2014/main" id="{7DB8E74D-4F87-4D1F-AC27-46BF682837D0}"/>
              </a:ext>
            </a:extLst>
          </p:cNvPr>
          <p:cNvPicPr>
            <a:picLocks noChangeAspect="1"/>
          </p:cNvPicPr>
          <p:nvPr/>
        </p:nvPicPr>
        <p:blipFill>
          <a:blip r:embed="rId2"/>
          <a:stretch>
            <a:fillRect/>
          </a:stretch>
        </p:blipFill>
        <p:spPr>
          <a:xfrm>
            <a:off x="4919894" y="1533155"/>
            <a:ext cx="3086100" cy="4324350"/>
          </a:xfrm>
          <a:prstGeom prst="rect">
            <a:avLst/>
          </a:prstGeom>
        </p:spPr>
      </p:pic>
    </p:spTree>
    <p:extLst>
      <p:ext uri="{BB962C8B-B14F-4D97-AF65-F5344CB8AC3E}">
        <p14:creationId xmlns:p14="http://schemas.microsoft.com/office/powerpoint/2010/main" val="777291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Gospel of John 80s -90s AD</a:t>
            </a:r>
          </a:p>
        </p:txBody>
      </p:sp>
      <p:sp>
        <p:nvSpPr>
          <p:cNvPr id="3" name="Content Placeholder 2"/>
          <p:cNvSpPr>
            <a:spLocks noGrp="1"/>
          </p:cNvSpPr>
          <p:nvPr>
            <p:ph idx="1"/>
          </p:nvPr>
        </p:nvSpPr>
        <p:spPr>
          <a:xfrm>
            <a:off x="457200" y="1600200"/>
            <a:ext cx="4495800" cy="4709160"/>
          </a:xfrm>
        </p:spPr>
        <p:txBody>
          <a:bodyPr/>
          <a:lstStyle/>
          <a:p>
            <a:pPr marL="137160" indent="0">
              <a:buNone/>
            </a:pPr>
            <a:r>
              <a:rPr lang="en-US" b="1" dirty="0"/>
              <a:t>Key Verses:</a:t>
            </a:r>
          </a:p>
          <a:p>
            <a:pPr marL="137160" indent="0">
              <a:buNone/>
            </a:pPr>
            <a:endParaRPr lang="en-US" b="1" dirty="0"/>
          </a:p>
          <a:p>
            <a:pPr marL="137160" indent="0">
              <a:buNone/>
            </a:pPr>
            <a:r>
              <a:rPr lang="en-US" b="1" dirty="0"/>
              <a:t>John 1:14</a:t>
            </a:r>
          </a:p>
          <a:p>
            <a:pPr marL="137160" indent="0">
              <a:buNone/>
            </a:pPr>
            <a:endParaRPr lang="en-US" b="1" dirty="0"/>
          </a:p>
          <a:p>
            <a:pPr marL="137160" indent="0">
              <a:buNone/>
            </a:pPr>
            <a:r>
              <a:rPr lang="en-US" b="1" dirty="0"/>
              <a:t>John 3:16</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921510"/>
            <a:ext cx="3276600" cy="4478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4084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18F0-AB81-4C68-B250-A0495157E09B}"/>
              </a:ext>
            </a:extLst>
          </p:cNvPr>
          <p:cNvSpPr>
            <a:spLocks noGrp="1"/>
          </p:cNvSpPr>
          <p:nvPr>
            <p:ph type="title"/>
          </p:nvPr>
        </p:nvSpPr>
        <p:spPr/>
        <p:txBody>
          <a:bodyPr>
            <a:normAutofit/>
          </a:bodyPr>
          <a:lstStyle/>
          <a:p>
            <a:r>
              <a:rPr lang="en-US" sz="3600" dirty="0"/>
              <a:t>Jesus Must Be Lifted Up</a:t>
            </a:r>
          </a:p>
        </p:txBody>
      </p:sp>
      <p:sp>
        <p:nvSpPr>
          <p:cNvPr id="3" name="Content Placeholder 2">
            <a:extLst>
              <a:ext uri="{FF2B5EF4-FFF2-40B4-BE49-F238E27FC236}">
                <a16:creationId xmlns:a16="http://schemas.microsoft.com/office/drawing/2014/main" id="{2A4B4965-8444-4499-A587-024CB0806956}"/>
              </a:ext>
            </a:extLst>
          </p:cNvPr>
          <p:cNvSpPr>
            <a:spLocks noGrp="1"/>
          </p:cNvSpPr>
          <p:nvPr>
            <p:ph idx="1"/>
          </p:nvPr>
        </p:nvSpPr>
        <p:spPr>
          <a:xfrm>
            <a:off x="457200" y="1695634"/>
            <a:ext cx="8553634" cy="4613725"/>
          </a:xfrm>
        </p:spPr>
        <p:txBody>
          <a:bodyPr>
            <a:normAutofit/>
          </a:bodyPr>
          <a:lstStyle/>
          <a:p>
            <a:pPr marL="137160" indent="0">
              <a:buNone/>
            </a:pPr>
            <a:r>
              <a:rPr lang="en-US" b="1" dirty="0"/>
              <a:t>a. The snake in the desert by Moses.</a:t>
            </a:r>
          </a:p>
          <a:p>
            <a:pPr marL="137160" indent="0">
              <a:buNone/>
            </a:pPr>
            <a:endParaRPr lang="en-US" sz="800" b="1" dirty="0"/>
          </a:p>
          <a:p>
            <a:pPr marL="137160" indent="0">
              <a:buNone/>
            </a:pPr>
            <a:r>
              <a:rPr lang="en-US" b="1" dirty="0"/>
              <a:t>b. Jesus on the cross.</a:t>
            </a:r>
          </a:p>
          <a:p>
            <a:pPr marL="137160" indent="0">
              <a:buNone/>
            </a:pPr>
            <a:endParaRPr lang="en-US" sz="800" b="1" dirty="0"/>
          </a:p>
          <a:p>
            <a:pPr marL="137160" indent="0">
              <a:buNone/>
            </a:pPr>
            <a:r>
              <a:rPr lang="en-US" b="1" dirty="0"/>
              <a:t>c. Jesus lifted from the grave.</a:t>
            </a:r>
          </a:p>
          <a:p>
            <a:pPr marL="137160" indent="0">
              <a:buNone/>
            </a:pPr>
            <a:endParaRPr lang="en-US" sz="800" b="1" dirty="0"/>
          </a:p>
          <a:p>
            <a:pPr marL="137160" indent="0">
              <a:buNone/>
            </a:pPr>
            <a:r>
              <a:rPr lang="en-US" b="1" dirty="0"/>
              <a:t>d. Jesus lifted up (ascended) to heaven.</a:t>
            </a:r>
          </a:p>
          <a:p>
            <a:pPr marL="137160" indent="0">
              <a:buNone/>
            </a:pPr>
            <a:endParaRPr lang="en-US" sz="800" b="1" dirty="0"/>
          </a:p>
          <a:p>
            <a:pPr marL="137160" indent="0">
              <a:buNone/>
            </a:pPr>
            <a:r>
              <a:rPr lang="en-US" b="1" dirty="0"/>
              <a:t>e. We lift Jesus up as we share our faith in him.</a:t>
            </a:r>
          </a:p>
          <a:p>
            <a:pPr marL="137160" indent="0">
              <a:buNone/>
            </a:pPr>
            <a:endParaRPr lang="en-US" sz="800" b="1" dirty="0"/>
          </a:p>
          <a:p>
            <a:pPr marL="137160" indent="0">
              <a:buNone/>
            </a:pPr>
            <a:r>
              <a:rPr lang="en-US" b="1" dirty="0"/>
              <a:t>f. So we, too will be lifted up to heaven, as Jesus was lifted up. </a:t>
            </a:r>
          </a:p>
        </p:txBody>
      </p:sp>
    </p:spTree>
    <p:extLst>
      <p:ext uri="{BB962C8B-B14F-4D97-AF65-F5344CB8AC3E}">
        <p14:creationId xmlns:p14="http://schemas.microsoft.com/office/powerpoint/2010/main" val="1451295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D046-BD01-4CA9-9A2A-07A05DAE5185}"/>
              </a:ext>
            </a:extLst>
          </p:cNvPr>
          <p:cNvSpPr>
            <a:spLocks noGrp="1"/>
          </p:cNvSpPr>
          <p:nvPr>
            <p:ph type="title"/>
          </p:nvPr>
        </p:nvSpPr>
        <p:spPr/>
        <p:txBody>
          <a:bodyPr>
            <a:normAutofit/>
          </a:bodyPr>
          <a:lstStyle/>
          <a:p>
            <a:r>
              <a:rPr lang="en-US" sz="3200" dirty="0"/>
              <a:t>John 3:16-21 Stark Contrasts!</a:t>
            </a:r>
          </a:p>
        </p:txBody>
      </p:sp>
      <p:sp>
        <p:nvSpPr>
          <p:cNvPr id="3" name="Content Placeholder 2">
            <a:extLst>
              <a:ext uri="{FF2B5EF4-FFF2-40B4-BE49-F238E27FC236}">
                <a16:creationId xmlns:a16="http://schemas.microsoft.com/office/drawing/2014/main" id="{8D37CC03-E610-47BF-858B-4698929E81D0}"/>
              </a:ext>
            </a:extLst>
          </p:cNvPr>
          <p:cNvSpPr>
            <a:spLocks noGrp="1"/>
          </p:cNvSpPr>
          <p:nvPr>
            <p:ph idx="1"/>
          </p:nvPr>
        </p:nvSpPr>
        <p:spPr/>
        <p:txBody>
          <a:bodyPr/>
          <a:lstStyle/>
          <a:p>
            <a:pPr marL="137160" indent="0">
              <a:buNone/>
            </a:pPr>
            <a:r>
              <a:rPr lang="en-US" b="1" dirty="0"/>
              <a:t>v. 16  perish    vs  have eternal life</a:t>
            </a:r>
          </a:p>
          <a:p>
            <a:pPr marL="137160" indent="0">
              <a:buNone/>
            </a:pPr>
            <a:endParaRPr lang="en-US" b="1" dirty="0"/>
          </a:p>
          <a:p>
            <a:pPr marL="137160" indent="0">
              <a:buNone/>
            </a:pPr>
            <a:r>
              <a:rPr lang="en-US" b="1" dirty="0"/>
              <a:t>v. 18  condemned already   vs  not condemned</a:t>
            </a:r>
          </a:p>
          <a:p>
            <a:pPr marL="137160" indent="0">
              <a:buNone/>
            </a:pPr>
            <a:endParaRPr lang="en-US" b="1" dirty="0"/>
          </a:p>
          <a:p>
            <a:pPr marL="137160" indent="0">
              <a:buNone/>
            </a:pPr>
            <a:r>
              <a:rPr lang="en-US" b="1" dirty="0"/>
              <a:t>v. 19  darkness   vs   light</a:t>
            </a:r>
          </a:p>
          <a:p>
            <a:pPr marL="137160" indent="0">
              <a:buNone/>
            </a:pPr>
            <a:endParaRPr lang="en-US" b="1" dirty="0"/>
          </a:p>
          <a:p>
            <a:pPr marL="137160" indent="0">
              <a:buNone/>
            </a:pPr>
            <a:r>
              <a:rPr lang="en-US" b="1" dirty="0"/>
              <a:t>Where is the grey area?</a:t>
            </a:r>
          </a:p>
        </p:txBody>
      </p:sp>
    </p:spTree>
    <p:extLst>
      <p:ext uri="{BB962C8B-B14F-4D97-AF65-F5344CB8AC3E}">
        <p14:creationId xmlns:p14="http://schemas.microsoft.com/office/powerpoint/2010/main" val="239154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2278-B765-41D1-8F76-8E0760B07037}"/>
              </a:ext>
            </a:extLst>
          </p:cNvPr>
          <p:cNvSpPr>
            <a:spLocks noGrp="1"/>
          </p:cNvSpPr>
          <p:nvPr>
            <p:ph type="title"/>
          </p:nvPr>
        </p:nvSpPr>
        <p:spPr/>
        <p:txBody>
          <a:bodyPr>
            <a:normAutofit/>
          </a:bodyPr>
          <a:lstStyle/>
          <a:p>
            <a:r>
              <a:rPr lang="en-US" sz="4000" dirty="0"/>
              <a:t>Come Into the Light!</a:t>
            </a:r>
          </a:p>
        </p:txBody>
      </p:sp>
      <p:sp>
        <p:nvSpPr>
          <p:cNvPr id="3" name="Content Placeholder 2">
            <a:extLst>
              <a:ext uri="{FF2B5EF4-FFF2-40B4-BE49-F238E27FC236}">
                <a16:creationId xmlns:a16="http://schemas.microsoft.com/office/drawing/2014/main" id="{81EECACF-17D3-4DCA-8E07-3B363239D671}"/>
              </a:ext>
            </a:extLst>
          </p:cNvPr>
          <p:cNvSpPr>
            <a:spLocks noGrp="1"/>
          </p:cNvSpPr>
          <p:nvPr>
            <p:ph idx="1"/>
          </p:nvPr>
        </p:nvSpPr>
        <p:spPr>
          <a:xfrm>
            <a:off x="457200" y="1740022"/>
            <a:ext cx="8229600" cy="4569337"/>
          </a:xfrm>
        </p:spPr>
        <p:txBody>
          <a:bodyPr/>
          <a:lstStyle/>
          <a:p>
            <a:pPr marL="137160" indent="0">
              <a:buNone/>
            </a:pPr>
            <a:r>
              <a:rPr lang="en-US" b="1" dirty="0"/>
              <a:t>Are there any deeds that you have been keeping in the darkness?</a:t>
            </a:r>
          </a:p>
          <a:p>
            <a:pPr marL="137160" indent="0">
              <a:buNone/>
            </a:pPr>
            <a:endParaRPr lang="en-US" b="1" dirty="0"/>
          </a:p>
          <a:p>
            <a:pPr marL="137160" indent="0">
              <a:buNone/>
            </a:pPr>
            <a:r>
              <a:rPr lang="en-US" b="1" dirty="0"/>
              <a:t>Bring it out into the light!!!  </a:t>
            </a:r>
            <a:r>
              <a:rPr lang="en-US" b="1"/>
              <a:t>Today!!!</a:t>
            </a:r>
            <a:endParaRPr lang="en-US" b="1" dirty="0"/>
          </a:p>
        </p:txBody>
      </p:sp>
    </p:spTree>
    <p:extLst>
      <p:ext uri="{BB962C8B-B14F-4D97-AF65-F5344CB8AC3E}">
        <p14:creationId xmlns:p14="http://schemas.microsoft.com/office/powerpoint/2010/main" val="2257208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E3773-F7D7-4D58-9677-AA920B984C3F}"/>
              </a:ext>
            </a:extLst>
          </p:cNvPr>
          <p:cNvSpPr>
            <a:spLocks noGrp="1"/>
          </p:cNvSpPr>
          <p:nvPr>
            <p:ph type="title"/>
          </p:nvPr>
        </p:nvSpPr>
        <p:spPr>
          <a:xfrm>
            <a:off x="257451" y="274638"/>
            <a:ext cx="8540319" cy="1143000"/>
          </a:xfrm>
        </p:spPr>
        <p:txBody>
          <a:bodyPr>
            <a:normAutofit/>
          </a:bodyPr>
          <a:lstStyle/>
          <a:p>
            <a:r>
              <a:rPr lang="en-US" sz="3200" dirty="0"/>
              <a:t>John 4 Jesus and the Samaritan Woman</a:t>
            </a:r>
          </a:p>
        </p:txBody>
      </p:sp>
      <p:sp>
        <p:nvSpPr>
          <p:cNvPr id="3" name="Content Placeholder 2">
            <a:extLst>
              <a:ext uri="{FF2B5EF4-FFF2-40B4-BE49-F238E27FC236}">
                <a16:creationId xmlns:a16="http://schemas.microsoft.com/office/drawing/2014/main" id="{BA675627-87A5-4E02-9DD9-137B0196950C}"/>
              </a:ext>
            </a:extLst>
          </p:cNvPr>
          <p:cNvSpPr>
            <a:spLocks noGrp="1"/>
          </p:cNvSpPr>
          <p:nvPr>
            <p:ph idx="1"/>
          </p:nvPr>
        </p:nvSpPr>
        <p:spPr>
          <a:xfrm>
            <a:off x="4829452" y="2166150"/>
            <a:ext cx="3857348" cy="4143209"/>
          </a:xfrm>
        </p:spPr>
        <p:txBody>
          <a:bodyPr>
            <a:normAutofit/>
          </a:bodyPr>
          <a:lstStyle/>
          <a:p>
            <a:pPr marL="137160" indent="0">
              <a:buNone/>
            </a:pPr>
            <a:r>
              <a:rPr lang="en-US" b="1" dirty="0"/>
              <a:t>John 4:1-9</a:t>
            </a:r>
          </a:p>
          <a:p>
            <a:pPr marL="137160" indent="0">
              <a:buNone/>
            </a:pPr>
            <a:endParaRPr lang="en-US" b="1" dirty="0"/>
          </a:p>
          <a:p>
            <a:pPr marL="137160" indent="0">
              <a:buNone/>
            </a:pPr>
            <a:r>
              <a:rPr lang="en-US" b="1" dirty="0"/>
              <a:t>Jesus ministers in Samaria</a:t>
            </a:r>
          </a:p>
        </p:txBody>
      </p:sp>
      <p:pic>
        <p:nvPicPr>
          <p:cNvPr id="4" name="Picture 3">
            <a:extLst>
              <a:ext uri="{FF2B5EF4-FFF2-40B4-BE49-F238E27FC236}">
                <a16:creationId xmlns:a16="http://schemas.microsoft.com/office/drawing/2014/main" id="{04596F73-B188-403F-AE23-9522F22367FF}"/>
              </a:ext>
            </a:extLst>
          </p:cNvPr>
          <p:cNvPicPr>
            <a:picLocks noChangeAspect="1"/>
          </p:cNvPicPr>
          <p:nvPr/>
        </p:nvPicPr>
        <p:blipFill>
          <a:blip r:embed="rId2"/>
          <a:stretch>
            <a:fillRect/>
          </a:stretch>
        </p:blipFill>
        <p:spPr>
          <a:xfrm>
            <a:off x="1132365" y="1417638"/>
            <a:ext cx="3249542" cy="5298617"/>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44077B50-B5E9-453B-8CEB-1CA9809568D6}"/>
                  </a:ext>
                </a:extLst>
              </p14:cNvPr>
              <p14:cNvContentPartPr/>
              <p14:nvPr/>
            </p14:nvContentPartPr>
            <p14:xfrm>
              <a:off x="2628720" y="2571840"/>
              <a:ext cx="1283400" cy="3899160"/>
            </p14:xfrm>
          </p:contentPart>
        </mc:Choice>
        <mc:Fallback xmlns="">
          <p:pic>
            <p:nvPicPr>
              <p:cNvPr id="5" name="Ink 4">
                <a:extLst>
                  <a:ext uri="{FF2B5EF4-FFF2-40B4-BE49-F238E27FC236}">
                    <a16:creationId xmlns:a16="http://schemas.microsoft.com/office/drawing/2014/main" id="{44077B50-B5E9-453B-8CEB-1CA9809568D6}"/>
                  </a:ext>
                </a:extLst>
              </p:cNvPr>
              <p:cNvPicPr/>
              <p:nvPr/>
            </p:nvPicPr>
            <p:blipFill>
              <a:blip r:embed="rId4"/>
              <a:stretch>
                <a:fillRect/>
              </a:stretch>
            </p:blipFill>
            <p:spPr>
              <a:xfrm>
                <a:off x="2619360" y="2562480"/>
                <a:ext cx="1302120" cy="3917880"/>
              </a:xfrm>
              <a:prstGeom prst="rect">
                <a:avLst/>
              </a:prstGeom>
            </p:spPr>
          </p:pic>
        </mc:Fallback>
      </mc:AlternateContent>
    </p:spTree>
    <p:extLst>
      <p:ext uri="{BB962C8B-B14F-4D97-AF65-F5344CB8AC3E}">
        <p14:creationId xmlns:p14="http://schemas.microsoft.com/office/powerpoint/2010/main" val="3520932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D2E26-F539-45FE-8B61-1FD78A622434}"/>
              </a:ext>
            </a:extLst>
          </p:cNvPr>
          <p:cNvSpPr>
            <a:spLocks noGrp="1"/>
          </p:cNvSpPr>
          <p:nvPr>
            <p:ph type="title"/>
          </p:nvPr>
        </p:nvSpPr>
        <p:spPr/>
        <p:txBody>
          <a:bodyPr>
            <a:normAutofit/>
          </a:bodyPr>
          <a:lstStyle/>
          <a:p>
            <a:r>
              <a:rPr lang="en-US" sz="3600" dirty="0"/>
              <a:t>Jacob’s Well</a:t>
            </a:r>
          </a:p>
        </p:txBody>
      </p:sp>
      <p:sp>
        <p:nvSpPr>
          <p:cNvPr id="3" name="Content Placeholder 2">
            <a:extLst>
              <a:ext uri="{FF2B5EF4-FFF2-40B4-BE49-F238E27FC236}">
                <a16:creationId xmlns:a16="http://schemas.microsoft.com/office/drawing/2014/main" id="{58E4A44D-FCEE-49B6-8733-248F92149C09}"/>
              </a:ext>
            </a:extLst>
          </p:cNvPr>
          <p:cNvSpPr>
            <a:spLocks noGrp="1"/>
          </p:cNvSpPr>
          <p:nvPr>
            <p:ph idx="1"/>
          </p:nvPr>
        </p:nvSpPr>
        <p:spPr>
          <a:xfrm>
            <a:off x="4279038" y="1600200"/>
            <a:ext cx="4407762" cy="4709160"/>
          </a:xfrm>
        </p:spPr>
        <p:txBody>
          <a:bodyPr>
            <a:normAutofit/>
          </a:bodyPr>
          <a:lstStyle/>
          <a:p>
            <a:pPr marL="137160" indent="0">
              <a:buNone/>
            </a:pPr>
            <a:r>
              <a:rPr lang="en-US" b="1" dirty="0"/>
              <a:t>Jesus and Outsiders</a:t>
            </a:r>
          </a:p>
          <a:p>
            <a:pPr marL="137160" indent="0">
              <a:buNone/>
            </a:pPr>
            <a:endParaRPr lang="en-US" sz="1200" b="1" dirty="0"/>
          </a:p>
          <a:p>
            <a:pPr marL="137160" indent="0">
              <a:buNone/>
            </a:pPr>
            <a:r>
              <a:rPr lang="en-US" b="1" dirty="0"/>
              <a:t>A Samaritan</a:t>
            </a:r>
          </a:p>
          <a:p>
            <a:pPr marL="137160" indent="0">
              <a:buNone/>
            </a:pPr>
            <a:endParaRPr lang="en-US" sz="1200" b="1" dirty="0"/>
          </a:p>
          <a:p>
            <a:pPr marL="137160" indent="0">
              <a:buNone/>
            </a:pPr>
            <a:r>
              <a:rPr lang="en-US" b="1" dirty="0"/>
              <a:t>A woman</a:t>
            </a:r>
          </a:p>
          <a:p>
            <a:pPr marL="137160" indent="0">
              <a:buNone/>
            </a:pPr>
            <a:endParaRPr lang="en-US" sz="1200" b="1" dirty="0"/>
          </a:p>
          <a:p>
            <a:pPr marL="137160" indent="0">
              <a:buNone/>
            </a:pPr>
            <a:r>
              <a:rPr lang="en-US" b="1" dirty="0"/>
              <a:t>A “sinful” </a:t>
            </a:r>
            <a:r>
              <a:rPr lang="en-US" b="1" dirty="0" err="1"/>
              <a:t>unmaried</a:t>
            </a:r>
            <a:r>
              <a:rPr lang="en-US" b="1" dirty="0"/>
              <a:t> Samaritan woman.</a:t>
            </a:r>
          </a:p>
          <a:p>
            <a:pPr marL="137160" indent="0">
              <a:buNone/>
            </a:pPr>
            <a:endParaRPr lang="en-US" sz="1800" b="1" dirty="0"/>
          </a:p>
          <a:p>
            <a:pPr marL="137160" indent="0">
              <a:buNone/>
            </a:pPr>
            <a:r>
              <a:rPr lang="en-US" b="1" dirty="0"/>
              <a:t>Jesus: Will you give me a drink?</a:t>
            </a:r>
          </a:p>
        </p:txBody>
      </p:sp>
      <p:pic>
        <p:nvPicPr>
          <p:cNvPr id="4" name="Picture 3">
            <a:extLst>
              <a:ext uri="{FF2B5EF4-FFF2-40B4-BE49-F238E27FC236}">
                <a16:creationId xmlns:a16="http://schemas.microsoft.com/office/drawing/2014/main" id="{76CCE1A5-EF12-43D7-8DD0-99D4E3BD0E3F}"/>
              </a:ext>
            </a:extLst>
          </p:cNvPr>
          <p:cNvPicPr>
            <a:picLocks noChangeAspect="1"/>
          </p:cNvPicPr>
          <p:nvPr/>
        </p:nvPicPr>
        <p:blipFill>
          <a:blip r:embed="rId2"/>
          <a:stretch>
            <a:fillRect/>
          </a:stretch>
        </p:blipFill>
        <p:spPr>
          <a:xfrm>
            <a:off x="385317" y="1784855"/>
            <a:ext cx="3530767" cy="4709160"/>
          </a:xfrm>
          <a:prstGeom prst="rect">
            <a:avLst/>
          </a:prstGeom>
        </p:spPr>
      </p:pic>
    </p:spTree>
    <p:extLst>
      <p:ext uri="{BB962C8B-B14F-4D97-AF65-F5344CB8AC3E}">
        <p14:creationId xmlns:p14="http://schemas.microsoft.com/office/powerpoint/2010/main" val="3219996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John 3 &amp; 4 Interviews</a:t>
            </a:r>
            <a:br>
              <a:rPr lang="en-US" sz="3200" dirty="0"/>
            </a:br>
            <a:r>
              <a:rPr lang="en-US" sz="3200" dirty="0"/>
              <a:t>Nicodemus and Samaritan Woman</a:t>
            </a:r>
          </a:p>
        </p:txBody>
      </p:sp>
      <p:sp>
        <p:nvSpPr>
          <p:cNvPr id="3" name="Content Placeholder 2"/>
          <p:cNvSpPr>
            <a:spLocks noGrp="1"/>
          </p:cNvSpPr>
          <p:nvPr>
            <p:ph idx="1"/>
          </p:nvPr>
        </p:nvSpPr>
        <p:spPr>
          <a:xfrm>
            <a:off x="457200" y="2057400"/>
            <a:ext cx="8229600" cy="4267200"/>
          </a:xfrm>
        </p:spPr>
        <p:txBody>
          <a:bodyPr/>
          <a:lstStyle/>
          <a:p>
            <a:r>
              <a:rPr lang="en-US" b="1" dirty="0"/>
              <a:t>Jesus gives an enigmatic metaphor which provokes thought   Jn 4:10</a:t>
            </a:r>
          </a:p>
          <a:p>
            <a:endParaRPr lang="en-US" sz="2000" b="1" dirty="0"/>
          </a:p>
          <a:p>
            <a:r>
              <a:rPr lang="en-US" b="1" dirty="0"/>
              <a:t>Confusion   Jn 4:11-12</a:t>
            </a:r>
          </a:p>
          <a:p>
            <a:endParaRPr lang="en-US" sz="2000" b="1" dirty="0"/>
          </a:p>
          <a:p>
            <a:r>
              <a:rPr lang="en-US" b="1" dirty="0"/>
              <a:t>Jesus explains the metaphor  Jn 4:13</a:t>
            </a:r>
          </a:p>
          <a:p>
            <a:endParaRPr lang="en-US" sz="2000" b="1" dirty="0"/>
          </a:p>
          <a:p>
            <a:r>
              <a:rPr lang="en-US" b="1" dirty="0"/>
              <a:t>Jesus identifies himself   4:26 I who speak to you am he.</a:t>
            </a:r>
          </a:p>
        </p:txBody>
      </p:sp>
    </p:spTree>
    <p:extLst>
      <p:ext uri="{BB962C8B-B14F-4D97-AF65-F5344CB8AC3E}">
        <p14:creationId xmlns:p14="http://schemas.microsoft.com/office/powerpoint/2010/main" val="25204921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2CE07-4DFC-4914-A350-93B464BBDB05}"/>
              </a:ext>
            </a:extLst>
          </p:cNvPr>
          <p:cNvSpPr>
            <a:spLocks noGrp="1"/>
          </p:cNvSpPr>
          <p:nvPr>
            <p:ph type="title"/>
          </p:nvPr>
        </p:nvSpPr>
        <p:spPr/>
        <p:txBody>
          <a:bodyPr>
            <a:normAutofit/>
          </a:bodyPr>
          <a:lstStyle/>
          <a:p>
            <a:r>
              <a:rPr lang="en-US" sz="3600" dirty="0"/>
              <a:t>John 4:10-26</a:t>
            </a:r>
          </a:p>
        </p:txBody>
      </p:sp>
      <p:sp>
        <p:nvSpPr>
          <p:cNvPr id="3" name="Content Placeholder 2">
            <a:extLst>
              <a:ext uri="{FF2B5EF4-FFF2-40B4-BE49-F238E27FC236}">
                <a16:creationId xmlns:a16="http://schemas.microsoft.com/office/drawing/2014/main" id="{FC271D44-F1D5-4E48-B367-69534DD52FD9}"/>
              </a:ext>
            </a:extLst>
          </p:cNvPr>
          <p:cNvSpPr>
            <a:spLocks noGrp="1"/>
          </p:cNvSpPr>
          <p:nvPr>
            <p:ph idx="1"/>
          </p:nvPr>
        </p:nvSpPr>
        <p:spPr/>
        <p:txBody>
          <a:bodyPr>
            <a:normAutofit/>
          </a:bodyPr>
          <a:lstStyle/>
          <a:p>
            <a:pPr marL="137160" indent="0">
              <a:buNone/>
            </a:pPr>
            <a:r>
              <a:rPr lang="en-US" sz="3200" b="1" dirty="0"/>
              <a:t>v. 10  living water</a:t>
            </a:r>
          </a:p>
          <a:p>
            <a:pPr marL="137160" indent="0">
              <a:buNone/>
            </a:pPr>
            <a:endParaRPr lang="en-US" sz="1200" b="1" dirty="0"/>
          </a:p>
          <a:p>
            <a:pPr marL="137160" indent="0">
              <a:buNone/>
            </a:pPr>
            <a:r>
              <a:rPr lang="en-US" sz="3200" b="1" dirty="0"/>
              <a:t>v. 14 Whoever drinks the water I give them will never thirst. Indeed, the water I give them will become in them a spring of water welling up to eternal life.</a:t>
            </a:r>
          </a:p>
          <a:p>
            <a:pPr marL="137160" indent="0">
              <a:buNone/>
            </a:pPr>
            <a:endParaRPr lang="en-US" sz="1200" b="1" dirty="0"/>
          </a:p>
          <a:p>
            <a:pPr marL="137160" indent="0">
              <a:buNone/>
            </a:pPr>
            <a:r>
              <a:rPr lang="en-US" sz="3200" b="1" dirty="0"/>
              <a:t>Jesus is talking about the Holy Spirit.  John 7:37-39.</a:t>
            </a:r>
          </a:p>
        </p:txBody>
      </p:sp>
    </p:spTree>
    <p:extLst>
      <p:ext uri="{BB962C8B-B14F-4D97-AF65-F5344CB8AC3E}">
        <p14:creationId xmlns:p14="http://schemas.microsoft.com/office/powerpoint/2010/main" val="3175443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9F8D-7CD3-423B-8B9C-C61869952952}"/>
              </a:ext>
            </a:extLst>
          </p:cNvPr>
          <p:cNvSpPr>
            <a:spLocks noGrp="1"/>
          </p:cNvSpPr>
          <p:nvPr>
            <p:ph type="title"/>
          </p:nvPr>
        </p:nvSpPr>
        <p:spPr/>
        <p:txBody>
          <a:bodyPr>
            <a:normAutofit/>
          </a:bodyPr>
          <a:lstStyle/>
          <a:p>
            <a:r>
              <a:rPr lang="en-US" sz="3600" dirty="0"/>
              <a:t>John 4:39-42</a:t>
            </a:r>
          </a:p>
        </p:txBody>
      </p:sp>
      <p:sp>
        <p:nvSpPr>
          <p:cNvPr id="3" name="Content Placeholder 2">
            <a:extLst>
              <a:ext uri="{FF2B5EF4-FFF2-40B4-BE49-F238E27FC236}">
                <a16:creationId xmlns:a16="http://schemas.microsoft.com/office/drawing/2014/main" id="{BBBFB5A1-95E2-426C-B636-F7D09DC130C4}"/>
              </a:ext>
            </a:extLst>
          </p:cNvPr>
          <p:cNvSpPr>
            <a:spLocks noGrp="1"/>
          </p:cNvSpPr>
          <p:nvPr>
            <p:ph idx="1"/>
          </p:nvPr>
        </p:nvSpPr>
        <p:spPr/>
        <p:txBody>
          <a:bodyPr/>
          <a:lstStyle/>
          <a:p>
            <a:pPr marL="137160" indent="0">
              <a:buNone/>
            </a:pPr>
            <a:r>
              <a:rPr lang="en-US" b="1" dirty="0"/>
              <a:t>Now, many Samaritans believe.</a:t>
            </a:r>
          </a:p>
          <a:p>
            <a:pPr marL="137160" indent="0">
              <a:buNone/>
            </a:pPr>
            <a:endParaRPr lang="en-US" sz="1200" b="1" dirty="0"/>
          </a:p>
          <a:p>
            <a:pPr marL="137160" indent="0">
              <a:buNone/>
            </a:pPr>
            <a:r>
              <a:rPr lang="en-US" b="1" dirty="0"/>
              <a:t>Faith progresses</a:t>
            </a:r>
          </a:p>
          <a:p>
            <a:pPr marL="137160" indent="0">
              <a:buNone/>
            </a:pPr>
            <a:r>
              <a:rPr lang="en-US" b="1" dirty="0"/>
              <a:t>1. Thirsty man</a:t>
            </a:r>
          </a:p>
          <a:p>
            <a:pPr marL="137160" indent="0">
              <a:buNone/>
            </a:pPr>
            <a:r>
              <a:rPr lang="en-US" b="1" dirty="0"/>
              <a:t>2. Jewish man</a:t>
            </a:r>
          </a:p>
          <a:p>
            <a:pPr marL="137160" indent="0">
              <a:buNone/>
            </a:pPr>
            <a:r>
              <a:rPr lang="en-US" b="1" dirty="0"/>
              <a:t>3. A Rabbi</a:t>
            </a:r>
          </a:p>
          <a:p>
            <a:pPr marL="137160" indent="0">
              <a:buNone/>
            </a:pPr>
            <a:r>
              <a:rPr lang="en-US" b="1" dirty="0"/>
              <a:t>4. A prophet.</a:t>
            </a:r>
          </a:p>
          <a:p>
            <a:pPr marL="137160" indent="0">
              <a:buNone/>
            </a:pPr>
            <a:r>
              <a:rPr lang="en-US" b="1" dirty="0"/>
              <a:t>5. Messiah</a:t>
            </a:r>
          </a:p>
          <a:p>
            <a:pPr marL="137160" indent="0">
              <a:buNone/>
            </a:pPr>
            <a:r>
              <a:rPr lang="en-US" b="1" dirty="0"/>
              <a:t>6. Savior of the world        All true!</a:t>
            </a:r>
          </a:p>
        </p:txBody>
      </p:sp>
    </p:spTree>
    <p:extLst>
      <p:ext uri="{BB962C8B-B14F-4D97-AF65-F5344CB8AC3E}">
        <p14:creationId xmlns:p14="http://schemas.microsoft.com/office/powerpoint/2010/main" val="3277854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IV. Sign #2  The Official’s Son</a:t>
            </a:r>
          </a:p>
        </p:txBody>
      </p:sp>
      <p:sp>
        <p:nvSpPr>
          <p:cNvPr id="3" name="Content Placeholder 2"/>
          <p:cNvSpPr>
            <a:spLocks noGrp="1"/>
          </p:cNvSpPr>
          <p:nvPr>
            <p:ph idx="1"/>
          </p:nvPr>
        </p:nvSpPr>
        <p:spPr>
          <a:xfrm>
            <a:off x="457200" y="1676400"/>
            <a:ext cx="8229600" cy="4632960"/>
          </a:xfrm>
        </p:spPr>
        <p:txBody>
          <a:bodyPr>
            <a:normAutofit/>
          </a:bodyPr>
          <a:lstStyle/>
          <a:p>
            <a:pPr marL="137160" indent="0">
              <a:buNone/>
            </a:pPr>
            <a:r>
              <a:rPr lang="en-US" b="1" dirty="0">
                <a:solidFill>
                  <a:srgbClr val="FFFF00"/>
                </a:solidFill>
              </a:rPr>
              <a:t>Jesus heals official’s Son 4:43-54  (parallels Matt 8:5-13, Luke 7:1-10)  </a:t>
            </a:r>
          </a:p>
          <a:p>
            <a:pPr marL="137160" indent="0">
              <a:buNone/>
            </a:pPr>
            <a:endParaRPr lang="en-US" sz="1000" b="1" dirty="0">
              <a:solidFill>
                <a:srgbClr val="FFFF00"/>
              </a:solidFill>
            </a:endParaRPr>
          </a:p>
          <a:p>
            <a:pPr marL="137160" indent="0">
              <a:buNone/>
            </a:pPr>
            <a:r>
              <a:rPr lang="en-US" b="1" dirty="0">
                <a:solidFill>
                  <a:srgbClr val="FFFF00"/>
                </a:solidFill>
              </a:rPr>
              <a:t>Healing for Gentiles too.</a:t>
            </a:r>
          </a:p>
          <a:p>
            <a:pPr marL="137160" indent="0">
              <a:buNone/>
            </a:pPr>
            <a:endParaRPr lang="en-US" sz="1000" b="1" dirty="0">
              <a:solidFill>
                <a:srgbClr val="FFFF00"/>
              </a:solidFill>
            </a:endParaRPr>
          </a:p>
          <a:p>
            <a:pPr marL="137160" indent="0">
              <a:buNone/>
            </a:pPr>
            <a:r>
              <a:rPr lang="en-US" b="1" dirty="0">
                <a:solidFill>
                  <a:srgbClr val="FFFF00"/>
                </a:solidFill>
              </a:rPr>
              <a:t>Healing from a distance.</a:t>
            </a:r>
          </a:p>
          <a:p>
            <a:pPr marL="137160" indent="0">
              <a:buNone/>
            </a:pPr>
            <a:endParaRPr lang="en-US" sz="1000" b="1" dirty="0">
              <a:solidFill>
                <a:srgbClr val="FFFF00"/>
              </a:solidFill>
            </a:endParaRPr>
          </a:p>
          <a:p>
            <a:pPr marL="137160" indent="0">
              <a:buNone/>
            </a:pPr>
            <a:r>
              <a:rPr lang="en-US" b="1" dirty="0">
                <a:solidFill>
                  <a:srgbClr val="FFFF00"/>
                </a:solidFill>
              </a:rPr>
              <a:t>Result: faith   4:53  Your son will live  “he and all his household believed.”</a:t>
            </a:r>
          </a:p>
          <a:p>
            <a:pPr marL="137160" indent="0">
              <a:buNone/>
            </a:pPr>
            <a:endParaRPr lang="en-US" sz="1000" b="1" dirty="0">
              <a:solidFill>
                <a:srgbClr val="FFFF00"/>
              </a:solidFill>
            </a:endParaRPr>
          </a:p>
          <a:p>
            <a:pPr marL="137160" indent="0">
              <a:buNone/>
            </a:pPr>
            <a:r>
              <a:rPr lang="en-US" b="1" dirty="0">
                <a:solidFill>
                  <a:srgbClr val="FFFF00"/>
                </a:solidFill>
              </a:rPr>
              <a:t>Gentile man believes without seeing.  (unlike Thomas, but like us John 20:29)</a:t>
            </a:r>
          </a:p>
          <a:p>
            <a:pPr marL="137160" indent="0">
              <a:buNone/>
            </a:pPr>
            <a:endParaRPr lang="en-US" b="1" dirty="0">
              <a:solidFill>
                <a:srgbClr val="FFFF00"/>
              </a:solidFill>
            </a:endParaRPr>
          </a:p>
        </p:txBody>
      </p:sp>
    </p:spTree>
    <p:extLst>
      <p:ext uri="{BB962C8B-B14F-4D97-AF65-F5344CB8AC3E}">
        <p14:creationId xmlns:p14="http://schemas.microsoft.com/office/powerpoint/2010/main" val="4160275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Theme:  Jesus Replacing/Greater than the Jewish Festivals</a:t>
            </a:r>
          </a:p>
        </p:txBody>
      </p:sp>
      <p:sp>
        <p:nvSpPr>
          <p:cNvPr id="3" name="Content Placeholder 2"/>
          <p:cNvSpPr>
            <a:spLocks noGrp="1"/>
          </p:cNvSpPr>
          <p:nvPr>
            <p:ph idx="1"/>
          </p:nvPr>
        </p:nvSpPr>
        <p:spPr>
          <a:xfrm>
            <a:off x="152400" y="1600200"/>
            <a:ext cx="8763000" cy="4709160"/>
          </a:xfrm>
        </p:spPr>
        <p:txBody>
          <a:bodyPr>
            <a:normAutofit/>
          </a:bodyPr>
          <a:lstStyle/>
          <a:p>
            <a:pPr marL="137160" indent="0">
              <a:buNone/>
            </a:pPr>
            <a:r>
              <a:rPr lang="en-US" dirty="0"/>
              <a:t> </a:t>
            </a:r>
          </a:p>
          <a:p>
            <a:pPr marL="137160" indent="0">
              <a:buNone/>
            </a:pPr>
            <a:r>
              <a:rPr lang="en-US" b="1" dirty="0">
                <a:solidFill>
                  <a:srgbClr val="FFFF00"/>
                </a:solidFill>
              </a:rPr>
              <a:t>1. Jesus greater than the Sabbath  </a:t>
            </a:r>
            <a:r>
              <a:rPr lang="en-US" b="1" dirty="0" err="1">
                <a:solidFill>
                  <a:srgbClr val="FFFF00"/>
                </a:solidFill>
              </a:rPr>
              <a:t>Jn</a:t>
            </a:r>
            <a:r>
              <a:rPr lang="en-US" b="1" dirty="0">
                <a:solidFill>
                  <a:srgbClr val="FFFF00"/>
                </a:solidFill>
              </a:rPr>
              <a:t> 5:1-18</a:t>
            </a:r>
          </a:p>
          <a:p>
            <a:pPr marL="137160" indent="0">
              <a:buNone/>
            </a:pPr>
            <a:endParaRPr lang="en-US" sz="1000" b="1" dirty="0">
              <a:solidFill>
                <a:srgbClr val="FFFF00"/>
              </a:solidFill>
            </a:endParaRPr>
          </a:p>
          <a:p>
            <a:pPr marL="137160" indent="0">
              <a:buNone/>
            </a:pPr>
            <a:r>
              <a:rPr lang="en-US" b="1" dirty="0">
                <a:solidFill>
                  <a:srgbClr val="FFFF00"/>
                </a:solidFill>
              </a:rPr>
              <a:t>2. Jesus greater than Passover  </a:t>
            </a:r>
            <a:r>
              <a:rPr lang="en-US" b="1" dirty="0" err="1">
                <a:solidFill>
                  <a:srgbClr val="FFFF00"/>
                </a:solidFill>
              </a:rPr>
              <a:t>Jn</a:t>
            </a:r>
            <a:r>
              <a:rPr lang="en-US" b="1" dirty="0">
                <a:solidFill>
                  <a:srgbClr val="FFFF00"/>
                </a:solidFill>
              </a:rPr>
              <a:t> 6:1-70</a:t>
            </a:r>
          </a:p>
          <a:p>
            <a:pPr marL="137160" indent="0">
              <a:buNone/>
            </a:pPr>
            <a:endParaRPr lang="en-US" sz="1000" b="1" dirty="0">
              <a:solidFill>
                <a:srgbClr val="FFFF00"/>
              </a:solidFill>
            </a:endParaRPr>
          </a:p>
          <a:p>
            <a:pPr marL="137160" indent="0">
              <a:buNone/>
            </a:pPr>
            <a:r>
              <a:rPr lang="en-US" b="1" dirty="0">
                <a:solidFill>
                  <a:srgbClr val="FFFF00"/>
                </a:solidFill>
              </a:rPr>
              <a:t>3. Jesus greater than Booths/Tabernacles  </a:t>
            </a:r>
            <a:r>
              <a:rPr lang="en-US" b="1" dirty="0" err="1">
                <a:solidFill>
                  <a:srgbClr val="FFFF00"/>
                </a:solidFill>
              </a:rPr>
              <a:t>Jn</a:t>
            </a:r>
            <a:r>
              <a:rPr lang="en-US" b="1" dirty="0">
                <a:solidFill>
                  <a:srgbClr val="FFFF00"/>
                </a:solidFill>
              </a:rPr>
              <a:t> 7:1-9:41</a:t>
            </a:r>
          </a:p>
          <a:p>
            <a:pPr marL="137160" indent="0">
              <a:buNone/>
            </a:pPr>
            <a:endParaRPr lang="en-US" sz="1000" b="1" dirty="0">
              <a:solidFill>
                <a:srgbClr val="FFFF00"/>
              </a:solidFill>
            </a:endParaRPr>
          </a:p>
          <a:p>
            <a:pPr marL="137160" indent="0">
              <a:buNone/>
            </a:pPr>
            <a:r>
              <a:rPr lang="en-US" b="1" dirty="0">
                <a:solidFill>
                  <a:srgbClr val="FFFF00"/>
                </a:solidFill>
              </a:rPr>
              <a:t>4. Jesus greater than Festival of Lights (</a:t>
            </a:r>
            <a:r>
              <a:rPr lang="en-US" b="1" dirty="0" err="1">
                <a:solidFill>
                  <a:srgbClr val="FFFF00"/>
                </a:solidFill>
              </a:rPr>
              <a:t>Chanukkah</a:t>
            </a:r>
            <a:r>
              <a:rPr lang="en-US" b="1" dirty="0">
                <a:solidFill>
                  <a:srgbClr val="FFFF00"/>
                </a:solidFill>
              </a:rPr>
              <a:t>)</a:t>
            </a:r>
          </a:p>
          <a:p>
            <a:pPr marL="137160" indent="0">
              <a:buNone/>
            </a:pPr>
            <a:r>
              <a:rPr lang="en-US" b="1" dirty="0">
                <a:solidFill>
                  <a:srgbClr val="FFFF00"/>
                </a:solidFill>
              </a:rPr>
              <a:t>    </a:t>
            </a:r>
            <a:r>
              <a:rPr lang="en-US" b="1" dirty="0" err="1">
                <a:solidFill>
                  <a:srgbClr val="FFFF00"/>
                </a:solidFill>
              </a:rPr>
              <a:t>Jn</a:t>
            </a:r>
            <a:r>
              <a:rPr lang="en-US" b="1" dirty="0">
                <a:solidFill>
                  <a:srgbClr val="FFFF00"/>
                </a:solidFill>
              </a:rPr>
              <a:t> 10</a:t>
            </a:r>
          </a:p>
          <a:p>
            <a:pPr marL="137160" indent="0">
              <a:buNone/>
            </a:pPr>
            <a:endParaRPr lang="en-US" dirty="0"/>
          </a:p>
        </p:txBody>
      </p:sp>
    </p:spTree>
    <p:extLst>
      <p:ext uri="{BB962C8B-B14F-4D97-AF65-F5344CB8AC3E}">
        <p14:creationId xmlns:p14="http://schemas.microsoft.com/office/powerpoint/2010/main" val="1981677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905000"/>
            <a:ext cx="6915150"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28800" y="609600"/>
            <a:ext cx="5791200" cy="646331"/>
          </a:xfrm>
          <a:prstGeom prst="rect">
            <a:avLst/>
          </a:prstGeom>
          <a:noFill/>
        </p:spPr>
        <p:txBody>
          <a:bodyPr wrap="square" rtlCol="0">
            <a:spAutoFit/>
          </a:bodyPr>
          <a:lstStyle/>
          <a:p>
            <a:pPr algn="ctr"/>
            <a:r>
              <a:rPr lang="en-US" sz="3600" b="1" dirty="0">
                <a:solidFill>
                  <a:srgbClr val="FFFF00"/>
                </a:solidFill>
              </a:rPr>
              <a:t>Uniqueness of John</a:t>
            </a:r>
          </a:p>
        </p:txBody>
      </p:sp>
    </p:spTree>
    <p:extLst>
      <p:ext uri="{BB962C8B-B14F-4D97-AF65-F5344CB8AC3E}">
        <p14:creationId xmlns:p14="http://schemas.microsoft.com/office/powerpoint/2010/main" val="29245652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F3F1A-F52F-4AE7-871A-5F01BA8F8BF9}"/>
              </a:ext>
            </a:extLst>
          </p:cNvPr>
          <p:cNvSpPr>
            <a:spLocks noGrp="1"/>
          </p:cNvSpPr>
          <p:nvPr>
            <p:ph type="title"/>
          </p:nvPr>
        </p:nvSpPr>
        <p:spPr/>
        <p:txBody>
          <a:bodyPr>
            <a:normAutofit/>
          </a:bodyPr>
          <a:lstStyle/>
          <a:p>
            <a:r>
              <a:rPr lang="en-US" sz="3600" dirty="0"/>
              <a:t>John 5 Healing at Bethsaida</a:t>
            </a:r>
          </a:p>
        </p:txBody>
      </p:sp>
      <p:sp>
        <p:nvSpPr>
          <p:cNvPr id="3" name="Content Placeholder 2">
            <a:extLst>
              <a:ext uri="{FF2B5EF4-FFF2-40B4-BE49-F238E27FC236}">
                <a16:creationId xmlns:a16="http://schemas.microsoft.com/office/drawing/2014/main" id="{F43B6DB6-5744-43D5-AB0D-F5FE3DD42D5E}"/>
              </a:ext>
            </a:extLst>
          </p:cNvPr>
          <p:cNvSpPr>
            <a:spLocks noGrp="1"/>
          </p:cNvSpPr>
          <p:nvPr>
            <p:ph idx="1"/>
          </p:nvPr>
        </p:nvSpPr>
        <p:spPr>
          <a:xfrm>
            <a:off x="457200" y="2057400"/>
            <a:ext cx="8229600" cy="4251960"/>
          </a:xfrm>
        </p:spPr>
        <p:txBody>
          <a:bodyPr>
            <a:normAutofit/>
          </a:bodyPr>
          <a:lstStyle/>
          <a:p>
            <a:pPr marL="137160" indent="0">
              <a:buNone/>
            </a:pPr>
            <a:r>
              <a:rPr lang="en-US" sz="3200" b="1" dirty="0"/>
              <a:t>Jn 5:1 An unidentified festival (because this is about the Sabbath)</a:t>
            </a:r>
          </a:p>
          <a:p>
            <a:pPr marL="137160" indent="0">
              <a:buNone/>
            </a:pPr>
            <a:endParaRPr lang="en-US" sz="1200" b="1" dirty="0"/>
          </a:p>
          <a:p>
            <a:pPr marL="137160" indent="0">
              <a:buNone/>
            </a:pPr>
            <a:r>
              <a:rPr lang="en-US" sz="3200" b="1" dirty="0"/>
              <a:t>Do you want to get well?</a:t>
            </a:r>
          </a:p>
          <a:p>
            <a:pPr marL="137160" indent="0">
              <a:buNone/>
            </a:pPr>
            <a:endParaRPr lang="en-US" sz="1200" b="1" dirty="0"/>
          </a:p>
          <a:p>
            <a:pPr marL="137160" indent="0">
              <a:buNone/>
            </a:pPr>
            <a:r>
              <a:rPr lang="en-US" sz="3200" b="1" dirty="0"/>
              <a:t>Jesus is Lord of the Sabbath</a:t>
            </a:r>
          </a:p>
        </p:txBody>
      </p:sp>
    </p:spTree>
    <p:extLst>
      <p:ext uri="{BB962C8B-B14F-4D97-AF65-F5344CB8AC3E}">
        <p14:creationId xmlns:p14="http://schemas.microsoft.com/office/powerpoint/2010/main" val="1733440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200" dirty="0"/>
              <a:t>V. Sign #3 Healing at Bethesda</a:t>
            </a:r>
          </a:p>
        </p:txBody>
      </p:sp>
      <p:sp>
        <p:nvSpPr>
          <p:cNvPr id="3" name="Content Placeholder 2"/>
          <p:cNvSpPr>
            <a:spLocks noGrp="1"/>
          </p:cNvSpPr>
          <p:nvPr>
            <p:ph idx="1"/>
          </p:nvPr>
        </p:nvSpPr>
        <p:spPr>
          <a:xfrm>
            <a:off x="228600" y="1143000"/>
            <a:ext cx="8305800" cy="5166360"/>
          </a:xfrm>
        </p:spPr>
        <p:txBody>
          <a:bodyPr>
            <a:normAutofit/>
          </a:bodyPr>
          <a:lstStyle/>
          <a:p>
            <a:pPr marL="137160" indent="0">
              <a:buNone/>
            </a:pPr>
            <a:r>
              <a:rPr lang="en-US" sz="2400" b="1" dirty="0">
                <a:solidFill>
                  <a:srgbClr val="FFFF00"/>
                </a:solidFill>
              </a:rPr>
              <a:t>John 5:1-9  Jesus: “Get up your mat and walk” </a:t>
            </a:r>
          </a:p>
          <a:p>
            <a:pPr marL="137160" indent="0">
              <a:buNone/>
            </a:pPr>
            <a:endParaRPr lang="en-US" sz="800" b="1" dirty="0">
              <a:solidFill>
                <a:srgbClr val="FFFF00"/>
              </a:solidFill>
            </a:endParaRPr>
          </a:p>
          <a:p>
            <a:pPr marL="137160" indent="0">
              <a:buNone/>
            </a:pPr>
            <a:r>
              <a:rPr lang="en-US" sz="2400" b="1" dirty="0">
                <a:solidFill>
                  <a:srgbClr val="FFFF00"/>
                </a:solidFill>
              </a:rPr>
              <a:t>“My father is always at work to this very day and I, too, am working” (v17)</a:t>
            </a:r>
          </a:p>
          <a:p>
            <a:pPr marL="137160" indent="0">
              <a:buNone/>
            </a:pPr>
            <a:endParaRPr lang="en-US" sz="800" b="1" dirty="0">
              <a:solidFill>
                <a:srgbClr val="FFFF00"/>
              </a:solidFill>
            </a:endParaRPr>
          </a:p>
          <a:p>
            <a:pPr marL="137160" indent="0">
              <a:buNone/>
            </a:pPr>
            <a:r>
              <a:rPr lang="en-US" sz="2400" b="1" dirty="0">
                <a:solidFill>
                  <a:srgbClr val="FFFF00"/>
                </a:solidFill>
              </a:rPr>
              <a:t>Jesus is Lord of/greater</a:t>
            </a:r>
          </a:p>
          <a:p>
            <a:pPr marL="137160" indent="0">
              <a:buNone/>
            </a:pPr>
            <a:r>
              <a:rPr lang="en-US" sz="2400" b="1">
                <a:solidFill>
                  <a:srgbClr val="FFFF00"/>
                </a:solidFill>
              </a:rPr>
              <a:t>than the Sabbath </a:t>
            </a:r>
            <a:endParaRPr lang="en-US" sz="2400" b="1" dirty="0">
              <a:solidFill>
                <a:srgbClr val="FFFF00"/>
              </a:solidFill>
            </a:endParaRPr>
          </a:p>
          <a:p>
            <a:pPr marL="137160" indent="0">
              <a:buNone/>
            </a:pPr>
            <a:endParaRPr lang="en-US" sz="800" b="1" dirty="0">
              <a:solidFill>
                <a:srgbClr val="FFFF00"/>
              </a:solidFill>
            </a:endParaRPr>
          </a:p>
          <a:p>
            <a:pPr marL="137160" indent="0">
              <a:buNone/>
            </a:pPr>
            <a:r>
              <a:rPr lang="en-US" sz="2400" b="1" dirty="0">
                <a:solidFill>
                  <a:srgbClr val="FFFF00"/>
                </a:solidFill>
              </a:rPr>
              <a:t>5:18  Result:  The Jews </a:t>
            </a:r>
          </a:p>
          <a:p>
            <a:pPr marL="137160" indent="0">
              <a:buNone/>
            </a:pPr>
            <a:r>
              <a:rPr lang="en-US" sz="2400" b="1" dirty="0">
                <a:solidFill>
                  <a:srgbClr val="FFFF00"/>
                </a:solidFill>
              </a:rPr>
              <a:t>tried even harder to kill </a:t>
            </a:r>
          </a:p>
          <a:p>
            <a:pPr marL="137160" indent="0">
              <a:buNone/>
            </a:pPr>
            <a:r>
              <a:rPr lang="en-US" sz="2400" b="1" dirty="0">
                <a:solidFill>
                  <a:srgbClr val="FFFF00"/>
                </a:solidFill>
              </a:rPr>
              <a:t>him.  Why?  He claims </a:t>
            </a:r>
          </a:p>
          <a:p>
            <a:pPr marL="137160" indent="0">
              <a:buNone/>
            </a:pPr>
            <a:r>
              <a:rPr lang="en-US" sz="2400" b="1" dirty="0">
                <a:solidFill>
                  <a:srgbClr val="FFFF00"/>
                </a:solidFill>
              </a:rPr>
              <a:t>to be equal to God.</a:t>
            </a:r>
          </a:p>
          <a:p>
            <a:pPr marL="137160" indent="0">
              <a:buNone/>
            </a:pPr>
            <a:endParaRPr lang="en-US" sz="2400" b="1" dirty="0">
              <a:solidFill>
                <a:srgbClr val="FFFF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557" y="2514600"/>
            <a:ext cx="508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098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B04B1-A263-4A4D-ACC2-1E09AA53987E}"/>
              </a:ext>
            </a:extLst>
          </p:cNvPr>
          <p:cNvSpPr>
            <a:spLocks noGrp="1"/>
          </p:cNvSpPr>
          <p:nvPr>
            <p:ph type="title"/>
          </p:nvPr>
        </p:nvSpPr>
        <p:spPr>
          <a:xfrm>
            <a:off x="212654" y="-3368833"/>
            <a:ext cx="5185447" cy="637713"/>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6CFBFB91-C14D-495F-84DB-2D01FFA3A357}"/>
              </a:ext>
            </a:extLst>
          </p:cNvPr>
          <p:cNvSpPr>
            <a:spLocks noGrp="1"/>
          </p:cNvSpPr>
          <p:nvPr>
            <p:ph idx="1"/>
          </p:nvPr>
        </p:nvSpPr>
        <p:spPr/>
        <p:txBody>
          <a:bodyPr/>
          <a:lstStyle/>
          <a:p>
            <a:endParaRPr lang="en-US"/>
          </a:p>
        </p:txBody>
      </p:sp>
      <p:pic>
        <p:nvPicPr>
          <p:cNvPr id="1026" name="Picture 2" descr="Pool of Bethesda">
            <a:extLst>
              <a:ext uri="{FF2B5EF4-FFF2-40B4-BE49-F238E27FC236}">
                <a16:creationId xmlns:a16="http://schemas.microsoft.com/office/drawing/2014/main" id="{88A218FE-20FE-46E9-BF87-6936D8522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660" y="2858610"/>
            <a:ext cx="8252752" cy="3826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Pool of Bethesda | Ferrell's Travel Blog">
            <a:extLst>
              <a:ext uri="{FF2B5EF4-FFF2-40B4-BE49-F238E27FC236}">
                <a16:creationId xmlns:a16="http://schemas.microsoft.com/office/drawing/2014/main" id="{EC7AA01F-11C8-4C98-B7E3-19A346C70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94" y="-1611963"/>
            <a:ext cx="5761608" cy="43212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05FF61-4A4F-4298-BAB8-3ED24621CA72}"/>
              </a:ext>
            </a:extLst>
          </p:cNvPr>
          <p:cNvSpPr txBox="1"/>
          <p:nvPr/>
        </p:nvSpPr>
        <p:spPr>
          <a:xfrm>
            <a:off x="6312023" y="612559"/>
            <a:ext cx="21661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ook Antiqua"/>
                <a:ea typeface="+mn-ea"/>
                <a:cs typeface="+mn-cs"/>
              </a:rPr>
              <a:t>The Pool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ook Antiqua"/>
                <a:ea typeface="+mn-ea"/>
                <a:cs typeface="+mn-cs"/>
              </a:rPr>
              <a:t>Bethsaida</a:t>
            </a:r>
          </a:p>
        </p:txBody>
      </p:sp>
    </p:spTree>
    <p:extLst>
      <p:ext uri="{BB962C8B-B14F-4D97-AF65-F5344CB8AC3E}">
        <p14:creationId xmlns:p14="http://schemas.microsoft.com/office/powerpoint/2010/main" val="21096135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Testimonies of Jesus  John 5:31-40</a:t>
            </a:r>
          </a:p>
        </p:txBody>
      </p:sp>
      <p:sp>
        <p:nvSpPr>
          <p:cNvPr id="3" name="Content Placeholder 2"/>
          <p:cNvSpPr>
            <a:spLocks noGrp="1"/>
          </p:cNvSpPr>
          <p:nvPr>
            <p:ph idx="1"/>
          </p:nvPr>
        </p:nvSpPr>
        <p:spPr>
          <a:xfrm>
            <a:off x="457200" y="1676400"/>
            <a:ext cx="8229600" cy="4632960"/>
          </a:xfrm>
        </p:spPr>
        <p:txBody>
          <a:bodyPr/>
          <a:lstStyle/>
          <a:p>
            <a:pPr marL="137160" indent="0">
              <a:buNone/>
            </a:pPr>
            <a:r>
              <a:rPr lang="en-US" b="1" dirty="0">
                <a:solidFill>
                  <a:srgbClr val="FFFF00"/>
                </a:solidFill>
              </a:rPr>
              <a:t>Jesus:  There are three things which testify about me:</a:t>
            </a:r>
          </a:p>
          <a:p>
            <a:pPr marL="137160" indent="0">
              <a:buNone/>
            </a:pPr>
            <a:endParaRPr lang="en-US" sz="1200" b="1" dirty="0">
              <a:solidFill>
                <a:srgbClr val="FFFF00"/>
              </a:solidFill>
            </a:endParaRPr>
          </a:p>
          <a:p>
            <a:pPr marL="137160" indent="0">
              <a:buNone/>
            </a:pPr>
            <a:r>
              <a:rPr lang="en-US" b="1" dirty="0">
                <a:solidFill>
                  <a:srgbClr val="FFFF00"/>
                </a:solidFill>
              </a:rPr>
              <a:t>a. John the Baptist  5:31-33</a:t>
            </a:r>
          </a:p>
          <a:p>
            <a:pPr marL="137160" indent="0">
              <a:buNone/>
            </a:pPr>
            <a:endParaRPr lang="en-US" sz="1200" b="1" dirty="0">
              <a:solidFill>
                <a:srgbClr val="FFFF00"/>
              </a:solidFill>
            </a:endParaRPr>
          </a:p>
          <a:p>
            <a:pPr marL="137160" indent="0">
              <a:buNone/>
            </a:pPr>
            <a:r>
              <a:rPr lang="en-US" b="1" dirty="0">
                <a:solidFill>
                  <a:srgbClr val="FFFF00"/>
                </a:solidFill>
              </a:rPr>
              <a:t>b. The miracles   5:36</a:t>
            </a:r>
          </a:p>
          <a:p>
            <a:pPr marL="137160" indent="0">
              <a:buNone/>
            </a:pPr>
            <a:endParaRPr lang="en-US" sz="1200" b="1" dirty="0">
              <a:solidFill>
                <a:srgbClr val="FFFF00"/>
              </a:solidFill>
            </a:endParaRPr>
          </a:p>
          <a:p>
            <a:pPr marL="137160" indent="0">
              <a:buNone/>
            </a:pPr>
            <a:r>
              <a:rPr lang="en-US" b="1" dirty="0">
                <a:solidFill>
                  <a:srgbClr val="FFFF00"/>
                </a:solidFill>
              </a:rPr>
              <a:t>c. Prophecy/Scripture   5:37-40</a:t>
            </a:r>
          </a:p>
          <a:p>
            <a:pPr marL="137160" indent="0">
              <a:buNone/>
            </a:pPr>
            <a:endParaRPr lang="en-US" sz="1200" b="1" dirty="0">
              <a:solidFill>
                <a:srgbClr val="FFFF00"/>
              </a:solidFill>
            </a:endParaRPr>
          </a:p>
          <a:p>
            <a:pPr marL="137160" indent="0">
              <a:buNone/>
            </a:pPr>
            <a:endParaRPr lang="en-US" b="1" dirty="0">
              <a:solidFill>
                <a:srgbClr val="FFFF00"/>
              </a:solidFill>
            </a:endParaRPr>
          </a:p>
          <a:p>
            <a:pPr marL="137160" indent="0">
              <a:buNone/>
            </a:pPr>
            <a:r>
              <a:rPr lang="en-US" b="1" dirty="0">
                <a:solidFill>
                  <a:srgbClr val="FFFF00"/>
                </a:solidFill>
              </a:rPr>
              <a:t>John 5:45-47  I am Greater than Moses.</a:t>
            </a:r>
          </a:p>
          <a:p>
            <a:endParaRPr lang="en-US" dirty="0"/>
          </a:p>
        </p:txBody>
      </p:sp>
    </p:spTree>
    <p:extLst>
      <p:ext uri="{BB962C8B-B14F-4D97-AF65-F5344CB8AC3E}">
        <p14:creationId xmlns:p14="http://schemas.microsoft.com/office/powerpoint/2010/main" val="17756195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BC014-BA79-4782-8E7E-B20EF5CFD8F7}"/>
              </a:ext>
            </a:extLst>
          </p:cNvPr>
          <p:cNvSpPr>
            <a:spLocks noGrp="1"/>
          </p:cNvSpPr>
          <p:nvPr>
            <p:ph type="title"/>
          </p:nvPr>
        </p:nvSpPr>
        <p:spPr/>
        <p:txBody>
          <a:bodyPr>
            <a:normAutofit/>
          </a:bodyPr>
          <a:lstStyle/>
          <a:p>
            <a:r>
              <a:rPr lang="en-US" sz="3600" dirty="0"/>
              <a:t>John 5:6 Do You Want to Get Well?</a:t>
            </a:r>
          </a:p>
        </p:txBody>
      </p:sp>
      <p:sp>
        <p:nvSpPr>
          <p:cNvPr id="3" name="Content Placeholder 2">
            <a:extLst>
              <a:ext uri="{FF2B5EF4-FFF2-40B4-BE49-F238E27FC236}">
                <a16:creationId xmlns:a16="http://schemas.microsoft.com/office/drawing/2014/main" id="{9880C351-3A8A-4B18-B9E8-1AF02C4D1538}"/>
              </a:ext>
            </a:extLst>
          </p:cNvPr>
          <p:cNvSpPr>
            <a:spLocks noGrp="1"/>
          </p:cNvSpPr>
          <p:nvPr>
            <p:ph idx="1"/>
          </p:nvPr>
        </p:nvSpPr>
        <p:spPr>
          <a:xfrm>
            <a:off x="541538" y="1766656"/>
            <a:ext cx="8145262" cy="4542704"/>
          </a:xfrm>
        </p:spPr>
        <p:txBody>
          <a:bodyPr/>
          <a:lstStyle/>
          <a:p>
            <a:pPr marL="137160" indent="0">
              <a:buNone/>
            </a:pPr>
            <a:r>
              <a:rPr lang="en-US" b="1" dirty="0"/>
              <a:t>What if Jesus healed you?</a:t>
            </a:r>
          </a:p>
          <a:p>
            <a:pPr marL="137160" indent="0">
              <a:buNone/>
            </a:pPr>
            <a:endParaRPr lang="en-US" b="1" dirty="0"/>
          </a:p>
          <a:p>
            <a:pPr marL="137160" indent="0">
              <a:buNone/>
            </a:pPr>
            <a:r>
              <a:rPr lang="en-US" b="1" dirty="0"/>
              <a:t>What would you have to change?</a:t>
            </a:r>
          </a:p>
        </p:txBody>
      </p:sp>
    </p:spTree>
    <p:extLst>
      <p:ext uri="{BB962C8B-B14F-4D97-AF65-F5344CB8AC3E}">
        <p14:creationId xmlns:p14="http://schemas.microsoft.com/office/powerpoint/2010/main" val="29107805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200" dirty="0"/>
              <a:t>John 5:7-15  Jesus 3</a:t>
            </a:r>
            <a:r>
              <a:rPr lang="en-US" sz="3200" baseline="30000" dirty="0"/>
              <a:t>rd</a:t>
            </a:r>
            <a:r>
              <a:rPr lang="en-US" sz="3200" dirty="0"/>
              <a:t> Sign </a:t>
            </a:r>
          </a:p>
        </p:txBody>
      </p:sp>
      <p:sp>
        <p:nvSpPr>
          <p:cNvPr id="3" name="Content Placeholder 2"/>
          <p:cNvSpPr>
            <a:spLocks noGrp="1"/>
          </p:cNvSpPr>
          <p:nvPr>
            <p:ph idx="1"/>
          </p:nvPr>
        </p:nvSpPr>
        <p:spPr>
          <a:xfrm>
            <a:off x="213064" y="1260628"/>
            <a:ext cx="8321336" cy="5048731"/>
          </a:xfrm>
        </p:spPr>
        <p:txBody>
          <a:bodyPr>
            <a:normAutofit lnSpcReduction="10000"/>
          </a:bodyPr>
          <a:lstStyle/>
          <a:p>
            <a:pPr marL="137160" indent="0">
              <a:buNone/>
            </a:pPr>
            <a:r>
              <a:rPr lang="en-US" b="1" dirty="0">
                <a:solidFill>
                  <a:srgbClr val="FFFF00"/>
                </a:solidFill>
              </a:rPr>
              <a:t>John 5:8   Jesus: “Get up your mat and walk” </a:t>
            </a:r>
          </a:p>
          <a:p>
            <a:pPr marL="137160" indent="0">
              <a:buNone/>
            </a:pPr>
            <a:endParaRPr lang="en-US" sz="1400" b="1" dirty="0">
              <a:solidFill>
                <a:srgbClr val="FFFF00"/>
              </a:solidFill>
            </a:endParaRPr>
          </a:p>
          <a:p>
            <a:pPr marL="137160" indent="0">
              <a:buNone/>
            </a:pPr>
            <a:r>
              <a:rPr lang="en-US" b="1" dirty="0">
                <a:solidFill>
                  <a:srgbClr val="FFFF00"/>
                </a:solidFill>
              </a:rPr>
              <a:t>To be healed:</a:t>
            </a:r>
          </a:p>
          <a:p>
            <a:pPr marL="137160" indent="0">
              <a:buNone/>
            </a:pPr>
            <a:endParaRPr lang="en-US" sz="800" b="1" dirty="0">
              <a:solidFill>
                <a:srgbClr val="FFFF00"/>
              </a:solidFill>
            </a:endParaRPr>
          </a:p>
          <a:p>
            <a:pPr marL="137160" indent="0">
              <a:buNone/>
            </a:pPr>
            <a:r>
              <a:rPr lang="en-US" b="1" dirty="0">
                <a:solidFill>
                  <a:srgbClr val="FFFF00"/>
                </a:solidFill>
              </a:rPr>
              <a:t>Trust Jesus</a:t>
            </a:r>
          </a:p>
          <a:p>
            <a:pPr marL="137160" indent="0">
              <a:buNone/>
            </a:pPr>
            <a:endParaRPr lang="en-US" sz="800" b="1" dirty="0">
              <a:solidFill>
                <a:srgbClr val="FFFF00"/>
              </a:solidFill>
            </a:endParaRPr>
          </a:p>
          <a:p>
            <a:pPr marL="137160" indent="0">
              <a:buNone/>
            </a:pPr>
            <a:r>
              <a:rPr lang="en-US" b="1" dirty="0">
                <a:solidFill>
                  <a:srgbClr val="FFFF00"/>
                </a:solidFill>
              </a:rPr>
              <a:t>Take action</a:t>
            </a:r>
          </a:p>
          <a:p>
            <a:pPr marL="137160" indent="0">
              <a:buNone/>
            </a:pPr>
            <a:endParaRPr lang="en-US" b="1" dirty="0">
              <a:solidFill>
                <a:srgbClr val="FFFF00"/>
              </a:solidFill>
            </a:endParaRPr>
          </a:p>
          <a:p>
            <a:pPr marL="137160" indent="0">
              <a:buNone/>
            </a:pPr>
            <a:r>
              <a:rPr lang="en-US" b="1" dirty="0">
                <a:solidFill>
                  <a:srgbClr val="FFFF00"/>
                </a:solidFill>
              </a:rPr>
              <a:t>The cure was </a:t>
            </a:r>
          </a:p>
          <a:p>
            <a:pPr marL="137160" indent="0">
              <a:buNone/>
            </a:pPr>
            <a:r>
              <a:rPr lang="en-US" b="1" dirty="0">
                <a:solidFill>
                  <a:srgbClr val="FFFF00"/>
                </a:solidFill>
              </a:rPr>
              <a:t>Sudden and complete</a:t>
            </a:r>
          </a:p>
          <a:p>
            <a:pPr marL="137160" indent="0">
              <a:buNone/>
            </a:pPr>
            <a:endParaRPr lang="en-US" b="1" dirty="0">
              <a:solidFill>
                <a:srgbClr val="FFFF00"/>
              </a:solidFill>
            </a:endParaRPr>
          </a:p>
          <a:p>
            <a:pPr marL="137160" indent="0">
              <a:buNone/>
            </a:pPr>
            <a:r>
              <a:rPr lang="en-US" b="1" dirty="0">
                <a:solidFill>
                  <a:srgbClr val="FFFF00"/>
                </a:solidFill>
              </a:rPr>
              <a:t>Stop sinning!</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557" y="2514600"/>
            <a:ext cx="508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1775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9D831-0782-4219-9FB5-371CF61216A3}"/>
              </a:ext>
            </a:extLst>
          </p:cNvPr>
          <p:cNvSpPr>
            <a:spLocks noGrp="1"/>
          </p:cNvSpPr>
          <p:nvPr>
            <p:ph type="title"/>
          </p:nvPr>
        </p:nvSpPr>
        <p:spPr/>
        <p:txBody>
          <a:bodyPr>
            <a:normAutofit/>
          </a:bodyPr>
          <a:lstStyle/>
          <a:p>
            <a:r>
              <a:rPr lang="en-US" sz="3200" dirty="0"/>
              <a:t>John 5:16-30</a:t>
            </a:r>
            <a:br>
              <a:rPr lang="en-US" sz="3200" dirty="0"/>
            </a:br>
            <a:r>
              <a:rPr lang="en-US" sz="3200" dirty="0"/>
              <a:t>Jesus the Lord of the Sabbath</a:t>
            </a:r>
          </a:p>
        </p:txBody>
      </p:sp>
      <p:sp>
        <p:nvSpPr>
          <p:cNvPr id="3" name="Content Placeholder 2">
            <a:extLst>
              <a:ext uri="{FF2B5EF4-FFF2-40B4-BE49-F238E27FC236}">
                <a16:creationId xmlns:a16="http://schemas.microsoft.com/office/drawing/2014/main" id="{93A5F7B2-7270-42B4-9B82-4118E25C8D41}"/>
              </a:ext>
            </a:extLst>
          </p:cNvPr>
          <p:cNvSpPr>
            <a:spLocks noGrp="1"/>
          </p:cNvSpPr>
          <p:nvPr>
            <p:ph idx="1"/>
          </p:nvPr>
        </p:nvSpPr>
        <p:spPr>
          <a:xfrm>
            <a:off x="457200" y="1908698"/>
            <a:ext cx="8229600" cy="4400661"/>
          </a:xfrm>
        </p:spPr>
        <p:txBody>
          <a:bodyPr>
            <a:normAutofit/>
          </a:bodyPr>
          <a:lstStyle/>
          <a:p>
            <a:pPr marL="137160" indent="0">
              <a:buNone/>
            </a:pPr>
            <a:r>
              <a:rPr lang="en-US" sz="2400" b="1" dirty="0"/>
              <a:t>v. 17  My Father is always at work.</a:t>
            </a:r>
          </a:p>
          <a:p>
            <a:pPr marL="137160" indent="0">
              <a:buNone/>
            </a:pPr>
            <a:endParaRPr lang="en-US" sz="2400" b="1" dirty="0"/>
          </a:p>
          <a:p>
            <a:pPr marL="137160" indent="0">
              <a:buNone/>
            </a:pPr>
            <a:r>
              <a:rPr lang="en-US" sz="2400" b="1" dirty="0"/>
              <a:t>v. 18  They tried all the more to kill Jesus.</a:t>
            </a:r>
          </a:p>
          <a:p>
            <a:pPr marL="137160" indent="0">
              <a:buNone/>
            </a:pPr>
            <a:endParaRPr lang="en-US" sz="2400" b="1" dirty="0"/>
          </a:p>
          <a:p>
            <a:pPr marL="137160" indent="0">
              <a:buNone/>
            </a:pPr>
            <a:r>
              <a:rPr lang="en-US" sz="2400" b="1" dirty="0"/>
              <a:t>Why? Because he claims to have authority over the Sabbath.</a:t>
            </a:r>
          </a:p>
          <a:p>
            <a:pPr marL="137160" indent="0">
              <a:buNone/>
            </a:pPr>
            <a:endParaRPr lang="en-US" sz="2400" b="1" dirty="0"/>
          </a:p>
          <a:p>
            <a:pPr marL="137160" indent="0">
              <a:buNone/>
            </a:pPr>
            <a:r>
              <a:rPr lang="en-US" sz="2400" b="1" dirty="0"/>
              <a:t>Sabbath for man Mark 2:27</a:t>
            </a:r>
          </a:p>
          <a:p>
            <a:pPr marL="137160" indent="0">
              <a:buNone/>
            </a:pPr>
            <a:r>
              <a:rPr lang="en-US" sz="2400" b="1" dirty="0"/>
              <a:t>Jesus Lord of the Sabbath Matthew 12:1-8, Luke 6:1-5</a:t>
            </a:r>
          </a:p>
        </p:txBody>
      </p:sp>
    </p:spTree>
    <p:extLst>
      <p:ext uri="{BB962C8B-B14F-4D97-AF65-F5344CB8AC3E}">
        <p14:creationId xmlns:p14="http://schemas.microsoft.com/office/powerpoint/2010/main" val="29153496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VI.  Sign #4  Feeding the 5000</a:t>
            </a:r>
          </a:p>
        </p:txBody>
      </p:sp>
      <p:sp>
        <p:nvSpPr>
          <p:cNvPr id="3" name="Content Placeholder 2"/>
          <p:cNvSpPr>
            <a:spLocks noGrp="1"/>
          </p:cNvSpPr>
          <p:nvPr>
            <p:ph idx="1"/>
          </p:nvPr>
        </p:nvSpPr>
        <p:spPr>
          <a:xfrm>
            <a:off x="152400" y="1371600"/>
            <a:ext cx="5029200" cy="4937760"/>
          </a:xfrm>
        </p:spPr>
        <p:txBody>
          <a:bodyPr>
            <a:normAutofit/>
          </a:bodyPr>
          <a:lstStyle/>
          <a:p>
            <a:pPr marL="137160" indent="0">
              <a:buNone/>
            </a:pPr>
            <a:r>
              <a:rPr lang="en-US" b="1" dirty="0">
                <a:solidFill>
                  <a:srgbClr val="FFFF00"/>
                </a:solidFill>
              </a:rPr>
              <a:t>Theme:  Jesus will replace Moses and will replace the Passover.</a:t>
            </a:r>
          </a:p>
          <a:p>
            <a:pPr marL="137160" indent="0">
              <a:buNone/>
            </a:pPr>
            <a:r>
              <a:rPr lang="en-US" b="1" dirty="0">
                <a:solidFill>
                  <a:srgbClr val="FFFF00"/>
                </a:solidFill>
              </a:rPr>
              <a:t>Type:  Marriage feast with God</a:t>
            </a:r>
          </a:p>
          <a:p>
            <a:pPr marL="137160" indent="0">
              <a:buNone/>
            </a:pPr>
            <a:endParaRPr lang="en-US" sz="900" b="1" dirty="0">
              <a:solidFill>
                <a:srgbClr val="FFFF00"/>
              </a:solidFill>
            </a:endParaRPr>
          </a:p>
          <a:p>
            <a:pPr marL="137160" indent="0">
              <a:buNone/>
            </a:pPr>
            <a:r>
              <a:rPr lang="en-US" b="1" dirty="0">
                <a:solidFill>
                  <a:srgbClr val="FFFF00"/>
                </a:solidFill>
              </a:rPr>
              <a:t>Jesus gives bread (like the manna)</a:t>
            </a:r>
          </a:p>
          <a:p>
            <a:pPr marL="137160" indent="0">
              <a:buNone/>
            </a:pPr>
            <a:endParaRPr lang="en-US" sz="800" b="1" dirty="0">
              <a:solidFill>
                <a:srgbClr val="FFFF00"/>
              </a:solidFill>
            </a:endParaRPr>
          </a:p>
          <a:p>
            <a:pPr marL="137160" indent="0">
              <a:buNone/>
            </a:pPr>
            <a:r>
              <a:rPr lang="en-US" b="1" dirty="0">
                <a:solidFill>
                  <a:srgbClr val="FFFF00"/>
                </a:solidFill>
              </a:rPr>
              <a:t>People’s response:  6:14 “Surely this is the prophet” (Deuteronomy 18:17-19)</a:t>
            </a:r>
          </a:p>
          <a:p>
            <a:pPr marL="137160" indent="0">
              <a:buNone/>
            </a:pPr>
            <a:endParaRPr lang="en-US" dirty="0"/>
          </a:p>
        </p:txBody>
      </p:sp>
      <p:pic>
        <p:nvPicPr>
          <p:cNvPr id="1026" name="Picture 2" descr="http://www.bible-basics-layers-of-understanding.com/images/feeding5000breadfishes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295400"/>
            <a:ext cx="38100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artoonstock.com/lowres/jlo0174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992880"/>
            <a:ext cx="3295650" cy="2636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7382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VII.  Sign #5 Walking on Water</a:t>
            </a:r>
          </a:p>
        </p:txBody>
      </p:sp>
      <p:sp>
        <p:nvSpPr>
          <p:cNvPr id="3" name="Content Placeholder 2"/>
          <p:cNvSpPr>
            <a:spLocks noGrp="1"/>
          </p:cNvSpPr>
          <p:nvPr>
            <p:ph idx="1"/>
          </p:nvPr>
        </p:nvSpPr>
        <p:spPr>
          <a:xfrm>
            <a:off x="4419600" y="1524000"/>
            <a:ext cx="4419600" cy="4785360"/>
          </a:xfrm>
        </p:spPr>
        <p:txBody>
          <a:bodyPr>
            <a:normAutofit fontScale="85000" lnSpcReduction="10000"/>
          </a:bodyPr>
          <a:lstStyle/>
          <a:p>
            <a:pPr marL="137160" indent="0">
              <a:buNone/>
            </a:pPr>
            <a:r>
              <a:rPr lang="en-US" b="1" dirty="0" err="1">
                <a:solidFill>
                  <a:srgbClr val="FFFF00"/>
                </a:solidFill>
              </a:rPr>
              <a:t>Jn</a:t>
            </a:r>
            <a:r>
              <a:rPr lang="en-US" b="1" dirty="0">
                <a:solidFill>
                  <a:srgbClr val="FFFF00"/>
                </a:solidFill>
              </a:rPr>
              <a:t> 6:16-24  (Matt14:22-33, Mark 6:47-51)</a:t>
            </a:r>
          </a:p>
          <a:p>
            <a:pPr marL="137160" indent="0">
              <a:buNone/>
            </a:pPr>
            <a:r>
              <a:rPr lang="en-US" b="1" dirty="0">
                <a:solidFill>
                  <a:srgbClr val="FFFF00"/>
                </a:solidFill>
              </a:rPr>
              <a:t> </a:t>
            </a:r>
          </a:p>
          <a:p>
            <a:pPr marL="137160" indent="0">
              <a:buNone/>
            </a:pPr>
            <a:r>
              <a:rPr lang="en-US" b="1" dirty="0">
                <a:solidFill>
                  <a:srgbClr val="FFFF00"/>
                </a:solidFill>
              </a:rPr>
              <a:t>John’s emphasis:  A parallel to Moses parting the water.  An Exodus/Passover scene.</a:t>
            </a:r>
          </a:p>
          <a:p>
            <a:pPr marL="137160" indent="0">
              <a:buNone/>
            </a:pPr>
            <a:r>
              <a:rPr lang="en-US" b="1" dirty="0">
                <a:solidFill>
                  <a:srgbClr val="FFFF00"/>
                </a:solidFill>
              </a:rPr>
              <a:t> </a:t>
            </a:r>
          </a:p>
          <a:p>
            <a:pPr marL="137160" indent="0">
              <a:buNone/>
            </a:pPr>
            <a:r>
              <a:rPr lang="en-US" b="1" dirty="0">
                <a:solidFill>
                  <a:srgbClr val="FFFF00"/>
                </a:solidFill>
              </a:rPr>
              <a:t>“It is I”  (I AM that I AM  </a:t>
            </a:r>
            <a:r>
              <a:rPr lang="en-US" b="1" i="1" dirty="0">
                <a:solidFill>
                  <a:srgbClr val="FFFF00"/>
                </a:solidFill>
              </a:rPr>
              <a:t>ego </a:t>
            </a:r>
            <a:r>
              <a:rPr lang="en-US" b="1" i="1" dirty="0" err="1">
                <a:solidFill>
                  <a:srgbClr val="FFFF00"/>
                </a:solidFill>
              </a:rPr>
              <a:t>eimi</a:t>
            </a:r>
            <a:r>
              <a:rPr lang="en-US" b="1" i="1" dirty="0">
                <a:solidFill>
                  <a:srgbClr val="FFFF00"/>
                </a:solidFill>
              </a:rPr>
              <a:t>  </a:t>
            </a:r>
            <a:r>
              <a:rPr lang="en-US" b="1" dirty="0">
                <a:solidFill>
                  <a:srgbClr val="FFFF00"/>
                </a:solidFill>
              </a:rPr>
              <a:t>Exodus 3:14)  Do not be afraid.   </a:t>
            </a:r>
            <a:r>
              <a:rPr lang="en-US" b="1" dirty="0"/>
              <a:t>Suddenly</a:t>
            </a:r>
            <a:r>
              <a:rPr lang="en-US" b="1" dirty="0">
                <a:solidFill>
                  <a:srgbClr val="FFFF00"/>
                </a:solidFill>
              </a:rPr>
              <a:t> they are on the other side (recalling the crossing of the Red Sea)</a:t>
            </a:r>
          </a:p>
          <a:p>
            <a:pPr marL="137160" indent="0">
              <a:buNone/>
            </a:pPr>
            <a:endParaRPr lang="en-US" dirty="0"/>
          </a:p>
        </p:txBody>
      </p:sp>
      <p:pic>
        <p:nvPicPr>
          <p:cNvPr id="4" name="Picture 2" descr="http://listverse.files.wordpress.com/2010/05/walkingonwa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3648075" cy="455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4448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ilk.net/RelEd/clipart/SeaGali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29541"/>
            <a:ext cx="5029200" cy="6475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452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17977"/>
            <a:ext cx="8915400" cy="5786199"/>
          </a:xfrm>
          <a:prstGeom prst="rect">
            <a:avLst/>
          </a:prstGeom>
        </p:spPr>
        <p:txBody>
          <a:bodyPr wrap="square">
            <a:spAutoFit/>
          </a:bodyPr>
          <a:lstStyle/>
          <a:p>
            <a:r>
              <a:rPr lang="en-US" sz="5400" b="1" dirty="0">
                <a:latin typeface="Papyrus"/>
              </a:rPr>
              <a:t>Uniqueness</a:t>
            </a:r>
          </a:p>
          <a:p>
            <a:r>
              <a:rPr lang="en-US" sz="2800" b="1" dirty="0">
                <a:solidFill>
                  <a:srgbClr val="FFFF00"/>
                </a:solidFill>
                <a:latin typeface="RomanAntique"/>
              </a:rPr>
              <a:t>In the </a:t>
            </a:r>
            <a:r>
              <a:rPr lang="en-US" sz="2800" b="1" dirty="0" err="1">
                <a:solidFill>
                  <a:srgbClr val="FFFF00"/>
                </a:solidFill>
                <a:latin typeface="RomanAntique"/>
              </a:rPr>
              <a:t>Synoptics</a:t>
            </a:r>
            <a:r>
              <a:rPr lang="en-US" sz="2800" b="1" dirty="0">
                <a:solidFill>
                  <a:srgbClr val="FFFF00"/>
                </a:solidFill>
                <a:latin typeface="RomanAntique"/>
              </a:rPr>
              <a:t> but not in John</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Birth</a:t>
            </a:r>
          </a:p>
          <a:p>
            <a:r>
              <a:rPr lang="en-US" sz="2400" b="1" dirty="0">
                <a:latin typeface="Times New Roman" panose="02020603050405020304" pitchFamily="18" charset="0"/>
                <a:cs typeface="Times New Roman" panose="02020603050405020304" pitchFamily="18" charset="0"/>
              </a:rPr>
              <a:t>Baptism</a:t>
            </a:r>
          </a:p>
          <a:p>
            <a:r>
              <a:rPr lang="en-US" sz="2400" b="1" dirty="0">
                <a:latin typeface="Times New Roman" panose="02020603050405020304" pitchFamily="18" charset="0"/>
                <a:cs typeface="Times New Roman" panose="02020603050405020304" pitchFamily="18" charset="0"/>
              </a:rPr>
              <a:t>Temptation</a:t>
            </a:r>
          </a:p>
          <a:p>
            <a:r>
              <a:rPr lang="en-US" sz="2400" b="1" dirty="0">
                <a:latin typeface="Times New Roman" panose="02020603050405020304" pitchFamily="18" charset="0"/>
                <a:cs typeface="Times New Roman" panose="02020603050405020304" pitchFamily="18" charset="0"/>
              </a:rPr>
              <a:t>Transfiguration</a:t>
            </a:r>
          </a:p>
          <a:p>
            <a:r>
              <a:rPr lang="en-US" sz="2400" b="1" dirty="0">
                <a:latin typeface="Times New Roman" panose="02020603050405020304" pitchFamily="18" charset="0"/>
                <a:cs typeface="Times New Roman" panose="02020603050405020304" pitchFamily="18" charset="0"/>
              </a:rPr>
              <a:t>Agony in the Garden</a:t>
            </a:r>
          </a:p>
          <a:p>
            <a:r>
              <a:rPr lang="en-US" sz="2400" b="1" dirty="0">
                <a:latin typeface="Times New Roman" panose="02020603050405020304" pitchFamily="18" charset="0"/>
                <a:cs typeface="Times New Roman" panose="02020603050405020304" pitchFamily="18" charset="0"/>
              </a:rPr>
              <a:t>Lord’s Supper</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Parables</a:t>
            </a:r>
          </a:p>
          <a:p>
            <a:r>
              <a:rPr lang="en-US" sz="2400" b="1" dirty="0">
                <a:latin typeface="Times New Roman" panose="02020603050405020304" pitchFamily="18" charset="0"/>
                <a:cs typeface="Times New Roman" panose="02020603050405020304" pitchFamily="18" charset="0"/>
              </a:rPr>
              <a:t>Exorcisms</a:t>
            </a:r>
          </a:p>
          <a:p>
            <a:r>
              <a:rPr lang="en-US" sz="2400" b="1" dirty="0">
                <a:latin typeface="Times New Roman" panose="02020603050405020304" pitchFamily="18" charset="0"/>
                <a:cs typeface="Times New Roman" panose="02020603050405020304" pitchFamily="18" charset="0"/>
              </a:rPr>
              <a:t>Emphasis on the Kingdom of God</a:t>
            </a:r>
          </a:p>
          <a:p>
            <a:r>
              <a:rPr lang="en-US" sz="2400" b="1" dirty="0">
                <a:latin typeface="Times New Roman" panose="02020603050405020304" pitchFamily="18" charset="0"/>
                <a:cs typeface="Times New Roman" panose="02020603050405020304" pitchFamily="18" charset="0"/>
              </a:rPr>
              <a:t>Secrecy theme</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628775"/>
            <a:ext cx="3324225"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862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VIII.  John 6:25-70  I AM The Bread of Life</a:t>
            </a:r>
            <a:br>
              <a:rPr lang="en-US" sz="3200" dirty="0"/>
            </a:br>
            <a:r>
              <a:rPr lang="en-US" sz="3200" dirty="0"/>
              <a:t>subtext:  I am greater than Moses</a:t>
            </a:r>
          </a:p>
        </p:txBody>
      </p:sp>
      <p:sp>
        <p:nvSpPr>
          <p:cNvPr id="3" name="Content Placeholder 2"/>
          <p:cNvSpPr>
            <a:spLocks noGrp="1"/>
          </p:cNvSpPr>
          <p:nvPr>
            <p:ph idx="1"/>
          </p:nvPr>
        </p:nvSpPr>
        <p:spPr>
          <a:xfrm>
            <a:off x="228600" y="1600200"/>
            <a:ext cx="8610600" cy="4709160"/>
          </a:xfrm>
        </p:spPr>
        <p:txBody>
          <a:bodyPr>
            <a:normAutofit fontScale="92500" lnSpcReduction="10000"/>
          </a:bodyPr>
          <a:lstStyle/>
          <a:p>
            <a:pPr marL="137160" indent="0">
              <a:buNone/>
            </a:pPr>
            <a:r>
              <a:rPr lang="en-US" b="1" dirty="0">
                <a:solidFill>
                  <a:srgbClr val="FFFF00"/>
                </a:solidFill>
              </a:rPr>
              <a:t>v. 25-27  Seek spiritual not physical food </a:t>
            </a:r>
          </a:p>
          <a:p>
            <a:pPr marL="137160" indent="0">
              <a:buNone/>
            </a:pPr>
            <a:r>
              <a:rPr lang="en-US" b="1" dirty="0">
                <a:solidFill>
                  <a:srgbClr val="FFFF00"/>
                </a:solidFill>
              </a:rPr>
              <a:t>	“Work” for spiritual food.   </a:t>
            </a:r>
          </a:p>
          <a:p>
            <a:pPr marL="137160" indent="0">
              <a:buNone/>
            </a:pPr>
            <a:endParaRPr lang="en-US" sz="900" b="1" dirty="0">
              <a:solidFill>
                <a:srgbClr val="FFFF00"/>
              </a:solidFill>
            </a:endParaRPr>
          </a:p>
          <a:p>
            <a:pPr marL="137160" indent="0">
              <a:buNone/>
            </a:pPr>
            <a:r>
              <a:rPr lang="en-US" b="1" dirty="0">
                <a:solidFill>
                  <a:srgbClr val="FFFF00"/>
                </a:solidFill>
              </a:rPr>
              <a:t>v. 28-29  What is the work of God?   Believe in the one he sent.   Irony </a:t>
            </a:r>
          </a:p>
          <a:p>
            <a:pPr marL="137160" indent="0">
              <a:buNone/>
            </a:pPr>
            <a:endParaRPr lang="en-US" sz="900" b="1" dirty="0">
              <a:solidFill>
                <a:srgbClr val="FFFF00"/>
              </a:solidFill>
            </a:endParaRPr>
          </a:p>
          <a:p>
            <a:pPr marL="137160" indent="0">
              <a:buNone/>
            </a:pPr>
            <a:r>
              <a:rPr lang="en-US" b="1" dirty="0">
                <a:solidFill>
                  <a:srgbClr val="FFFF00"/>
                </a:solidFill>
              </a:rPr>
              <a:t>v. 30  Jews demand a sign again  (recall clearing the temple) </a:t>
            </a:r>
          </a:p>
          <a:p>
            <a:pPr marL="137160" indent="0">
              <a:buNone/>
            </a:pPr>
            <a:endParaRPr lang="en-US" sz="900" b="1" dirty="0">
              <a:solidFill>
                <a:srgbClr val="FFFF00"/>
              </a:solidFill>
            </a:endParaRPr>
          </a:p>
          <a:p>
            <a:pPr marL="137160" indent="0">
              <a:buNone/>
            </a:pPr>
            <a:r>
              <a:rPr lang="en-US" b="1" dirty="0">
                <a:solidFill>
                  <a:srgbClr val="FFFF00"/>
                </a:solidFill>
              </a:rPr>
              <a:t>Jesus:  I gave you bread.  I am greater than Moses.   Isn’t that testimony enough?</a:t>
            </a:r>
          </a:p>
          <a:p>
            <a:pPr marL="137160" indent="0">
              <a:buNone/>
            </a:pPr>
            <a:endParaRPr lang="en-US" sz="900" b="1" dirty="0">
              <a:solidFill>
                <a:srgbClr val="FFFF00"/>
              </a:solidFill>
            </a:endParaRPr>
          </a:p>
          <a:p>
            <a:pPr marL="137160" indent="0">
              <a:buNone/>
            </a:pPr>
            <a:r>
              <a:rPr lang="en-US" b="1" dirty="0">
                <a:solidFill>
                  <a:srgbClr val="FFFF00"/>
                </a:solidFill>
              </a:rPr>
              <a:t>In fact:   I AM the bread of life.  physically  v. 35   and eternally  v. 47-51.</a:t>
            </a:r>
          </a:p>
          <a:p>
            <a:pPr marL="137160" indent="0">
              <a:buNone/>
            </a:pPr>
            <a:endParaRPr lang="en-US" dirty="0"/>
          </a:p>
        </p:txBody>
      </p:sp>
    </p:spTree>
    <p:extLst>
      <p:ext uri="{BB962C8B-B14F-4D97-AF65-F5344CB8AC3E}">
        <p14:creationId xmlns:p14="http://schemas.microsoft.com/office/powerpoint/2010/main" val="15108260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 Practical Question</a:t>
            </a:r>
          </a:p>
        </p:txBody>
      </p:sp>
      <p:sp>
        <p:nvSpPr>
          <p:cNvPr id="3" name="Content Placeholder 2"/>
          <p:cNvSpPr>
            <a:spLocks noGrp="1"/>
          </p:cNvSpPr>
          <p:nvPr>
            <p:ph idx="1"/>
          </p:nvPr>
        </p:nvSpPr>
        <p:spPr>
          <a:xfrm>
            <a:off x="685800" y="1752600"/>
            <a:ext cx="8001000" cy="4556760"/>
          </a:xfrm>
        </p:spPr>
        <p:txBody>
          <a:bodyPr/>
          <a:lstStyle/>
          <a:p>
            <a:pPr marL="137160" indent="0">
              <a:buNone/>
            </a:pPr>
            <a:r>
              <a:rPr lang="en-US" b="1" dirty="0">
                <a:solidFill>
                  <a:srgbClr val="FFFF00"/>
                </a:solidFill>
              </a:rPr>
              <a:t>6:35b What is “bread” for you?  What do you hunger for?</a:t>
            </a:r>
          </a:p>
          <a:p>
            <a:endParaRPr lang="en-US" b="1" dirty="0">
              <a:solidFill>
                <a:srgbClr val="FFFF00"/>
              </a:solidFill>
            </a:endParaRPr>
          </a:p>
          <a:p>
            <a:pPr marL="137160" indent="0">
              <a:buNone/>
            </a:pPr>
            <a:r>
              <a:rPr lang="en-US" b="1" dirty="0">
                <a:solidFill>
                  <a:srgbClr val="FFFF00"/>
                </a:solidFill>
              </a:rPr>
              <a:t>6:35c What is “water” for you?  What do you thirst for?</a:t>
            </a:r>
          </a:p>
          <a:p>
            <a:endParaRPr lang="en-US" b="1" dirty="0">
              <a:solidFill>
                <a:srgbClr val="FFFF00"/>
              </a:solidFill>
            </a:endParaRPr>
          </a:p>
          <a:p>
            <a:pPr marL="137160" indent="0">
              <a:buNone/>
            </a:pPr>
            <a:r>
              <a:rPr lang="en-US" b="1" dirty="0">
                <a:solidFill>
                  <a:srgbClr val="FFFF00"/>
                </a:solidFill>
              </a:rPr>
              <a:t>The people:  Please give us this bread!</a:t>
            </a:r>
          </a:p>
        </p:txBody>
      </p:sp>
    </p:spTree>
    <p:extLst>
      <p:ext uri="{BB962C8B-B14F-4D97-AF65-F5344CB8AC3E}">
        <p14:creationId xmlns:p14="http://schemas.microsoft.com/office/powerpoint/2010/main" val="28335572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John 6:53-59 Eat the flesh and the blood</a:t>
            </a:r>
          </a:p>
        </p:txBody>
      </p:sp>
      <p:sp>
        <p:nvSpPr>
          <p:cNvPr id="3" name="Content Placeholder 2"/>
          <p:cNvSpPr>
            <a:spLocks noGrp="1"/>
          </p:cNvSpPr>
          <p:nvPr>
            <p:ph idx="1"/>
          </p:nvPr>
        </p:nvSpPr>
        <p:spPr>
          <a:xfrm>
            <a:off x="457200" y="1752600"/>
            <a:ext cx="8229600" cy="4556760"/>
          </a:xfrm>
        </p:spPr>
        <p:txBody>
          <a:bodyPr/>
          <a:lstStyle/>
          <a:p>
            <a:pPr marL="137160" indent="0">
              <a:buNone/>
            </a:pPr>
            <a:r>
              <a:rPr lang="en-US" b="1" dirty="0">
                <a:solidFill>
                  <a:srgbClr val="FFFF00"/>
                </a:solidFill>
              </a:rPr>
              <a:t>Not a prefigure of the Lord’s Supper.</a:t>
            </a:r>
          </a:p>
          <a:p>
            <a:pPr marL="137160" indent="0">
              <a:buNone/>
            </a:pPr>
            <a:r>
              <a:rPr lang="en-US" b="1" dirty="0">
                <a:solidFill>
                  <a:srgbClr val="FFFF00"/>
                </a:solidFill>
              </a:rPr>
              <a:t>The Lord’s Supper is a remembrance of this fact.</a:t>
            </a:r>
          </a:p>
          <a:p>
            <a:pPr marL="137160" indent="0">
              <a:buNone/>
            </a:pPr>
            <a:endParaRPr lang="en-US" b="1" dirty="0">
              <a:solidFill>
                <a:srgbClr val="FFFF00"/>
              </a:solidFill>
            </a:endParaRPr>
          </a:p>
          <a:p>
            <a:pPr marL="137160" indent="0">
              <a:buNone/>
            </a:pPr>
            <a:r>
              <a:rPr lang="en-US" b="1" dirty="0">
                <a:solidFill>
                  <a:srgbClr val="FFFF00"/>
                </a:solidFill>
              </a:rPr>
              <a:t>v. 60-70  The people respond.  Offended.</a:t>
            </a:r>
          </a:p>
          <a:p>
            <a:pPr marL="137160" indent="0">
              <a:buNone/>
            </a:pPr>
            <a:endParaRPr lang="en-US" b="1" dirty="0">
              <a:solidFill>
                <a:srgbClr val="FFFF00"/>
              </a:solidFill>
            </a:endParaRPr>
          </a:p>
          <a:p>
            <a:pPr marL="137160" indent="0">
              <a:buNone/>
            </a:pPr>
            <a:r>
              <a:rPr lang="en-US" b="1" dirty="0">
                <a:solidFill>
                  <a:srgbClr val="FFFF00"/>
                </a:solidFill>
              </a:rPr>
              <a:t>v. 67  Jesus:  What about you?</a:t>
            </a:r>
          </a:p>
          <a:p>
            <a:pPr marL="137160" indent="0">
              <a:buNone/>
            </a:pPr>
            <a:endParaRPr lang="en-US" b="1" dirty="0">
              <a:solidFill>
                <a:srgbClr val="FFFF00"/>
              </a:solidFill>
            </a:endParaRPr>
          </a:p>
          <a:p>
            <a:pPr marL="137160" indent="0">
              <a:buNone/>
            </a:pPr>
            <a:r>
              <a:rPr lang="en-US" b="1" dirty="0">
                <a:solidFill>
                  <a:srgbClr val="FFFF00"/>
                </a:solidFill>
              </a:rPr>
              <a:t>Peter:  To whom else shall we go?</a:t>
            </a:r>
          </a:p>
        </p:txBody>
      </p:sp>
    </p:spTree>
    <p:extLst>
      <p:ext uri="{BB962C8B-B14F-4D97-AF65-F5344CB8AC3E}">
        <p14:creationId xmlns:p14="http://schemas.microsoft.com/office/powerpoint/2010/main" val="14797072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IX.  John 7:1-9:41  Tabernacles Discourses</a:t>
            </a:r>
          </a:p>
        </p:txBody>
      </p:sp>
      <p:sp>
        <p:nvSpPr>
          <p:cNvPr id="3" name="Content Placeholder 2"/>
          <p:cNvSpPr>
            <a:spLocks noGrp="1"/>
          </p:cNvSpPr>
          <p:nvPr>
            <p:ph idx="1"/>
          </p:nvPr>
        </p:nvSpPr>
        <p:spPr>
          <a:xfrm>
            <a:off x="228600" y="1524000"/>
            <a:ext cx="3845334" cy="4785360"/>
          </a:xfrm>
        </p:spPr>
        <p:txBody>
          <a:bodyPr>
            <a:normAutofit/>
          </a:bodyPr>
          <a:lstStyle/>
          <a:p>
            <a:r>
              <a:rPr lang="en-US" sz="2400" b="1" dirty="0">
                <a:solidFill>
                  <a:srgbClr val="FFFF00"/>
                </a:solidFill>
              </a:rPr>
              <a:t>Tabernacles (Sukkot)</a:t>
            </a:r>
          </a:p>
          <a:p>
            <a:endParaRPr lang="en-US" sz="2400" b="1" dirty="0">
              <a:solidFill>
                <a:srgbClr val="FFFF00"/>
              </a:solidFill>
            </a:endParaRPr>
          </a:p>
          <a:p>
            <a:r>
              <a:rPr lang="en-US" sz="2400" b="1" dirty="0">
                <a:solidFill>
                  <a:srgbClr val="FFFF00"/>
                </a:solidFill>
              </a:rPr>
              <a:t>Harvest Festival</a:t>
            </a:r>
          </a:p>
          <a:p>
            <a:endParaRPr lang="en-US" sz="2400" b="1" dirty="0">
              <a:solidFill>
                <a:srgbClr val="FFFF00"/>
              </a:solidFill>
            </a:endParaRPr>
          </a:p>
          <a:p>
            <a:r>
              <a:rPr lang="en-US" sz="2400" b="1" dirty="0">
                <a:solidFill>
                  <a:srgbClr val="FFFF00"/>
                </a:solidFill>
              </a:rPr>
              <a:t>Remembrance of  Wandering in the Wilderness = living by faith in a </a:t>
            </a:r>
            <a:r>
              <a:rPr lang="en-US" sz="2400" b="1" dirty="0" err="1">
                <a:solidFill>
                  <a:srgbClr val="FFFF00"/>
                </a:solidFill>
              </a:rPr>
              <a:t>relationshiip</a:t>
            </a:r>
            <a:r>
              <a:rPr lang="en-US" sz="2400" b="1" dirty="0">
                <a:solidFill>
                  <a:srgbClr val="FFFF00"/>
                </a:solidFill>
              </a:rPr>
              <a:t> with God</a:t>
            </a:r>
          </a:p>
          <a:p>
            <a:r>
              <a:rPr lang="en-US" sz="2400" b="1" dirty="0">
                <a:solidFill>
                  <a:srgbClr val="FFFF00"/>
                </a:solidFill>
              </a:rPr>
              <a:t>John 1:14</a:t>
            </a:r>
          </a:p>
        </p:txBody>
      </p:sp>
      <p:pic>
        <p:nvPicPr>
          <p:cNvPr id="2050" name="Picture 2" descr="http://www.friendsofart.net/static/images/art2/marc-chagall-the-feast-of-the-tabernac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934" y="1981200"/>
            <a:ext cx="5031966" cy="403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1405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39971-AD99-4811-9337-0CD28F25FF9B}"/>
              </a:ext>
            </a:extLst>
          </p:cNvPr>
          <p:cNvSpPr>
            <a:spLocks noGrp="1"/>
          </p:cNvSpPr>
          <p:nvPr>
            <p:ph type="title"/>
          </p:nvPr>
        </p:nvSpPr>
        <p:spPr/>
        <p:txBody>
          <a:bodyPr>
            <a:normAutofit/>
          </a:bodyPr>
          <a:lstStyle/>
          <a:p>
            <a:r>
              <a:rPr lang="en-US" sz="3600" dirty="0"/>
              <a:t>John 7 &amp; 8 Jesus and Tabernacles</a:t>
            </a:r>
          </a:p>
        </p:txBody>
      </p:sp>
      <p:sp>
        <p:nvSpPr>
          <p:cNvPr id="3" name="Content Placeholder 2">
            <a:extLst>
              <a:ext uri="{FF2B5EF4-FFF2-40B4-BE49-F238E27FC236}">
                <a16:creationId xmlns:a16="http://schemas.microsoft.com/office/drawing/2014/main" id="{69FF7178-4B25-48AF-8F42-70F36FDC2019}"/>
              </a:ext>
            </a:extLst>
          </p:cNvPr>
          <p:cNvSpPr>
            <a:spLocks noGrp="1"/>
          </p:cNvSpPr>
          <p:nvPr>
            <p:ph idx="1"/>
          </p:nvPr>
        </p:nvSpPr>
        <p:spPr>
          <a:xfrm>
            <a:off x="457200" y="1633490"/>
            <a:ext cx="4114800" cy="4675869"/>
          </a:xfrm>
        </p:spPr>
        <p:txBody>
          <a:bodyPr>
            <a:normAutofit/>
          </a:bodyPr>
          <a:lstStyle/>
          <a:p>
            <a:pPr marL="137160" indent="0">
              <a:buNone/>
            </a:pPr>
            <a:r>
              <a:rPr lang="en-US" sz="2400" b="1" dirty="0"/>
              <a:t>Feast of Tabernacles</a:t>
            </a:r>
          </a:p>
          <a:p>
            <a:pPr marL="137160" indent="0">
              <a:buNone/>
            </a:pPr>
            <a:endParaRPr lang="en-US" sz="2400" b="1" dirty="0"/>
          </a:p>
          <a:p>
            <a:pPr marL="137160" indent="0">
              <a:buNone/>
            </a:pPr>
            <a:r>
              <a:rPr lang="en-US" sz="2400" b="1" dirty="0"/>
              <a:t>Feast of Booths</a:t>
            </a:r>
          </a:p>
          <a:p>
            <a:pPr marL="137160" indent="0">
              <a:buNone/>
            </a:pPr>
            <a:endParaRPr lang="en-US" sz="2400" b="1" dirty="0"/>
          </a:p>
          <a:p>
            <a:pPr marL="137160" indent="0">
              <a:buNone/>
            </a:pPr>
            <a:r>
              <a:rPr lang="en-US" sz="2400" b="1" i="1" dirty="0"/>
              <a:t>Sukkot</a:t>
            </a:r>
          </a:p>
          <a:p>
            <a:pPr marL="137160" indent="0">
              <a:buNone/>
            </a:pPr>
            <a:endParaRPr lang="en-US" sz="2400" b="1" i="1" dirty="0"/>
          </a:p>
          <a:p>
            <a:pPr marL="137160" indent="0">
              <a:buNone/>
            </a:pPr>
            <a:r>
              <a:rPr lang="en-US" sz="2400" b="1" dirty="0"/>
              <a:t>A harvest festival Sept/Oct</a:t>
            </a:r>
          </a:p>
          <a:p>
            <a:pPr marL="137160" indent="0">
              <a:buNone/>
            </a:pPr>
            <a:endParaRPr lang="en-US" sz="2400" b="1" dirty="0"/>
          </a:p>
          <a:p>
            <a:pPr marL="137160" indent="0">
              <a:buNone/>
            </a:pPr>
            <a:r>
              <a:rPr lang="en-US" sz="2400" b="1" dirty="0"/>
              <a:t>Remembering God dwelling with his people</a:t>
            </a:r>
          </a:p>
        </p:txBody>
      </p:sp>
      <p:pic>
        <p:nvPicPr>
          <p:cNvPr id="4" name="Picture 3">
            <a:extLst>
              <a:ext uri="{FF2B5EF4-FFF2-40B4-BE49-F238E27FC236}">
                <a16:creationId xmlns:a16="http://schemas.microsoft.com/office/drawing/2014/main" id="{FC20A763-AD94-4E34-957A-9B5D8BF06BAA}"/>
              </a:ext>
            </a:extLst>
          </p:cNvPr>
          <p:cNvPicPr>
            <a:picLocks noChangeAspect="1"/>
          </p:cNvPicPr>
          <p:nvPr/>
        </p:nvPicPr>
        <p:blipFill>
          <a:blip r:embed="rId2"/>
          <a:stretch>
            <a:fillRect/>
          </a:stretch>
        </p:blipFill>
        <p:spPr>
          <a:xfrm>
            <a:off x="5114690" y="1500326"/>
            <a:ext cx="3893953" cy="4809033"/>
          </a:xfrm>
          <a:prstGeom prst="rect">
            <a:avLst/>
          </a:prstGeom>
        </p:spPr>
      </p:pic>
    </p:spTree>
    <p:extLst>
      <p:ext uri="{BB962C8B-B14F-4D97-AF65-F5344CB8AC3E}">
        <p14:creationId xmlns:p14="http://schemas.microsoft.com/office/powerpoint/2010/main" val="21009839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Tabernacles/Booths/Sukkot</a:t>
            </a:r>
          </a:p>
        </p:txBody>
      </p:sp>
      <p:sp>
        <p:nvSpPr>
          <p:cNvPr id="3" name="Content Placeholder 2"/>
          <p:cNvSpPr>
            <a:spLocks noGrp="1"/>
          </p:cNvSpPr>
          <p:nvPr>
            <p:ph idx="1"/>
          </p:nvPr>
        </p:nvSpPr>
        <p:spPr/>
        <p:txBody>
          <a:bodyPr>
            <a:normAutofit/>
          </a:bodyPr>
          <a:lstStyle/>
          <a:p>
            <a:endParaRPr lang="en-US" b="1" dirty="0">
              <a:solidFill>
                <a:srgbClr val="FFFF00"/>
              </a:solidFill>
            </a:endParaRPr>
          </a:p>
          <a:p>
            <a:r>
              <a:rPr lang="en-US" b="1" dirty="0">
                <a:solidFill>
                  <a:srgbClr val="FFFF00"/>
                </a:solidFill>
              </a:rPr>
              <a:t>A Celebration of Wandering in the Wilderness: Living in Close Fellowship with God (John 1:14 Jesus </a:t>
            </a:r>
            <a:r>
              <a:rPr lang="en-US" b="1" dirty="0" err="1">
                <a:solidFill>
                  <a:srgbClr val="FFFF00"/>
                </a:solidFill>
              </a:rPr>
              <a:t>tabernacled</a:t>
            </a:r>
            <a:r>
              <a:rPr lang="en-US" b="1" dirty="0">
                <a:solidFill>
                  <a:srgbClr val="FFFF00"/>
                </a:solidFill>
              </a:rPr>
              <a:t> with us)</a:t>
            </a:r>
          </a:p>
          <a:p>
            <a:endParaRPr lang="en-US" b="1" dirty="0">
              <a:solidFill>
                <a:srgbClr val="FFFF00"/>
              </a:solidFill>
            </a:endParaRPr>
          </a:p>
          <a:p>
            <a:r>
              <a:rPr lang="en-US" b="1" dirty="0">
                <a:solidFill>
                  <a:srgbClr val="FFFF00"/>
                </a:solidFill>
              </a:rPr>
              <a:t>Water Motif:  Water Pouring Ceremony</a:t>
            </a:r>
          </a:p>
          <a:p>
            <a:endParaRPr lang="en-US" b="1" dirty="0">
              <a:solidFill>
                <a:srgbClr val="FFFF00"/>
              </a:solidFill>
            </a:endParaRPr>
          </a:p>
          <a:p>
            <a:r>
              <a:rPr lang="en-US" b="1" dirty="0">
                <a:solidFill>
                  <a:srgbClr val="FFFF00"/>
                </a:solidFill>
              </a:rPr>
              <a:t>Light Motif:  The Illumination of the Temple</a:t>
            </a:r>
          </a:p>
        </p:txBody>
      </p:sp>
    </p:spTree>
    <p:extLst>
      <p:ext uri="{BB962C8B-B14F-4D97-AF65-F5344CB8AC3E}">
        <p14:creationId xmlns:p14="http://schemas.microsoft.com/office/powerpoint/2010/main" val="11537758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Sukkot in a City</a:t>
            </a:r>
          </a:p>
        </p:txBody>
      </p:sp>
      <p:pic>
        <p:nvPicPr>
          <p:cNvPr id="3074" name="Picture 2" descr="http://ofb.net/~epstein/sl/20031016-3-sukk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52600"/>
            <a:ext cx="6308725" cy="4731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164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5D281-B102-41EB-B3F0-50912AA63888}"/>
              </a:ext>
            </a:extLst>
          </p:cNvPr>
          <p:cNvSpPr>
            <a:spLocks noGrp="1"/>
          </p:cNvSpPr>
          <p:nvPr>
            <p:ph type="title"/>
          </p:nvPr>
        </p:nvSpPr>
        <p:spPr/>
        <p:txBody>
          <a:bodyPr>
            <a:normAutofit/>
          </a:bodyPr>
          <a:lstStyle/>
          <a:p>
            <a:r>
              <a:rPr lang="en-US" sz="3600" dirty="0"/>
              <a:t>John 7:14-24</a:t>
            </a:r>
          </a:p>
        </p:txBody>
      </p:sp>
      <p:sp>
        <p:nvSpPr>
          <p:cNvPr id="3" name="Content Placeholder 2">
            <a:extLst>
              <a:ext uri="{FF2B5EF4-FFF2-40B4-BE49-F238E27FC236}">
                <a16:creationId xmlns:a16="http://schemas.microsoft.com/office/drawing/2014/main" id="{2F1C16A9-0250-4700-A7E6-7D27EF1A7E05}"/>
              </a:ext>
            </a:extLst>
          </p:cNvPr>
          <p:cNvSpPr>
            <a:spLocks noGrp="1"/>
          </p:cNvSpPr>
          <p:nvPr>
            <p:ph idx="1"/>
          </p:nvPr>
        </p:nvSpPr>
        <p:spPr>
          <a:xfrm>
            <a:off x="4909351" y="1846554"/>
            <a:ext cx="4136994" cy="4736807"/>
          </a:xfrm>
        </p:spPr>
        <p:txBody>
          <a:bodyPr>
            <a:normAutofit/>
          </a:bodyPr>
          <a:lstStyle/>
          <a:p>
            <a:pPr marL="137160" indent="0">
              <a:buNone/>
            </a:pPr>
            <a:r>
              <a:rPr lang="en-US" b="1" dirty="0"/>
              <a:t>John 7:17</a:t>
            </a:r>
          </a:p>
          <a:p>
            <a:pPr marL="137160" indent="0">
              <a:buNone/>
            </a:pPr>
            <a:r>
              <a:rPr lang="en-US" b="1" dirty="0"/>
              <a:t>If anyone chooses to do God’s will, he will find out whether my teaching comes from God or whether I speak on my own.</a:t>
            </a:r>
          </a:p>
          <a:p>
            <a:pPr marL="137160" indent="0">
              <a:buNone/>
            </a:pPr>
            <a:endParaRPr lang="en-US" b="1" dirty="0"/>
          </a:p>
          <a:p>
            <a:pPr marL="137160" indent="0">
              <a:buNone/>
            </a:pPr>
            <a:endParaRPr lang="en-US" b="1" dirty="0"/>
          </a:p>
        </p:txBody>
      </p:sp>
      <p:sp>
        <p:nvSpPr>
          <p:cNvPr id="5" name="AutoShape 4" descr="The Meaning of the Feast of Tabernacles - ONE FOR ISRAEL Ministry">
            <a:extLst>
              <a:ext uri="{FF2B5EF4-FFF2-40B4-BE49-F238E27FC236}">
                <a16:creationId xmlns:a16="http://schemas.microsoft.com/office/drawing/2014/main" id="{6D4EE8B0-B85F-4352-A7B7-F6FDE5DF421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ook Antiqua"/>
              <a:ea typeface="+mn-ea"/>
              <a:cs typeface="+mn-cs"/>
            </a:endParaRPr>
          </a:p>
        </p:txBody>
      </p:sp>
      <p:pic>
        <p:nvPicPr>
          <p:cNvPr id="7" name="Picture 6">
            <a:extLst>
              <a:ext uri="{FF2B5EF4-FFF2-40B4-BE49-F238E27FC236}">
                <a16:creationId xmlns:a16="http://schemas.microsoft.com/office/drawing/2014/main" id="{892694DA-0592-4C7E-B61C-E03ABA8663A0}"/>
              </a:ext>
            </a:extLst>
          </p:cNvPr>
          <p:cNvPicPr>
            <a:picLocks noChangeAspect="1"/>
          </p:cNvPicPr>
          <p:nvPr/>
        </p:nvPicPr>
        <p:blipFill>
          <a:blip r:embed="rId2"/>
          <a:stretch>
            <a:fillRect/>
          </a:stretch>
        </p:blipFill>
        <p:spPr>
          <a:xfrm>
            <a:off x="-1450111" y="2304614"/>
            <a:ext cx="6084255" cy="3488306"/>
          </a:xfrm>
          <a:prstGeom prst="rect">
            <a:avLst/>
          </a:prstGeom>
        </p:spPr>
      </p:pic>
      <p:sp>
        <p:nvSpPr>
          <p:cNvPr id="8" name="TextBox 7">
            <a:extLst>
              <a:ext uri="{FF2B5EF4-FFF2-40B4-BE49-F238E27FC236}">
                <a16:creationId xmlns:a16="http://schemas.microsoft.com/office/drawing/2014/main" id="{596C9DF8-6034-417F-B26C-7C5C97721988}"/>
              </a:ext>
            </a:extLst>
          </p:cNvPr>
          <p:cNvSpPr txBox="1"/>
          <p:nvPr/>
        </p:nvSpPr>
        <p:spPr>
          <a:xfrm>
            <a:off x="457200" y="1562470"/>
            <a:ext cx="36620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ook Antiqua"/>
                <a:ea typeface="+mn-ea"/>
                <a:cs typeface="+mn-cs"/>
              </a:rPr>
              <a:t>Sukkot in a city</a:t>
            </a:r>
          </a:p>
        </p:txBody>
      </p:sp>
    </p:spTree>
    <p:extLst>
      <p:ext uri="{BB962C8B-B14F-4D97-AF65-F5344CB8AC3E}">
        <p14:creationId xmlns:p14="http://schemas.microsoft.com/office/powerpoint/2010/main" val="9848151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917E-89A3-4141-B3F0-7F411FDB2FBB}"/>
              </a:ext>
            </a:extLst>
          </p:cNvPr>
          <p:cNvSpPr>
            <a:spLocks noGrp="1"/>
          </p:cNvSpPr>
          <p:nvPr>
            <p:ph type="title"/>
          </p:nvPr>
        </p:nvSpPr>
        <p:spPr/>
        <p:txBody>
          <a:bodyPr>
            <a:normAutofit/>
          </a:bodyPr>
          <a:lstStyle/>
          <a:p>
            <a:r>
              <a:rPr lang="en-US" sz="3600" dirty="0"/>
              <a:t>John 7:37-43  Living Water</a:t>
            </a:r>
          </a:p>
        </p:txBody>
      </p:sp>
      <p:sp>
        <p:nvSpPr>
          <p:cNvPr id="3" name="Content Placeholder 2">
            <a:extLst>
              <a:ext uri="{FF2B5EF4-FFF2-40B4-BE49-F238E27FC236}">
                <a16:creationId xmlns:a16="http://schemas.microsoft.com/office/drawing/2014/main" id="{23804D62-4348-4762-85A3-E9D1DF904C3D}"/>
              </a:ext>
            </a:extLst>
          </p:cNvPr>
          <p:cNvSpPr>
            <a:spLocks noGrp="1"/>
          </p:cNvSpPr>
          <p:nvPr>
            <p:ph idx="1"/>
          </p:nvPr>
        </p:nvSpPr>
        <p:spPr>
          <a:xfrm>
            <a:off x="62144" y="1322774"/>
            <a:ext cx="4509857" cy="5335478"/>
          </a:xfrm>
        </p:spPr>
        <p:txBody>
          <a:bodyPr>
            <a:normAutofit/>
          </a:bodyPr>
          <a:lstStyle/>
          <a:p>
            <a:pPr marL="137160" indent="0">
              <a:buNone/>
            </a:pPr>
            <a:r>
              <a:rPr lang="en-US" sz="2400" b="1" dirty="0"/>
              <a:t>John 7:37  “Whoever believes in my, as Scripture says, rivers of living water will flow from within them.”  By this he meant the Spirit…</a:t>
            </a:r>
          </a:p>
          <a:p>
            <a:pPr marL="137160" indent="0">
              <a:buNone/>
            </a:pPr>
            <a:endParaRPr lang="en-US" sz="2400" b="1" dirty="0"/>
          </a:p>
          <a:p>
            <a:pPr marL="137160" indent="0">
              <a:buNone/>
            </a:pPr>
            <a:r>
              <a:rPr lang="en-US" sz="2400" b="1" dirty="0"/>
              <a:t>Isaiah 12:3 With joy, you will draw water from the well of salvation.</a:t>
            </a:r>
          </a:p>
          <a:p>
            <a:pPr marL="137160" indent="0">
              <a:buNone/>
            </a:pPr>
            <a:endParaRPr lang="en-US" sz="2400" b="1" dirty="0"/>
          </a:p>
          <a:p>
            <a:pPr marL="137160" indent="0">
              <a:buNone/>
            </a:pPr>
            <a:r>
              <a:rPr lang="en-US" sz="2400" b="1" dirty="0"/>
              <a:t>Zechariah 14:6-9, 16-17</a:t>
            </a:r>
          </a:p>
          <a:p>
            <a:pPr marL="137160" indent="0">
              <a:buNone/>
            </a:pPr>
            <a:r>
              <a:rPr lang="en-US" sz="2400" b="1" dirty="0"/>
              <a:t>Ezekiel 47:1-11</a:t>
            </a:r>
          </a:p>
          <a:p>
            <a:pPr marL="137160" indent="0">
              <a:buNone/>
            </a:pPr>
            <a:r>
              <a:rPr lang="en-US" sz="2400" b="1" dirty="0"/>
              <a:t>Joel 3:18</a:t>
            </a:r>
          </a:p>
          <a:p>
            <a:pPr marL="137160" indent="0">
              <a:buNone/>
            </a:pPr>
            <a:endParaRPr lang="en-US" sz="2400" b="1" dirty="0"/>
          </a:p>
        </p:txBody>
      </p:sp>
      <p:pic>
        <p:nvPicPr>
          <p:cNvPr id="4" name="Picture 3">
            <a:extLst>
              <a:ext uri="{FF2B5EF4-FFF2-40B4-BE49-F238E27FC236}">
                <a16:creationId xmlns:a16="http://schemas.microsoft.com/office/drawing/2014/main" id="{989B73A1-6CDC-488B-9E63-5B0AB3317656}"/>
              </a:ext>
            </a:extLst>
          </p:cNvPr>
          <p:cNvPicPr>
            <a:picLocks noChangeAspect="1"/>
          </p:cNvPicPr>
          <p:nvPr/>
        </p:nvPicPr>
        <p:blipFill>
          <a:blip r:embed="rId2"/>
          <a:stretch>
            <a:fillRect/>
          </a:stretch>
        </p:blipFill>
        <p:spPr>
          <a:xfrm>
            <a:off x="4681306" y="1553593"/>
            <a:ext cx="4400550" cy="3943350"/>
          </a:xfrm>
          <a:prstGeom prst="rect">
            <a:avLst/>
          </a:prstGeom>
        </p:spPr>
      </p:pic>
      <p:sp>
        <p:nvSpPr>
          <p:cNvPr id="5" name="TextBox 4">
            <a:extLst>
              <a:ext uri="{FF2B5EF4-FFF2-40B4-BE49-F238E27FC236}">
                <a16:creationId xmlns:a16="http://schemas.microsoft.com/office/drawing/2014/main" id="{5C6CA260-E9CD-4E62-B907-A687CF5F5BF3}"/>
              </a:ext>
            </a:extLst>
          </p:cNvPr>
          <p:cNvSpPr txBox="1"/>
          <p:nvPr/>
        </p:nvSpPr>
        <p:spPr>
          <a:xfrm>
            <a:off x="4829452" y="6036816"/>
            <a:ext cx="38573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Book Antiqua"/>
                <a:ea typeface="+mn-ea"/>
                <a:cs typeface="+mn-cs"/>
              </a:rPr>
              <a:t>The Water Ceremony</a:t>
            </a:r>
          </a:p>
        </p:txBody>
      </p:sp>
    </p:spTree>
    <p:extLst>
      <p:ext uri="{BB962C8B-B14F-4D97-AF65-F5344CB8AC3E}">
        <p14:creationId xmlns:p14="http://schemas.microsoft.com/office/powerpoint/2010/main" val="31871278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Water-Pouring Ceremony</a:t>
            </a:r>
          </a:p>
        </p:txBody>
      </p:sp>
      <p:sp>
        <p:nvSpPr>
          <p:cNvPr id="3" name="Content Placeholder 2"/>
          <p:cNvSpPr>
            <a:spLocks noGrp="1"/>
          </p:cNvSpPr>
          <p:nvPr>
            <p:ph idx="1"/>
          </p:nvPr>
        </p:nvSpPr>
        <p:spPr/>
        <p:txBody>
          <a:bodyPr>
            <a:normAutofit/>
          </a:bodyPr>
          <a:lstStyle/>
          <a:p>
            <a:pPr marL="137160" indent="0">
              <a:buNone/>
            </a:pPr>
            <a:r>
              <a:rPr lang="en-US" sz="2400" b="1" dirty="0">
                <a:solidFill>
                  <a:srgbClr val="FFFF00"/>
                </a:solidFill>
              </a:rPr>
              <a:t>Every Day of the Feast</a:t>
            </a:r>
          </a:p>
          <a:p>
            <a:pPr marL="137160" indent="0">
              <a:buNone/>
            </a:pPr>
            <a:r>
              <a:rPr lang="en-US" sz="2400" b="1" dirty="0">
                <a:solidFill>
                  <a:srgbClr val="FFFF00"/>
                </a:solidFill>
              </a:rPr>
              <a:t>Procession from the Temple to the Pool of Siloam</a:t>
            </a:r>
          </a:p>
          <a:p>
            <a:pPr marL="137160" indent="0">
              <a:buNone/>
            </a:pPr>
            <a:r>
              <a:rPr lang="en-US" sz="2400" b="1" dirty="0">
                <a:solidFill>
                  <a:srgbClr val="FFFF00"/>
                </a:solidFill>
              </a:rPr>
              <a:t>Priest fills a golden pitcher with water from Siloam (“living” water, by the way)</a:t>
            </a:r>
          </a:p>
          <a:p>
            <a:pPr marL="137160" indent="0">
              <a:buNone/>
            </a:pPr>
            <a:r>
              <a:rPr lang="en-US" sz="2400" b="1" dirty="0">
                <a:solidFill>
                  <a:srgbClr val="FFFF00"/>
                </a:solidFill>
              </a:rPr>
              <a:t>Recite Isaiah 12:3</a:t>
            </a:r>
          </a:p>
          <a:p>
            <a:pPr marL="137160" indent="0">
              <a:buNone/>
            </a:pPr>
            <a:r>
              <a:rPr lang="en-US" sz="2400" b="1" dirty="0">
                <a:solidFill>
                  <a:srgbClr val="FFFF00"/>
                </a:solidFill>
              </a:rPr>
              <a:t>Back through the Water Gate to the Temple</a:t>
            </a:r>
          </a:p>
          <a:p>
            <a:pPr marL="137160" indent="0">
              <a:buNone/>
            </a:pPr>
            <a:r>
              <a:rPr lang="en-US" sz="2400" b="1" dirty="0">
                <a:solidFill>
                  <a:srgbClr val="FFFF00"/>
                </a:solidFill>
              </a:rPr>
              <a:t>Pour the water out over the altar of sacrifice</a:t>
            </a:r>
          </a:p>
          <a:p>
            <a:pPr marL="137160" indent="0">
              <a:buNone/>
            </a:pPr>
            <a:r>
              <a:rPr lang="en-US" sz="2400" b="1" dirty="0">
                <a:solidFill>
                  <a:srgbClr val="FFFF00"/>
                </a:solidFill>
              </a:rPr>
              <a:t>A symbol of the Holy Spirit and of salvation.</a:t>
            </a:r>
          </a:p>
          <a:p>
            <a:pPr marL="137160" indent="0">
              <a:buNone/>
            </a:pPr>
            <a:r>
              <a:rPr lang="en-US" sz="2400" b="1" dirty="0">
                <a:solidFill>
                  <a:srgbClr val="FFFF00"/>
                </a:solidFill>
              </a:rPr>
              <a:t>Isaiah 12:3,  Zechariah 14:8,16,  Joel 3:18, Ezekiel 47:1-10</a:t>
            </a:r>
          </a:p>
          <a:p>
            <a:pPr marL="137160" indent="0">
              <a:buNone/>
            </a:pPr>
            <a:r>
              <a:rPr lang="en-US" sz="2400" b="1" dirty="0">
                <a:solidFill>
                  <a:srgbClr val="FFFF00"/>
                </a:solidFill>
              </a:rPr>
              <a:t>Jesus:  The Messianic Age has come.</a:t>
            </a:r>
          </a:p>
          <a:p>
            <a:endParaRPr lang="en-US" sz="2400" b="1" dirty="0">
              <a:solidFill>
                <a:srgbClr val="FFFF00"/>
              </a:solidFill>
            </a:endParaRPr>
          </a:p>
        </p:txBody>
      </p:sp>
    </p:spTree>
    <p:extLst>
      <p:ext uri="{BB962C8B-B14F-4D97-AF65-F5344CB8AC3E}">
        <p14:creationId xmlns:p14="http://schemas.microsoft.com/office/powerpoint/2010/main" val="239763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839200" cy="5663089"/>
          </a:xfrm>
          <a:prstGeom prst="rect">
            <a:avLst/>
          </a:prstGeom>
        </p:spPr>
        <p:txBody>
          <a:bodyPr wrap="square">
            <a:spAutoFit/>
          </a:bodyPr>
          <a:lstStyle/>
          <a:p>
            <a:r>
              <a:rPr lang="en-US" sz="5400" b="1" dirty="0">
                <a:latin typeface="Papyrus"/>
              </a:rPr>
              <a:t>J0hn the solo  Gospel</a:t>
            </a:r>
          </a:p>
          <a:p>
            <a:endParaRPr lang="en-US" sz="1200" b="1" dirty="0">
              <a:solidFill>
                <a:srgbClr val="FFFF00"/>
              </a:solidFill>
              <a:latin typeface="RomanAntique"/>
            </a:endParaRPr>
          </a:p>
          <a:p>
            <a:r>
              <a:rPr lang="en-US" sz="2800" b="1" dirty="0">
                <a:solidFill>
                  <a:srgbClr val="FFFF00"/>
                </a:solidFill>
                <a:latin typeface="RomanAntique"/>
              </a:rPr>
              <a:t>Things unique to John</a:t>
            </a:r>
          </a:p>
          <a:p>
            <a:endParaRPr lang="en-US" sz="2000" dirty="0">
              <a:solidFill>
                <a:srgbClr val="FFFF00"/>
              </a:solidFill>
              <a:latin typeface="RomanAntique"/>
            </a:endParaRPr>
          </a:p>
          <a:p>
            <a:r>
              <a:rPr lang="en-US" sz="2400" b="1" dirty="0">
                <a:latin typeface="RomanAntique"/>
              </a:rPr>
              <a:t>Dialogues (5:19-21, 6:25-29, 7:14-44, 8:12-59, 10:22-42, etc.)</a:t>
            </a:r>
          </a:p>
          <a:p>
            <a:endParaRPr lang="en-US" sz="800" b="1" dirty="0">
              <a:latin typeface="RomanAntique"/>
            </a:endParaRPr>
          </a:p>
          <a:p>
            <a:r>
              <a:rPr lang="en-US" sz="2400" b="1" dirty="0">
                <a:latin typeface="RomanAntique"/>
              </a:rPr>
              <a:t>Personal Conversations (3:1-21, 4:1-38)</a:t>
            </a:r>
          </a:p>
          <a:p>
            <a:endParaRPr lang="en-US" sz="800" b="1" dirty="0">
              <a:latin typeface="RomanAntique"/>
            </a:endParaRPr>
          </a:p>
          <a:p>
            <a:r>
              <a:rPr lang="en-US" sz="2400" b="1" dirty="0">
                <a:latin typeface="RomanAntique"/>
              </a:rPr>
              <a:t>Private Teaching with the Disciples (14:1-16:37)</a:t>
            </a:r>
          </a:p>
          <a:p>
            <a:endParaRPr lang="en-US" sz="800" b="1" dirty="0">
              <a:latin typeface="RomanAntique"/>
            </a:endParaRPr>
          </a:p>
          <a:p>
            <a:r>
              <a:rPr lang="en-US" sz="2400" b="1" dirty="0">
                <a:latin typeface="RomanAntique"/>
              </a:rPr>
              <a:t>Raising Lazarus a key transition point.</a:t>
            </a:r>
          </a:p>
          <a:p>
            <a:endParaRPr lang="en-US" sz="800" b="1" dirty="0">
              <a:latin typeface="RomanAntique"/>
            </a:endParaRPr>
          </a:p>
          <a:p>
            <a:r>
              <a:rPr lang="en-US" sz="2400" b="1" dirty="0">
                <a:latin typeface="RomanAntique"/>
              </a:rPr>
              <a:t>Emphasis on the Holy Spirit  (</a:t>
            </a:r>
            <a:r>
              <a:rPr lang="en-US" sz="2400" b="1" dirty="0" err="1">
                <a:latin typeface="RomanAntique"/>
              </a:rPr>
              <a:t>Ch</a:t>
            </a:r>
            <a:r>
              <a:rPr lang="en-US" sz="2400" b="1" dirty="0">
                <a:latin typeface="RomanAntique"/>
              </a:rPr>
              <a:t> 14, 16)</a:t>
            </a:r>
          </a:p>
          <a:p>
            <a:endParaRPr lang="en-US" sz="800" b="1" dirty="0">
              <a:latin typeface="RomanAntique"/>
            </a:endParaRPr>
          </a:p>
          <a:p>
            <a:r>
              <a:rPr lang="en-US" sz="2400" b="1" dirty="0">
                <a:latin typeface="RomanAntique"/>
              </a:rPr>
              <a:t>Jews in Negative Light  (9:18; 10:31; 18:12, 36–38, 19:12)</a:t>
            </a:r>
          </a:p>
          <a:p>
            <a:endParaRPr lang="en-US" sz="800" b="1" dirty="0">
              <a:latin typeface="RomanAntique"/>
            </a:endParaRPr>
          </a:p>
          <a:p>
            <a:r>
              <a:rPr lang="en-US" sz="2400" b="1" dirty="0">
                <a:latin typeface="RomanAntique"/>
              </a:rPr>
              <a:t>Chronology based on festivals and 3-year ministry</a:t>
            </a:r>
          </a:p>
          <a:p>
            <a:endParaRPr lang="en-US" sz="800" b="1" dirty="0">
              <a:latin typeface="RomanAntique"/>
            </a:endParaRPr>
          </a:p>
          <a:p>
            <a:r>
              <a:rPr lang="en-US" sz="2400" b="1" dirty="0">
                <a:latin typeface="RomanAntique"/>
              </a:rPr>
              <a:t>Much more time in Judea and Jerusalem</a:t>
            </a:r>
          </a:p>
        </p:txBody>
      </p:sp>
    </p:spTree>
    <p:extLst>
      <p:ext uri="{BB962C8B-B14F-4D97-AF65-F5344CB8AC3E}">
        <p14:creationId xmlns:p14="http://schemas.microsoft.com/office/powerpoint/2010/main" val="2073898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a:bodyPr>
          <a:lstStyle/>
          <a:p>
            <a:r>
              <a:rPr lang="en-US" sz="3200" dirty="0"/>
              <a:t>John 8:12  I Am The Light of the World</a:t>
            </a:r>
          </a:p>
        </p:txBody>
      </p:sp>
      <p:sp>
        <p:nvSpPr>
          <p:cNvPr id="3" name="Content Placeholder 2"/>
          <p:cNvSpPr>
            <a:spLocks noGrp="1"/>
          </p:cNvSpPr>
          <p:nvPr>
            <p:ph idx="1"/>
          </p:nvPr>
        </p:nvSpPr>
        <p:spPr>
          <a:xfrm>
            <a:off x="4572000" y="1600200"/>
            <a:ext cx="4267200" cy="4709160"/>
          </a:xfrm>
        </p:spPr>
        <p:txBody>
          <a:bodyPr>
            <a:normAutofit lnSpcReduction="10000"/>
          </a:bodyPr>
          <a:lstStyle/>
          <a:p>
            <a:r>
              <a:rPr lang="en-US" sz="2400" b="1" dirty="0">
                <a:solidFill>
                  <a:srgbClr val="FFFF00"/>
                </a:solidFill>
              </a:rPr>
              <a:t>John 8:12 I AM the light of the world.</a:t>
            </a:r>
          </a:p>
          <a:p>
            <a:endParaRPr lang="en-US" sz="2400" b="1" dirty="0">
              <a:solidFill>
                <a:srgbClr val="FFFF00"/>
              </a:solidFill>
            </a:endParaRPr>
          </a:p>
          <a:p>
            <a:r>
              <a:rPr lang="en-US" sz="2400" b="1" dirty="0">
                <a:solidFill>
                  <a:srgbClr val="FFFF00"/>
                </a:solidFill>
              </a:rPr>
              <a:t>John 9:5 While I am in the world, I AM the light of the world.</a:t>
            </a:r>
          </a:p>
          <a:p>
            <a:endParaRPr lang="en-US" sz="2400" b="1" dirty="0">
              <a:solidFill>
                <a:srgbClr val="FFFF00"/>
              </a:solidFill>
            </a:endParaRPr>
          </a:p>
          <a:p>
            <a:r>
              <a:rPr lang="en-US" sz="2400" b="1" dirty="0">
                <a:solidFill>
                  <a:srgbClr val="FFFF00"/>
                </a:solidFill>
              </a:rPr>
              <a:t>John 12:46 I have come into the world as a light, so that no one who believes in me should stay in darkness.</a:t>
            </a:r>
          </a:p>
        </p:txBody>
      </p:sp>
      <p:pic>
        <p:nvPicPr>
          <p:cNvPr id="3074" name="Picture 2" descr="http://www.greatdreams.com/sacred/light-of-the-wor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43778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6689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95666-5554-4744-B948-B5D491BC6A4B}"/>
              </a:ext>
            </a:extLst>
          </p:cNvPr>
          <p:cNvSpPr>
            <a:spLocks noGrp="1"/>
          </p:cNvSpPr>
          <p:nvPr>
            <p:ph type="title"/>
          </p:nvPr>
        </p:nvSpPr>
        <p:spPr/>
        <p:txBody>
          <a:bodyPr>
            <a:normAutofit fontScale="90000"/>
          </a:bodyPr>
          <a:lstStyle/>
          <a:p>
            <a:r>
              <a:rPr lang="en-US" sz="3600" dirty="0"/>
              <a:t>John 8:12-20 </a:t>
            </a:r>
            <a:br>
              <a:rPr lang="en-US" sz="3600" dirty="0"/>
            </a:br>
            <a:r>
              <a:rPr lang="en-US" sz="3600" dirty="0"/>
              <a:t>I AM the Light of the World</a:t>
            </a:r>
          </a:p>
        </p:txBody>
      </p:sp>
      <p:sp>
        <p:nvSpPr>
          <p:cNvPr id="3" name="Content Placeholder 2">
            <a:extLst>
              <a:ext uri="{FF2B5EF4-FFF2-40B4-BE49-F238E27FC236}">
                <a16:creationId xmlns:a16="http://schemas.microsoft.com/office/drawing/2014/main" id="{CAC4A110-97F9-4C28-883F-4EB50F7E6EDE}"/>
              </a:ext>
            </a:extLst>
          </p:cNvPr>
          <p:cNvSpPr>
            <a:spLocks noGrp="1"/>
          </p:cNvSpPr>
          <p:nvPr>
            <p:ph idx="1"/>
          </p:nvPr>
        </p:nvSpPr>
        <p:spPr>
          <a:xfrm>
            <a:off x="5308847" y="2086252"/>
            <a:ext cx="3666476" cy="4223108"/>
          </a:xfrm>
        </p:spPr>
        <p:txBody>
          <a:bodyPr>
            <a:normAutofit/>
          </a:bodyPr>
          <a:lstStyle/>
          <a:p>
            <a:pPr marL="137160" indent="0">
              <a:buNone/>
            </a:pPr>
            <a:r>
              <a:rPr lang="en-US" sz="2400" b="1" dirty="0"/>
              <a:t>Illumination of the Temple</a:t>
            </a:r>
          </a:p>
          <a:p>
            <a:pPr marL="137160" indent="0">
              <a:buNone/>
            </a:pPr>
            <a:endParaRPr lang="en-US" sz="2400" b="1" dirty="0"/>
          </a:p>
          <a:p>
            <a:pPr marL="137160" indent="0">
              <a:buNone/>
            </a:pPr>
            <a:r>
              <a:rPr lang="en-US" sz="2400" b="1" dirty="0"/>
              <a:t>Purpose: To remember the </a:t>
            </a:r>
            <a:r>
              <a:rPr lang="en-US" sz="2400" b="1" i="1" dirty="0"/>
              <a:t>Shekinah</a:t>
            </a:r>
            <a:r>
              <a:rPr lang="en-US" sz="2400" b="1" dirty="0"/>
              <a:t>—the Glory of God who dwelt with them in the wilderness</a:t>
            </a:r>
          </a:p>
        </p:txBody>
      </p:sp>
      <p:pic>
        <p:nvPicPr>
          <p:cNvPr id="4" name="Picture 3">
            <a:extLst>
              <a:ext uri="{FF2B5EF4-FFF2-40B4-BE49-F238E27FC236}">
                <a16:creationId xmlns:a16="http://schemas.microsoft.com/office/drawing/2014/main" id="{56DC8110-4CFB-43AE-99F1-8BBCDB9433CF}"/>
              </a:ext>
            </a:extLst>
          </p:cNvPr>
          <p:cNvPicPr>
            <a:picLocks noChangeAspect="1"/>
          </p:cNvPicPr>
          <p:nvPr/>
        </p:nvPicPr>
        <p:blipFill>
          <a:blip r:embed="rId2"/>
          <a:stretch>
            <a:fillRect/>
          </a:stretch>
        </p:blipFill>
        <p:spPr>
          <a:xfrm>
            <a:off x="0" y="2370337"/>
            <a:ext cx="5054764" cy="3462513"/>
          </a:xfrm>
          <a:prstGeom prst="rect">
            <a:avLst/>
          </a:prstGeom>
        </p:spPr>
      </p:pic>
    </p:spTree>
    <p:extLst>
      <p:ext uri="{BB962C8B-B14F-4D97-AF65-F5344CB8AC3E}">
        <p14:creationId xmlns:p14="http://schemas.microsoft.com/office/powerpoint/2010/main" val="34456723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Illumination of the Temple</a:t>
            </a:r>
          </a:p>
        </p:txBody>
      </p:sp>
      <p:sp>
        <p:nvSpPr>
          <p:cNvPr id="3" name="Content Placeholder 2"/>
          <p:cNvSpPr>
            <a:spLocks noGrp="1"/>
          </p:cNvSpPr>
          <p:nvPr>
            <p:ph idx="1"/>
          </p:nvPr>
        </p:nvSpPr>
        <p:spPr/>
        <p:txBody>
          <a:bodyPr/>
          <a:lstStyle/>
          <a:p>
            <a:r>
              <a:rPr lang="en-US" b="1" dirty="0">
                <a:solidFill>
                  <a:srgbClr val="FFFF00"/>
                </a:solidFill>
              </a:rPr>
              <a:t>Every night during Tabernacles.</a:t>
            </a:r>
          </a:p>
          <a:p>
            <a:r>
              <a:rPr lang="en-US" b="1" dirty="0">
                <a:solidFill>
                  <a:srgbClr val="FFFF00"/>
                </a:solidFill>
              </a:rPr>
              <a:t>Entire Temple lit up with lamps.</a:t>
            </a:r>
          </a:p>
          <a:p>
            <a:r>
              <a:rPr lang="en-US" b="1" dirty="0">
                <a:solidFill>
                  <a:srgbClr val="FFFF00"/>
                </a:solidFill>
              </a:rPr>
              <a:t>Celebration in the Court of Women.</a:t>
            </a:r>
          </a:p>
          <a:p>
            <a:r>
              <a:rPr lang="en-US" b="1" dirty="0">
                <a:solidFill>
                  <a:srgbClr val="FFFF00"/>
                </a:solidFill>
              </a:rPr>
              <a:t>A symbol of the shekinah—God’s glory which was in and above the Tabernacle.</a:t>
            </a:r>
          </a:p>
          <a:p>
            <a:r>
              <a:rPr lang="en-US" b="1" dirty="0">
                <a:solidFill>
                  <a:srgbClr val="FFFF00"/>
                </a:solidFill>
              </a:rPr>
              <a:t>Jesus:  I am the shekinah of God.</a:t>
            </a:r>
          </a:p>
          <a:p>
            <a:r>
              <a:rPr lang="en-US" b="1" dirty="0">
                <a:solidFill>
                  <a:srgbClr val="FFFF00"/>
                </a:solidFill>
              </a:rPr>
              <a:t>John 12:36  Through Jesus we can become sons of light, and no longer walk in darkness.</a:t>
            </a:r>
          </a:p>
          <a:p>
            <a:r>
              <a:rPr lang="en-US" b="1" dirty="0">
                <a:solidFill>
                  <a:srgbClr val="FFFF00"/>
                </a:solidFill>
              </a:rPr>
              <a:t>Jesus:  I am the fulfillment of Tabernacles.</a:t>
            </a:r>
          </a:p>
        </p:txBody>
      </p:sp>
    </p:spTree>
    <p:extLst>
      <p:ext uri="{BB962C8B-B14F-4D97-AF65-F5344CB8AC3E}">
        <p14:creationId xmlns:p14="http://schemas.microsoft.com/office/powerpoint/2010/main" val="15347261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96D35-B887-4187-B9E5-0FCE80A8F545}"/>
              </a:ext>
            </a:extLst>
          </p:cNvPr>
          <p:cNvSpPr>
            <a:spLocks noGrp="1"/>
          </p:cNvSpPr>
          <p:nvPr>
            <p:ph type="title"/>
          </p:nvPr>
        </p:nvSpPr>
        <p:spPr/>
        <p:txBody>
          <a:bodyPr>
            <a:normAutofit/>
          </a:bodyPr>
          <a:lstStyle/>
          <a:p>
            <a:r>
              <a:rPr lang="en-US" sz="3200" dirty="0"/>
              <a:t>John 8:28  I AM He  </a:t>
            </a:r>
            <a:r>
              <a:rPr lang="en-US" sz="3200" i="1" dirty="0"/>
              <a:t>ego </a:t>
            </a:r>
            <a:r>
              <a:rPr lang="en-US" sz="3200" i="1" dirty="0" err="1"/>
              <a:t>eimi</a:t>
            </a:r>
            <a:endParaRPr lang="en-US" sz="3200" i="1" dirty="0"/>
          </a:p>
        </p:txBody>
      </p:sp>
      <p:sp>
        <p:nvSpPr>
          <p:cNvPr id="3" name="Content Placeholder 2">
            <a:extLst>
              <a:ext uri="{FF2B5EF4-FFF2-40B4-BE49-F238E27FC236}">
                <a16:creationId xmlns:a16="http://schemas.microsoft.com/office/drawing/2014/main" id="{07B18D2B-0509-465C-BBCD-3044332B4AAB}"/>
              </a:ext>
            </a:extLst>
          </p:cNvPr>
          <p:cNvSpPr>
            <a:spLocks noGrp="1"/>
          </p:cNvSpPr>
          <p:nvPr>
            <p:ph idx="1"/>
          </p:nvPr>
        </p:nvSpPr>
        <p:spPr>
          <a:xfrm>
            <a:off x="230819" y="1544716"/>
            <a:ext cx="4527611" cy="2032986"/>
          </a:xfrm>
        </p:spPr>
        <p:txBody>
          <a:bodyPr/>
          <a:lstStyle/>
          <a:p>
            <a:pPr marL="137160" indent="0">
              <a:buNone/>
            </a:pPr>
            <a:r>
              <a:rPr lang="en-US" b="1" dirty="0"/>
              <a:t>When you have lifted up the Son of Man, then you will know that I AM He</a:t>
            </a:r>
          </a:p>
        </p:txBody>
      </p:sp>
      <p:pic>
        <p:nvPicPr>
          <p:cNvPr id="4" name="Picture 3">
            <a:extLst>
              <a:ext uri="{FF2B5EF4-FFF2-40B4-BE49-F238E27FC236}">
                <a16:creationId xmlns:a16="http://schemas.microsoft.com/office/drawing/2014/main" id="{9E3EF846-1318-4FF0-A3CE-FAB2871FCD6E}"/>
              </a:ext>
            </a:extLst>
          </p:cNvPr>
          <p:cNvPicPr>
            <a:picLocks noChangeAspect="1"/>
          </p:cNvPicPr>
          <p:nvPr/>
        </p:nvPicPr>
        <p:blipFill>
          <a:blip r:embed="rId2"/>
          <a:stretch>
            <a:fillRect/>
          </a:stretch>
        </p:blipFill>
        <p:spPr>
          <a:xfrm>
            <a:off x="5611742" y="1258981"/>
            <a:ext cx="3212635" cy="4789503"/>
          </a:xfrm>
          <a:prstGeom prst="rect">
            <a:avLst/>
          </a:prstGeom>
        </p:spPr>
      </p:pic>
      <p:pic>
        <p:nvPicPr>
          <p:cNvPr id="5" name="Picture 4">
            <a:extLst>
              <a:ext uri="{FF2B5EF4-FFF2-40B4-BE49-F238E27FC236}">
                <a16:creationId xmlns:a16="http://schemas.microsoft.com/office/drawing/2014/main" id="{D7235096-22EA-4842-987E-846C87E686AB}"/>
              </a:ext>
            </a:extLst>
          </p:cNvPr>
          <p:cNvPicPr>
            <a:picLocks noChangeAspect="1"/>
          </p:cNvPicPr>
          <p:nvPr/>
        </p:nvPicPr>
        <p:blipFill>
          <a:blip r:embed="rId3"/>
          <a:stretch>
            <a:fillRect/>
          </a:stretch>
        </p:blipFill>
        <p:spPr>
          <a:xfrm>
            <a:off x="230819" y="3053919"/>
            <a:ext cx="4919792" cy="2771483"/>
          </a:xfrm>
          <a:prstGeom prst="rect">
            <a:avLst/>
          </a:prstGeom>
        </p:spPr>
      </p:pic>
      <p:sp>
        <p:nvSpPr>
          <p:cNvPr id="6" name="TextBox 5">
            <a:extLst>
              <a:ext uri="{FF2B5EF4-FFF2-40B4-BE49-F238E27FC236}">
                <a16:creationId xmlns:a16="http://schemas.microsoft.com/office/drawing/2014/main" id="{851F212E-033E-40AE-AFC3-1749CB982F5A}"/>
              </a:ext>
            </a:extLst>
          </p:cNvPr>
          <p:cNvSpPr txBox="1"/>
          <p:nvPr/>
        </p:nvSpPr>
        <p:spPr>
          <a:xfrm>
            <a:off x="1340528" y="6045692"/>
            <a:ext cx="64984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Book Antiqua"/>
                <a:ea typeface="+mn-ea"/>
                <a:cs typeface="+mn-cs"/>
              </a:rPr>
              <a:t>Have you been lifting Jesus up?</a:t>
            </a:r>
          </a:p>
        </p:txBody>
      </p:sp>
    </p:spTree>
    <p:extLst>
      <p:ext uri="{BB962C8B-B14F-4D97-AF65-F5344CB8AC3E}">
        <p14:creationId xmlns:p14="http://schemas.microsoft.com/office/powerpoint/2010/main" val="3899472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5C82A-37B2-4097-8097-1CCFF5498B1A}"/>
              </a:ext>
            </a:extLst>
          </p:cNvPr>
          <p:cNvSpPr>
            <a:spLocks noGrp="1"/>
          </p:cNvSpPr>
          <p:nvPr>
            <p:ph type="title"/>
          </p:nvPr>
        </p:nvSpPr>
        <p:spPr/>
        <p:txBody>
          <a:bodyPr>
            <a:normAutofit/>
          </a:bodyPr>
          <a:lstStyle/>
          <a:p>
            <a:r>
              <a:rPr lang="en-US" sz="3600" dirty="0"/>
              <a:t>John 8:31-48 True Disciples</a:t>
            </a:r>
          </a:p>
        </p:txBody>
      </p:sp>
      <p:sp>
        <p:nvSpPr>
          <p:cNvPr id="3" name="Content Placeholder 2">
            <a:extLst>
              <a:ext uri="{FF2B5EF4-FFF2-40B4-BE49-F238E27FC236}">
                <a16:creationId xmlns:a16="http://schemas.microsoft.com/office/drawing/2014/main" id="{16CD25C3-A54B-4BDC-9C93-4852AE792AE0}"/>
              </a:ext>
            </a:extLst>
          </p:cNvPr>
          <p:cNvSpPr>
            <a:spLocks noGrp="1"/>
          </p:cNvSpPr>
          <p:nvPr>
            <p:ph idx="1"/>
          </p:nvPr>
        </p:nvSpPr>
        <p:spPr/>
        <p:txBody>
          <a:bodyPr/>
          <a:lstStyle/>
          <a:p>
            <a:pPr marL="137160" indent="0">
              <a:buNone/>
            </a:pPr>
            <a:r>
              <a:rPr lang="en-US" b="1" dirty="0"/>
              <a:t>John 8:31 “Belief” is not enough.</a:t>
            </a:r>
          </a:p>
          <a:p>
            <a:pPr marL="137160" indent="0">
              <a:buNone/>
            </a:pPr>
            <a:endParaRPr lang="en-US" sz="1200" b="1" dirty="0"/>
          </a:p>
          <a:p>
            <a:pPr marL="137160" indent="0">
              <a:buNone/>
            </a:pPr>
            <a:r>
              <a:rPr lang="en-US" b="1" dirty="0"/>
              <a:t>We need to hold to Jesus’ teachings!</a:t>
            </a:r>
          </a:p>
          <a:p>
            <a:pPr marL="137160" indent="0">
              <a:buNone/>
            </a:pPr>
            <a:endParaRPr lang="en-US" b="1" dirty="0"/>
          </a:p>
          <a:p>
            <a:pPr marL="137160" indent="0">
              <a:buNone/>
            </a:pPr>
            <a:r>
              <a:rPr lang="en-US" b="1" dirty="0"/>
              <a:t>John 8:46   Can any of you prove me guilty of sin?</a:t>
            </a:r>
          </a:p>
          <a:p>
            <a:pPr marL="137160" indent="0">
              <a:buNone/>
            </a:pPr>
            <a:r>
              <a:rPr lang="en-US" b="1" dirty="0"/>
              <a:t>Jesus was sinless!!!</a:t>
            </a:r>
          </a:p>
          <a:p>
            <a:pPr marL="137160" indent="0">
              <a:buNone/>
            </a:pPr>
            <a:endParaRPr lang="en-US" sz="1200" b="1" dirty="0"/>
          </a:p>
          <a:p>
            <a:pPr marL="137160" indent="0">
              <a:buNone/>
            </a:pPr>
            <a:r>
              <a:rPr lang="en-US" b="1" dirty="0"/>
              <a:t>John 8:48  Response: You are demon-possessed!</a:t>
            </a:r>
          </a:p>
        </p:txBody>
      </p:sp>
    </p:spTree>
    <p:extLst>
      <p:ext uri="{BB962C8B-B14F-4D97-AF65-F5344CB8AC3E}">
        <p14:creationId xmlns:p14="http://schemas.microsoft.com/office/powerpoint/2010/main" val="2866958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2B9B5-E0B0-41FE-83E7-A76E9B51D1D7}"/>
              </a:ext>
            </a:extLst>
          </p:cNvPr>
          <p:cNvSpPr>
            <a:spLocks noGrp="1"/>
          </p:cNvSpPr>
          <p:nvPr>
            <p:ph type="title"/>
          </p:nvPr>
        </p:nvSpPr>
        <p:spPr/>
        <p:txBody>
          <a:bodyPr>
            <a:normAutofit/>
          </a:bodyPr>
          <a:lstStyle/>
          <a:p>
            <a:r>
              <a:rPr lang="en-US" sz="3600" dirty="0"/>
              <a:t>John 8:49-59 I AM</a:t>
            </a:r>
          </a:p>
        </p:txBody>
      </p:sp>
      <p:sp>
        <p:nvSpPr>
          <p:cNvPr id="3" name="Content Placeholder 2">
            <a:extLst>
              <a:ext uri="{FF2B5EF4-FFF2-40B4-BE49-F238E27FC236}">
                <a16:creationId xmlns:a16="http://schemas.microsoft.com/office/drawing/2014/main" id="{5D713705-5384-476A-915A-9579590E034A}"/>
              </a:ext>
            </a:extLst>
          </p:cNvPr>
          <p:cNvSpPr>
            <a:spLocks noGrp="1"/>
          </p:cNvSpPr>
          <p:nvPr>
            <p:ph idx="1"/>
          </p:nvPr>
        </p:nvSpPr>
        <p:spPr>
          <a:xfrm>
            <a:off x="457201" y="1600200"/>
            <a:ext cx="4540928" cy="4709160"/>
          </a:xfrm>
        </p:spPr>
        <p:txBody>
          <a:bodyPr>
            <a:normAutofit/>
          </a:bodyPr>
          <a:lstStyle/>
          <a:p>
            <a:pPr marL="137160" indent="0">
              <a:buNone/>
            </a:pPr>
            <a:r>
              <a:rPr lang="en-US" b="1" dirty="0"/>
              <a:t>John 8:51  Whoever obeys my word will never see death.</a:t>
            </a:r>
          </a:p>
          <a:p>
            <a:pPr marL="137160" indent="0">
              <a:buNone/>
            </a:pPr>
            <a:endParaRPr lang="en-US" sz="900" b="1" dirty="0"/>
          </a:p>
          <a:p>
            <a:pPr marL="137160" indent="0">
              <a:buNone/>
            </a:pPr>
            <a:r>
              <a:rPr lang="en-US" b="1" dirty="0"/>
              <a:t>Jesus: I am greater than Abraham.</a:t>
            </a:r>
          </a:p>
          <a:p>
            <a:pPr marL="137160" indent="0">
              <a:buNone/>
            </a:pPr>
            <a:endParaRPr lang="en-US" sz="800" b="1" dirty="0"/>
          </a:p>
          <a:p>
            <a:pPr marL="137160" indent="0">
              <a:buNone/>
            </a:pPr>
            <a:r>
              <a:rPr lang="en-US" b="1" dirty="0"/>
              <a:t>John 8:58 Before Abraham was born, I AM</a:t>
            </a:r>
          </a:p>
          <a:p>
            <a:pPr marL="137160" indent="0">
              <a:buNone/>
            </a:pPr>
            <a:endParaRPr lang="en-US" sz="800" b="1" dirty="0"/>
          </a:p>
          <a:p>
            <a:pPr marL="137160" indent="0">
              <a:buNone/>
            </a:pPr>
            <a:r>
              <a:rPr lang="en-US" b="1" dirty="0"/>
              <a:t>They picked up stones…</a:t>
            </a:r>
          </a:p>
        </p:txBody>
      </p:sp>
      <p:pic>
        <p:nvPicPr>
          <p:cNvPr id="4" name="Picture 3">
            <a:extLst>
              <a:ext uri="{FF2B5EF4-FFF2-40B4-BE49-F238E27FC236}">
                <a16:creationId xmlns:a16="http://schemas.microsoft.com/office/drawing/2014/main" id="{537A0CF9-2A6C-40CE-AA63-AC3B0D742D66}"/>
              </a:ext>
            </a:extLst>
          </p:cNvPr>
          <p:cNvPicPr>
            <a:picLocks noChangeAspect="1"/>
          </p:cNvPicPr>
          <p:nvPr/>
        </p:nvPicPr>
        <p:blipFill>
          <a:blip r:embed="rId2"/>
          <a:stretch>
            <a:fillRect/>
          </a:stretch>
        </p:blipFill>
        <p:spPr>
          <a:xfrm>
            <a:off x="5357571" y="1828800"/>
            <a:ext cx="3648568" cy="4208016"/>
          </a:xfrm>
          <a:prstGeom prst="rect">
            <a:avLst/>
          </a:prstGeom>
        </p:spPr>
      </p:pic>
      <p:sp>
        <p:nvSpPr>
          <p:cNvPr id="5" name="TextBox 4">
            <a:extLst>
              <a:ext uri="{FF2B5EF4-FFF2-40B4-BE49-F238E27FC236}">
                <a16:creationId xmlns:a16="http://schemas.microsoft.com/office/drawing/2014/main" id="{FE1998F3-0A7D-4EDE-A154-06B7051901DD}"/>
              </a:ext>
            </a:extLst>
          </p:cNvPr>
          <p:cNvSpPr txBox="1"/>
          <p:nvPr/>
        </p:nvSpPr>
        <p:spPr>
          <a:xfrm>
            <a:off x="6054571" y="6125824"/>
            <a:ext cx="29515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ook Antiqua"/>
                <a:ea typeface="+mn-ea"/>
                <a:cs typeface="+mn-cs"/>
              </a:rPr>
              <a:t>YHWH  I AM</a:t>
            </a:r>
          </a:p>
        </p:txBody>
      </p:sp>
    </p:spTree>
    <p:extLst>
      <p:ext uri="{BB962C8B-B14F-4D97-AF65-F5344CB8AC3E}">
        <p14:creationId xmlns:p14="http://schemas.microsoft.com/office/powerpoint/2010/main" val="41050994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X  Sign # 6  Jesus proves he is the light of the world</a:t>
            </a:r>
          </a:p>
        </p:txBody>
      </p:sp>
      <p:sp>
        <p:nvSpPr>
          <p:cNvPr id="3" name="Content Placeholder 2"/>
          <p:cNvSpPr>
            <a:spLocks noGrp="1"/>
          </p:cNvSpPr>
          <p:nvPr>
            <p:ph idx="1"/>
          </p:nvPr>
        </p:nvSpPr>
        <p:spPr>
          <a:xfrm>
            <a:off x="457200" y="1600200"/>
            <a:ext cx="8229600" cy="5029200"/>
          </a:xfrm>
        </p:spPr>
        <p:txBody>
          <a:bodyPr>
            <a:normAutofit lnSpcReduction="10000"/>
          </a:bodyPr>
          <a:lstStyle/>
          <a:p>
            <a:pPr marL="137160" indent="0">
              <a:buNone/>
            </a:pPr>
            <a:r>
              <a:rPr lang="en-US" sz="2400" b="1" dirty="0">
                <a:solidFill>
                  <a:srgbClr val="FFFF00"/>
                </a:solidFill>
              </a:rPr>
              <a:t>9:5   I AM the light of the world.</a:t>
            </a:r>
          </a:p>
          <a:p>
            <a:endParaRPr lang="en-US" sz="1200" b="1" dirty="0">
              <a:solidFill>
                <a:srgbClr val="FFFF00"/>
              </a:solidFill>
            </a:endParaRPr>
          </a:p>
          <a:p>
            <a:pPr marL="137160" indent="0">
              <a:buNone/>
            </a:pPr>
            <a:r>
              <a:rPr lang="en-US" sz="2400" b="1" dirty="0">
                <a:solidFill>
                  <a:srgbClr val="FFFF00"/>
                </a:solidFill>
              </a:rPr>
              <a:t>This miracle involves both water and light.</a:t>
            </a:r>
          </a:p>
          <a:p>
            <a:pPr marL="137160" indent="0">
              <a:buNone/>
            </a:pPr>
            <a:endParaRPr lang="en-US" sz="1200" b="1" dirty="0">
              <a:solidFill>
                <a:srgbClr val="FFFF00"/>
              </a:solidFill>
            </a:endParaRPr>
          </a:p>
          <a:p>
            <a:pPr marL="137160" indent="0">
              <a:buNone/>
            </a:pPr>
            <a:r>
              <a:rPr lang="en-US" sz="2400" b="1" dirty="0">
                <a:solidFill>
                  <a:srgbClr val="FFFF00"/>
                </a:solidFill>
              </a:rPr>
              <a:t>Note:  Wash in the Pool of Siloam.</a:t>
            </a:r>
          </a:p>
          <a:p>
            <a:pPr marL="137160" indent="0">
              <a:buNone/>
            </a:pPr>
            <a:endParaRPr lang="en-US" sz="1200" b="1" dirty="0">
              <a:solidFill>
                <a:srgbClr val="FFFF00"/>
              </a:solidFill>
            </a:endParaRPr>
          </a:p>
          <a:p>
            <a:pPr marL="137160" indent="0">
              <a:buNone/>
            </a:pPr>
            <a:r>
              <a:rPr lang="en-US" sz="2400" b="1" dirty="0">
                <a:solidFill>
                  <a:srgbClr val="FFFF00"/>
                </a:solidFill>
              </a:rPr>
              <a:t>The man grows in his faith.</a:t>
            </a:r>
          </a:p>
          <a:p>
            <a:pPr marL="137160" indent="0">
              <a:buNone/>
            </a:pPr>
            <a:r>
              <a:rPr lang="en-US" sz="2400" b="1" dirty="0">
                <a:solidFill>
                  <a:srgbClr val="FFFF00"/>
                </a:solidFill>
              </a:rPr>
              <a:t>	v. 11 “the man Jesus”</a:t>
            </a:r>
          </a:p>
          <a:p>
            <a:pPr marL="137160" indent="0">
              <a:buNone/>
            </a:pPr>
            <a:r>
              <a:rPr lang="en-US" sz="2400" b="1" dirty="0">
                <a:solidFill>
                  <a:srgbClr val="FFFF00"/>
                </a:solidFill>
              </a:rPr>
              <a:t>	v. 17 “the Prophet”</a:t>
            </a:r>
          </a:p>
          <a:p>
            <a:pPr marL="137160" indent="0">
              <a:buNone/>
            </a:pPr>
            <a:r>
              <a:rPr lang="en-US" sz="2400" b="1" dirty="0">
                <a:solidFill>
                  <a:srgbClr val="FFFF00"/>
                </a:solidFill>
              </a:rPr>
              <a:t>	v. 31 from God</a:t>
            </a:r>
          </a:p>
          <a:p>
            <a:pPr marL="137160" indent="0">
              <a:buNone/>
            </a:pPr>
            <a:r>
              <a:rPr lang="en-US" sz="2400" b="1" dirty="0">
                <a:solidFill>
                  <a:srgbClr val="FFFF00"/>
                </a:solidFill>
              </a:rPr>
              <a:t>	v. 38  Lord, I believe!</a:t>
            </a:r>
          </a:p>
          <a:p>
            <a:pPr marL="137160" indent="0">
              <a:buNone/>
            </a:pPr>
            <a:endParaRPr lang="en-US" sz="1300" b="1" dirty="0">
              <a:solidFill>
                <a:srgbClr val="FFFF00"/>
              </a:solidFill>
            </a:endParaRPr>
          </a:p>
          <a:p>
            <a:pPr marL="137160" indent="0">
              <a:buNone/>
            </a:pPr>
            <a:r>
              <a:rPr lang="en-US" sz="2400" b="1" dirty="0">
                <a:solidFill>
                  <a:srgbClr val="FFFF00"/>
                </a:solidFill>
              </a:rPr>
              <a:t>The parents and the Pharisees become more blind than they were at the beginning.</a:t>
            </a:r>
          </a:p>
        </p:txBody>
      </p:sp>
    </p:spTree>
    <p:extLst>
      <p:ext uri="{BB962C8B-B14F-4D97-AF65-F5344CB8AC3E}">
        <p14:creationId xmlns:p14="http://schemas.microsoft.com/office/powerpoint/2010/main" val="22248589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23923-26F2-402D-86ED-2C19A689383A}"/>
              </a:ext>
            </a:extLst>
          </p:cNvPr>
          <p:cNvSpPr>
            <a:spLocks noGrp="1"/>
          </p:cNvSpPr>
          <p:nvPr>
            <p:ph type="title"/>
          </p:nvPr>
        </p:nvSpPr>
        <p:spPr/>
        <p:txBody>
          <a:bodyPr>
            <a:normAutofit/>
          </a:bodyPr>
          <a:lstStyle/>
          <a:p>
            <a:r>
              <a:rPr lang="en-US" sz="3200" dirty="0"/>
              <a:t>John 9 Jesus Heals a Man Born Blind</a:t>
            </a:r>
          </a:p>
        </p:txBody>
      </p:sp>
      <p:sp>
        <p:nvSpPr>
          <p:cNvPr id="3" name="Content Placeholder 2">
            <a:extLst>
              <a:ext uri="{FF2B5EF4-FFF2-40B4-BE49-F238E27FC236}">
                <a16:creationId xmlns:a16="http://schemas.microsoft.com/office/drawing/2014/main" id="{3FCDFDB3-628E-4B63-A1B5-6CC10E9F4104}"/>
              </a:ext>
            </a:extLst>
          </p:cNvPr>
          <p:cNvSpPr>
            <a:spLocks noGrp="1"/>
          </p:cNvSpPr>
          <p:nvPr>
            <p:ph idx="1"/>
          </p:nvPr>
        </p:nvSpPr>
        <p:spPr/>
        <p:txBody>
          <a:bodyPr>
            <a:normAutofit/>
          </a:bodyPr>
          <a:lstStyle/>
          <a:p>
            <a:pPr marL="137160" indent="0">
              <a:buNone/>
            </a:pPr>
            <a:r>
              <a:rPr lang="en-US" b="1" dirty="0"/>
              <a:t>John 6 Jesus gives bread, then claims “I AM the bread of life.</a:t>
            </a:r>
          </a:p>
          <a:p>
            <a:pPr marL="137160" indent="0">
              <a:buNone/>
            </a:pPr>
            <a:endParaRPr lang="en-US" sz="1400" b="1" dirty="0"/>
          </a:p>
          <a:p>
            <a:pPr marL="137160" indent="0">
              <a:buNone/>
            </a:pPr>
            <a:r>
              <a:rPr lang="en-US" b="1" dirty="0"/>
              <a:t>John 8:12 Jesus says I AM the light of the world, then in John 9 Jesus heals a man born blind.</a:t>
            </a:r>
          </a:p>
          <a:p>
            <a:pPr marL="137160" indent="0">
              <a:buNone/>
            </a:pPr>
            <a:endParaRPr lang="en-US" sz="1400" b="1" dirty="0"/>
          </a:p>
          <a:p>
            <a:pPr marL="137160" indent="0">
              <a:buNone/>
            </a:pPr>
            <a:r>
              <a:rPr lang="en-US" b="1" dirty="0"/>
              <a:t>In John</a:t>
            </a:r>
          </a:p>
          <a:p>
            <a:pPr marL="137160" indent="0">
              <a:buNone/>
            </a:pPr>
            <a:r>
              <a:rPr lang="en-US" b="1" dirty="0"/>
              <a:t>Miracles:  Give glory to God  John 9:3</a:t>
            </a:r>
          </a:p>
          <a:p>
            <a:pPr marL="137160" indent="0">
              <a:buNone/>
            </a:pPr>
            <a:r>
              <a:rPr lang="en-US" b="1" dirty="0"/>
              <a:t>                   Create faith  (as we will see)</a:t>
            </a:r>
          </a:p>
          <a:p>
            <a:pPr marL="137160" indent="0">
              <a:buNone/>
            </a:pPr>
            <a:r>
              <a:rPr lang="en-US" b="1" dirty="0"/>
              <a:t>                   Tell us who Jesus is  John 9:5</a:t>
            </a:r>
          </a:p>
        </p:txBody>
      </p:sp>
    </p:spTree>
    <p:extLst>
      <p:ext uri="{BB962C8B-B14F-4D97-AF65-F5344CB8AC3E}">
        <p14:creationId xmlns:p14="http://schemas.microsoft.com/office/powerpoint/2010/main" val="34671793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2404A-DD3E-4148-AD7B-A3689288A98B}"/>
              </a:ext>
            </a:extLst>
          </p:cNvPr>
          <p:cNvSpPr>
            <a:spLocks noGrp="1"/>
          </p:cNvSpPr>
          <p:nvPr>
            <p:ph type="title"/>
          </p:nvPr>
        </p:nvSpPr>
        <p:spPr/>
        <p:txBody>
          <a:bodyPr>
            <a:normAutofit/>
          </a:bodyPr>
          <a:lstStyle/>
          <a:p>
            <a:r>
              <a:rPr lang="en-US" sz="3600" dirty="0"/>
              <a:t>John 9:35-41 The Man Now Sees</a:t>
            </a:r>
          </a:p>
        </p:txBody>
      </p:sp>
      <p:sp>
        <p:nvSpPr>
          <p:cNvPr id="3" name="Content Placeholder 2">
            <a:extLst>
              <a:ext uri="{FF2B5EF4-FFF2-40B4-BE49-F238E27FC236}">
                <a16:creationId xmlns:a16="http://schemas.microsoft.com/office/drawing/2014/main" id="{3A65576E-C36C-4121-8B58-2E8A4F8CE847}"/>
              </a:ext>
            </a:extLst>
          </p:cNvPr>
          <p:cNvSpPr>
            <a:spLocks noGrp="1"/>
          </p:cNvSpPr>
          <p:nvPr>
            <p:ph idx="1"/>
          </p:nvPr>
        </p:nvSpPr>
        <p:spPr>
          <a:xfrm>
            <a:off x="408373" y="1855433"/>
            <a:ext cx="8278427" cy="4453926"/>
          </a:xfrm>
        </p:spPr>
        <p:txBody>
          <a:bodyPr/>
          <a:lstStyle/>
          <a:p>
            <a:pPr marL="137160" indent="0">
              <a:buNone/>
            </a:pPr>
            <a:r>
              <a:rPr lang="en-US" b="1" dirty="0"/>
              <a:t>v. 11  the </a:t>
            </a:r>
            <a:r>
              <a:rPr lang="en-US" b="1" dirty="0">
                <a:solidFill>
                  <a:srgbClr val="FFFF00"/>
                </a:solidFill>
              </a:rPr>
              <a:t>man</a:t>
            </a:r>
            <a:r>
              <a:rPr lang="en-US" b="1" dirty="0"/>
              <a:t> named Jesus</a:t>
            </a:r>
          </a:p>
          <a:p>
            <a:pPr marL="137160" indent="0">
              <a:buNone/>
            </a:pPr>
            <a:endParaRPr lang="en-US" sz="1400" b="1" dirty="0"/>
          </a:p>
          <a:p>
            <a:pPr marL="137160" indent="0">
              <a:buNone/>
            </a:pPr>
            <a:r>
              <a:rPr lang="en-US" b="1" dirty="0"/>
              <a:t>v. 17  a prophet</a:t>
            </a:r>
          </a:p>
          <a:p>
            <a:pPr marL="137160" indent="0">
              <a:buNone/>
            </a:pPr>
            <a:endParaRPr lang="en-US" sz="1400" b="1" dirty="0"/>
          </a:p>
          <a:p>
            <a:pPr marL="137160" indent="0">
              <a:buNone/>
            </a:pPr>
            <a:r>
              <a:rPr lang="en-US" b="1" dirty="0"/>
              <a:t>v. 33  He is from God</a:t>
            </a:r>
          </a:p>
          <a:p>
            <a:pPr marL="137160" indent="0">
              <a:buNone/>
            </a:pPr>
            <a:endParaRPr lang="en-US" sz="1400" b="1" dirty="0"/>
          </a:p>
          <a:p>
            <a:pPr marL="137160" indent="0">
              <a:buNone/>
            </a:pPr>
            <a:r>
              <a:rPr lang="en-US" b="1" dirty="0"/>
              <a:t>v. 38  Lord, I believe!   He now sees!!!</a:t>
            </a:r>
          </a:p>
          <a:p>
            <a:pPr marL="137160" indent="0">
              <a:buNone/>
            </a:pPr>
            <a:endParaRPr lang="en-US" sz="1400" b="1" dirty="0"/>
          </a:p>
          <a:p>
            <a:pPr marL="137160" indent="0">
              <a:buNone/>
            </a:pPr>
            <a:r>
              <a:rPr lang="en-US" b="1" dirty="0"/>
              <a:t>Where are you in this progression?</a:t>
            </a:r>
          </a:p>
        </p:txBody>
      </p:sp>
    </p:spTree>
    <p:extLst>
      <p:ext uri="{BB962C8B-B14F-4D97-AF65-F5344CB8AC3E}">
        <p14:creationId xmlns:p14="http://schemas.microsoft.com/office/powerpoint/2010/main" val="21192246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868362"/>
          </a:xfrm>
        </p:spPr>
        <p:txBody>
          <a:bodyPr>
            <a:normAutofit/>
          </a:bodyPr>
          <a:lstStyle/>
          <a:p>
            <a:r>
              <a:rPr lang="en-US" sz="3200" dirty="0"/>
              <a:t>XI. John 10 More claims and testimonies</a:t>
            </a:r>
          </a:p>
        </p:txBody>
      </p:sp>
      <p:sp>
        <p:nvSpPr>
          <p:cNvPr id="3" name="Content Placeholder 2"/>
          <p:cNvSpPr>
            <a:spLocks noGrp="1"/>
          </p:cNvSpPr>
          <p:nvPr>
            <p:ph idx="1"/>
          </p:nvPr>
        </p:nvSpPr>
        <p:spPr>
          <a:xfrm>
            <a:off x="457200" y="1219200"/>
            <a:ext cx="8229600" cy="5410200"/>
          </a:xfrm>
        </p:spPr>
        <p:txBody>
          <a:bodyPr>
            <a:normAutofit/>
          </a:bodyPr>
          <a:lstStyle/>
          <a:p>
            <a:pPr marL="137160" indent="0">
              <a:buNone/>
            </a:pPr>
            <a:r>
              <a:rPr lang="en-US" sz="2400" b="1" dirty="0">
                <a:solidFill>
                  <a:srgbClr val="FFFF00"/>
                </a:solidFill>
              </a:rPr>
              <a:t>The Context:  The Feast of Dedication  (</a:t>
            </a:r>
            <a:r>
              <a:rPr lang="en-US" sz="2400" b="1" dirty="0" err="1">
                <a:solidFill>
                  <a:srgbClr val="FFFF00"/>
                </a:solidFill>
              </a:rPr>
              <a:t>Hannukuh</a:t>
            </a:r>
            <a:r>
              <a:rPr lang="en-US" sz="2400" b="1" dirty="0">
                <a:solidFill>
                  <a:srgbClr val="FFFF00"/>
                </a:solidFill>
              </a:rPr>
              <a:t>) John 10:22</a:t>
            </a:r>
          </a:p>
          <a:p>
            <a:pPr marL="137160" indent="0">
              <a:buNone/>
            </a:pPr>
            <a:endParaRPr lang="en-US" sz="1500" b="1" dirty="0">
              <a:solidFill>
                <a:srgbClr val="FFFF00"/>
              </a:solidFill>
            </a:endParaRPr>
          </a:p>
          <a:p>
            <a:pPr marL="137160" indent="0">
              <a:buNone/>
            </a:pPr>
            <a:r>
              <a:rPr lang="en-US" sz="2400" b="1" dirty="0">
                <a:solidFill>
                  <a:srgbClr val="FFFF00"/>
                </a:solidFill>
              </a:rPr>
              <a:t>John 10:7  I AM the gate.  (John 14:6)</a:t>
            </a:r>
          </a:p>
          <a:p>
            <a:pPr marL="137160" indent="0">
              <a:buNone/>
            </a:pPr>
            <a:endParaRPr lang="en-US" sz="1400" b="1" dirty="0">
              <a:solidFill>
                <a:srgbClr val="FFFF00"/>
              </a:solidFill>
            </a:endParaRPr>
          </a:p>
          <a:p>
            <a:pPr marL="137160" indent="0">
              <a:buNone/>
            </a:pPr>
            <a:r>
              <a:rPr lang="en-US" sz="2400" b="1" dirty="0">
                <a:solidFill>
                  <a:srgbClr val="FFFF00"/>
                </a:solidFill>
              </a:rPr>
              <a:t>John 10:11,14  I AM the good shepherd.</a:t>
            </a:r>
          </a:p>
          <a:p>
            <a:pPr marL="137160" indent="0">
              <a:buNone/>
            </a:pPr>
            <a:r>
              <a:rPr lang="en-US" sz="2400" b="1" dirty="0">
                <a:solidFill>
                  <a:srgbClr val="FFFF00"/>
                </a:solidFill>
              </a:rPr>
              <a:t>	The Shepherd Discourse Ezekiel 34:2-10 </a:t>
            </a:r>
          </a:p>
          <a:p>
            <a:pPr marL="137160" indent="0">
              <a:buNone/>
            </a:pPr>
            <a:r>
              <a:rPr lang="en-US" sz="2400" b="1" dirty="0">
                <a:solidFill>
                  <a:srgbClr val="FFFF00"/>
                </a:solidFill>
              </a:rPr>
              <a:t>	1</a:t>
            </a:r>
            <a:r>
              <a:rPr lang="en-US" sz="2400" b="1" baseline="30000" dirty="0">
                <a:solidFill>
                  <a:srgbClr val="FFFF00"/>
                </a:solidFill>
              </a:rPr>
              <a:t>st</a:t>
            </a:r>
            <a:r>
              <a:rPr lang="en-US" sz="2400" b="1" dirty="0">
                <a:solidFill>
                  <a:srgbClr val="FFFF00"/>
                </a:solidFill>
              </a:rPr>
              <a:t> </a:t>
            </a:r>
            <a:r>
              <a:rPr lang="en-US" sz="2400" b="1" dirty="0" err="1">
                <a:solidFill>
                  <a:srgbClr val="FFFF00"/>
                </a:solidFill>
              </a:rPr>
              <a:t>Macabbees</a:t>
            </a:r>
            <a:r>
              <a:rPr lang="en-US" sz="2400" b="1" dirty="0">
                <a:solidFill>
                  <a:srgbClr val="FFFF00"/>
                </a:solidFill>
              </a:rPr>
              <a:t>:  false shepherds</a:t>
            </a:r>
          </a:p>
          <a:p>
            <a:pPr marL="137160" indent="0">
              <a:buNone/>
            </a:pPr>
            <a:r>
              <a:rPr lang="en-US" sz="2400" b="1" dirty="0">
                <a:solidFill>
                  <a:srgbClr val="FFFF00"/>
                </a:solidFill>
              </a:rPr>
              <a:t>	1 Samuel 17:34</a:t>
            </a:r>
          </a:p>
          <a:p>
            <a:pPr marL="137160" indent="0">
              <a:buNone/>
            </a:pPr>
            <a:r>
              <a:rPr lang="en-US" sz="2400" b="1" dirty="0">
                <a:solidFill>
                  <a:srgbClr val="FFFF00"/>
                </a:solidFill>
              </a:rPr>
              <a:t>	Response:  Division. You are demon-possessed!</a:t>
            </a:r>
          </a:p>
          <a:p>
            <a:pPr marL="137160" indent="0">
              <a:buNone/>
            </a:pPr>
            <a:r>
              <a:rPr lang="en-US" sz="2400" b="1" dirty="0">
                <a:solidFill>
                  <a:srgbClr val="FFFF00"/>
                </a:solidFill>
              </a:rPr>
              <a:t>	                      Could a demon give sight to the blind?</a:t>
            </a:r>
          </a:p>
          <a:p>
            <a:pPr marL="137160" indent="0">
              <a:buNone/>
            </a:pPr>
            <a:endParaRPr lang="en-US" sz="900" b="1" dirty="0">
              <a:solidFill>
                <a:srgbClr val="FFFF00"/>
              </a:solidFill>
            </a:endParaRPr>
          </a:p>
          <a:p>
            <a:pPr marL="137160" indent="0">
              <a:buNone/>
            </a:pPr>
            <a:r>
              <a:rPr lang="en-US" sz="2400" b="1" dirty="0">
                <a:solidFill>
                  <a:srgbClr val="FFFF00"/>
                </a:solidFill>
              </a:rPr>
              <a:t>John 10:25,32,38   My miracles testify to the things I say</a:t>
            </a:r>
          </a:p>
          <a:p>
            <a:pPr marL="137160" indent="0">
              <a:buNone/>
            </a:pPr>
            <a:endParaRPr lang="en-US" sz="2400" b="1" dirty="0">
              <a:solidFill>
                <a:srgbClr val="FFFF00"/>
              </a:solidFill>
            </a:endParaRPr>
          </a:p>
        </p:txBody>
      </p:sp>
    </p:spTree>
    <p:extLst>
      <p:ext uri="{BB962C8B-B14F-4D97-AF65-F5344CB8AC3E}">
        <p14:creationId xmlns:p14="http://schemas.microsoft.com/office/powerpoint/2010/main" val="1423108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533400"/>
            <a:ext cx="8991600" cy="6524863"/>
          </a:xfrm>
          <a:prstGeom prst="rect">
            <a:avLst/>
          </a:prstGeom>
        </p:spPr>
        <p:txBody>
          <a:bodyPr wrap="square">
            <a:spAutoFit/>
          </a:bodyPr>
          <a:lstStyle/>
          <a:p>
            <a:r>
              <a:rPr lang="en-US" sz="4800" b="1" dirty="0">
                <a:latin typeface="Papyrus"/>
              </a:rPr>
              <a:t>Characteristics of John</a:t>
            </a:r>
          </a:p>
          <a:p>
            <a:endParaRPr lang="en-US" sz="2000" dirty="0">
              <a:solidFill>
                <a:srgbClr val="FFFF00"/>
              </a:solidFill>
              <a:latin typeface="RomanAntique"/>
            </a:endParaRPr>
          </a:p>
          <a:p>
            <a:r>
              <a:rPr lang="en-US" sz="2400" b="1" dirty="0">
                <a:solidFill>
                  <a:srgbClr val="FFFF00"/>
                </a:solidFill>
                <a:latin typeface="RomanAntique"/>
              </a:rPr>
              <a:t>80% of material unique to John</a:t>
            </a:r>
          </a:p>
          <a:p>
            <a:r>
              <a:rPr lang="en-US" sz="2400" b="1" dirty="0">
                <a:solidFill>
                  <a:srgbClr val="FFFF00"/>
                </a:solidFill>
                <a:latin typeface="RomanAntique"/>
              </a:rPr>
              <a:t>Simple vocabulary but deep theology</a:t>
            </a:r>
          </a:p>
          <a:p>
            <a:r>
              <a:rPr lang="en-US" sz="2400" b="1" dirty="0">
                <a:solidFill>
                  <a:srgbClr val="FFFF00"/>
                </a:solidFill>
                <a:latin typeface="RomanAntique"/>
              </a:rPr>
              <a:t>Symbols and metaphors (light, life, bread, gate, door, shepherd, etc.)</a:t>
            </a:r>
          </a:p>
          <a:p>
            <a:r>
              <a:rPr lang="en-US" sz="2400" b="1" dirty="0">
                <a:solidFill>
                  <a:srgbClr val="FFFF00"/>
                </a:solidFill>
                <a:latin typeface="RomanAntique"/>
              </a:rPr>
              <a:t>More philosophical</a:t>
            </a:r>
          </a:p>
          <a:p>
            <a:r>
              <a:rPr lang="en-US" sz="2400" b="1" dirty="0">
                <a:solidFill>
                  <a:srgbClr val="FFFF00"/>
                </a:solidFill>
                <a:latin typeface="RomanAntique"/>
              </a:rPr>
              <a:t>Emphasis on who Jesus is</a:t>
            </a:r>
          </a:p>
          <a:p>
            <a:r>
              <a:rPr lang="en-US" sz="2400" b="1" dirty="0">
                <a:solidFill>
                  <a:srgbClr val="FFFF00"/>
                </a:solidFill>
                <a:latin typeface="RomanAntique"/>
              </a:rPr>
              <a:t>Miracles as signs</a:t>
            </a:r>
          </a:p>
          <a:p>
            <a:r>
              <a:rPr lang="en-US" sz="2400" b="1" dirty="0">
                <a:solidFill>
                  <a:srgbClr val="FFFF00"/>
                </a:solidFill>
                <a:latin typeface="RomanAntique"/>
              </a:rPr>
              <a:t>Use of irony (John 1:46, 3:14, 4:12, 11:50, 19:19)</a:t>
            </a:r>
          </a:p>
          <a:p>
            <a:r>
              <a:rPr lang="en-US" sz="2400" b="1" dirty="0">
                <a:solidFill>
                  <a:srgbClr val="FFFF00"/>
                </a:solidFill>
                <a:latin typeface="RomanAntique"/>
              </a:rPr>
              <a:t>Dualistic Themes (light vs dark, belief, unbelief, etc.)</a:t>
            </a:r>
          </a:p>
          <a:p>
            <a:endParaRPr lang="en-US" sz="2400" b="1" dirty="0">
              <a:solidFill>
                <a:srgbClr val="FFFF00"/>
              </a:solidFill>
              <a:latin typeface="RomanAntique"/>
            </a:endParaRPr>
          </a:p>
          <a:p>
            <a:r>
              <a:rPr lang="en-US" sz="2400" b="1" dirty="0">
                <a:solidFill>
                  <a:srgbClr val="FFFF00"/>
                </a:solidFill>
                <a:latin typeface="RomanAntique"/>
              </a:rPr>
              <a:t>Special words:   logos  beloved disciple  only begotten</a:t>
            </a:r>
          </a:p>
          <a:p>
            <a:r>
              <a:rPr lang="en-US" sz="2400" b="1" dirty="0">
                <a:solidFill>
                  <a:srgbClr val="FFFF00"/>
                </a:solidFill>
                <a:latin typeface="RomanAntique"/>
              </a:rPr>
              <a:t>Believe 98 times     live 35 times</a:t>
            </a:r>
          </a:p>
          <a:p>
            <a:endParaRPr lang="en-US" sz="2400" b="1" dirty="0">
              <a:solidFill>
                <a:srgbClr val="FFFF00"/>
              </a:solidFill>
              <a:latin typeface="RomanAntique"/>
            </a:endParaRPr>
          </a:p>
          <a:p>
            <a:endParaRPr lang="en-US" sz="2000" dirty="0">
              <a:solidFill>
                <a:srgbClr val="FFFF00"/>
              </a:solidFill>
              <a:latin typeface="RomanAntique"/>
            </a:endParaRPr>
          </a:p>
          <a:p>
            <a:endParaRPr lang="en-US" dirty="0"/>
          </a:p>
        </p:txBody>
      </p:sp>
    </p:spTree>
    <p:extLst>
      <p:ext uri="{BB962C8B-B14F-4D97-AF65-F5344CB8AC3E}">
        <p14:creationId xmlns:p14="http://schemas.microsoft.com/office/powerpoint/2010/main" val="3914037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Jesus:  I AM God</a:t>
            </a:r>
          </a:p>
        </p:txBody>
      </p:sp>
      <p:sp>
        <p:nvSpPr>
          <p:cNvPr id="3" name="Content Placeholder 2"/>
          <p:cNvSpPr>
            <a:spLocks noGrp="1"/>
          </p:cNvSpPr>
          <p:nvPr>
            <p:ph idx="1"/>
          </p:nvPr>
        </p:nvSpPr>
        <p:spPr>
          <a:xfrm>
            <a:off x="457200" y="1905000"/>
            <a:ext cx="8229600" cy="4404360"/>
          </a:xfrm>
        </p:spPr>
        <p:txBody>
          <a:bodyPr/>
          <a:lstStyle/>
          <a:p>
            <a:r>
              <a:rPr lang="en-US" b="1" dirty="0">
                <a:solidFill>
                  <a:srgbClr val="FFFF00"/>
                </a:solidFill>
              </a:rPr>
              <a:t>John 10:30  I and the father are one.</a:t>
            </a:r>
          </a:p>
          <a:p>
            <a:endParaRPr lang="en-US" b="1" dirty="0">
              <a:solidFill>
                <a:srgbClr val="FFFF00"/>
              </a:solidFill>
            </a:endParaRPr>
          </a:p>
          <a:p>
            <a:r>
              <a:rPr lang="en-US" b="1" dirty="0">
                <a:solidFill>
                  <a:srgbClr val="FFFF00"/>
                </a:solidFill>
              </a:rPr>
              <a:t>Response:  John 10:31  They picked up stones to stone him.</a:t>
            </a:r>
          </a:p>
          <a:p>
            <a:endParaRPr lang="en-US" b="1" dirty="0">
              <a:solidFill>
                <a:srgbClr val="FFFF00"/>
              </a:solidFill>
            </a:endParaRPr>
          </a:p>
          <a:p>
            <a:r>
              <a:rPr lang="en-US" b="1" dirty="0">
                <a:solidFill>
                  <a:srgbClr val="FFFF00"/>
                </a:solidFill>
              </a:rPr>
              <a:t>You, a mere man, claim to be God.</a:t>
            </a:r>
          </a:p>
        </p:txBody>
      </p:sp>
    </p:spTree>
    <p:extLst>
      <p:ext uri="{BB962C8B-B14F-4D97-AF65-F5344CB8AC3E}">
        <p14:creationId xmlns:p14="http://schemas.microsoft.com/office/powerpoint/2010/main" val="21951160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XII.  Sign #7  The Raising of Lazarus</a:t>
            </a:r>
          </a:p>
        </p:txBody>
      </p:sp>
      <p:sp>
        <p:nvSpPr>
          <p:cNvPr id="3" name="Content Placeholder 2"/>
          <p:cNvSpPr>
            <a:spLocks noGrp="1"/>
          </p:cNvSpPr>
          <p:nvPr>
            <p:ph idx="1"/>
          </p:nvPr>
        </p:nvSpPr>
        <p:spPr/>
        <p:txBody>
          <a:bodyPr>
            <a:normAutofit/>
          </a:bodyPr>
          <a:lstStyle/>
          <a:p>
            <a:pPr marL="137160" indent="0">
              <a:buNone/>
            </a:pPr>
            <a:r>
              <a:rPr lang="en-US" sz="2400" b="1" dirty="0">
                <a:solidFill>
                  <a:srgbClr val="FFFF00"/>
                </a:solidFill>
              </a:rPr>
              <a:t>For John:  The greatest of Jesus’ signs.</a:t>
            </a:r>
          </a:p>
          <a:p>
            <a:pPr marL="137160" indent="0">
              <a:buNone/>
            </a:pPr>
            <a:endParaRPr lang="en-US" sz="2400" b="1" dirty="0">
              <a:solidFill>
                <a:srgbClr val="FFFF00"/>
              </a:solidFill>
            </a:endParaRPr>
          </a:p>
          <a:p>
            <a:pPr marL="137160" indent="0">
              <a:buNone/>
            </a:pPr>
            <a:r>
              <a:rPr lang="en-US" sz="2400" b="1" dirty="0">
                <a:solidFill>
                  <a:srgbClr val="FFFF00"/>
                </a:solidFill>
              </a:rPr>
              <a:t>John 11:4  This sickness will not end in death (irony)</a:t>
            </a:r>
          </a:p>
          <a:p>
            <a:pPr marL="137160" indent="0">
              <a:buNone/>
            </a:pPr>
            <a:endParaRPr lang="en-US" sz="2400" b="1" dirty="0">
              <a:solidFill>
                <a:srgbClr val="FFFF00"/>
              </a:solidFill>
            </a:endParaRPr>
          </a:p>
          <a:p>
            <a:pPr marL="137160" indent="0">
              <a:buNone/>
            </a:pPr>
            <a:r>
              <a:rPr lang="en-US" sz="2400" b="1" dirty="0">
                <a:solidFill>
                  <a:srgbClr val="FFFF00"/>
                </a:solidFill>
              </a:rPr>
              <a:t>Purpose:  To give glory to God (and to his son)</a:t>
            </a:r>
          </a:p>
          <a:p>
            <a:pPr marL="137160" indent="0">
              <a:buNone/>
            </a:pPr>
            <a:endParaRPr lang="en-US" sz="2400" b="1" dirty="0">
              <a:solidFill>
                <a:srgbClr val="FFFF00"/>
              </a:solidFill>
            </a:endParaRPr>
          </a:p>
          <a:p>
            <a:pPr marL="137160" indent="0">
              <a:buNone/>
            </a:pPr>
            <a:r>
              <a:rPr lang="en-US" sz="2400" b="1" dirty="0">
                <a:solidFill>
                  <a:srgbClr val="FFFF00"/>
                </a:solidFill>
              </a:rPr>
              <a:t>John 11:23-26  I AM the resurrection and the life!  He who believes in me will live, even though he dies.</a:t>
            </a:r>
          </a:p>
          <a:p>
            <a:pPr marL="137160" indent="0">
              <a:buNone/>
            </a:pPr>
            <a:endParaRPr lang="en-US" sz="2400" b="1" dirty="0">
              <a:solidFill>
                <a:srgbClr val="FFFF00"/>
              </a:solidFill>
            </a:endParaRPr>
          </a:p>
          <a:p>
            <a:pPr marL="137160" indent="0">
              <a:buNone/>
            </a:pPr>
            <a:r>
              <a:rPr lang="en-US" sz="2400" b="1" dirty="0">
                <a:solidFill>
                  <a:srgbClr val="FFFF00"/>
                </a:solidFill>
              </a:rPr>
              <a:t>John to the reader:   Do you believe this?</a:t>
            </a:r>
          </a:p>
        </p:txBody>
      </p:sp>
    </p:spTree>
    <p:extLst>
      <p:ext uri="{BB962C8B-B14F-4D97-AF65-F5344CB8AC3E}">
        <p14:creationId xmlns:p14="http://schemas.microsoft.com/office/powerpoint/2010/main" val="26322086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600200"/>
            <a:ext cx="4138612" cy="4709160"/>
          </a:xfrm>
        </p:spPr>
        <p:txBody>
          <a:bodyPr>
            <a:noAutofit/>
          </a:bodyPr>
          <a:lstStyle/>
          <a:p>
            <a:pPr marL="137160" indent="0">
              <a:buNone/>
            </a:pPr>
            <a:r>
              <a:rPr lang="en-US" b="1" dirty="0">
                <a:solidFill>
                  <a:srgbClr val="FFFF00"/>
                </a:solidFill>
              </a:rPr>
              <a:t>Jesus proves he is the resurrection and the life.</a:t>
            </a:r>
          </a:p>
          <a:p>
            <a:endParaRPr lang="en-US" sz="800" b="1" dirty="0">
              <a:solidFill>
                <a:srgbClr val="FFFF00"/>
              </a:solidFill>
            </a:endParaRPr>
          </a:p>
          <a:p>
            <a:pPr marL="137160" indent="0">
              <a:buNone/>
            </a:pPr>
            <a:r>
              <a:rPr lang="en-US" b="1" dirty="0">
                <a:solidFill>
                  <a:srgbClr val="FFFF00"/>
                </a:solidFill>
              </a:rPr>
              <a:t>“Lazarus: Come out!”</a:t>
            </a:r>
          </a:p>
          <a:p>
            <a:endParaRPr lang="en-US" sz="800" b="1" dirty="0">
              <a:solidFill>
                <a:srgbClr val="FFFF00"/>
              </a:solidFill>
            </a:endParaRPr>
          </a:p>
          <a:p>
            <a:pPr marL="137160" indent="0">
              <a:buNone/>
            </a:pPr>
            <a:r>
              <a:rPr lang="en-US" b="1" dirty="0">
                <a:solidFill>
                  <a:srgbClr val="FFFF00"/>
                </a:solidFill>
              </a:rPr>
              <a:t>John 11:45-51  Believe or murder Jesus.  A stark choice.</a:t>
            </a:r>
          </a:p>
          <a:p>
            <a:endParaRPr lang="en-US" sz="800" b="1" dirty="0">
              <a:solidFill>
                <a:srgbClr val="FFFF00"/>
              </a:solidFill>
            </a:endParaRPr>
          </a:p>
          <a:p>
            <a:r>
              <a:rPr lang="en-US" b="1" dirty="0">
                <a:solidFill>
                  <a:srgbClr val="FFFF00"/>
                </a:solidFill>
              </a:rPr>
              <a:t>What about you?</a:t>
            </a:r>
          </a:p>
        </p:txBody>
      </p:sp>
      <p:pic>
        <p:nvPicPr>
          <p:cNvPr id="4" name="Picture 5" descr="http://upload.wikimedia.org/wikipedia/commons/c/c2/Duccio_di_Buoninsegna_-_Resurrection_of_Lazarus_-_WGA067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12" y="1784985"/>
            <a:ext cx="47767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6218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200" dirty="0"/>
              <a:t>John Chapter 12</a:t>
            </a:r>
          </a:p>
        </p:txBody>
      </p:sp>
      <p:sp>
        <p:nvSpPr>
          <p:cNvPr id="3" name="Content Placeholder 2"/>
          <p:cNvSpPr>
            <a:spLocks noGrp="1"/>
          </p:cNvSpPr>
          <p:nvPr>
            <p:ph idx="1"/>
          </p:nvPr>
        </p:nvSpPr>
        <p:spPr>
          <a:xfrm>
            <a:off x="457200" y="1676400"/>
            <a:ext cx="8229600" cy="4632960"/>
          </a:xfrm>
        </p:spPr>
        <p:txBody>
          <a:bodyPr>
            <a:normAutofit/>
          </a:bodyPr>
          <a:lstStyle/>
          <a:p>
            <a:r>
              <a:rPr lang="en-US" sz="2400" b="1" dirty="0">
                <a:solidFill>
                  <a:srgbClr val="FFFF00"/>
                </a:solidFill>
              </a:rPr>
              <a:t>Theme:  The Glorification of the King</a:t>
            </a:r>
          </a:p>
          <a:p>
            <a:endParaRPr lang="en-US" sz="2400" b="1" dirty="0">
              <a:solidFill>
                <a:srgbClr val="FFFF00"/>
              </a:solidFill>
            </a:endParaRPr>
          </a:p>
          <a:p>
            <a:r>
              <a:rPr lang="en-US" sz="2400" b="1" dirty="0">
                <a:solidFill>
                  <a:srgbClr val="FFFF00"/>
                </a:solidFill>
              </a:rPr>
              <a:t>A transition…  Jesus enters Jerusalem</a:t>
            </a:r>
          </a:p>
          <a:p>
            <a:endParaRPr lang="en-US" sz="2400" b="1" dirty="0">
              <a:solidFill>
                <a:srgbClr val="FFFF00"/>
              </a:solidFill>
            </a:endParaRPr>
          </a:p>
          <a:p>
            <a:r>
              <a:rPr lang="en-US" sz="2400" b="1" dirty="0">
                <a:solidFill>
                  <a:srgbClr val="FFFF00"/>
                </a:solidFill>
              </a:rPr>
              <a:t>A transition…  Jesus’ public ministry ends</a:t>
            </a:r>
          </a:p>
          <a:p>
            <a:endParaRPr lang="en-US" sz="2400" b="1" dirty="0">
              <a:solidFill>
                <a:srgbClr val="FFFF00"/>
              </a:solidFill>
            </a:endParaRPr>
          </a:p>
          <a:p>
            <a:r>
              <a:rPr lang="en-US" sz="2400" b="1" dirty="0">
                <a:solidFill>
                  <a:srgbClr val="FFFF00"/>
                </a:solidFill>
              </a:rPr>
              <a:t>A transition…  The Book of Signs ends and the Book of the Passion begins</a:t>
            </a:r>
          </a:p>
          <a:p>
            <a:endParaRPr lang="en-US" sz="2400" b="1" dirty="0">
              <a:solidFill>
                <a:srgbClr val="FFFF00"/>
              </a:solidFill>
            </a:endParaRPr>
          </a:p>
          <a:p>
            <a:endParaRPr lang="en-US" sz="2400" b="1" dirty="0"/>
          </a:p>
        </p:txBody>
      </p:sp>
    </p:spTree>
    <p:extLst>
      <p:ext uri="{BB962C8B-B14F-4D97-AF65-F5344CB8AC3E}">
        <p14:creationId xmlns:p14="http://schemas.microsoft.com/office/powerpoint/2010/main" val="29965008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Glorification of the Messiah/King</a:t>
            </a:r>
          </a:p>
        </p:txBody>
      </p:sp>
      <p:sp>
        <p:nvSpPr>
          <p:cNvPr id="3" name="Content Placeholder 2"/>
          <p:cNvSpPr>
            <a:spLocks noGrp="1"/>
          </p:cNvSpPr>
          <p:nvPr>
            <p:ph idx="1"/>
          </p:nvPr>
        </p:nvSpPr>
        <p:spPr>
          <a:xfrm>
            <a:off x="457200" y="1828800"/>
            <a:ext cx="8229600" cy="4480560"/>
          </a:xfrm>
        </p:spPr>
        <p:txBody>
          <a:bodyPr>
            <a:normAutofit/>
          </a:bodyPr>
          <a:lstStyle/>
          <a:p>
            <a:r>
              <a:rPr lang="en-US" sz="2400" b="1" dirty="0"/>
              <a:t>John 12:1-8  Anointing of a king for burial.</a:t>
            </a:r>
          </a:p>
          <a:p>
            <a:endParaRPr lang="en-US" sz="2400" b="1" dirty="0"/>
          </a:p>
          <a:p>
            <a:r>
              <a:rPr lang="en-US" sz="2400" b="1" dirty="0"/>
              <a:t>John 12:12-16  Triumphal entry of the King.</a:t>
            </a:r>
          </a:p>
          <a:p>
            <a:endParaRPr lang="en-US" sz="2400" b="1" dirty="0"/>
          </a:p>
          <a:p>
            <a:r>
              <a:rPr lang="en-US" sz="2400" b="1" dirty="0"/>
              <a:t>John 12:28  God:  I will glorify your name.</a:t>
            </a:r>
          </a:p>
          <a:p>
            <a:endParaRPr lang="en-US" sz="2400" b="1" dirty="0"/>
          </a:p>
          <a:p>
            <a:r>
              <a:rPr lang="en-US" sz="2400" b="1" dirty="0"/>
              <a:t>John 12:32  Jesus will be lifted up (glorified)</a:t>
            </a:r>
          </a:p>
          <a:p>
            <a:pPr marL="137160" indent="0">
              <a:buNone/>
            </a:pPr>
            <a:r>
              <a:rPr lang="en-US" sz="2400" b="1" dirty="0"/>
              <a:t>	(talk about irony!)</a:t>
            </a:r>
          </a:p>
        </p:txBody>
      </p:sp>
    </p:spTree>
    <p:extLst>
      <p:ext uri="{BB962C8B-B14F-4D97-AF65-F5344CB8AC3E}">
        <p14:creationId xmlns:p14="http://schemas.microsoft.com/office/powerpoint/2010/main" val="38600685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rmAutofit fontScale="90000"/>
          </a:bodyPr>
          <a:lstStyle/>
          <a:p>
            <a:r>
              <a:rPr lang="en-US" sz="3600" dirty="0"/>
              <a:t>John 12:12  The Passion Story Begins…</a:t>
            </a:r>
            <a:br>
              <a:rPr lang="en-US" sz="4400" dirty="0"/>
            </a:br>
            <a:endParaRPr lang="en-US" dirty="0"/>
          </a:p>
        </p:txBody>
      </p:sp>
      <p:sp>
        <p:nvSpPr>
          <p:cNvPr id="3" name="Content Placeholder 2"/>
          <p:cNvSpPr>
            <a:spLocks noGrp="1"/>
          </p:cNvSpPr>
          <p:nvPr>
            <p:ph idx="1"/>
          </p:nvPr>
        </p:nvSpPr>
        <p:spPr>
          <a:xfrm>
            <a:off x="76200" y="1676400"/>
            <a:ext cx="3694898" cy="4572000"/>
          </a:xfrm>
        </p:spPr>
        <p:txBody>
          <a:bodyPr>
            <a:normAutofit/>
          </a:bodyPr>
          <a:lstStyle/>
          <a:p>
            <a:pPr marL="137160" indent="0">
              <a:buNone/>
            </a:pPr>
            <a:r>
              <a:rPr lang="en-US" sz="2400" b="1" dirty="0"/>
              <a:t>I Maccabees 13:21 </a:t>
            </a:r>
          </a:p>
          <a:p>
            <a:pPr marL="137160" indent="0">
              <a:buNone/>
            </a:pPr>
            <a:r>
              <a:rPr lang="en-US" sz="2400" b="1" dirty="0"/>
              <a:t>       (Simon Maccabeus)</a:t>
            </a:r>
          </a:p>
          <a:p>
            <a:pPr marL="137160" indent="0">
              <a:buNone/>
            </a:pPr>
            <a:endParaRPr lang="en-US" sz="1200" b="1" dirty="0"/>
          </a:p>
          <a:p>
            <a:pPr marL="137160" indent="0">
              <a:buNone/>
            </a:pPr>
            <a:r>
              <a:rPr lang="en-US" sz="2400" b="1" dirty="0" err="1"/>
              <a:t>Hosannah</a:t>
            </a:r>
            <a:r>
              <a:rPr lang="en-US" sz="2400" b="1" dirty="0"/>
              <a:t>! Ps 118:25-26</a:t>
            </a:r>
          </a:p>
          <a:p>
            <a:pPr marL="137160" indent="0">
              <a:buNone/>
            </a:pPr>
            <a:endParaRPr lang="en-US" sz="1400" b="1" dirty="0"/>
          </a:p>
          <a:p>
            <a:pPr marL="137160" indent="0">
              <a:buNone/>
            </a:pPr>
            <a:r>
              <a:rPr lang="en-US" sz="2400" b="1" dirty="0"/>
              <a:t>Jesus hailed as King  and Messiah.</a:t>
            </a:r>
          </a:p>
          <a:p>
            <a:pPr marL="137160" indent="0">
              <a:buNone/>
            </a:pPr>
            <a:endParaRPr lang="en-US" sz="1400" b="1" dirty="0"/>
          </a:p>
          <a:p>
            <a:pPr marL="137160" indent="0">
              <a:buNone/>
            </a:pPr>
            <a:r>
              <a:rPr lang="en-US" sz="2400" b="1" dirty="0"/>
              <a:t>King of Peace (donkey)</a:t>
            </a:r>
          </a:p>
          <a:p>
            <a:pPr marL="137160" indent="0">
              <a:buNone/>
            </a:pPr>
            <a:endParaRPr lang="en-US" sz="1600" b="1" dirty="0"/>
          </a:p>
          <a:p>
            <a:pPr marL="137160" indent="0">
              <a:buNone/>
            </a:pPr>
            <a:r>
              <a:rPr lang="en-US" sz="2400" b="1" dirty="0"/>
              <a:t>Zechariah 9:9</a:t>
            </a:r>
          </a:p>
        </p:txBody>
      </p:sp>
      <p:pic>
        <p:nvPicPr>
          <p:cNvPr id="1026" name="Picture 2" descr="http://parishableitems.files.wordpress.com/2011/07/jesus-rides-into-jerusalem-on-a-donkey.jpg?w=450&amp;h=3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098" y="1948958"/>
            <a:ext cx="5372901" cy="382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2691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Jesus:  The Hour Has Come!  </a:t>
            </a:r>
            <a:r>
              <a:rPr lang="en-US" sz="3200" dirty="0" err="1"/>
              <a:t>Jn</a:t>
            </a:r>
            <a:r>
              <a:rPr lang="en-US" sz="3200" dirty="0"/>
              <a:t> 12:23</a:t>
            </a:r>
          </a:p>
        </p:txBody>
      </p:sp>
      <p:sp>
        <p:nvSpPr>
          <p:cNvPr id="3" name="Content Placeholder 2"/>
          <p:cNvSpPr>
            <a:spLocks noGrp="1"/>
          </p:cNvSpPr>
          <p:nvPr>
            <p:ph idx="1"/>
          </p:nvPr>
        </p:nvSpPr>
        <p:spPr>
          <a:xfrm>
            <a:off x="457200" y="1524000"/>
            <a:ext cx="8229600" cy="4785360"/>
          </a:xfrm>
        </p:spPr>
        <p:txBody>
          <a:bodyPr>
            <a:normAutofit/>
          </a:bodyPr>
          <a:lstStyle/>
          <a:p>
            <a:pPr marL="137160" indent="0">
              <a:buNone/>
            </a:pPr>
            <a:r>
              <a:rPr lang="en-US" sz="2400" b="1" dirty="0">
                <a:solidFill>
                  <a:srgbClr val="FFFF00"/>
                </a:solidFill>
              </a:rPr>
              <a:t>The hour for a triumphant king?   No!!</a:t>
            </a:r>
          </a:p>
          <a:p>
            <a:pPr marL="137160" indent="0">
              <a:buNone/>
            </a:pPr>
            <a:endParaRPr lang="en-US" sz="2400" b="1" dirty="0">
              <a:solidFill>
                <a:srgbClr val="FFFF00"/>
              </a:solidFill>
            </a:endParaRPr>
          </a:p>
          <a:p>
            <a:pPr marL="137160" indent="0">
              <a:buNone/>
            </a:pPr>
            <a:r>
              <a:rPr lang="en-US" sz="2400" b="1" dirty="0">
                <a:solidFill>
                  <a:srgbClr val="FFFF00"/>
                </a:solidFill>
              </a:rPr>
              <a:t>Unless a kernel of wheat falls to the ground an dies.</a:t>
            </a:r>
          </a:p>
          <a:p>
            <a:pPr marL="137160" indent="0">
              <a:buNone/>
            </a:pPr>
            <a:endParaRPr lang="en-US" sz="2400" b="1" dirty="0">
              <a:solidFill>
                <a:srgbClr val="FFFF00"/>
              </a:solidFill>
            </a:endParaRPr>
          </a:p>
          <a:p>
            <a:pPr marL="137160" indent="0">
              <a:buNone/>
            </a:pPr>
            <a:r>
              <a:rPr lang="en-US" sz="2400" b="1" dirty="0">
                <a:solidFill>
                  <a:srgbClr val="FFFF00"/>
                </a:solidFill>
              </a:rPr>
              <a:t>Q:  Message for us?</a:t>
            </a:r>
          </a:p>
          <a:p>
            <a:pPr marL="137160" indent="0">
              <a:buNone/>
            </a:pPr>
            <a:endParaRPr lang="en-US" sz="2400" b="1" dirty="0">
              <a:solidFill>
                <a:srgbClr val="FFFF00"/>
              </a:solidFill>
            </a:endParaRPr>
          </a:p>
          <a:p>
            <a:pPr marL="137160" indent="0">
              <a:buNone/>
            </a:pPr>
            <a:r>
              <a:rPr lang="en-US" sz="2400" b="1" dirty="0">
                <a:solidFill>
                  <a:srgbClr val="FFFF00"/>
                </a:solidFill>
              </a:rPr>
              <a:t>John 12:32 (John 3:14, John 8:28)  I will draw all men to myself.  How???     By dying!</a:t>
            </a:r>
          </a:p>
          <a:p>
            <a:pPr marL="137160" indent="0">
              <a:buNone/>
            </a:pPr>
            <a:endParaRPr lang="en-US" sz="2400" b="1" dirty="0">
              <a:solidFill>
                <a:srgbClr val="FFFF00"/>
              </a:solidFill>
            </a:endParaRPr>
          </a:p>
          <a:p>
            <a:pPr marL="137160" indent="0">
              <a:buNone/>
            </a:pPr>
            <a:r>
              <a:rPr lang="en-US" sz="2400" b="1" dirty="0">
                <a:solidFill>
                  <a:srgbClr val="FFFF00"/>
                </a:solidFill>
              </a:rPr>
              <a:t>John 12:36  Jesus’ public ministry ends  </a:t>
            </a:r>
          </a:p>
          <a:p>
            <a:pPr marL="137160" indent="0">
              <a:buNone/>
            </a:pPr>
            <a:r>
              <a:rPr lang="en-US" sz="2400" b="1" dirty="0">
                <a:solidFill>
                  <a:srgbClr val="FFFF00"/>
                </a:solidFill>
              </a:rPr>
              <a:t>John 12:37-50 Final summary  Do not reject me.</a:t>
            </a:r>
          </a:p>
        </p:txBody>
      </p:sp>
    </p:spTree>
    <p:extLst>
      <p:ext uri="{BB962C8B-B14F-4D97-AF65-F5344CB8AC3E}">
        <p14:creationId xmlns:p14="http://schemas.microsoft.com/office/powerpoint/2010/main" val="810510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John 13:1-20:29 The Book of the Passion</a:t>
            </a:r>
          </a:p>
        </p:txBody>
      </p:sp>
      <p:sp>
        <p:nvSpPr>
          <p:cNvPr id="3" name="Content Placeholder 2"/>
          <p:cNvSpPr>
            <a:spLocks noGrp="1"/>
          </p:cNvSpPr>
          <p:nvPr>
            <p:ph idx="1"/>
          </p:nvPr>
        </p:nvSpPr>
        <p:spPr>
          <a:xfrm>
            <a:off x="457200" y="1600200"/>
            <a:ext cx="4114800" cy="4709160"/>
          </a:xfrm>
        </p:spPr>
        <p:txBody>
          <a:bodyPr>
            <a:normAutofit lnSpcReduction="10000"/>
          </a:bodyPr>
          <a:lstStyle/>
          <a:p>
            <a:r>
              <a:rPr lang="en-US" sz="2400" b="1" dirty="0">
                <a:solidFill>
                  <a:srgbClr val="FFFF00"/>
                </a:solidFill>
              </a:rPr>
              <a:t>Jesus’ public ministry is done.</a:t>
            </a:r>
          </a:p>
          <a:p>
            <a:endParaRPr lang="en-US" sz="2400" b="1" dirty="0">
              <a:solidFill>
                <a:srgbClr val="FFFF00"/>
              </a:solidFill>
            </a:endParaRPr>
          </a:p>
          <a:p>
            <a:r>
              <a:rPr lang="en-US" sz="2400" b="1" dirty="0" err="1">
                <a:solidFill>
                  <a:srgbClr val="FFFF00"/>
                </a:solidFill>
              </a:rPr>
              <a:t>Ch</a:t>
            </a:r>
            <a:r>
              <a:rPr lang="en-US" sz="2400" b="1" dirty="0">
                <a:solidFill>
                  <a:srgbClr val="FFFF00"/>
                </a:solidFill>
              </a:rPr>
              <a:t> 13-17  Very personal view of Jesus with his apostles.</a:t>
            </a:r>
          </a:p>
          <a:p>
            <a:endParaRPr lang="en-US" sz="2400" b="1" dirty="0">
              <a:solidFill>
                <a:srgbClr val="FFFF00"/>
              </a:solidFill>
            </a:endParaRPr>
          </a:p>
          <a:p>
            <a:r>
              <a:rPr lang="en-US" sz="2400" b="1" dirty="0">
                <a:solidFill>
                  <a:srgbClr val="FFFF00"/>
                </a:solidFill>
              </a:rPr>
              <a:t>John </a:t>
            </a:r>
            <a:r>
              <a:rPr lang="en-US" sz="2400" b="1" dirty="0" err="1">
                <a:solidFill>
                  <a:srgbClr val="FFFF00"/>
                </a:solidFill>
              </a:rPr>
              <a:t>Ch</a:t>
            </a:r>
            <a:r>
              <a:rPr lang="en-US" sz="2400" b="1" dirty="0">
                <a:solidFill>
                  <a:srgbClr val="FFFF00"/>
                </a:solidFill>
              </a:rPr>
              <a:t> 2-12 Jesus’ message to the world. John </a:t>
            </a:r>
            <a:r>
              <a:rPr lang="en-US" sz="2400" b="1" dirty="0" err="1">
                <a:solidFill>
                  <a:srgbClr val="FFFF00"/>
                </a:solidFill>
              </a:rPr>
              <a:t>Ch</a:t>
            </a:r>
            <a:r>
              <a:rPr lang="en-US" sz="2400" b="1" dirty="0">
                <a:solidFill>
                  <a:srgbClr val="FFFF00"/>
                </a:solidFill>
              </a:rPr>
              <a:t> 13-17 Jesus’ message to the apostles/church</a:t>
            </a:r>
          </a:p>
        </p:txBody>
      </p:sp>
      <p:pic>
        <p:nvPicPr>
          <p:cNvPr id="2050" name="Picture 2" descr="http://img2-3.timeinc.net/ew/dynamic/imgs/030808/172027__passion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1981200"/>
            <a:ext cx="4248150" cy="424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9652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tx2">
                    <a:lumMod val="75000"/>
                  </a:schemeClr>
                </a:solidFill>
              </a:rPr>
              <a:t>A Little Chronological Problem</a:t>
            </a:r>
          </a:p>
        </p:txBody>
      </p:sp>
      <p:sp>
        <p:nvSpPr>
          <p:cNvPr id="3" name="Content Placeholder 2"/>
          <p:cNvSpPr>
            <a:spLocks noGrp="1"/>
          </p:cNvSpPr>
          <p:nvPr>
            <p:ph idx="1"/>
          </p:nvPr>
        </p:nvSpPr>
        <p:spPr/>
        <p:txBody>
          <a:bodyPr>
            <a:normAutofit/>
          </a:bodyPr>
          <a:lstStyle/>
          <a:p>
            <a:pPr marL="137160" indent="0">
              <a:buNone/>
            </a:pPr>
            <a:r>
              <a:rPr lang="en-US" sz="2400" b="1" dirty="0">
                <a:solidFill>
                  <a:srgbClr val="FFFF00"/>
                </a:solidFill>
              </a:rPr>
              <a:t>When did the Last Supper happen according to John?</a:t>
            </a:r>
          </a:p>
          <a:p>
            <a:pPr marL="137160" indent="0">
              <a:buNone/>
            </a:pPr>
            <a:endParaRPr lang="en-US" sz="900" b="1" dirty="0">
              <a:solidFill>
                <a:srgbClr val="FFFF00"/>
              </a:solidFill>
            </a:endParaRPr>
          </a:p>
          <a:p>
            <a:pPr marL="137160" indent="0">
              <a:buNone/>
            </a:pPr>
            <a:r>
              <a:rPr lang="en-US" sz="2400" b="1" dirty="0">
                <a:solidFill>
                  <a:srgbClr val="FFFF00"/>
                </a:solidFill>
              </a:rPr>
              <a:t>John 18:28  The day before the Passover?  (</a:t>
            </a:r>
            <a:r>
              <a:rPr lang="en-US" sz="2400" b="1" dirty="0" err="1">
                <a:solidFill>
                  <a:srgbClr val="FFFF00"/>
                </a:solidFill>
              </a:rPr>
              <a:t>Synoptics</a:t>
            </a:r>
            <a:r>
              <a:rPr lang="en-US" sz="2400" b="1" dirty="0">
                <a:solidFill>
                  <a:srgbClr val="FFFF00"/>
                </a:solidFill>
              </a:rPr>
              <a:t> are definite that  the Last Supper was a Passover Seder)</a:t>
            </a:r>
          </a:p>
          <a:p>
            <a:pPr marL="137160" indent="0">
              <a:buNone/>
            </a:pPr>
            <a:endParaRPr lang="en-US" sz="900" b="1" dirty="0">
              <a:solidFill>
                <a:srgbClr val="FFFF00"/>
              </a:solidFill>
            </a:endParaRPr>
          </a:p>
          <a:p>
            <a:pPr marL="137160" indent="0">
              <a:buNone/>
            </a:pPr>
            <a:r>
              <a:rPr lang="en-US" sz="2400" b="1" dirty="0">
                <a:solidFill>
                  <a:srgbClr val="FFFF00"/>
                </a:solidFill>
              </a:rPr>
              <a:t>Solution:</a:t>
            </a:r>
          </a:p>
          <a:p>
            <a:pPr marL="137160" indent="0">
              <a:buNone/>
            </a:pPr>
            <a:endParaRPr lang="en-US" sz="900" b="1" dirty="0">
              <a:solidFill>
                <a:srgbClr val="FFFF00"/>
              </a:solidFill>
            </a:endParaRPr>
          </a:p>
          <a:p>
            <a:pPr marL="137160" indent="0">
              <a:buNone/>
            </a:pPr>
            <a:r>
              <a:rPr lang="en-US" sz="2400" b="1" dirty="0">
                <a:solidFill>
                  <a:srgbClr val="FFFF00"/>
                </a:solidFill>
              </a:rPr>
              <a:t>1. John is just plain wrong.</a:t>
            </a:r>
          </a:p>
          <a:p>
            <a:pPr marL="137160" indent="0">
              <a:buNone/>
            </a:pPr>
            <a:endParaRPr lang="en-US" sz="900" b="1" dirty="0">
              <a:solidFill>
                <a:srgbClr val="FFFF00"/>
              </a:solidFill>
            </a:endParaRPr>
          </a:p>
          <a:p>
            <a:pPr marL="137160" indent="0">
              <a:buNone/>
            </a:pPr>
            <a:r>
              <a:rPr lang="en-US" sz="2400" b="1" dirty="0">
                <a:solidFill>
                  <a:srgbClr val="FFFF00"/>
                </a:solidFill>
              </a:rPr>
              <a:t>2. John 18:28 is a reference to any day in Passover/Feast of Unleavened Bread.</a:t>
            </a:r>
          </a:p>
          <a:p>
            <a:pPr marL="137160" indent="0">
              <a:buNone/>
            </a:pPr>
            <a:endParaRPr lang="en-US" sz="900" b="1" dirty="0">
              <a:solidFill>
                <a:srgbClr val="FFFF00"/>
              </a:solidFill>
            </a:endParaRPr>
          </a:p>
          <a:p>
            <a:pPr marL="137160" indent="0">
              <a:buNone/>
            </a:pPr>
            <a:r>
              <a:rPr lang="en-US" sz="2400" b="1" dirty="0">
                <a:solidFill>
                  <a:srgbClr val="FFFF00"/>
                </a:solidFill>
              </a:rPr>
              <a:t>3. The Jews disagreed over the day of Passover (Nisan 14 </a:t>
            </a:r>
            <a:r>
              <a:rPr lang="en-US" sz="2400" b="1" dirty="0" err="1">
                <a:solidFill>
                  <a:srgbClr val="FFFF00"/>
                </a:solidFill>
              </a:rPr>
              <a:t>vs</a:t>
            </a:r>
            <a:r>
              <a:rPr lang="en-US" sz="2400" b="1" dirty="0">
                <a:solidFill>
                  <a:srgbClr val="FFFF00"/>
                </a:solidFill>
              </a:rPr>
              <a:t> Nisan 15)</a:t>
            </a:r>
          </a:p>
          <a:p>
            <a:pPr marL="137160" indent="0">
              <a:buNone/>
            </a:pPr>
            <a:endParaRPr lang="en-US" sz="2400" b="1" dirty="0">
              <a:solidFill>
                <a:srgbClr val="FFFF00"/>
              </a:solidFill>
            </a:endParaRPr>
          </a:p>
        </p:txBody>
      </p:sp>
    </p:spTree>
    <p:extLst>
      <p:ext uri="{BB962C8B-B14F-4D97-AF65-F5344CB8AC3E}">
        <p14:creationId xmlns:p14="http://schemas.microsoft.com/office/powerpoint/2010/main" val="9884520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John 13  Jesus’ Love for the Apostles</a:t>
            </a:r>
          </a:p>
        </p:txBody>
      </p:sp>
      <p:sp>
        <p:nvSpPr>
          <p:cNvPr id="3" name="Content Placeholder 2"/>
          <p:cNvSpPr>
            <a:spLocks noGrp="1"/>
          </p:cNvSpPr>
          <p:nvPr>
            <p:ph idx="1"/>
          </p:nvPr>
        </p:nvSpPr>
        <p:spPr>
          <a:xfrm>
            <a:off x="152400" y="1600200"/>
            <a:ext cx="4343400" cy="4709160"/>
          </a:xfrm>
        </p:spPr>
        <p:txBody>
          <a:bodyPr>
            <a:normAutofit lnSpcReduction="10000"/>
          </a:bodyPr>
          <a:lstStyle/>
          <a:p>
            <a:pPr marL="137160" indent="0">
              <a:buNone/>
            </a:pPr>
            <a:r>
              <a:rPr lang="en-US" sz="2400" b="1" dirty="0">
                <a:solidFill>
                  <a:srgbClr val="FFFF00"/>
                </a:solidFill>
              </a:rPr>
              <a:t>John 13:1  Jesus loved them “to the end.”</a:t>
            </a:r>
          </a:p>
          <a:p>
            <a:pPr marL="137160" indent="0">
              <a:buNone/>
            </a:pPr>
            <a:endParaRPr lang="en-US" sz="1000" b="1" dirty="0">
              <a:solidFill>
                <a:srgbClr val="FFFF00"/>
              </a:solidFill>
            </a:endParaRPr>
          </a:p>
          <a:p>
            <a:pPr marL="137160" indent="0">
              <a:buNone/>
            </a:pPr>
            <a:r>
              <a:rPr lang="en-US" sz="2400" b="1" dirty="0">
                <a:solidFill>
                  <a:srgbClr val="FFFF00"/>
                </a:solidFill>
              </a:rPr>
              <a:t>John 13:3-11  Jesus shows them his love.</a:t>
            </a:r>
          </a:p>
          <a:p>
            <a:pPr marL="137160" indent="0">
              <a:buNone/>
            </a:pPr>
            <a:endParaRPr lang="en-US" sz="1000" b="1" dirty="0">
              <a:solidFill>
                <a:srgbClr val="FFFF00"/>
              </a:solidFill>
            </a:endParaRPr>
          </a:p>
          <a:p>
            <a:pPr marL="137160" indent="0">
              <a:buNone/>
            </a:pPr>
            <a:r>
              <a:rPr lang="en-US" sz="2400" b="1" dirty="0">
                <a:solidFill>
                  <a:srgbClr val="FFFF00"/>
                </a:solidFill>
              </a:rPr>
              <a:t>John 13:12-17  Go and do likewise.</a:t>
            </a:r>
          </a:p>
          <a:p>
            <a:pPr marL="137160" indent="0">
              <a:buNone/>
            </a:pPr>
            <a:endParaRPr lang="en-US" sz="900" b="1" dirty="0">
              <a:solidFill>
                <a:srgbClr val="FFFF00"/>
              </a:solidFill>
            </a:endParaRPr>
          </a:p>
          <a:p>
            <a:pPr marL="137160" indent="0">
              <a:buNone/>
            </a:pPr>
            <a:r>
              <a:rPr lang="en-US" sz="2400" b="1" dirty="0">
                <a:solidFill>
                  <a:srgbClr val="FFFF00"/>
                </a:solidFill>
              </a:rPr>
              <a:t>John 13:18-30  Jesus will be betrayed.</a:t>
            </a:r>
          </a:p>
          <a:p>
            <a:pPr marL="137160" indent="0">
              <a:buNone/>
            </a:pPr>
            <a:endParaRPr lang="en-US" sz="900" b="1" dirty="0">
              <a:solidFill>
                <a:srgbClr val="FFFF00"/>
              </a:solidFill>
            </a:endParaRPr>
          </a:p>
          <a:p>
            <a:pPr marL="137160" indent="0">
              <a:buNone/>
            </a:pPr>
            <a:r>
              <a:rPr lang="en-US" sz="2400" b="1" dirty="0">
                <a:solidFill>
                  <a:srgbClr val="FFFF00"/>
                </a:solidFill>
              </a:rPr>
              <a:t>John 13:31-38  Love one another as I have loved you.</a:t>
            </a:r>
          </a:p>
          <a:p>
            <a:pPr marL="137160" indent="0">
              <a:buNone/>
            </a:pPr>
            <a:endParaRPr lang="en-US" sz="2400" b="1" dirty="0">
              <a:solidFill>
                <a:srgbClr val="FFFF00"/>
              </a:solidFill>
            </a:endParaRPr>
          </a:p>
          <a:p>
            <a:pPr marL="137160" indent="0">
              <a:buNone/>
            </a:pPr>
            <a:endParaRPr lang="en-US" sz="2400" b="1" dirty="0">
              <a:solidFill>
                <a:srgbClr val="FFFF00"/>
              </a:solidFill>
            </a:endParaRPr>
          </a:p>
        </p:txBody>
      </p:sp>
      <p:pic>
        <p:nvPicPr>
          <p:cNvPr id="3074" name="Picture 2" descr="http://media.radiosai.org/journals/Vol_04/01APR06/images/Coverstory/the%20story%20of%20easter/jesus-wash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386612"/>
            <a:ext cx="4419600" cy="5179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167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normAutofit/>
          </a:bodyPr>
          <a:lstStyle/>
          <a:p>
            <a:r>
              <a:rPr lang="en-US" dirty="0"/>
              <a:t>Seven I Am Statements</a:t>
            </a:r>
          </a:p>
        </p:txBody>
      </p:sp>
      <p:sp>
        <p:nvSpPr>
          <p:cNvPr id="3" name="Content Placeholder 2"/>
          <p:cNvSpPr>
            <a:spLocks noGrp="1"/>
          </p:cNvSpPr>
          <p:nvPr>
            <p:ph idx="1"/>
          </p:nvPr>
        </p:nvSpPr>
        <p:spPr>
          <a:xfrm>
            <a:off x="457200" y="1447800"/>
            <a:ext cx="8229600" cy="4861560"/>
          </a:xfrm>
        </p:spPr>
        <p:txBody>
          <a:bodyPr>
            <a:normAutofit fontScale="92500" lnSpcReduction="10000"/>
          </a:bodyPr>
          <a:lstStyle/>
          <a:p>
            <a:pPr marL="137160" indent="0">
              <a:buNone/>
            </a:pPr>
            <a:endParaRPr lang="en-US" sz="900" b="1" dirty="0">
              <a:solidFill>
                <a:srgbClr val="FFFF00"/>
              </a:solidFill>
            </a:endParaRPr>
          </a:p>
          <a:p>
            <a:r>
              <a:rPr lang="en-US" b="1" dirty="0">
                <a:solidFill>
                  <a:srgbClr val="FFFF00"/>
                </a:solidFill>
              </a:rPr>
              <a:t>I AM the bread of life  6:35</a:t>
            </a:r>
          </a:p>
          <a:p>
            <a:endParaRPr lang="en-US" sz="900" b="1" dirty="0">
              <a:solidFill>
                <a:srgbClr val="FFFF00"/>
              </a:solidFill>
            </a:endParaRPr>
          </a:p>
          <a:p>
            <a:r>
              <a:rPr lang="en-US" b="1" dirty="0">
                <a:solidFill>
                  <a:srgbClr val="FFFF00"/>
                </a:solidFill>
              </a:rPr>
              <a:t>I AM the light of the world  8:12,9:5</a:t>
            </a:r>
          </a:p>
          <a:p>
            <a:endParaRPr lang="en-US" sz="900" b="1" dirty="0">
              <a:solidFill>
                <a:srgbClr val="FFFF00"/>
              </a:solidFill>
            </a:endParaRPr>
          </a:p>
          <a:p>
            <a:r>
              <a:rPr lang="en-US" b="1" dirty="0">
                <a:solidFill>
                  <a:srgbClr val="FFFF00"/>
                </a:solidFill>
              </a:rPr>
              <a:t>I AM the door (and the gate)  10:7</a:t>
            </a:r>
          </a:p>
          <a:p>
            <a:endParaRPr lang="en-US" sz="900" b="1" dirty="0">
              <a:solidFill>
                <a:srgbClr val="FFFF00"/>
              </a:solidFill>
            </a:endParaRPr>
          </a:p>
          <a:p>
            <a:r>
              <a:rPr lang="en-US" b="1" dirty="0">
                <a:solidFill>
                  <a:srgbClr val="FFFF00"/>
                </a:solidFill>
              </a:rPr>
              <a:t>I AM the good shepherd  10:1,14</a:t>
            </a:r>
          </a:p>
          <a:p>
            <a:endParaRPr lang="en-US" sz="900" b="1" dirty="0">
              <a:solidFill>
                <a:srgbClr val="FFFF00"/>
              </a:solidFill>
            </a:endParaRPr>
          </a:p>
          <a:p>
            <a:r>
              <a:rPr lang="en-US" b="1" dirty="0">
                <a:solidFill>
                  <a:srgbClr val="FFFF00"/>
                </a:solidFill>
              </a:rPr>
              <a:t>I AM the resurrection and the life  11:25</a:t>
            </a:r>
          </a:p>
          <a:p>
            <a:endParaRPr lang="en-US" sz="900" b="1" dirty="0">
              <a:solidFill>
                <a:srgbClr val="FFFF00"/>
              </a:solidFill>
            </a:endParaRPr>
          </a:p>
          <a:p>
            <a:r>
              <a:rPr lang="en-US" b="1" dirty="0">
                <a:solidFill>
                  <a:srgbClr val="FFFF00"/>
                </a:solidFill>
              </a:rPr>
              <a:t>I AM the Way the Truth and the Life  14:6</a:t>
            </a:r>
          </a:p>
          <a:p>
            <a:endParaRPr lang="en-US" sz="900" b="1" dirty="0">
              <a:solidFill>
                <a:srgbClr val="FFFF00"/>
              </a:solidFill>
            </a:endParaRPr>
          </a:p>
          <a:p>
            <a:r>
              <a:rPr lang="en-US" b="1" dirty="0">
                <a:solidFill>
                  <a:srgbClr val="FFFF00"/>
                </a:solidFill>
              </a:rPr>
              <a:t>I AM the true vine  15:1</a:t>
            </a:r>
          </a:p>
          <a:p>
            <a:pPr marL="137160" indent="0">
              <a:buNone/>
            </a:pPr>
            <a:endParaRPr lang="en-US" sz="900" dirty="0"/>
          </a:p>
          <a:p>
            <a:r>
              <a:rPr lang="en-US" b="1" dirty="0"/>
              <a:t>All are metaphors</a:t>
            </a:r>
          </a:p>
          <a:p>
            <a:endParaRPr lang="en-US" dirty="0"/>
          </a:p>
        </p:txBody>
      </p:sp>
    </p:spTree>
    <p:extLst>
      <p:ext uri="{BB962C8B-B14F-4D97-AF65-F5344CB8AC3E}">
        <p14:creationId xmlns:p14="http://schemas.microsoft.com/office/powerpoint/2010/main" val="13875865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John Ch. 14</a:t>
            </a:r>
          </a:p>
        </p:txBody>
      </p:sp>
      <p:sp>
        <p:nvSpPr>
          <p:cNvPr id="3" name="Content Placeholder 2"/>
          <p:cNvSpPr>
            <a:spLocks noGrp="1"/>
          </p:cNvSpPr>
          <p:nvPr>
            <p:ph idx="1"/>
          </p:nvPr>
        </p:nvSpPr>
        <p:spPr>
          <a:xfrm>
            <a:off x="457200" y="1981200"/>
            <a:ext cx="8229600" cy="4328160"/>
          </a:xfrm>
        </p:spPr>
        <p:txBody>
          <a:bodyPr/>
          <a:lstStyle/>
          <a:p>
            <a:pPr marL="137160" indent="0">
              <a:buNone/>
            </a:pPr>
            <a:r>
              <a:rPr lang="en-US" b="1" dirty="0">
                <a:solidFill>
                  <a:srgbClr val="FFFF00"/>
                </a:solidFill>
              </a:rPr>
              <a:t>1. Jesus is trying to reassure them that he is with them and that, even when he is gone, He will still be with them in the form of the Holy Spirit.  You guys will be OK.</a:t>
            </a:r>
          </a:p>
          <a:p>
            <a:pPr marL="137160" indent="0">
              <a:buNone/>
            </a:pPr>
            <a:endParaRPr lang="en-US" b="1" dirty="0">
              <a:solidFill>
                <a:srgbClr val="FFFF00"/>
              </a:solidFill>
            </a:endParaRPr>
          </a:p>
          <a:p>
            <a:pPr marL="137160" indent="0">
              <a:buNone/>
            </a:pPr>
            <a:r>
              <a:rPr lang="en-US" b="1" dirty="0">
                <a:solidFill>
                  <a:srgbClr val="FFFF00"/>
                </a:solidFill>
              </a:rPr>
              <a:t>2. He is both setting an example and giving them a command to love.</a:t>
            </a:r>
          </a:p>
          <a:p>
            <a:endParaRPr lang="en-US" b="1" dirty="0"/>
          </a:p>
        </p:txBody>
      </p:sp>
    </p:spTree>
    <p:extLst>
      <p:ext uri="{BB962C8B-B14F-4D97-AF65-F5344CB8AC3E}">
        <p14:creationId xmlns:p14="http://schemas.microsoft.com/office/powerpoint/2010/main" val="24693097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Jesus:  Trust in me</a:t>
            </a:r>
          </a:p>
        </p:txBody>
      </p:sp>
      <p:sp>
        <p:nvSpPr>
          <p:cNvPr id="3" name="Content Placeholder 2"/>
          <p:cNvSpPr>
            <a:spLocks noGrp="1"/>
          </p:cNvSpPr>
          <p:nvPr>
            <p:ph idx="1"/>
          </p:nvPr>
        </p:nvSpPr>
        <p:spPr>
          <a:xfrm>
            <a:off x="457200" y="1828800"/>
            <a:ext cx="8305800" cy="4800600"/>
          </a:xfrm>
        </p:spPr>
        <p:txBody>
          <a:bodyPr>
            <a:normAutofit/>
          </a:bodyPr>
          <a:lstStyle/>
          <a:p>
            <a:r>
              <a:rPr lang="en-US" b="1" dirty="0">
                <a:solidFill>
                  <a:srgbClr val="FFFF00"/>
                </a:solidFill>
              </a:rPr>
              <a:t>Wedding metaphor</a:t>
            </a:r>
          </a:p>
          <a:p>
            <a:pPr lvl="1"/>
            <a:r>
              <a:rPr lang="en-US" b="1" dirty="0">
                <a:solidFill>
                  <a:srgbClr val="FFFF00"/>
                </a:solidFill>
              </a:rPr>
              <a:t>Jewish betrothal:  Groom promises to “build a room” for the bride.</a:t>
            </a:r>
          </a:p>
          <a:p>
            <a:endParaRPr lang="en-US" b="1" dirty="0">
              <a:solidFill>
                <a:srgbClr val="FFFF00"/>
              </a:solidFill>
            </a:endParaRPr>
          </a:p>
          <a:p>
            <a:r>
              <a:rPr lang="en-US" b="1" dirty="0">
                <a:solidFill>
                  <a:srgbClr val="FFFF00"/>
                </a:solidFill>
              </a:rPr>
              <a:t>Claim to be deity</a:t>
            </a:r>
          </a:p>
          <a:p>
            <a:pPr lvl="1"/>
            <a:r>
              <a:rPr lang="en-US" b="1" dirty="0">
                <a:solidFill>
                  <a:srgbClr val="FFFF00"/>
                </a:solidFill>
              </a:rPr>
              <a:t>Trust in God, Trust also in me.</a:t>
            </a:r>
          </a:p>
          <a:p>
            <a:pPr lvl="1"/>
            <a:r>
              <a:rPr lang="en-US" b="1" dirty="0">
                <a:solidFill>
                  <a:srgbClr val="FFFF00"/>
                </a:solidFill>
              </a:rPr>
              <a:t>If you have seen me, you have seen the father.</a:t>
            </a:r>
          </a:p>
          <a:p>
            <a:endParaRPr lang="en-US" b="1" dirty="0">
              <a:solidFill>
                <a:srgbClr val="FFFF00"/>
              </a:solidFill>
            </a:endParaRPr>
          </a:p>
          <a:p>
            <a:r>
              <a:rPr lang="en-US" b="1" dirty="0">
                <a:solidFill>
                  <a:srgbClr val="FFFF00"/>
                </a:solidFill>
              </a:rPr>
              <a:t>Greater works than these.</a:t>
            </a:r>
          </a:p>
          <a:p>
            <a:pPr lvl="1"/>
            <a:r>
              <a:rPr lang="en-US" b="1" dirty="0">
                <a:solidFill>
                  <a:srgbClr val="FFFF00"/>
                </a:solidFill>
              </a:rPr>
              <a:t>Bringing salvation and offering the Holy Spirit</a:t>
            </a:r>
          </a:p>
        </p:txBody>
      </p:sp>
    </p:spTree>
    <p:extLst>
      <p:ext uri="{BB962C8B-B14F-4D97-AF65-F5344CB8AC3E}">
        <p14:creationId xmlns:p14="http://schemas.microsoft.com/office/powerpoint/2010/main" val="33698294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Jesus Comforts the Disciples</a:t>
            </a:r>
          </a:p>
        </p:txBody>
      </p:sp>
      <p:sp>
        <p:nvSpPr>
          <p:cNvPr id="3" name="Content Placeholder 2"/>
          <p:cNvSpPr>
            <a:spLocks noGrp="1"/>
          </p:cNvSpPr>
          <p:nvPr>
            <p:ph idx="1"/>
          </p:nvPr>
        </p:nvSpPr>
        <p:spPr>
          <a:xfrm>
            <a:off x="457200" y="1905000"/>
            <a:ext cx="8229600" cy="4404360"/>
          </a:xfrm>
        </p:spPr>
        <p:txBody>
          <a:bodyPr/>
          <a:lstStyle/>
          <a:p>
            <a:r>
              <a:rPr lang="en-US" b="1" dirty="0">
                <a:solidFill>
                  <a:srgbClr val="FFFF00"/>
                </a:solidFill>
              </a:rPr>
              <a:t>Ask anything in my name.</a:t>
            </a:r>
          </a:p>
          <a:p>
            <a:endParaRPr lang="en-US" b="1" dirty="0">
              <a:solidFill>
                <a:srgbClr val="FFFF00"/>
              </a:solidFill>
            </a:endParaRPr>
          </a:p>
          <a:p>
            <a:r>
              <a:rPr lang="en-US" b="1" dirty="0">
                <a:solidFill>
                  <a:srgbClr val="FFFF00"/>
                </a:solidFill>
              </a:rPr>
              <a:t>I will send the comforter (Holy Spirit)  You will not be alone.</a:t>
            </a:r>
          </a:p>
          <a:p>
            <a:endParaRPr lang="en-US" b="1" dirty="0">
              <a:solidFill>
                <a:srgbClr val="FFFF00"/>
              </a:solidFill>
            </a:endParaRPr>
          </a:p>
          <a:p>
            <a:r>
              <a:rPr lang="en-US" b="1" dirty="0">
                <a:solidFill>
                  <a:srgbClr val="FFFF00"/>
                </a:solidFill>
              </a:rPr>
              <a:t>My peace I leave you.</a:t>
            </a:r>
          </a:p>
        </p:txBody>
      </p:sp>
    </p:spTree>
    <p:extLst>
      <p:ext uri="{BB962C8B-B14F-4D97-AF65-F5344CB8AC3E}">
        <p14:creationId xmlns:p14="http://schemas.microsoft.com/office/powerpoint/2010/main" val="32193152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sz="3200" dirty="0"/>
              <a:t>John 15 The Vine and the Branches</a:t>
            </a:r>
          </a:p>
        </p:txBody>
      </p:sp>
      <p:sp>
        <p:nvSpPr>
          <p:cNvPr id="3" name="Content Placeholder 2"/>
          <p:cNvSpPr>
            <a:spLocks noGrp="1"/>
          </p:cNvSpPr>
          <p:nvPr>
            <p:ph idx="1"/>
          </p:nvPr>
        </p:nvSpPr>
        <p:spPr>
          <a:xfrm>
            <a:off x="457200" y="1600200"/>
            <a:ext cx="4495800" cy="4709160"/>
          </a:xfrm>
        </p:spPr>
        <p:txBody>
          <a:bodyPr/>
          <a:lstStyle/>
          <a:p>
            <a:r>
              <a:rPr lang="en-US" b="1" dirty="0"/>
              <a:t>The vine:  A common metaphor</a:t>
            </a:r>
          </a:p>
          <a:p>
            <a:endParaRPr lang="en-US" b="1" dirty="0"/>
          </a:p>
          <a:p>
            <a:r>
              <a:rPr lang="en-US" b="1" i="1" dirty="0">
                <a:latin typeface="Times New Roman"/>
                <a:ea typeface="Times New Roman"/>
              </a:rPr>
              <a:t>Psalm 80:8-18</a:t>
            </a:r>
            <a:r>
              <a:rPr lang="en-US" b="1" dirty="0">
                <a:latin typeface="Times New Roman"/>
                <a:ea typeface="Times New Roman"/>
              </a:rPr>
              <a:t>,        </a:t>
            </a:r>
            <a:r>
              <a:rPr lang="en-US" b="1" i="1" dirty="0">
                <a:latin typeface="Times New Roman"/>
                <a:ea typeface="Times New Roman"/>
              </a:rPr>
              <a:t>Isaiah 5:1-7</a:t>
            </a:r>
            <a:r>
              <a:rPr lang="en-US" b="1" dirty="0">
                <a:latin typeface="Times New Roman"/>
                <a:ea typeface="Times New Roman"/>
              </a:rPr>
              <a:t>,       Jeremiah 2:21      Ezekiel 15:1-8      Ezekiel 19:10 and </a:t>
            </a:r>
            <a:r>
              <a:rPr lang="en-US" b="1" dirty="0" err="1">
                <a:latin typeface="Times New Roman"/>
                <a:ea typeface="Times New Roman"/>
              </a:rPr>
              <a:t>Hoseah</a:t>
            </a:r>
            <a:r>
              <a:rPr lang="en-US" b="1" dirty="0">
                <a:latin typeface="Times New Roman"/>
                <a:ea typeface="Times New Roman"/>
              </a:rPr>
              <a:t> 10:1.</a:t>
            </a:r>
            <a:endParaRPr lang="en-US"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600200"/>
            <a:ext cx="3276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4977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91600" cy="1143000"/>
          </a:xfrm>
        </p:spPr>
        <p:txBody>
          <a:bodyPr>
            <a:normAutofit/>
          </a:bodyPr>
          <a:lstStyle/>
          <a:p>
            <a:r>
              <a:rPr lang="en-US" sz="3200" dirty="0"/>
              <a:t>I am the Vine.  My Father is the gardener</a:t>
            </a:r>
          </a:p>
        </p:txBody>
      </p:sp>
      <p:sp>
        <p:nvSpPr>
          <p:cNvPr id="3" name="Content Placeholder 2"/>
          <p:cNvSpPr>
            <a:spLocks noGrp="1"/>
          </p:cNvSpPr>
          <p:nvPr>
            <p:ph idx="1"/>
          </p:nvPr>
        </p:nvSpPr>
        <p:spPr>
          <a:xfrm>
            <a:off x="0" y="1600200"/>
            <a:ext cx="6248400" cy="5181600"/>
          </a:xfrm>
        </p:spPr>
        <p:txBody>
          <a:bodyPr>
            <a:normAutofit lnSpcReduction="10000"/>
          </a:bodyPr>
          <a:lstStyle/>
          <a:p>
            <a:r>
              <a:rPr lang="en-US" b="1" dirty="0">
                <a:solidFill>
                  <a:srgbClr val="FFFF00"/>
                </a:solidFill>
              </a:rPr>
              <a:t>Q:  In what sense is Jesus a vine?</a:t>
            </a:r>
          </a:p>
          <a:p>
            <a:endParaRPr lang="en-US" b="1" dirty="0">
              <a:solidFill>
                <a:srgbClr val="FFFF00"/>
              </a:solidFill>
            </a:endParaRPr>
          </a:p>
          <a:p>
            <a:r>
              <a:rPr lang="en-US" b="1" dirty="0">
                <a:solidFill>
                  <a:srgbClr val="FFFF00"/>
                </a:solidFill>
              </a:rPr>
              <a:t>Q:  In what sense is the Father a gardener?</a:t>
            </a:r>
          </a:p>
          <a:p>
            <a:endParaRPr lang="en-US" b="1" dirty="0">
              <a:solidFill>
                <a:srgbClr val="FFFF00"/>
              </a:solidFill>
            </a:endParaRPr>
          </a:p>
          <a:p>
            <a:r>
              <a:rPr lang="en-US" b="1" dirty="0">
                <a:solidFill>
                  <a:srgbClr val="FFFF00"/>
                </a:solidFill>
              </a:rPr>
              <a:t>Q:  In what sense are we branches?</a:t>
            </a:r>
          </a:p>
          <a:p>
            <a:endParaRPr lang="en-US" b="1" dirty="0">
              <a:solidFill>
                <a:srgbClr val="FFFF00"/>
              </a:solidFill>
            </a:endParaRPr>
          </a:p>
          <a:p>
            <a:r>
              <a:rPr lang="en-US" b="1" dirty="0">
                <a:solidFill>
                  <a:srgbClr val="FFFF00"/>
                </a:solidFill>
              </a:rPr>
              <a:t>John 15:2a, 15:6  Matthew 7:15-20    Can we be cut off the vine?  If so, why? </a:t>
            </a:r>
          </a:p>
        </p:txBody>
      </p:sp>
      <p:pic>
        <p:nvPicPr>
          <p:cNvPr id="13314" name="Picture 2" descr="http://www.londonbaystationery.com/Images/the_v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2116" y="20574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1350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John 15  Abide in Me</a:t>
            </a:r>
          </a:p>
        </p:txBody>
      </p:sp>
      <p:sp>
        <p:nvSpPr>
          <p:cNvPr id="3" name="Content Placeholder 2"/>
          <p:cNvSpPr>
            <a:spLocks noGrp="1"/>
          </p:cNvSpPr>
          <p:nvPr>
            <p:ph idx="1"/>
          </p:nvPr>
        </p:nvSpPr>
        <p:spPr/>
        <p:txBody>
          <a:bodyPr/>
          <a:lstStyle/>
          <a:p>
            <a:r>
              <a:rPr lang="en-US" b="1" dirty="0">
                <a:solidFill>
                  <a:srgbClr val="FFFF00"/>
                </a:solidFill>
              </a:rPr>
              <a:t>The key point in John 15 is abiding in Christ.</a:t>
            </a:r>
          </a:p>
          <a:p>
            <a:endParaRPr lang="en-US" b="1" dirty="0">
              <a:solidFill>
                <a:srgbClr val="FFFF00"/>
              </a:solidFill>
            </a:endParaRPr>
          </a:p>
          <a:p>
            <a:r>
              <a:rPr lang="en-US" b="1" dirty="0">
                <a:solidFill>
                  <a:srgbClr val="FFFF00"/>
                </a:solidFill>
              </a:rPr>
              <a:t>Abiding = Bearing fruit.   Q:  What fruit?</a:t>
            </a:r>
          </a:p>
          <a:p>
            <a:endParaRPr lang="en-US" b="1" dirty="0">
              <a:solidFill>
                <a:srgbClr val="FFFF00"/>
              </a:solidFill>
            </a:endParaRPr>
          </a:p>
          <a:p>
            <a:r>
              <a:rPr lang="en-US" b="1" dirty="0">
                <a:solidFill>
                  <a:srgbClr val="FFFF00"/>
                </a:solidFill>
              </a:rPr>
              <a:t>Answer:   The things we ask for.  15:7-8</a:t>
            </a:r>
          </a:p>
          <a:p>
            <a:endParaRPr lang="en-US" b="1" dirty="0">
              <a:solidFill>
                <a:srgbClr val="FFFF00"/>
              </a:solidFill>
            </a:endParaRPr>
          </a:p>
          <a:p>
            <a:r>
              <a:rPr lang="en-US" b="1" dirty="0">
                <a:solidFill>
                  <a:srgbClr val="FFFF00"/>
                </a:solidFill>
              </a:rPr>
              <a:t>John 15:9-17  The key to abiding is love (and obedience)</a:t>
            </a:r>
          </a:p>
        </p:txBody>
      </p:sp>
    </p:spTree>
    <p:extLst>
      <p:ext uri="{BB962C8B-B14F-4D97-AF65-F5344CB8AC3E}">
        <p14:creationId xmlns:p14="http://schemas.microsoft.com/office/powerpoint/2010/main" val="33235080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John 15:18-16:4  The reason we need so much comfort:  Persecution</a:t>
            </a:r>
          </a:p>
        </p:txBody>
      </p:sp>
      <p:sp>
        <p:nvSpPr>
          <p:cNvPr id="3" name="Content Placeholder 2"/>
          <p:cNvSpPr>
            <a:spLocks noGrp="1"/>
          </p:cNvSpPr>
          <p:nvPr>
            <p:ph idx="1"/>
          </p:nvPr>
        </p:nvSpPr>
        <p:spPr>
          <a:xfrm>
            <a:off x="457200" y="2057400"/>
            <a:ext cx="3581400" cy="4251960"/>
          </a:xfrm>
        </p:spPr>
        <p:txBody>
          <a:bodyPr/>
          <a:lstStyle/>
          <a:p>
            <a:r>
              <a:rPr lang="en-US" b="1" dirty="0">
                <a:solidFill>
                  <a:srgbClr val="FFFF00"/>
                </a:solidFill>
              </a:rPr>
              <a:t>Jesus “assures” them with six if…  then.. Statements</a:t>
            </a:r>
          </a:p>
          <a:p>
            <a:endParaRPr lang="en-US" b="1" dirty="0">
              <a:solidFill>
                <a:srgbClr val="FFFF00"/>
              </a:solidFill>
            </a:endParaRPr>
          </a:p>
          <a:p>
            <a:r>
              <a:rPr lang="en-US" b="1" dirty="0">
                <a:solidFill>
                  <a:srgbClr val="FFFF00"/>
                </a:solidFill>
              </a:rPr>
              <a:t>v. </a:t>
            </a:r>
            <a:r>
              <a:rPr lang="en-US" b="1" dirty="0">
                <a:solidFill>
                  <a:srgbClr val="FFFF00"/>
                </a:solidFill>
                <a:latin typeface="Times New Roman"/>
                <a:ea typeface="Times New Roman"/>
              </a:rPr>
              <a:t>18, 19, 20 (2x), 22, 24</a:t>
            </a:r>
            <a:endParaRPr lang="en-US" b="1" dirty="0">
              <a:solidFill>
                <a:srgbClr val="FFFF00"/>
              </a:solidFill>
            </a:endParaRPr>
          </a:p>
        </p:txBody>
      </p:sp>
      <p:pic>
        <p:nvPicPr>
          <p:cNvPr id="12290" name="Picture 2" descr="http://4.bp.blogspot.com/_azr7yjjFc84/S9nE5mhG0JI/AAAAAAAAAEE/lEKFftD5QxI/s1600/persecution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8493" y="1676400"/>
            <a:ext cx="4710486" cy="482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9268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John 16  Jesus Comforts His Disciples</a:t>
            </a:r>
          </a:p>
        </p:txBody>
      </p:sp>
      <p:sp>
        <p:nvSpPr>
          <p:cNvPr id="3" name="Content Placeholder 2"/>
          <p:cNvSpPr>
            <a:spLocks noGrp="1"/>
          </p:cNvSpPr>
          <p:nvPr>
            <p:ph idx="1"/>
          </p:nvPr>
        </p:nvSpPr>
        <p:spPr>
          <a:xfrm>
            <a:off x="457200" y="2057400"/>
            <a:ext cx="8305800" cy="4251960"/>
          </a:xfrm>
        </p:spPr>
        <p:txBody>
          <a:bodyPr>
            <a:normAutofit lnSpcReduction="10000"/>
          </a:bodyPr>
          <a:lstStyle/>
          <a:p>
            <a:r>
              <a:rPr lang="en-US" b="1" dirty="0">
                <a:solidFill>
                  <a:srgbClr val="FFFF00"/>
                </a:solidFill>
              </a:rPr>
              <a:t>John 16:6  It is good that I am going away.</a:t>
            </a:r>
          </a:p>
          <a:p>
            <a:endParaRPr lang="en-US" b="1" dirty="0">
              <a:solidFill>
                <a:srgbClr val="FFFF00"/>
              </a:solidFill>
            </a:endParaRPr>
          </a:p>
          <a:p>
            <a:r>
              <a:rPr lang="en-US" b="1" dirty="0">
                <a:solidFill>
                  <a:srgbClr val="FFFF00"/>
                </a:solidFill>
              </a:rPr>
              <a:t>I will send the Comforter.</a:t>
            </a:r>
          </a:p>
          <a:p>
            <a:endParaRPr lang="en-US" b="1" dirty="0">
              <a:solidFill>
                <a:srgbClr val="FFFF00"/>
              </a:solidFill>
            </a:endParaRPr>
          </a:p>
          <a:p>
            <a:r>
              <a:rPr lang="en-US" b="1" dirty="0">
                <a:solidFill>
                  <a:srgbClr val="FFFF00"/>
                </a:solidFill>
              </a:rPr>
              <a:t>Aside:  Does the Holy Spirit “proceed from the Father </a:t>
            </a:r>
            <a:r>
              <a:rPr lang="en-US" b="1" dirty="0">
                <a:solidFill>
                  <a:srgbClr val="FF0000"/>
                </a:solidFill>
              </a:rPr>
              <a:t>and</a:t>
            </a:r>
            <a:r>
              <a:rPr lang="en-US" b="1" dirty="0">
                <a:solidFill>
                  <a:srgbClr val="FFFF00"/>
                </a:solidFill>
              </a:rPr>
              <a:t> the Son” (</a:t>
            </a:r>
            <a:r>
              <a:rPr lang="en-US" b="1" dirty="0" err="1">
                <a:solidFill>
                  <a:srgbClr val="FFFF00"/>
                </a:solidFill>
              </a:rPr>
              <a:t>filioque</a:t>
            </a:r>
            <a:r>
              <a:rPr lang="en-US" b="1" dirty="0">
                <a:solidFill>
                  <a:srgbClr val="FFFF00"/>
                </a:solidFill>
              </a:rPr>
              <a:t>)?  John 15:7</a:t>
            </a:r>
          </a:p>
          <a:p>
            <a:endParaRPr lang="en-US" b="1" dirty="0">
              <a:solidFill>
                <a:srgbClr val="FFFF00"/>
              </a:solidFill>
            </a:endParaRPr>
          </a:p>
          <a:p>
            <a:r>
              <a:rPr lang="en-US" b="1" dirty="0">
                <a:solidFill>
                  <a:srgbClr val="FFFF00"/>
                </a:solidFill>
              </a:rPr>
              <a:t>He will convict the world</a:t>
            </a:r>
          </a:p>
          <a:p>
            <a:r>
              <a:rPr lang="en-US" b="1" dirty="0">
                <a:solidFill>
                  <a:srgbClr val="FFFF00"/>
                </a:solidFill>
              </a:rPr>
              <a:t>He will guide you into the truth</a:t>
            </a:r>
          </a:p>
        </p:txBody>
      </p:sp>
    </p:spTree>
    <p:extLst>
      <p:ext uri="{BB962C8B-B14F-4D97-AF65-F5344CB8AC3E}">
        <p14:creationId xmlns:p14="http://schemas.microsoft.com/office/powerpoint/2010/main" val="29963893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Comfort for the Disciples</a:t>
            </a:r>
          </a:p>
        </p:txBody>
      </p:sp>
      <p:sp>
        <p:nvSpPr>
          <p:cNvPr id="3" name="Content Placeholder 2"/>
          <p:cNvSpPr>
            <a:spLocks noGrp="1"/>
          </p:cNvSpPr>
          <p:nvPr>
            <p:ph idx="1"/>
          </p:nvPr>
        </p:nvSpPr>
        <p:spPr>
          <a:xfrm>
            <a:off x="457200" y="1905000"/>
            <a:ext cx="8229600" cy="4404360"/>
          </a:xfrm>
        </p:spPr>
        <p:txBody>
          <a:bodyPr/>
          <a:lstStyle/>
          <a:p>
            <a:r>
              <a:rPr lang="en-US" b="1" dirty="0">
                <a:solidFill>
                  <a:srgbClr val="FFFF00"/>
                </a:solidFill>
              </a:rPr>
              <a:t>16:20  Your grief will turn to joy.</a:t>
            </a:r>
          </a:p>
          <a:p>
            <a:endParaRPr lang="en-US" b="1" dirty="0">
              <a:solidFill>
                <a:srgbClr val="FFFF00"/>
              </a:solidFill>
            </a:endParaRPr>
          </a:p>
          <a:p>
            <a:r>
              <a:rPr lang="en-US" b="1" dirty="0">
                <a:solidFill>
                  <a:srgbClr val="FFFF00"/>
                </a:solidFill>
              </a:rPr>
              <a:t>16:25  I will speak to you plainly.</a:t>
            </a:r>
          </a:p>
          <a:p>
            <a:endParaRPr lang="en-US" b="1" dirty="0">
              <a:solidFill>
                <a:srgbClr val="FFFF00"/>
              </a:solidFill>
            </a:endParaRPr>
          </a:p>
          <a:p>
            <a:r>
              <a:rPr lang="en-US" b="1" dirty="0">
                <a:solidFill>
                  <a:srgbClr val="FFFF00"/>
                </a:solidFill>
              </a:rPr>
              <a:t>16:33  Take heart:  I have overcome the world.</a:t>
            </a:r>
          </a:p>
        </p:txBody>
      </p:sp>
    </p:spTree>
    <p:extLst>
      <p:ext uri="{BB962C8B-B14F-4D97-AF65-F5344CB8AC3E}">
        <p14:creationId xmlns:p14="http://schemas.microsoft.com/office/powerpoint/2010/main" val="33378157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John 17  Jesus Prays for the Disciples</a:t>
            </a:r>
          </a:p>
        </p:txBody>
      </p:sp>
      <p:sp>
        <p:nvSpPr>
          <p:cNvPr id="3" name="Content Placeholder 2"/>
          <p:cNvSpPr>
            <a:spLocks noGrp="1"/>
          </p:cNvSpPr>
          <p:nvPr>
            <p:ph idx="1"/>
          </p:nvPr>
        </p:nvSpPr>
        <p:spPr/>
        <p:txBody>
          <a:bodyPr>
            <a:normAutofit/>
          </a:bodyPr>
          <a:lstStyle/>
          <a:p>
            <a:r>
              <a:rPr lang="en-US" b="1" dirty="0">
                <a:solidFill>
                  <a:srgbClr val="FFFF00"/>
                </a:solidFill>
              </a:rPr>
              <a:t>Themes:</a:t>
            </a:r>
          </a:p>
          <a:p>
            <a:endParaRPr lang="en-US" sz="1400" b="1" dirty="0">
              <a:solidFill>
                <a:srgbClr val="FFFF00"/>
              </a:solidFill>
            </a:endParaRPr>
          </a:p>
          <a:p>
            <a:r>
              <a:rPr lang="en-US" b="1" dirty="0">
                <a:solidFill>
                  <a:srgbClr val="FFFF00"/>
                </a:solidFill>
              </a:rPr>
              <a:t>Jesus’ amazing love and concern for the disciples  John 17:11-19</a:t>
            </a:r>
          </a:p>
          <a:p>
            <a:endParaRPr lang="en-US" sz="1600" b="1" dirty="0">
              <a:solidFill>
                <a:srgbClr val="FFFF00"/>
              </a:solidFill>
            </a:endParaRPr>
          </a:p>
          <a:p>
            <a:r>
              <a:rPr lang="en-US" b="1" dirty="0">
                <a:solidFill>
                  <a:srgbClr val="FFFF00"/>
                </a:solidFill>
              </a:rPr>
              <a:t>Glory 9 times in John 17    John 17:4-5</a:t>
            </a:r>
          </a:p>
          <a:p>
            <a:endParaRPr lang="en-US" sz="1600" b="1" dirty="0">
              <a:solidFill>
                <a:srgbClr val="FFFF00"/>
              </a:solidFill>
            </a:endParaRPr>
          </a:p>
          <a:p>
            <a:r>
              <a:rPr lang="en-US" b="1" dirty="0">
                <a:solidFill>
                  <a:srgbClr val="FFFF00"/>
                </a:solidFill>
              </a:rPr>
              <a:t>Knowing God  John 17:3, 25-26</a:t>
            </a:r>
          </a:p>
          <a:p>
            <a:endParaRPr lang="en-US" sz="1600" b="1" dirty="0">
              <a:solidFill>
                <a:srgbClr val="FFFF00"/>
              </a:solidFill>
            </a:endParaRPr>
          </a:p>
          <a:p>
            <a:r>
              <a:rPr lang="en-US" b="1" dirty="0">
                <a:solidFill>
                  <a:srgbClr val="FFFF00"/>
                </a:solidFill>
              </a:rPr>
              <a:t>Unity and Relationship  John 17:23</a:t>
            </a:r>
          </a:p>
        </p:txBody>
      </p:sp>
    </p:spTree>
    <p:extLst>
      <p:ext uri="{BB962C8B-B14F-4D97-AF65-F5344CB8AC3E}">
        <p14:creationId xmlns:p14="http://schemas.microsoft.com/office/powerpoint/2010/main" val="31582611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1_Apex">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4095</TotalTime>
  <Words>4682</Words>
  <Application>Microsoft Office PowerPoint</Application>
  <PresentationFormat>On-screen Show (4:3)</PresentationFormat>
  <Paragraphs>850</Paragraphs>
  <Slides>104</Slides>
  <Notes>63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104</vt:i4>
      </vt:variant>
    </vt:vector>
  </HeadingPairs>
  <TitlesOfParts>
    <vt:vector size="118" baseType="lpstr">
      <vt:lpstr>Arial Black</vt:lpstr>
      <vt:lpstr>Book Antiqua</vt:lpstr>
      <vt:lpstr>Calibri</vt:lpstr>
      <vt:lpstr>Helvetica</vt:lpstr>
      <vt:lpstr>Lucida Sans</vt:lpstr>
      <vt:lpstr>PalatinoLinotype-Roman</vt:lpstr>
      <vt:lpstr>Papyrus</vt:lpstr>
      <vt:lpstr>RomanAntique</vt:lpstr>
      <vt:lpstr>Times New Roman</vt:lpstr>
      <vt:lpstr>Wingdings</vt:lpstr>
      <vt:lpstr>Wingdings 2</vt:lpstr>
      <vt:lpstr>Wingdings 3</vt:lpstr>
      <vt:lpstr>Apex</vt:lpstr>
      <vt:lpstr>1_Apex</vt:lpstr>
      <vt:lpstr>The Gospel of John</vt:lpstr>
      <vt:lpstr>PowerPoint Presentation</vt:lpstr>
      <vt:lpstr>Theme and Purpose</vt:lpstr>
      <vt:lpstr>Gospel of John 80s -90s AD</vt:lpstr>
      <vt:lpstr>PowerPoint Presentation</vt:lpstr>
      <vt:lpstr>PowerPoint Presentation</vt:lpstr>
      <vt:lpstr>PowerPoint Presentation</vt:lpstr>
      <vt:lpstr>PowerPoint Presentation</vt:lpstr>
      <vt:lpstr>Seven I Am Statements</vt:lpstr>
      <vt:lpstr>Outline of John</vt:lpstr>
      <vt:lpstr>PowerPoint Presentation</vt:lpstr>
      <vt:lpstr>PowerPoint Presentation</vt:lpstr>
      <vt:lpstr>PowerPoint Presentation</vt:lpstr>
      <vt:lpstr>John 1:1 The “Trinity”</vt:lpstr>
      <vt:lpstr>John 1:2-5  Important Metaphors</vt:lpstr>
      <vt:lpstr>John 1:9-13</vt:lpstr>
      <vt:lpstr>John 1:14  A Key Verse!</vt:lpstr>
      <vt:lpstr>Grace and Truth!</vt:lpstr>
      <vt:lpstr>John 1:16 Grace upon Grace</vt:lpstr>
      <vt:lpstr>John 1:18</vt:lpstr>
      <vt:lpstr>Let’s Meet Jesus</vt:lpstr>
      <vt:lpstr>Book of Signs  1:19-12:50</vt:lpstr>
      <vt:lpstr>Purpose of the Signs of Jesus</vt:lpstr>
      <vt:lpstr>Signs in John: A Pattern</vt:lpstr>
      <vt:lpstr>John 1:35-51 Jesus meets Nathanael</vt:lpstr>
      <vt:lpstr>Who Is Jesus?</vt:lpstr>
      <vt:lpstr>John 2:1-12 Jesus at Cana  The First of Seven Signs</vt:lpstr>
      <vt:lpstr>On The Third Day A Wedding Took Place</vt:lpstr>
      <vt:lpstr>Why Did Jesus Go To a Wedding?</vt:lpstr>
      <vt:lpstr>Why Did Jesus Do the Miracle?</vt:lpstr>
      <vt:lpstr>John 2:11</vt:lpstr>
      <vt:lpstr>III. Jesus Clears the Temple Another “sign”</vt:lpstr>
      <vt:lpstr>Jesus Clears the Temple</vt:lpstr>
      <vt:lpstr>IV. The Miracles Jesus Did Not Do</vt:lpstr>
      <vt:lpstr>The Miracles Jesus Did Not Do</vt:lpstr>
      <vt:lpstr>The Miracles Jesus Did Not Do</vt:lpstr>
      <vt:lpstr>John 3 &amp; 4 Interviews Nicodemus and Samaritan Woman</vt:lpstr>
      <vt:lpstr>John 3 Nicodemus  John 4 Samaritan Woman</vt:lpstr>
      <vt:lpstr>John 3:14</vt:lpstr>
      <vt:lpstr>Jesus Must Be Lifted Up</vt:lpstr>
      <vt:lpstr>John 3:16-21 Stark Contrasts!</vt:lpstr>
      <vt:lpstr>Come Into the Light!</vt:lpstr>
      <vt:lpstr>John 4 Jesus and the Samaritan Woman</vt:lpstr>
      <vt:lpstr>Jacob’s Well</vt:lpstr>
      <vt:lpstr>John 3 &amp; 4 Interviews Nicodemus and Samaritan Woman</vt:lpstr>
      <vt:lpstr>John 4:10-26</vt:lpstr>
      <vt:lpstr>John 4:39-42</vt:lpstr>
      <vt:lpstr>IV. Sign #2  The Official’s Son</vt:lpstr>
      <vt:lpstr>Theme:  Jesus Replacing/Greater than the Jewish Festivals</vt:lpstr>
      <vt:lpstr>John 5 Healing at Bethsaida</vt:lpstr>
      <vt:lpstr>V. Sign #3 Healing at Bethesda</vt:lpstr>
      <vt:lpstr>PowerPoint Presentation</vt:lpstr>
      <vt:lpstr>Testimonies of Jesus  John 5:31-40</vt:lpstr>
      <vt:lpstr>John 5:6 Do You Want to Get Well?</vt:lpstr>
      <vt:lpstr>John 5:7-15  Jesus 3rd Sign </vt:lpstr>
      <vt:lpstr>John 5:16-30 Jesus the Lord of the Sabbath</vt:lpstr>
      <vt:lpstr>VI.  Sign #4  Feeding the 5000</vt:lpstr>
      <vt:lpstr>VII.  Sign #5 Walking on Water</vt:lpstr>
      <vt:lpstr>PowerPoint Presentation</vt:lpstr>
      <vt:lpstr>VIII.  John 6:25-70  I AM The Bread of Life subtext:  I am greater than Moses</vt:lpstr>
      <vt:lpstr>A Practical Question</vt:lpstr>
      <vt:lpstr>John 6:53-59 Eat the flesh and the blood</vt:lpstr>
      <vt:lpstr>IX.  John 7:1-9:41  Tabernacles Discourses</vt:lpstr>
      <vt:lpstr>John 7 &amp; 8 Jesus and Tabernacles</vt:lpstr>
      <vt:lpstr>Tabernacles/Booths/Sukkot</vt:lpstr>
      <vt:lpstr>Sukkot in a City</vt:lpstr>
      <vt:lpstr>John 7:14-24</vt:lpstr>
      <vt:lpstr>John 7:37-43  Living Water</vt:lpstr>
      <vt:lpstr>The Water-Pouring Ceremony</vt:lpstr>
      <vt:lpstr>John 8:12  I Am The Light of the World</vt:lpstr>
      <vt:lpstr>John 8:12-20  I AM the Light of the World</vt:lpstr>
      <vt:lpstr>The Illumination of the Temple</vt:lpstr>
      <vt:lpstr>John 8:28  I AM He  ego eimi</vt:lpstr>
      <vt:lpstr>John 8:31-48 True Disciples</vt:lpstr>
      <vt:lpstr>John 8:49-59 I AM</vt:lpstr>
      <vt:lpstr>X  Sign # 6  Jesus proves he is the light of the world</vt:lpstr>
      <vt:lpstr>John 9 Jesus Heals a Man Born Blind</vt:lpstr>
      <vt:lpstr>John 9:35-41 The Man Now Sees</vt:lpstr>
      <vt:lpstr>XI. John 10 More claims and testimonies</vt:lpstr>
      <vt:lpstr>Jesus:  I AM God</vt:lpstr>
      <vt:lpstr>XII.  Sign #7  The Raising of Lazarus</vt:lpstr>
      <vt:lpstr>PowerPoint Presentation</vt:lpstr>
      <vt:lpstr>John Chapter 12</vt:lpstr>
      <vt:lpstr>The Glorification of the Messiah/King</vt:lpstr>
      <vt:lpstr>John 12:12  The Passion Story Begins… </vt:lpstr>
      <vt:lpstr>Jesus:  The Hour Has Come!  Jn 12:23</vt:lpstr>
      <vt:lpstr>John 13:1-20:29 The Book of the Passion</vt:lpstr>
      <vt:lpstr>A Little Chronological Problem</vt:lpstr>
      <vt:lpstr>John 13  Jesus’ Love for the Apostles</vt:lpstr>
      <vt:lpstr>John Ch. 14</vt:lpstr>
      <vt:lpstr>Jesus:  Trust in me</vt:lpstr>
      <vt:lpstr>Jesus Comforts the Disciples</vt:lpstr>
      <vt:lpstr>John 15 The Vine and the Branches</vt:lpstr>
      <vt:lpstr>I am the Vine.  My Father is the gardener</vt:lpstr>
      <vt:lpstr>John 15  Abide in Me</vt:lpstr>
      <vt:lpstr>John 15:18-16:4  The reason we need so much comfort:  Persecution</vt:lpstr>
      <vt:lpstr>John 16  Jesus Comforts His Disciples</vt:lpstr>
      <vt:lpstr>Comfort for the Disciples</vt:lpstr>
      <vt:lpstr>John 17  Jesus Prays for the Disciples</vt:lpstr>
      <vt:lpstr>John 18-19  The Passion Narrative</vt:lpstr>
      <vt:lpstr>John 20  Resurrection Appearances</vt:lpstr>
      <vt:lpstr>Jesus’ Signs and Claims: Summary</vt:lpstr>
      <vt:lpstr>John 21  Epilogue</vt:lpstr>
      <vt:lpstr>John 21:24</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Gospel of John</dc:title>
  <dc:creator>John Oakes</dc:creator>
  <cp:lastModifiedBy>John Oakes</cp:lastModifiedBy>
  <cp:revision>77</cp:revision>
  <dcterms:created xsi:type="dcterms:W3CDTF">2012-10-13T05:38:23Z</dcterms:created>
  <dcterms:modified xsi:type="dcterms:W3CDTF">2023-06-15T20:28:18Z</dcterms:modified>
</cp:coreProperties>
</file>