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450" r:id="rId3"/>
    <p:sldId id="527" r:id="rId4"/>
    <p:sldId id="538" r:id="rId5"/>
    <p:sldId id="534" r:id="rId6"/>
    <p:sldId id="535" r:id="rId7"/>
    <p:sldId id="536" r:id="rId8"/>
    <p:sldId id="539" r:id="rId9"/>
    <p:sldId id="540" r:id="rId10"/>
    <p:sldId id="54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AD2D7A-588E-4341-9869-9FC853593F24}" v="1" dt="2023-07-27T02:25:00.378"/>
    <p1510:client id="{E525EBFB-77E3-4ADC-9713-F3CA84B1FB33}" v="25" dt="2023-07-27T01:07:00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89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03AD2D7A-588E-4341-9869-9FC853593F24}"/>
    <pc:docChg chg="modSld">
      <pc:chgData name="John Oakes" userId="1a36f0057432ea1f" providerId="LiveId" clId="{03AD2D7A-588E-4341-9869-9FC853593F24}" dt="2023-07-27T02:25:17.283" v="49" actId="20577"/>
      <pc:docMkLst>
        <pc:docMk/>
      </pc:docMkLst>
      <pc:sldChg chg="modSp mod">
        <pc:chgData name="John Oakes" userId="1a36f0057432ea1f" providerId="LiveId" clId="{03AD2D7A-588E-4341-9869-9FC853593F24}" dt="2023-07-27T02:25:17.283" v="49" actId="20577"/>
        <pc:sldMkLst>
          <pc:docMk/>
          <pc:sldMk cId="1672076822" sldId="450"/>
        </pc:sldMkLst>
        <pc:spChg chg="mod">
          <ac:chgData name="John Oakes" userId="1a36f0057432ea1f" providerId="LiveId" clId="{03AD2D7A-588E-4341-9869-9FC853593F24}" dt="2023-07-27T02:25:17.283" v="49" actId="20577"/>
          <ac:spMkLst>
            <pc:docMk/>
            <pc:sldMk cId="1672076822" sldId="450"/>
            <ac:spMk id="3" creationId="{2C4DBEFB-5E3F-442A-AEDB-AF368543775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8E4E0-DA12-4751-ADD7-41D303C1647F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5CB57-0EA4-486C-9464-33B298184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98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C6CABD-5074-4846-B0A6-9FA025DE39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80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8" name="Group 2"/>
          <p:cNvGrpSpPr>
            <a:grpSpLocks/>
          </p:cNvGrpSpPr>
          <p:nvPr/>
        </p:nvGrpSpPr>
        <p:grpSpPr bwMode="auto">
          <a:xfrm>
            <a:off x="1" y="1"/>
            <a:ext cx="12189884" cy="6856413"/>
            <a:chOff x="0" y="0"/>
            <a:chExt cx="5759" cy="4319"/>
          </a:xfrm>
        </p:grpSpPr>
        <p:sp>
          <p:nvSpPr>
            <p:cNvPr id="106499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EAEAEA"/>
                </a:solidFill>
              </a:endParaRPr>
            </a:p>
          </p:txBody>
        </p:sp>
        <p:grpSp>
          <p:nvGrpSpPr>
            <p:cNvPr id="106500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06501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02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03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04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05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06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07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08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09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10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11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12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13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14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15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16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17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18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19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20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21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22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23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24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25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grpSp>
            <p:nvGrpSpPr>
              <p:cNvPr id="106526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06527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28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29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30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31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32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33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34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35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36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37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38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39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40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41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106542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6543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44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106545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06546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47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48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49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50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51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52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53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54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</p:grpSp>
          <p:sp>
            <p:nvSpPr>
              <p:cNvPr id="10655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5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5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5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5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6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6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6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</p:grpSp>
      </p:grpSp>
      <p:sp>
        <p:nvSpPr>
          <p:cNvPr id="10656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607485" y="1920876"/>
            <a:ext cx="10968567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656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6565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106566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106567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499D999-75B4-49E2-B4A9-F0AD0206943B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633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08BB7-E5C9-4CB6-A8E3-47C253AB89F7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7" y="273050"/>
            <a:ext cx="2741084" cy="582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484" y="273050"/>
            <a:ext cx="8024283" cy="5822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542E3-752E-430D-B076-CA2281C34A7B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65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1200">
                  <a:solidFill>
                    <a:srgbClr val="FFFFFF"/>
                  </a:solidFill>
                  <a:latin typeface="Garamond"/>
                  <a:ea typeface="+mn-ea"/>
                  <a:cs typeface="Arial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1200">
                  <a:solidFill>
                    <a:srgbClr val="FFFFFF"/>
                  </a:solidFill>
                  <a:latin typeface="Garamond"/>
                  <a:ea typeface="+mn-ea"/>
                  <a:cs typeface="Arial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1200">
                  <a:solidFill>
                    <a:srgbClr val="FFFFFF"/>
                  </a:solidFill>
                  <a:latin typeface="Garamond"/>
                  <a:ea typeface="+mn-ea"/>
                  <a:cs typeface="Arial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FFFFFF"/>
                  </a:solidFill>
                  <a:latin typeface="Garamond"/>
                  <a:ea typeface="+mn-ea"/>
                  <a:cs typeface="Arial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1200">
                  <a:solidFill>
                    <a:srgbClr val="FFFFFF"/>
                  </a:solidFill>
                  <a:latin typeface="Garamond"/>
                  <a:ea typeface="+mn-ea"/>
                  <a:cs typeface="Arial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Garamond"/>
                <a:ea typeface="+mn-ea"/>
                <a:cs typeface="Arial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39 h 1906"/>
                <a:gd name="T4" fmla="*/ 5830 w 5740"/>
                <a:gd name="T5" fmla="*/ 1339 h 1906"/>
                <a:gd name="T6" fmla="*/ 583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FFFFFF"/>
                </a:solidFill>
                <a:latin typeface="Garamond"/>
                <a:ea typeface="+mn-ea"/>
                <a:cs typeface="Arial"/>
              </a:endParaRPr>
            </a:p>
          </p:txBody>
        </p:sp>
      </p:grpSp>
      <p:sp>
        <p:nvSpPr>
          <p:cNvPr id="1332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9D63D-2D29-475D-A39C-23C22CA328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0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C8340-2A07-4F5B-A635-D9344A29C8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34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1DA1A-143C-43C9-8DF8-E8EE8C6B78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956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F2939-3A64-470E-A0C5-AB39BF2A64C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052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5CB6A-5765-4521-A51E-44543598D3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193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6A33F-F975-4C22-9648-8AC4F92E78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192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33081-FCA0-41AF-BA6C-653FAEC324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948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75593-48AB-489F-9766-A014D2AB9E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73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A2A1A-FC26-414A-A491-6FED5339D992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74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51D01-19BB-40C9-8C2A-A23864D9F6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97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F3CE7-E0E8-4AC8-9DC0-A1B99BE451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649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1D17B-E869-44C4-B563-92D3606EDE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5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7C13B-D0B9-4CBB-B994-3E10C5964BBA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54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484" y="1598613"/>
            <a:ext cx="538268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598613"/>
            <a:ext cx="5382684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60AB4-112A-48C7-B651-25715C79D68A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5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1934D-73F6-4C49-971D-7BF10D871843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33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A5D5F-B96A-45DE-9158-F396500E1A7D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73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01996-FB7A-40F2-B7B8-755BFC419EC1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7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187F1-8116-4925-96B7-692D81237D32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26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728E1-8823-478F-9FC3-6AA56956AF79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9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2"/>
          <p:cNvGrpSpPr>
            <a:grpSpLocks/>
          </p:cNvGrpSpPr>
          <p:nvPr/>
        </p:nvGrpSpPr>
        <p:grpSpPr bwMode="auto">
          <a:xfrm>
            <a:off x="1" y="1"/>
            <a:ext cx="12189884" cy="6856413"/>
            <a:chOff x="0" y="0"/>
            <a:chExt cx="5759" cy="4319"/>
          </a:xfrm>
        </p:grpSpPr>
        <p:sp>
          <p:nvSpPr>
            <p:cNvPr id="105475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EAEAEA"/>
                </a:solidFill>
              </a:endParaRPr>
            </a:p>
          </p:txBody>
        </p:sp>
        <p:grpSp>
          <p:nvGrpSpPr>
            <p:cNvPr id="10547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05477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78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79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80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81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82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83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84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85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86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87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88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89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90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91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92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93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94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95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96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97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98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99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500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501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grpSp>
            <p:nvGrpSpPr>
              <p:cNvPr id="105502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05503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04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05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06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07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08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09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10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11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12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13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14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15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16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17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105518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551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2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10552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05522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23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24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25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26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27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28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29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30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srgbClr val="EAEAEA"/>
                    </a:solidFill>
                  </a:endParaRPr>
                </a:p>
              </p:txBody>
            </p:sp>
          </p:grpSp>
          <p:sp>
            <p:nvSpPr>
              <p:cNvPr id="105531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532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533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534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535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536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537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538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EAEAEA"/>
                  </a:solidFill>
                </a:endParaRPr>
              </a:p>
            </p:txBody>
          </p:sp>
        </p:grpSp>
      </p:grpSp>
      <p:sp>
        <p:nvSpPr>
          <p:cNvPr id="10553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607485" y="273050"/>
            <a:ext cx="109685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5540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7485" y="6242051"/>
            <a:ext cx="2840567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05541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2051"/>
            <a:ext cx="38608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05542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2051"/>
            <a:ext cx="2840567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9B6F12-6424-4009-BA70-BB8B3D321844}" type="slidenum">
              <a:rPr lang="en-US" smtClean="0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105543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7485" y="1598613"/>
            <a:ext cx="10968567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537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ea typeface="+mn-ea"/>
              <a:cs typeface="Arial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2D294D8C-1F40-4BA2-8316-4319F28DEB5D}" type="slidenum">
              <a:rPr lang="en-US" kern="1200">
                <a:solidFill>
                  <a:srgbClr val="FFFFFF"/>
                </a:solidFill>
                <a:ea typeface="+mn-ea"/>
                <a:cs typeface="Arial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FFFFFF"/>
              </a:solidFill>
              <a:ea typeface="+mn-ea"/>
              <a:cs typeface="Arial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229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1200">
                  <a:solidFill>
                    <a:srgbClr val="FFFFFF"/>
                  </a:solidFill>
                  <a:latin typeface="Garamond"/>
                  <a:ea typeface="+mn-ea"/>
                  <a:cs typeface="Arial"/>
                </a:endParaRPr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1200">
                  <a:solidFill>
                    <a:srgbClr val="FFFFFF"/>
                  </a:solidFill>
                  <a:latin typeface="Garamond"/>
                  <a:ea typeface="+mn-ea"/>
                  <a:cs typeface="Arial"/>
                </a:endParaRPr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1200">
                  <a:solidFill>
                    <a:srgbClr val="FFFFFF"/>
                  </a:solidFill>
                  <a:latin typeface="Garamond"/>
                  <a:ea typeface="+mn-ea"/>
                  <a:cs typeface="Arial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FFFFFF"/>
                  </a:solidFill>
                  <a:latin typeface="Garamond"/>
                  <a:ea typeface="+mn-ea"/>
                  <a:cs typeface="Arial"/>
                </a:endParaRPr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1200">
                  <a:solidFill>
                    <a:srgbClr val="FFFFFF"/>
                  </a:solidFill>
                  <a:latin typeface="Garamond"/>
                  <a:ea typeface="+mn-ea"/>
                  <a:cs typeface="Arial"/>
                </a:endParaRPr>
              </a:p>
            </p:txBody>
          </p:sp>
        </p:grpSp>
        <p:sp>
          <p:nvSpPr>
            <p:cNvPr id="1229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Garamond"/>
                <a:ea typeface="+mn-ea"/>
                <a:cs typeface="Arial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39 h 1906"/>
                <a:gd name="T4" fmla="*/ 5830 w 5740"/>
                <a:gd name="T5" fmla="*/ 1339 h 1906"/>
                <a:gd name="T6" fmla="*/ 583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FFFFFF"/>
                </a:solidFill>
                <a:latin typeface="Garamond"/>
                <a:ea typeface="+mn-ea"/>
                <a:cs typeface="Arial"/>
              </a:endParaRPr>
            </a:p>
          </p:txBody>
        </p:sp>
      </p:grpSp>
      <p:sp>
        <p:nvSpPr>
          <p:cNvPr id="1230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0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ea typeface="+mn-ea"/>
              <a:cs typeface="Arial"/>
            </a:endParaRPr>
          </a:p>
        </p:txBody>
      </p:sp>
      <p:sp>
        <p:nvSpPr>
          <p:cNvPr id="1230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98478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BEFB-5E3F-442A-AEDB-AF3685437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609600"/>
            <a:ext cx="108204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/>
              <a:t>Welcome to Alpha </a:t>
            </a:r>
            <a:r>
              <a:rPr lang="en-US" sz="4400" b="1"/>
              <a:t>Omega Midweek!</a:t>
            </a:r>
            <a:endParaRPr lang="en-US" sz="4400" b="1" dirty="0"/>
          </a:p>
        </p:txBody>
      </p:sp>
      <p:pic>
        <p:nvPicPr>
          <p:cNvPr id="1026" name="Picture 2" descr="welcome different languages - Google Search | Words, Word cloud, Welcome  images">
            <a:extLst>
              <a:ext uri="{FF2B5EF4-FFF2-40B4-BE49-F238E27FC236}">
                <a16:creationId xmlns:a16="http://schemas.microsoft.com/office/drawing/2014/main" id="{20D35382-BE79-85E9-AE18-6B78A29C7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9448800" cy="511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076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120" y="1696720"/>
            <a:ext cx="5049520" cy="448056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effectLst/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en-US" b="1" dirty="0"/>
              <a:t>Our Theme Passage:  1 Timothy 4:11-16   Set an example for the believers in speech, in conduct, in love, in faith </a:t>
            </a:r>
            <a:r>
              <a:rPr lang="en-US" b="1" dirty="0">
                <a:solidFill>
                  <a:srgbClr val="FFFF00"/>
                </a:solidFill>
              </a:rPr>
              <a:t>and in purity</a:t>
            </a:r>
            <a:r>
              <a:rPr lang="en-US" b="1" dirty="0"/>
              <a:t>.</a:t>
            </a:r>
          </a:p>
        </p:txBody>
      </p:sp>
      <p:pic>
        <p:nvPicPr>
          <p:cNvPr id="1026" name="Picture 2" descr="Pure as the driven snow hi-res stock photography and images - Alamy">
            <a:extLst>
              <a:ext uri="{FF2B5EF4-FFF2-40B4-BE49-F238E27FC236}">
                <a16:creationId xmlns:a16="http://schemas.microsoft.com/office/drawing/2014/main" id="{2D32BD57-326C-D4E3-3559-868A5F8A1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273" y="2583794"/>
            <a:ext cx="6469259" cy="44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395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F05AE-E069-2613-C729-0E1210BFE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What Is Purity?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5D3CC-F557-3246-6D47-A5AE26D92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35" y="2650733"/>
            <a:ext cx="4393686" cy="3445267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Greek: </a:t>
            </a:r>
            <a:r>
              <a:rPr lang="en-US" sz="3600" b="1" dirty="0" err="1"/>
              <a:t>katharos</a:t>
            </a: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Pure = unmixed, unadulterated</a:t>
            </a:r>
          </a:p>
        </p:txBody>
      </p:sp>
      <p:pic>
        <p:nvPicPr>
          <p:cNvPr id="2050" name="Picture 2" descr="Two water glasses. One with dirty water and the other with fresh, clean water.">
            <a:extLst>
              <a:ext uri="{FF2B5EF4-FFF2-40B4-BE49-F238E27FC236}">
                <a16:creationId xmlns:a16="http://schemas.microsoft.com/office/drawing/2014/main" id="{A467A8F9-F18E-3120-3BE3-526CC9770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29" y="1670532"/>
            <a:ext cx="7276723" cy="483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046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9939B-266F-4451-6119-9304E89D2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Purity?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054B2-E6BE-03F8-B1B7-8C5BFCD03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Example: Leviticus 19  Do not wear clothes of more than one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materia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.  Do not sow more than one crop in the same field.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115000"/>
              <a:buFont typeface="Wingdings" pitchFamily="2" charset="2"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2 Corinthians 6:16-18 (quoting Isaiah 52:11)  Come out from them and be separate from them.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110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E1F9B-8134-0365-6D61-9B07E910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Importance of Purity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F2344-B1FD-6F62-BD47-483EE53ED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Revelation 21:27  No impure things in heaven.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b="1" dirty="0"/>
              <a:t>Titus 1:15  To the pure, all things are pure.</a:t>
            </a:r>
          </a:p>
          <a:p>
            <a:pPr marL="0" indent="0">
              <a:buNone/>
            </a:pPr>
            <a:r>
              <a:rPr lang="en-US" b="1" dirty="0"/>
              <a:t>The motivation to purity:  The impure are “unfit for doing anything good.”</a:t>
            </a:r>
          </a:p>
          <a:p>
            <a:pPr marL="0" indent="0"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580724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EFADF-F30A-C525-3392-A125939E6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Importance of Purity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28191-3E97-533C-0FA5-C244563B5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98613"/>
            <a:ext cx="5996940" cy="4497387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1 Corinthians 5:6-8  Leaven in the Old Testament is a metaphor for sin and impurity.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Q: Why is God so big on getting ALL the leaven out of the house?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115000"/>
              <a:buFont typeface="Wingdings" pitchFamily="2" charset="2"/>
              <a:buNone/>
              <a:tabLst/>
              <a:defRPr/>
            </a:pPr>
            <a:endParaRPr lang="en-US" sz="1100" b="1" dirty="0">
              <a:solidFill>
                <a:srgbClr val="EAEAEA"/>
              </a:solidFill>
              <a:latin typeface="Arial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v. 8 The </a:t>
            </a:r>
            <a:r>
              <a:rPr lang="en-US" b="1" dirty="0">
                <a:solidFill>
                  <a:srgbClr val="EAEAEA"/>
                </a:solidFill>
                <a:latin typeface="Arial"/>
                <a:cs typeface="Arial"/>
              </a:rPr>
              <a:t>unleavened bread of sincerity and truth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999C95-1602-4FB4-1DBF-CE16DA8D9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" y="1936115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73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36F79-561A-359E-2693-8A4540E49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 of Purity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0CA7D-5402-4E52-EA37-97E4C9E8F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Ephesians 4:29-5:3 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b="1" dirty="0"/>
              <a:t>Purity of words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b="1" dirty="0"/>
              <a:t>Purity of action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b="1" dirty="0"/>
              <a:t>Sexual purity  Not even a hint…</a:t>
            </a:r>
          </a:p>
          <a:p>
            <a:pPr marL="0" indent="0">
              <a:buNone/>
            </a:pPr>
            <a:r>
              <a:rPr lang="en-US" b="1" dirty="0"/>
              <a:t>1 Timothy 5:2  Absolute purity</a:t>
            </a:r>
          </a:p>
        </p:txBody>
      </p:sp>
    </p:spTree>
    <p:extLst>
      <p:ext uri="{BB962C8B-B14F-4D97-AF65-F5344CB8AC3E}">
        <p14:creationId xmlns:p14="http://schemas.microsoft.com/office/powerpoint/2010/main" val="3262951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82DAD-28BC-A8C7-579B-AD0F778C4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 of Purity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B1811-49A8-1F19-EEBF-E50F75096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Matthew 5:2  Pure at heart.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Q: What does it mean to have a pure heart?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1 Tim 1:5</a:t>
            </a:r>
          </a:p>
        </p:txBody>
      </p:sp>
    </p:spTree>
    <p:extLst>
      <p:ext uri="{BB962C8B-B14F-4D97-AF65-F5344CB8AC3E}">
        <p14:creationId xmlns:p14="http://schemas.microsoft.com/office/powerpoint/2010/main" val="3062061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54E22-EF36-66F9-46E3-4447D713B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60682-2170-88D1-F910-816833D63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1. Are there any areas in your life in which impure words are an issue?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b="1" dirty="0"/>
              <a:t>2. Are there any areas in your life in which impure actions or sexual impurity are an issue?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b="1" dirty="0"/>
              <a:t>3. Have you had an impure heart toward God? Have you had mixed motives in your service to God?</a:t>
            </a:r>
          </a:p>
        </p:txBody>
      </p:sp>
    </p:spTree>
    <p:extLst>
      <p:ext uri="{BB962C8B-B14F-4D97-AF65-F5344CB8AC3E}">
        <p14:creationId xmlns:p14="http://schemas.microsoft.com/office/powerpoint/2010/main" val="2542136765"/>
      </p:ext>
    </p:extLst>
  </p:cSld>
  <p:clrMapOvr>
    <a:masterClrMapping/>
  </p:clrMapOvr>
</p:sld>
</file>

<file path=ppt/theme/theme1.xml><?xml version="1.0" encoding="utf-8"?>
<a:theme xmlns:a="http://schemas.openxmlformats.org/drawingml/2006/main" name="7_Fading Grid">
  <a:themeElements>
    <a:clrScheme name="Fading Grid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Fading Grid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289</Words>
  <Application>Microsoft Office PowerPoint</Application>
  <PresentationFormat>Widescreen</PresentationFormat>
  <Paragraphs>43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Garamond</vt:lpstr>
      <vt:lpstr>Times New Roman</vt:lpstr>
      <vt:lpstr>Wingdings</vt:lpstr>
      <vt:lpstr>7_Fading Grid</vt:lpstr>
      <vt:lpstr>Stream</vt:lpstr>
      <vt:lpstr>PowerPoint Presentation</vt:lpstr>
      <vt:lpstr>Purity</vt:lpstr>
      <vt:lpstr>What Is Purity?</vt:lpstr>
      <vt:lpstr>What is Purity?</vt:lpstr>
      <vt:lpstr>The Importance of Purity</vt:lpstr>
      <vt:lpstr>The Importance of Purity</vt:lpstr>
      <vt:lpstr>Examples of Purity</vt:lpstr>
      <vt:lpstr>Examples of Purity</vt:lpstr>
      <vt:lpstr>Discussion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Esther and Purim</dc:title>
  <dc:creator>John Oakes</dc:creator>
  <cp:lastModifiedBy>John Oakes</cp:lastModifiedBy>
  <cp:revision>3</cp:revision>
  <dcterms:created xsi:type="dcterms:W3CDTF">2023-03-20T16:04:59Z</dcterms:created>
  <dcterms:modified xsi:type="dcterms:W3CDTF">2023-07-27T02:25:18Z</dcterms:modified>
</cp:coreProperties>
</file>