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3" r:id="rId3"/>
  </p:sldMasterIdLst>
  <p:sldIdLst>
    <p:sldId id="256" r:id="rId4"/>
    <p:sldId id="257" r:id="rId5"/>
    <p:sldId id="258" r:id="rId6"/>
    <p:sldId id="264" r:id="rId7"/>
    <p:sldId id="269" r:id="rId8"/>
    <p:sldId id="266" r:id="rId9"/>
    <p:sldId id="317" r:id="rId10"/>
    <p:sldId id="322" r:id="rId11"/>
    <p:sldId id="262" r:id="rId12"/>
    <p:sldId id="265" r:id="rId13"/>
    <p:sldId id="270" r:id="rId14"/>
    <p:sldId id="271" r:id="rId15"/>
    <p:sldId id="284" r:id="rId16"/>
    <p:sldId id="280" r:id="rId17"/>
    <p:sldId id="282" r:id="rId18"/>
    <p:sldId id="283" r:id="rId19"/>
    <p:sldId id="279" r:id="rId20"/>
    <p:sldId id="288" r:id="rId21"/>
    <p:sldId id="289" r:id="rId22"/>
    <p:sldId id="281" r:id="rId23"/>
    <p:sldId id="263" r:id="rId24"/>
    <p:sldId id="278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5" r:id="rId35"/>
    <p:sldId id="306" r:id="rId36"/>
    <p:sldId id="307" r:id="rId37"/>
    <p:sldId id="308" r:id="rId38"/>
    <p:sldId id="309" r:id="rId39"/>
    <p:sldId id="318" r:id="rId40"/>
    <p:sldId id="323" r:id="rId41"/>
    <p:sldId id="324" r:id="rId42"/>
    <p:sldId id="290" r:id="rId43"/>
    <p:sldId id="291" r:id="rId44"/>
    <p:sldId id="326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27" r:id="rId53"/>
    <p:sldId id="330" r:id="rId54"/>
    <p:sldId id="334" r:id="rId55"/>
    <p:sldId id="335" r:id="rId56"/>
    <p:sldId id="336" r:id="rId57"/>
    <p:sldId id="337" r:id="rId58"/>
    <p:sldId id="338" r:id="rId59"/>
    <p:sldId id="339" r:id="rId60"/>
    <p:sldId id="34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Oakes" initials="JO" lastIdx="3" clrIdx="0">
    <p:extLst>
      <p:ext uri="{19B8F6BF-5375-455C-9EA6-DF929625EA0E}">
        <p15:presenceInfo xmlns:p15="http://schemas.microsoft.com/office/powerpoint/2012/main" userId="1a36f0057432e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5908D-1212-4A69-B972-577C1CBA340A}" v="13" dt="2023-08-03T00:13:18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015908D-1212-4A69-B972-577C1CBA340A}"/>
    <pc:docChg chg="custSel delSld modSld sldOrd">
      <pc:chgData name="John Oakes" userId="1a36f0057432ea1f" providerId="LiveId" clId="{5015908D-1212-4A69-B972-577C1CBA340A}" dt="2023-08-03T00:14:49.254" v="210" actId="2696"/>
      <pc:docMkLst>
        <pc:docMk/>
      </pc:docMkLst>
      <pc:sldChg chg="del">
        <pc:chgData name="John Oakes" userId="1a36f0057432ea1f" providerId="LiveId" clId="{5015908D-1212-4A69-B972-577C1CBA340A}" dt="2023-08-02T23:17:46.340" v="134" actId="2696"/>
        <pc:sldMkLst>
          <pc:docMk/>
          <pc:sldMk cId="751161767" sldId="259"/>
        </pc:sldMkLst>
      </pc:sldChg>
      <pc:sldChg chg="del">
        <pc:chgData name="John Oakes" userId="1a36f0057432ea1f" providerId="LiveId" clId="{5015908D-1212-4A69-B972-577C1CBA340A}" dt="2023-08-02T23:16:40.968" v="133" actId="2696"/>
        <pc:sldMkLst>
          <pc:docMk/>
          <pc:sldMk cId="1408809561" sldId="259"/>
        </pc:sldMkLst>
      </pc:sldChg>
      <pc:sldChg chg="modSp del mod">
        <pc:chgData name="John Oakes" userId="1a36f0057432ea1f" providerId="LiveId" clId="{5015908D-1212-4A69-B972-577C1CBA340A}" dt="2023-08-03T00:13:35.975" v="202" actId="2696"/>
        <pc:sldMkLst>
          <pc:docMk/>
          <pc:sldMk cId="3691670427" sldId="260"/>
        </pc:sldMkLst>
        <pc:spChg chg="mod">
          <ac:chgData name="John Oakes" userId="1a36f0057432ea1f" providerId="LiveId" clId="{5015908D-1212-4A69-B972-577C1CBA340A}" dt="2023-08-02T22:54:05.109" v="19" actId="20577"/>
          <ac:spMkLst>
            <pc:docMk/>
            <pc:sldMk cId="3691670427" sldId="260"/>
            <ac:spMk id="3" creationId="{96A0341F-7950-4E0E-AA3A-CE09FD99508B}"/>
          </ac:spMkLst>
        </pc:spChg>
      </pc:sldChg>
      <pc:sldChg chg="modSp del mod ord">
        <pc:chgData name="John Oakes" userId="1a36f0057432ea1f" providerId="LiveId" clId="{5015908D-1212-4A69-B972-577C1CBA340A}" dt="2023-08-02T23:19:10.322" v="139" actId="47"/>
        <pc:sldMkLst>
          <pc:docMk/>
          <pc:sldMk cId="3367176062" sldId="261"/>
        </pc:sldMkLst>
        <pc:spChg chg="mod">
          <ac:chgData name="John Oakes" userId="1a36f0057432ea1f" providerId="LiveId" clId="{5015908D-1212-4A69-B972-577C1CBA340A}" dt="2023-08-02T22:55:59.114" v="28" actId="20577"/>
          <ac:spMkLst>
            <pc:docMk/>
            <pc:sldMk cId="3367176062" sldId="261"/>
            <ac:spMk id="3" creationId="{F7333CFD-12FB-4A86-8CBE-3A7AD32F0C48}"/>
          </ac:spMkLst>
        </pc:spChg>
      </pc:sldChg>
      <pc:sldChg chg="del">
        <pc:chgData name="John Oakes" userId="1a36f0057432ea1f" providerId="LiveId" clId="{5015908D-1212-4A69-B972-577C1CBA340A}" dt="2023-08-02T23:18:54.975" v="138" actId="2696"/>
        <pc:sldMkLst>
          <pc:docMk/>
          <pc:sldMk cId="3405681245" sldId="262"/>
        </pc:sldMkLst>
      </pc:sldChg>
      <pc:sldChg chg="modSp mod ord">
        <pc:chgData name="John Oakes" userId="1a36f0057432ea1f" providerId="LiveId" clId="{5015908D-1212-4A69-B972-577C1CBA340A}" dt="2023-08-02T23:20:31.672" v="143"/>
        <pc:sldMkLst>
          <pc:docMk/>
          <pc:sldMk cId="1664209831" sldId="263"/>
        </pc:sldMkLst>
        <pc:spChg chg="mod">
          <ac:chgData name="John Oakes" userId="1a36f0057432ea1f" providerId="LiveId" clId="{5015908D-1212-4A69-B972-577C1CBA340A}" dt="2023-08-02T22:57:38.196" v="100" actId="20577"/>
          <ac:spMkLst>
            <pc:docMk/>
            <pc:sldMk cId="1664209831" sldId="263"/>
            <ac:spMk id="3" creationId="{9DF136A2-FCF3-4B17-A367-0DF4206CD0CC}"/>
          </ac:spMkLst>
        </pc:spChg>
      </pc:sldChg>
      <pc:sldChg chg="modSp del mod">
        <pc:chgData name="John Oakes" userId="1a36f0057432ea1f" providerId="LiveId" clId="{5015908D-1212-4A69-B972-577C1CBA340A}" dt="2023-08-02T23:19:41.797" v="140" actId="2696"/>
        <pc:sldMkLst>
          <pc:docMk/>
          <pc:sldMk cId="3997245832" sldId="264"/>
        </pc:sldMkLst>
        <pc:spChg chg="mod">
          <ac:chgData name="John Oakes" userId="1a36f0057432ea1f" providerId="LiveId" clId="{5015908D-1212-4A69-B972-577C1CBA340A}" dt="2023-08-02T22:57:01.876" v="74" actId="207"/>
          <ac:spMkLst>
            <pc:docMk/>
            <pc:sldMk cId="3997245832" sldId="264"/>
            <ac:spMk id="3" creationId="{9D47CD38-6C99-44E8-B65B-778A3DFE017D}"/>
          </ac:spMkLst>
        </pc:spChg>
      </pc:sldChg>
      <pc:sldChg chg="ord">
        <pc:chgData name="John Oakes" userId="1a36f0057432ea1f" providerId="LiveId" clId="{5015908D-1212-4A69-B972-577C1CBA340A}" dt="2023-08-02T23:12:03.053" v="124"/>
        <pc:sldMkLst>
          <pc:docMk/>
          <pc:sldMk cId="3311252756" sldId="265"/>
        </pc:sldMkLst>
      </pc:sldChg>
      <pc:sldChg chg="modSp mod ord">
        <pc:chgData name="John Oakes" userId="1a36f0057432ea1f" providerId="LiveId" clId="{5015908D-1212-4A69-B972-577C1CBA340A}" dt="2023-08-02T23:16:11.771" v="132"/>
        <pc:sldMkLst>
          <pc:docMk/>
          <pc:sldMk cId="2448659127" sldId="266"/>
        </pc:sldMkLst>
        <pc:spChg chg="mod">
          <ac:chgData name="John Oakes" userId="1a36f0057432ea1f" providerId="LiveId" clId="{5015908D-1212-4A69-B972-577C1CBA340A}" dt="2023-08-02T23:11:50.522" v="122" actId="255"/>
          <ac:spMkLst>
            <pc:docMk/>
            <pc:sldMk cId="2448659127" sldId="266"/>
            <ac:spMk id="3" creationId="{96A0341F-7950-4E0E-AA3A-CE09FD99508B}"/>
          </ac:spMkLst>
        </pc:spChg>
      </pc:sldChg>
      <pc:sldChg chg="del ord">
        <pc:chgData name="John Oakes" userId="1a36f0057432ea1f" providerId="LiveId" clId="{5015908D-1212-4A69-B972-577C1CBA340A}" dt="2023-08-02T23:09:47.448" v="105" actId="2696"/>
        <pc:sldMkLst>
          <pc:docMk/>
          <pc:sldMk cId="4879485" sldId="267"/>
        </pc:sldMkLst>
      </pc:sldChg>
      <pc:sldChg chg="modSp del mod ord">
        <pc:chgData name="John Oakes" userId="1a36f0057432ea1f" providerId="LiveId" clId="{5015908D-1212-4A69-B972-577C1CBA340A}" dt="2023-08-02T23:20:08.915" v="141" actId="2696"/>
        <pc:sldMkLst>
          <pc:docMk/>
          <pc:sldMk cId="1322387493" sldId="268"/>
        </pc:sldMkLst>
        <pc:spChg chg="mod">
          <ac:chgData name="John Oakes" userId="1a36f0057432ea1f" providerId="LiveId" clId="{5015908D-1212-4A69-B972-577C1CBA340A}" dt="2023-08-02T23:12:24.807" v="125" actId="255"/>
          <ac:spMkLst>
            <pc:docMk/>
            <pc:sldMk cId="1322387493" sldId="268"/>
            <ac:spMk id="2" creationId="{E7417057-7F39-4FBD-A7C9-395299EB50C1}"/>
          </ac:spMkLst>
        </pc:spChg>
        <pc:spChg chg="mod">
          <ac:chgData name="John Oakes" userId="1a36f0057432ea1f" providerId="LiveId" clId="{5015908D-1212-4A69-B972-577C1CBA340A}" dt="2023-08-02T23:12:35.512" v="127" actId="255"/>
          <ac:spMkLst>
            <pc:docMk/>
            <pc:sldMk cId="1322387493" sldId="268"/>
            <ac:spMk id="3" creationId="{9D47CD38-6C99-44E8-B65B-778A3DFE017D}"/>
          </ac:spMkLst>
        </pc:spChg>
      </pc:sldChg>
      <pc:sldChg chg="modSp mod ord">
        <pc:chgData name="John Oakes" userId="1a36f0057432ea1f" providerId="LiveId" clId="{5015908D-1212-4A69-B972-577C1CBA340A}" dt="2023-08-02T23:13:01.542" v="128" actId="14100"/>
        <pc:sldMkLst>
          <pc:docMk/>
          <pc:sldMk cId="149855282" sldId="269"/>
        </pc:sldMkLst>
        <pc:spChg chg="mod">
          <ac:chgData name="John Oakes" userId="1a36f0057432ea1f" providerId="LiveId" clId="{5015908D-1212-4A69-B972-577C1CBA340A}" dt="2023-08-02T23:10:15.020" v="106" actId="255"/>
          <ac:spMkLst>
            <pc:docMk/>
            <pc:sldMk cId="149855282" sldId="269"/>
            <ac:spMk id="2" creationId="{10931E56-1CE9-42B2-8F92-531A1E9851E5}"/>
          </ac:spMkLst>
        </pc:spChg>
        <pc:spChg chg="mod">
          <ac:chgData name="John Oakes" userId="1a36f0057432ea1f" providerId="LiveId" clId="{5015908D-1212-4A69-B972-577C1CBA340A}" dt="2023-08-02T23:13:01.542" v="128" actId="14100"/>
          <ac:spMkLst>
            <pc:docMk/>
            <pc:sldMk cId="149855282" sldId="269"/>
            <ac:spMk id="3" creationId="{A0AA737C-2A68-483B-ACED-F8C29D782374}"/>
          </ac:spMkLst>
        </pc:spChg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3618833553" sldId="270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249207714" sldId="271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1144615254" sldId="278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1783523159" sldId="279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1415925574" sldId="280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2840540672" sldId="281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3317945634" sldId="282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3139133275" sldId="283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2246985605" sldId="284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459202127" sldId="288"/>
        </pc:sldMkLst>
      </pc:sldChg>
      <pc:sldChg chg="ord">
        <pc:chgData name="John Oakes" userId="1a36f0057432ea1f" providerId="LiveId" clId="{5015908D-1212-4A69-B972-577C1CBA340A}" dt="2023-08-02T23:08:44.905" v="102"/>
        <pc:sldMkLst>
          <pc:docMk/>
          <pc:sldMk cId="3849870537" sldId="289"/>
        </pc:sldMkLst>
      </pc:sldChg>
      <pc:sldChg chg="del ord">
        <pc:chgData name="John Oakes" userId="1a36f0057432ea1f" providerId="LiveId" clId="{5015908D-1212-4A69-B972-577C1CBA340A}" dt="2023-08-02T23:27:11.744" v="144" actId="2696"/>
        <pc:sldMkLst>
          <pc:docMk/>
          <pc:sldMk cId="3482509848" sldId="290"/>
        </pc:sldMkLst>
      </pc:sldChg>
      <pc:sldChg chg="del">
        <pc:chgData name="John Oakes" userId="1a36f0057432ea1f" providerId="LiveId" clId="{5015908D-1212-4A69-B972-577C1CBA340A}" dt="2023-08-02T23:30:38.376" v="175" actId="2696"/>
        <pc:sldMkLst>
          <pc:docMk/>
          <pc:sldMk cId="4163655866" sldId="291"/>
        </pc:sldMkLst>
      </pc:sldChg>
      <pc:sldChg chg="del">
        <pc:chgData name="John Oakes" userId="1a36f0057432ea1f" providerId="LiveId" clId="{5015908D-1212-4A69-B972-577C1CBA340A}" dt="2023-08-03T00:14:32.977" v="207" actId="2696"/>
        <pc:sldMkLst>
          <pc:docMk/>
          <pc:sldMk cId="514606690" sldId="301"/>
        </pc:sldMkLst>
      </pc:sldChg>
      <pc:sldChg chg="del">
        <pc:chgData name="John Oakes" userId="1a36f0057432ea1f" providerId="LiveId" clId="{5015908D-1212-4A69-B972-577C1CBA340A}" dt="2023-08-02T23:27:22.279" v="145" actId="2696"/>
        <pc:sldMkLst>
          <pc:docMk/>
          <pc:sldMk cId="1723304178" sldId="301"/>
        </pc:sldMkLst>
      </pc:sldChg>
      <pc:sldChg chg="del">
        <pc:chgData name="John Oakes" userId="1a36f0057432ea1f" providerId="LiveId" clId="{5015908D-1212-4A69-B972-577C1CBA340A}" dt="2023-08-03T00:14:37.386" v="208" actId="2696"/>
        <pc:sldMkLst>
          <pc:docMk/>
          <pc:sldMk cId="3934700300" sldId="302"/>
        </pc:sldMkLst>
      </pc:sldChg>
      <pc:sldChg chg="del">
        <pc:chgData name="John Oakes" userId="1a36f0057432ea1f" providerId="LiveId" clId="{5015908D-1212-4A69-B972-577C1CBA340A}" dt="2023-08-02T23:27:32.749" v="147" actId="2696"/>
        <pc:sldMkLst>
          <pc:docMk/>
          <pc:sldMk cId="3997245832" sldId="302"/>
        </pc:sldMkLst>
      </pc:sldChg>
      <pc:sldChg chg="del">
        <pc:chgData name="John Oakes" userId="1a36f0057432ea1f" providerId="LiveId" clId="{5015908D-1212-4A69-B972-577C1CBA340A}" dt="2023-08-03T00:14:27.092" v="206" actId="2696"/>
        <pc:sldMkLst>
          <pc:docMk/>
          <pc:sldMk cId="1089928166" sldId="303"/>
        </pc:sldMkLst>
      </pc:sldChg>
      <pc:sldChg chg="del">
        <pc:chgData name="John Oakes" userId="1a36f0057432ea1f" providerId="LiveId" clId="{5015908D-1212-4A69-B972-577C1CBA340A}" dt="2023-08-02T23:35:26.604" v="192" actId="2696"/>
        <pc:sldMkLst>
          <pc:docMk/>
          <pc:sldMk cId="1134506054" sldId="303"/>
        </pc:sldMkLst>
      </pc:sldChg>
      <pc:sldChg chg="del">
        <pc:chgData name="John Oakes" userId="1a36f0057432ea1f" providerId="LiveId" clId="{5015908D-1212-4A69-B972-577C1CBA340A}" dt="2023-08-02T23:35:29.628" v="193" actId="2696"/>
        <pc:sldMkLst>
          <pc:docMk/>
          <pc:sldMk cId="1258717350" sldId="304"/>
        </pc:sldMkLst>
      </pc:sldChg>
      <pc:sldChg chg="del">
        <pc:chgData name="John Oakes" userId="1a36f0057432ea1f" providerId="LiveId" clId="{5015908D-1212-4A69-B972-577C1CBA340A}" dt="2023-08-03T00:14:49.254" v="210" actId="2696"/>
        <pc:sldMkLst>
          <pc:docMk/>
          <pc:sldMk cId="3311369362" sldId="304"/>
        </pc:sldMkLst>
      </pc:sldChg>
      <pc:sldChg chg="modSp mod">
        <pc:chgData name="John Oakes" userId="1a36f0057432ea1f" providerId="LiveId" clId="{5015908D-1212-4A69-B972-577C1CBA340A}" dt="2023-08-02T23:30:03.346" v="174" actId="20577"/>
        <pc:sldMkLst>
          <pc:docMk/>
          <pc:sldMk cId="1694539499" sldId="317"/>
        </pc:sldMkLst>
        <pc:spChg chg="mod">
          <ac:chgData name="John Oakes" userId="1a36f0057432ea1f" providerId="LiveId" clId="{5015908D-1212-4A69-B972-577C1CBA340A}" dt="2023-08-02T23:29:56.043" v="172" actId="20577"/>
          <ac:spMkLst>
            <pc:docMk/>
            <pc:sldMk cId="1694539499" sldId="317"/>
            <ac:spMk id="2" creationId="{A7F20E11-8F53-489D-AF42-3E725C95D424}"/>
          </ac:spMkLst>
        </pc:spChg>
        <pc:spChg chg="mod">
          <ac:chgData name="John Oakes" userId="1a36f0057432ea1f" providerId="LiveId" clId="{5015908D-1212-4A69-B972-577C1CBA340A}" dt="2023-08-02T23:30:03.346" v="174" actId="20577"/>
          <ac:spMkLst>
            <pc:docMk/>
            <pc:sldMk cId="1694539499" sldId="317"/>
            <ac:spMk id="3" creationId="{01580311-6CEE-4A5C-905F-1BB4BC82319B}"/>
          </ac:spMkLst>
        </pc:spChg>
      </pc:sldChg>
      <pc:sldChg chg="del">
        <pc:chgData name="John Oakes" userId="1a36f0057432ea1f" providerId="LiveId" clId="{5015908D-1212-4A69-B972-577C1CBA340A}" dt="2023-08-02T23:28:53.370" v="148" actId="2696"/>
        <pc:sldMkLst>
          <pc:docMk/>
          <pc:sldMk cId="3394184097" sldId="317"/>
        </pc:sldMkLst>
      </pc:sldChg>
      <pc:sldChg chg="modSp mod">
        <pc:chgData name="John Oakes" userId="1a36f0057432ea1f" providerId="LiveId" clId="{5015908D-1212-4A69-B972-577C1CBA340A}" dt="2023-08-02T23:33:34.754" v="187" actId="6549"/>
        <pc:sldMkLst>
          <pc:docMk/>
          <pc:sldMk cId="941335685" sldId="318"/>
        </pc:sldMkLst>
        <pc:spChg chg="mod">
          <ac:chgData name="John Oakes" userId="1a36f0057432ea1f" providerId="LiveId" clId="{5015908D-1212-4A69-B972-577C1CBA340A}" dt="2023-08-02T23:33:34.754" v="187" actId="6549"/>
          <ac:spMkLst>
            <pc:docMk/>
            <pc:sldMk cId="941335685" sldId="318"/>
            <ac:spMk id="2" creationId="{3788E3F9-A810-4E15-AA1A-67D735668821}"/>
          </ac:spMkLst>
        </pc:spChg>
      </pc:sldChg>
      <pc:sldChg chg="del">
        <pc:chgData name="John Oakes" userId="1a36f0057432ea1f" providerId="LiveId" clId="{5015908D-1212-4A69-B972-577C1CBA340A}" dt="2023-08-02T23:33:04.091" v="176" actId="2696"/>
        <pc:sldMkLst>
          <pc:docMk/>
          <pc:sldMk cId="3346052010" sldId="318"/>
        </pc:sldMkLst>
      </pc:sldChg>
      <pc:sldChg chg="del">
        <pc:chgData name="John Oakes" userId="1a36f0057432ea1f" providerId="LiveId" clId="{5015908D-1212-4A69-B972-577C1CBA340A}" dt="2023-08-02T23:33:40.873" v="188" actId="2696"/>
        <pc:sldMkLst>
          <pc:docMk/>
          <pc:sldMk cId="1723304178" sldId="319"/>
        </pc:sldMkLst>
      </pc:sldChg>
      <pc:sldChg chg="del">
        <pc:chgData name="John Oakes" userId="1a36f0057432ea1f" providerId="LiveId" clId="{5015908D-1212-4A69-B972-577C1CBA340A}" dt="2023-08-02T23:33:52.033" v="190" actId="2696"/>
        <pc:sldMkLst>
          <pc:docMk/>
          <pc:sldMk cId="3997245832" sldId="320"/>
        </pc:sldMkLst>
      </pc:sldChg>
      <pc:sldChg chg="del">
        <pc:chgData name="John Oakes" userId="1a36f0057432ea1f" providerId="LiveId" clId="{5015908D-1212-4A69-B972-577C1CBA340A}" dt="2023-08-02T23:35:49.850" v="194" actId="2696"/>
        <pc:sldMkLst>
          <pc:docMk/>
          <pc:sldMk cId="2397062760" sldId="321"/>
        </pc:sldMkLst>
      </pc:sldChg>
      <pc:sldChg chg="del">
        <pc:chgData name="John Oakes" userId="1a36f0057432ea1f" providerId="LiveId" clId="{5015908D-1212-4A69-B972-577C1CBA340A}" dt="2023-08-02T23:34:10.346" v="191" actId="2696"/>
        <pc:sldMkLst>
          <pc:docMk/>
          <pc:sldMk cId="1973591100" sldId="322"/>
        </pc:sldMkLst>
      </pc:sldChg>
      <pc:sldChg chg="del">
        <pc:chgData name="John Oakes" userId="1a36f0057432ea1f" providerId="LiveId" clId="{5015908D-1212-4A69-B972-577C1CBA340A}" dt="2023-08-02T23:36:10.274" v="195" actId="2696"/>
        <pc:sldMkLst>
          <pc:docMk/>
          <pc:sldMk cId="3369193713" sldId="325"/>
        </pc:sldMkLst>
      </pc:sldChg>
      <pc:sldChg chg="modSp mod">
        <pc:chgData name="John Oakes" userId="1a36f0057432ea1f" providerId="LiveId" clId="{5015908D-1212-4A69-B972-577C1CBA340A}" dt="2023-08-03T00:13:23.854" v="200" actId="6549"/>
        <pc:sldMkLst>
          <pc:docMk/>
          <pc:sldMk cId="205670117" sldId="327"/>
        </pc:sldMkLst>
        <pc:spChg chg="mod">
          <ac:chgData name="John Oakes" userId="1a36f0057432ea1f" providerId="LiveId" clId="{5015908D-1212-4A69-B972-577C1CBA340A}" dt="2023-08-03T00:13:23.854" v="200" actId="6549"/>
          <ac:spMkLst>
            <pc:docMk/>
            <pc:sldMk cId="205670117" sldId="327"/>
            <ac:spMk id="2" creationId="{3788E3F9-A810-4E15-AA1A-67D735668821}"/>
          </ac:spMkLst>
        </pc:spChg>
      </pc:sldChg>
      <pc:sldChg chg="del">
        <pc:chgData name="John Oakes" userId="1a36f0057432ea1f" providerId="LiveId" clId="{5015908D-1212-4A69-B972-577C1CBA340A}" dt="2023-08-03T00:13:31.221" v="201" actId="2696"/>
        <pc:sldMkLst>
          <pc:docMk/>
          <pc:sldMk cId="1723304178" sldId="328"/>
        </pc:sldMkLst>
      </pc:sldChg>
      <pc:sldChg chg="del">
        <pc:chgData name="John Oakes" userId="1a36f0057432ea1f" providerId="LiveId" clId="{5015908D-1212-4A69-B972-577C1CBA340A}" dt="2023-08-03T00:13:40.292" v="203" actId="2696"/>
        <pc:sldMkLst>
          <pc:docMk/>
          <pc:sldMk cId="3997245832" sldId="329"/>
        </pc:sldMkLst>
      </pc:sldChg>
      <pc:sldChg chg="del">
        <pc:chgData name="John Oakes" userId="1a36f0057432ea1f" providerId="LiveId" clId="{5015908D-1212-4A69-B972-577C1CBA340A}" dt="2023-08-03T00:13:57.202" v="204" actId="2696"/>
        <pc:sldMkLst>
          <pc:docMk/>
          <pc:sldMk cId="1258717350" sldId="331"/>
        </pc:sldMkLst>
      </pc:sldChg>
      <pc:sldChg chg="del">
        <pc:chgData name="John Oakes" userId="1a36f0057432ea1f" providerId="LiveId" clId="{5015908D-1212-4A69-B972-577C1CBA340A}" dt="2023-08-03T00:14:23.004" v="205" actId="2696"/>
        <pc:sldMkLst>
          <pc:docMk/>
          <pc:sldMk cId="3159970403" sldId="332"/>
        </pc:sldMkLst>
      </pc:sldChg>
      <pc:sldChg chg="del">
        <pc:chgData name="John Oakes" userId="1a36f0057432ea1f" providerId="LiveId" clId="{5015908D-1212-4A69-B972-577C1CBA340A}" dt="2023-08-03T00:14:45.547" v="209" actId="2696"/>
        <pc:sldMkLst>
          <pc:docMk/>
          <pc:sldMk cId="923788253" sldId="33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05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1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9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8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6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9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32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87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28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2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46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9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809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54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0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1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9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0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kersfieldchurchofchrist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CCFE-BC41-4604-983F-40219F2E9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/>
              <a:t>How to Study the Bible With Our Friends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87875-8487-4262-B71E-B383E7C00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John Oakes</a:t>
            </a:r>
          </a:p>
          <a:p>
            <a:r>
              <a:rPr lang="en-US" sz="2800" b="1" dirty="0"/>
              <a:t>Merced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44949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609599" y="1310567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15184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69" y="3864197"/>
            <a:ext cx="3865062" cy="1739196"/>
          </a:xfrm>
        </p:spPr>
        <p:txBody>
          <a:bodyPr anchor="b">
            <a:normAutofit/>
          </a:bodyPr>
          <a:lstStyle/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2800" b="1" dirty="0"/>
              <a:t>Seeking God</a:t>
            </a:r>
          </a:p>
          <a:p>
            <a:r>
              <a:rPr lang="en-US" sz="2800" b="1" dirty="0"/>
              <a:t>and </a:t>
            </a:r>
          </a:p>
          <a:p>
            <a:r>
              <a:rPr lang="en-US" sz="2800" b="1" dirty="0"/>
              <a:t>The Word of God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1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2056661" y="5438129"/>
            <a:ext cx="42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Neue Haas Grotesk Text Pro"/>
              </a:rPr>
              <a:t>Bible Study Series </a:t>
            </a:r>
          </a:p>
          <a:p>
            <a:pPr defTabSz="914400"/>
            <a:endParaRPr lang="en-US" sz="2400" b="1" dirty="0">
              <a:solidFill>
                <a:srgbClr val="FFFFFF"/>
              </a:solidFill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31125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7B7C-C454-4D55-9768-C030839A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19718-78B0-4F94-BBDD-39961DD1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7413" y="644623"/>
            <a:ext cx="7111897" cy="5333921"/>
          </a:xfrm>
        </p:spPr>
      </p:pic>
    </p:spTree>
    <p:extLst>
      <p:ext uri="{BB962C8B-B14F-4D97-AF65-F5344CB8AC3E}">
        <p14:creationId xmlns:p14="http://schemas.microsoft.com/office/powerpoint/2010/main" val="361883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DCEA-EA41-4A63-BF6E-5B308E74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A887CA-D1E2-4D21-8E5A-5A2E049C2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3" y="1"/>
            <a:ext cx="9749197" cy="7311899"/>
          </a:xfrm>
        </p:spPr>
      </p:pic>
    </p:spTree>
    <p:extLst>
      <p:ext uri="{BB962C8B-B14F-4D97-AF65-F5344CB8AC3E}">
        <p14:creationId xmlns:p14="http://schemas.microsoft.com/office/powerpoint/2010/main" val="24920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A2BF-7F4A-4F28-B8AA-6BF02B90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94" y="452719"/>
            <a:ext cx="7058732" cy="914443"/>
          </a:xfrm>
        </p:spPr>
        <p:txBody>
          <a:bodyPr/>
          <a:lstStyle/>
          <a:p>
            <a:pPr algn="ctr"/>
            <a:r>
              <a:rPr lang="en-US" sz="3600" b="1" dirty="0"/>
              <a:t>Seeking God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8E2B-88E6-4227-8AC5-4F6DE42F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658" y="1624615"/>
            <a:ext cx="8523299" cy="4623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Jeremiah 29:11-14</a:t>
            </a:r>
          </a:p>
          <a:p>
            <a:pPr marL="0" indent="0">
              <a:buNone/>
            </a:pPr>
            <a:r>
              <a:rPr lang="en-US" sz="2400" b="1" dirty="0"/>
              <a:t>Q: What does God have in mind for you acc this passage?</a:t>
            </a:r>
          </a:p>
          <a:p>
            <a:pPr marL="0" indent="0">
              <a:buNone/>
            </a:pPr>
            <a:r>
              <a:rPr lang="en-US" sz="2400" b="1" dirty="0"/>
              <a:t>Q: How do we find God acc to this passage?</a:t>
            </a:r>
          </a:p>
          <a:p>
            <a:pPr marL="0" indent="0">
              <a:buNone/>
            </a:pPr>
            <a:r>
              <a:rPr lang="en-US" sz="2400" b="1" dirty="0"/>
              <a:t>Q: Are you prepared to “seek God with all your heart?”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Acts 17:26-28</a:t>
            </a:r>
          </a:p>
          <a:p>
            <a:pPr marL="0" indent="0">
              <a:buNone/>
            </a:pPr>
            <a:r>
              <a:rPr lang="en-US" sz="2400" b="1" dirty="0"/>
              <a:t>Q: What has God been doing in order to “find” you?</a:t>
            </a:r>
          </a:p>
          <a:p>
            <a:pPr marL="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698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A2BF-7F4A-4F28-B8AA-6BF02B90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94" y="452719"/>
            <a:ext cx="7058732" cy="914443"/>
          </a:xfrm>
        </p:spPr>
        <p:txBody>
          <a:bodyPr/>
          <a:lstStyle/>
          <a:p>
            <a:pPr algn="ctr"/>
            <a:r>
              <a:rPr lang="en-US" sz="3600" b="1" dirty="0"/>
              <a:t>Seeking God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8E2B-88E6-4227-8AC5-4F6DE42F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230" y="1367161"/>
            <a:ext cx="8380521" cy="488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Psalm 42:1-2</a:t>
            </a:r>
          </a:p>
          <a:p>
            <a:pPr marL="0" indent="0">
              <a:buNone/>
            </a:pPr>
            <a:r>
              <a:rPr lang="en-US" sz="2400" b="1" dirty="0"/>
              <a:t>Q: How do you feel about the opportunity to meet with God?</a:t>
            </a:r>
          </a:p>
          <a:p>
            <a:pPr marL="0" indent="0">
              <a:buNone/>
            </a:pPr>
            <a:r>
              <a:rPr lang="en-US" sz="2400" b="1" dirty="0"/>
              <a:t>Q: What will you do this week to make this happen?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Matthew 6:33</a:t>
            </a:r>
          </a:p>
          <a:p>
            <a:pPr marL="0" indent="0">
              <a:buNone/>
            </a:pPr>
            <a:r>
              <a:rPr lang="en-US" sz="2400" b="1" dirty="0"/>
              <a:t>Q: What does it mean to you to “Seek the Kingdom first?”</a:t>
            </a:r>
          </a:p>
          <a:p>
            <a:pPr marL="0" indent="0">
              <a:buNone/>
            </a:pPr>
            <a:r>
              <a:rPr lang="en-US" sz="2400" b="1" dirty="0"/>
              <a:t>Q: What specific steps will you take to do this?</a:t>
            </a:r>
            <a:endParaRPr lang="en-US" sz="28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Set up the next study: Date, time, place</a:t>
            </a:r>
          </a:p>
        </p:txBody>
      </p:sp>
    </p:spTree>
    <p:extLst>
      <p:ext uri="{BB962C8B-B14F-4D97-AF65-F5344CB8AC3E}">
        <p14:creationId xmlns:p14="http://schemas.microsoft.com/office/powerpoint/2010/main" val="141592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DCEA-EA41-4A63-BF6E-5B308E74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A887CA-D1E2-4D21-8E5A-5A2E049C2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3" y="1"/>
            <a:ext cx="9749197" cy="7311899"/>
          </a:xfrm>
        </p:spPr>
      </p:pic>
    </p:spTree>
    <p:extLst>
      <p:ext uri="{BB962C8B-B14F-4D97-AF65-F5344CB8AC3E}">
        <p14:creationId xmlns:p14="http://schemas.microsoft.com/office/powerpoint/2010/main" val="331794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58D-5AC2-4D72-B61C-5D96414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65612-374A-46D9-A2C5-37366FC3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31" y="-276291"/>
            <a:ext cx="9512387" cy="7134291"/>
          </a:xfrm>
        </p:spPr>
      </p:pic>
    </p:spTree>
    <p:extLst>
      <p:ext uri="{BB962C8B-B14F-4D97-AF65-F5344CB8AC3E}">
        <p14:creationId xmlns:p14="http://schemas.microsoft.com/office/powerpoint/2010/main" val="313913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40" y="452719"/>
            <a:ext cx="7076487" cy="914443"/>
          </a:xfrm>
        </p:spPr>
        <p:txBody>
          <a:bodyPr/>
          <a:lstStyle/>
          <a:p>
            <a:pPr algn="ctr"/>
            <a:r>
              <a:rPr lang="en-US" sz="3600" b="1" dirty="0"/>
              <a:t>The Word of God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2 Tim 3:16-17</a:t>
            </a:r>
          </a:p>
          <a:p>
            <a:pPr marL="0" indent="0">
              <a:buNone/>
            </a:pPr>
            <a:r>
              <a:rPr lang="en-US" sz="2400" b="1" dirty="0"/>
              <a:t>Q: What does “All Scripture is inspired by God mean?</a:t>
            </a:r>
          </a:p>
          <a:p>
            <a:pPr marL="0" indent="0">
              <a:buNone/>
            </a:pPr>
            <a:r>
              <a:rPr lang="en-US" sz="2400" b="1" dirty="0"/>
              <a:t>Q: Do you believe this? </a:t>
            </a:r>
          </a:p>
          <a:p>
            <a:pPr marL="0" indent="0">
              <a:buNone/>
            </a:pPr>
            <a:r>
              <a:rPr lang="en-US" sz="2400" b="1" dirty="0"/>
              <a:t>Q: Why?</a:t>
            </a:r>
          </a:p>
          <a:p>
            <a:pPr marL="0" indent="0">
              <a:buNone/>
            </a:pPr>
            <a:r>
              <a:rPr lang="en-US" sz="2400" b="1" dirty="0"/>
              <a:t>Q: What is it useful for? Why?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2 Pet 1:19-21</a:t>
            </a:r>
          </a:p>
          <a:p>
            <a:pPr marL="0" indent="0">
              <a:buNone/>
            </a:pPr>
            <a:r>
              <a:rPr lang="en-US" sz="2400" b="1" dirty="0"/>
              <a:t>Q: What does this passage say about Scripture?</a:t>
            </a:r>
          </a:p>
          <a:p>
            <a:pPr marL="0" indent="0">
              <a:buNone/>
            </a:pPr>
            <a:r>
              <a:rPr lang="en-US" sz="2400" b="1" dirty="0"/>
              <a:t>Q: What does that mean for you and me?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352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40" y="452719"/>
            <a:ext cx="7076487" cy="914443"/>
          </a:xfrm>
        </p:spPr>
        <p:txBody>
          <a:bodyPr/>
          <a:lstStyle/>
          <a:p>
            <a:pPr algn="ctr"/>
            <a:r>
              <a:rPr lang="en-US" sz="3600" b="1" dirty="0"/>
              <a:t>The Word of God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52" y="1367161"/>
            <a:ext cx="8256233" cy="4881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Heb 4:12-13</a:t>
            </a:r>
          </a:p>
          <a:p>
            <a:pPr marL="0" indent="0">
              <a:buNone/>
            </a:pPr>
            <a:r>
              <a:rPr lang="en-US" sz="2400" b="1" dirty="0"/>
              <a:t>Q: In what sense is the Word of God living and active?</a:t>
            </a:r>
          </a:p>
          <a:p>
            <a:pPr marL="0" indent="0">
              <a:buNone/>
            </a:pPr>
            <a:r>
              <a:rPr lang="en-US" sz="2400" b="1" dirty="0"/>
              <a:t>Q: What is it active in doing?</a:t>
            </a:r>
          </a:p>
          <a:p>
            <a:pPr marL="0" indent="0">
              <a:buNone/>
            </a:pPr>
            <a:r>
              <a:rPr lang="en-US" sz="2400" b="1" dirty="0"/>
              <a:t>Q: What does it separate between?</a:t>
            </a:r>
          </a:p>
          <a:p>
            <a:pPr marL="0" indent="0">
              <a:buNone/>
            </a:pPr>
            <a:r>
              <a:rPr lang="en-US" sz="2400" b="1" dirty="0"/>
              <a:t>Q: Are you willing for the Bible to “expose” you?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John 8:31-32</a:t>
            </a:r>
          </a:p>
          <a:p>
            <a:pPr marL="0" indent="0">
              <a:buNone/>
            </a:pPr>
            <a:r>
              <a:rPr lang="en-US" sz="2400" b="1" dirty="0"/>
              <a:t>Q: Who is Jesus speaking to?</a:t>
            </a:r>
          </a:p>
          <a:p>
            <a:pPr marL="0" indent="0">
              <a:buNone/>
            </a:pPr>
            <a:r>
              <a:rPr lang="en-US" sz="2400" b="1" dirty="0"/>
              <a:t>Q: Is “belief” sufficient to be a disciple of Jesus?</a:t>
            </a:r>
          </a:p>
          <a:p>
            <a:pPr marL="0" indent="0">
              <a:buNone/>
            </a:pPr>
            <a:r>
              <a:rPr lang="en-US" sz="2400" b="1" dirty="0"/>
              <a:t>Q: What is required?</a:t>
            </a:r>
          </a:p>
          <a:p>
            <a:pPr marL="0" indent="0">
              <a:buNone/>
            </a:pPr>
            <a:r>
              <a:rPr lang="en-US" sz="2400" b="1" dirty="0"/>
              <a:t>Q: Are you prepared to hold to his teaching?</a:t>
            </a:r>
          </a:p>
        </p:txBody>
      </p:sp>
    </p:spTree>
    <p:extLst>
      <p:ext uri="{BB962C8B-B14F-4D97-AF65-F5344CB8AC3E}">
        <p14:creationId xmlns:p14="http://schemas.microsoft.com/office/powerpoint/2010/main" val="45920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40" y="452719"/>
            <a:ext cx="7076487" cy="914443"/>
          </a:xfrm>
        </p:spPr>
        <p:txBody>
          <a:bodyPr/>
          <a:lstStyle/>
          <a:p>
            <a:pPr algn="ctr"/>
            <a:r>
              <a:rPr lang="en-US" sz="3600" b="1" dirty="0"/>
              <a:t>The Word of God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Matthew 15:1-9</a:t>
            </a:r>
          </a:p>
          <a:p>
            <a:pPr marL="0" indent="0">
              <a:buNone/>
            </a:pPr>
            <a:r>
              <a:rPr lang="en-US" sz="2400" b="1" dirty="0"/>
              <a:t>Q: What is it that can make our worship worthless?</a:t>
            </a:r>
          </a:p>
          <a:p>
            <a:pPr marL="0" indent="0">
              <a:buNone/>
            </a:pPr>
            <a:r>
              <a:rPr lang="en-US" sz="2400" b="1" dirty="0"/>
              <a:t>Q: Can you commit that you will put the Word of God ahead of the traditions you have learned?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1 Tim 4:16</a:t>
            </a:r>
          </a:p>
          <a:p>
            <a:pPr marL="0" indent="0">
              <a:buNone/>
            </a:pPr>
            <a:r>
              <a:rPr lang="en-US" sz="2400" b="1" dirty="0"/>
              <a:t>Q: Which is more important: right life or right doctrine?</a:t>
            </a:r>
          </a:p>
          <a:p>
            <a:pPr marL="0" indent="0">
              <a:buNone/>
            </a:pPr>
            <a:r>
              <a:rPr lang="en-US" sz="2400" b="1" dirty="0"/>
              <a:t>Q: What will be the result if you are far off on either?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987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05E5-BEA5-40E1-8FFF-F2CB30E0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Purpose vs.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A48-F4AA-4D4C-A57A-A6518786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748901"/>
            <a:ext cx="10200442" cy="4499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Our purpose: To love God and to be loved by Him: to give glory to God through our lives.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Our mission: To be used by God to win souls for Christ.</a:t>
            </a:r>
          </a:p>
          <a:p>
            <a:pPr marL="0" indent="0">
              <a:buNone/>
            </a:pPr>
            <a:r>
              <a:rPr lang="en-US" sz="3200" b="1" dirty="0"/>
              <a:t>1 Cor 5:17-20</a:t>
            </a:r>
          </a:p>
          <a:p>
            <a:pPr marL="0" indent="0">
              <a:buNone/>
            </a:pPr>
            <a:r>
              <a:rPr lang="en-US" sz="3200" b="1" dirty="0"/>
              <a:t>Romans 15:14-16</a:t>
            </a:r>
          </a:p>
        </p:txBody>
      </p:sp>
    </p:spTree>
    <p:extLst>
      <p:ext uri="{BB962C8B-B14F-4D97-AF65-F5344CB8AC3E}">
        <p14:creationId xmlns:p14="http://schemas.microsoft.com/office/powerpoint/2010/main" val="207758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7DB7-65C0-4239-8207-DCCB1CFF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Word Study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183D-8C3B-4D35-B7F6-9DF2A478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58" y="1766657"/>
            <a:ext cx="7510509" cy="448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 12:48</a:t>
            </a:r>
          </a:p>
          <a:p>
            <a:pPr marL="0" indent="0">
              <a:buNone/>
            </a:pPr>
            <a:r>
              <a:rPr lang="en-US" sz="2400" b="1" dirty="0"/>
              <a:t>Q: What will be the standard by which we will be judged on Judgment Day?</a:t>
            </a:r>
          </a:p>
          <a:p>
            <a:pPr marL="0" indent="0">
              <a:buNone/>
            </a:pPr>
            <a:r>
              <a:rPr lang="en-US" sz="2400" b="1" dirty="0"/>
              <a:t>Q: What does that mean about you?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Acts 17:10-12</a:t>
            </a:r>
          </a:p>
          <a:p>
            <a:pPr marL="0" indent="0">
              <a:buNone/>
            </a:pPr>
            <a:r>
              <a:rPr lang="en-US" sz="2400" b="1" dirty="0"/>
              <a:t>Q: What was more noble about the Bereans than the Thessalonians?</a:t>
            </a:r>
          </a:p>
          <a:p>
            <a:pPr marL="0" indent="0">
              <a:buNone/>
            </a:pPr>
            <a:r>
              <a:rPr lang="en-US" sz="2400" b="1" dirty="0"/>
              <a:t>Challenge:  Will you commit right now to daily Bible reading, and to </a:t>
            </a:r>
            <a:r>
              <a:rPr lang="en-US" sz="2400" b="1"/>
              <a:t>doing what it says?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054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6A-FACF-4165-8E06-B8E837E0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9349" cy="1400530"/>
          </a:xfrm>
        </p:spPr>
        <p:txBody>
          <a:bodyPr/>
          <a:lstStyle/>
          <a:p>
            <a:pPr algn="ctr"/>
            <a:r>
              <a:rPr lang="en-US" sz="4000" b="1" dirty="0"/>
              <a:t>Final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36A2-FCF3-4B17-A367-0DF4206C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748902"/>
            <a:ext cx="10859348" cy="4499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Write down and share with your partner the names of 3-5 people you are going to ask to study the Bible with you.  Then pray about it and go out and make it happen.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2800" b="1" dirty="0"/>
              <a:t>1 Cor 3:6  I planted, Apollos watered, God gave the increase.</a:t>
            </a:r>
          </a:p>
          <a:p>
            <a:pPr marL="0" indent="0">
              <a:buNone/>
            </a:pPr>
            <a:r>
              <a:rPr lang="en-US" sz="2800" b="1" dirty="0"/>
              <a:t>Kevin planted, Katie watered, but God gave the increase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420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58E6-25E2-49B9-9B3B-D98FC6D3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Discussion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06E6-BEEB-4AF4-A423-E58CCB7C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76" y="2254928"/>
            <a:ext cx="7626096" cy="391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Have you been seeking God with all your heart recently?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Does your life agree with your belief that the Bible is the Word of God?  Explain.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Who are you thinking of asking to study the Bible with you?</a:t>
            </a:r>
          </a:p>
        </p:txBody>
      </p:sp>
    </p:spTree>
    <p:extLst>
      <p:ext uri="{BB962C8B-B14F-4D97-AF65-F5344CB8AC3E}">
        <p14:creationId xmlns:p14="http://schemas.microsoft.com/office/powerpoint/2010/main" val="114461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58D-5AC2-4D72-B61C-5D96414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65612-374A-46D9-A2C5-37366FC3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31" y="-276291"/>
            <a:ext cx="9512387" cy="7134291"/>
          </a:xfrm>
        </p:spPr>
      </p:pic>
    </p:spTree>
    <p:extLst>
      <p:ext uri="{BB962C8B-B14F-4D97-AF65-F5344CB8AC3E}">
        <p14:creationId xmlns:p14="http://schemas.microsoft.com/office/powerpoint/2010/main" val="93443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640" y="452719"/>
            <a:ext cx="7076487" cy="914443"/>
          </a:xfrm>
        </p:spPr>
        <p:txBody>
          <a:bodyPr/>
          <a:lstStyle/>
          <a:p>
            <a:pPr algn="ctr"/>
            <a:r>
              <a:rPr lang="en-US" sz="3600" b="1" dirty="0"/>
              <a:t>The Discipleship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Purpose:</a:t>
            </a:r>
          </a:p>
          <a:p>
            <a:pPr marL="0" indent="0">
              <a:buNone/>
            </a:pPr>
            <a:r>
              <a:rPr lang="en-US" sz="2800" b="1" dirty="0"/>
              <a:t>1. To establish a biblical definition of what it means to be a disciple of Jesus.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To challenge the one we are studying with to make the decision to be that kind of disciple.</a:t>
            </a:r>
          </a:p>
        </p:txBody>
      </p:sp>
    </p:spTree>
    <p:extLst>
      <p:ext uri="{BB962C8B-B14F-4D97-AF65-F5344CB8AC3E}">
        <p14:creationId xmlns:p14="http://schemas.microsoft.com/office/powerpoint/2010/main" val="7310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55-E2CF-4A2F-A037-4CB94012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804" y="603683"/>
            <a:ext cx="7643674" cy="5644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Matthew 28:18-20</a:t>
            </a:r>
          </a:p>
          <a:p>
            <a:pPr marL="0" indent="0">
              <a:buNone/>
            </a:pPr>
            <a:r>
              <a:rPr lang="en-US" sz="2800" b="1" dirty="0"/>
              <a:t>Jesus’ last instructions</a:t>
            </a:r>
          </a:p>
          <a:p>
            <a:pPr marL="0" indent="0">
              <a:buNone/>
            </a:pPr>
            <a:r>
              <a:rPr lang="en-US" sz="2800" b="1" dirty="0"/>
              <a:t>Q: What three things does Jesus ask us to do?</a:t>
            </a:r>
          </a:p>
          <a:p>
            <a:pPr marL="0" indent="0">
              <a:buNone/>
            </a:pPr>
            <a:r>
              <a:rPr lang="en-US" sz="2800" b="1" dirty="0"/>
              <a:t>Q: What is a disciple, generally?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11:19-26</a:t>
            </a:r>
          </a:p>
          <a:p>
            <a:pPr marL="0" indent="0">
              <a:buNone/>
            </a:pPr>
            <a:r>
              <a:rPr lang="en-US" sz="2800" b="1" dirty="0"/>
              <a:t>Q: What is a follower of Jesus normally called in the Bible?</a:t>
            </a:r>
          </a:p>
        </p:txBody>
      </p:sp>
    </p:spTree>
    <p:extLst>
      <p:ext uri="{BB962C8B-B14F-4D97-AF65-F5344CB8AC3E}">
        <p14:creationId xmlns:p14="http://schemas.microsoft.com/office/powerpoint/2010/main" val="3016595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784" y="630316"/>
            <a:ext cx="8034291" cy="56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 8:31-32</a:t>
            </a:r>
          </a:p>
          <a:p>
            <a:pPr marL="0" indent="0">
              <a:buNone/>
            </a:pPr>
            <a:r>
              <a:rPr lang="en-US" sz="2800" b="1" dirty="0"/>
              <a:t>Q: Who is Jesus talking to (Jewish believers)</a:t>
            </a:r>
          </a:p>
          <a:p>
            <a:pPr marL="0" indent="0">
              <a:buNone/>
            </a:pPr>
            <a:r>
              <a:rPr lang="en-US" sz="2800" b="1" dirty="0"/>
              <a:t>Q: Were they disciples?</a:t>
            </a:r>
          </a:p>
          <a:p>
            <a:pPr marL="0" indent="0">
              <a:buNone/>
            </a:pPr>
            <a:r>
              <a:rPr lang="en-US" sz="2800" b="1" dirty="0"/>
              <a:t>Q: What is the standard of a disciple here?</a:t>
            </a:r>
          </a:p>
          <a:p>
            <a:pPr marL="0" indent="0">
              <a:buNone/>
            </a:pPr>
            <a:r>
              <a:rPr lang="en-US" sz="2800" b="1" dirty="0"/>
              <a:t>Q: Have you done this?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John 13:34-35</a:t>
            </a:r>
          </a:p>
          <a:p>
            <a:pPr marL="0" indent="0">
              <a:buNone/>
            </a:pPr>
            <a:r>
              <a:rPr lang="en-US" sz="2800" b="1" dirty="0"/>
              <a:t>Q: What is the mark of discipleship here?</a:t>
            </a:r>
          </a:p>
          <a:p>
            <a:pPr marL="0" indent="0">
              <a:buNone/>
            </a:pPr>
            <a:r>
              <a:rPr lang="en-US" sz="2800" b="1" dirty="0"/>
              <a:t>Q: Who will this be a mark to?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91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784" y="630316"/>
            <a:ext cx="8034291" cy="56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 15:5-8</a:t>
            </a:r>
          </a:p>
          <a:p>
            <a:pPr marL="0" indent="0">
              <a:buNone/>
            </a:pPr>
            <a:r>
              <a:rPr lang="en-US" sz="2800" b="1" dirty="0"/>
              <a:t>Q: What is the mark of discipleship here?</a:t>
            </a:r>
          </a:p>
          <a:p>
            <a:pPr marL="0" indent="0">
              <a:buNone/>
            </a:pPr>
            <a:r>
              <a:rPr lang="en-US" sz="2800" b="1" dirty="0"/>
              <a:t>Q: What does “bearing fruit consist of?</a:t>
            </a:r>
          </a:p>
          <a:p>
            <a:pPr marL="0" indent="0">
              <a:buNone/>
            </a:pPr>
            <a:r>
              <a:rPr lang="en-US" sz="2800" b="1" dirty="0"/>
              <a:t>Q: Have you been bearing fruit?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Mark 1:14-18</a:t>
            </a:r>
          </a:p>
          <a:p>
            <a:pPr marL="0" indent="0">
              <a:buNone/>
            </a:pPr>
            <a:r>
              <a:rPr lang="en-US" sz="2800" b="1" dirty="0"/>
              <a:t>Q: What is Jesus calling disciples to do?</a:t>
            </a:r>
          </a:p>
          <a:p>
            <a:pPr marL="0" indent="0">
              <a:buNone/>
            </a:pPr>
            <a:r>
              <a:rPr lang="en-US" sz="2800" b="1" dirty="0"/>
              <a:t>	-follow</a:t>
            </a:r>
          </a:p>
          <a:p>
            <a:pPr marL="0" indent="0">
              <a:buNone/>
            </a:pPr>
            <a:r>
              <a:rPr lang="en-US" sz="2800" b="1" dirty="0"/>
              <a:t>	-fish for people</a:t>
            </a:r>
          </a:p>
          <a:p>
            <a:pPr marL="0" indent="0">
              <a:buNone/>
            </a:pPr>
            <a:r>
              <a:rPr lang="en-US" sz="2800" b="1" dirty="0"/>
              <a:t>Q: Is this something you have been doing?</a:t>
            </a:r>
          </a:p>
          <a:p>
            <a:pPr marL="0" indent="0">
              <a:buNone/>
            </a:pPr>
            <a:r>
              <a:rPr lang="en-US" sz="2800" b="1" dirty="0"/>
              <a:t>Q: How did they respond?</a:t>
            </a:r>
          </a:p>
        </p:txBody>
      </p:sp>
    </p:spTree>
    <p:extLst>
      <p:ext uri="{BB962C8B-B14F-4D97-AF65-F5344CB8AC3E}">
        <p14:creationId xmlns:p14="http://schemas.microsoft.com/office/powerpoint/2010/main" val="339821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63" y="443883"/>
            <a:ext cx="8540320" cy="6045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Luke 9:23-26</a:t>
            </a:r>
          </a:p>
          <a:p>
            <a:pPr marL="0" indent="0">
              <a:buNone/>
            </a:pPr>
            <a:r>
              <a:rPr lang="en-US" sz="2800" b="1" dirty="0"/>
              <a:t>Q: What is Jesus commanding all his disciples do?  Is this optional?</a:t>
            </a:r>
          </a:p>
          <a:p>
            <a:pPr marL="0" indent="0">
              <a:buNone/>
            </a:pPr>
            <a:r>
              <a:rPr lang="en-US" sz="2800" b="1" dirty="0"/>
              <a:t>Q: What does it mean to deny self and take up our cross?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2800" b="1" dirty="0"/>
              <a:t>Luke 14:25-33</a:t>
            </a:r>
          </a:p>
          <a:p>
            <a:pPr marL="0" indent="0">
              <a:buNone/>
            </a:pPr>
            <a:r>
              <a:rPr lang="en-US" sz="2800" b="1" dirty="0"/>
              <a:t>Q: What does Jesus mean in v. 26?</a:t>
            </a:r>
          </a:p>
          <a:p>
            <a:pPr marL="0" indent="0">
              <a:buNone/>
            </a:pPr>
            <a:r>
              <a:rPr lang="en-US" sz="2800" b="1" dirty="0"/>
              <a:t>Q: Who are you closest to?</a:t>
            </a:r>
          </a:p>
          <a:p>
            <a:pPr marL="0" indent="0">
              <a:buNone/>
            </a:pPr>
            <a:r>
              <a:rPr lang="en-US" sz="2800" b="1" dirty="0"/>
              <a:t>Q: What is Jesus’ point in v 27, 28-30?</a:t>
            </a:r>
          </a:p>
          <a:p>
            <a:pPr marL="0" indent="0">
              <a:buNone/>
            </a:pPr>
            <a:r>
              <a:rPr lang="en-US" sz="2800" b="1" dirty="0"/>
              <a:t>Q: Are you ready to count the cost?</a:t>
            </a:r>
          </a:p>
          <a:p>
            <a:pPr marL="0" indent="0">
              <a:buNone/>
            </a:pPr>
            <a:r>
              <a:rPr lang="en-US" sz="2800" b="1" dirty="0"/>
              <a:t>Q: What will be the hardest thing for you to give up?</a:t>
            </a:r>
          </a:p>
        </p:txBody>
      </p:sp>
    </p:spTree>
    <p:extLst>
      <p:ext uri="{BB962C8B-B14F-4D97-AF65-F5344CB8AC3E}">
        <p14:creationId xmlns:p14="http://schemas.microsoft.com/office/powerpoint/2010/main" val="297013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38" y="1127464"/>
            <a:ext cx="8016536" cy="512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Matthew 28:18-20</a:t>
            </a:r>
          </a:p>
          <a:p>
            <a:pPr marL="0" indent="0">
              <a:buNone/>
            </a:pPr>
            <a:r>
              <a:rPr lang="en-US" sz="2800" b="1" dirty="0"/>
              <a:t>Q: Does the order matter here?  (disciple, then baptized, then learn to obey all)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Q: Are you ready to make this decision?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Homework: Read the Book of John</a:t>
            </a:r>
          </a:p>
        </p:txBody>
      </p:sp>
    </p:spTree>
    <p:extLst>
      <p:ext uri="{BB962C8B-B14F-4D97-AF65-F5344CB8AC3E}">
        <p14:creationId xmlns:p14="http://schemas.microsoft.com/office/powerpoint/2010/main" val="349775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20C2-B6FA-4CD1-8570-EC666135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597CA6-74A2-4043-A257-3C2B13B96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1481" y="-2458682"/>
            <a:ext cx="4294408" cy="93166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88DD6-149C-465C-8288-652ADD7B8829}"/>
              </a:ext>
            </a:extLst>
          </p:cNvPr>
          <p:cNvSpPr txBox="1"/>
          <p:nvPr/>
        </p:nvSpPr>
        <p:spPr>
          <a:xfrm>
            <a:off x="443884" y="1056443"/>
            <a:ext cx="5868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Jesus Study Series</a:t>
            </a:r>
          </a:p>
          <a:p>
            <a:endParaRPr lang="en-US" sz="3200" b="1" dirty="0"/>
          </a:p>
          <a:p>
            <a:r>
              <a:rPr lang="en-US" sz="3200" b="1" dirty="0"/>
              <a:t>The Gospel of Jesus</a:t>
            </a:r>
          </a:p>
          <a:p>
            <a:r>
              <a:rPr lang="en-US" sz="3200" b="1" dirty="0"/>
              <a:t>The Life of Jesus</a:t>
            </a:r>
          </a:p>
          <a:p>
            <a:r>
              <a:rPr lang="en-US" sz="3200" b="1" dirty="0"/>
              <a:t>The Death and Resurrection of Jesus</a:t>
            </a:r>
          </a:p>
          <a:p>
            <a:r>
              <a:rPr lang="en-US" sz="3200" b="1" dirty="0"/>
              <a:t>The Promise of Jesus</a:t>
            </a:r>
          </a:p>
          <a:p>
            <a:r>
              <a:rPr lang="en-US" sz="3200" b="1" dirty="0"/>
              <a:t>The Response to Jesus</a:t>
            </a:r>
          </a:p>
          <a:p>
            <a:r>
              <a:rPr lang="en-US" sz="3200" b="1" dirty="0"/>
              <a:t>The Lordship of Jesus</a:t>
            </a:r>
          </a:p>
        </p:txBody>
      </p:sp>
    </p:spTree>
    <p:extLst>
      <p:ext uri="{BB962C8B-B14F-4D97-AF65-F5344CB8AC3E}">
        <p14:creationId xmlns:p14="http://schemas.microsoft.com/office/powerpoint/2010/main" val="280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948" y="878890"/>
            <a:ext cx="7901126" cy="536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Discussion groups: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Is there an aspect of discipleship in this study that you feel particularly challenged by?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Do you feel confident you could lead this study?  If not, </a:t>
            </a:r>
            <a:r>
              <a:rPr lang="en-US" sz="2800" b="1"/>
              <a:t>what could you do to get ready?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69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609599" y="1310567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15184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69" y="3864197"/>
            <a:ext cx="3865062" cy="1739196"/>
          </a:xfrm>
        </p:spPr>
        <p:txBody>
          <a:bodyPr anchor="b">
            <a:normAutofit/>
          </a:bodyPr>
          <a:lstStyle/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2800" b="1" dirty="0"/>
              <a:t>The Sin Study</a:t>
            </a:r>
          </a:p>
          <a:p>
            <a:r>
              <a:rPr lang="en-US" sz="2800" b="1" dirty="0"/>
              <a:t>AKA  Light and Darkness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1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2056661" y="5438129"/>
            <a:ext cx="42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Neue Haas Grotesk Text Pro"/>
              </a:rPr>
              <a:t>Bible Study Series </a:t>
            </a:r>
          </a:p>
          <a:p>
            <a:pPr defTabSz="914400"/>
            <a:endParaRPr lang="en-US" sz="2400" b="1" dirty="0">
              <a:solidFill>
                <a:srgbClr val="FFFFFF"/>
              </a:solidFill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8573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55-E2CF-4A2F-A037-4CB94012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40" y="506027"/>
            <a:ext cx="7430610" cy="5742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Sin Study  aka Light and Darkness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Purpose: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To help people come to the point of repentance for their sins.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To help people think carefully about whether they are in the light or in the darkness.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2643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7468-0933-49A8-9EE8-C8198FDE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352" y="1296140"/>
            <a:ext cx="4154751" cy="4696286"/>
          </a:xfrm>
        </p:spPr>
        <p:txBody>
          <a:bodyPr/>
          <a:lstStyle/>
          <a:p>
            <a:r>
              <a:rPr lang="en-US" sz="2400" b="1" dirty="0"/>
              <a:t>1 Pet 2:9-10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Q: Is there a grey area?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Q: What is the situation for those in the darkness?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Q: Right now, where do you believe you are?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BA5C5-1C80-48A4-B8CB-7E066AEEF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03" y="183007"/>
            <a:ext cx="4864963" cy="6491987"/>
          </a:xfrm>
        </p:spPr>
      </p:pic>
    </p:spTree>
    <p:extLst>
      <p:ext uri="{BB962C8B-B14F-4D97-AF65-F5344CB8AC3E}">
        <p14:creationId xmlns:p14="http://schemas.microsoft.com/office/powerpoint/2010/main" val="1286067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3992-F17C-4275-AC68-B7476E81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585" y="452718"/>
            <a:ext cx="3989763" cy="6193312"/>
          </a:xfrm>
        </p:spPr>
        <p:txBody>
          <a:bodyPr/>
          <a:lstStyle/>
          <a:p>
            <a:r>
              <a:rPr lang="en-US" sz="2400" b="1" dirty="0"/>
              <a:t>Isaiah 59:1-2</a:t>
            </a:r>
            <a:br>
              <a:rPr lang="en-US" sz="2400" b="1" dirty="0"/>
            </a:br>
            <a:r>
              <a:rPr lang="en-US" sz="2400" b="1" dirty="0"/>
              <a:t>Q: What does sin do to us?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Q: Is the blatant sinner any more or less separated from God than the “good” person?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Definition of sin: </a:t>
            </a:r>
            <a:r>
              <a:rPr lang="en-US" sz="2400" b="1" i="1" dirty="0" err="1"/>
              <a:t>harmateo</a:t>
            </a:r>
            <a:r>
              <a:rPr lang="en-US" sz="2400" b="1" dirty="0"/>
              <a:t>—missing the mark.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69B95-56D6-423E-956A-D195BD7FE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4" y="211970"/>
            <a:ext cx="4821554" cy="6434060"/>
          </a:xfrm>
        </p:spPr>
      </p:pic>
    </p:spTree>
    <p:extLst>
      <p:ext uri="{BB962C8B-B14F-4D97-AF65-F5344CB8AC3E}">
        <p14:creationId xmlns:p14="http://schemas.microsoft.com/office/powerpoint/2010/main" val="253736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E0A5-4B67-45DF-9C36-3107C71E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763480"/>
            <a:ext cx="8034291" cy="548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Galatians 5:19-21</a:t>
            </a:r>
          </a:p>
          <a:p>
            <a:pPr marL="0" indent="0">
              <a:buNone/>
            </a:pPr>
            <a:r>
              <a:rPr lang="en-US" sz="2400" b="1" dirty="0"/>
              <a:t>Q: What is the result of sin according to this scripture?</a:t>
            </a:r>
          </a:p>
          <a:p>
            <a:pPr marL="0" indent="0">
              <a:buNone/>
            </a:pPr>
            <a:r>
              <a:rPr lang="en-US" sz="2400" b="1" dirty="0"/>
              <a:t>Note: act, mind, act, mind, act, mind</a:t>
            </a:r>
          </a:p>
          <a:p>
            <a:pPr marL="0" indent="0">
              <a:buNone/>
            </a:pPr>
            <a:r>
              <a:rPr lang="en-US" sz="2400" b="1" dirty="0"/>
              <a:t>Sexual immorality  </a:t>
            </a:r>
            <a:r>
              <a:rPr lang="en-US" sz="2400" b="1" i="1" dirty="0" err="1"/>
              <a:t>pornea</a:t>
            </a:r>
            <a:r>
              <a:rPr lang="en-US" sz="2400" b="1" i="1" dirty="0"/>
              <a:t>  </a:t>
            </a:r>
          </a:p>
          <a:p>
            <a:pPr marL="0" indent="0">
              <a:buNone/>
            </a:pPr>
            <a:r>
              <a:rPr lang="en-US" sz="2400" b="1" dirty="0"/>
              <a:t>Witchcraft  </a:t>
            </a:r>
            <a:r>
              <a:rPr lang="en-US" sz="2400" b="1" i="1" dirty="0" err="1"/>
              <a:t>pharmaceo</a:t>
            </a:r>
            <a:endParaRPr lang="en-US" sz="2400" b="1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Q: What are some of the sins that fall under the “and the like?”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James 4:17  Sins of omission</a:t>
            </a:r>
          </a:p>
          <a:p>
            <a:pPr marL="0" indent="0">
              <a:buNone/>
            </a:pPr>
            <a:r>
              <a:rPr lang="en-US" sz="2400" b="1" dirty="0"/>
              <a:t>Q: Are there any obvious examples in your life?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5915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AE81-E148-455D-AD33-0A15CFA2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03" y="523784"/>
            <a:ext cx="7519386" cy="572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Romans 6:23</a:t>
            </a:r>
          </a:p>
          <a:p>
            <a:pPr marL="0" indent="0">
              <a:buNone/>
            </a:pPr>
            <a:r>
              <a:rPr lang="en-US" sz="2400" b="1" dirty="0"/>
              <a:t>Q: What are the ultimate consequences of unrepented sin?</a:t>
            </a:r>
          </a:p>
          <a:p>
            <a:pPr marL="0" indent="0">
              <a:buNone/>
            </a:pPr>
            <a:r>
              <a:rPr lang="en-US" sz="2400" b="1" dirty="0"/>
              <a:t>Q: Why?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Homework: Write a letter to God in which you open up with yourself and Him about the sins you have committed.  Spend time thinking about and praying about this list.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Extra Scriptures:  2 Tim 3:1-5, Colossians 3:5-11</a:t>
            </a:r>
          </a:p>
        </p:txBody>
      </p:sp>
    </p:spTree>
    <p:extLst>
      <p:ext uri="{BB962C8B-B14F-4D97-AF65-F5344CB8AC3E}">
        <p14:creationId xmlns:p14="http://schemas.microsoft.com/office/powerpoint/2010/main" val="3336026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609599" y="1310567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15184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69" y="3864197"/>
            <a:ext cx="3865062" cy="1739196"/>
          </a:xfrm>
        </p:spPr>
        <p:txBody>
          <a:bodyPr anchor="b">
            <a:normAutofit/>
          </a:bodyPr>
          <a:lstStyle/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2800" b="1" dirty="0"/>
              <a:t>The Cross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1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2056661" y="5438129"/>
            <a:ext cx="42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Neue Haas Grotesk Text Pro"/>
              </a:rPr>
              <a:t>Bible Study Series </a:t>
            </a:r>
          </a:p>
          <a:p>
            <a:pPr defTabSz="914400"/>
            <a:endParaRPr lang="en-US" sz="2400" b="1" dirty="0">
              <a:solidFill>
                <a:srgbClr val="FFFFFF"/>
              </a:solidFill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94133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55-E2CF-4A2F-A037-4CB94012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40" y="506027"/>
            <a:ext cx="4891596" cy="5742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The Cross Study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Purpose: To get people to understand what Jesus did for them and their need for Jesus and the forgiveness he offers.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Suggestions:</a:t>
            </a:r>
          </a:p>
          <a:p>
            <a:pPr marL="0" indent="0">
              <a:buNone/>
            </a:pPr>
            <a:r>
              <a:rPr lang="en-US" sz="2800" b="1" dirty="0"/>
              <a:t>Make it personal—even putting in your names as you read. </a:t>
            </a:r>
          </a:p>
          <a:p>
            <a:pPr marL="0" indent="0">
              <a:buNone/>
            </a:pPr>
            <a:r>
              <a:rPr lang="en-US" sz="2800" b="1" dirty="0"/>
              <a:t>Express your response, and get their response.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5" descr="68_sm">
            <a:extLst>
              <a:ext uri="{FF2B5EF4-FFF2-40B4-BE49-F238E27FC236}">
                <a16:creationId xmlns:a16="http://schemas.microsoft.com/office/drawing/2014/main" id="{6AE9F7CD-2D05-40CA-B3D5-63696A50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4890" y="1367162"/>
            <a:ext cx="3428785" cy="5359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61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18" y="230819"/>
            <a:ext cx="8708995" cy="624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Crucifixion Account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Matt 26:36-46 Self-denial, Emotional pain</a:t>
            </a:r>
          </a:p>
          <a:p>
            <a:pPr marL="0" indent="0">
              <a:buNone/>
            </a:pPr>
            <a:r>
              <a:rPr lang="en-US" sz="2400" b="1" dirty="0"/>
              <a:t>Matt 26:47-56  Betrayal</a:t>
            </a:r>
          </a:p>
          <a:p>
            <a:pPr marL="0" indent="0">
              <a:buNone/>
            </a:pPr>
            <a:r>
              <a:rPr lang="en-US" sz="2400" b="1" dirty="0"/>
              <a:t>Matt 26:57-68  Falsely Accused</a:t>
            </a:r>
          </a:p>
          <a:p>
            <a:pPr marL="0" indent="0">
              <a:buNone/>
            </a:pPr>
            <a:r>
              <a:rPr lang="en-US" sz="2400" b="1" dirty="0"/>
              <a:t>Matt 26:69-75  Betrayed again</a:t>
            </a:r>
          </a:p>
          <a:p>
            <a:pPr marL="0" indent="0">
              <a:buNone/>
            </a:pPr>
            <a:r>
              <a:rPr lang="en-US" sz="2400" b="1" dirty="0"/>
              <a:t>Matt 27:11-26  Physical pain.</a:t>
            </a:r>
          </a:p>
          <a:p>
            <a:pPr marL="0" indent="0">
              <a:buNone/>
            </a:pPr>
            <a:r>
              <a:rPr lang="en-US" sz="2400" b="1" dirty="0"/>
              <a:t>Matt 27:27-44  Mocked and crucified.</a:t>
            </a:r>
          </a:p>
          <a:p>
            <a:pPr marL="0" indent="0">
              <a:buNone/>
            </a:pPr>
            <a:r>
              <a:rPr lang="en-US" sz="2400" b="1" dirty="0"/>
              <a:t>Matt 27:45-56  Death.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5" descr="20_sm">
            <a:extLst>
              <a:ext uri="{FF2B5EF4-FFF2-40B4-BE49-F238E27FC236}">
                <a16:creationId xmlns:a16="http://schemas.microsoft.com/office/drawing/2014/main" id="{42DDB3DF-5A49-46D7-BDB5-A0645FC6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6005" y="4358216"/>
            <a:ext cx="6021278" cy="266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5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7057-7F39-4FBD-A7C9-395299EB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33221" cy="1400530"/>
          </a:xfrm>
        </p:spPr>
        <p:txBody>
          <a:bodyPr/>
          <a:lstStyle/>
          <a:p>
            <a:pPr algn="ctr"/>
            <a:r>
              <a:rPr lang="en-US" sz="3600" b="1" dirty="0"/>
              <a:t>But I Do Not Have the Bible Study Series!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CD38-6C99-44E8-B65B-778A3DFE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4235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 to  </a:t>
            </a:r>
            <a:r>
              <a:rPr lang="en-US" sz="3200" b="1" dirty="0">
                <a:hlinkClick r:id="rId2"/>
              </a:rPr>
              <a:t>www.mercedchurch.com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Click on </a:t>
            </a:r>
            <a:r>
              <a:rPr lang="en-US" sz="3200" b="1" dirty="0">
                <a:solidFill>
                  <a:srgbClr val="FFFF00"/>
                </a:solidFill>
              </a:rPr>
              <a:t>Resources</a:t>
            </a:r>
            <a:r>
              <a:rPr lang="en-US" sz="3200" b="1" dirty="0"/>
              <a:t>.  Click on </a:t>
            </a:r>
            <a:r>
              <a:rPr lang="en-US" sz="3200" b="1" dirty="0">
                <a:solidFill>
                  <a:srgbClr val="FFFF00"/>
                </a:solidFill>
              </a:rPr>
              <a:t>Bible Studies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Click on the appropriate study series</a:t>
            </a:r>
          </a:p>
        </p:txBody>
      </p:sp>
    </p:spTree>
    <p:extLst>
      <p:ext uri="{BB962C8B-B14F-4D97-AF65-F5344CB8AC3E}">
        <p14:creationId xmlns:p14="http://schemas.microsoft.com/office/powerpoint/2010/main" val="43686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129" y="1127464"/>
            <a:ext cx="8131946" cy="512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After the reading of the crucifixion account: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2800" b="1" dirty="0"/>
              <a:t>Read the medical account of the death of Jesus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Or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Watch together the flogging scene from the Passion of the Christ. </a:t>
            </a:r>
          </a:p>
        </p:txBody>
      </p:sp>
    </p:spTree>
    <p:extLst>
      <p:ext uri="{BB962C8B-B14F-4D97-AF65-F5344CB8AC3E}">
        <p14:creationId xmlns:p14="http://schemas.microsoft.com/office/powerpoint/2010/main" val="2074582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926" y="967666"/>
            <a:ext cx="8247357" cy="5521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Isaiah 53:3-6  about 700 BC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Despised, rejected</a:t>
            </a:r>
          </a:p>
          <a:p>
            <a:pPr marL="0" indent="0">
              <a:buNone/>
            </a:pPr>
            <a:r>
              <a:rPr lang="en-US" sz="2800" b="1" dirty="0"/>
              <a:t>Pierced for our transgressions</a:t>
            </a:r>
          </a:p>
          <a:p>
            <a:pPr marL="0" indent="0">
              <a:buNone/>
            </a:pPr>
            <a:r>
              <a:rPr lang="en-US" sz="2800" b="1" dirty="0"/>
              <a:t>By his wounds we are healed.</a:t>
            </a:r>
          </a:p>
          <a:p>
            <a:pPr marL="0" indent="0">
              <a:buNone/>
            </a:pPr>
            <a:r>
              <a:rPr lang="en-US" sz="2800" b="1" dirty="0"/>
              <a:t>The Lord laid in Him all of our sin.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 Corinthians 5:14-15</a:t>
            </a:r>
          </a:p>
          <a:p>
            <a:pPr marL="0" indent="0">
              <a:buNone/>
            </a:pPr>
            <a:r>
              <a:rPr lang="en-US" sz="2800" b="1" dirty="0"/>
              <a:t>Q: Are you compelled by this kind of love?</a:t>
            </a:r>
          </a:p>
        </p:txBody>
      </p:sp>
    </p:spTree>
    <p:extLst>
      <p:ext uri="{BB962C8B-B14F-4D97-AF65-F5344CB8AC3E}">
        <p14:creationId xmlns:p14="http://schemas.microsoft.com/office/powerpoint/2010/main" val="3351665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81AE-AD11-4623-9F13-A4509602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38" y="452718"/>
            <a:ext cx="6996588" cy="994342"/>
          </a:xfrm>
        </p:spPr>
        <p:txBody>
          <a:bodyPr/>
          <a:lstStyle/>
          <a:p>
            <a:pPr algn="ctr"/>
            <a:r>
              <a:rPr lang="en-US" sz="36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0B45-6283-44E3-BE67-0E31AE4C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091" y="1651247"/>
            <a:ext cx="7696940" cy="459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Are you in touch, emotionally, with what Jesus did on the cross for us?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Do you feel that Christ’s love compels you in your </a:t>
            </a:r>
            <a:r>
              <a:rPr lang="en-US" sz="2800" b="1"/>
              <a:t>daily walk with God?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2848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2D2F-0D91-4FA3-97D7-18C78614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762" y="452719"/>
            <a:ext cx="7085365" cy="861177"/>
          </a:xfrm>
        </p:spPr>
        <p:txBody>
          <a:bodyPr/>
          <a:lstStyle/>
          <a:p>
            <a:pPr algn="ctr"/>
            <a:r>
              <a:rPr lang="en-US" sz="3200" b="1" dirty="0"/>
              <a:t>The Salvation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C991-DE33-4076-B62C-6CF8A3D8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74" y="1411550"/>
            <a:ext cx="8442665" cy="509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Purpose: To establish a solid doctrine on how and when a person is saved, and to help the person to evaluate their current position with God.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Ephesians 2:1-10</a:t>
            </a:r>
          </a:p>
          <a:p>
            <a:pPr marL="0" indent="0">
              <a:buNone/>
            </a:pPr>
            <a:r>
              <a:rPr lang="en-US" sz="2400" b="1" dirty="0"/>
              <a:t>v. 1-3  Q: What is the problem?  Who has this problem?</a:t>
            </a:r>
          </a:p>
          <a:p>
            <a:pPr marL="0" indent="0">
              <a:buNone/>
            </a:pPr>
            <a:r>
              <a:rPr lang="en-US" sz="2400" b="1" dirty="0"/>
              <a:t>v. 4-8  Q: What is the solution?</a:t>
            </a:r>
          </a:p>
          <a:p>
            <a:pPr marL="0" indent="0">
              <a:buNone/>
            </a:pPr>
            <a:r>
              <a:rPr lang="en-US" sz="2400" b="1" dirty="0"/>
              <a:t>Note: the idea of being raised (v. 6) will come up later)</a:t>
            </a:r>
          </a:p>
          <a:p>
            <a:pPr marL="0" indent="0">
              <a:buNone/>
            </a:pPr>
            <a:r>
              <a:rPr lang="en-US" sz="2400" b="1" dirty="0"/>
              <a:t>v. 9 Q: What definitely does NOT save us?</a:t>
            </a:r>
          </a:p>
          <a:p>
            <a:pPr marL="0" indent="0">
              <a:buNone/>
            </a:pPr>
            <a:r>
              <a:rPr lang="en-US" sz="2400" b="1" dirty="0"/>
              <a:t>Q: Does this mean that does not require us to do something in order to be saved?</a:t>
            </a:r>
          </a:p>
        </p:txBody>
      </p:sp>
    </p:spTree>
    <p:extLst>
      <p:ext uri="{BB962C8B-B14F-4D97-AF65-F5344CB8AC3E}">
        <p14:creationId xmlns:p14="http://schemas.microsoft.com/office/powerpoint/2010/main" val="1333466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E6CF-E9C2-47C2-9EE4-F2AF5404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895" y="452718"/>
            <a:ext cx="6224230" cy="763523"/>
          </a:xfrm>
        </p:spPr>
        <p:txBody>
          <a:bodyPr/>
          <a:lstStyle/>
          <a:p>
            <a:r>
              <a:rPr lang="en-US" sz="3200" b="1" dirty="0"/>
              <a:t>What Response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775E-C682-4F80-BC89-23D4A6D1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984" y="1402673"/>
            <a:ext cx="8353888" cy="484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John 3:16  We must believe.</a:t>
            </a:r>
          </a:p>
          <a:p>
            <a:pPr marL="0" indent="0">
              <a:buNone/>
            </a:pPr>
            <a:r>
              <a:rPr lang="en-US" sz="2400" b="1" dirty="0"/>
              <a:t>Q: What kind of belief is this? Is it mere intellectual assent to the truth of certain facts? Or is it a belief that includes trusting and acting on that trues?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John 3:3-6 We must be born again.</a:t>
            </a:r>
          </a:p>
          <a:p>
            <a:pPr marL="0" indent="0">
              <a:buNone/>
            </a:pPr>
            <a:r>
              <a:rPr lang="en-US" sz="2400" b="1" dirty="0"/>
              <a:t>Q: What MUST happen in order for us to enter the kingdom of God?</a:t>
            </a:r>
          </a:p>
          <a:p>
            <a:pPr marL="0" indent="0">
              <a:buNone/>
            </a:pPr>
            <a:r>
              <a:rPr lang="en-US" sz="2400" b="1" dirty="0"/>
              <a:t>Q: What does being born again of the water and the Spirit refer to?</a:t>
            </a:r>
          </a:p>
        </p:txBody>
      </p:sp>
    </p:spTree>
    <p:extLst>
      <p:ext uri="{BB962C8B-B14F-4D97-AF65-F5344CB8AC3E}">
        <p14:creationId xmlns:p14="http://schemas.microsoft.com/office/powerpoint/2010/main" val="1033238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A7E2-ADEF-44D7-BD14-4AE506AC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94" y="452718"/>
            <a:ext cx="7058732" cy="772400"/>
          </a:xfrm>
        </p:spPr>
        <p:txBody>
          <a:bodyPr/>
          <a:lstStyle/>
          <a:p>
            <a:pPr algn="ctr"/>
            <a:r>
              <a:rPr lang="en-US" sz="3200" b="1" dirty="0"/>
              <a:t>Our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39DF-FD0E-4BAB-B637-35871C57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658" y="1402673"/>
            <a:ext cx="8159315" cy="484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Acts 2:36-41 Repent and be baptized.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Q: What does “cut to the heart” mean?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Q: What two things did Peter tell them to do?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Q: What does repent mean? (metanoia, 180</a:t>
            </a:r>
            <a:r>
              <a:rPr lang="en-US" sz="1600" b="1" baseline="40000" dirty="0"/>
              <a:t>O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r>
              <a:rPr lang="en-US" sz="2400" b="1" dirty="0"/>
              <a:t>Q: What does be baptized mean? (immerse)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Q: What two things will God do for us if we repent and are baptized into Christ?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Q: Who is this for?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94681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17E6-A7EB-4140-8351-8F8DF13E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0" y="452719"/>
            <a:ext cx="7005466" cy="763523"/>
          </a:xfrm>
        </p:spPr>
        <p:txBody>
          <a:bodyPr/>
          <a:lstStyle/>
          <a:p>
            <a:pPr algn="ctr"/>
            <a:r>
              <a:rPr lang="en-US" b="1" dirty="0"/>
              <a:t>Our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4D4C-2A10-4599-8ED9-C1886423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618" y="1216242"/>
            <a:ext cx="8096435" cy="503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Romans 6:1-7  Note: the only thing in the Bible connected to coming into Christ is baptism.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Q: What happens when we are baptized into Christ according to this Scripture?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Q: What will be the result if we are not baptized into Christ?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Note: this explains the language about being born again and raised in John 3:3-6 &amp; Eph 3:1-10.</a:t>
            </a:r>
          </a:p>
        </p:txBody>
      </p:sp>
    </p:spTree>
    <p:extLst>
      <p:ext uri="{BB962C8B-B14F-4D97-AF65-F5344CB8AC3E}">
        <p14:creationId xmlns:p14="http://schemas.microsoft.com/office/powerpoint/2010/main" val="4171960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2B31-9684-4E71-B34A-D5DE0751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83" y="452718"/>
            <a:ext cx="7014343" cy="878932"/>
          </a:xfrm>
        </p:spPr>
        <p:txBody>
          <a:bodyPr/>
          <a:lstStyle/>
          <a:p>
            <a:pPr algn="ctr"/>
            <a:r>
              <a:rPr lang="en-US" b="1" dirty="0"/>
              <a:t>Our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CB3F-E9F6-454E-AA9A-9F45DEB7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782" y="1162976"/>
            <a:ext cx="8096436" cy="5504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 Peter 3:21-22</a:t>
            </a:r>
          </a:p>
          <a:p>
            <a:pPr marL="0" indent="0">
              <a:buNone/>
            </a:pPr>
            <a:r>
              <a:rPr lang="en-US" sz="2400" b="1" dirty="0"/>
              <a:t>Q: What does the water of Noah’s flood symbolize?</a:t>
            </a:r>
          </a:p>
          <a:p>
            <a:pPr marL="0" indent="0">
              <a:buNone/>
            </a:pPr>
            <a:r>
              <a:rPr lang="en-US" sz="2400" b="1" dirty="0"/>
              <a:t>Q: According to this Scripture what does baptism do?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Romans 10:8-10</a:t>
            </a:r>
          </a:p>
          <a:p>
            <a:pPr marL="0" indent="0">
              <a:buNone/>
            </a:pPr>
            <a:r>
              <a:rPr lang="en-US" sz="2400" b="1" dirty="0"/>
              <a:t>What act on our part is associated with our salvation?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Summary:  In order to receive the gift of salvation:</a:t>
            </a:r>
          </a:p>
          <a:p>
            <a:pPr marL="0" indent="0">
              <a:buNone/>
            </a:pPr>
            <a:r>
              <a:rPr lang="en-US" sz="2400" b="1" dirty="0"/>
              <a:t>1. Biblical belief</a:t>
            </a:r>
          </a:p>
          <a:p>
            <a:pPr marL="0" indent="0">
              <a:buNone/>
            </a:pPr>
            <a:r>
              <a:rPr lang="en-US" sz="2400" b="1" dirty="0"/>
              <a:t>2. Repent of our sins</a:t>
            </a:r>
          </a:p>
          <a:p>
            <a:pPr marL="0" indent="0">
              <a:buNone/>
            </a:pPr>
            <a:r>
              <a:rPr lang="en-US" sz="2400" b="1" dirty="0"/>
              <a:t>3. Confess Jesus as Lord</a:t>
            </a:r>
          </a:p>
          <a:p>
            <a:pPr marL="0" indent="0">
              <a:buNone/>
            </a:pPr>
            <a:r>
              <a:rPr lang="en-US" sz="2400" b="1" dirty="0"/>
              <a:t>4. Be baptized            Q: Does the order matter?</a:t>
            </a:r>
          </a:p>
        </p:txBody>
      </p:sp>
    </p:spTree>
    <p:extLst>
      <p:ext uri="{BB962C8B-B14F-4D97-AF65-F5344CB8AC3E}">
        <p14:creationId xmlns:p14="http://schemas.microsoft.com/office/powerpoint/2010/main" val="1643126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489B-ABAA-44A4-9141-D8F12969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94" y="452718"/>
            <a:ext cx="7058732" cy="896688"/>
          </a:xfrm>
        </p:spPr>
        <p:txBody>
          <a:bodyPr/>
          <a:lstStyle/>
          <a:p>
            <a:pPr algn="ctr"/>
            <a:r>
              <a:rPr lang="en-US" b="1" dirty="0"/>
              <a:t>Definition of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B3F9-A242-4C24-8D06-3DAD0401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863" y="1615737"/>
            <a:ext cx="8282866" cy="4632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 Corinthians 7:8-11</a:t>
            </a:r>
          </a:p>
          <a:p>
            <a:pPr marL="0" indent="0">
              <a:buNone/>
            </a:pPr>
            <a:r>
              <a:rPr lang="en-US" sz="2400" b="1" dirty="0"/>
              <a:t>Q: What is worldly guilt like?</a:t>
            </a:r>
          </a:p>
          <a:p>
            <a:pPr marL="0" indent="0">
              <a:buNone/>
            </a:pPr>
            <a:r>
              <a:rPr lang="en-US" sz="2400" b="1" dirty="0"/>
              <a:t>Q: How can you put into effect these different qualities of godly sorrow?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Assignment: Review your letter to God, spend time praying, and complete the process of repentance.</a:t>
            </a:r>
          </a:p>
        </p:txBody>
      </p:sp>
    </p:spTree>
    <p:extLst>
      <p:ext uri="{BB962C8B-B14F-4D97-AF65-F5344CB8AC3E}">
        <p14:creationId xmlns:p14="http://schemas.microsoft.com/office/powerpoint/2010/main" val="579566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81AE-AD11-4623-9F13-A4509602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38" y="452718"/>
            <a:ext cx="6996588" cy="994342"/>
          </a:xfrm>
        </p:spPr>
        <p:txBody>
          <a:bodyPr/>
          <a:lstStyle/>
          <a:p>
            <a:pPr algn="ctr"/>
            <a:r>
              <a:rPr lang="en-US" sz="36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0B45-6283-44E3-BE67-0E31AE4C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091" y="1651247"/>
            <a:ext cx="7696940" cy="459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Do you feel that you could lead the sin study and the salvation study? Why or why not?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What aspect of the qualities of godly sorrow has meaning for you right now? What might you do this week in response?</a:t>
            </a:r>
          </a:p>
        </p:txBody>
      </p:sp>
    </p:spTree>
    <p:extLst>
      <p:ext uri="{BB962C8B-B14F-4D97-AF65-F5344CB8AC3E}">
        <p14:creationId xmlns:p14="http://schemas.microsoft.com/office/powerpoint/2010/main" val="75696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1E56-1CE9-42B2-8F92-531A1E98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272" y="452718"/>
            <a:ext cx="7049854" cy="736890"/>
          </a:xfrm>
        </p:spPr>
        <p:txBody>
          <a:bodyPr/>
          <a:lstStyle/>
          <a:p>
            <a:pPr algn="ctr"/>
            <a:r>
              <a:rPr lang="en-US" sz="4000" b="1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737C-2A68-483B-ACED-F8C29D78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305018"/>
            <a:ext cx="10515600" cy="5100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1. Ask them to study.</a:t>
            </a:r>
          </a:p>
          <a:p>
            <a:pPr marL="0" indent="0">
              <a:buNone/>
            </a:pPr>
            <a:r>
              <a:rPr lang="en-US" sz="2800" b="1" dirty="0"/>
              <a:t>2. Bring along a friend.</a:t>
            </a:r>
          </a:p>
          <a:p>
            <a:pPr marL="0" indent="0">
              <a:buNone/>
            </a:pPr>
            <a:r>
              <a:rPr lang="en-US" sz="2800" b="1" dirty="0"/>
              <a:t>First study:  Do a “spiritual timeline”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Do you believe the Bible is the Word of God/inspired?</a:t>
            </a:r>
          </a:p>
          <a:p>
            <a:pPr marL="0" indent="0">
              <a:buNone/>
            </a:pPr>
            <a:r>
              <a:rPr lang="en-US" sz="2800" b="1" dirty="0"/>
              <a:t>Why do you believe this?</a:t>
            </a:r>
          </a:p>
          <a:p>
            <a:pPr marL="0" indent="0">
              <a:buNone/>
            </a:pPr>
            <a:r>
              <a:rPr lang="en-US" sz="2800" b="1" dirty="0"/>
              <a:t>Do you believe you are a Christian?  Do you believe you are saved?</a:t>
            </a:r>
          </a:p>
          <a:p>
            <a:pPr marL="0" indent="0">
              <a:buNone/>
            </a:pPr>
            <a:r>
              <a:rPr lang="en-US" sz="2800" b="1" dirty="0"/>
              <a:t>When and how (and please be VERY specific) were you forgiven of your sins?</a:t>
            </a:r>
          </a:p>
          <a:p>
            <a:pPr marL="0" indent="0">
              <a:buNone/>
            </a:pPr>
            <a:r>
              <a:rPr lang="en-US" sz="2800" b="1" dirty="0"/>
              <a:t>What was your frame of mind at the time?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2800" b="1" dirty="0"/>
              <a:t>Do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/>
              <a:t> tell them they are wrong or try to talk them out of this</a:t>
            </a:r>
          </a:p>
          <a:p>
            <a:pPr marL="0" indent="0">
              <a:buNone/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49855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609599" y="1310567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15184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69" y="3864197"/>
            <a:ext cx="3865062" cy="1739196"/>
          </a:xfrm>
        </p:spPr>
        <p:txBody>
          <a:bodyPr anchor="b">
            <a:normAutofit/>
          </a:bodyPr>
          <a:lstStyle/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8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2800" b="1" dirty="0"/>
              <a:t>The Church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21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2056661" y="5438129"/>
            <a:ext cx="42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FFFFFF"/>
                </a:solidFill>
                <a:latin typeface="Neue Haas Grotesk Text Pro"/>
              </a:rPr>
              <a:t>Bible Study Series </a:t>
            </a:r>
          </a:p>
          <a:p>
            <a:pPr defTabSz="914400"/>
            <a:endParaRPr lang="en-US" sz="2400" b="1" dirty="0">
              <a:solidFill>
                <a:srgbClr val="FFFFFF"/>
              </a:solidFill>
              <a:latin typeface="Neue Haas Grotesk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5670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87" y="461596"/>
            <a:ext cx="7554896" cy="914443"/>
          </a:xfrm>
        </p:spPr>
        <p:txBody>
          <a:bodyPr/>
          <a:lstStyle/>
          <a:p>
            <a:pPr algn="ctr"/>
            <a:r>
              <a:rPr lang="en-US" sz="3600" b="1" dirty="0"/>
              <a:t>The Studies in the His Steps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Seeking God   optional</a:t>
            </a:r>
          </a:p>
          <a:p>
            <a:pPr marL="0" indent="0">
              <a:buNone/>
            </a:pPr>
            <a:r>
              <a:rPr lang="en-US" sz="2800" b="1" dirty="0"/>
              <a:t>The Word Study  </a:t>
            </a:r>
          </a:p>
          <a:p>
            <a:pPr marL="0" indent="0">
              <a:buNone/>
            </a:pPr>
            <a:r>
              <a:rPr lang="en-US" sz="2800" b="1" dirty="0"/>
              <a:t>The Discipleship Study</a:t>
            </a:r>
          </a:p>
          <a:p>
            <a:pPr marL="0" indent="0">
              <a:buNone/>
            </a:pPr>
            <a:r>
              <a:rPr lang="en-US" sz="2800" b="1" dirty="0"/>
              <a:t>Light and Darkness</a:t>
            </a:r>
          </a:p>
          <a:p>
            <a:pPr marL="0" indent="0">
              <a:buNone/>
            </a:pPr>
            <a:r>
              <a:rPr lang="en-US" sz="2800" b="1" dirty="0"/>
              <a:t>The Cross Study</a:t>
            </a:r>
          </a:p>
          <a:p>
            <a:pPr marL="0" indent="0">
              <a:buNone/>
            </a:pPr>
            <a:r>
              <a:rPr lang="en-US" sz="2800" b="1" dirty="0"/>
              <a:t>Salvation/Sound Doctrine</a:t>
            </a:r>
          </a:p>
          <a:p>
            <a:pPr marL="0" indent="0">
              <a:buNone/>
            </a:pPr>
            <a:r>
              <a:rPr lang="en-US" sz="2800" b="1" dirty="0"/>
              <a:t>The Church</a:t>
            </a:r>
          </a:p>
          <a:p>
            <a:pPr marL="0" indent="0">
              <a:buNone/>
            </a:pPr>
            <a:r>
              <a:rPr lang="en-US" sz="2800" b="1" dirty="0"/>
              <a:t>Count the Cost</a:t>
            </a:r>
          </a:p>
        </p:txBody>
      </p:sp>
    </p:spTree>
    <p:extLst>
      <p:ext uri="{BB962C8B-B14F-4D97-AF65-F5344CB8AC3E}">
        <p14:creationId xmlns:p14="http://schemas.microsoft.com/office/powerpoint/2010/main" val="3774602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6751-7744-47C3-8E82-066E9D28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027" y="452719"/>
            <a:ext cx="7032099" cy="914443"/>
          </a:xfrm>
        </p:spPr>
        <p:txBody>
          <a:bodyPr/>
          <a:lstStyle/>
          <a:p>
            <a:pPr algn="ctr"/>
            <a:r>
              <a:rPr lang="en-US" sz="3600" b="1" dirty="0"/>
              <a:t>The Church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2CCAD-EA8A-4BC8-A575-490B40E1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7" y="1518083"/>
            <a:ext cx="8664606" cy="5113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Purpose: To establish the importance and role of the church/body in the life of a Christian.</a:t>
            </a:r>
          </a:p>
          <a:p>
            <a:pPr marL="0" indent="0">
              <a:buNone/>
            </a:pPr>
            <a:r>
              <a:rPr lang="en-US" sz="2400" b="1" dirty="0"/>
              <a:t>Church: Four definitions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The thing Jesus died for.</a:t>
            </a:r>
          </a:p>
          <a:p>
            <a:pPr marL="0" indent="0">
              <a:buNone/>
            </a:pPr>
            <a:r>
              <a:rPr lang="en-US" sz="2400" b="1" dirty="0"/>
              <a:t>A local fellowship of believers.</a:t>
            </a:r>
          </a:p>
          <a:p>
            <a:pPr marL="0" indent="0">
              <a:buNone/>
            </a:pPr>
            <a:r>
              <a:rPr lang="en-US" sz="2400" b="1" dirty="0"/>
              <a:t>A denomination</a:t>
            </a:r>
          </a:p>
          <a:p>
            <a:pPr marL="0" indent="0">
              <a:buNone/>
            </a:pPr>
            <a:r>
              <a:rPr lang="en-US" sz="2400" b="1" dirty="0"/>
              <a:t>A building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400" b="1" dirty="0"/>
              <a:t>Colossians 1:15-18</a:t>
            </a:r>
          </a:p>
          <a:p>
            <a:pPr marL="0" indent="0">
              <a:buNone/>
            </a:pPr>
            <a:r>
              <a:rPr lang="en-US" sz="2400" b="1" dirty="0"/>
              <a:t>Q: What metaphors does Paul use for the role of Christ and of the church in this passage?</a:t>
            </a:r>
          </a:p>
          <a:p>
            <a:pPr marL="0" indent="0">
              <a:buNone/>
            </a:pPr>
            <a:r>
              <a:rPr lang="en-US" sz="2400" b="1" dirty="0"/>
              <a:t>Q: What are the implications for us, individually and as a church?</a:t>
            </a:r>
          </a:p>
        </p:txBody>
      </p:sp>
    </p:spTree>
    <p:extLst>
      <p:ext uri="{BB962C8B-B14F-4D97-AF65-F5344CB8AC3E}">
        <p14:creationId xmlns:p14="http://schemas.microsoft.com/office/powerpoint/2010/main" val="3341056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845A-95D9-4166-9582-290735CA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682" y="452719"/>
            <a:ext cx="6934444" cy="852299"/>
          </a:xfrm>
        </p:spPr>
        <p:txBody>
          <a:bodyPr/>
          <a:lstStyle/>
          <a:p>
            <a:pPr algn="ctr"/>
            <a:r>
              <a:rPr lang="en-US" sz="3600" b="1" dirty="0"/>
              <a:t>The Family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465D-554A-49CD-BBA6-32E3C318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946" y="1509205"/>
            <a:ext cx="7919617" cy="473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Ephesians 2:19-21</a:t>
            </a:r>
          </a:p>
          <a:p>
            <a:pPr marL="0" indent="0">
              <a:buNone/>
            </a:pPr>
            <a:r>
              <a:rPr lang="en-US" sz="2400" b="1" dirty="0"/>
              <a:t>Q: What metaphor for the church is used here? (household, family)</a:t>
            </a:r>
          </a:p>
          <a:p>
            <a:pPr marL="0" indent="0">
              <a:buNone/>
            </a:pPr>
            <a:r>
              <a:rPr lang="en-US" sz="2400" b="1" dirty="0"/>
              <a:t>Point: Being part of a family comes with its privileges and its responsibilities</a:t>
            </a:r>
          </a:p>
          <a:p>
            <a:pPr marL="0" indent="0">
              <a:buNone/>
            </a:pPr>
            <a:r>
              <a:rPr lang="en-US" sz="2400" b="1" dirty="0"/>
              <a:t>Q: What are the privileges and the responsibilities?</a:t>
            </a:r>
          </a:p>
          <a:p>
            <a:pPr marL="0" indent="0">
              <a:buNone/>
            </a:pPr>
            <a:r>
              <a:rPr lang="en-US" sz="2400" b="1" dirty="0"/>
              <a:t>Q: What does it mean that Jesus is the cornerstone?</a:t>
            </a:r>
          </a:p>
          <a:p>
            <a:pPr marL="0" indent="0">
              <a:buNone/>
            </a:pPr>
            <a:r>
              <a:rPr lang="en-US" sz="2400" b="1" dirty="0"/>
              <a:t>Q: What does it mean that the apostles and prophets are the foundation of the church?  Implication?</a:t>
            </a:r>
          </a:p>
        </p:txBody>
      </p:sp>
    </p:spTree>
    <p:extLst>
      <p:ext uri="{BB962C8B-B14F-4D97-AF65-F5344CB8AC3E}">
        <p14:creationId xmlns:p14="http://schemas.microsoft.com/office/powerpoint/2010/main" val="3415753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B7C6-2849-4CE1-ACAB-EEA7B761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71" y="452718"/>
            <a:ext cx="6969955" cy="674746"/>
          </a:xfrm>
        </p:spPr>
        <p:txBody>
          <a:bodyPr/>
          <a:lstStyle/>
          <a:p>
            <a:pPr algn="ctr"/>
            <a:r>
              <a:rPr lang="en-US" sz="3600" b="1" dirty="0"/>
              <a:t>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2DD5-FEC3-4FB7-B43D-7C8A6BEF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374" y="1606859"/>
            <a:ext cx="8398275" cy="464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Eph 4:3-6  Q: What word is repeated many times?</a:t>
            </a:r>
          </a:p>
          <a:p>
            <a:pPr marL="0" indent="0">
              <a:buNone/>
            </a:pPr>
            <a:r>
              <a:rPr lang="en-US" sz="2400" b="1" dirty="0"/>
              <a:t>God’s plan is that there be only one church, and that unity be based on a small list of essential teachings.</a:t>
            </a:r>
          </a:p>
          <a:p>
            <a:pPr marL="0" indent="0">
              <a:buNone/>
            </a:pPr>
            <a:r>
              <a:rPr lang="en-US" sz="2400" b="1" dirty="0"/>
              <a:t>Q: (rhetorical) What about denominations?</a:t>
            </a:r>
          </a:p>
        </p:txBody>
      </p:sp>
      <p:pic>
        <p:nvPicPr>
          <p:cNvPr id="2050" name="Picture 2" descr="Division, Diversity, Unity | The Institute of World Politics">
            <a:extLst>
              <a:ext uri="{FF2B5EF4-FFF2-40B4-BE49-F238E27FC236}">
                <a16:creationId xmlns:a16="http://schemas.microsoft.com/office/drawing/2014/main" id="{D7646F60-2846-4404-8187-9B97D80B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79" y="3675356"/>
            <a:ext cx="3967392" cy="29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74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A570-9EBE-46AD-97E6-794D9F2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ED2D-6B47-400F-9650-A72A4BF7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76" y="1589104"/>
            <a:ext cx="5228947" cy="501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 Corinthians 12:12-27</a:t>
            </a:r>
          </a:p>
          <a:p>
            <a:pPr marL="0" indent="0">
              <a:buNone/>
            </a:pPr>
            <a:r>
              <a:rPr lang="en-US" sz="2400" b="1" dirty="0"/>
              <a:t>Q: When/how do we become part of the church?</a:t>
            </a:r>
          </a:p>
          <a:p>
            <a:pPr marL="0" indent="0">
              <a:buNone/>
            </a:pPr>
            <a:r>
              <a:rPr lang="en-US" sz="2400" b="1" dirty="0"/>
              <a:t>Q: What does v. 15-20 say about our relationship with the body?  (All are needed, all important, stronger together than apart)</a:t>
            </a:r>
          </a:p>
          <a:p>
            <a:pPr marL="0" indent="0">
              <a:buNone/>
            </a:pPr>
            <a:r>
              <a:rPr lang="en-US" sz="2400" b="1" dirty="0"/>
              <a:t>Q: What does v. 21-26 say about the body?</a:t>
            </a:r>
          </a:p>
          <a:p>
            <a:pPr marL="0" indent="0">
              <a:buNone/>
            </a:pPr>
            <a:r>
              <a:rPr lang="en-US" sz="2400" b="1" dirty="0"/>
              <a:t>(I need the body. Apart from the body I die spiritually)</a:t>
            </a:r>
          </a:p>
        </p:txBody>
      </p:sp>
      <p:pic>
        <p:nvPicPr>
          <p:cNvPr id="1026" name="Picture 2" descr="Little finger - Wikipedia">
            <a:extLst>
              <a:ext uri="{FF2B5EF4-FFF2-40B4-BE49-F238E27FC236}">
                <a16:creationId xmlns:a16="http://schemas.microsoft.com/office/drawing/2014/main" id="{5B4F3F16-4166-4434-BB85-23310E6F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49" y="1839527"/>
            <a:ext cx="3386277" cy="45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0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A9FE-315D-4410-8EAC-16B6F750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272" y="452719"/>
            <a:ext cx="7049854" cy="807911"/>
          </a:xfrm>
        </p:spPr>
        <p:txBody>
          <a:bodyPr/>
          <a:lstStyle/>
          <a:p>
            <a:pPr algn="ctr"/>
            <a:r>
              <a:rPr lang="en-US" sz="3200" b="1" dirty="0"/>
              <a:t>We Need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0D68-0D8E-47AB-AECD-D2A27C933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63" y="1411551"/>
            <a:ext cx="8513686" cy="483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Hebrews 3:12-13   Q: What does he mean “see to it”?</a:t>
            </a:r>
          </a:p>
          <a:p>
            <a:pPr marL="0" indent="0">
              <a:buNone/>
            </a:pPr>
            <a:r>
              <a:rPr lang="en-US" sz="2400" b="1" dirty="0"/>
              <a:t>Q: How often do we need encouragement? (daily)</a:t>
            </a:r>
          </a:p>
          <a:p>
            <a:pPr marL="0" indent="0">
              <a:buNone/>
            </a:pPr>
            <a:r>
              <a:rPr lang="en-US" sz="2400" b="1" dirty="0"/>
              <a:t>Q: Why?    (because otherwise we will be hardened)</a:t>
            </a:r>
          </a:p>
          <a:p>
            <a:pPr marL="0" indent="0">
              <a:buNone/>
            </a:pPr>
            <a:r>
              <a:rPr lang="en-US" sz="2400" b="1" dirty="0"/>
              <a:t>Q: What is at stake?  (our salvation)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Hebrews 10:23-25</a:t>
            </a:r>
          </a:p>
          <a:p>
            <a:pPr marL="0" indent="0">
              <a:buNone/>
            </a:pPr>
            <a:r>
              <a:rPr lang="en-US" sz="2400" b="1" dirty="0"/>
              <a:t>Q: What does “spur one another on” mean?</a:t>
            </a:r>
          </a:p>
          <a:p>
            <a:pPr marL="0" indent="0">
              <a:buNone/>
            </a:pPr>
            <a:r>
              <a:rPr lang="en-US" sz="2400" b="1" dirty="0"/>
              <a:t>Point: We need to be at all the meetings of the church, with few exceptions.</a:t>
            </a:r>
          </a:p>
          <a:p>
            <a:pPr marL="0" indent="0">
              <a:buNone/>
            </a:pPr>
            <a:r>
              <a:rPr lang="en-US" sz="2400" b="1" dirty="0"/>
              <a:t>Explain when we meet at this point.</a:t>
            </a:r>
          </a:p>
        </p:txBody>
      </p:sp>
    </p:spTree>
    <p:extLst>
      <p:ext uri="{BB962C8B-B14F-4D97-AF65-F5344CB8AC3E}">
        <p14:creationId xmlns:p14="http://schemas.microsoft.com/office/powerpoint/2010/main" val="85046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E1A1-6273-46E3-BD4D-A234F37B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16" y="452718"/>
            <a:ext cx="6987710" cy="790156"/>
          </a:xfrm>
        </p:spPr>
        <p:txBody>
          <a:bodyPr/>
          <a:lstStyle/>
          <a:p>
            <a:pPr algn="ctr"/>
            <a:r>
              <a:rPr lang="en-US" sz="3200" b="1" dirty="0"/>
              <a:t>Optional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E18E-73D9-457B-8296-C1DB1340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680" y="1455939"/>
            <a:ext cx="8097170" cy="479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 Cor 6:14-15   If dating and marriage are an issue.</a:t>
            </a:r>
          </a:p>
          <a:p>
            <a:pPr marL="0" indent="0">
              <a:buNone/>
            </a:pPr>
            <a:r>
              <a:rPr lang="en-US" sz="2400" b="1" dirty="0"/>
              <a:t>Principle: We do not want people to feel surprised after they become part of our church. Oh… You did not tell me that.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Malachi 3:6-12 (or 2 Cor 9:6-8)  We need to give to the church sacrificially.  Q: Are you ready to do this?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 Pet 4:10 Q: What gifts do you bring to the family?  How will you use those gifts to serve?</a:t>
            </a:r>
          </a:p>
        </p:txBody>
      </p:sp>
    </p:spTree>
    <p:extLst>
      <p:ext uri="{BB962C8B-B14F-4D97-AF65-F5344CB8AC3E}">
        <p14:creationId xmlns:p14="http://schemas.microsoft.com/office/powerpoint/2010/main" val="3978752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81AE-AD11-4623-9F13-A4509602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38" y="452718"/>
            <a:ext cx="6996588" cy="994342"/>
          </a:xfrm>
        </p:spPr>
        <p:txBody>
          <a:bodyPr/>
          <a:lstStyle/>
          <a:p>
            <a:pPr algn="ctr"/>
            <a:r>
              <a:rPr lang="en-US" sz="36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0B45-6283-44E3-BE67-0E31AE4C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091" y="1651247"/>
            <a:ext cx="7696940" cy="459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Any progress toward our mutual goal to do at least one study with someone this year?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aspect of the qualities of godly sorrow has meaning for you right now? What might you do this week in response?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How do you feel about your own church life? Are there any areas you were challenged with personally from the church study?</a:t>
            </a:r>
          </a:p>
        </p:txBody>
      </p:sp>
    </p:spTree>
    <p:extLst>
      <p:ext uri="{BB962C8B-B14F-4D97-AF65-F5344CB8AC3E}">
        <p14:creationId xmlns:p14="http://schemas.microsoft.com/office/powerpoint/2010/main" val="222928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92F7-88E0-4EA9-A393-9DC76FB2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Two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341F-7950-4E0E-AA3A-CE09FD99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6140"/>
            <a:ext cx="11277600" cy="556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Is this person relatively religious? Does the person think he or she is probably saved? Do they, at least theoretically believe the Bible is from God?</a:t>
            </a:r>
          </a:p>
          <a:p>
            <a:pPr marL="0" indent="0">
              <a:buNone/>
            </a:pPr>
            <a:r>
              <a:rPr lang="en-US" sz="2400" b="1" dirty="0"/>
              <a:t>This person should do the </a:t>
            </a:r>
            <a:r>
              <a:rPr lang="en-US" sz="2400" b="1" dirty="0">
                <a:solidFill>
                  <a:srgbClr val="FFFF00"/>
                </a:solidFill>
              </a:rPr>
              <a:t>His Steps/First Principles Bible study series.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Or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2. This person has almost no or only a limited background in Christianity. He or she is not even completely sure that they believe Jesus is the Son of God or that the Bible is inspired by God.</a:t>
            </a:r>
          </a:p>
          <a:p>
            <a:pPr marL="0" indent="0">
              <a:buNone/>
            </a:pPr>
            <a:r>
              <a:rPr lang="en-US" sz="2400" b="1" dirty="0"/>
              <a:t>This person should do the </a:t>
            </a:r>
            <a:r>
              <a:rPr lang="en-US" sz="2400" b="1" dirty="0">
                <a:solidFill>
                  <a:srgbClr val="FFFF00"/>
                </a:solidFill>
              </a:rPr>
              <a:t>Jesus study series.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486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87" y="461596"/>
            <a:ext cx="7554896" cy="914443"/>
          </a:xfrm>
        </p:spPr>
        <p:txBody>
          <a:bodyPr/>
          <a:lstStyle/>
          <a:p>
            <a:pPr algn="ctr"/>
            <a:r>
              <a:rPr lang="en-US" sz="3600" b="1" dirty="0"/>
              <a:t>Person #1     The Studies in the His Steps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Seeking God   optional</a:t>
            </a:r>
          </a:p>
          <a:p>
            <a:pPr marL="0" indent="0">
              <a:buNone/>
            </a:pPr>
            <a:r>
              <a:rPr lang="en-US" sz="2800" b="1" dirty="0"/>
              <a:t>The Word Study  </a:t>
            </a:r>
          </a:p>
          <a:p>
            <a:pPr marL="0" indent="0">
              <a:buNone/>
            </a:pPr>
            <a:r>
              <a:rPr lang="en-US" sz="2800" b="1" dirty="0"/>
              <a:t>The Discipleship Study</a:t>
            </a:r>
          </a:p>
          <a:p>
            <a:pPr marL="0" indent="0">
              <a:buNone/>
            </a:pPr>
            <a:r>
              <a:rPr lang="en-US" sz="2800" b="1" dirty="0"/>
              <a:t>Light and Darkness</a:t>
            </a:r>
          </a:p>
          <a:p>
            <a:pPr marL="0" indent="0">
              <a:buNone/>
            </a:pPr>
            <a:r>
              <a:rPr lang="en-US" sz="2800" b="1" dirty="0"/>
              <a:t>The Cross Study</a:t>
            </a:r>
          </a:p>
          <a:p>
            <a:pPr marL="0" indent="0">
              <a:buNone/>
            </a:pPr>
            <a:r>
              <a:rPr lang="en-US" sz="2800" b="1" dirty="0"/>
              <a:t>Salvation/Sound Doctrine</a:t>
            </a:r>
          </a:p>
          <a:p>
            <a:pPr marL="0" indent="0">
              <a:buNone/>
            </a:pPr>
            <a:r>
              <a:rPr lang="en-US" sz="2800" b="1" dirty="0"/>
              <a:t>The Church</a:t>
            </a:r>
          </a:p>
          <a:p>
            <a:pPr marL="0" indent="0">
              <a:buNone/>
            </a:pPr>
            <a:r>
              <a:rPr lang="en-US" sz="2800" b="1" dirty="0"/>
              <a:t>Count the Cost</a:t>
            </a:r>
          </a:p>
        </p:txBody>
      </p:sp>
    </p:spTree>
    <p:extLst>
      <p:ext uri="{BB962C8B-B14F-4D97-AF65-F5344CB8AC3E}">
        <p14:creationId xmlns:p14="http://schemas.microsoft.com/office/powerpoint/2010/main" val="169453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559" y="452719"/>
            <a:ext cx="7057748" cy="914443"/>
          </a:xfrm>
        </p:spPr>
        <p:txBody>
          <a:bodyPr/>
          <a:lstStyle/>
          <a:p>
            <a:pPr algn="ctr"/>
            <a:r>
              <a:rPr lang="en-US" sz="3600" b="1" dirty="0"/>
              <a:t>An Alternative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08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Seeking God   optional</a:t>
            </a:r>
          </a:p>
          <a:p>
            <a:pPr marL="0" indent="0">
              <a:buNone/>
            </a:pPr>
            <a:r>
              <a:rPr lang="en-US" sz="2800" b="1" dirty="0"/>
              <a:t>The Word Study</a:t>
            </a:r>
          </a:p>
          <a:p>
            <a:pPr marL="0" indent="0">
              <a:buNone/>
            </a:pPr>
            <a:r>
              <a:rPr lang="en-US" sz="2800" b="1" dirty="0"/>
              <a:t>The Cross Study</a:t>
            </a:r>
          </a:p>
          <a:p>
            <a:pPr marL="0" indent="0">
              <a:buNone/>
            </a:pPr>
            <a:r>
              <a:rPr lang="en-US" sz="2800" b="1" dirty="0"/>
              <a:t>Light and Darkness</a:t>
            </a:r>
          </a:p>
          <a:p>
            <a:pPr marL="0" indent="0">
              <a:buNone/>
            </a:pPr>
            <a:r>
              <a:rPr lang="en-US" sz="2800" b="1" dirty="0"/>
              <a:t>The Discipleship Study  </a:t>
            </a:r>
          </a:p>
          <a:p>
            <a:pPr marL="0" indent="0">
              <a:buNone/>
            </a:pPr>
            <a:r>
              <a:rPr lang="en-US" sz="2800" b="1" dirty="0"/>
              <a:t>Salvation/Sound Doctrine</a:t>
            </a:r>
          </a:p>
          <a:p>
            <a:pPr marL="0" indent="0">
              <a:buNone/>
            </a:pPr>
            <a:r>
              <a:rPr lang="en-US" sz="2800" b="1" dirty="0"/>
              <a:t>The Church</a:t>
            </a:r>
          </a:p>
          <a:p>
            <a:pPr marL="0" indent="0">
              <a:buNone/>
            </a:pPr>
            <a:r>
              <a:rPr lang="en-US" sz="2800" b="1" dirty="0"/>
              <a:t>Count the Cost</a:t>
            </a:r>
          </a:p>
        </p:txBody>
      </p:sp>
    </p:spTree>
    <p:extLst>
      <p:ext uri="{BB962C8B-B14F-4D97-AF65-F5344CB8AC3E}">
        <p14:creationId xmlns:p14="http://schemas.microsoft.com/office/powerpoint/2010/main" val="96787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5BFB-6CA9-4B2A-B366-957443B5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9" y="452718"/>
            <a:ext cx="9358376" cy="745767"/>
          </a:xfrm>
        </p:spPr>
        <p:txBody>
          <a:bodyPr/>
          <a:lstStyle/>
          <a:p>
            <a:pPr algn="ctr"/>
            <a:r>
              <a:rPr lang="en-US" sz="4000" b="1" dirty="0"/>
              <a:t>Person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138B-1CF0-4FEE-AD60-6AEE6806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2" y="1473694"/>
            <a:ext cx="10688714" cy="477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goal: Help them come to have faith in Jesus.</a:t>
            </a:r>
          </a:p>
          <a:p>
            <a:pPr marL="0" indent="0">
              <a:buNone/>
            </a:pPr>
            <a:r>
              <a:rPr lang="en-US" sz="2400" b="1" dirty="0"/>
              <a:t>Start by reading John together?</a:t>
            </a:r>
          </a:p>
          <a:p>
            <a:pPr marL="0" indent="0">
              <a:buNone/>
            </a:pPr>
            <a:r>
              <a:rPr lang="en-US" sz="2400" b="1" dirty="0"/>
              <a:t>Word study optional.</a:t>
            </a:r>
          </a:p>
          <a:p>
            <a:pPr marL="0" indent="0">
              <a:buNone/>
            </a:pPr>
            <a:r>
              <a:rPr lang="en-US" sz="2400" b="1" dirty="0"/>
              <a:t>The Gospel of Jesus   (introduction: Start The Life of Jesus immediately?)</a:t>
            </a:r>
          </a:p>
          <a:p>
            <a:pPr marL="0" indent="0">
              <a:buNone/>
            </a:pPr>
            <a:r>
              <a:rPr lang="en-US" sz="2400" b="1" dirty="0"/>
              <a:t>The Life of Jesus  (meet Jesus: prophecy fulfillment, miracles, claims)</a:t>
            </a:r>
          </a:p>
          <a:p>
            <a:pPr marL="0" indent="0">
              <a:buNone/>
            </a:pPr>
            <a:r>
              <a:rPr lang="en-US" sz="2400" b="1" dirty="0"/>
              <a:t>The Death and Resurrection of Jesus  (cross study)</a:t>
            </a:r>
          </a:p>
          <a:p>
            <a:pPr marL="0" indent="0">
              <a:buNone/>
            </a:pPr>
            <a:r>
              <a:rPr lang="en-US" sz="2400" b="1" dirty="0"/>
              <a:t>The Promise of Jesus  (salvation study)</a:t>
            </a:r>
          </a:p>
          <a:p>
            <a:pPr marL="0" indent="0">
              <a:buNone/>
            </a:pPr>
            <a:r>
              <a:rPr lang="en-US" sz="2400" b="1" dirty="0"/>
              <a:t>The Response to Jesus (a call to repentance and teaching on baptism)</a:t>
            </a:r>
          </a:p>
          <a:p>
            <a:pPr marL="0" indent="0">
              <a:buNone/>
            </a:pPr>
            <a:r>
              <a:rPr lang="en-US" sz="2400" b="1" dirty="0"/>
              <a:t>The Lordship of Jesus   (a call to discipleship)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4719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93620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443</TotalTime>
  <Words>2950</Words>
  <Application>Microsoft Office PowerPoint</Application>
  <PresentationFormat>Widescreen</PresentationFormat>
  <Paragraphs>385</Paragraphs>
  <Slides>58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Calibri</vt:lpstr>
      <vt:lpstr>Century Gothic</vt:lpstr>
      <vt:lpstr>Neue Haas Grotesk Text Pro</vt:lpstr>
      <vt:lpstr>Wingdings 3</vt:lpstr>
      <vt:lpstr>Ion</vt:lpstr>
      <vt:lpstr>AccentBoxVTI</vt:lpstr>
      <vt:lpstr>1_Ion</vt:lpstr>
      <vt:lpstr>How to Study the Bible With Our Friends </vt:lpstr>
      <vt:lpstr>Purpose vs. Mission</vt:lpstr>
      <vt:lpstr>PowerPoint Presentation</vt:lpstr>
      <vt:lpstr>But I Do Not Have the Bible Study Series!</vt:lpstr>
      <vt:lpstr>Let’s Get Started</vt:lpstr>
      <vt:lpstr>Two Possibilities</vt:lpstr>
      <vt:lpstr>Person #1     The Studies in the His Steps Series</vt:lpstr>
      <vt:lpstr>An Alternative Order</vt:lpstr>
      <vt:lpstr>Person #2</vt:lpstr>
      <vt:lpstr>PowerPoint Presentation</vt:lpstr>
      <vt:lpstr>PowerPoint Presentation</vt:lpstr>
      <vt:lpstr>PowerPoint Presentation</vt:lpstr>
      <vt:lpstr>Seeking God Study</vt:lpstr>
      <vt:lpstr>Seeking God Study</vt:lpstr>
      <vt:lpstr>PowerPoint Presentation</vt:lpstr>
      <vt:lpstr>PowerPoint Presentation</vt:lpstr>
      <vt:lpstr>The Word of God Study</vt:lpstr>
      <vt:lpstr>The Word of God Study</vt:lpstr>
      <vt:lpstr>The Word of God Study</vt:lpstr>
      <vt:lpstr>Word Study (cont.)</vt:lpstr>
      <vt:lpstr>Final Challenge</vt:lpstr>
      <vt:lpstr>Discussion Groups</vt:lpstr>
      <vt:lpstr>PowerPoint Presentation</vt:lpstr>
      <vt:lpstr>The Discipleship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Pet 2:9-10  Q: Is there a grey area?  Q: What is the situation for those in the darkness?  Q: Right now, where do you believe you are?</vt:lpstr>
      <vt:lpstr>Isaiah 59:1-2 Q: What does sin do to us?  Q: Is the blatant sinner any more or less separated from God than the “good” person?  Definition of sin: harmateo—missing the mark.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</vt:lpstr>
      <vt:lpstr>The Salvation Study</vt:lpstr>
      <vt:lpstr>What Response is Required?</vt:lpstr>
      <vt:lpstr>Our Response</vt:lpstr>
      <vt:lpstr>Our Response</vt:lpstr>
      <vt:lpstr>Our Response</vt:lpstr>
      <vt:lpstr>Definition of Repentance</vt:lpstr>
      <vt:lpstr>Discussion Questions</vt:lpstr>
      <vt:lpstr>PowerPoint Presentation</vt:lpstr>
      <vt:lpstr>The Studies in the His Steps Series</vt:lpstr>
      <vt:lpstr>The Church Study</vt:lpstr>
      <vt:lpstr>The Family of God</vt:lpstr>
      <vt:lpstr>Unity</vt:lpstr>
      <vt:lpstr>Family</vt:lpstr>
      <vt:lpstr>We Need Each Other</vt:lpstr>
      <vt:lpstr>Optional Passages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8</cp:revision>
  <dcterms:created xsi:type="dcterms:W3CDTF">2020-07-28T18:06:59Z</dcterms:created>
  <dcterms:modified xsi:type="dcterms:W3CDTF">2023-08-03T00:14:50Z</dcterms:modified>
</cp:coreProperties>
</file>