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909" r:id="rId2"/>
    <p:sldMasterId id="2147483921" r:id="rId3"/>
    <p:sldMasterId id="2147483933" r:id="rId4"/>
  </p:sldMasterIdLst>
  <p:notesMasterIdLst>
    <p:notesMasterId r:id="rId141"/>
  </p:notesMasterIdLst>
  <p:sldIdLst>
    <p:sldId id="447" r:id="rId5"/>
    <p:sldId id="399" r:id="rId6"/>
    <p:sldId id="400" r:id="rId7"/>
    <p:sldId id="401" r:id="rId8"/>
    <p:sldId id="402" r:id="rId9"/>
    <p:sldId id="449" r:id="rId10"/>
    <p:sldId id="448" r:id="rId11"/>
    <p:sldId id="450" r:id="rId12"/>
    <p:sldId id="403" r:id="rId13"/>
    <p:sldId id="404" r:id="rId14"/>
    <p:sldId id="453" r:id="rId15"/>
    <p:sldId id="405" r:id="rId16"/>
    <p:sldId id="454" r:id="rId17"/>
    <p:sldId id="462" r:id="rId18"/>
    <p:sldId id="406" r:id="rId19"/>
    <p:sldId id="407" r:id="rId20"/>
    <p:sldId id="408" r:id="rId21"/>
    <p:sldId id="451" r:id="rId22"/>
    <p:sldId id="463" r:id="rId23"/>
    <p:sldId id="452" r:id="rId24"/>
    <p:sldId id="409" r:id="rId25"/>
    <p:sldId id="455" r:id="rId26"/>
    <p:sldId id="456" r:id="rId27"/>
    <p:sldId id="457" r:id="rId28"/>
    <p:sldId id="410" r:id="rId29"/>
    <p:sldId id="458" r:id="rId30"/>
    <p:sldId id="460" r:id="rId31"/>
    <p:sldId id="459" r:id="rId32"/>
    <p:sldId id="461" r:id="rId33"/>
    <p:sldId id="411" r:id="rId34"/>
    <p:sldId id="465" r:id="rId35"/>
    <p:sldId id="417" r:id="rId36"/>
    <p:sldId id="418" r:id="rId37"/>
    <p:sldId id="412" r:id="rId38"/>
    <p:sldId id="413" r:id="rId39"/>
    <p:sldId id="414" r:id="rId40"/>
    <p:sldId id="415" r:id="rId41"/>
    <p:sldId id="416" r:id="rId42"/>
    <p:sldId id="419" r:id="rId43"/>
    <p:sldId id="420" r:id="rId44"/>
    <p:sldId id="421" r:id="rId45"/>
    <p:sldId id="466" r:id="rId46"/>
    <p:sldId id="467" r:id="rId47"/>
    <p:sldId id="468" r:id="rId48"/>
    <p:sldId id="469" r:id="rId49"/>
    <p:sldId id="470" r:id="rId50"/>
    <p:sldId id="471" r:id="rId51"/>
    <p:sldId id="472" r:id="rId52"/>
    <p:sldId id="422" r:id="rId53"/>
    <p:sldId id="473" r:id="rId54"/>
    <p:sldId id="474" r:id="rId55"/>
    <p:sldId id="475" r:id="rId56"/>
    <p:sldId id="476" r:id="rId57"/>
    <p:sldId id="477" r:id="rId58"/>
    <p:sldId id="423" r:id="rId59"/>
    <p:sldId id="492" r:id="rId60"/>
    <p:sldId id="478" r:id="rId61"/>
    <p:sldId id="493" r:id="rId62"/>
    <p:sldId id="481" r:id="rId63"/>
    <p:sldId id="482" r:id="rId64"/>
    <p:sldId id="479" r:id="rId65"/>
    <p:sldId id="483" r:id="rId66"/>
    <p:sldId id="484" r:id="rId67"/>
    <p:sldId id="485" r:id="rId68"/>
    <p:sldId id="494" r:id="rId69"/>
    <p:sldId id="424" r:id="rId70"/>
    <p:sldId id="487" r:id="rId71"/>
    <p:sldId id="486" r:id="rId72"/>
    <p:sldId id="490" r:id="rId73"/>
    <p:sldId id="426" r:id="rId74"/>
    <p:sldId id="427" r:id="rId75"/>
    <p:sldId id="495" r:id="rId76"/>
    <p:sldId id="496" r:id="rId77"/>
    <p:sldId id="480" r:id="rId78"/>
    <p:sldId id="428" r:id="rId79"/>
    <p:sldId id="491" r:id="rId80"/>
    <p:sldId id="488" r:id="rId81"/>
    <p:sldId id="489" r:id="rId82"/>
    <p:sldId id="497" r:id="rId83"/>
    <p:sldId id="504" r:id="rId84"/>
    <p:sldId id="498" r:id="rId85"/>
    <p:sldId id="499" r:id="rId86"/>
    <p:sldId id="429" r:id="rId87"/>
    <p:sldId id="430" r:id="rId88"/>
    <p:sldId id="500" r:id="rId89"/>
    <p:sldId id="431" r:id="rId90"/>
    <p:sldId id="501" r:id="rId91"/>
    <p:sldId id="502" r:id="rId92"/>
    <p:sldId id="503" r:id="rId93"/>
    <p:sldId id="505" r:id="rId94"/>
    <p:sldId id="435" r:id="rId95"/>
    <p:sldId id="506" r:id="rId96"/>
    <p:sldId id="507" r:id="rId97"/>
    <p:sldId id="508" r:id="rId98"/>
    <p:sldId id="510" r:id="rId99"/>
    <p:sldId id="511" r:id="rId100"/>
    <p:sldId id="512" r:id="rId101"/>
    <p:sldId id="432" r:id="rId102"/>
    <p:sldId id="513" r:id="rId103"/>
    <p:sldId id="509" r:id="rId104"/>
    <p:sldId id="514" r:id="rId105"/>
    <p:sldId id="436" r:id="rId106"/>
    <p:sldId id="437" r:id="rId107"/>
    <p:sldId id="438" r:id="rId108"/>
    <p:sldId id="439" r:id="rId109"/>
    <p:sldId id="440" r:id="rId110"/>
    <p:sldId id="441" r:id="rId111"/>
    <p:sldId id="521" r:id="rId112"/>
    <p:sldId id="442" r:id="rId113"/>
    <p:sldId id="433" r:id="rId114"/>
    <p:sldId id="515" r:id="rId115"/>
    <p:sldId id="516" r:id="rId116"/>
    <p:sldId id="517" r:id="rId117"/>
    <p:sldId id="444" r:id="rId118"/>
    <p:sldId id="518" r:id="rId119"/>
    <p:sldId id="519" r:id="rId120"/>
    <p:sldId id="520" r:id="rId121"/>
    <p:sldId id="522" r:id="rId122"/>
    <p:sldId id="523" r:id="rId123"/>
    <p:sldId id="525" r:id="rId124"/>
    <p:sldId id="526" r:id="rId125"/>
    <p:sldId id="524" r:id="rId126"/>
    <p:sldId id="527" r:id="rId127"/>
    <p:sldId id="528" r:id="rId128"/>
    <p:sldId id="445" r:id="rId129"/>
    <p:sldId id="529" r:id="rId130"/>
    <p:sldId id="530" r:id="rId131"/>
    <p:sldId id="531" r:id="rId132"/>
    <p:sldId id="532" r:id="rId133"/>
    <p:sldId id="533" r:id="rId134"/>
    <p:sldId id="534" r:id="rId135"/>
    <p:sldId id="464" r:id="rId136"/>
    <p:sldId id="535" r:id="rId137"/>
    <p:sldId id="536" r:id="rId138"/>
    <p:sldId id="446" r:id="rId139"/>
    <p:sldId id="537"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15" autoAdjust="0"/>
  </p:normalViewPr>
  <p:slideViewPr>
    <p:cSldViewPr>
      <p:cViewPr varScale="1">
        <p:scale>
          <a:sx n="80" d="100"/>
          <a:sy n="80" d="100"/>
        </p:scale>
        <p:origin x="1522" y="67"/>
      </p:cViewPr>
      <p:guideLst>
        <p:guide orient="horz" pos="2160"/>
        <p:guide pos="2880"/>
      </p:guideLst>
    </p:cSldViewPr>
  </p:slideViewPr>
  <p:outlineViewPr>
    <p:cViewPr>
      <p:scale>
        <a:sx n="33" d="100"/>
        <a:sy n="33" d="100"/>
      </p:scale>
      <p:origin x="0" y="82632"/>
    </p:cViewPr>
  </p:outlineViewPr>
  <p:notesTextViewPr>
    <p:cViewPr>
      <p:scale>
        <a:sx n="1" d="1"/>
        <a:sy n="1" d="1"/>
      </p:scale>
      <p:origin x="0" y="0"/>
    </p:cViewPr>
  </p:notesTextViewPr>
  <p:sorterViewPr>
    <p:cViewPr>
      <p:scale>
        <a:sx n="100" d="100"/>
        <a:sy n="100" d="100"/>
      </p:scale>
      <p:origin x="0" y="1422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BC8BEB-BFDE-473A-A6AC-3579DBE97840}" type="datetimeFigureOut">
              <a:rPr lang="en-US" smtClean="0"/>
              <a:t>6/24/2022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AE234C-1980-422A-A7FD-033D7E67A6E7}" type="slidenum">
              <a:rPr lang="en-US" smtClean="0"/>
              <a:t>‹#›</a:t>
            </a:fld>
            <a:endParaRPr lang="en-US"/>
          </a:p>
        </p:txBody>
      </p:sp>
    </p:spTree>
    <p:extLst>
      <p:ext uri="{BB962C8B-B14F-4D97-AF65-F5344CB8AC3E}">
        <p14:creationId xmlns:p14="http://schemas.microsoft.com/office/powerpoint/2010/main" val="13377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983593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C53BB3-F98C-4661-BA96-4D53553CFE71}" type="slidenum">
              <a:rPr lang="en-US">
                <a:solidFill>
                  <a:prstClr val="black"/>
                </a:solidFill>
              </a:rPr>
              <a:pPr/>
              <a:t>16</a:t>
            </a:fld>
            <a:endParaRPr lang="en-US">
              <a:solidFill>
                <a:prstClr val="black"/>
              </a:solidFill>
            </a:endParaRPr>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E78F8-776B-46F3-AF26-2FCBC03AFAAD}" type="slidenum">
              <a:rPr lang="en-US">
                <a:solidFill>
                  <a:prstClr val="black"/>
                </a:solidFill>
              </a:rPr>
              <a:pPr/>
              <a:t>17</a:t>
            </a:fld>
            <a:endParaRPr lang="en-US">
              <a:solidFill>
                <a:prstClr val="black"/>
              </a:solidFill>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2358E7-B186-4F87-ABAC-0CEA99389B1F}" type="slidenum">
              <a:rPr lang="en-US">
                <a:solidFill>
                  <a:prstClr val="black"/>
                </a:solidFill>
              </a:rPr>
              <a:pPr/>
              <a:t>19</a:t>
            </a:fld>
            <a:endParaRPr lang="en-US">
              <a:solidFill>
                <a:prstClr val="black"/>
              </a:solidFill>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84355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9302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29C381-BF7F-4153-BF1F-192B7C16D652}" type="slidenum">
              <a:rPr lang="en-US">
                <a:solidFill>
                  <a:prstClr val="black"/>
                </a:solidFill>
              </a:rPr>
              <a:pPr/>
              <a:t>30</a:t>
            </a:fld>
            <a:endParaRPr lang="en-US">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ED6CD-EC5A-4BEE-9596-B08827E703A3}" type="slidenum">
              <a:rPr lang="en-US">
                <a:solidFill>
                  <a:prstClr val="black"/>
                </a:solidFill>
              </a:rPr>
              <a:pPr/>
              <a:t>32</a:t>
            </a:fld>
            <a:endParaRPr lang="en-US">
              <a:solidFill>
                <a:prstClr val="black"/>
              </a:solidFill>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728B1-5111-4AEC-A9E7-9E2D7D18D1DC}" type="slidenum">
              <a:rPr lang="en-US">
                <a:solidFill>
                  <a:prstClr val="black"/>
                </a:solidFill>
              </a:rPr>
              <a:pPr/>
              <a:t>33</a:t>
            </a:fld>
            <a:endParaRPr lang="en-US">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1FFCC4-39E5-445F-9428-B9612CF82337}" type="slidenum">
              <a:rPr lang="en-US">
                <a:solidFill>
                  <a:prstClr val="black"/>
                </a:solidFill>
              </a:rPr>
              <a:pPr/>
              <a:t>34</a:t>
            </a:fld>
            <a:endParaRPr lang="en-US">
              <a:solidFill>
                <a:prstClr val="black"/>
              </a:solidFill>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67D71-8935-4067-B0EC-E40D72BD406A}" type="slidenum">
              <a:rPr lang="en-US">
                <a:solidFill>
                  <a:prstClr val="black"/>
                </a:solidFill>
              </a:rPr>
              <a:pPr/>
              <a:t>35</a:t>
            </a:fld>
            <a:endParaRPr lang="en-US">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57448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62BC7-52F1-4433-92DC-6954DC9D87BB}" type="slidenum">
              <a:rPr lang="en-US">
                <a:solidFill>
                  <a:prstClr val="black"/>
                </a:solidFill>
              </a:rPr>
              <a:pPr/>
              <a:t>36</a:t>
            </a:fld>
            <a:endParaRPr lang="en-US">
              <a:solidFill>
                <a:prstClr val="black"/>
              </a:solidFill>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F2766A-1EBE-4B66-9075-BDDDD9CBF807}" type="slidenum">
              <a:rPr lang="en-US">
                <a:solidFill>
                  <a:prstClr val="black"/>
                </a:solidFill>
              </a:rPr>
              <a:pPr/>
              <a:t>37</a:t>
            </a:fld>
            <a:endParaRPr lang="en-US">
              <a:solidFill>
                <a:prstClr val="black"/>
              </a:solidFill>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79C76-12CA-428B-9097-32A19D5E4C64}" type="slidenum">
              <a:rPr lang="en-US">
                <a:solidFill>
                  <a:prstClr val="black"/>
                </a:solidFill>
              </a:rPr>
              <a:pPr/>
              <a:t>38</a:t>
            </a:fld>
            <a:endParaRPr lang="en-US">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64BE2E-52CE-42AF-B5B0-223EC9F4DA42}" type="slidenum">
              <a:rPr lang="en-US">
                <a:solidFill>
                  <a:prstClr val="black"/>
                </a:solidFill>
              </a:rPr>
              <a:pPr/>
              <a:t>39</a:t>
            </a:fld>
            <a:endParaRPr lang="en-US">
              <a:solidFill>
                <a:prstClr val="black"/>
              </a:solidFill>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7248AA-5D22-4069-BD35-150BFA156525}" type="slidenum">
              <a:rPr lang="en-US">
                <a:solidFill>
                  <a:prstClr val="black"/>
                </a:solidFill>
              </a:rPr>
              <a:pPr/>
              <a:t>40</a:t>
            </a:fld>
            <a:endParaRPr lang="en-US">
              <a:solidFill>
                <a:prstClr val="black"/>
              </a:solidFill>
            </a:endParaRP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6122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399160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805835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ABDB93-CC7B-4A02-87B2-01DFCD1254CB}" type="slidenum">
              <a:rPr lang="en-US">
                <a:solidFill>
                  <a:prstClr val="black"/>
                </a:solidFill>
              </a:rPr>
              <a:pPr/>
              <a:t>61</a:t>
            </a:fld>
            <a:endParaRPr lang="en-US">
              <a:solidFill>
                <a:prstClr val="black"/>
              </a:solidFill>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890428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568405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FDAE7-F7C5-4D4B-BA22-B0DD373C801B}" type="slidenum">
              <a:rPr lang="en-US">
                <a:solidFill>
                  <a:prstClr val="black"/>
                </a:solidFill>
              </a:rPr>
              <a:pPr/>
              <a:t>70</a:t>
            </a:fld>
            <a:endParaRPr lang="en-US">
              <a:solidFill>
                <a:prstClr val="black"/>
              </a:solidFill>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2DA31B-5F59-41FA-A054-12783B34C2E7}" type="slidenum">
              <a:rPr lang="en-US">
                <a:solidFill>
                  <a:prstClr val="black"/>
                </a:solidFill>
              </a:rPr>
              <a:pPr/>
              <a:t>71</a:t>
            </a:fld>
            <a:endParaRPr lang="en-US">
              <a:solidFill>
                <a:prstClr val="black"/>
              </a:solidFill>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F0499-1E00-45FA-B37A-2BC878273B69}" type="slidenum">
              <a:rPr lang="en-US">
                <a:solidFill>
                  <a:prstClr val="black"/>
                </a:solidFill>
              </a:rPr>
              <a:pPr/>
              <a:t>74</a:t>
            </a:fld>
            <a:endParaRPr lang="en-US">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EBB3D5-F733-4B43-8691-B4E12D962EA6}" type="slidenum">
              <a:rPr lang="en-US">
                <a:solidFill>
                  <a:prstClr val="black"/>
                </a:solidFill>
              </a:rPr>
              <a:pPr/>
              <a:t>75</a:t>
            </a:fld>
            <a:endParaRPr lang="en-US">
              <a:solidFill>
                <a:prstClr val="black"/>
              </a:solidFill>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AE234C-1980-422A-A7FD-033D7E67A6E7}"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2198486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486607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275123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91</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21882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algn="ctr" eaLnBrk="0" fontAlgn="base" hangingPunct="0">
              <a:spcBef>
                <a:spcPct val="0"/>
              </a:spcBef>
              <a:spcAft>
                <a:spcPct val="0"/>
              </a:spcAft>
              <a:defRPr>
                <a:solidFill>
                  <a:schemeClr val="tx1"/>
                </a:solidFill>
                <a:latin typeface="Garamond" pitchFamily="18" charset="0"/>
              </a:defRPr>
            </a:lvl6pPr>
            <a:lvl7pPr marL="2971800" indent="-228600" algn="ctr" eaLnBrk="0" fontAlgn="base" hangingPunct="0">
              <a:spcBef>
                <a:spcPct val="0"/>
              </a:spcBef>
              <a:spcAft>
                <a:spcPct val="0"/>
              </a:spcAft>
              <a:defRPr>
                <a:solidFill>
                  <a:schemeClr val="tx1"/>
                </a:solidFill>
                <a:latin typeface="Garamond" pitchFamily="18" charset="0"/>
              </a:defRPr>
            </a:lvl7pPr>
            <a:lvl8pPr marL="3429000" indent="-228600" algn="ctr" eaLnBrk="0" fontAlgn="base" hangingPunct="0">
              <a:spcBef>
                <a:spcPct val="0"/>
              </a:spcBef>
              <a:spcAft>
                <a:spcPct val="0"/>
              </a:spcAft>
              <a:defRPr>
                <a:solidFill>
                  <a:schemeClr val="tx1"/>
                </a:solidFill>
                <a:latin typeface="Garamond" pitchFamily="18" charset="0"/>
              </a:defRPr>
            </a:lvl8pPr>
            <a:lvl9pPr marL="3886200" indent="-228600" algn="ctr" eaLnBrk="0" fontAlgn="base" hangingPunct="0">
              <a:spcBef>
                <a:spcPct val="0"/>
              </a:spcBef>
              <a:spcAft>
                <a:spcPct val="0"/>
              </a:spcAft>
              <a:defRPr>
                <a:solidFill>
                  <a:schemeClr val="tx1"/>
                </a:solidFill>
                <a:latin typeface="Garamond" pitchFamily="18" charset="0"/>
              </a:defRPr>
            </a:lvl9pPr>
          </a:lstStyle>
          <a:p>
            <a:fld id="{FD697A36-940B-4392-A4F6-6AE3F27DFB0E}" type="slidenum">
              <a:rPr lang="en-US" smtClean="0">
                <a:solidFill>
                  <a:prstClr val="black"/>
                </a:solidFill>
                <a:latin typeface="Arial" pitchFamily="34" charset="0"/>
              </a:rPr>
              <a:pPr/>
              <a:t>92</a:t>
            </a:fld>
            <a:endParaRPr lang="en-US">
              <a:solidFill>
                <a:prstClr val="black"/>
              </a:solidFill>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881208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881208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236042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2216526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EE9C3-3507-4805-866C-E85D5CC2C82E}" type="slidenum">
              <a:rPr lang="en-US">
                <a:solidFill>
                  <a:prstClr val="black"/>
                </a:solidFill>
              </a:rPr>
              <a:pPr/>
              <a:t>103</a:t>
            </a:fld>
            <a:endParaRPr lang="en-US">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F79F5-4890-475E-AD56-EF69CBC9CD3C}" type="slidenum">
              <a:rPr lang="en-US">
                <a:solidFill>
                  <a:prstClr val="black"/>
                </a:solidFill>
              </a:rPr>
              <a:pPr/>
              <a:t>104</a:t>
            </a:fld>
            <a:endParaRPr lang="en-US">
              <a:solidFill>
                <a:prstClr val="black"/>
              </a:solidFill>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529FD5-705A-43F9-A4C3-3B3CB7ABD764}" type="slidenum">
              <a:rPr lang="en-US">
                <a:solidFill>
                  <a:prstClr val="black"/>
                </a:solidFill>
              </a:rPr>
              <a:pPr/>
              <a:t>105</a:t>
            </a:fld>
            <a:endParaRPr lang="en-US">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A8968-7681-4E29-99F5-CE0990D3C89A}" type="slidenum">
              <a:rPr lang="en-US">
                <a:solidFill>
                  <a:prstClr val="black"/>
                </a:solidFill>
              </a:rPr>
              <a:pPr/>
              <a:t>106</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02400C-D8D3-4172-B064-2CED0A0F879B}" type="slidenum">
              <a:rPr lang="en-US">
                <a:solidFill>
                  <a:prstClr val="black"/>
                </a:solidFill>
              </a:rPr>
              <a:pPr/>
              <a:t>107</a:t>
            </a:fld>
            <a:endParaRPr lang="en-US">
              <a:solidFill>
                <a:prstClr val="black"/>
              </a:solidFill>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952017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E8E90-D2F4-4D57-A687-B33C46AE94C4}" type="slidenum">
              <a:rPr lang="en-US">
                <a:solidFill>
                  <a:prstClr val="black"/>
                </a:solidFill>
              </a:rPr>
              <a:pPr/>
              <a:t>109</a:t>
            </a:fld>
            <a:endParaRPr 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2893443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1322027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125</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65482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2232519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4592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C6CABD-5074-4846-B0A6-9FA025DE394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9312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A37DDA-985E-4482-BFFD-D92C428B0385}" type="slidenum">
              <a:rPr lang="en-US">
                <a:solidFill>
                  <a:prstClr val="black"/>
                </a:solidFill>
              </a:rPr>
              <a:pPr/>
              <a:t>14</a:t>
            </a:fld>
            <a:endParaRPr lang="en-US">
              <a:solidFill>
                <a:prstClr val="black"/>
              </a:solidFill>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2E9DB-CA56-4D27-A31E-BAE93F28AAAB}" type="slidenum">
              <a:rPr lang="en-US">
                <a:solidFill>
                  <a:prstClr val="black"/>
                </a:solidFill>
              </a:rPr>
              <a:pPr/>
              <a:t>15</a:t>
            </a:fld>
            <a:endParaRPr lang="en-US">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8914" name="Group 2"/>
          <p:cNvGrpSpPr>
            <a:grpSpLocks/>
          </p:cNvGrpSpPr>
          <p:nvPr/>
        </p:nvGrpSpPr>
        <p:grpSpPr bwMode="auto">
          <a:xfrm>
            <a:off x="4716463" y="5345113"/>
            <a:ext cx="4427537" cy="1512887"/>
            <a:chOff x="2971" y="3367"/>
            <a:chExt cx="2789" cy="953"/>
          </a:xfrm>
        </p:grpSpPr>
        <p:sp>
          <p:nvSpPr>
            <p:cNvPr id="38915"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6"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7"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8"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19"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0"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1"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2"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3"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4"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5"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6"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7"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8"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8929"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8930" name="Rectangle 18"/>
          <p:cNvSpPr>
            <a:spLocks noGrp="1" noChangeArrowheads="1"/>
          </p:cNvSpPr>
          <p:nvPr>
            <p:ph type="ctrTitle" sz="quarter"/>
          </p:nvPr>
        </p:nvSpPr>
        <p:spPr>
          <a:xfrm>
            <a:off x="685800" y="1600200"/>
            <a:ext cx="7772400" cy="1828800"/>
          </a:xfrm>
        </p:spPr>
        <p:txBody>
          <a:bodyPr anchor="b"/>
          <a:lstStyle>
            <a:lvl1pPr>
              <a:defRPr sz="5700"/>
            </a:lvl1pPr>
          </a:lstStyle>
          <a:p>
            <a:pPr lvl="0"/>
            <a:r>
              <a:rPr lang="en-US" noProof="0"/>
              <a:t>Click to edit Master title style</a:t>
            </a:r>
          </a:p>
        </p:txBody>
      </p:sp>
      <p:sp>
        <p:nvSpPr>
          <p:cNvPr id="38931"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38932"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38933"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38934" name="Rectangle 22"/>
          <p:cNvSpPr>
            <a:spLocks noGrp="1" noChangeArrowheads="1"/>
          </p:cNvSpPr>
          <p:nvPr>
            <p:ph type="sldNum" sz="quarter" idx="4"/>
          </p:nvPr>
        </p:nvSpPr>
        <p:spPr/>
        <p:txBody>
          <a:bodyPr/>
          <a:lstStyle>
            <a:lvl1pPr>
              <a:defRPr/>
            </a:lvl1pPr>
          </a:lstStyle>
          <a:p>
            <a:fld id="{DDFC63AC-6DBB-474A-AFAC-51EB88FB4DB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1874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352A064-9062-4028-A809-BCC626B76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22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09AD43B-B897-4C82-9B35-D7FD838F85E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49964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05F469ED-D594-4908-B3C0-21D8CFFBF03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8064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6/24/2022</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7522960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139100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11484010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887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6309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2219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77563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FB07037A-630E-4067-A16C-6D7B1081A63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02583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3805032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84537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7493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915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8F2BD31-7695-47DA-9B15-3DD72B1F2521}" type="datetimeFigureOut">
              <a:rPr lang="en-US" smtClean="0">
                <a:solidFill>
                  <a:srgbClr val="ECE9C6"/>
                </a:solidFill>
              </a:rPr>
              <a:pPr/>
              <a:t>6/24/2022</a:t>
            </a:fld>
            <a:endParaRPr lang="en-US">
              <a:solidFill>
                <a:srgbClr val="ECE9C6"/>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EAE38A9-278C-43E4-9D84-CDAD43C3DAB9}" type="slidenum">
              <a:rPr lang="en-US" smtClean="0">
                <a:solidFill>
                  <a:srgbClr val="ECE9C6"/>
                </a:solidFill>
              </a:rPr>
              <a:pPr/>
              <a:t>‹#›</a:t>
            </a:fld>
            <a:endParaRPr lang="en-US">
              <a:solidFill>
                <a:srgbClr val="ECE9C6"/>
              </a:solidFill>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633180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252950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15745492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2225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8" name="Footer Placeholder 7"/>
          <p:cNvSpPr>
            <a:spLocks noGrp="1"/>
          </p:cNvSpPr>
          <p:nvPr>
            <p:ph type="ftr" sz="quarter" idx="11"/>
          </p:nvPr>
        </p:nvSpPr>
        <p:spPr/>
        <p:txBody>
          <a:bodyPr/>
          <a:lstStyle/>
          <a:p>
            <a:endParaRPr lang="en-US">
              <a:solidFill>
                <a:srgbClr val="895D1D"/>
              </a:solidFill>
            </a:endParaRPr>
          </a:p>
        </p:txBody>
      </p:sp>
      <p:sp>
        <p:nvSpPr>
          <p:cNvPr id="9" name="Slide Number Placeholder 8"/>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3334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4" name="Footer Placeholder 3"/>
          <p:cNvSpPr>
            <a:spLocks noGrp="1"/>
          </p:cNvSpPr>
          <p:nvPr>
            <p:ph type="ftr" sz="quarter" idx="11"/>
          </p:nvPr>
        </p:nvSpPr>
        <p:spPr/>
        <p:txBody>
          <a:bodyPr/>
          <a:lstStyle/>
          <a:p>
            <a:endParaRPr lang="en-US">
              <a:solidFill>
                <a:srgbClr val="895D1D"/>
              </a:solidFill>
            </a:endParaRPr>
          </a:p>
        </p:txBody>
      </p:sp>
      <p:sp>
        <p:nvSpPr>
          <p:cNvPr id="5" name="Slide Number Placeholder 4"/>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38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407682E-E538-4E27-9FD7-589D5624D98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68499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3" name="Footer Placeholder 2"/>
          <p:cNvSpPr>
            <a:spLocks noGrp="1"/>
          </p:cNvSpPr>
          <p:nvPr>
            <p:ph type="ftr" sz="quarter" idx="11"/>
          </p:nvPr>
        </p:nvSpPr>
        <p:spPr/>
        <p:txBody>
          <a:bodyPr/>
          <a:lstStyle/>
          <a:p>
            <a:endParaRPr lang="en-US">
              <a:solidFill>
                <a:srgbClr val="895D1D"/>
              </a:solidFill>
            </a:endParaRPr>
          </a:p>
        </p:txBody>
      </p:sp>
      <p:sp>
        <p:nvSpPr>
          <p:cNvPr id="4" name="Slide Number Placeholder 3"/>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792353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631730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6" name="Footer Placeholder 5"/>
          <p:cNvSpPr>
            <a:spLocks noGrp="1"/>
          </p:cNvSpPr>
          <p:nvPr>
            <p:ph type="ftr" sz="quarter" idx="11"/>
          </p:nvPr>
        </p:nvSpPr>
        <p:spPr/>
        <p:txBody>
          <a:bodyPr/>
          <a:lstStyle/>
          <a:p>
            <a:endParaRPr lang="en-US">
              <a:solidFill>
                <a:srgbClr val="895D1D"/>
              </a:solidFill>
            </a:endParaRPr>
          </a:p>
        </p:txBody>
      </p:sp>
      <p:sp>
        <p:nvSpPr>
          <p:cNvPr id="7" name="Slide Number Placeholder 6"/>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2129834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31581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11"/>
          </p:nvPr>
        </p:nvSpPr>
        <p:spPr/>
        <p:txBody>
          <a:bodyPr/>
          <a:lstStyle/>
          <a:p>
            <a:endParaRPr lang="en-US">
              <a:solidFill>
                <a:srgbClr val="895D1D"/>
              </a:solidFill>
            </a:endParaRPr>
          </a:p>
        </p:txBody>
      </p:sp>
      <p:sp>
        <p:nvSpPr>
          <p:cNvPr id="6" name="Slide Number Placeholder 5"/>
          <p:cNvSpPr>
            <a:spLocks noGrp="1"/>
          </p:cNvSpPr>
          <p:nvPr>
            <p:ph type="sldNum" sz="quarter" idx="12"/>
          </p:nvPr>
        </p:nvSpPr>
        <p:spPr/>
        <p:txBody>
          <a:bodyPr/>
          <a:lstStyle/>
          <a:p>
            <a:fld id="{4EAE38A9-278C-43E4-9D84-CDAD43C3DAB9}" type="slidenum">
              <a:rPr lang="en-US" smtClean="0">
                <a:solidFill>
                  <a:srgbClr val="895D1D"/>
                </a:solidFill>
              </a:rPr>
              <a:pPr/>
              <a:t>‹#›</a:t>
            </a:fld>
            <a:endParaRPr lang="en-US">
              <a:solidFill>
                <a:srgbClr val="895D1D"/>
              </a:solidFill>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7901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0825" cy="6850063"/>
            <a:chOff x="0" y="0"/>
            <a:chExt cx="5758" cy="4315"/>
          </a:xfrm>
        </p:grpSpPr>
        <p:grpSp>
          <p:nvGrpSpPr>
            <p:cNvPr id="563203" name="Group 3"/>
            <p:cNvGrpSpPr>
              <a:grpSpLocks/>
            </p:cNvGrpSpPr>
            <p:nvPr userDrawn="1"/>
          </p:nvGrpSpPr>
          <p:grpSpPr bwMode="auto">
            <a:xfrm>
              <a:off x="1728" y="2230"/>
              <a:ext cx="4027" cy="2085"/>
              <a:chOff x="1728" y="2230"/>
              <a:chExt cx="4027" cy="2085"/>
            </a:xfrm>
          </p:grpSpPr>
          <p:sp>
            <p:nvSpPr>
              <p:cNvPr id="563204"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5"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6"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7"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08"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3209"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3210"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3211" name="Rectangle 11"/>
          <p:cNvSpPr>
            <a:spLocks noGrp="1" noChangeArrowheads="1"/>
          </p:cNvSpPr>
          <p:nvPr>
            <p:ph type="ctrTitle" sz="quarter"/>
          </p:nvPr>
        </p:nvSpPr>
        <p:spPr>
          <a:xfrm>
            <a:off x="685800" y="1736725"/>
            <a:ext cx="7772400" cy="1920875"/>
          </a:xfrm>
        </p:spPr>
        <p:txBody>
          <a:bodyPr/>
          <a:lstStyle>
            <a:lvl1pPr>
              <a:defRPr/>
            </a:lvl1pPr>
          </a:lstStyle>
          <a:p>
            <a:pPr lvl="0"/>
            <a:r>
              <a:rPr lang="en-US" noProof="0"/>
              <a:t>Click to edit Master title style</a:t>
            </a:r>
          </a:p>
        </p:txBody>
      </p:sp>
      <p:sp>
        <p:nvSpPr>
          <p:cNvPr id="56321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563213" name="Rectangle 13"/>
          <p:cNvSpPr>
            <a:spLocks noGrp="1" noChangeArrowheads="1"/>
          </p:cNvSpPr>
          <p:nvPr>
            <p:ph type="dt" sz="quarter" idx="2"/>
          </p:nvPr>
        </p:nvSpPr>
        <p:spPr>
          <a:xfrm>
            <a:off x="457200" y="6248400"/>
            <a:ext cx="2133600" cy="476250"/>
          </a:xfrm>
        </p:spPr>
        <p:txBody>
          <a:bodyPr/>
          <a:lstStyle>
            <a:lvl1pPr>
              <a:defRPr/>
            </a:lvl1pPr>
          </a:lstStyle>
          <a:p>
            <a:endParaRPr lang="en-US">
              <a:solidFill>
                <a:srgbClr val="FFFFFF"/>
              </a:solidFill>
            </a:endParaRPr>
          </a:p>
        </p:txBody>
      </p:sp>
      <p:sp>
        <p:nvSpPr>
          <p:cNvPr id="563214" name="Rectangle 14"/>
          <p:cNvSpPr>
            <a:spLocks noGrp="1" noChangeArrowheads="1"/>
          </p:cNvSpPr>
          <p:nvPr>
            <p:ph type="ftr" sz="quarter" idx="3"/>
          </p:nvPr>
        </p:nvSpPr>
        <p:spPr>
          <a:xfrm>
            <a:off x="3124200" y="6251575"/>
            <a:ext cx="2895600" cy="476250"/>
          </a:xfrm>
        </p:spPr>
        <p:txBody>
          <a:bodyPr/>
          <a:lstStyle>
            <a:lvl1pPr>
              <a:defRPr/>
            </a:lvl1pPr>
          </a:lstStyle>
          <a:p>
            <a:endParaRPr lang="en-US">
              <a:solidFill>
                <a:srgbClr val="FFFFFF"/>
              </a:solidFill>
            </a:endParaRPr>
          </a:p>
        </p:txBody>
      </p:sp>
      <p:sp>
        <p:nvSpPr>
          <p:cNvPr id="563215" name="Rectangle 15"/>
          <p:cNvSpPr>
            <a:spLocks noGrp="1" noChangeArrowheads="1"/>
          </p:cNvSpPr>
          <p:nvPr>
            <p:ph type="sldNum" sz="quarter" idx="4"/>
          </p:nvPr>
        </p:nvSpPr>
        <p:spPr>
          <a:xfrm>
            <a:off x="6553200" y="6254750"/>
            <a:ext cx="2133600" cy="476250"/>
          </a:xfrm>
        </p:spPr>
        <p:txBody>
          <a:bodyPr/>
          <a:lstStyle>
            <a:lvl1pPr>
              <a:defRPr/>
            </a:lvl1pPr>
          </a:lstStyle>
          <a:p>
            <a:fld id="{0B5A271C-A33B-43ED-B86E-325954CC4F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3648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B92D6AD1-986A-44E8-BB75-C22E7C171014}"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761827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51DBAB73-8D3D-471D-BB41-FFA468FE880E}"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86645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C7EC4C0A-5F5A-44D7-BB9B-7CE660842066}"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5365552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Slide Number Placeholder 7"/>
          <p:cNvSpPr>
            <a:spLocks noGrp="1"/>
          </p:cNvSpPr>
          <p:nvPr>
            <p:ph type="sldNum" sz="quarter" idx="11"/>
          </p:nvPr>
        </p:nvSpPr>
        <p:spPr/>
        <p:txBody>
          <a:bodyPr/>
          <a:lstStyle>
            <a:lvl1pPr>
              <a:defRPr/>
            </a:lvl1pPr>
          </a:lstStyle>
          <a:p>
            <a:fld id="{42AA2306-083F-44B6-BBE8-BD9862C653F2}" type="slidenum">
              <a:rPr lang="en-US">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58439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138C6DD-46DD-43E7-BF3E-481D8FD095C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446762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1"/>
          </p:nvPr>
        </p:nvSpPr>
        <p:spPr/>
        <p:txBody>
          <a:bodyPr/>
          <a:lstStyle>
            <a:lvl1pPr>
              <a:defRPr/>
            </a:lvl1pPr>
          </a:lstStyle>
          <a:p>
            <a:fld id="{BB2F7ABA-338F-491A-9B9E-B0381ACA5705}" type="slidenum">
              <a:rPr lang="en-US">
                <a:solidFill>
                  <a:srgbClr val="FFFFFF"/>
                </a:solidFill>
              </a:rPr>
              <a:pPr/>
              <a:t>‹#›</a:t>
            </a:fld>
            <a:endParaRPr lang="en-US">
              <a:solidFill>
                <a:srgbClr val="FFFFFF"/>
              </a:solidFill>
            </a:endParaRPr>
          </a:p>
        </p:txBody>
      </p:sp>
      <p:sp>
        <p:nvSpPr>
          <p:cNvPr id="5" name="Footer Placeholder 4"/>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6023693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p:txBody>
          <a:bodyPr/>
          <a:lstStyle>
            <a:lvl1pPr>
              <a:defRPr/>
            </a:lvl1pPr>
          </a:lstStyle>
          <a:p>
            <a:fld id="{E6B215EE-2164-43D7-9181-EEE7A5761354}" type="slidenum">
              <a:rPr lang="en-US">
                <a:solidFill>
                  <a:srgbClr val="FFFFFF"/>
                </a:solidFill>
              </a:rPr>
              <a:pPr/>
              <a:t>‹#›</a:t>
            </a:fld>
            <a:endParaRPr lang="en-US">
              <a:solidFill>
                <a:srgbClr val="FFFFFF"/>
              </a:solidFill>
            </a:endParaRPr>
          </a:p>
        </p:txBody>
      </p:sp>
      <p:sp>
        <p:nvSpPr>
          <p:cNvPr id="4" name="Footer Placeholder 3"/>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439367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04D4AF67-D02B-44AC-B7C4-DF76A236941D}"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017491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p:txBody>
          <a:bodyPr/>
          <a:lstStyle>
            <a:lvl1pPr>
              <a:defRPr/>
            </a:lvl1pPr>
          </a:lstStyle>
          <a:p>
            <a:fld id="{1DF7F9D8-8990-4A99-AF32-D6F3F69BAA42}"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47139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AC6865C7-1748-4552-89CE-2FA21F09C91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4100797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1"/>
          </p:nvPr>
        </p:nvSpPr>
        <p:spPr/>
        <p:txBody>
          <a:bodyPr/>
          <a:lstStyle>
            <a:lvl1pPr>
              <a:defRPr/>
            </a:lvl1pPr>
          </a:lstStyle>
          <a:p>
            <a:fld id="{D52A6F12-DF0D-4409-A037-C26F7F3E9351}" type="slidenum">
              <a:rPr lang="en-US">
                <a:solidFill>
                  <a:srgbClr val="FFFFFF"/>
                </a:solidFill>
              </a:rPr>
              <a:pPr/>
              <a:t>‹#›</a:t>
            </a:fld>
            <a:endParaRPr lang="en-US">
              <a:solidFill>
                <a:srgbClr val="FFFFFF"/>
              </a:solidFill>
            </a:endParaRPr>
          </a:p>
        </p:txBody>
      </p:sp>
      <p:sp>
        <p:nvSpPr>
          <p:cNvPr id="6" name="Footer Placeholder 5"/>
          <p:cNvSpPr>
            <a:spLocks noGrp="1"/>
          </p:cNvSpPr>
          <p:nvPr>
            <p:ph type="ftr" sz="quarter" idx="12"/>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2800196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1"/>
          </p:nvPr>
        </p:nvSpPr>
        <p:spPr>
          <a:xfrm>
            <a:off x="6553200" y="6248400"/>
            <a:ext cx="2133600" cy="476250"/>
          </a:xfrm>
        </p:spPr>
        <p:txBody>
          <a:bodyPr/>
          <a:lstStyle>
            <a:lvl1pPr>
              <a:defRPr/>
            </a:lvl1pPr>
          </a:lstStyle>
          <a:p>
            <a:fld id="{A05859DA-1CAC-4F72-9C24-574103A2EAE5}" type="slidenum">
              <a:rPr lang="en-US">
                <a:solidFill>
                  <a:srgbClr val="FFFFFF"/>
                </a:solidFill>
              </a:rPr>
              <a:pPr/>
              <a:t>‹#›</a:t>
            </a:fld>
            <a:endParaRPr lang="en-US">
              <a:solidFill>
                <a:srgbClr val="FFFFFF"/>
              </a:solidFill>
            </a:endParaRPr>
          </a:p>
        </p:txBody>
      </p:sp>
      <p:sp>
        <p:nvSpPr>
          <p:cNvPr id="7" name="Footer Placeholder 6"/>
          <p:cNvSpPr>
            <a:spLocks noGrp="1"/>
          </p:cNvSpPr>
          <p:nvPr>
            <p:ph type="ftr" sz="quarter" idx="12"/>
          </p:nvPr>
        </p:nvSpPr>
        <p:spPr>
          <a:xfrm>
            <a:off x="3124200" y="6248400"/>
            <a:ext cx="2895600" cy="476250"/>
          </a:xfrm>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197811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7EAB2637-AA1E-49AF-8569-E14BABD6A08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0036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931CADF0-8182-46A6-AACD-D6E7D3D785F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3571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E3FF329-C619-4E88-A7E4-7DA5ABE89B6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161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7F71C892-30F9-4195-882B-53337B426D9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120660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32BB66A-75AE-46C4-B7E0-80223B76D875}"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53825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4716463" y="5345113"/>
            <a:ext cx="4427537" cy="1512887"/>
            <a:chOff x="2971" y="3367"/>
            <a:chExt cx="2789" cy="953"/>
          </a:xfrm>
        </p:grpSpPr>
        <p:sp>
          <p:nvSpPr>
            <p:cNvPr id="3789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89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sp>
          <p:nvSpPr>
            <p:cNvPr id="3790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eaLnBrk="0" fontAlgn="base" hangingPunct="0">
                <a:spcBef>
                  <a:spcPct val="0"/>
                </a:spcBef>
                <a:spcAft>
                  <a:spcPct val="0"/>
                </a:spcAft>
              </a:pPr>
              <a:endParaRPr lang="en-US" sz="2800">
                <a:solidFill>
                  <a:srgbClr val="EAEAEA"/>
                </a:solidFill>
              </a:endParaRPr>
            </a:p>
          </p:txBody>
        </p:sp>
      </p:grpSp>
      <p:sp>
        <p:nvSpPr>
          <p:cNvPr id="37906" name="Rectangle 18"/>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7907" name="Rectangle 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37909" name="Rectangle 21"/>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D64378A6-26D3-4310-928F-84FDEF02EF68}" type="slidenum">
              <a:rPr lang="en-US">
                <a:solidFill>
                  <a:srgbClr val="EAEAEA"/>
                </a:solidFill>
              </a:rPr>
              <a:pPr fontAlgn="base">
                <a:spcBef>
                  <a:spcPct val="0"/>
                </a:spcBef>
                <a:spcAft>
                  <a:spcPct val="0"/>
                </a:spcAft>
              </a:pPr>
              <a:t>‹#›</a:t>
            </a:fld>
            <a:endParaRPr lang="en-US">
              <a:solidFill>
                <a:srgbClr val="EAEAEA"/>
              </a:solidFill>
            </a:endParaRPr>
          </a:p>
        </p:txBody>
      </p:sp>
      <p:sp>
        <p:nvSpPr>
          <p:cNvPr id="37910" name="Rectangle 22"/>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924412"/>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284671938"/>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08F2BD31-7695-47DA-9B15-3DD72B1F2521}" type="datetimeFigureOut">
              <a:rPr lang="en-US" smtClean="0">
                <a:solidFill>
                  <a:srgbClr val="895D1D"/>
                </a:solidFill>
              </a:rPr>
              <a:pPr/>
              <a:t>6/24/2022</a:t>
            </a:fld>
            <a:endParaRPr lang="en-US">
              <a:solidFill>
                <a:srgbClr val="895D1D"/>
              </a:solidFill>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solidFill>
                <a:srgbClr val="895D1D"/>
              </a:solidFill>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4EAE38A9-278C-43E4-9D84-CDAD43C3DAB9}" type="slidenum">
              <a:rPr lang="en-US" smtClean="0">
                <a:solidFill>
                  <a:srgbClr val="895D1D"/>
                </a:solidFill>
              </a:rPr>
              <a:pPr/>
              <a:t>‹#›</a:t>
            </a:fld>
            <a:endParaRPr lang="en-US">
              <a:solidFill>
                <a:srgbClr val="895D1D"/>
              </a:solidFill>
            </a:endParaRPr>
          </a:p>
        </p:txBody>
      </p:sp>
    </p:spTree>
    <p:extLst>
      <p:ext uri="{BB962C8B-B14F-4D97-AF65-F5344CB8AC3E}">
        <p14:creationId xmlns:p14="http://schemas.microsoft.com/office/powerpoint/2010/main" val="101485368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217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7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pPr>
            <a:fld id="{75837D96-04E1-4033-AAB7-0B430C5E2654}" type="slidenum">
              <a:rPr lang="en-US">
                <a:solidFill>
                  <a:srgbClr val="FFFFFF"/>
                </a:solidFill>
                <a:latin typeface="Arial" pitchFamily="34" charset="0"/>
              </a:rPr>
              <a:pPr fontAlgn="base">
                <a:spcBef>
                  <a:spcPct val="0"/>
                </a:spcBef>
                <a:spcAft>
                  <a:spcPct val="0"/>
                </a:spcAft>
              </a:pPr>
              <a:t>‹#›</a:t>
            </a:fld>
            <a:endParaRPr lang="en-US">
              <a:solidFill>
                <a:srgbClr val="FFFFFF"/>
              </a:solidFill>
              <a:latin typeface="Arial" pitchFamily="34" charset="0"/>
            </a:endParaRPr>
          </a:p>
        </p:txBody>
      </p:sp>
      <p:grpSp>
        <p:nvGrpSpPr>
          <p:cNvPr id="562180" name="Group 4"/>
          <p:cNvGrpSpPr>
            <a:grpSpLocks/>
          </p:cNvGrpSpPr>
          <p:nvPr/>
        </p:nvGrpSpPr>
        <p:grpSpPr bwMode="auto">
          <a:xfrm>
            <a:off x="0" y="0"/>
            <a:ext cx="9140825" cy="6850063"/>
            <a:chOff x="0" y="0"/>
            <a:chExt cx="5758" cy="4315"/>
          </a:xfrm>
        </p:grpSpPr>
        <p:grpSp>
          <p:nvGrpSpPr>
            <p:cNvPr id="562181" name="Group 5"/>
            <p:cNvGrpSpPr>
              <a:grpSpLocks/>
            </p:cNvGrpSpPr>
            <p:nvPr userDrawn="1"/>
          </p:nvGrpSpPr>
          <p:grpSpPr bwMode="auto">
            <a:xfrm>
              <a:off x="1728" y="2230"/>
              <a:ext cx="4027" cy="2085"/>
              <a:chOff x="1728" y="2230"/>
              <a:chExt cx="4027" cy="2085"/>
            </a:xfrm>
          </p:grpSpPr>
          <p:sp>
            <p:nvSpPr>
              <p:cNvPr id="56218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218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sp>
          <p:nvSpPr>
            <p:cNvPr id="562188"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latin typeface="Arial" pitchFamily="34" charset="0"/>
              </a:endParaRPr>
            </a:p>
          </p:txBody>
        </p:sp>
      </p:grpSp>
      <p:sp>
        <p:nvSpPr>
          <p:cNvPr id="56218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219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fontAlgn="base">
              <a:spcBef>
                <a:spcPct val="0"/>
              </a:spcBef>
              <a:spcAft>
                <a:spcPct val="0"/>
              </a:spcAft>
            </a:pPr>
            <a:endParaRPr lang="en-US">
              <a:solidFill>
                <a:srgbClr val="FFFFFF"/>
              </a:solidFill>
              <a:latin typeface="Arial" pitchFamily="34" charset="0"/>
            </a:endParaRPr>
          </a:p>
        </p:txBody>
      </p:sp>
      <p:sp>
        <p:nvSpPr>
          <p:cNvPr id="56219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102495"/>
      </p:ext>
    </p:extLst>
  </p:cSld>
  <p:clrMap bg1="dk2" tx1="lt1" bg2="dk1"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hyperlink" Target="http://annoyzview.files.wordpress.com/2011/11/sodom-and-gomorrah.jpg"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10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1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131.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91107"/>
            <a:ext cx="6333950" cy="747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536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667000"/>
            <a:ext cx="7758952" cy="3459162"/>
          </a:xfrm>
        </p:spPr>
        <p:txBody>
          <a:bodyPr>
            <a:normAutofit/>
          </a:bodyPr>
          <a:lstStyle/>
          <a:p>
            <a:r>
              <a:rPr lang="en-US" sz="2000" b="1" dirty="0" err="1"/>
              <a:t>Ch</a:t>
            </a:r>
            <a:r>
              <a:rPr lang="en-US" sz="2000" b="1" dirty="0"/>
              <a:t> 24-26   Isaac    The Son of Promise</a:t>
            </a:r>
          </a:p>
          <a:p>
            <a:endParaRPr lang="en-US" sz="800" b="1" dirty="0"/>
          </a:p>
          <a:p>
            <a:r>
              <a:rPr lang="en-US" sz="2000" b="1" dirty="0" err="1"/>
              <a:t>Ch</a:t>
            </a:r>
            <a:r>
              <a:rPr lang="en-US" sz="2000" b="1" dirty="0"/>
              <a:t> 27-35   Jacob   The Father of the Nation</a:t>
            </a:r>
          </a:p>
          <a:p>
            <a:endParaRPr lang="en-US" sz="800" b="1" dirty="0"/>
          </a:p>
          <a:p>
            <a:r>
              <a:rPr lang="en-US" sz="2000" b="1" dirty="0" err="1"/>
              <a:t>Ch</a:t>
            </a:r>
            <a:r>
              <a:rPr lang="en-US" sz="2000" b="1" dirty="0"/>
              <a:t> 37-47  Joseph    Favorite son and savior of Israel</a:t>
            </a:r>
          </a:p>
          <a:p>
            <a:pPr marL="0" indent="0">
              <a:buNone/>
            </a:pPr>
            <a:endParaRPr lang="en-US" sz="800" b="1" dirty="0"/>
          </a:p>
          <a:p>
            <a:r>
              <a:rPr lang="en-US" sz="2000" b="1" dirty="0"/>
              <a:t>Genesis 49  The Twelve Tribes  Prophecies about God’s People.</a:t>
            </a:r>
          </a:p>
          <a:p>
            <a:endParaRPr lang="en-US" sz="800" b="1" dirty="0"/>
          </a:p>
          <a:p>
            <a:r>
              <a:rPr lang="en-US" sz="2000" b="1" dirty="0"/>
              <a:t>Genesis 50  The Death of Jacob  Epilogue to Genesis Prologue 				to Exodus</a:t>
            </a:r>
          </a:p>
        </p:txBody>
      </p:sp>
      <p:sp>
        <p:nvSpPr>
          <p:cNvPr id="3" name="Title 2"/>
          <p:cNvSpPr>
            <a:spLocks noGrp="1"/>
          </p:cNvSpPr>
          <p:nvPr>
            <p:ph type="title"/>
          </p:nvPr>
        </p:nvSpPr>
        <p:spPr/>
        <p:txBody>
          <a:bodyPr/>
          <a:lstStyle/>
          <a:p>
            <a:r>
              <a:rPr lang="en-US" sz="4000" dirty="0"/>
              <a:t>Outline of Genesis (cont.)</a:t>
            </a:r>
          </a:p>
        </p:txBody>
      </p:sp>
    </p:spTree>
    <p:extLst>
      <p:ext uri="{BB962C8B-B14F-4D97-AF65-F5344CB8AC3E}">
        <p14:creationId xmlns:p14="http://schemas.microsoft.com/office/powerpoint/2010/main" val="12522596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2294385"/>
            <a:ext cx="3692768" cy="3877815"/>
          </a:xfrm>
        </p:spPr>
        <p:txBody>
          <a:bodyPr/>
          <a:lstStyle/>
          <a:p>
            <a:pPr marL="0" indent="0">
              <a:buNone/>
            </a:pPr>
            <a:r>
              <a:rPr lang="en-US" b="1" dirty="0"/>
              <a:t>Sodom and Gomorrah is about Judgment!</a:t>
            </a:r>
          </a:p>
          <a:p>
            <a:pPr marL="0" indent="0">
              <a:buNone/>
            </a:pPr>
            <a:endParaRPr lang="en-US" b="1" dirty="0"/>
          </a:p>
          <a:p>
            <a:pPr marL="0" indent="0">
              <a:buNone/>
            </a:pPr>
            <a:r>
              <a:rPr lang="en-US" b="1" dirty="0"/>
              <a:t>Sodom and Gomorrah is about Salvation.</a:t>
            </a:r>
          </a:p>
          <a:p>
            <a:pPr marL="0" indent="0">
              <a:buNone/>
            </a:pPr>
            <a:endParaRPr lang="en-US" b="1" dirty="0"/>
          </a:p>
          <a:p>
            <a:pPr marL="0" indent="0">
              <a:buNone/>
            </a:pPr>
            <a:r>
              <a:rPr lang="en-US" b="1" dirty="0"/>
              <a:t>We need to be like the two angels.</a:t>
            </a:r>
          </a:p>
        </p:txBody>
      </p:sp>
      <p:sp>
        <p:nvSpPr>
          <p:cNvPr id="3" name="Title 2"/>
          <p:cNvSpPr>
            <a:spLocks noGrp="1"/>
          </p:cNvSpPr>
          <p:nvPr>
            <p:ph type="title"/>
          </p:nvPr>
        </p:nvSpPr>
        <p:spPr/>
        <p:txBody>
          <a:bodyPr/>
          <a:lstStyle/>
          <a:p>
            <a:r>
              <a:rPr lang="en-US" sz="3200" b="1" dirty="0"/>
              <a:t>Genesis 19:  Sodom and Gomorrah</a:t>
            </a:r>
          </a:p>
        </p:txBody>
      </p:sp>
      <p:pic>
        <p:nvPicPr>
          <p:cNvPr id="10242" name="Picture 2" descr="http://annoyzview.files.wordpress.com/2011/11/sodom-and-gomorrah.jpg?w=300&amp;h=18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369" y="2667000"/>
            <a:ext cx="5149777"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6645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948953" cy="3877815"/>
          </a:xfrm>
        </p:spPr>
        <p:txBody>
          <a:bodyPr>
            <a:normAutofit fontScale="92500"/>
          </a:bodyPr>
          <a:lstStyle/>
          <a:p>
            <a:pPr marL="0" indent="0">
              <a:buNone/>
            </a:pPr>
            <a:r>
              <a:rPr lang="en-US" b="1" dirty="0"/>
              <a:t>2 Peter 2:6  Lot, a righteous man.</a:t>
            </a:r>
          </a:p>
          <a:p>
            <a:pPr marL="0" indent="0">
              <a:buNone/>
            </a:pPr>
            <a:endParaRPr lang="en-US" sz="1300" b="1" dirty="0"/>
          </a:p>
          <a:p>
            <a:pPr marL="0" indent="0">
              <a:buNone/>
            </a:pPr>
            <a:r>
              <a:rPr lang="en-US" b="1" dirty="0"/>
              <a:t>Luke 17:32  Remember Lot’s wife.</a:t>
            </a:r>
          </a:p>
          <a:p>
            <a:pPr marL="0" indent="0">
              <a:buNone/>
            </a:pPr>
            <a:endParaRPr lang="en-US" sz="1300" b="1" dirty="0"/>
          </a:p>
          <a:p>
            <a:pPr marL="0" indent="0">
              <a:buNone/>
            </a:pPr>
            <a:r>
              <a:rPr lang="en-US" b="1" dirty="0"/>
              <a:t>We need to remember Lot’s wife.</a:t>
            </a:r>
          </a:p>
          <a:p>
            <a:pPr marL="0" indent="0">
              <a:buNone/>
            </a:pPr>
            <a:endParaRPr lang="en-US" sz="1300" b="1" dirty="0"/>
          </a:p>
          <a:p>
            <a:pPr marL="0" indent="0">
              <a:buNone/>
            </a:pPr>
            <a:r>
              <a:rPr lang="en-US" b="1" dirty="0"/>
              <a:t>Gen 19:29  God remembered Abraham and saved Lot.</a:t>
            </a:r>
          </a:p>
        </p:txBody>
      </p:sp>
      <p:sp>
        <p:nvSpPr>
          <p:cNvPr id="3" name="Title 2"/>
          <p:cNvSpPr>
            <a:spLocks noGrp="1"/>
          </p:cNvSpPr>
          <p:nvPr>
            <p:ph type="title"/>
          </p:nvPr>
        </p:nvSpPr>
        <p:spPr/>
        <p:txBody>
          <a:bodyPr/>
          <a:lstStyle/>
          <a:p>
            <a:r>
              <a:rPr lang="en-US" sz="3200" b="1" dirty="0"/>
              <a:t>Who is Lot?</a:t>
            </a:r>
            <a:br>
              <a:rPr lang="en-US" sz="3200" b="1" dirty="0"/>
            </a:br>
            <a:r>
              <a:rPr lang="en-US" sz="3200" b="1" dirty="0"/>
              <a:t>Who is Lot’s Wife?</a:t>
            </a:r>
          </a:p>
        </p:txBody>
      </p:sp>
      <p:pic>
        <p:nvPicPr>
          <p:cNvPr id="3074" name="Picture 2" descr="Image result for Lot's wife looked b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554" y="2438400"/>
            <a:ext cx="4572000" cy="39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76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sz="3200" b="1" dirty="0"/>
              <a:t>An Aside:</a:t>
            </a:r>
            <a:br>
              <a:rPr lang="en-US" sz="3200" b="1" dirty="0"/>
            </a:br>
            <a:r>
              <a:rPr lang="en-US" sz="3200" b="1" dirty="0"/>
              <a:t>Archaeology and Genesis</a:t>
            </a:r>
          </a:p>
        </p:txBody>
      </p:sp>
      <p:grpSp>
        <p:nvGrpSpPr>
          <p:cNvPr id="4" name="Group 2"/>
          <p:cNvGrpSpPr>
            <a:grpSpLocks/>
          </p:cNvGrpSpPr>
          <p:nvPr/>
        </p:nvGrpSpPr>
        <p:grpSpPr bwMode="auto">
          <a:xfrm>
            <a:off x="685800" y="2209800"/>
            <a:ext cx="7315200" cy="4572000"/>
            <a:chOff x="855" y="3120"/>
            <a:chExt cx="6225" cy="4860"/>
          </a:xfrm>
        </p:grpSpPr>
        <p:pic>
          <p:nvPicPr>
            <p:cNvPr id="5" name="Picture 3" descr="HarranUniversityDestroyedByGhenghisKhan2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2000" b="1">
                  <a:solidFill>
                    <a:srgbClr val="993300"/>
                  </a:solidFill>
                  <a:latin typeface="Times New Roman" pitchFamily="18" charset="0"/>
                  <a:cs typeface="Times New Roman" pitchFamily="18" charset="0"/>
                </a:rPr>
                <a:t>Haran Ruins In Mesopotamian Plane Near Sanli Urfa, Turkey</a:t>
              </a:r>
              <a:endParaRPr lang="en-US">
                <a:solidFill>
                  <a:srgbClr val="993300"/>
                </a:solidFill>
                <a:latin typeface="Times New Roman" pitchFamily="18" charset="0"/>
              </a:endParaRPr>
            </a:p>
          </p:txBody>
        </p:sp>
      </p:grpSp>
    </p:spTree>
    <p:extLst>
      <p:ext uri="{BB962C8B-B14F-4D97-AF65-F5344CB8AC3E}">
        <p14:creationId xmlns:p14="http://schemas.microsoft.com/office/powerpoint/2010/main" val="10166626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0044_image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91200" cy="4338638"/>
          </a:xfrm>
          <a:prstGeom prst="rect">
            <a:avLst/>
          </a:prstGeom>
          <a:noFill/>
          <a:extLst>
            <a:ext uri="{909E8E84-426E-40DD-AFC4-6F175D3DCCD1}">
              <a14:hiddenFill xmlns:a14="http://schemas.microsoft.com/office/drawing/2010/main">
                <a:solidFill>
                  <a:srgbClr val="FFFFFF"/>
                </a:solidFill>
              </a14:hiddenFill>
            </a:ext>
          </a:extLst>
        </p:spPr>
      </p:pic>
      <p:sp>
        <p:nvSpPr>
          <p:cNvPr id="120835" name="Text Box 3"/>
          <p:cNvSpPr txBox="1">
            <a:spLocks noChangeArrowheads="1"/>
          </p:cNvSpPr>
          <p:nvPr/>
        </p:nvSpPr>
        <p:spPr bwMode="auto">
          <a:xfrm>
            <a:off x="914400" y="5257800"/>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3200" b="1" dirty="0">
                <a:solidFill>
                  <a:srgbClr val="873624"/>
                </a:solidFill>
                <a:latin typeface="Times New Roman" pitchFamily="18" charset="0"/>
              </a:rPr>
              <a:t>One of the Ebla Tablets about 2100 BC</a:t>
            </a:r>
          </a:p>
          <a:p>
            <a:pPr algn="ctr" fontAlgn="base">
              <a:spcBef>
                <a:spcPct val="50000"/>
              </a:spcBef>
              <a:spcAft>
                <a:spcPct val="0"/>
              </a:spcAft>
            </a:pPr>
            <a:r>
              <a:rPr lang="en-US" sz="2400" b="1" dirty="0" err="1">
                <a:solidFill>
                  <a:srgbClr val="873624"/>
                </a:solidFill>
                <a:latin typeface="Times New Roman" pitchFamily="18" charset="0"/>
              </a:rPr>
              <a:t>Nahor</a:t>
            </a:r>
            <a:r>
              <a:rPr lang="en-US" sz="2400" b="1" dirty="0">
                <a:solidFill>
                  <a:srgbClr val="873624"/>
                </a:solidFill>
                <a:latin typeface="Times New Roman" pitchFamily="18" charset="0"/>
              </a:rPr>
              <a:t>, </a:t>
            </a:r>
            <a:r>
              <a:rPr lang="en-US" sz="2400" b="1" dirty="0" err="1">
                <a:solidFill>
                  <a:srgbClr val="873624"/>
                </a:solidFill>
                <a:latin typeface="Times New Roman" pitchFamily="18" charset="0"/>
              </a:rPr>
              <a:t>Terug</a:t>
            </a:r>
            <a:r>
              <a:rPr lang="en-US" sz="2400" b="1" dirty="0">
                <a:solidFill>
                  <a:srgbClr val="873624"/>
                </a:solidFill>
                <a:latin typeface="Times New Roman" pitchFamily="18" charset="0"/>
              </a:rPr>
              <a:t>, Abram, </a:t>
            </a:r>
            <a:r>
              <a:rPr lang="en-US" sz="2400" b="1" dirty="0" err="1">
                <a:solidFill>
                  <a:srgbClr val="873624"/>
                </a:solidFill>
                <a:latin typeface="Times New Roman" pitchFamily="18" charset="0"/>
              </a:rPr>
              <a:t>Sarai</a:t>
            </a:r>
            <a:endParaRPr lang="en-US" sz="2400" b="1" dirty="0">
              <a:solidFill>
                <a:srgbClr val="873624"/>
              </a:solidFill>
              <a:latin typeface="Times New Roman" pitchFamily="18" charset="0"/>
            </a:endParaRPr>
          </a:p>
        </p:txBody>
      </p:sp>
    </p:spTree>
    <p:extLst>
      <p:ext uri="{BB962C8B-B14F-4D97-AF65-F5344CB8AC3E}">
        <p14:creationId xmlns:p14="http://schemas.microsoft.com/office/powerpoint/2010/main" val="24639355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663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4572000" y="2057400"/>
            <a:ext cx="32766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sz="2800" dirty="0">
                <a:solidFill>
                  <a:srgbClr val="873624"/>
                </a:solidFill>
                <a:latin typeface="Verdana" pitchFamily="34" charset="0"/>
              </a:rPr>
              <a:t>The Five City League, including Sodom and Gomorrah</a:t>
            </a:r>
          </a:p>
          <a:p>
            <a:pPr eaLnBrk="0" fontAlgn="base" hangingPunct="0">
              <a:spcBef>
                <a:spcPct val="50000"/>
              </a:spcBef>
              <a:spcAft>
                <a:spcPct val="0"/>
              </a:spcAft>
            </a:pPr>
            <a:r>
              <a:rPr lang="en-US" sz="2800" dirty="0">
                <a:solidFill>
                  <a:srgbClr val="873624"/>
                </a:solidFill>
                <a:latin typeface="Verdana" pitchFamily="34" charset="0"/>
              </a:rPr>
              <a:t>Genesis 14:2</a:t>
            </a:r>
          </a:p>
        </p:txBody>
      </p:sp>
    </p:spTree>
    <p:extLst>
      <p:ext uri="{BB962C8B-B14F-4D97-AF65-F5344CB8AC3E}">
        <p14:creationId xmlns:p14="http://schemas.microsoft.com/office/powerpoint/2010/main" val="6625485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7" name="Picture 5" descr="deadseaearlybronze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262563"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505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5" name="Picture 5" descr="sodo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43800" cy="5032375"/>
          </a:xfrm>
          <a:prstGeom prst="rect">
            <a:avLst/>
          </a:prstGeom>
          <a:noFill/>
          <a:extLst>
            <a:ext uri="{909E8E84-426E-40DD-AFC4-6F175D3DCCD1}">
              <a14:hiddenFill xmlns:a14="http://schemas.microsoft.com/office/drawing/2010/main">
                <a:solidFill>
                  <a:srgbClr val="FFFFFF"/>
                </a:solidFill>
              </a14:hiddenFill>
            </a:ext>
          </a:extLst>
        </p:spPr>
      </p:pic>
      <p:sp>
        <p:nvSpPr>
          <p:cNvPr id="102406" name="Text Box 6"/>
          <p:cNvSpPr txBox="1">
            <a:spLocks noChangeArrowheads="1"/>
          </p:cNvSpPr>
          <p:nvPr/>
        </p:nvSpPr>
        <p:spPr bwMode="auto">
          <a:xfrm>
            <a:off x="1524000" y="381000"/>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EAEAEA"/>
                </a:solidFill>
                <a:latin typeface="Times New Roman" pitchFamily="18" charset="0"/>
              </a:rPr>
              <a:t>Ruins at Bab ed-Dhra (Sodom</a:t>
            </a:r>
            <a:r>
              <a:rPr lang="en-US" sz="2400" b="1">
                <a:solidFill>
                  <a:srgbClr val="EAEAEA"/>
                </a:solidFill>
                <a:latin typeface="Times New Roman" pitchFamily="18" charset="0"/>
              </a:rPr>
              <a:t>)</a:t>
            </a:r>
          </a:p>
        </p:txBody>
      </p:sp>
    </p:spTree>
    <p:extLst>
      <p:ext uri="{BB962C8B-B14F-4D97-AF65-F5344CB8AC3E}">
        <p14:creationId xmlns:p14="http://schemas.microsoft.com/office/powerpoint/2010/main" val="6556198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bogazk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13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171" name="Text Box 3"/>
          <p:cNvSpPr txBox="1">
            <a:spLocks noChangeArrowheads="1"/>
          </p:cNvSpPr>
          <p:nvPr/>
        </p:nvSpPr>
        <p:spPr bwMode="auto">
          <a:xfrm>
            <a:off x="6858000" y="1447800"/>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2400">
                <a:solidFill>
                  <a:prstClr val="black"/>
                </a:solidFill>
                <a:latin typeface="Verdana" pitchFamily="34" charset="0"/>
              </a:rPr>
              <a:t>Ruins of Hattusha, capital of the Hittites</a:t>
            </a:r>
          </a:p>
        </p:txBody>
      </p:sp>
    </p:spTree>
    <p:extLst>
      <p:ext uri="{BB962C8B-B14F-4D97-AF65-F5344CB8AC3E}">
        <p14:creationId xmlns:p14="http://schemas.microsoft.com/office/powerpoint/2010/main" val="40725475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ancient.eu/img/r/p/750x750/248.png?v=14856806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00200"/>
            <a:ext cx="7143750" cy="4743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609600"/>
            <a:ext cx="7086600" cy="646331"/>
          </a:xfrm>
          <a:prstGeom prst="rect">
            <a:avLst/>
          </a:prstGeom>
          <a:noFill/>
        </p:spPr>
        <p:txBody>
          <a:bodyPr wrap="square" rtlCol="0">
            <a:spAutoFit/>
          </a:bodyPr>
          <a:lstStyle/>
          <a:p>
            <a:r>
              <a:rPr lang="en-US" sz="3600" b="1" dirty="0"/>
              <a:t>The Hittite Empire ca. 1300 BC</a:t>
            </a:r>
          </a:p>
        </p:txBody>
      </p:sp>
    </p:spTree>
    <p:extLst>
      <p:ext uri="{BB962C8B-B14F-4D97-AF65-F5344CB8AC3E}">
        <p14:creationId xmlns:p14="http://schemas.microsoft.com/office/powerpoint/2010/main" val="30947363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at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1445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137219" name="Text Box 3"/>
          <p:cNvSpPr txBox="1">
            <a:spLocks noChangeArrowheads="1"/>
          </p:cNvSpPr>
          <p:nvPr/>
        </p:nvSpPr>
        <p:spPr bwMode="auto">
          <a:xfrm>
            <a:off x="2362200" y="304800"/>
            <a:ext cx="457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br>
              <a:rPr lang="en-US" sz="2400">
                <a:solidFill>
                  <a:prstClr val="black"/>
                </a:solidFill>
                <a:latin typeface="Verdana" pitchFamily="34" charset="0"/>
              </a:rPr>
            </a:br>
            <a:r>
              <a:rPr lang="en-US" sz="2400">
                <a:solidFill>
                  <a:prstClr val="black"/>
                </a:solidFill>
                <a:latin typeface="Verdana" pitchFamily="34" charset="0"/>
              </a:rPr>
              <a:t>The Lion Gate in Hattusha</a:t>
            </a:r>
          </a:p>
        </p:txBody>
      </p:sp>
    </p:spTree>
    <p:extLst>
      <p:ext uri="{BB962C8B-B14F-4D97-AF65-F5344CB8AC3E}">
        <p14:creationId xmlns:p14="http://schemas.microsoft.com/office/powerpoint/2010/main" val="3217927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48347"/>
            <a:ext cx="7682752" cy="4228653"/>
          </a:xfrm>
        </p:spPr>
        <p:txBody>
          <a:bodyPr/>
          <a:lstStyle/>
          <a:p>
            <a:pPr marL="0" indent="0">
              <a:buNone/>
            </a:pPr>
            <a:r>
              <a:rPr lang="en-US" b="1" dirty="0"/>
              <a:t>Not named</a:t>
            </a:r>
          </a:p>
          <a:p>
            <a:pPr marL="0" indent="0">
              <a:buNone/>
            </a:pPr>
            <a:endParaRPr lang="en-US" sz="1400" b="1" dirty="0"/>
          </a:p>
          <a:p>
            <a:pPr marL="0" indent="0">
              <a:buNone/>
            </a:pPr>
            <a:r>
              <a:rPr lang="en-US" b="1" dirty="0"/>
              <a:t>We do not know.</a:t>
            </a:r>
          </a:p>
          <a:p>
            <a:pPr marL="0" indent="0">
              <a:buNone/>
            </a:pPr>
            <a:endParaRPr lang="en-US" sz="1200" b="1" dirty="0"/>
          </a:p>
          <a:p>
            <a:pPr marL="0" indent="0">
              <a:buNone/>
            </a:pPr>
            <a:r>
              <a:rPr lang="en-US" b="1" dirty="0"/>
              <a:t>Tradition:  Moses.   Not likely.</a:t>
            </a:r>
          </a:p>
          <a:p>
            <a:pPr marL="0" indent="0">
              <a:buNone/>
            </a:pPr>
            <a:endParaRPr lang="en-US" sz="1200" b="1" dirty="0"/>
          </a:p>
          <a:p>
            <a:pPr marL="0" indent="0">
              <a:buNone/>
            </a:pPr>
            <a:r>
              <a:rPr lang="en-US" b="1" dirty="0"/>
              <a:t>An author(s) who is familiar with/lived in Mesopotamia.</a:t>
            </a:r>
          </a:p>
          <a:p>
            <a:pPr marL="0" indent="0">
              <a:buNone/>
            </a:pPr>
            <a:endParaRPr lang="en-US" sz="1200" b="1" dirty="0"/>
          </a:p>
          <a:p>
            <a:pPr marL="0" indent="0">
              <a:buNone/>
            </a:pPr>
            <a:r>
              <a:rPr lang="en-US" b="1" dirty="0"/>
              <a:t>Biblical Criticism:  J, P, E,…  multiple authors</a:t>
            </a:r>
          </a:p>
          <a:p>
            <a:pPr marL="0" indent="0">
              <a:buNone/>
            </a:pPr>
            <a:r>
              <a:rPr lang="en-US" b="1" dirty="0"/>
              <a:t>		speculative and unlikely.</a:t>
            </a:r>
          </a:p>
        </p:txBody>
      </p:sp>
      <p:sp>
        <p:nvSpPr>
          <p:cNvPr id="3" name="Title 2"/>
          <p:cNvSpPr>
            <a:spLocks noGrp="1"/>
          </p:cNvSpPr>
          <p:nvPr>
            <p:ph type="title"/>
          </p:nvPr>
        </p:nvSpPr>
        <p:spPr/>
        <p:txBody>
          <a:bodyPr/>
          <a:lstStyle/>
          <a:p>
            <a:r>
              <a:rPr lang="en-US" sz="4400" b="1" dirty="0"/>
              <a:t>Author of Genesis</a:t>
            </a:r>
          </a:p>
        </p:txBody>
      </p:sp>
    </p:spTree>
    <p:extLst>
      <p:ext uri="{BB962C8B-B14F-4D97-AF65-F5344CB8AC3E}">
        <p14:creationId xmlns:p14="http://schemas.microsoft.com/office/powerpoint/2010/main" val="2738960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872753" cy="3877815"/>
          </a:xfrm>
        </p:spPr>
        <p:txBody>
          <a:bodyPr>
            <a:normAutofit fontScale="92500"/>
          </a:bodyPr>
          <a:lstStyle/>
          <a:p>
            <a:pPr marL="0" indent="0">
              <a:buNone/>
            </a:pPr>
            <a:r>
              <a:rPr lang="en-US" b="1" dirty="0"/>
              <a:t>Genesis 22:2-14</a:t>
            </a:r>
          </a:p>
          <a:p>
            <a:endParaRPr lang="en-US" sz="800" b="1" dirty="0"/>
          </a:p>
          <a:p>
            <a:pPr marL="0" indent="0">
              <a:buNone/>
            </a:pPr>
            <a:r>
              <a:rPr lang="en-US" b="1" dirty="0"/>
              <a:t>Take your son…  your only son Isaac…</a:t>
            </a:r>
          </a:p>
          <a:p>
            <a:endParaRPr lang="en-US" b="1" dirty="0"/>
          </a:p>
          <a:p>
            <a:pPr marL="0" indent="0">
              <a:buNone/>
            </a:pPr>
            <a:r>
              <a:rPr lang="en-US" b="1" dirty="0"/>
              <a:t>1 </a:t>
            </a:r>
            <a:r>
              <a:rPr lang="en-US" b="1" dirty="0" err="1"/>
              <a:t>Cor</a:t>
            </a:r>
            <a:r>
              <a:rPr lang="en-US" b="1" dirty="0"/>
              <a:t> 15:3-4  On the 3</a:t>
            </a:r>
            <a:r>
              <a:rPr lang="en-US" b="1" baseline="30000" dirty="0"/>
              <a:t>rd</a:t>
            </a:r>
            <a:r>
              <a:rPr lang="en-US" b="1" dirty="0"/>
              <a:t> day.</a:t>
            </a:r>
          </a:p>
          <a:p>
            <a:endParaRPr lang="en-US" b="1" dirty="0"/>
          </a:p>
          <a:p>
            <a:pPr marL="0" indent="0">
              <a:buNone/>
            </a:pPr>
            <a:r>
              <a:rPr lang="en-US" b="1" dirty="0" err="1"/>
              <a:t>Heb</a:t>
            </a:r>
            <a:r>
              <a:rPr lang="en-US" b="1" dirty="0"/>
              <a:t> 11:19  Figuratively, Abraham received is son on the 3</a:t>
            </a:r>
            <a:r>
              <a:rPr lang="en-US" b="1" baseline="30000" dirty="0"/>
              <a:t>rd</a:t>
            </a:r>
            <a:r>
              <a:rPr lang="en-US" b="1" dirty="0"/>
              <a:t> day.</a:t>
            </a:r>
          </a:p>
        </p:txBody>
      </p:sp>
      <p:sp>
        <p:nvSpPr>
          <p:cNvPr id="3" name="Title 2"/>
          <p:cNvSpPr>
            <a:spLocks noGrp="1"/>
          </p:cNvSpPr>
          <p:nvPr>
            <p:ph type="title"/>
          </p:nvPr>
        </p:nvSpPr>
        <p:spPr/>
        <p:txBody>
          <a:bodyPr/>
          <a:lstStyle/>
          <a:p>
            <a:r>
              <a:rPr lang="en-US" sz="3600" b="1" dirty="0"/>
              <a:t>Abraham and Isaac</a:t>
            </a:r>
          </a:p>
        </p:txBody>
      </p:sp>
      <p:pic>
        <p:nvPicPr>
          <p:cNvPr id="5" name="Picture 5" descr="https://encrypted-tbn0.gstatic.com/images?q=tbn:ANd9GcQJBWHuTuoEYgXeqHpxVP_pLB0z_6tRd_VaypG3G1KhslSeDAS1R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0938"/>
            <a:ext cx="3276600" cy="458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682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We need to follow the footsteps of Abraham:</a:t>
            </a:r>
          </a:p>
          <a:p>
            <a:pPr marL="0" indent="0">
              <a:buNone/>
            </a:pPr>
            <a:endParaRPr lang="en-US" sz="2000" b="1" dirty="0"/>
          </a:p>
          <a:p>
            <a:pPr marL="0" indent="0">
              <a:buNone/>
            </a:pPr>
            <a:r>
              <a:rPr lang="en-US" sz="2800" b="1" dirty="0"/>
              <a:t>Out of Ur/Haran.</a:t>
            </a:r>
          </a:p>
          <a:p>
            <a:pPr marL="0" indent="0">
              <a:buNone/>
            </a:pPr>
            <a:endParaRPr lang="en-US" sz="2000" b="1" dirty="0"/>
          </a:p>
          <a:p>
            <a:pPr marL="0" indent="0">
              <a:buNone/>
            </a:pPr>
            <a:r>
              <a:rPr lang="en-US" sz="2800" b="1" dirty="0"/>
              <a:t>To Mt. Moriah.</a:t>
            </a:r>
          </a:p>
          <a:p>
            <a:pPr marL="0" indent="0">
              <a:buNone/>
            </a:pPr>
            <a:endParaRPr lang="en-US" sz="2000" b="1" dirty="0"/>
          </a:p>
          <a:p>
            <a:pPr marL="0" indent="0">
              <a:buNone/>
            </a:pPr>
            <a:r>
              <a:rPr lang="en-US" sz="2800" b="1" dirty="0"/>
              <a:t>Gen 22:14  On the Mountain of the Lord, it will be provided.</a:t>
            </a:r>
          </a:p>
        </p:txBody>
      </p:sp>
      <p:sp>
        <p:nvSpPr>
          <p:cNvPr id="3" name="Title 2"/>
          <p:cNvSpPr>
            <a:spLocks noGrp="1"/>
          </p:cNvSpPr>
          <p:nvPr>
            <p:ph type="title"/>
          </p:nvPr>
        </p:nvSpPr>
        <p:spPr/>
        <p:txBody>
          <a:bodyPr/>
          <a:lstStyle/>
          <a:p>
            <a:r>
              <a:rPr lang="en-US" sz="3600" b="1" dirty="0"/>
              <a:t>Abraham Walked by Faith</a:t>
            </a:r>
          </a:p>
        </p:txBody>
      </p:sp>
    </p:spTree>
    <p:extLst>
      <p:ext uri="{BB962C8B-B14F-4D97-AF65-F5344CB8AC3E}">
        <p14:creationId xmlns:p14="http://schemas.microsoft.com/office/powerpoint/2010/main" val="23626092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038600" cy="3877815"/>
          </a:xfrm>
        </p:spPr>
        <p:txBody>
          <a:bodyPr/>
          <a:lstStyle/>
          <a:p>
            <a:pPr marL="0" indent="0">
              <a:buNone/>
            </a:pPr>
            <a:r>
              <a:rPr lang="en-US" b="1" dirty="0"/>
              <a:t>Abraham buys a cave and field in </a:t>
            </a:r>
            <a:r>
              <a:rPr lang="en-US" b="1" dirty="0" err="1"/>
              <a:t>Machpelah</a:t>
            </a:r>
            <a:r>
              <a:rPr lang="en-US" b="1" dirty="0"/>
              <a:t>.</a:t>
            </a:r>
          </a:p>
          <a:p>
            <a:pPr marL="0" indent="0">
              <a:buNone/>
            </a:pPr>
            <a:endParaRPr lang="en-US" b="1" dirty="0"/>
          </a:p>
          <a:p>
            <a:pPr marL="0" indent="0">
              <a:buNone/>
            </a:pPr>
            <a:r>
              <a:rPr lang="en-US" b="1" dirty="0" err="1"/>
              <a:t>Heb</a:t>
            </a:r>
            <a:r>
              <a:rPr lang="en-US" b="1" dirty="0"/>
              <a:t> 11:13  Abraham only saw the fulfillment of the promise from afar.</a:t>
            </a:r>
          </a:p>
        </p:txBody>
      </p:sp>
      <p:sp>
        <p:nvSpPr>
          <p:cNvPr id="3" name="Title 2"/>
          <p:cNvSpPr>
            <a:spLocks noGrp="1"/>
          </p:cNvSpPr>
          <p:nvPr>
            <p:ph type="title"/>
          </p:nvPr>
        </p:nvSpPr>
        <p:spPr/>
        <p:txBody>
          <a:bodyPr/>
          <a:lstStyle/>
          <a:p>
            <a:r>
              <a:rPr lang="en-US" sz="3600" b="1" dirty="0"/>
              <a:t>Genesis 23 Abraham Buys a Field</a:t>
            </a:r>
          </a:p>
        </p:txBody>
      </p:sp>
      <p:pic>
        <p:nvPicPr>
          <p:cNvPr id="4098" name="Picture 2" descr="Image result for Abraham buys a cave in Machpel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3546231" cy="458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6029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286000"/>
            <a:ext cx="8001000" cy="3877815"/>
          </a:xfrm>
        </p:spPr>
        <p:txBody>
          <a:bodyPr/>
          <a:lstStyle/>
          <a:p>
            <a:pPr marL="0" indent="0">
              <a:buNone/>
            </a:pPr>
            <a:r>
              <a:rPr lang="en-US" b="1" dirty="0"/>
              <a:t>Abraham trusts God.</a:t>
            </a:r>
          </a:p>
          <a:p>
            <a:pPr marL="0" indent="0">
              <a:buNone/>
            </a:pPr>
            <a:r>
              <a:rPr lang="en-US" b="1" dirty="0"/>
              <a:t>Abraham’s servant prays specifically and is answered</a:t>
            </a:r>
          </a:p>
        </p:txBody>
      </p:sp>
      <p:sp>
        <p:nvSpPr>
          <p:cNvPr id="3" name="Title 2"/>
          <p:cNvSpPr>
            <a:spLocks noGrp="1"/>
          </p:cNvSpPr>
          <p:nvPr>
            <p:ph type="title"/>
          </p:nvPr>
        </p:nvSpPr>
        <p:spPr/>
        <p:txBody>
          <a:bodyPr/>
          <a:lstStyle/>
          <a:p>
            <a:r>
              <a:rPr lang="en-US" sz="3600" b="1" dirty="0"/>
              <a:t>Genesis 24 Isaac and Rebekah</a:t>
            </a:r>
          </a:p>
        </p:txBody>
      </p:sp>
      <p:pic>
        <p:nvPicPr>
          <p:cNvPr id="5122" name="Picture 2" descr="Image result for Genesis 24  Rebeka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297114"/>
            <a:ext cx="5905500"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7251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09800"/>
            <a:ext cx="7745505" cy="3877815"/>
          </a:xfrm>
        </p:spPr>
        <p:txBody>
          <a:bodyPr/>
          <a:lstStyle/>
          <a:p>
            <a:r>
              <a:rPr lang="en-US" b="1" dirty="0"/>
              <a:t>Esau:  Physical Israel and the Old Covenant.</a:t>
            </a:r>
          </a:p>
          <a:p>
            <a:pPr lvl="1"/>
            <a:r>
              <a:rPr lang="en-US" b="1" dirty="0"/>
              <a:t>The natural first-born.</a:t>
            </a:r>
          </a:p>
          <a:p>
            <a:endParaRPr lang="en-US" b="1" dirty="0"/>
          </a:p>
          <a:p>
            <a:r>
              <a:rPr lang="en-US" b="1" dirty="0"/>
              <a:t>Jacob:  Spiritual Israel and the New Covenant.</a:t>
            </a:r>
          </a:p>
          <a:p>
            <a:pPr lvl="1"/>
            <a:r>
              <a:rPr lang="en-US" b="1" dirty="0"/>
              <a:t>The chosen “first-born.”  Romans 9:10-13</a:t>
            </a:r>
          </a:p>
          <a:p>
            <a:pPr lvl="1"/>
            <a:endParaRPr lang="en-US" sz="1100" b="1" dirty="0"/>
          </a:p>
          <a:p>
            <a:pPr lvl="1"/>
            <a:r>
              <a:rPr lang="en-US" b="1" dirty="0"/>
              <a:t>Q: Was Jacob more righteous than Esau?</a:t>
            </a:r>
          </a:p>
          <a:p>
            <a:pPr lvl="1"/>
            <a:endParaRPr lang="en-US" sz="1200" b="1" dirty="0"/>
          </a:p>
          <a:p>
            <a:pPr lvl="1"/>
            <a:r>
              <a:rPr lang="en-US" b="1" dirty="0"/>
              <a:t>Q:  Did God really hate Esau?</a:t>
            </a:r>
          </a:p>
        </p:txBody>
      </p:sp>
      <p:sp>
        <p:nvSpPr>
          <p:cNvPr id="3" name="Title 2"/>
          <p:cNvSpPr>
            <a:spLocks noGrp="1"/>
          </p:cNvSpPr>
          <p:nvPr>
            <p:ph type="title"/>
          </p:nvPr>
        </p:nvSpPr>
        <p:spPr/>
        <p:txBody>
          <a:bodyPr/>
          <a:lstStyle/>
          <a:p>
            <a:r>
              <a:rPr lang="en-US" sz="3200" b="1" dirty="0"/>
              <a:t>Genesis 25-36 Jacob and Esau</a:t>
            </a:r>
            <a:br>
              <a:rPr lang="en-US" sz="3200" b="1" dirty="0"/>
            </a:br>
            <a:r>
              <a:rPr lang="en-US" sz="3200" b="1" dirty="0"/>
              <a:t>God’s Unmerited Favor</a:t>
            </a:r>
          </a:p>
        </p:txBody>
      </p:sp>
    </p:spTree>
    <p:extLst>
      <p:ext uri="{BB962C8B-B14F-4D97-AF65-F5344CB8AC3E}">
        <p14:creationId xmlns:p14="http://schemas.microsoft.com/office/powerpoint/2010/main" val="133527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3877815"/>
          </a:xfrm>
        </p:spPr>
        <p:txBody>
          <a:bodyPr/>
          <a:lstStyle/>
          <a:p>
            <a:pPr marL="0" indent="0">
              <a:buNone/>
            </a:pPr>
            <a:r>
              <a:rPr lang="en-US" b="1" dirty="0"/>
              <a:t>Gen 25:23 Two nations are in your womb.  (Israel and Edom)</a:t>
            </a:r>
          </a:p>
          <a:p>
            <a:pPr marL="0" indent="0">
              <a:buNone/>
            </a:pPr>
            <a:r>
              <a:rPr lang="en-US" b="1" dirty="0"/>
              <a:t>Esau = hairy</a:t>
            </a:r>
          </a:p>
          <a:p>
            <a:pPr marL="0" indent="0">
              <a:buNone/>
            </a:pPr>
            <a:r>
              <a:rPr lang="en-US" b="1" dirty="0"/>
              <a:t>Edom = red-head</a:t>
            </a:r>
          </a:p>
          <a:p>
            <a:pPr marL="0" indent="0">
              <a:buNone/>
            </a:pPr>
            <a:r>
              <a:rPr lang="en-US" b="1" dirty="0"/>
              <a:t>Jacob = grasp the heel</a:t>
            </a:r>
          </a:p>
          <a:p>
            <a:pPr marL="0" indent="0">
              <a:buNone/>
            </a:pPr>
            <a:endParaRPr lang="en-US" b="1" dirty="0"/>
          </a:p>
        </p:txBody>
      </p:sp>
      <p:sp>
        <p:nvSpPr>
          <p:cNvPr id="3" name="Title 2"/>
          <p:cNvSpPr>
            <a:spLocks noGrp="1"/>
          </p:cNvSpPr>
          <p:nvPr>
            <p:ph type="title"/>
          </p:nvPr>
        </p:nvSpPr>
        <p:spPr/>
        <p:txBody>
          <a:bodyPr/>
          <a:lstStyle/>
          <a:p>
            <a:r>
              <a:rPr lang="en-US" sz="3600" b="1" dirty="0"/>
              <a:t>Genesis 25:21-34 God chooses Jacob</a:t>
            </a:r>
          </a:p>
        </p:txBody>
      </p:sp>
      <p:sp>
        <p:nvSpPr>
          <p:cNvPr id="4" name="AutoShape 4" descr="Image result for jacob grasps esa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jacob grasps esa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4" name="Picture 10" descr="Image result for jacob grasps esau's h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2406" y="1395412"/>
            <a:ext cx="3589871" cy="546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522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5800" y="2248347"/>
            <a:ext cx="3948952" cy="4304853"/>
          </a:xfrm>
        </p:spPr>
        <p:txBody>
          <a:bodyPr/>
          <a:lstStyle/>
          <a:p>
            <a:pPr marL="0" indent="0">
              <a:buNone/>
            </a:pPr>
            <a:r>
              <a:rPr lang="en-US" b="1" dirty="0"/>
              <a:t>Gen 25:27-34 Jacob takes the birthright by cunning.</a:t>
            </a:r>
          </a:p>
          <a:p>
            <a:pPr marL="0" indent="0">
              <a:buNone/>
            </a:pPr>
            <a:endParaRPr lang="en-US" sz="1600" b="1" dirty="0"/>
          </a:p>
          <a:p>
            <a:pPr marL="0" indent="0">
              <a:buNone/>
            </a:pPr>
            <a:r>
              <a:rPr lang="en-US" b="1" dirty="0"/>
              <a:t>25:34 Esau despised his birthright</a:t>
            </a:r>
          </a:p>
          <a:p>
            <a:pPr marL="0" indent="0">
              <a:buNone/>
            </a:pPr>
            <a:endParaRPr lang="en-US" sz="1600" b="1" dirty="0"/>
          </a:p>
          <a:p>
            <a:pPr marL="0" indent="0">
              <a:buNone/>
            </a:pPr>
            <a:r>
              <a:rPr lang="en-US" b="1" dirty="0"/>
              <a:t>Luke 9:25.</a:t>
            </a:r>
          </a:p>
          <a:p>
            <a:pPr marL="0" indent="0">
              <a:buNone/>
            </a:pPr>
            <a:endParaRPr lang="en-US" sz="1600" b="1" dirty="0"/>
          </a:p>
          <a:p>
            <a:pPr marL="0" indent="0">
              <a:buNone/>
            </a:pPr>
            <a:r>
              <a:rPr lang="en-US" b="1" dirty="0"/>
              <a:t>Q: How could we be like Esau?</a:t>
            </a:r>
          </a:p>
          <a:p>
            <a:endParaRPr lang="en-US" dirty="0"/>
          </a:p>
        </p:txBody>
      </p:sp>
      <p:sp>
        <p:nvSpPr>
          <p:cNvPr id="3" name="Title 2"/>
          <p:cNvSpPr>
            <a:spLocks noGrp="1"/>
          </p:cNvSpPr>
          <p:nvPr>
            <p:ph type="title"/>
          </p:nvPr>
        </p:nvSpPr>
        <p:spPr/>
        <p:txBody>
          <a:bodyPr/>
          <a:lstStyle/>
          <a:p>
            <a:r>
              <a:rPr lang="en-US" sz="3600" b="1" dirty="0"/>
              <a:t>Gen 25 Esau Sells His Birthright</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57400"/>
            <a:ext cx="3932237"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8067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2248347"/>
            <a:ext cx="4101352" cy="4381053"/>
          </a:xfrm>
        </p:spPr>
        <p:txBody>
          <a:bodyPr/>
          <a:lstStyle/>
          <a:p>
            <a:pPr marL="0" indent="0">
              <a:buNone/>
            </a:pPr>
            <a:r>
              <a:rPr lang="en-US" b="1" dirty="0"/>
              <a:t>None of the characters in this story come off well.</a:t>
            </a:r>
          </a:p>
          <a:p>
            <a:pPr marL="0" indent="0">
              <a:buNone/>
            </a:pPr>
            <a:r>
              <a:rPr lang="en-US" b="1" dirty="0"/>
              <a:t>Isaac does not invite Jacob to the blessing.</a:t>
            </a:r>
          </a:p>
          <a:p>
            <a:pPr marL="0" indent="0">
              <a:buNone/>
            </a:pPr>
            <a:r>
              <a:rPr lang="en-US" b="1" dirty="0"/>
              <a:t>Esau agrees to the plot.</a:t>
            </a:r>
          </a:p>
          <a:p>
            <a:pPr marL="0" indent="0">
              <a:buNone/>
            </a:pPr>
            <a:r>
              <a:rPr lang="en-US" b="1" dirty="0"/>
              <a:t>Rebekah a manipulative schemer.</a:t>
            </a:r>
          </a:p>
          <a:p>
            <a:pPr marL="0" indent="0">
              <a:buNone/>
            </a:pPr>
            <a:r>
              <a:rPr lang="en-US" b="1" dirty="0"/>
              <a:t>Jacob a selfish, cunning schemer.</a:t>
            </a:r>
          </a:p>
        </p:txBody>
      </p:sp>
      <p:sp>
        <p:nvSpPr>
          <p:cNvPr id="3" name="Title 2"/>
          <p:cNvSpPr>
            <a:spLocks noGrp="1"/>
          </p:cNvSpPr>
          <p:nvPr>
            <p:ph type="title"/>
          </p:nvPr>
        </p:nvSpPr>
        <p:spPr/>
        <p:txBody>
          <a:bodyPr/>
          <a:lstStyle/>
          <a:p>
            <a:r>
              <a:rPr lang="en-US" sz="2800" b="1" dirty="0"/>
              <a:t>Genesis 27:1-40 Jacob Steals Esau’s Blessing</a:t>
            </a: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81199"/>
            <a:ext cx="3667125"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5734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101353" cy="3877815"/>
          </a:xfrm>
        </p:spPr>
        <p:txBody>
          <a:bodyPr>
            <a:normAutofit/>
          </a:bodyPr>
          <a:lstStyle/>
          <a:p>
            <a:pPr marL="0" indent="0">
              <a:buNone/>
            </a:pPr>
            <a:r>
              <a:rPr lang="en-US" sz="2800" b="1" dirty="0"/>
              <a:t>I will be with you.</a:t>
            </a:r>
          </a:p>
          <a:p>
            <a:pPr marL="0" indent="0">
              <a:buNone/>
            </a:pPr>
            <a:endParaRPr lang="en-US" sz="2800" b="1" dirty="0"/>
          </a:p>
          <a:p>
            <a:pPr marL="0" indent="0">
              <a:buNone/>
            </a:pPr>
            <a:r>
              <a:rPr lang="en-US" sz="2800" b="1" dirty="0"/>
              <a:t>I will bring you back.</a:t>
            </a:r>
          </a:p>
          <a:p>
            <a:pPr marL="0" indent="0">
              <a:buNone/>
            </a:pPr>
            <a:endParaRPr lang="en-US" sz="2800" b="1" dirty="0"/>
          </a:p>
          <a:p>
            <a:pPr marL="0" indent="0">
              <a:buNone/>
            </a:pPr>
            <a:r>
              <a:rPr lang="en-US" sz="2800" b="1" dirty="0"/>
              <a:t>Bethel (house of God)</a:t>
            </a:r>
          </a:p>
        </p:txBody>
      </p:sp>
      <p:sp>
        <p:nvSpPr>
          <p:cNvPr id="3" name="Title 2"/>
          <p:cNvSpPr>
            <a:spLocks noGrp="1"/>
          </p:cNvSpPr>
          <p:nvPr>
            <p:ph type="title"/>
          </p:nvPr>
        </p:nvSpPr>
        <p:spPr/>
        <p:txBody>
          <a:bodyPr/>
          <a:lstStyle/>
          <a:p>
            <a:r>
              <a:rPr lang="en-US" sz="3200" b="1" dirty="0"/>
              <a:t>Genesis 28:10-22 God Reassures Jacob</a:t>
            </a:r>
          </a:p>
        </p:txBody>
      </p:sp>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52600"/>
            <a:ext cx="347763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59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7911352" cy="3877815"/>
          </a:xfrm>
        </p:spPr>
        <p:txBody>
          <a:bodyPr>
            <a:normAutofit/>
          </a:bodyPr>
          <a:lstStyle/>
          <a:p>
            <a:pPr marL="0" indent="0">
              <a:buNone/>
            </a:pPr>
            <a:r>
              <a:rPr lang="en-US" b="1" dirty="0"/>
              <a:t>Leah’s Children:</a:t>
            </a:r>
          </a:p>
          <a:p>
            <a:pPr marL="0" indent="0">
              <a:buNone/>
            </a:pPr>
            <a:endParaRPr lang="en-US" sz="1000" b="1" dirty="0"/>
          </a:p>
          <a:p>
            <a:pPr marL="0" indent="0">
              <a:buNone/>
            </a:pPr>
            <a:r>
              <a:rPr lang="en-US" b="1" dirty="0"/>
              <a:t>Reuben </a:t>
            </a:r>
            <a:r>
              <a:rPr lang="en-US" b="1" i="1" dirty="0" err="1"/>
              <a:t>re’ubhen</a:t>
            </a:r>
            <a:r>
              <a:rPr lang="en-US" b="1" dirty="0"/>
              <a:t>  The Lord has looked on my </a:t>
            </a:r>
            <a:r>
              <a:rPr lang="en-US" b="1" i="1" dirty="0"/>
              <a:t>affliction</a:t>
            </a:r>
            <a:r>
              <a:rPr lang="en-US" b="1" dirty="0"/>
              <a:t>.</a:t>
            </a:r>
          </a:p>
          <a:p>
            <a:pPr marL="0" indent="0">
              <a:buNone/>
            </a:pPr>
            <a:r>
              <a:rPr lang="en-US" b="1" dirty="0"/>
              <a:t>Simeon  </a:t>
            </a:r>
            <a:r>
              <a:rPr lang="en-US" b="1" i="1" dirty="0" err="1"/>
              <a:t>shim’on</a:t>
            </a:r>
            <a:r>
              <a:rPr lang="en-US" b="1" dirty="0"/>
              <a:t>  Because the Lord has </a:t>
            </a:r>
            <a:r>
              <a:rPr lang="en-US" b="1" i="1" dirty="0"/>
              <a:t>heard</a:t>
            </a:r>
            <a:r>
              <a:rPr lang="en-US" b="1" dirty="0"/>
              <a:t> me.</a:t>
            </a:r>
          </a:p>
          <a:p>
            <a:pPr marL="0" indent="0">
              <a:buNone/>
            </a:pPr>
            <a:r>
              <a:rPr lang="en-US" b="1" dirty="0"/>
              <a:t>Levi  </a:t>
            </a:r>
            <a:r>
              <a:rPr lang="en-US" b="1" i="1" dirty="0" err="1"/>
              <a:t>lewi</a:t>
            </a:r>
            <a:r>
              <a:rPr lang="en-US" b="1" dirty="0"/>
              <a:t>  Now my husband will be </a:t>
            </a:r>
            <a:r>
              <a:rPr lang="en-US" b="1" i="1" dirty="0"/>
              <a:t>joined</a:t>
            </a:r>
            <a:r>
              <a:rPr lang="en-US" b="1" dirty="0"/>
              <a:t> to me.</a:t>
            </a:r>
          </a:p>
          <a:p>
            <a:pPr marL="0" indent="0">
              <a:buNone/>
            </a:pPr>
            <a:r>
              <a:rPr lang="en-US" b="1" dirty="0"/>
              <a:t>Judah  </a:t>
            </a:r>
            <a:r>
              <a:rPr lang="en-US" b="1" i="1" dirty="0" err="1"/>
              <a:t>yehudhah</a:t>
            </a:r>
            <a:r>
              <a:rPr lang="en-US" b="1" dirty="0"/>
              <a:t>  I will </a:t>
            </a:r>
            <a:r>
              <a:rPr lang="en-US" b="1" i="1" dirty="0"/>
              <a:t>praise</a:t>
            </a:r>
            <a:r>
              <a:rPr lang="en-US" b="1" dirty="0"/>
              <a:t> the Lord.</a:t>
            </a:r>
          </a:p>
          <a:p>
            <a:pPr marL="0" indent="0">
              <a:buNone/>
            </a:pPr>
            <a:r>
              <a:rPr lang="en-US" b="1" dirty="0"/>
              <a:t>Issachar  </a:t>
            </a:r>
            <a:r>
              <a:rPr lang="en-US" b="1" i="1" dirty="0" err="1"/>
              <a:t>sekhartikha</a:t>
            </a:r>
            <a:r>
              <a:rPr lang="en-US" b="1" i="1" dirty="0"/>
              <a:t> </a:t>
            </a:r>
            <a:r>
              <a:rPr lang="en-US" b="1" dirty="0"/>
              <a:t> God has given me my </a:t>
            </a:r>
            <a:r>
              <a:rPr lang="en-US" b="1" i="1" dirty="0"/>
              <a:t>hire</a:t>
            </a:r>
            <a:r>
              <a:rPr lang="en-US" b="1" dirty="0"/>
              <a:t>.</a:t>
            </a:r>
          </a:p>
          <a:p>
            <a:pPr marL="0" indent="0">
              <a:buNone/>
            </a:pPr>
            <a:r>
              <a:rPr lang="en-US" b="1" dirty="0"/>
              <a:t>Zebulun  </a:t>
            </a:r>
            <a:r>
              <a:rPr lang="en-US" b="1" i="1" dirty="0" err="1"/>
              <a:t>zebedh</a:t>
            </a:r>
            <a:r>
              <a:rPr lang="en-US" b="1" dirty="0"/>
              <a:t>   God has given me a good </a:t>
            </a:r>
            <a:r>
              <a:rPr lang="en-US" b="1" i="1" dirty="0"/>
              <a:t>dowry.</a:t>
            </a:r>
          </a:p>
          <a:p>
            <a:pPr marL="0" indent="0">
              <a:buNone/>
            </a:pPr>
            <a:endParaRPr lang="en-US" b="1" dirty="0"/>
          </a:p>
        </p:txBody>
      </p:sp>
      <p:sp>
        <p:nvSpPr>
          <p:cNvPr id="3" name="Title 2"/>
          <p:cNvSpPr>
            <a:spLocks noGrp="1"/>
          </p:cNvSpPr>
          <p:nvPr>
            <p:ph type="title"/>
          </p:nvPr>
        </p:nvSpPr>
        <p:spPr>
          <a:xfrm>
            <a:off x="688490" y="570156"/>
            <a:ext cx="7845910" cy="1054250"/>
          </a:xfrm>
        </p:spPr>
        <p:txBody>
          <a:bodyPr/>
          <a:lstStyle/>
          <a:p>
            <a:r>
              <a:rPr lang="en-US" sz="3200" b="1" dirty="0"/>
              <a:t>Gen 29-31 Jacob, Laban, Rachel and Leah</a:t>
            </a:r>
            <a:br>
              <a:rPr lang="en-US" sz="3200" b="1" dirty="0"/>
            </a:br>
            <a:r>
              <a:rPr lang="en-US" sz="3200" b="1" dirty="0"/>
              <a:t>The Deceiver is Deceived</a:t>
            </a:r>
          </a:p>
        </p:txBody>
      </p:sp>
    </p:spTree>
    <p:extLst>
      <p:ext uri="{BB962C8B-B14F-4D97-AF65-F5344CB8AC3E}">
        <p14:creationId xmlns:p14="http://schemas.microsoft.com/office/powerpoint/2010/main" val="1159852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438400"/>
            <a:ext cx="8063752" cy="3687762"/>
          </a:xfrm>
        </p:spPr>
        <p:txBody>
          <a:bodyPr/>
          <a:lstStyle/>
          <a:p>
            <a:r>
              <a:rPr lang="en-US" b="1" dirty="0"/>
              <a:t>Genesis </a:t>
            </a:r>
            <a:r>
              <a:rPr lang="en-US" b="1" dirty="0" err="1"/>
              <a:t>Ch</a:t>
            </a:r>
            <a:r>
              <a:rPr lang="en-US" b="1" dirty="0"/>
              <a:t> 1-3 is primarily theology.</a:t>
            </a:r>
          </a:p>
          <a:p>
            <a:endParaRPr lang="en-US" b="1" dirty="0"/>
          </a:p>
          <a:p>
            <a:r>
              <a:rPr lang="en-US" b="1" dirty="0"/>
              <a:t>Genesis 1:1</a:t>
            </a:r>
          </a:p>
          <a:p>
            <a:pPr lvl="1"/>
            <a:r>
              <a:rPr lang="en-US" b="1" dirty="0"/>
              <a:t>In the beginning…</a:t>
            </a:r>
          </a:p>
          <a:p>
            <a:pPr lvl="1"/>
            <a:r>
              <a:rPr lang="en-US" b="1" dirty="0"/>
              <a:t>In the beginning, God…</a:t>
            </a:r>
          </a:p>
          <a:p>
            <a:pPr lvl="1"/>
            <a:r>
              <a:rPr lang="en-US" b="1" dirty="0"/>
              <a:t>In the beginning, God created… (</a:t>
            </a:r>
            <a:r>
              <a:rPr lang="en-US" b="1" dirty="0" err="1"/>
              <a:t>Heb</a:t>
            </a:r>
            <a:r>
              <a:rPr lang="en-US" b="1" dirty="0"/>
              <a:t> 11:3 Rom 1:21-25)</a:t>
            </a:r>
          </a:p>
          <a:p>
            <a:pPr lvl="1"/>
            <a:r>
              <a:rPr lang="en-US" b="1" dirty="0"/>
              <a:t>In the beginning God created the heavens and the earth</a:t>
            </a:r>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3604721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133601"/>
            <a:ext cx="7758952" cy="3992562"/>
          </a:xfrm>
        </p:spPr>
        <p:txBody>
          <a:bodyPr>
            <a:normAutofit fontScale="85000" lnSpcReduction="10000"/>
          </a:bodyPr>
          <a:lstStyle/>
          <a:p>
            <a:pPr marL="0" indent="0">
              <a:buNone/>
            </a:pPr>
            <a:r>
              <a:rPr lang="en-US" b="1" dirty="0"/>
              <a:t>Bilhah (maid of Rachel)</a:t>
            </a:r>
          </a:p>
          <a:p>
            <a:pPr marL="0" indent="0">
              <a:buNone/>
            </a:pPr>
            <a:endParaRPr lang="en-US" sz="1100" b="1" dirty="0"/>
          </a:p>
          <a:p>
            <a:pPr marL="0" indent="0">
              <a:buNone/>
            </a:pPr>
            <a:r>
              <a:rPr lang="en-US" b="1" dirty="0"/>
              <a:t>Dan </a:t>
            </a:r>
            <a:r>
              <a:rPr lang="en-US" b="1" i="1" dirty="0" err="1"/>
              <a:t>dananni</a:t>
            </a:r>
            <a:r>
              <a:rPr lang="en-US" b="1" dirty="0"/>
              <a:t>   God has </a:t>
            </a:r>
            <a:r>
              <a:rPr lang="en-US" b="1" i="1" dirty="0"/>
              <a:t>judged</a:t>
            </a:r>
            <a:r>
              <a:rPr lang="en-US" b="1" dirty="0"/>
              <a:t> me.</a:t>
            </a:r>
          </a:p>
          <a:p>
            <a:pPr marL="0" indent="0">
              <a:buNone/>
            </a:pPr>
            <a:r>
              <a:rPr lang="en-US" b="1" dirty="0"/>
              <a:t>Naphtali  </a:t>
            </a:r>
            <a:r>
              <a:rPr lang="en-US" b="1" i="1" dirty="0" err="1"/>
              <a:t>naphtalti</a:t>
            </a:r>
            <a:r>
              <a:rPr lang="en-US" b="1" dirty="0"/>
              <a:t>    I have </a:t>
            </a:r>
            <a:r>
              <a:rPr lang="en-US" b="1" i="1" dirty="0"/>
              <a:t>wrestled</a:t>
            </a:r>
            <a:r>
              <a:rPr lang="en-US" b="1" dirty="0"/>
              <a:t> my sister and prevailed.</a:t>
            </a:r>
          </a:p>
          <a:p>
            <a:pPr marL="0" indent="0">
              <a:buNone/>
            </a:pPr>
            <a:endParaRPr lang="en-US" sz="1100" b="1" dirty="0"/>
          </a:p>
          <a:p>
            <a:pPr marL="0" indent="0">
              <a:buNone/>
            </a:pPr>
            <a:r>
              <a:rPr lang="en-US" b="1" dirty="0" err="1"/>
              <a:t>Zilpah</a:t>
            </a:r>
            <a:r>
              <a:rPr lang="en-US" b="1" dirty="0"/>
              <a:t> (maid of Leah)</a:t>
            </a:r>
          </a:p>
          <a:p>
            <a:pPr marL="0" indent="0">
              <a:buNone/>
            </a:pPr>
            <a:endParaRPr lang="en-US" sz="1100" b="1" dirty="0"/>
          </a:p>
          <a:p>
            <a:pPr marL="0" indent="0">
              <a:buNone/>
            </a:pPr>
            <a:r>
              <a:rPr lang="en-US" b="1" dirty="0"/>
              <a:t>Gad </a:t>
            </a:r>
            <a:r>
              <a:rPr lang="en-US" b="1" i="1" dirty="0" err="1"/>
              <a:t>baghadh</a:t>
            </a:r>
            <a:r>
              <a:rPr lang="en-US" b="1" dirty="0"/>
              <a:t>   Good </a:t>
            </a:r>
            <a:r>
              <a:rPr lang="en-US" b="1" i="1" dirty="0"/>
              <a:t>fortune</a:t>
            </a:r>
            <a:r>
              <a:rPr lang="en-US" b="1" dirty="0"/>
              <a:t>.</a:t>
            </a:r>
          </a:p>
          <a:p>
            <a:pPr marL="0" indent="0">
              <a:buNone/>
            </a:pPr>
            <a:r>
              <a:rPr lang="en-US" b="1" dirty="0"/>
              <a:t>Asher </a:t>
            </a:r>
            <a:r>
              <a:rPr lang="en-US" b="1" i="1" dirty="0" err="1"/>
              <a:t>be’asheri</a:t>
            </a:r>
            <a:r>
              <a:rPr lang="en-US" b="1" dirty="0"/>
              <a:t>   For the women will call me </a:t>
            </a:r>
            <a:r>
              <a:rPr lang="en-US" b="1" i="1" dirty="0"/>
              <a:t>happy</a:t>
            </a:r>
            <a:r>
              <a:rPr lang="en-US" b="1" dirty="0"/>
              <a:t>.</a:t>
            </a:r>
          </a:p>
          <a:p>
            <a:pPr marL="0" indent="0">
              <a:buNone/>
            </a:pPr>
            <a:endParaRPr lang="en-US" sz="1000" b="1" dirty="0"/>
          </a:p>
          <a:p>
            <a:pPr marL="0" indent="0">
              <a:buNone/>
            </a:pPr>
            <a:r>
              <a:rPr lang="en-US" b="1" dirty="0"/>
              <a:t>Rachel</a:t>
            </a:r>
          </a:p>
          <a:p>
            <a:pPr marL="0" indent="0">
              <a:buNone/>
            </a:pPr>
            <a:endParaRPr lang="en-US" sz="900" b="1" dirty="0"/>
          </a:p>
          <a:p>
            <a:pPr marL="0" indent="0">
              <a:buNone/>
            </a:pPr>
            <a:r>
              <a:rPr lang="en-US" b="1" dirty="0"/>
              <a:t>Joseph </a:t>
            </a:r>
            <a:r>
              <a:rPr lang="en-US" b="1" i="1" dirty="0"/>
              <a:t>‘</a:t>
            </a:r>
            <a:r>
              <a:rPr lang="en-US" b="1" i="1" dirty="0" err="1"/>
              <a:t>asaph</a:t>
            </a:r>
            <a:r>
              <a:rPr lang="en-US" b="1" i="1" dirty="0"/>
              <a:t>  </a:t>
            </a:r>
            <a:r>
              <a:rPr lang="en-US" b="1" dirty="0"/>
              <a:t>God has </a:t>
            </a:r>
            <a:r>
              <a:rPr lang="en-US" b="1" i="1" dirty="0"/>
              <a:t>taken away </a:t>
            </a:r>
            <a:r>
              <a:rPr lang="en-US" b="1" dirty="0"/>
              <a:t>my reproach. </a:t>
            </a:r>
          </a:p>
          <a:p>
            <a:pPr marL="0" indent="0">
              <a:buNone/>
            </a:pPr>
            <a:r>
              <a:rPr lang="en-US" b="1" dirty="0"/>
              <a:t>Benjamin   </a:t>
            </a:r>
            <a:r>
              <a:rPr lang="en-US" b="1" i="1" dirty="0"/>
              <a:t>Son</a:t>
            </a:r>
            <a:r>
              <a:rPr lang="en-US" b="1" dirty="0"/>
              <a:t> of my </a:t>
            </a:r>
            <a:r>
              <a:rPr lang="en-US" b="1" i="1" dirty="0"/>
              <a:t>right hand</a:t>
            </a:r>
            <a:r>
              <a:rPr lang="en-US" b="1" dirty="0"/>
              <a:t>. </a:t>
            </a:r>
          </a:p>
          <a:p>
            <a:pPr marL="0" indent="0">
              <a:buNone/>
            </a:pPr>
            <a:endParaRPr lang="en-US" b="1" dirty="0"/>
          </a:p>
        </p:txBody>
      </p:sp>
      <p:sp>
        <p:nvSpPr>
          <p:cNvPr id="3" name="Title 2"/>
          <p:cNvSpPr>
            <a:spLocks noGrp="1"/>
          </p:cNvSpPr>
          <p:nvPr>
            <p:ph type="title"/>
          </p:nvPr>
        </p:nvSpPr>
        <p:spPr/>
        <p:txBody>
          <a:bodyPr/>
          <a:lstStyle/>
          <a:p>
            <a:r>
              <a:rPr lang="en-US" sz="3600" b="1" dirty="0"/>
              <a:t>12 Sons of Jacob</a:t>
            </a:r>
          </a:p>
        </p:txBody>
      </p:sp>
    </p:spTree>
    <p:extLst>
      <p:ext uri="{BB962C8B-B14F-4D97-AF65-F5344CB8AC3E}">
        <p14:creationId xmlns:p14="http://schemas.microsoft.com/office/powerpoint/2010/main" val="13455661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53000" y="2248347"/>
            <a:ext cx="3491752" cy="3877815"/>
          </a:xfrm>
        </p:spPr>
        <p:txBody>
          <a:bodyPr/>
          <a:lstStyle/>
          <a:p>
            <a:pPr marL="0" indent="0">
              <a:buNone/>
            </a:pPr>
            <a:r>
              <a:rPr lang="en-US" b="1" dirty="0"/>
              <a:t>Laban more interested in the idols/</a:t>
            </a:r>
            <a:r>
              <a:rPr lang="en-US" b="1" dirty="0" err="1"/>
              <a:t>teraphim</a:t>
            </a:r>
            <a:r>
              <a:rPr lang="en-US" b="1" dirty="0"/>
              <a:t> than in his daughters.</a:t>
            </a:r>
          </a:p>
          <a:p>
            <a:pPr marL="0" indent="0">
              <a:buNone/>
            </a:pPr>
            <a:endParaRPr lang="en-US" b="1" dirty="0"/>
          </a:p>
          <a:p>
            <a:pPr marL="0" indent="0">
              <a:buNone/>
            </a:pPr>
            <a:r>
              <a:rPr lang="en-US" b="1" dirty="0" err="1"/>
              <a:t>Nuzi</a:t>
            </a:r>
            <a:r>
              <a:rPr lang="en-US" b="1" dirty="0"/>
              <a:t> Tablets: He who holds the </a:t>
            </a:r>
            <a:r>
              <a:rPr lang="en-US" b="1" dirty="0" err="1"/>
              <a:t>teraphim</a:t>
            </a:r>
            <a:r>
              <a:rPr lang="en-US" b="1" dirty="0"/>
              <a:t> gets the inheritance.</a:t>
            </a:r>
          </a:p>
        </p:txBody>
      </p:sp>
      <p:sp>
        <p:nvSpPr>
          <p:cNvPr id="3" name="Title 2"/>
          <p:cNvSpPr>
            <a:spLocks noGrp="1"/>
          </p:cNvSpPr>
          <p:nvPr>
            <p:ph type="title"/>
          </p:nvPr>
        </p:nvSpPr>
        <p:spPr/>
        <p:txBody>
          <a:bodyPr/>
          <a:lstStyle/>
          <a:p>
            <a:r>
              <a:rPr lang="en-US" sz="3600" b="1" dirty="0"/>
              <a:t>Genesis 31 Jacob Flees From Laban</a:t>
            </a:r>
          </a:p>
        </p:txBody>
      </p:sp>
      <p:pic>
        <p:nvPicPr>
          <p:cNvPr id="1026" name="Picture 2" descr="https://boldlyproclaimingchrist.files.wordpress.com/2011/12/rachel_lab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0"/>
            <a:ext cx="4714875"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22157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286000"/>
            <a:ext cx="4724400" cy="3834382"/>
          </a:xfrm>
        </p:spPr>
        <p:txBody>
          <a:bodyPr>
            <a:normAutofit/>
          </a:bodyPr>
          <a:lstStyle/>
          <a:p>
            <a:pPr marL="0" indent="0">
              <a:buNone/>
            </a:pPr>
            <a:r>
              <a:rPr lang="en-US" dirty="0"/>
              <a:t>Jacob has really changed.</a:t>
            </a:r>
          </a:p>
          <a:p>
            <a:pPr marL="0" indent="0">
              <a:buNone/>
            </a:pPr>
            <a:endParaRPr lang="en-US" sz="1200" dirty="0"/>
          </a:p>
          <a:p>
            <a:pPr marL="0" indent="0">
              <a:buNone/>
            </a:pPr>
            <a:r>
              <a:rPr lang="en-US" dirty="0"/>
              <a:t>Gen 32:4  Speak to my Lord Esau</a:t>
            </a:r>
          </a:p>
          <a:p>
            <a:pPr marL="0" indent="0">
              <a:buNone/>
            </a:pPr>
            <a:endParaRPr lang="en-US" sz="1200" dirty="0"/>
          </a:p>
          <a:p>
            <a:pPr marL="0" indent="0">
              <a:buNone/>
            </a:pPr>
            <a:r>
              <a:rPr lang="en-US" dirty="0"/>
              <a:t>Esau brings 400 men</a:t>
            </a:r>
          </a:p>
          <a:p>
            <a:pPr marL="0" indent="0">
              <a:buNone/>
            </a:pPr>
            <a:endParaRPr lang="en-US" sz="1400" dirty="0"/>
          </a:p>
          <a:p>
            <a:pPr marL="0" indent="0">
              <a:buNone/>
            </a:pPr>
            <a:r>
              <a:rPr lang="en-US" dirty="0"/>
              <a:t>A faithful prayer.</a:t>
            </a:r>
          </a:p>
          <a:p>
            <a:pPr marL="0" indent="0">
              <a:buNone/>
            </a:pPr>
            <a:endParaRPr lang="en-US" sz="1200" dirty="0"/>
          </a:p>
          <a:p>
            <a:pPr marL="0" indent="0">
              <a:buNone/>
            </a:pPr>
            <a:r>
              <a:rPr lang="en-US" dirty="0"/>
              <a:t>Jacob: I will pacify him with these gifts.</a:t>
            </a:r>
          </a:p>
        </p:txBody>
      </p:sp>
      <p:sp>
        <p:nvSpPr>
          <p:cNvPr id="3" name="Title 2"/>
          <p:cNvSpPr>
            <a:spLocks noGrp="1"/>
          </p:cNvSpPr>
          <p:nvPr>
            <p:ph type="title"/>
          </p:nvPr>
        </p:nvSpPr>
        <p:spPr/>
        <p:txBody>
          <a:bodyPr/>
          <a:lstStyle/>
          <a:p>
            <a:r>
              <a:rPr lang="en-US" sz="3200" b="1" dirty="0"/>
              <a:t>Genesis 32 Jacob’s Worst Fear: Esau</a:t>
            </a:r>
          </a:p>
        </p:txBody>
      </p:sp>
      <p:pic>
        <p:nvPicPr>
          <p:cNvPr id="1026" name="Picture 2" descr="Image result for jabbok river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819400"/>
            <a:ext cx="3829050" cy="27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2137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286000"/>
            <a:ext cx="4343399" cy="4114800"/>
          </a:xfrm>
        </p:spPr>
        <p:txBody>
          <a:bodyPr>
            <a:normAutofit/>
          </a:bodyPr>
          <a:lstStyle/>
          <a:p>
            <a:pPr marL="0" indent="0">
              <a:buNone/>
            </a:pPr>
            <a:r>
              <a:rPr lang="en-US" b="1" dirty="0"/>
              <a:t>Genesis 32:25-31</a:t>
            </a:r>
          </a:p>
          <a:p>
            <a:pPr marL="0" indent="0">
              <a:buNone/>
            </a:pPr>
            <a:endParaRPr lang="en-US" sz="800" b="1" dirty="0"/>
          </a:p>
          <a:p>
            <a:pPr marL="0" indent="0">
              <a:buNone/>
            </a:pPr>
            <a:r>
              <a:rPr lang="en-US" b="1" dirty="0"/>
              <a:t>Jacob is winning!</a:t>
            </a:r>
          </a:p>
          <a:p>
            <a:pPr marL="0" indent="0">
              <a:buNone/>
            </a:pPr>
            <a:endParaRPr lang="en-US" sz="800" b="1" dirty="0"/>
          </a:p>
          <a:p>
            <a:pPr marL="0" indent="0">
              <a:buNone/>
            </a:pPr>
            <a:r>
              <a:rPr lang="en-US" b="1" dirty="0"/>
              <a:t>The angel touches his hip.</a:t>
            </a:r>
          </a:p>
          <a:p>
            <a:pPr marL="0" indent="0">
              <a:buNone/>
            </a:pPr>
            <a:endParaRPr lang="en-US" sz="800" b="1" dirty="0"/>
          </a:p>
          <a:p>
            <a:pPr marL="0" indent="0">
              <a:buNone/>
            </a:pPr>
            <a:r>
              <a:rPr lang="en-US" b="1" dirty="0"/>
              <a:t>v. 27 “I will not let you go until you bless me.”</a:t>
            </a:r>
          </a:p>
          <a:p>
            <a:pPr marL="0" indent="0">
              <a:buNone/>
            </a:pPr>
            <a:endParaRPr lang="en-US" sz="800" b="1" dirty="0"/>
          </a:p>
          <a:p>
            <a:pPr marL="0" indent="0">
              <a:buNone/>
            </a:pPr>
            <a:r>
              <a:rPr lang="en-US" b="1" dirty="0"/>
              <a:t>Jacob renamed Israel.  He struggled with God.</a:t>
            </a:r>
          </a:p>
          <a:p>
            <a:pPr marL="0" indent="0">
              <a:buNone/>
            </a:pPr>
            <a:endParaRPr lang="en-US" b="1" dirty="0"/>
          </a:p>
        </p:txBody>
      </p:sp>
      <p:sp>
        <p:nvSpPr>
          <p:cNvPr id="3" name="Title 2"/>
          <p:cNvSpPr>
            <a:spLocks noGrp="1"/>
          </p:cNvSpPr>
          <p:nvPr>
            <p:ph type="title"/>
          </p:nvPr>
        </p:nvSpPr>
        <p:spPr/>
        <p:txBody>
          <a:bodyPr/>
          <a:lstStyle/>
          <a:p>
            <a:r>
              <a:rPr lang="en-US" sz="3200" b="1" dirty="0"/>
              <a:t>Jacob Fights with an Angel and Wins</a:t>
            </a:r>
          </a:p>
        </p:txBody>
      </p:sp>
      <p:pic>
        <p:nvPicPr>
          <p:cNvPr id="2050" name="Picture 2" descr="Image result for genesis 32 jacob wrestles with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179800"/>
            <a:ext cx="3505200" cy="441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5309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Genesis 34 Dinah and the </a:t>
            </a:r>
            <a:r>
              <a:rPr lang="en-US" b="1" dirty="0" err="1"/>
              <a:t>Shechemites</a:t>
            </a:r>
            <a:r>
              <a:rPr lang="en-US" b="1" dirty="0"/>
              <a:t>.  Simeon and Levi lose their birthright.</a:t>
            </a:r>
          </a:p>
          <a:p>
            <a:pPr marL="0" indent="0">
              <a:buNone/>
            </a:pPr>
            <a:endParaRPr lang="en-US" b="1" dirty="0"/>
          </a:p>
          <a:p>
            <a:pPr marL="0" indent="0">
              <a:buNone/>
            </a:pPr>
            <a:r>
              <a:rPr lang="en-US" b="1" dirty="0"/>
              <a:t>Genesis 35 Death of Isaac and Rachel, Birth of Benjamin.  Reuben commits adultery with Bilhah and loses his birthright.</a:t>
            </a:r>
          </a:p>
          <a:p>
            <a:pPr marL="0" indent="0">
              <a:buNone/>
            </a:pPr>
            <a:endParaRPr lang="en-US" b="1" dirty="0"/>
          </a:p>
          <a:p>
            <a:pPr marL="0" indent="0">
              <a:buNone/>
            </a:pPr>
            <a:r>
              <a:rPr lang="en-US" b="1" dirty="0"/>
              <a:t>Genesis 36 Esau’s descendants.  Esau leaves Canaan and loses his place with God.</a:t>
            </a:r>
          </a:p>
        </p:txBody>
      </p:sp>
      <p:sp>
        <p:nvSpPr>
          <p:cNvPr id="3" name="Title 2"/>
          <p:cNvSpPr>
            <a:spLocks noGrp="1"/>
          </p:cNvSpPr>
          <p:nvPr>
            <p:ph type="title"/>
          </p:nvPr>
        </p:nvSpPr>
        <p:spPr/>
        <p:txBody>
          <a:bodyPr/>
          <a:lstStyle/>
          <a:p>
            <a:r>
              <a:rPr lang="en-US" sz="4000" b="1" dirty="0"/>
              <a:t>Briefly…</a:t>
            </a:r>
          </a:p>
        </p:txBody>
      </p:sp>
    </p:spTree>
    <p:extLst>
      <p:ext uri="{BB962C8B-B14F-4D97-AF65-F5344CB8AC3E}">
        <p14:creationId xmlns:p14="http://schemas.microsoft.com/office/powerpoint/2010/main" val="16587865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sz="2800" b="1" dirty="0"/>
              <a:t>Prince …  Slave in Egypt….   Prince </a:t>
            </a:r>
          </a:p>
          <a:p>
            <a:r>
              <a:rPr lang="en-US" sz="2800" b="1" dirty="0"/>
              <a:t>Favorite son.</a:t>
            </a:r>
          </a:p>
          <a:p>
            <a:r>
              <a:rPr lang="en-US" sz="2800" b="1" dirty="0"/>
              <a:t>A shepherd.</a:t>
            </a:r>
          </a:p>
          <a:p>
            <a:r>
              <a:rPr lang="en-US" sz="2800" b="1" dirty="0"/>
              <a:t>A dream: King of the Jews.</a:t>
            </a:r>
          </a:p>
          <a:p>
            <a:r>
              <a:rPr lang="en-US" sz="2800" b="1" dirty="0"/>
              <a:t>Brothers decided to kill him.</a:t>
            </a:r>
          </a:p>
          <a:p>
            <a:r>
              <a:rPr lang="en-US" sz="2800" b="1" dirty="0"/>
              <a:t>Instead, they betrayed him for 20 pieces of silver.</a:t>
            </a:r>
          </a:p>
          <a:p>
            <a:r>
              <a:rPr lang="en-US" sz="2800" b="1" dirty="0"/>
              <a:t>Became a slave in Egypt.   (Hosea 11:1)</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3894348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1" dirty="0"/>
              <a:t>Raised up to Pharaoh’s right hand.</a:t>
            </a:r>
          </a:p>
          <a:p>
            <a:r>
              <a:rPr lang="en-US" sz="2800" b="1" dirty="0"/>
              <a:t>Saved Israel.  Literally.</a:t>
            </a:r>
          </a:p>
          <a:p>
            <a:r>
              <a:rPr lang="en-US" sz="2800" b="1" dirty="0"/>
              <a:t>Saved Gentile nations as well.</a:t>
            </a:r>
          </a:p>
          <a:p>
            <a:r>
              <a:rPr lang="en-US" sz="2800" b="1" dirty="0"/>
              <a:t>Gave bread to the whole world (Gen 41:57)</a:t>
            </a:r>
          </a:p>
          <a:p>
            <a:r>
              <a:rPr lang="en-US" sz="2800" b="1" dirty="0"/>
              <a:t>Jacob, his father, received him back from the dead (Genesis 45:28)</a:t>
            </a:r>
          </a:p>
        </p:txBody>
      </p:sp>
      <p:sp>
        <p:nvSpPr>
          <p:cNvPr id="3" name="Title 2"/>
          <p:cNvSpPr>
            <a:spLocks noGrp="1"/>
          </p:cNvSpPr>
          <p:nvPr>
            <p:ph type="title"/>
          </p:nvPr>
        </p:nvSpPr>
        <p:spPr/>
        <p:txBody>
          <a:bodyPr/>
          <a:lstStyle/>
          <a:p>
            <a:r>
              <a:rPr lang="en-US" sz="3200" b="1" dirty="0"/>
              <a:t>Genesis 37, 39-45  </a:t>
            </a:r>
            <a:br>
              <a:rPr lang="en-US" sz="3200" b="1" dirty="0"/>
            </a:br>
            <a:r>
              <a:rPr lang="en-US" sz="3200" b="1" dirty="0"/>
              <a:t>Joseph:  A prefigure of the Messiah.</a:t>
            </a:r>
          </a:p>
        </p:txBody>
      </p:sp>
    </p:spTree>
    <p:extLst>
      <p:ext uri="{BB962C8B-B14F-4D97-AF65-F5344CB8AC3E}">
        <p14:creationId xmlns:p14="http://schemas.microsoft.com/office/powerpoint/2010/main" val="7488270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This seems like a distraction from the main story, but it is not.</a:t>
            </a:r>
          </a:p>
          <a:p>
            <a:pPr marL="0" indent="0">
              <a:buNone/>
            </a:pPr>
            <a:endParaRPr lang="en-US" b="1" dirty="0"/>
          </a:p>
          <a:p>
            <a:pPr marL="0" indent="0">
              <a:buNone/>
            </a:pPr>
            <a:r>
              <a:rPr lang="en-US" b="1" dirty="0"/>
              <a:t>Through his sinful action, Jacob has twin sons.</a:t>
            </a:r>
          </a:p>
          <a:p>
            <a:pPr marL="0" indent="0">
              <a:buNone/>
            </a:pPr>
            <a:endParaRPr lang="en-US" b="1" dirty="0"/>
          </a:p>
          <a:p>
            <a:pPr marL="0" indent="0">
              <a:buNone/>
            </a:pPr>
            <a:r>
              <a:rPr lang="en-US" b="1" dirty="0"/>
              <a:t>Perez is the ancestor of Boaz, who marries Ruth.  </a:t>
            </a:r>
          </a:p>
          <a:p>
            <a:pPr marL="0" indent="0">
              <a:buNone/>
            </a:pPr>
            <a:r>
              <a:rPr lang="en-US" b="1" dirty="0"/>
              <a:t>Boaz is the ancestor of Jesse and therefore of David.  The messiah comes through Judah.</a:t>
            </a:r>
          </a:p>
        </p:txBody>
      </p:sp>
      <p:sp>
        <p:nvSpPr>
          <p:cNvPr id="3" name="Title 2"/>
          <p:cNvSpPr>
            <a:spLocks noGrp="1"/>
          </p:cNvSpPr>
          <p:nvPr>
            <p:ph type="title"/>
          </p:nvPr>
        </p:nvSpPr>
        <p:spPr/>
        <p:txBody>
          <a:bodyPr/>
          <a:lstStyle/>
          <a:p>
            <a:r>
              <a:rPr lang="en-US" sz="3600" dirty="0"/>
              <a:t>Genesis 38 Judah and Tamar</a:t>
            </a:r>
          </a:p>
        </p:txBody>
      </p:sp>
    </p:spTree>
    <p:extLst>
      <p:ext uri="{BB962C8B-B14F-4D97-AF65-F5344CB8AC3E}">
        <p14:creationId xmlns:p14="http://schemas.microsoft.com/office/powerpoint/2010/main" val="25663104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86200" y="2248347"/>
            <a:ext cx="5105400" cy="4152453"/>
          </a:xfrm>
        </p:spPr>
        <p:txBody>
          <a:bodyPr>
            <a:normAutofit/>
          </a:bodyPr>
          <a:lstStyle/>
          <a:p>
            <a:pPr marL="0" indent="0">
              <a:buNone/>
            </a:pPr>
            <a:r>
              <a:rPr lang="en-US" b="1" dirty="0"/>
              <a:t>Jacob, foolishly, shows favoritism to Joseph.</a:t>
            </a:r>
          </a:p>
          <a:p>
            <a:pPr marL="0" indent="0">
              <a:buNone/>
            </a:pPr>
            <a:endParaRPr lang="en-US" sz="800" b="1" dirty="0"/>
          </a:p>
          <a:p>
            <a:pPr marL="0" indent="0">
              <a:buNone/>
            </a:pPr>
            <a:r>
              <a:rPr lang="en-US" b="1" dirty="0"/>
              <a:t>Eleven sheaves of wheat bow.</a:t>
            </a:r>
          </a:p>
          <a:p>
            <a:pPr marL="0" indent="0">
              <a:buNone/>
            </a:pPr>
            <a:endParaRPr lang="en-US" sz="800" b="1" dirty="0"/>
          </a:p>
          <a:p>
            <a:pPr marL="0" indent="0">
              <a:buNone/>
            </a:pPr>
            <a:r>
              <a:rPr lang="en-US" b="1" dirty="0"/>
              <a:t>Eleven stars, as well as the sun (Jacob) and the moon (Rachel) bow to Joseph.</a:t>
            </a:r>
          </a:p>
          <a:p>
            <a:pPr marL="0" indent="0">
              <a:buNone/>
            </a:pPr>
            <a:endParaRPr lang="en-US" sz="800" b="1" dirty="0"/>
          </a:p>
          <a:p>
            <a:pPr marL="0" indent="0">
              <a:buNone/>
            </a:pPr>
            <a:r>
              <a:rPr lang="en-US" b="1" dirty="0"/>
              <a:t>The irony: His brother’s attempts to stop him causes the dream to come true.  God is in control!</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Genesis 37   Jacob’s Dreams.  God’s plan is picking up steam.</a:t>
            </a:r>
          </a:p>
        </p:txBody>
      </p:sp>
      <p:pic>
        <p:nvPicPr>
          <p:cNvPr id="3074" name="Picture 2" descr="https://sites.google.com/site/axeman13/JOEDREAM1-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420815"/>
            <a:ext cx="340116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580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2248347"/>
            <a:ext cx="4571999" cy="4228653"/>
          </a:xfrm>
        </p:spPr>
        <p:txBody>
          <a:bodyPr>
            <a:normAutofit/>
          </a:bodyPr>
          <a:lstStyle/>
          <a:p>
            <a:pPr marL="0" indent="0">
              <a:buNone/>
            </a:pPr>
            <a:r>
              <a:rPr lang="en-US" b="1" dirty="0"/>
              <a:t>Gen 39:2  The Lord was with Joseph and he prospered.</a:t>
            </a:r>
          </a:p>
          <a:p>
            <a:pPr marL="0" indent="0">
              <a:buNone/>
            </a:pPr>
            <a:endParaRPr lang="en-US" sz="900" b="1" dirty="0"/>
          </a:p>
          <a:p>
            <a:pPr marL="0" indent="0">
              <a:buNone/>
            </a:pPr>
            <a:r>
              <a:rPr lang="en-US" b="1" dirty="0"/>
              <a:t>Joseph’s righteousness gets him thrown in prison.</a:t>
            </a:r>
          </a:p>
          <a:p>
            <a:pPr marL="0" indent="0">
              <a:buNone/>
            </a:pPr>
            <a:endParaRPr lang="en-US" sz="800" b="1" dirty="0"/>
          </a:p>
          <a:p>
            <a:pPr marL="0" indent="0">
              <a:buNone/>
            </a:pPr>
            <a:r>
              <a:rPr lang="en-US" b="1" dirty="0"/>
              <a:t>But think about it: If he had not been thrown in prison, he would not have met he cupbearer and he would not have saved Israel.</a:t>
            </a:r>
          </a:p>
        </p:txBody>
      </p:sp>
      <p:sp>
        <p:nvSpPr>
          <p:cNvPr id="3" name="Title 2"/>
          <p:cNvSpPr>
            <a:spLocks noGrp="1"/>
          </p:cNvSpPr>
          <p:nvPr>
            <p:ph type="title"/>
          </p:nvPr>
        </p:nvSpPr>
        <p:spPr/>
        <p:txBody>
          <a:bodyPr/>
          <a:lstStyle/>
          <a:p>
            <a:r>
              <a:rPr lang="en-US" sz="4000" b="1" dirty="0"/>
              <a:t>Genesis 39 In Potiphar’s House</a:t>
            </a:r>
          </a:p>
        </p:txBody>
      </p:sp>
      <p:pic>
        <p:nvPicPr>
          <p:cNvPr id="4098" name="Picture 2" descr="Image result for joseph and Potiphar's w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590800"/>
            <a:ext cx="4243754"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823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a:t>A polemic against </a:t>
            </a:r>
            <a:r>
              <a:rPr lang="en-US" i="1" dirty="0" err="1"/>
              <a:t>Enumah</a:t>
            </a:r>
            <a:r>
              <a:rPr lang="en-US" i="1" dirty="0"/>
              <a:t> </a:t>
            </a:r>
            <a:r>
              <a:rPr lang="en-US" i="1" dirty="0" err="1"/>
              <a:t>Elish</a:t>
            </a:r>
            <a:r>
              <a:rPr lang="en-US" dirty="0"/>
              <a:t>.  </a:t>
            </a:r>
            <a:r>
              <a:rPr lang="en-US" b="1" dirty="0"/>
              <a:t>The Babylonian creation myth.</a:t>
            </a:r>
          </a:p>
          <a:p>
            <a:pPr marL="0" indent="0">
              <a:buNone/>
            </a:pPr>
            <a:endParaRPr lang="en-US" b="1" dirty="0"/>
          </a:p>
          <a:p>
            <a:pPr marL="0" indent="0">
              <a:buNone/>
            </a:pPr>
            <a:r>
              <a:rPr lang="en-US" b="1" dirty="0"/>
              <a:t>Wenham: “Gen 1-11 is a commentary, often highly critical, on ideas current in the ancient world about the natural and supernatural world.”</a:t>
            </a:r>
          </a:p>
          <a:p>
            <a:pPr marL="0" indent="0">
              <a:buNone/>
            </a:pPr>
            <a:endParaRPr lang="en-US" b="1" dirty="0"/>
          </a:p>
          <a:p>
            <a:pPr marL="0" indent="0">
              <a:buNone/>
            </a:pPr>
            <a:r>
              <a:rPr lang="en-US" b="1" dirty="0"/>
              <a:t>In</a:t>
            </a:r>
            <a:r>
              <a:rPr lang="en-US" b="1" i="1" dirty="0"/>
              <a:t> </a:t>
            </a:r>
            <a:r>
              <a:rPr lang="en-US" b="1" i="1" dirty="0" err="1"/>
              <a:t>Enumah</a:t>
            </a:r>
            <a:r>
              <a:rPr lang="en-US" b="1" i="1" dirty="0"/>
              <a:t> </a:t>
            </a:r>
            <a:r>
              <a:rPr lang="en-US" b="1" i="1" dirty="0" err="1"/>
              <a:t>Elish</a:t>
            </a:r>
            <a:r>
              <a:rPr lang="en-US" b="1" i="1" dirty="0"/>
              <a:t> </a:t>
            </a:r>
            <a:r>
              <a:rPr lang="en-US" b="1" dirty="0"/>
              <a:t> creation of mankind was an afterthought.   In the Genesis mankind are the apex and purpose of creation.</a:t>
            </a:r>
          </a:p>
        </p:txBody>
      </p:sp>
      <p:sp>
        <p:nvSpPr>
          <p:cNvPr id="3" name="Title 2"/>
          <p:cNvSpPr>
            <a:spLocks noGrp="1"/>
          </p:cNvSpPr>
          <p:nvPr>
            <p:ph type="title"/>
          </p:nvPr>
        </p:nvSpPr>
        <p:spPr/>
        <p:txBody>
          <a:bodyPr/>
          <a:lstStyle/>
          <a:p>
            <a:r>
              <a:rPr lang="en-US" sz="3600" b="1" dirty="0"/>
              <a:t>Genesis 1: A Polemic</a:t>
            </a:r>
          </a:p>
        </p:txBody>
      </p:sp>
    </p:spTree>
    <p:extLst>
      <p:ext uri="{BB962C8B-B14F-4D97-AF65-F5344CB8AC3E}">
        <p14:creationId xmlns:p14="http://schemas.microsoft.com/office/powerpoint/2010/main" val="22553665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567953" cy="3877815"/>
          </a:xfrm>
        </p:spPr>
        <p:txBody>
          <a:bodyPr>
            <a:normAutofit/>
          </a:bodyPr>
          <a:lstStyle/>
          <a:p>
            <a:pPr marL="0" indent="0">
              <a:buNone/>
            </a:pPr>
            <a:r>
              <a:rPr lang="en-US" b="1" dirty="0"/>
              <a:t>Genesis 39:2 “But the Lord was with Joseph and was loyal (</a:t>
            </a:r>
            <a:r>
              <a:rPr lang="en-US" b="1" i="1" dirty="0" err="1"/>
              <a:t>chesed</a:t>
            </a:r>
            <a:r>
              <a:rPr lang="en-US" b="1" dirty="0"/>
              <a:t>) to him.</a:t>
            </a:r>
          </a:p>
          <a:p>
            <a:pPr marL="0" indent="0">
              <a:buNone/>
            </a:pPr>
            <a:endParaRPr lang="en-US" sz="1000" b="1" dirty="0"/>
          </a:p>
          <a:p>
            <a:pPr marL="0" indent="0">
              <a:buNone/>
            </a:pPr>
            <a:r>
              <a:rPr lang="en-US" b="1" dirty="0"/>
              <a:t>Joseph the Prophet.  In three days you will be restored to Pharaoh.</a:t>
            </a:r>
          </a:p>
          <a:p>
            <a:pPr marL="0" indent="0">
              <a:buNone/>
            </a:pPr>
            <a:endParaRPr lang="en-US" sz="1000" b="1" dirty="0"/>
          </a:p>
          <a:p>
            <a:pPr marL="0" indent="0">
              <a:buNone/>
            </a:pPr>
            <a:r>
              <a:rPr lang="en-US" b="1" dirty="0"/>
              <a:t>Please remember me!</a:t>
            </a:r>
          </a:p>
        </p:txBody>
      </p:sp>
      <p:sp>
        <p:nvSpPr>
          <p:cNvPr id="3" name="Title 2"/>
          <p:cNvSpPr>
            <a:spLocks noGrp="1"/>
          </p:cNvSpPr>
          <p:nvPr>
            <p:ph type="title"/>
          </p:nvPr>
        </p:nvSpPr>
        <p:spPr/>
        <p:txBody>
          <a:bodyPr/>
          <a:lstStyle/>
          <a:p>
            <a:r>
              <a:rPr lang="en-US" sz="4000" b="1" dirty="0"/>
              <a:t>Genesis 40 Joseph in Prison</a:t>
            </a:r>
          </a:p>
        </p:txBody>
      </p:sp>
      <p:pic>
        <p:nvPicPr>
          <p:cNvPr id="5122" name="Picture 2" descr="Image result for Genesis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768" y="2743200"/>
            <a:ext cx="4457232"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7506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2248347"/>
            <a:ext cx="4343400" cy="4304853"/>
          </a:xfrm>
        </p:spPr>
        <p:txBody>
          <a:bodyPr>
            <a:normAutofit fontScale="92500"/>
          </a:bodyPr>
          <a:lstStyle/>
          <a:p>
            <a:pPr marL="0" indent="0">
              <a:buNone/>
            </a:pPr>
            <a:r>
              <a:rPr lang="en-US" b="1" dirty="0"/>
              <a:t>Like Joseph, the cup-bearer and the baker, Pharaoh has two dreams.</a:t>
            </a:r>
          </a:p>
          <a:p>
            <a:pPr marL="0" indent="0">
              <a:buNone/>
            </a:pPr>
            <a:endParaRPr lang="en-US" sz="900" b="1" dirty="0"/>
          </a:p>
          <a:p>
            <a:pPr marL="0" indent="0">
              <a:buNone/>
            </a:pPr>
            <a:r>
              <a:rPr lang="en-US" b="1" dirty="0"/>
              <a:t>Seven years of prosperity, followed by seven years of drought.</a:t>
            </a:r>
          </a:p>
          <a:p>
            <a:pPr marL="0" indent="0">
              <a:buNone/>
            </a:pPr>
            <a:endParaRPr lang="en-US" sz="900" b="1" dirty="0"/>
          </a:p>
          <a:p>
            <a:pPr marL="0" indent="0">
              <a:buNone/>
            </a:pPr>
            <a:r>
              <a:rPr lang="en-US" b="1" dirty="0"/>
              <a:t>Gen 41:57 The whole world came to Egypt, to Joseph to buy grain.  The promise to Abraham is fulfilled in Joseph.  All nations will be blessed..</a:t>
            </a:r>
          </a:p>
        </p:txBody>
      </p:sp>
      <p:sp>
        <p:nvSpPr>
          <p:cNvPr id="3" name="Title 2"/>
          <p:cNvSpPr>
            <a:spLocks noGrp="1"/>
          </p:cNvSpPr>
          <p:nvPr>
            <p:ph type="title"/>
          </p:nvPr>
        </p:nvSpPr>
        <p:spPr/>
        <p:txBody>
          <a:bodyPr/>
          <a:lstStyle/>
          <a:p>
            <a:r>
              <a:rPr lang="en-US" sz="3200" b="1" dirty="0"/>
              <a:t>Genesis 41 Joseph in Pharaoh’s Palace</a:t>
            </a:r>
          </a:p>
        </p:txBody>
      </p:sp>
      <p:pic>
        <p:nvPicPr>
          <p:cNvPr id="6146" name="Picture 2" descr="Image result for Genesis 41 Pharaoh's drea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895600"/>
            <a:ext cx="422538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207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2209800"/>
            <a:ext cx="4953000" cy="3877815"/>
          </a:xfrm>
        </p:spPr>
        <p:txBody>
          <a:bodyPr>
            <a:normAutofit lnSpcReduction="10000"/>
          </a:bodyPr>
          <a:lstStyle/>
          <a:p>
            <a:pPr marL="0" indent="0">
              <a:buNone/>
            </a:pPr>
            <a:r>
              <a:rPr lang="en-US" b="1" dirty="0"/>
              <a:t>Joseph Prophet, Priest and Prince.</a:t>
            </a:r>
          </a:p>
          <a:p>
            <a:pPr marL="0" indent="0">
              <a:buNone/>
            </a:pPr>
            <a:endParaRPr lang="en-US" sz="900" b="1" dirty="0"/>
          </a:p>
          <a:p>
            <a:pPr marL="0" indent="0">
              <a:buNone/>
            </a:pPr>
            <a:r>
              <a:rPr lang="en-US" b="1" dirty="0"/>
              <a:t>Gen 42 Famine in Canaan.  Ten sons come.  This does not complete the second dream.</a:t>
            </a:r>
          </a:p>
          <a:p>
            <a:pPr marL="0" indent="0">
              <a:buNone/>
            </a:pPr>
            <a:endParaRPr lang="en-US" sz="800" b="1" dirty="0"/>
          </a:p>
          <a:p>
            <a:pPr marL="0" indent="0">
              <a:buNone/>
            </a:pPr>
            <a:r>
              <a:rPr lang="en-US" b="1" dirty="0"/>
              <a:t>Gen 43-44  Eleven sons bow to Joseph.</a:t>
            </a:r>
          </a:p>
          <a:p>
            <a:pPr marL="0" indent="0">
              <a:buNone/>
            </a:pPr>
            <a:endParaRPr lang="en-US" sz="900" b="1" dirty="0"/>
          </a:p>
          <a:p>
            <a:pPr marL="0" indent="0">
              <a:buNone/>
            </a:pPr>
            <a:r>
              <a:rPr lang="en-US" b="1" dirty="0"/>
              <a:t>Gen 43:8-9, Gen 44:32-34  Judah offers his life as a ransom for Benjamin.</a:t>
            </a:r>
          </a:p>
          <a:p>
            <a:pPr marL="0" indent="0">
              <a:buNone/>
            </a:pPr>
            <a:endParaRPr lang="en-US" sz="800" b="1" dirty="0"/>
          </a:p>
        </p:txBody>
      </p:sp>
      <p:sp>
        <p:nvSpPr>
          <p:cNvPr id="3" name="Title 2"/>
          <p:cNvSpPr>
            <a:spLocks noGrp="1"/>
          </p:cNvSpPr>
          <p:nvPr>
            <p:ph type="title"/>
          </p:nvPr>
        </p:nvSpPr>
        <p:spPr/>
        <p:txBody>
          <a:bodyPr/>
          <a:lstStyle/>
          <a:p>
            <a:r>
              <a:rPr lang="en-US" sz="3600" b="1" dirty="0"/>
              <a:t>Genesis 42-47 Joseph Saves Israel</a:t>
            </a:r>
          </a:p>
        </p:txBody>
      </p:sp>
      <p:pic>
        <p:nvPicPr>
          <p:cNvPr id="4" name="Picture 2" descr="http://www.gutenberg.org/files/30218/30218-h/images/front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262" y="1828800"/>
            <a:ext cx="34639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78305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Gen 45:1-4  Joseph reveals himself as savior.</a:t>
            </a:r>
          </a:p>
          <a:p>
            <a:pPr marL="0" indent="0">
              <a:buNone/>
            </a:pPr>
            <a:endParaRPr lang="en-US" sz="1200" b="1" dirty="0"/>
          </a:p>
          <a:p>
            <a:pPr marL="0" indent="0">
              <a:buNone/>
            </a:pPr>
            <a:r>
              <a:rPr lang="en-US" b="1" dirty="0"/>
              <a:t>Gen 45:5  “And now, do not be distressed and do not be angry with yourselves for selling me here, because it has was to save lives that God sent me ahead of you…. to save your lives by a great deliverance.”</a:t>
            </a:r>
          </a:p>
          <a:p>
            <a:pPr marL="0" indent="0">
              <a:buNone/>
            </a:pPr>
            <a:endParaRPr lang="en-US" sz="1200" b="1" dirty="0"/>
          </a:p>
          <a:p>
            <a:pPr marL="0" indent="0">
              <a:buNone/>
            </a:pPr>
            <a:r>
              <a:rPr lang="en-US" b="1" dirty="0"/>
              <a:t>Gen 50:20  “You intended to harm me, but God intended it for good to accomplish what is now being done, the saving of many lives.”</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Genesis 42-47 Joseph Saves Israel</a:t>
            </a:r>
          </a:p>
        </p:txBody>
      </p:sp>
    </p:spTree>
    <p:extLst>
      <p:ext uri="{BB962C8B-B14F-4D97-AF65-F5344CB8AC3E}">
        <p14:creationId xmlns:p14="http://schemas.microsoft.com/office/powerpoint/2010/main" val="18979417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0375" y="2248347"/>
            <a:ext cx="4797425" cy="3877815"/>
          </a:xfrm>
        </p:spPr>
        <p:txBody>
          <a:bodyPr>
            <a:normAutofit/>
          </a:bodyPr>
          <a:lstStyle/>
          <a:p>
            <a:pPr marL="0" indent="0">
              <a:buNone/>
            </a:pPr>
            <a:r>
              <a:rPr lang="en-US" b="1" dirty="0"/>
              <a:t>Gen 46:3 “Do not be afraid to go down to Egypt,  for I will make you into a great nation there.”</a:t>
            </a:r>
          </a:p>
          <a:p>
            <a:pPr marL="0" indent="0">
              <a:buNone/>
            </a:pPr>
            <a:endParaRPr lang="en-US" sz="800" b="1" dirty="0"/>
          </a:p>
          <a:p>
            <a:pPr marL="0" indent="0">
              <a:buNone/>
            </a:pPr>
            <a:r>
              <a:rPr lang="en-US" b="1" dirty="0"/>
              <a:t>Gen 46:30  Now I am ready to die, since I have seen for myself that you are still alive.</a:t>
            </a:r>
          </a:p>
          <a:p>
            <a:pPr marL="0" indent="0">
              <a:buNone/>
            </a:pPr>
            <a:endParaRPr lang="en-US" sz="1200" b="1" dirty="0"/>
          </a:p>
          <a:p>
            <a:pPr marL="0" indent="0">
              <a:buNone/>
            </a:pPr>
            <a:r>
              <a:rPr lang="en-US" b="1" dirty="0"/>
              <a:t>Resurrection of Jesus foreshadowed.</a:t>
            </a:r>
          </a:p>
        </p:txBody>
      </p:sp>
      <p:sp>
        <p:nvSpPr>
          <p:cNvPr id="3" name="Title 2"/>
          <p:cNvSpPr>
            <a:spLocks noGrp="1"/>
          </p:cNvSpPr>
          <p:nvPr>
            <p:ph type="title"/>
          </p:nvPr>
        </p:nvSpPr>
        <p:spPr/>
        <p:txBody>
          <a:bodyPr/>
          <a:lstStyle/>
          <a:p>
            <a:r>
              <a:rPr lang="en-US" sz="3600" b="1" dirty="0"/>
              <a:t>Gen 42-47 Joseph Saves Israel</a:t>
            </a:r>
          </a:p>
        </p:txBody>
      </p:sp>
      <p:sp>
        <p:nvSpPr>
          <p:cNvPr id="4" name="AutoShape 2" descr="Image result for Genesis 46 Israel meets Josep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411514"/>
            <a:ext cx="3352800" cy="4112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4492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7987553" cy="3877815"/>
          </a:xfrm>
        </p:spPr>
        <p:txBody>
          <a:bodyPr>
            <a:normAutofit/>
          </a:bodyPr>
          <a:lstStyle/>
          <a:p>
            <a:r>
              <a:rPr lang="en-US" b="1" dirty="0"/>
              <a:t>Judah receives the birthright—the Messiah will come through Judah.</a:t>
            </a:r>
          </a:p>
          <a:p>
            <a:r>
              <a:rPr lang="en-US" b="1" dirty="0"/>
              <a:t>Genesis 49:8-11</a:t>
            </a:r>
          </a:p>
          <a:p>
            <a:pPr lvl="1"/>
            <a:r>
              <a:rPr lang="en-US" b="1" dirty="0"/>
              <a:t>Your father’s sons will bow to you.</a:t>
            </a:r>
          </a:p>
          <a:p>
            <a:pPr lvl="1"/>
            <a:r>
              <a:rPr lang="en-US" b="1" dirty="0"/>
              <a:t>You are a lion.</a:t>
            </a:r>
          </a:p>
          <a:p>
            <a:pPr lvl="1"/>
            <a:r>
              <a:rPr lang="en-US" b="1" dirty="0"/>
              <a:t>You will possess the staff and the scepter.</a:t>
            </a:r>
          </a:p>
          <a:p>
            <a:pPr lvl="1"/>
            <a:r>
              <a:rPr lang="en-US" b="1" dirty="0"/>
              <a:t>Nations will obey you—Shiloh.</a:t>
            </a:r>
          </a:p>
          <a:p>
            <a:pPr lvl="1"/>
            <a:r>
              <a:rPr lang="en-US" b="1" dirty="0"/>
              <a:t>A donkey and a colt.</a:t>
            </a:r>
          </a:p>
          <a:p>
            <a:pPr lvl="1"/>
            <a:r>
              <a:rPr lang="en-US" b="1" dirty="0"/>
              <a:t>Wine, “blood of grapes”</a:t>
            </a:r>
          </a:p>
          <a:p>
            <a:endParaRPr lang="en-US" sz="800" b="1" dirty="0"/>
          </a:p>
        </p:txBody>
      </p:sp>
      <p:sp>
        <p:nvSpPr>
          <p:cNvPr id="3" name="Title 2"/>
          <p:cNvSpPr>
            <a:spLocks noGrp="1"/>
          </p:cNvSpPr>
          <p:nvPr>
            <p:ph type="title"/>
          </p:nvPr>
        </p:nvSpPr>
        <p:spPr/>
        <p:txBody>
          <a:bodyPr/>
          <a:lstStyle/>
          <a:p>
            <a:r>
              <a:rPr lang="en-US" sz="3200" b="1" dirty="0"/>
              <a:t>Genesis 49 Final Prophecies</a:t>
            </a:r>
            <a:br>
              <a:rPr lang="en-US" sz="3200" b="1" dirty="0"/>
            </a:br>
            <a:r>
              <a:rPr lang="en-US" sz="3200" b="1" dirty="0"/>
              <a:t> God is sending the Messiah</a:t>
            </a:r>
          </a:p>
        </p:txBody>
      </p:sp>
    </p:spTree>
    <p:extLst>
      <p:ext uri="{BB962C8B-B14F-4D97-AF65-F5344CB8AC3E}">
        <p14:creationId xmlns:p14="http://schemas.microsoft.com/office/powerpoint/2010/main" val="22068001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b="1" dirty="0"/>
              <a:t>Gen </a:t>
            </a:r>
            <a:r>
              <a:rPr lang="en-US" b="1"/>
              <a:t>49:29-50:14  Israel </a:t>
            </a:r>
            <a:r>
              <a:rPr lang="en-US" b="1" dirty="0"/>
              <a:t>buried in the cave at </a:t>
            </a:r>
            <a:r>
              <a:rPr lang="en-US" b="1" dirty="0" err="1"/>
              <a:t>Machpelah</a:t>
            </a:r>
            <a:r>
              <a:rPr lang="en-US" b="1" dirty="0"/>
              <a:t>.</a:t>
            </a:r>
          </a:p>
          <a:p>
            <a:pPr marL="0" indent="0">
              <a:buNone/>
            </a:pPr>
            <a:endParaRPr lang="en-US" sz="1200" b="1" dirty="0"/>
          </a:p>
          <a:p>
            <a:pPr marL="0" indent="0">
              <a:buNone/>
            </a:pPr>
            <a:r>
              <a:rPr lang="en-US" b="1" dirty="0"/>
              <a:t>Gen 50:24-25 (</a:t>
            </a:r>
            <a:r>
              <a:rPr lang="en-US" b="1" dirty="0" err="1"/>
              <a:t>Heb</a:t>
            </a:r>
            <a:r>
              <a:rPr lang="en-US" b="1" dirty="0"/>
              <a:t> 11:22)  God will rescue Israel, and when he does, you must carry my bones to Canaan. (fulfilled in Exodus 13:19)</a:t>
            </a:r>
          </a:p>
          <a:p>
            <a:pPr marL="0" indent="0">
              <a:buNone/>
            </a:pPr>
            <a:endParaRPr lang="en-US" sz="1200" b="1" dirty="0"/>
          </a:p>
          <a:p>
            <a:pPr marL="0" indent="0">
              <a:buNone/>
            </a:pPr>
            <a:r>
              <a:rPr lang="en-US" b="1" dirty="0"/>
              <a:t>Joseph’s hope:  God will fulfill the promises he made to Abraham, Isaac and Jacob.  Rulers will come and all nations will be blessed.  The Messiah will come to Israel.   </a:t>
            </a:r>
          </a:p>
        </p:txBody>
      </p:sp>
      <p:sp>
        <p:nvSpPr>
          <p:cNvPr id="3" name="Title 2"/>
          <p:cNvSpPr>
            <a:spLocks noGrp="1"/>
          </p:cNvSpPr>
          <p:nvPr>
            <p:ph type="title"/>
          </p:nvPr>
        </p:nvSpPr>
        <p:spPr/>
        <p:txBody>
          <a:bodyPr/>
          <a:lstStyle/>
          <a:p>
            <a:r>
              <a:rPr lang="en-US" sz="4000" b="1" dirty="0"/>
              <a:t>Gen 50  A Segue to Exodus</a:t>
            </a:r>
          </a:p>
        </p:txBody>
      </p:sp>
    </p:spTree>
    <p:extLst>
      <p:ext uri="{BB962C8B-B14F-4D97-AF65-F5344CB8AC3E}">
        <p14:creationId xmlns:p14="http://schemas.microsoft.com/office/powerpoint/2010/main" val="2318490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a:xfrm>
            <a:off x="457200" y="277813"/>
            <a:ext cx="8229600" cy="788987"/>
          </a:xfrm>
        </p:spPr>
        <p:txBody>
          <a:bodyPr/>
          <a:lstStyle/>
          <a:p>
            <a:r>
              <a:rPr lang="en-US" sz="3200" b="1"/>
              <a:t>World View</a:t>
            </a:r>
          </a:p>
        </p:txBody>
      </p:sp>
      <p:sp>
        <p:nvSpPr>
          <p:cNvPr id="402435" name="Rectangle 3"/>
          <p:cNvSpPr>
            <a:spLocks noGrp="1" noChangeArrowheads="1"/>
          </p:cNvSpPr>
          <p:nvPr>
            <p:ph type="body" idx="1"/>
          </p:nvPr>
        </p:nvSpPr>
        <p:spPr>
          <a:xfrm>
            <a:off x="3962400" y="1600200"/>
            <a:ext cx="4724400" cy="4530725"/>
          </a:xfrm>
        </p:spPr>
        <p:txBody>
          <a:bodyPr/>
          <a:lstStyle/>
          <a:p>
            <a:pPr>
              <a:lnSpc>
                <a:spcPct val="90000"/>
              </a:lnSpc>
            </a:pPr>
            <a:r>
              <a:rPr lang="en-US" sz="2000" b="1" dirty="0">
                <a:solidFill>
                  <a:srgbClr val="FFFF00"/>
                </a:solidFill>
              </a:rPr>
              <a:t>One's world view is the perspective one uses to process and interpret information received about the world.  </a:t>
            </a:r>
          </a:p>
          <a:p>
            <a:pPr>
              <a:lnSpc>
                <a:spcPct val="90000"/>
              </a:lnSpc>
            </a:pPr>
            <a:endParaRPr lang="en-US" sz="2000" b="1" dirty="0">
              <a:solidFill>
                <a:srgbClr val="FFFF00"/>
              </a:solidFill>
            </a:endParaRPr>
          </a:p>
          <a:p>
            <a:pPr>
              <a:lnSpc>
                <a:spcPct val="90000"/>
              </a:lnSpc>
            </a:pPr>
            <a:br>
              <a:rPr lang="en-US" sz="2000" b="1" dirty="0">
                <a:solidFill>
                  <a:srgbClr val="FFFF00"/>
                </a:solidFill>
              </a:rPr>
            </a:br>
            <a:r>
              <a:rPr lang="en-US" sz="1600" b="1" dirty="0">
                <a:solidFill>
                  <a:srgbClr val="FFFF00"/>
                </a:solidFill>
              </a:rPr>
              <a:t>James W. Sire, </a:t>
            </a:r>
            <a:r>
              <a:rPr lang="en-US" sz="1600" b="1" i="1" dirty="0">
                <a:solidFill>
                  <a:srgbClr val="FFFF00"/>
                </a:solidFill>
              </a:rPr>
              <a:t>The Universe Next Door </a:t>
            </a:r>
            <a:r>
              <a:rPr lang="en-US" sz="1600" b="1" dirty="0">
                <a:solidFill>
                  <a:srgbClr val="FFFF00"/>
                </a:solidFill>
              </a:rPr>
              <a:t>(</a:t>
            </a:r>
            <a:r>
              <a:rPr lang="en-US" sz="1600" b="1" dirty="0" err="1">
                <a:solidFill>
                  <a:srgbClr val="FFFF00"/>
                </a:solidFill>
              </a:rPr>
              <a:t>InterVarsity</a:t>
            </a:r>
            <a:r>
              <a:rPr lang="en-US" sz="1600" b="1" dirty="0">
                <a:solidFill>
                  <a:srgbClr val="FFFF00"/>
                </a:solidFill>
              </a:rPr>
              <a:t> Press, 1997)</a:t>
            </a:r>
          </a:p>
        </p:txBody>
      </p:sp>
      <p:pic>
        <p:nvPicPr>
          <p:cNvPr id="402436" name="Picture 4" descr="jaina+world+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3676650" cy="3810000"/>
          </a:xfrm>
          <a:prstGeom prst="rect">
            <a:avLst/>
          </a:prstGeom>
          <a:noFill/>
          <a:extLst>
            <a:ext uri="{909E8E84-426E-40DD-AFC4-6F175D3DCCD1}">
              <a14:hiddenFill xmlns:a14="http://schemas.microsoft.com/office/drawing/2010/main">
                <a:solidFill>
                  <a:srgbClr val="FFFFFF"/>
                </a:solidFill>
              </a14:hiddenFill>
            </a:ext>
          </a:extLst>
        </p:spPr>
      </p:pic>
      <p:sp>
        <p:nvSpPr>
          <p:cNvPr id="402437" name="Text Box 5"/>
          <p:cNvSpPr txBox="1">
            <a:spLocks noChangeArrowheads="1"/>
          </p:cNvSpPr>
          <p:nvPr/>
        </p:nvSpPr>
        <p:spPr bwMode="auto">
          <a:xfrm>
            <a:off x="609600" y="571500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a:solidFill>
                  <a:srgbClr val="FF9933"/>
                </a:solidFill>
                <a:cs typeface="Arial" pitchFamily="34" charset="0"/>
              </a:rPr>
              <a:t>A Jain World View</a:t>
            </a:r>
          </a:p>
        </p:txBody>
      </p:sp>
    </p:spTree>
    <p:extLst>
      <p:ext uri="{BB962C8B-B14F-4D97-AF65-F5344CB8AC3E}">
        <p14:creationId xmlns:p14="http://schemas.microsoft.com/office/powerpoint/2010/main" val="1989656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788987"/>
          </a:xfrm>
        </p:spPr>
        <p:txBody>
          <a:bodyPr/>
          <a:lstStyle/>
          <a:p>
            <a:r>
              <a:rPr lang="en-US" sz="3200" b="1" dirty="0"/>
              <a:t>Competing World Views</a:t>
            </a:r>
          </a:p>
        </p:txBody>
      </p:sp>
      <p:sp>
        <p:nvSpPr>
          <p:cNvPr id="160771" name="Rectangle 3"/>
          <p:cNvSpPr>
            <a:spLocks noGrp="1" noChangeArrowheads="1"/>
          </p:cNvSpPr>
          <p:nvPr>
            <p:ph type="body" idx="1"/>
          </p:nvPr>
        </p:nvSpPr>
        <p:spPr>
          <a:xfrm>
            <a:off x="533400" y="2362200"/>
            <a:ext cx="8153400" cy="4191000"/>
          </a:xfrm>
        </p:spPr>
        <p:txBody>
          <a:bodyPr>
            <a:noAutofit/>
          </a:bodyPr>
          <a:lstStyle/>
          <a:p>
            <a:r>
              <a:rPr lang="en-US" sz="2200" b="1" dirty="0"/>
              <a:t>Naturalism/Atheism  </a:t>
            </a:r>
            <a:endParaRPr lang="en-US" sz="2200" b="1" dirty="0">
              <a:solidFill>
                <a:srgbClr val="FFFF00"/>
              </a:solidFill>
            </a:endParaRPr>
          </a:p>
          <a:p>
            <a:endParaRPr lang="en-US" sz="800" b="1" dirty="0"/>
          </a:p>
          <a:p>
            <a:r>
              <a:rPr lang="en-US" sz="2200" b="1" dirty="0"/>
              <a:t>Postmodernism: No World View</a:t>
            </a:r>
          </a:p>
          <a:p>
            <a:endParaRPr lang="en-US" sz="800" b="1" dirty="0"/>
          </a:p>
          <a:p>
            <a:r>
              <a:rPr lang="en-US" sz="2200" b="1" dirty="0"/>
              <a:t>Deism</a:t>
            </a:r>
          </a:p>
          <a:p>
            <a:endParaRPr lang="en-US" sz="800" b="1" dirty="0"/>
          </a:p>
          <a:p>
            <a:r>
              <a:rPr lang="en-US" sz="2200" b="1" dirty="0"/>
              <a:t>Pantheism</a:t>
            </a:r>
          </a:p>
          <a:p>
            <a:endParaRPr lang="en-US" sz="800" b="1" dirty="0"/>
          </a:p>
          <a:p>
            <a:r>
              <a:rPr lang="en-US" sz="2200" b="1" dirty="0"/>
              <a:t>Animism/Polytheism</a:t>
            </a:r>
          </a:p>
          <a:p>
            <a:endParaRPr lang="en-US" sz="800" b="1" dirty="0"/>
          </a:p>
          <a:p>
            <a:r>
              <a:rPr lang="en-US" sz="2200" b="1" dirty="0"/>
              <a:t>Dualism</a:t>
            </a:r>
          </a:p>
          <a:p>
            <a:endParaRPr lang="en-US" sz="800" b="1" dirty="0"/>
          </a:p>
          <a:p>
            <a:r>
              <a:rPr lang="en-US" sz="2200" b="1" dirty="0"/>
              <a:t>Biblical Theism </a:t>
            </a:r>
          </a:p>
        </p:txBody>
      </p:sp>
    </p:spTree>
    <p:extLst>
      <p:ext uri="{BB962C8B-B14F-4D97-AF65-F5344CB8AC3E}">
        <p14:creationId xmlns:p14="http://schemas.microsoft.com/office/powerpoint/2010/main" val="2237342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457200" y="228600"/>
            <a:ext cx="8229600" cy="838200"/>
          </a:xfrm>
        </p:spPr>
        <p:txBody>
          <a:bodyPr/>
          <a:lstStyle/>
          <a:p>
            <a:r>
              <a:rPr lang="en-US" sz="2800" b="1" dirty="0"/>
              <a:t>The Christian World View  </a:t>
            </a:r>
            <a:br>
              <a:rPr lang="en-US" sz="2800" b="1" dirty="0"/>
            </a:br>
            <a:r>
              <a:rPr lang="en-US" sz="2800" b="1" dirty="0"/>
              <a:t>According to Genesis 1-4:</a:t>
            </a:r>
          </a:p>
        </p:txBody>
      </p:sp>
      <p:sp>
        <p:nvSpPr>
          <p:cNvPr id="422915" name="Rectangle 3"/>
          <p:cNvSpPr>
            <a:spLocks noGrp="1" noChangeArrowheads="1"/>
          </p:cNvSpPr>
          <p:nvPr>
            <p:ph type="body" idx="1"/>
          </p:nvPr>
        </p:nvSpPr>
        <p:spPr>
          <a:xfrm>
            <a:off x="457200" y="2133600"/>
            <a:ext cx="8229600" cy="4495800"/>
          </a:xfrm>
        </p:spPr>
        <p:txBody>
          <a:bodyPr>
            <a:normAutofit/>
          </a:bodyPr>
          <a:lstStyle/>
          <a:p>
            <a:pPr>
              <a:buFont typeface="Wingdings" pitchFamily="2" charset="2"/>
              <a:buNone/>
            </a:pPr>
            <a:r>
              <a:rPr lang="en-US" sz="1800" b="1" dirty="0">
                <a:solidFill>
                  <a:schemeClr val="tx1"/>
                </a:solidFill>
              </a:rPr>
              <a:t>1. The physical world is:    a. real      b. created out of nothing (ex nihilo)    and    c. essentially good.</a:t>
            </a:r>
          </a:p>
          <a:p>
            <a:endParaRPr lang="en-US" sz="800" b="1" dirty="0">
              <a:solidFill>
                <a:schemeClr val="tx1"/>
              </a:solidFill>
            </a:endParaRPr>
          </a:p>
          <a:p>
            <a:pPr>
              <a:buFont typeface="Wingdings" pitchFamily="2" charset="2"/>
              <a:buNone/>
            </a:pPr>
            <a:r>
              <a:rPr lang="en-US" sz="1800" b="1" dirty="0">
                <a:solidFill>
                  <a:schemeClr val="tx1"/>
                </a:solidFill>
              </a:rPr>
              <a:t>2. There exists an unseen spiritual reality which is not limited to or defined by the physical reality.  Human beings have a spiritual aspect to their nature.</a:t>
            </a:r>
          </a:p>
          <a:p>
            <a:endParaRPr lang="en-US" sz="800" b="1" dirty="0">
              <a:solidFill>
                <a:schemeClr val="tx1"/>
              </a:solidFill>
            </a:endParaRPr>
          </a:p>
          <a:p>
            <a:pPr>
              <a:buFont typeface="Wingdings" pitchFamily="2" charset="2"/>
              <a:buNone/>
            </a:pPr>
            <a:r>
              <a:rPr lang="en-US" sz="1800" b="1" dirty="0">
                <a:solidFill>
                  <a:schemeClr val="tx1"/>
                </a:solidFill>
              </a:rPr>
              <a:t>3. The creator of both the physical and spiritual realm is the God who reveals himself in the Bible. </a:t>
            </a:r>
          </a:p>
          <a:p>
            <a:endParaRPr lang="en-US" sz="800" b="1" dirty="0">
              <a:solidFill>
                <a:schemeClr val="tx1"/>
              </a:solidFill>
            </a:endParaRPr>
          </a:p>
          <a:p>
            <a:pPr>
              <a:buFont typeface="Wingdings" pitchFamily="2" charset="2"/>
              <a:buNone/>
            </a:pPr>
            <a:r>
              <a:rPr lang="en-US" sz="1800" b="1" dirty="0">
                <a:solidFill>
                  <a:schemeClr val="tx1"/>
                </a:solidFill>
              </a:rPr>
              <a:t>4. Human beings have both a physical and a spiritual nature.</a:t>
            </a:r>
          </a:p>
          <a:p>
            <a:endParaRPr lang="en-US" sz="800" b="1" dirty="0">
              <a:solidFill>
                <a:schemeClr val="tx1"/>
              </a:solidFill>
            </a:endParaRPr>
          </a:p>
          <a:p>
            <a:pPr>
              <a:buFont typeface="Wingdings" pitchFamily="2" charset="2"/>
              <a:buNone/>
            </a:pPr>
            <a:r>
              <a:rPr lang="en-US" sz="1800" b="1" dirty="0">
                <a:solidFill>
                  <a:schemeClr val="tx1"/>
                </a:solidFill>
              </a:rPr>
              <a:t>5. God is characterized by certain qualities.  God is a person. God is love, God is just, God is holy, God is omniscient, omnipotent and omnipresent.</a:t>
            </a:r>
          </a:p>
        </p:txBody>
      </p:sp>
    </p:spTree>
    <p:extLst>
      <p:ext uri="{BB962C8B-B14F-4D97-AF65-F5344CB8AC3E}">
        <p14:creationId xmlns:p14="http://schemas.microsoft.com/office/powerpoint/2010/main" val="267662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p:txBody>
          <a:bodyPr/>
          <a:lstStyle/>
          <a:p>
            <a:r>
              <a:rPr lang="en-US" sz="3200" b="1"/>
              <a:t>The Christian World View (cont.)</a:t>
            </a:r>
          </a:p>
        </p:txBody>
      </p:sp>
      <p:sp>
        <p:nvSpPr>
          <p:cNvPr id="420867" name="Rectangle 3"/>
          <p:cNvSpPr>
            <a:spLocks noGrp="1" noChangeArrowheads="1"/>
          </p:cNvSpPr>
          <p:nvPr>
            <p:ph type="body" idx="1"/>
          </p:nvPr>
        </p:nvSpPr>
        <p:spPr>
          <a:xfrm>
            <a:off x="381000" y="2286000"/>
            <a:ext cx="8305800" cy="4419600"/>
          </a:xfrm>
        </p:spPr>
        <p:txBody>
          <a:bodyPr>
            <a:normAutofit/>
          </a:bodyPr>
          <a:lstStyle/>
          <a:p>
            <a:pPr>
              <a:buFont typeface="Wingdings" pitchFamily="2" charset="2"/>
              <a:buNone/>
            </a:pPr>
            <a:r>
              <a:rPr lang="en-US" sz="2000" b="1" dirty="0">
                <a:solidFill>
                  <a:schemeClr val="tx1"/>
                </a:solidFill>
              </a:rPr>
              <a:t>6. Although all God’s creation is good, evil does exist.  Evil is the result of freedom of will given to created beings and their  decision to use that freedom to rebel--to “sin” </a:t>
            </a:r>
          </a:p>
          <a:p>
            <a:endParaRPr lang="en-US" sz="800" b="1" dirty="0">
              <a:solidFill>
                <a:schemeClr val="tx1"/>
              </a:solidFill>
            </a:endParaRPr>
          </a:p>
          <a:p>
            <a:pPr>
              <a:buFont typeface="Wingdings" pitchFamily="2" charset="2"/>
              <a:buNone/>
            </a:pPr>
            <a:r>
              <a:rPr lang="en-US" sz="2000" b="1" dirty="0">
                <a:solidFill>
                  <a:schemeClr val="tx1"/>
                </a:solidFill>
              </a:rPr>
              <a:t>7. Because of God’s justice and his holiness, those who choose to rebel against him will ultimately be judged and separated from God for eternity.</a:t>
            </a:r>
          </a:p>
          <a:p>
            <a:endParaRPr lang="en-US" sz="800" b="1" dirty="0">
              <a:solidFill>
                <a:schemeClr val="tx1"/>
              </a:solidFill>
            </a:endParaRPr>
          </a:p>
          <a:p>
            <a:pPr>
              <a:buFont typeface="Wingdings" pitchFamily="2" charset="2"/>
              <a:buNone/>
            </a:pPr>
            <a:r>
              <a:rPr lang="en-US" sz="2000" b="1" dirty="0">
                <a:solidFill>
                  <a:schemeClr val="tx1"/>
                </a:solidFill>
              </a:rPr>
              <a:t>8. The solution to evil, to sin and its eternal consequences is provided by God through the atoning substitutionary sacrifice of Jesus Christ.</a:t>
            </a:r>
            <a:r>
              <a:rPr lang="en-US" sz="2000" dirty="0">
                <a:solidFill>
                  <a:schemeClr val="tx1"/>
                </a:solidFill>
              </a:rPr>
              <a:t> </a:t>
            </a:r>
          </a:p>
          <a:p>
            <a:pPr algn="r">
              <a:buFont typeface="Wingdings" pitchFamily="2" charset="2"/>
              <a:buNone/>
            </a:pPr>
            <a:r>
              <a:rPr lang="en-US" sz="2400" b="1" dirty="0">
                <a:solidFill>
                  <a:schemeClr val="tx1"/>
                </a:solidFill>
              </a:rPr>
              <a:t>All of this is found in Genesis 1-4</a:t>
            </a:r>
          </a:p>
          <a:p>
            <a:pPr>
              <a:buFont typeface="Wingdings" pitchFamily="2" charset="2"/>
              <a:buNone/>
            </a:pPr>
            <a:endParaRPr lang="en-US" sz="2400" b="1" dirty="0">
              <a:solidFill>
                <a:srgbClr val="FFFF00"/>
              </a:solidFill>
            </a:endParaRPr>
          </a:p>
          <a:p>
            <a:pPr>
              <a:buFont typeface="Wingdings" pitchFamily="2" charset="2"/>
              <a:buNone/>
            </a:pPr>
            <a:endParaRPr lang="en-US" sz="2000" b="1" dirty="0"/>
          </a:p>
        </p:txBody>
      </p:sp>
    </p:spTree>
    <p:extLst>
      <p:ext uri="{BB962C8B-B14F-4D97-AF65-F5344CB8AC3E}">
        <p14:creationId xmlns:p14="http://schemas.microsoft.com/office/powerpoint/2010/main" val="87347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buAutoNum type="arabicPeriod"/>
            </a:pPr>
            <a:r>
              <a:rPr lang="en-US" b="1" dirty="0"/>
              <a:t>True.   It is consistent with reality.</a:t>
            </a:r>
          </a:p>
          <a:p>
            <a:pPr marL="457200" indent="-457200">
              <a:buAutoNum type="arabicPeriod"/>
            </a:pPr>
            <a:r>
              <a:rPr lang="en-US" b="1" dirty="0"/>
              <a:t>Successfully answers the important questions.</a:t>
            </a:r>
          </a:p>
          <a:p>
            <a:pPr marL="411480" lvl="1" indent="0">
              <a:buNone/>
            </a:pPr>
            <a:r>
              <a:rPr lang="en-US" b="1" dirty="0"/>
              <a:t>Purpose of life</a:t>
            </a:r>
          </a:p>
          <a:p>
            <a:pPr marL="411480" lvl="1" indent="0">
              <a:buNone/>
            </a:pPr>
            <a:r>
              <a:rPr lang="en-US" b="1" dirty="0"/>
              <a:t>Why is there evil</a:t>
            </a:r>
          </a:p>
          <a:p>
            <a:pPr marL="411480" lvl="1" indent="0">
              <a:buNone/>
            </a:pPr>
            <a:r>
              <a:rPr lang="en-US" b="1" dirty="0"/>
              <a:t>What is my value?</a:t>
            </a:r>
          </a:p>
          <a:p>
            <a:pPr marL="411480" lvl="1" indent="0">
              <a:buNone/>
            </a:pPr>
            <a:r>
              <a:rPr lang="en-US" b="1" dirty="0"/>
              <a:t>What is the right thing to do?</a:t>
            </a:r>
          </a:p>
          <a:p>
            <a:pPr marL="411480" lvl="1" indent="0">
              <a:buNone/>
            </a:pPr>
            <a:endParaRPr lang="en-US" sz="1200" b="1" dirty="0"/>
          </a:p>
          <a:p>
            <a:pPr marL="0" indent="0">
              <a:buNone/>
            </a:pPr>
            <a:r>
              <a:rPr lang="en-US" b="1" dirty="0"/>
              <a:t>3.   Makes those who accept it better than they otherwise would have been.</a:t>
            </a:r>
          </a:p>
        </p:txBody>
      </p:sp>
      <p:sp>
        <p:nvSpPr>
          <p:cNvPr id="3" name="Title 2"/>
          <p:cNvSpPr>
            <a:spLocks noGrp="1"/>
          </p:cNvSpPr>
          <p:nvPr>
            <p:ph type="title"/>
          </p:nvPr>
        </p:nvSpPr>
        <p:spPr/>
        <p:txBody>
          <a:bodyPr/>
          <a:lstStyle/>
          <a:p>
            <a:r>
              <a:rPr lang="en-US" sz="4000" b="1" dirty="0"/>
              <a:t>A Good World View</a:t>
            </a:r>
          </a:p>
        </p:txBody>
      </p:sp>
    </p:spTree>
    <p:extLst>
      <p:ext uri="{BB962C8B-B14F-4D97-AF65-F5344CB8AC3E}">
        <p14:creationId xmlns:p14="http://schemas.microsoft.com/office/powerpoint/2010/main" val="2474686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p:txBody>
          <a:bodyPr/>
          <a:lstStyle/>
          <a:p>
            <a:r>
              <a:rPr lang="en-US" sz="3400"/>
              <a:t>The Hard Questions</a:t>
            </a:r>
          </a:p>
        </p:txBody>
      </p:sp>
      <p:sp>
        <p:nvSpPr>
          <p:cNvPr id="406531" name="Rectangle 3"/>
          <p:cNvSpPr>
            <a:spLocks noGrp="1" noChangeArrowheads="1"/>
          </p:cNvSpPr>
          <p:nvPr>
            <p:ph type="body" idx="1"/>
          </p:nvPr>
        </p:nvSpPr>
        <p:spPr>
          <a:xfrm>
            <a:off x="457200" y="1600200"/>
            <a:ext cx="8229600" cy="4530725"/>
          </a:xfrm>
        </p:spPr>
        <p:txBody>
          <a:bodyPr/>
          <a:lstStyle/>
          <a:p>
            <a:r>
              <a:rPr lang="en-US" sz="2800" b="1" dirty="0"/>
              <a:t>Evil:  What is Evil and Why is There Evil</a:t>
            </a:r>
          </a:p>
          <a:p>
            <a:endParaRPr lang="en-US" sz="1200" b="1" dirty="0"/>
          </a:p>
          <a:p>
            <a:r>
              <a:rPr lang="en-US" sz="2800" b="1" dirty="0"/>
              <a:t>Why is There Suffering?</a:t>
            </a:r>
          </a:p>
          <a:p>
            <a:endParaRPr lang="en-US" sz="1200" b="1" dirty="0"/>
          </a:p>
          <a:p>
            <a:r>
              <a:rPr lang="en-US" sz="2800" b="1" dirty="0"/>
              <a:t>The Problem of Justice</a:t>
            </a:r>
          </a:p>
          <a:p>
            <a:endParaRPr lang="en-US" sz="1200" b="1" dirty="0"/>
          </a:p>
          <a:p>
            <a:r>
              <a:rPr lang="en-US" sz="2800" b="1" dirty="0"/>
              <a:t>The Problem of Sin.</a:t>
            </a:r>
          </a:p>
          <a:p>
            <a:endParaRPr lang="en-US" sz="1200" b="1" dirty="0"/>
          </a:p>
          <a:p>
            <a:r>
              <a:rPr lang="en-US" sz="2800" b="1" dirty="0"/>
              <a:t>The Problem of Death.</a:t>
            </a:r>
          </a:p>
        </p:txBody>
      </p:sp>
    </p:spTree>
    <p:extLst>
      <p:ext uri="{BB962C8B-B14F-4D97-AF65-F5344CB8AC3E}">
        <p14:creationId xmlns:p14="http://schemas.microsoft.com/office/powerpoint/2010/main" val="2047137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2057399"/>
            <a:ext cx="6777318" cy="1062319"/>
          </a:xfrm>
        </p:spPr>
        <p:txBody>
          <a:bodyPr/>
          <a:lstStyle/>
          <a:p>
            <a:r>
              <a:rPr lang="en-US" dirty="0"/>
              <a:t>Genesis</a:t>
            </a:r>
          </a:p>
        </p:txBody>
      </p:sp>
      <p:sp>
        <p:nvSpPr>
          <p:cNvPr id="3" name="Subtitle 2"/>
          <p:cNvSpPr>
            <a:spLocks noGrp="1"/>
          </p:cNvSpPr>
          <p:nvPr>
            <p:ph type="subTitle" idx="1"/>
          </p:nvPr>
        </p:nvSpPr>
        <p:spPr>
          <a:xfrm>
            <a:off x="838200" y="4114800"/>
            <a:ext cx="7315200" cy="1905000"/>
          </a:xfrm>
        </p:spPr>
        <p:txBody>
          <a:bodyPr>
            <a:normAutofit/>
          </a:bodyPr>
          <a:lstStyle/>
          <a:p>
            <a:pPr algn="l"/>
            <a:r>
              <a:rPr lang="en-US" b="1" dirty="0"/>
              <a:t>Creation, Fall and Judgment</a:t>
            </a:r>
          </a:p>
          <a:p>
            <a:pPr algn="l"/>
            <a:endParaRPr lang="en-US" b="1" dirty="0"/>
          </a:p>
          <a:p>
            <a:pPr algn="l"/>
            <a:r>
              <a:rPr lang="en-US" b="1" dirty="0"/>
              <a:t>God chooses a man through whom to send the Messiah</a:t>
            </a:r>
          </a:p>
        </p:txBody>
      </p:sp>
      <p:pic>
        <p:nvPicPr>
          <p:cNvPr id="6146" name="Picture 2" descr="http://scrapetv.com/News/News%20Pages/Business/images-6/noahs-a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2209801" cy="31841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1.bp.blogspot.com/-P-_b1wcmMGs/TizwI8rDMhI/AAAAAAAAFWw/gtrrl9U8izk/s1600/pharoa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7200"/>
            <a:ext cx="2819400" cy="283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482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It is true  (the universe was created from nothing)</a:t>
            </a:r>
          </a:p>
          <a:p>
            <a:pPr marL="0" indent="0">
              <a:buNone/>
            </a:pPr>
            <a:endParaRPr lang="en-US" b="1" dirty="0"/>
          </a:p>
          <a:p>
            <a:pPr marL="0" indent="0">
              <a:buNone/>
            </a:pPr>
            <a:r>
              <a:rPr lang="en-US" b="1" dirty="0"/>
              <a:t>It answers the hard questions    (why is there evil, </a:t>
            </a:r>
          </a:p>
          <a:p>
            <a:pPr marL="0" indent="0">
              <a:buNone/>
            </a:pPr>
            <a:r>
              <a:rPr lang="en-US" b="1" dirty="0"/>
              <a:t>          what is my purpose, what is my value, etc.)</a:t>
            </a:r>
          </a:p>
          <a:p>
            <a:pPr marL="0" indent="0">
              <a:buNone/>
            </a:pPr>
            <a:endParaRPr lang="en-US" b="1" dirty="0"/>
          </a:p>
          <a:p>
            <a:pPr marL="0" indent="0">
              <a:buNone/>
            </a:pPr>
            <a:r>
              <a:rPr lang="en-US" b="1" dirty="0"/>
              <a:t>It makes us better that polytheism, animism, dualism, atheism, </a:t>
            </a:r>
            <a:r>
              <a:rPr lang="en-US" b="1" dirty="0" err="1"/>
              <a:t>panteism</a:t>
            </a:r>
            <a:r>
              <a:rPr lang="en-US" b="1" dirty="0"/>
              <a:t>…</a:t>
            </a:r>
          </a:p>
          <a:p>
            <a:pPr marL="0" indent="0">
              <a:buNone/>
            </a:pPr>
            <a:endParaRPr lang="en-US" b="1" dirty="0"/>
          </a:p>
        </p:txBody>
      </p:sp>
      <p:sp>
        <p:nvSpPr>
          <p:cNvPr id="3" name="Title 2"/>
          <p:cNvSpPr>
            <a:spLocks noGrp="1"/>
          </p:cNvSpPr>
          <p:nvPr>
            <p:ph type="title"/>
          </p:nvPr>
        </p:nvSpPr>
        <p:spPr/>
        <p:txBody>
          <a:bodyPr/>
          <a:lstStyle/>
          <a:p>
            <a:r>
              <a:rPr lang="en-US" sz="3200" b="1" dirty="0"/>
              <a:t>Christianity: A Good World View</a:t>
            </a:r>
          </a:p>
        </p:txBody>
      </p:sp>
    </p:spTree>
    <p:extLst>
      <p:ext uri="{BB962C8B-B14F-4D97-AF65-F5344CB8AC3E}">
        <p14:creationId xmlns:p14="http://schemas.microsoft.com/office/powerpoint/2010/main" val="3816122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438400"/>
            <a:ext cx="7835152" cy="3687762"/>
          </a:xfrm>
        </p:spPr>
        <p:txBody>
          <a:bodyPr>
            <a:normAutofit/>
          </a:bodyPr>
          <a:lstStyle/>
          <a:p>
            <a:r>
              <a:rPr lang="en-US" b="1" dirty="0"/>
              <a:t>Genesis 1:2-10  God creates order and distinctions out of disorder and formlessness</a:t>
            </a:r>
          </a:p>
          <a:p>
            <a:pPr lvl="1"/>
            <a:r>
              <a:rPr lang="en-US" b="1" dirty="0"/>
              <a:t>Light </a:t>
            </a:r>
            <a:r>
              <a:rPr lang="en-US" b="1" dirty="0" err="1"/>
              <a:t>vs</a:t>
            </a:r>
            <a:r>
              <a:rPr lang="en-US" b="1" dirty="0"/>
              <a:t> dark</a:t>
            </a:r>
          </a:p>
          <a:p>
            <a:pPr lvl="1"/>
            <a:r>
              <a:rPr lang="en-US" b="1" dirty="0"/>
              <a:t>Sky, water, land</a:t>
            </a:r>
          </a:p>
          <a:p>
            <a:pPr lvl="1"/>
            <a:r>
              <a:rPr lang="en-US" b="1" dirty="0"/>
              <a:t>Living </a:t>
            </a:r>
            <a:r>
              <a:rPr lang="en-US" b="1" dirty="0" err="1"/>
              <a:t>vs</a:t>
            </a:r>
            <a:r>
              <a:rPr lang="en-US" b="1" dirty="0"/>
              <a:t> non-living  1:11</a:t>
            </a:r>
          </a:p>
          <a:p>
            <a:pPr lvl="1"/>
            <a:r>
              <a:rPr lang="en-US" b="1" dirty="0"/>
              <a:t>Male </a:t>
            </a:r>
            <a:r>
              <a:rPr lang="en-US" b="1" dirty="0" err="1"/>
              <a:t>vs</a:t>
            </a:r>
            <a:r>
              <a:rPr lang="en-US" b="1" dirty="0"/>
              <a:t> female 1:27</a:t>
            </a:r>
          </a:p>
          <a:p>
            <a:pPr lvl="1"/>
            <a:r>
              <a:rPr lang="en-US" b="1" dirty="0"/>
              <a:t>Good </a:t>
            </a:r>
            <a:r>
              <a:rPr lang="en-US" b="1" dirty="0" err="1"/>
              <a:t>vs</a:t>
            </a:r>
            <a:r>
              <a:rPr lang="en-US" b="1" dirty="0"/>
              <a:t> evil  Gen </a:t>
            </a:r>
            <a:r>
              <a:rPr lang="en-US" b="1" dirty="0" err="1"/>
              <a:t>Ch</a:t>
            </a:r>
            <a:r>
              <a:rPr lang="en-US" b="1" dirty="0"/>
              <a:t> 3</a:t>
            </a:r>
          </a:p>
          <a:p>
            <a:pPr marL="0" indent="0">
              <a:buNone/>
            </a:pPr>
            <a:endParaRPr lang="en-US" b="1" dirty="0"/>
          </a:p>
          <a:p>
            <a:endParaRPr lang="en-US" b="1" dirty="0"/>
          </a:p>
        </p:txBody>
      </p:sp>
      <p:sp>
        <p:nvSpPr>
          <p:cNvPr id="3" name="Title 2"/>
          <p:cNvSpPr>
            <a:spLocks noGrp="1"/>
          </p:cNvSpPr>
          <p:nvPr>
            <p:ph type="title"/>
          </p:nvPr>
        </p:nvSpPr>
        <p:spPr/>
        <p:txBody>
          <a:bodyPr/>
          <a:lstStyle/>
          <a:p>
            <a:r>
              <a:rPr lang="en-US" sz="3600" b="1" dirty="0"/>
              <a:t>Genesis Chapter 1: Creation</a:t>
            </a:r>
          </a:p>
        </p:txBody>
      </p:sp>
    </p:spTree>
    <p:extLst>
      <p:ext uri="{BB962C8B-B14F-4D97-AF65-F5344CB8AC3E}">
        <p14:creationId xmlns:p14="http://schemas.microsoft.com/office/powerpoint/2010/main" val="3723796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362200"/>
            <a:ext cx="7758952" cy="3763962"/>
          </a:xfrm>
        </p:spPr>
        <p:txBody>
          <a:bodyPr>
            <a:normAutofit/>
          </a:bodyPr>
          <a:lstStyle/>
          <a:p>
            <a:pPr marL="0" indent="0">
              <a:buNone/>
            </a:pPr>
            <a:r>
              <a:rPr lang="en-US" b="1" dirty="0"/>
              <a:t>He creates out of nothing.</a:t>
            </a:r>
          </a:p>
          <a:p>
            <a:pPr marL="0" indent="0">
              <a:buNone/>
            </a:pPr>
            <a:endParaRPr lang="en-US" sz="1200" b="1" dirty="0"/>
          </a:p>
          <a:p>
            <a:pPr marL="0" indent="0">
              <a:buNone/>
            </a:pPr>
            <a:r>
              <a:rPr lang="en-US" b="1" dirty="0"/>
              <a:t>He creates order out of chaos.</a:t>
            </a:r>
          </a:p>
          <a:p>
            <a:pPr marL="0" indent="0">
              <a:buNone/>
            </a:pPr>
            <a:endParaRPr lang="en-US" sz="1200" b="1" dirty="0"/>
          </a:p>
          <a:p>
            <a:pPr marL="0" indent="0">
              <a:buNone/>
            </a:pPr>
            <a:r>
              <a:rPr lang="en-US" b="1" dirty="0"/>
              <a:t>He creates distinctions/ separation</a:t>
            </a:r>
          </a:p>
          <a:p>
            <a:pPr marL="0" indent="0">
              <a:buNone/>
            </a:pPr>
            <a:r>
              <a:rPr lang="en-US" b="1" dirty="0"/>
              <a:t>		separation = holiness</a:t>
            </a:r>
          </a:p>
          <a:p>
            <a:pPr marL="0" indent="0">
              <a:buNone/>
            </a:pPr>
            <a:endParaRPr lang="en-US" sz="1200" b="1" dirty="0"/>
          </a:p>
          <a:p>
            <a:pPr marL="0" indent="0">
              <a:buNone/>
            </a:pPr>
            <a:r>
              <a:rPr lang="en-US" b="1" dirty="0"/>
              <a:t>He names things</a:t>
            </a:r>
          </a:p>
          <a:p>
            <a:pPr marL="0" indent="0">
              <a:buNone/>
            </a:pPr>
            <a:r>
              <a:rPr lang="en-US" b="1" dirty="0"/>
              <a:t>		naming = having power over</a:t>
            </a:r>
          </a:p>
        </p:txBody>
      </p:sp>
      <p:sp>
        <p:nvSpPr>
          <p:cNvPr id="3" name="Title 2"/>
          <p:cNvSpPr>
            <a:spLocks noGrp="1"/>
          </p:cNvSpPr>
          <p:nvPr>
            <p:ph type="title"/>
          </p:nvPr>
        </p:nvSpPr>
        <p:spPr/>
        <p:txBody>
          <a:bodyPr/>
          <a:lstStyle/>
          <a:p>
            <a:r>
              <a:rPr lang="en-US" sz="3200" b="1" dirty="0"/>
              <a:t>What Does God Do in Genesis 1?</a:t>
            </a:r>
          </a:p>
        </p:txBody>
      </p:sp>
    </p:spTree>
    <p:extLst>
      <p:ext uri="{BB962C8B-B14F-4D97-AF65-F5344CB8AC3E}">
        <p14:creationId xmlns:p14="http://schemas.microsoft.com/office/powerpoint/2010/main" val="3823410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438400"/>
            <a:ext cx="7758952" cy="3687762"/>
          </a:xfrm>
        </p:spPr>
        <p:txBody>
          <a:bodyPr/>
          <a:lstStyle/>
          <a:p>
            <a:pPr marL="0" indent="0">
              <a:buNone/>
            </a:pPr>
            <a:r>
              <a:rPr lang="en-US" b="1" dirty="0"/>
              <a:t>v. 2  The Spirit of God was hovering…</a:t>
            </a:r>
          </a:p>
          <a:p>
            <a:pPr marL="0" indent="0">
              <a:buNone/>
            </a:pPr>
            <a:r>
              <a:rPr lang="en-US" b="1" dirty="0"/>
              <a:t>		The Holy Spirit in Genesis?</a:t>
            </a:r>
          </a:p>
          <a:p>
            <a:pPr marL="0" indent="0">
              <a:buNone/>
            </a:pPr>
            <a:endParaRPr lang="en-US" b="1" dirty="0"/>
          </a:p>
          <a:p>
            <a:pPr marL="0" indent="0">
              <a:buNone/>
            </a:pPr>
            <a:r>
              <a:rPr lang="en-US" b="1" dirty="0"/>
              <a:t>v. 2 etc.   Evening and morning… the first day.    </a:t>
            </a:r>
          </a:p>
          <a:p>
            <a:pPr marL="0" indent="0">
              <a:buNone/>
            </a:pPr>
            <a:r>
              <a:rPr lang="en-US" b="1" dirty="0"/>
              <a:t>We would say morning and evening.</a:t>
            </a:r>
          </a:p>
          <a:p>
            <a:pPr marL="0" indent="0">
              <a:buNone/>
            </a:pPr>
            <a:r>
              <a:rPr lang="en-US" b="1" dirty="0"/>
              <a:t>The Jewish day begins at sunset.</a:t>
            </a:r>
          </a:p>
        </p:txBody>
      </p:sp>
      <p:sp>
        <p:nvSpPr>
          <p:cNvPr id="3" name="Title 2"/>
          <p:cNvSpPr>
            <a:spLocks noGrp="1"/>
          </p:cNvSpPr>
          <p:nvPr>
            <p:ph type="title"/>
          </p:nvPr>
        </p:nvSpPr>
        <p:spPr/>
        <p:txBody>
          <a:bodyPr/>
          <a:lstStyle/>
          <a:p>
            <a:r>
              <a:rPr lang="en-US" sz="3200" b="1" dirty="0"/>
              <a:t>Two things to notice in Gen 1:2</a:t>
            </a:r>
          </a:p>
        </p:txBody>
      </p:sp>
    </p:spTree>
    <p:extLst>
      <p:ext uri="{BB962C8B-B14F-4D97-AF65-F5344CB8AC3E}">
        <p14:creationId xmlns:p14="http://schemas.microsoft.com/office/powerpoint/2010/main" val="275595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A lot of order from a lot of chaos.</a:t>
            </a:r>
          </a:p>
          <a:p>
            <a:pPr marL="0" indent="0">
              <a:buNone/>
            </a:pPr>
            <a:endParaRPr lang="en-US" b="1" dirty="0"/>
          </a:p>
          <a:p>
            <a:pPr marL="0" indent="0">
              <a:buNone/>
            </a:pPr>
            <a:r>
              <a:rPr lang="en-US" b="1" dirty="0"/>
              <a:t>Gen 1:14  The greater and lesser lights.</a:t>
            </a:r>
          </a:p>
          <a:p>
            <a:pPr marL="0" indent="0">
              <a:buNone/>
            </a:pPr>
            <a:r>
              <a:rPr lang="en-US" b="1" dirty="0"/>
              <a:t>Again, a polemic against Mesopotamian worship of heavenly objects.</a:t>
            </a:r>
          </a:p>
        </p:txBody>
      </p:sp>
      <p:sp>
        <p:nvSpPr>
          <p:cNvPr id="3" name="Title 2"/>
          <p:cNvSpPr>
            <a:spLocks noGrp="1"/>
          </p:cNvSpPr>
          <p:nvPr>
            <p:ph type="title"/>
          </p:nvPr>
        </p:nvSpPr>
        <p:spPr/>
        <p:txBody>
          <a:bodyPr/>
          <a:lstStyle/>
          <a:p>
            <a:r>
              <a:rPr lang="en-US" sz="3600" b="1" dirty="0"/>
              <a:t>Genesis 1:11-25  God Creates Life</a:t>
            </a:r>
          </a:p>
        </p:txBody>
      </p:sp>
    </p:spTree>
    <p:extLst>
      <p:ext uri="{BB962C8B-B14F-4D97-AF65-F5344CB8AC3E}">
        <p14:creationId xmlns:p14="http://schemas.microsoft.com/office/powerpoint/2010/main" val="1154848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Genesis 1:26-30  God creates mankind in his image, to rule the earth.</a:t>
            </a:r>
          </a:p>
          <a:p>
            <a:pPr lvl="1"/>
            <a:r>
              <a:rPr lang="en-US" b="1" dirty="0"/>
              <a:t>Q:  In what sense are we created in God’s image?</a:t>
            </a:r>
          </a:p>
          <a:p>
            <a:pPr lvl="1"/>
            <a:r>
              <a:rPr lang="en-US" b="1" dirty="0"/>
              <a:t>Q:  What are the implications that God put us in charge of the earth?</a:t>
            </a:r>
          </a:p>
        </p:txBody>
      </p:sp>
      <p:sp>
        <p:nvSpPr>
          <p:cNvPr id="3" name="Title 2"/>
          <p:cNvSpPr>
            <a:spLocks noGrp="1"/>
          </p:cNvSpPr>
          <p:nvPr>
            <p:ph type="title"/>
          </p:nvPr>
        </p:nvSpPr>
        <p:spPr/>
        <p:txBody>
          <a:bodyPr/>
          <a:lstStyle/>
          <a:p>
            <a:r>
              <a:rPr lang="en-US" sz="3600" b="1" dirty="0"/>
              <a:t>In God’s image and likeness</a:t>
            </a:r>
          </a:p>
        </p:txBody>
      </p:sp>
    </p:spTree>
    <p:extLst>
      <p:ext uri="{BB962C8B-B14F-4D97-AF65-F5344CB8AC3E}">
        <p14:creationId xmlns:p14="http://schemas.microsoft.com/office/powerpoint/2010/main" val="2241272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1:26  Let us make mankind in our image.</a:t>
            </a:r>
          </a:p>
          <a:p>
            <a:pPr marL="0" indent="0">
              <a:buNone/>
            </a:pPr>
            <a:r>
              <a:rPr lang="en-US" b="1" dirty="0"/>
              <a:t>	- The royal we?</a:t>
            </a:r>
          </a:p>
          <a:p>
            <a:pPr marL="0" indent="0">
              <a:buNone/>
            </a:pPr>
            <a:r>
              <a:rPr lang="en-US" b="1" dirty="0"/>
              <a:t>	- The heavenly court?</a:t>
            </a:r>
          </a:p>
          <a:p>
            <a:pPr marL="0" indent="0">
              <a:buNone/>
            </a:pPr>
            <a:r>
              <a:rPr lang="en-US" b="1" dirty="0"/>
              <a:t>	- The trinity?</a:t>
            </a:r>
          </a:p>
          <a:p>
            <a:pPr marL="0" indent="0">
              <a:buNone/>
            </a:pPr>
            <a:endParaRPr lang="en-US" sz="1100" b="1" dirty="0"/>
          </a:p>
          <a:p>
            <a:pPr marL="0" indent="0">
              <a:buNone/>
            </a:pPr>
            <a:r>
              <a:rPr lang="en-US" b="1" dirty="0"/>
              <a:t>1:28  God blessed humankind.  This was his plan all along.</a:t>
            </a:r>
          </a:p>
          <a:p>
            <a:pPr marL="0" indent="0">
              <a:buNone/>
            </a:pPr>
            <a:endParaRPr lang="en-US" sz="1100" b="1" dirty="0"/>
          </a:p>
          <a:p>
            <a:pPr marL="0" indent="0">
              <a:buNone/>
            </a:pPr>
            <a:endParaRPr lang="en-US" dirty="0"/>
          </a:p>
        </p:txBody>
      </p:sp>
      <p:sp>
        <p:nvSpPr>
          <p:cNvPr id="3" name="Title 2"/>
          <p:cNvSpPr>
            <a:spLocks noGrp="1"/>
          </p:cNvSpPr>
          <p:nvPr>
            <p:ph type="title"/>
          </p:nvPr>
        </p:nvSpPr>
        <p:spPr/>
        <p:txBody>
          <a:bodyPr/>
          <a:lstStyle/>
          <a:p>
            <a:r>
              <a:rPr lang="en-US" sz="3600" b="1" dirty="0"/>
              <a:t>Blessings</a:t>
            </a:r>
          </a:p>
        </p:txBody>
      </p:sp>
    </p:spTree>
    <p:extLst>
      <p:ext uri="{BB962C8B-B14F-4D97-AF65-F5344CB8AC3E}">
        <p14:creationId xmlns:p14="http://schemas.microsoft.com/office/powerpoint/2010/main" val="312612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v. 28-30 Subdue and rule</a:t>
            </a:r>
          </a:p>
          <a:p>
            <a:pPr marL="0" indent="0">
              <a:buNone/>
            </a:pPr>
            <a:endParaRPr lang="en-US" b="1" dirty="0"/>
          </a:p>
          <a:p>
            <a:pPr marL="0" indent="0">
              <a:buNone/>
            </a:pPr>
            <a:r>
              <a:rPr lang="en-US" b="1" dirty="0"/>
              <a:t>Hebrews 2:8 “in putting everything under them…”</a:t>
            </a:r>
          </a:p>
          <a:p>
            <a:pPr marL="0" indent="0">
              <a:buNone/>
            </a:pPr>
            <a:endParaRPr lang="en-US" b="1" dirty="0"/>
          </a:p>
          <a:p>
            <a:pPr marL="0" indent="0">
              <a:buNone/>
            </a:pPr>
            <a:r>
              <a:rPr lang="en-US" b="1" dirty="0"/>
              <a:t>Q: What are the implications that we are in charge of the earth?  </a:t>
            </a:r>
          </a:p>
          <a:p>
            <a:pPr marL="0" indent="0">
              <a:buNone/>
            </a:pPr>
            <a:endParaRPr lang="en-US" b="1" dirty="0"/>
          </a:p>
          <a:p>
            <a:pPr marL="0" indent="0">
              <a:buNone/>
            </a:pPr>
            <a:r>
              <a:rPr lang="en-US" b="1" dirty="0"/>
              <a:t>Does this mean we can do what we like?  1 </a:t>
            </a:r>
            <a:r>
              <a:rPr lang="en-US" b="1" dirty="0" err="1"/>
              <a:t>Cor</a:t>
            </a:r>
            <a:r>
              <a:rPr lang="en-US" b="1" dirty="0"/>
              <a:t> 4:2 </a:t>
            </a:r>
          </a:p>
        </p:txBody>
      </p:sp>
      <p:sp>
        <p:nvSpPr>
          <p:cNvPr id="3" name="Title 2"/>
          <p:cNvSpPr>
            <a:spLocks noGrp="1"/>
          </p:cNvSpPr>
          <p:nvPr>
            <p:ph type="title"/>
          </p:nvPr>
        </p:nvSpPr>
        <p:spPr/>
        <p:txBody>
          <a:bodyPr/>
          <a:lstStyle/>
          <a:p>
            <a:r>
              <a:rPr lang="en-US" sz="3600" b="1" dirty="0"/>
              <a:t>God: Mankind Will Rule the Earth</a:t>
            </a:r>
          </a:p>
        </p:txBody>
      </p:sp>
    </p:spTree>
    <p:extLst>
      <p:ext uri="{BB962C8B-B14F-4D97-AF65-F5344CB8AC3E}">
        <p14:creationId xmlns:p14="http://schemas.microsoft.com/office/powerpoint/2010/main" val="326753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Genesis 1:31 Summary:  It was all very good.</a:t>
            </a:r>
          </a:p>
          <a:p>
            <a:pPr marL="0" indent="0">
              <a:buNone/>
            </a:pPr>
            <a:endParaRPr lang="en-US" b="1" dirty="0"/>
          </a:p>
          <a:p>
            <a:pPr marL="0" indent="0">
              <a:buNone/>
            </a:pPr>
            <a:r>
              <a:rPr lang="en-US" b="1" dirty="0"/>
              <a:t>Q:  Do you agree with God’s analysis here?</a:t>
            </a:r>
          </a:p>
          <a:p>
            <a:pPr marL="0" indent="0">
              <a:buNone/>
            </a:pPr>
            <a:endParaRPr lang="en-US" dirty="0"/>
          </a:p>
        </p:txBody>
      </p:sp>
      <p:sp>
        <p:nvSpPr>
          <p:cNvPr id="3" name="Title 2"/>
          <p:cNvSpPr>
            <a:spLocks noGrp="1"/>
          </p:cNvSpPr>
          <p:nvPr>
            <p:ph type="title"/>
          </p:nvPr>
        </p:nvSpPr>
        <p:spPr/>
        <p:txBody>
          <a:bodyPr/>
          <a:lstStyle/>
          <a:p>
            <a:r>
              <a:rPr lang="en-US" sz="3600" b="1" dirty="0"/>
              <a:t>It’s All Good</a:t>
            </a:r>
          </a:p>
        </p:txBody>
      </p:sp>
    </p:spTree>
    <p:extLst>
      <p:ext uri="{BB962C8B-B14F-4D97-AF65-F5344CB8AC3E}">
        <p14:creationId xmlns:p14="http://schemas.microsoft.com/office/powerpoint/2010/main" val="3994483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Genesis 2:2  God rests from creating (but he is not completely resting).</a:t>
            </a:r>
          </a:p>
          <a:p>
            <a:pPr marL="0" indent="0">
              <a:buNone/>
            </a:pPr>
            <a:endParaRPr lang="en-US" b="1" dirty="0"/>
          </a:p>
          <a:p>
            <a:pPr marL="0" indent="0">
              <a:buNone/>
            </a:pPr>
            <a:r>
              <a:rPr lang="en-US" b="1" dirty="0"/>
              <a:t>This is theological justification for the Jewish Sabbath.</a:t>
            </a:r>
          </a:p>
          <a:p>
            <a:pPr marL="0" indent="0">
              <a:buNone/>
            </a:pPr>
            <a:endParaRPr lang="en-US" b="1" dirty="0"/>
          </a:p>
          <a:p>
            <a:pPr marL="0" indent="0">
              <a:buNone/>
            </a:pPr>
            <a:r>
              <a:rPr lang="en-US" b="1" dirty="0" err="1"/>
              <a:t>Heb</a:t>
            </a:r>
            <a:r>
              <a:rPr lang="en-US" b="1" dirty="0"/>
              <a:t> 4:8-11  We do not rest.  Our Sabbath-rest is in heaven.</a:t>
            </a:r>
          </a:p>
        </p:txBody>
      </p:sp>
      <p:sp>
        <p:nvSpPr>
          <p:cNvPr id="3" name="Title 2"/>
          <p:cNvSpPr>
            <a:spLocks noGrp="1"/>
          </p:cNvSpPr>
          <p:nvPr>
            <p:ph type="title"/>
          </p:nvPr>
        </p:nvSpPr>
        <p:spPr/>
        <p:txBody>
          <a:bodyPr/>
          <a:lstStyle/>
          <a:p>
            <a:r>
              <a:rPr lang="en-US" sz="3200" b="1" dirty="0"/>
              <a:t>Genesis 2:1-3  The Seventh Day</a:t>
            </a:r>
          </a:p>
        </p:txBody>
      </p:sp>
    </p:spTree>
    <p:extLst>
      <p:ext uri="{BB962C8B-B14F-4D97-AF65-F5344CB8AC3E}">
        <p14:creationId xmlns:p14="http://schemas.microsoft.com/office/powerpoint/2010/main" val="366575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a:t>An Outline of the Bible:</a:t>
            </a:r>
          </a:p>
        </p:txBody>
      </p:sp>
      <p:sp>
        <p:nvSpPr>
          <p:cNvPr id="5" name="Content Placeholder 4"/>
          <p:cNvSpPr>
            <a:spLocks noGrp="1"/>
          </p:cNvSpPr>
          <p:nvPr>
            <p:ph idx="1"/>
          </p:nvPr>
        </p:nvSpPr>
        <p:spPr>
          <a:xfrm>
            <a:off x="699247" y="2438400"/>
            <a:ext cx="7745505" cy="3687762"/>
          </a:xfrm>
        </p:spPr>
        <p:txBody>
          <a:bodyPr>
            <a:normAutofit/>
          </a:bodyPr>
          <a:lstStyle/>
          <a:p>
            <a:endParaRPr lang="en-US" sz="800" b="1" dirty="0">
              <a:solidFill>
                <a:schemeClr val="tx1"/>
              </a:solidFill>
            </a:endParaRPr>
          </a:p>
          <a:p>
            <a:r>
              <a:rPr lang="en-US" b="1" dirty="0">
                <a:solidFill>
                  <a:schemeClr val="tx1"/>
                </a:solidFill>
              </a:rPr>
              <a:t>Genesis 1:  Who is God?</a:t>
            </a:r>
          </a:p>
          <a:p>
            <a:endParaRPr lang="en-US" sz="800" b="1" dirty="0">
              <a:solidFill>
                <a:schemeClr val="tx1"/>
              </a:solidFill>
            </a:endParaRPr>
          </a:p>
          <a:p>
            <a:r>
              <a:rPr lang="en-US" b="1" dirty="0">
                <a:solidFill>
                  <a:schemeClr val="tx1"/>
                </a:solidFill>
              </a:rPr>
              <a:t>Genesis 2: Who is man?</a:t>
            </a:r>
          </a:p>
          <a:p>
            <a:endParaRPr lang="en-US" sz="800" b="1" dirty="0">
              <a:solidFill>
                <a:schemeClr val="tx1"/>
              </a:solidFill>
            </a:endParaRPr>
          </a:p>
          <a:p>
            <a:r>
              <a:rPr lang="en-US" b="1" dirty="0">
                <a:solidFill>
                  <a:schemeClr val="tx1"/>
                </a:solidFill>
              </a:rPr>
              <a:t>Genesis 3 &amp; 4  The problem of sin.</a:t>
            </a:r>
          </a:p>
          <a:p>
            <a:endParaRPr lang="en-US" sz="800" b="1" dirty="0">
              <a:solidFill>
                <a:schemeClr val="tx1"/>
              </a:solidFill>
            </a:endParaRPr>
          </a:p>
          <a:p>
            <a:r>
              <a:rPr lang="en-US" b="1" dirty="0">
                <a:solidFill>
                  <a:schemeClr val="tx1"/>
                </a:solidFill>
              </a:rPr>
              <a:t>Genesis 5-Revelation 20 God is solving the problem</a:t>
            </a:r>
          </a:p>
          <a:p>
            <a:r>
              <a:rPr lang="en-US" b="1" dirty="0">
                <a:solidFill>
                  <a:schemeClr val="tx1"/>
                </a:solidFill>
              </a:rPr>
              <a:t>Genesis 21-22 The problem is solved.</a:t>
            </a:r>
          </a:p>
          <a:p>
            <a:endParaRPr lang="en-US" b="1" dirty="0">
              <a:solidFill>
                <a:schemeClr val="tx1"/>
              </a:solidFill>
            </a:endParaRPr>
          </a:p>
        </p:txBody>
      </p:sp>
    </p:spTree>
    <p:extLst>
      <p:ext uri="{BB962C8B-B14F-4D97-AF65-F5344CB8AC3E}">
        <p14:creationId xmlns:p14="http://schemas.microsoft.com/office/powerpoint/2010/main" val="1570264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457200" y="685800"/>
            <a:ext cx="8229600" cy="838200"/>
          </a:xfrm>
        </p:spPr>
        <p:txBody>
          <a:bodyPr/>
          <a:lstStyle/>
          <a:p>
            <a:r>
              <a:rPr lang="en-US" sz="3900" dirty="0"/>
              <a:t>Genesis Chapter One: Creation</a:t>
            </a:r>
          </a:p>
        </p:txBody>
      </p:sp>
      <p:sp>
        <p:nvSpPr>
          <p:cNvPr id="238595" name="Rectangle 3"/>
          <p:cNvSpPr>
            <a:spLocks noGrp="1" noChangeArrowheads="1"/>
          </p:cNvSpPr>
          <p:nvPr>
            <p:ph type="body" idx="1"/>
          </p:nvPr>
        </p:nvSpPr>
        <p:spPr>
          <a:xfrm>
            <a:off x="457200" y="2209800"/>
            <a:ext cx="8229600" cy="4343400"/>
          </a:xfrm>
        </p:spPr>
        <p:txBody>
          <a:bodyPr/>
          <a:lstStyle/>
          <a:p>
            <a:r>
              <a:rPr lang="en-US" sz="2800" dirty="0"/>
              <a:t>Young Earth Theory</a:t>
            </a:r>
          </a:p>
          <a:p>
            <a:pPr lvl="1"/>
            <a:r>
              <a:rPr lang="en-US" dirty="0"/>
              <a:t>Earth is young and science supports this conclusion.</a:t>
            </a:r>
          </a:p>
          <a:p>
            <a:pPr lvl="1"/>
            <a:r>
              <a:rPr lang="en-US" dirty="0"/>
              <a:t>Earth is young because God created it “with an appearance of age.”</a:t>
            </a:r>
          </a:p>
          <a:p>
            <a:r>
              <a:rPr lang="en-US" sz="2800" dirty="0"/>
              <a:t>Day/Age Theory</a:t>
            </a:r>
          </a:p>
          <a:p>
            <a:r>
              <a:rPr lang="en-US" sz="2800" dirty="0"/>
              <a:t>Gap Theory </a:t>
            </a:r>
          </a:p>
          <a:p>
            <a:r>
              <a:rPr lang="en-US" sz="2800" dirty="0"/>
              <a:t>Framework Theory</a:t>
            </a:r>
          </a:p>
          <a:p>
            <a:r>
              <a:rPr lang="en-US" sz="2800" dirty="0"/>
              <a:t>It’s all just a myth</a:t>
            </a:r>
          </a:p>
          <a:p>
            <a:pPr algn="r">
              <a:buFont typeface="Wingdings" pitchFamily="2" charset="2"/>
              <a:buNone/>
            </a:pPr>
            <a:r>
              <a:rPr lang="en-US" sz="2800" dirty="0"/>
              <a:t>			</a:t>
            </a:r>
            <a:r>
              <a:rPr lang="en-US" sz="2800" dirty="0">
                <a:solidFill>
                  <a:schemeClr val="tx1"/>
                </a:solidFill>
              </a:rPr>
              <a:t>Each view has its problems</a:t>
            </a:r>
          </a:p>
        </p:txBody>
      </p:sp>
    </p:spTree>
    <p:extLst>
      <p:ext uri="{BB962C8B-B14F-4D97-AF65-F5344CB8AC3E}">
        <p14:creationId xmlns:p14="http://schemas.microsoft.com/office/powerpoint/2010/main" val="2501782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        Habitats                                  Creatures</a:t>
            </a:r>
          </a:p>
          <a:p>
            <a:pPr marL="0" indent="0">
              <a:buNone/>
            </a:pPr>
            <a:endParaRPr lang="en-US" b="1" dirty="0"/>
          </a:p>
          <a:p>
            <a:pPr marL="0" indent="0">
              <a:buNone/>
            </a:pPr>
            <a:r>
              <a:rPr lang="en-US" b="1" dirty="0"/>
              <a:t>Day 1  Light			Day 4 Luminaries</a:t>
            </a:r>
          </a:p>
          <a:p>
            <a:pPr marL="0" indent="0">
              <a:buNone/>
            </a:pPr>
            <a:endParaRPr lang="en-US" b="1" dirty="0"/>
          </a:p>
          <a:p>
            <a:pPr marL="0" indent="0">
              <a:buNone/>
            </a:pPr>
            <a:r>
              <a:rPr lang="en-US" b="1" dirty="0"/>
              <a:t>Day 2  Sky			Day 5  Birds and fish</a:t>
            </a:r>
          </a:p>
          <a:p>
            <a:pPr marL="0" indent="0">
              <a:buNone/>
            </a:pPr>
            <a:endParaRPr lang="en-US" b="1" dirty="0"/>
          </a:p>
          <a:p>
            <a:pPr marL="0" indent="0">
              <a:buNone/>
            </a:pPr>
            <a:r>
              <a:rPr lang="en-US" b="1" dirty="0"/>
              <a:t>Day 3  Land			Day 6 Land animals, man</a:t>
            </a:r>
          </a:p>
        </p:txBody>
      </p:sp>
      <p:sp>
        <p:nvSpPr>
          <p:cNvPr id="3" name="Title 2"/>
          <p:cNvSpPr>
            <a:spLocks noGrp="1"/>
          </p:cNvSpPr>
          <p:nvPr>
            <p:ph type="title"/>
          </p:nvPr>
        </p:nvSpPr>
        <p:spPr/>
        <p:txBody>
          <a:bodyPr/>
          <a:lstStyle/>
          <a:p>
            <a:r>
              <a:rPr lang="en-US" sz="3600" b="1" dirty="0"/>
              <a:t>Framework Theory</a:t>
            </a:r>
          </a:p>
        </p:txBody>
      </p:sp>
    </p:spTree>
    <p:extLst>
      <p:ext uri="{BB962C8B-B14F-4D97-AF65-F5344CB8AC3E}">
        <p14:creationId xmlns:p14="http://schemas.microsoft.com/office/powerpoint/2010/main" val="421713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r>
              <a:rPr lang="en-US" sz="3200"/>
              <a:t>A Quick Summary of Genesis One:</a:t>
            </a:r>
          </a:p>
        </p:txBody>
      </p:sp>
      <p:sp>
        <p:nvSpPr>
          <p:cNvPr id="240643" name="Rectangle 3"/>
          <p:cNvSpPr>
            <a:spLocks noGrp="1" noChangeArrowheads="1"/>
          </p:cNvSpPr>
          <p:nvPr>
            <p:ph type="body" idx="1"/>
          </p:nvPr>
        </p:nvSpPr>
        <p:spPr>
          <a:xfrm>
            <a:off x="609600" y="2743200"/>
            <a:ext cx="8229600" cy="3382963"/>
          </a:xfrm>
        </p:spPr>
        <p:txBody>
          <a:bodyPr/>
          <a:lstStyle/>
          <a:p>
            <a:pPr marL="609600" indent="-609600">
              <a:buFont typeface="Wingdings" pitchFamily="2" charset="2"/>
              <a:buNone/>
            </a:pPr>
            <a:r>
              <a:rPr lang="en-US" sz="2800" b="1" dirty="0">
                <a:solidFill>
                  <a:schemeClr val="tx1"/>
                </a:solidFill>
              </a:rPr>
              <a:t>a. God pre-existed the universe</a:t>
            </a:r>
          </a:p>
          <a:p>
            <a:pPr marL="609600" indent="-609600">
              <a:buFont typeface="Wingdings" pitchFamily="2" charset="2"/>
              <a:buNone/>
            </a:pPr>
            <a:r>
              <a:rPr lang="en-US" sz="2800" b="1" dirty="0">
                <a:solidFill>
                  <a:schemeClr val="tx1"/>
                </a:solidFill>
              </a:rPr>
              <a:t>b. God created the universe:   “Let there be light”</a:t>
            </a:r>
          </a:p>
          <a:p>
            <a:pPr marL="609600" indent="-609600">
              <a:buFont typeface="Wingdings" pitchFamily="2" charset="2"/>
              <a:buNone/>
            </a:pPr>
            <a:r>
              <a:rPr lang="en-US" sz="2800" b="1" dirty="0">
                <a:solidFill>
                  <a:schemeClr val="tx1"/>
                </a:solidFill>
              </a:rPr>
              <a:t>c. God created the earth</a:t>
            </a:r>
          </a:p>
          <a:p>
            <a:pPr marL="609600" indent="-609600">
              <a:buFont typeface="Wingdings" pitchFamily="2" charset="2"/>
              <a:buNone/>
            </a:pPr>
            <a:r>
              <a:rPr lang="en-US" sz="2800" b="1" dirty="0">
                <a:solidFill>
                  <a:schemeClr val="tx1"/>
                </a:solidFill>
              </a:rPr>
              <a:t>d. God created life</a:t>
            </a:r>
          </a:p>
          <a:p>
            <a:pPr marL="609600" indent="-609600">
              <a:buFont typeface="Wingdings" pitchFamily="2" charset="2"/>
              <a:buNone/>
            </a:pPr>
            <a:r>
              <a:rPr lang="en-US" sz="2800" b="1" dirty="0">
                <a:solidFill>
                  <a:schemeClr val="tx1"/>
                </a:solidFill>
              </a:rPr>
              <a:t>e. Last of all, God created mankind</a:t>
            </a:r>
          </a:p>
        </p:txBody>
      </p:sp>
    </p:spTree>
    <p:extLst>
      <p:ext uri="{BB962C8B-B14F-4D97-AF65-F5344CB8AC3E}">
        <p14:creationId xmlns:p14="http://schemas.microsoft.com/office/powerpoint/2010/main" val="3495141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rrowheads="1"/>
          </p:cNvSpPr>
          <p:nvPr>
            <p:ph type="title"/>
          </p:nvPr>
        </p:nvSpPr>
        <p:spPr>
          <a:xfrm>
            <a:off x="457200" y="274638"/>
            <a:ext cx="8229600" cy="1017587"/>
          </a:xfrm>
        </p:spPr>
        <p:txBody>
          <a:bodyPr/>
          <a:lstStyle/>
          <a:p>
            <a:r>
              <a:rPr lang="en-US" sz="2800"/>
              <a:t>A More Detailed Summary of Genesis One</a:t>
            </a:r>
            <a:br>
              <a:rPr lang="en-US" sz="2800"/>
            </a:br>
            <a:r>
              <a:rPr lang="en-US" sz="2800"/>
              <a:t>From the Viewpoint of an Observer on the Earth:</a:t>
            </a:r>
          </a:p>
        </p:txBody>
      </p:sp>
      <p:sp>
        <p:nvSpPr>
          <p:cNvPr id="356355" name="Rectangle 3"/>
          <p:cNvSpPr>
            <a:spLocks noGrp="1" noChangeArrowheads="1"/>
          </p:cNvSpPr>
          <p:nvPr>
            <p:ph type="body" idx="1"/>
          </p:nvPr>
        </p:nvSpPr>
        <p:spPr>
          <a:xfrm>
            <a:off x="228600" y="2209800"/>
            <a:ext cx="8610600" cy="4267200"/>
          </a:xfrm>
        </p:spPr>
        <p:txBody>
          <a:bodyPr>
            <a:normAutofit/>
          </a:bodyPr>
          <a:lstStyle/>
          <a:p>
            <a:pPr>
              <a:lnSpc>
                <a:spcPct val="80000"/>
              </a:lnSpc>
              <a:buFont typeface="Wingdings" pitchFamily="2" charset="2"/>
              <a:buNone/>
            </a:pPr>
            <a:r>
              <a:rPr lang="en-US" sz="2400" b="1" dirty="0">
                <a:solidFill>
                  <a:schemeClr val="tx1"/>
                </a:solidFill>
              </a:rPr>
              <a:t>a. The earth created and is spinning:  night and day.  Day 1</a:t>
            </a:r>
          </a:p>
          <a:p>
            <a:pPr>
              <a:lnSpc>
                <a:spcPct val="80000"/>
              </a:lnSpc>
              <a:buFont typeface="Wingdings" pitchFamily="2" charset="2"/>
              <a:buNone/>
            </a:pPr>
            <a:r>
              <a:rPr lang="en-US" sz="2400" b="1" dirty="0">
                <a:solidFill>
                  <a:schemeClr val="tx1"/>
                </a:solidFill>
              </a:rPr>
              <a:t>b. Water covers earth, Very thick atmosphere forms.  Day 2</a:t>
            </a:r>
          </a:p>
          <a:p>
            <a:pPr>
              <a:lnSpc>
                <a:spcPct val="80000"/>
              </a:lnSpc>
              <a:buFont typeface="Wingdings" pitchFamily="2" charset="2"/>
              <a:buNone/>
            </a:pPr>
            <a:r>
              <a:rPr lang="en-US" sz="2400" b="1" dirty="0">
                <a:solidFill>
                  <a:schemeClr val="tx1"/>
                </a:solidFill>
              </a:rPr>
              <a:t>c. The earth cools, land appears out of the water.   Day 3</a:t>
            </a:r>
          </a:p>
          <a:p>
            <a:pPr>
              <a:lnSpc>
                <a:spcPct val="80000"/>
              </a:lnSpc>
              <a:buFont typeface="Wingdings" pitchFamily="2" charset="2"/>
              <a:buNone/>
            </a:pPr>
            <a:r>
              <a:rPr lang="en-US" sz="2400" b="1" dirty="0">
                <a:solidFill>
                  <a:schemeClr val="tx1"/>
                </a:solidFill>
              </a:rPr>
              <a:t>d. Life appears on the earth.   Day 3</a:t>
            </a:r>
          </a:p>
          <a:p>
            <a:pPr>
              <a:lnSpc>
                <a:spcPct val="80000"/>
              </a:lnSpc>
              <a:buFont typeface="Wingdings" pitchFamily="2" charset="2"/>
              <a:buNone/>
            </a:pPr>
            <a:r>
              <a:rPr lang="en-US" sz="2400" b="1" dirty="0">
                <a:solidFill>
                  <a:schemeClr val="tx1"/>
                </a:solidFill>
              </a:rPr>
              <a:t>e. (Photosynthetic life dramatically changes the chemistry of the atmosphere from reducing to oxidizing.)</a:t>
            </a:r>
          </a:p>
          <a:p>
            <a:pPr>
              <a:lnSpc>
                <a:spcPct val="80000"/>
              </a:lnSpc>
              <a:buFont typeface="Wingdings" pitchFamily="2" charset="2"/>
              <a:buNone/>
            </a:pPr>
            <a:r>
              <a:rPr lang="en-US" sz="2400" b="1" dirty="0">
                <a:solidFill>
                  <a:schemeClr val="tx1"/>
                </a:solidFill>
              </a:rPr>
              <a:t>f. Finally, the heavenly objects appeared in the sky   Day 4</a:t>
            </a:r>
          </a:p>
          <a:p>
            <a:pPr>
              <a:lnSpc>
                <a:spcPct val="80000"/>
              </a:lnSpc>
              <a:buFont typeface="Wingdings" pitchFamily="2" charset="2"/>
              <a:buNone/>
            </a:pPr>
            <a:r>
              <a:rPr lang="en-US" sz="2400" b="1" dirty="0">
                <a:solidFill>
                  <a:schemeClr val="tx1"/>
                </a:solidFill>
              </a:rPr>
              <a:t>g. More advanced life forms; first in the water, later on the land   Day 5</a:t>
            </a:r>
          </a:p>
          <a:p>
            <a:pPr>
              <a:lnSpc>
                <a:spcPct val="80000"/>
              </a:lnSpc>
              <a:buFont typeface="Wingdings" pitchFamily="2" charset="2"/>
              <a:buNone/>
            </a:pPr>
            <a:r>
              <a:rPr lang="en-US" sz="2400" b="1" dirty="0">
                <a:solidFill>
                  <a:schemeClr val="tx1"/>
                </a:solidFill>
              </a:rPr>
              <a:t>h. Even more advanced life forms.  Last of all human beings   Day 6</a:t>
            </a:r>
          </a:p>
        </p:txBody>
      </p:sp>
    </p:spTree>
    <p:extLst>
      <p:ext uri="{BB962C8B-B14F-4D97-AF65-F5344CB8AC3E}">
        <p14:creationId xmlns:p14="http://schemas.microsoft.com/office/powerpoint/2010/main" val="4014688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Rot="1" noChangeArrowheads="1"/>
          </p:cNvSpPr>
          <p:nvPr>
            <p:ph type="title"/>
          </p:nvPr>
        </p:nvSpPr>
        <p:spPr>
          <a:xfrm>
            <a:off x="457200" y="274638"/>
            <a:ext cx="8229600" cy="1017587"/>
          </a:xfrm>
        </p:spPr>
        <p:txBody>
          <a:bodyPr/>
          <a:lstStyle/>
          <a:p>
            <a:r>
              <a:rPr lang="en-US" sz="3200" b="1" dirty="0"/>
              <a:t>Is Genesis 1:1 a Myth?</a:t>
            </a:r>
          </a:p>
        </p:txBody>
      </p:sp>
      <p:sp>
        <p:nvSpPr>
          <p:cNvPr id="357379" name="Rectangle 3"/>
          <p:cNvSpPr>
            <a:spLocks noGrp="1" noChangeArrowheads="1"/>
          </p:cNvSpPr>
          <p:nvPr>
            <p:ph type="body" idx="1"/>
          </p:nvPr>
        </p:nvSpPr>
        <p:spPr>
          <a:xfrm>
            <a:off x="152400" y="2514600"/>
            <a:ext cx="8458200" cy="3505200"/>
          </a:xfrm>
        </p:spPr>
        <p:txBody>
          <a:bodyPr/>
          <a:lstStyle/>
          <a:p>
            <a:pPr marL="0" indent="0">
              <a:buNone/>
            </a:pPr>
            <a:r>
              <a:rPr lang="en-US" sz="2400" b="1" dirty="0"/>
              <a:t>Yes!  It is a </a:t>
            </a:r>
            <a:r>
              <a:rPr lang="en-US" sz="2400" b="1" dirty="0">
                <a:solidFill>
                  <a:srgbClr val="FF0000"/>
                </a:solidFill>
              </a:rPr>
              <a:t>true myth</a:t>
            </a:r>
            <a:r>
              <a:rPr lang="en-US" sz="2400" b="1" dirty="0"/>
              <a:t>.</a:t>
            </a:r>
          </a:p>
          <a:p>
            <a:endParaRPr lang="en-US" b="1" dirty="0"/>
          </a:p>
          <a:p>
            <a:pPr marL="0" indent="0">
              <a:buNone/>
            </a:pPr>
            <a:r>
              <a:rPr lang="en-US" sz="2400" b="1" dirty="0"/>
              <a:t>A myth is a simplified story, given to explain the gods (or God) to common people.</a:t>
            </a:r>
          </a:p>
          <a:p>
            <a:pPr marL="0" indent="0">
              <a:buNone/>
            </a:pPr>
            <a:endParaRPr lang="en-US" b="1" dirty="0"/>
          </a:p>
          <a:p>
            <a:pPr marL="0" indent="0">
              <a:buNone/>
            </a:pPr>
            <a:r>
              <a:rPr lang="en-US" sz="2400" b="1" dirty="0"/>
              <a:t>“Genesis 1 is a mixture of historical facts and religious truth based on these facts”</a:t>
            </a:r>
          </a:p>
          <a:p>
            <a:pPr marL="0" indent="0">
              <a:buNone/>
            </a:pPr>
            <a:endParaRPr lang="en-US" b="1" dirty="0"/>
          </a:p>
        </p:txBody>
      </p:sp>
    </p:spTree>
    <p:extLst>
      <p:ext uri="{BB962C8B-B14F-4D97-AF65-F5344CB8AC3E}">
        <p14:creationId xmlns:p14="http://schemas.microsoft.com/office/powerpoint/2010/main" val="1246095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rrowheads="1"/>
          </p:cNvSpPr>
          <p:nvPr>
            <p:ph type="title"/>
          </p:nvPr>
        </p:nvSpPr>
        <p:spPr>
          <a:xfrm>
            <a:off x="457200" y="274638"/>
            <a:ext cx="8229600" cy="825500"/>
          </a:xfrm>
        </p:spPr>
        <p:txBody>
          <a:bodyPr/>
          <a:lstStyle/>
          <a:p>
            <a:r>
              <a:rPr lang="en-US" sz="3200"/>
              <a:t>Creation Myths</a:t>
            </a:r>
          </a:p>
        </p:txBody>
      </p:sp>
      <p:sp>
        <p:nvSpPr>
          <p:cNvPr id="358403" name="Rectangle 3"/>
          <p:cNvSpPr>
            <a:spLocks noGrp="1" noChangeArrowheads="1"/>
          </p:cNvSpPr>
          <p:nvPr>
            <p:ph type="body" idx="1"/>
          </p:nvPr>
        </p:nvSpPr>
        <p:spPr>
          <a:xfrm>
            <a:off x="457200" y="2209800"/>
            <a:ext cx="8229600" cy="4572000"/>
          </a:xfrm>
        </p:spPr>
        <p:txBody>
          <a:bodyPr>
            <a:normAutofit lnSpcReduction="10000"/>
          </a:bodyPr>
          <a:lstStyle/>
          <a:p>
            <a:r>
              <a:rPr lang="en-US" sz="2400" b="1" dirty="0"/>
              <a:t>Babylonian Creation Myth</a:t>
            </a:r>
          </a:p>
          <a:p>
            <a:pPr lvl="1"/>
            <a:r>
              <a:rPr lang="en-US" sz="2000" b="1" dirty="0"/>
              <a:t>Primeval swamp.  </a:t>
            </a:r>
            <a:r>
              <a:rPr lang="en-US" sz="2000" b="1" dirty="0" err="1"/>
              <a:t>Marduk</a:t>
            </a:r>
            <a:r>
              <a:rPr lang="en-US" sz="2000" b="1" dirty="0"/>
              <a:t> kills </a:t>
            </a:r>
            <a:r>
              <a:rPr lang="en-US" sz="2000" b="1" dirty="0" err="1"/>
              <a:t>Tiamat</a:t>
            </a:r>
            <a:r>
              <a:rPr lang="en-US" sz="2000" b="1" dirty="0"/>
              <a:t>.  Blood + mud = humans</a:t>
            </a:r>
          </a:p>
          <a:p>
            <a:r>
              <a:rPr lang="en-US" sz="2400" b="1" dirty="0"/>
              <a:t>Egyptian Creation Myth</a:t>
            </a:r>
          </a:p>
          <a:p>
            <a:pPr lvl="1"/>
            <a:r>
              <a:rPr lang="en-US" sz="2000" b="1" dirty="0"/>
              <a:t>Primeval ocean “Nun” from which </a:t>
            </a:r>
            <a:r>
              <a:rPr lang="en-US" sz="2000" b="1" dirty="0" err="1"/>
              <a:t>arrises</a:t>
            </a:r>
            <a:r>
              <a:rPr lang="en-US" sz="2000" b="1" dirty="0"/>
              <a:t> a Primeval hill.</a:t>
            </a:r>
          </a:p>
          <a:p>
            <a:r>
              <a:rPr lang="en-US" sz="2400" b="1" dirty="0"/>
              <a:t>Greek Creation Myth</a:t>
            </a:r>
          </a:p>
          <a:p>
            <a:pPr lvl="1"/>
            <a:r>
              <a:rPr lang="en-US" sz="2000" b="1" dirty="0"/>
              <a:t>Prometheus and </a:t>
            </a:r>
            <a:r>
              <a:rPr lang="en-US" sz="2000" b="1" dirty="0" err="1"/>
              <a:t>Epimetheus</a:t>
            </a:r>
            <a:r>
              <a:rPr lang="en-US" sz="2000" b="1" dirty="0"/>
              <a:t> form clay molds.  Earth supported by Atlas.</a:t>
            </a:r>
          </a:p>
          <a:p>
            <a:r>
              <a:rPr lang="en-US" sz="2400" b="1" dirty="0"/>
              <a:t>Iroquois Creation Myth</a:t>
            </a:r>
          </a:p>
          <a:p>
            <a:pPr lvl="1"/>
            <a:r>
              <a:rPr lang="en-US" sz="2000" b="1" dirty="0" err="1"/>
              <a:t>Enigorio</a:t>
            </a:r>
            <a:r>
              <a:rPr lang="en-US" sz="2000" b="1" dirty="0"/>
              <a:t> and </a:t>
            </a:r>
            <a:r>
              <a:rPr lang="en-US" sz="2000" b="1" dirty="0" err="1"/>
              <a:t>Enigohahetgea</a:t>
            </a:r>
            <a:r>
              <a:rPr lang="en-US" sz="2000" b="1" dirty="0"/>
              <a:t>: Good and evil brothers battle</a:t>
            </a:r>
            <a:endParaRPr lang="en-US" b="1" dirty="0"/>
          </a:p>
          <a:p>
            <a:endParaRPr lang="en-US" sz="2800" b="1" dirty="0"/>
          </a:p>
          <a:p>
            <a:pPr algn="ctr">
              <a:buFont typeface="Wingdings" pitchFamily="2" charset="2"/>
              <a:buNone/>
            </a:pPr>
            <a:r>
              <a:rPr lang="en-US" sz="2400" b="1" dirty="0">
                <a:solidFill>
                  <a:schemeClr val="accent1"/>
                </a:solidFill>
              </a:rPr>
              <a:t>Genesis One is an obvious exception to this pattern</a:t>
            </a:r>
          </a:p>
        </p:txBody>
      </p:sp>
    </p:spTree>
    <p:extLst>
      <p:ext uri="{BB962C8B-B14F-4D97-AF65-F5344CB8AC3E}">
        <p14:creationId xmlns:p14="http://schemas.microsoft.com/office/powerpoint/2010/main" val="2627303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7" name="Picture 5" descr="tiam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7588"/>
            <a:ext cx="6172200" cy="4389437"/>
          </a:xfrm>
          <a:prstGeom prst="rect">
            <a:avLst/>
          </a:prstGeom>
          <a:noFill/>
          <a:extLst>
            <a:ext uri="{909E8E84-426E-40DD-AFC4-6F175D3DCCD1}">
              <a14:hiddenFill xmlns:a14="http://schemas.microsoft.com/office/drawing/2010/main">
                <a:solidFill>
                  <a:srgbClr val="FFFFFF"/>
                </a:solidFill>
              </a14:hiddenFill>
            </a:ext>
          </a:extLst>
        </p:spPr>
      </p:pic>
      <p:sp>
        <p:nvSpPr>
          <p:cNvPr id="371718" name="Text Box 6"/>
          <p:cNvSpPr txBox="1">
            <a:spLocks noChangeArrowheads="1"/>
          </p:cNvSpPr>
          <p:nvPr/>
        </p:nvSpPr>
        <p:spPr bwMode="auto">
          <a:xfrm>
            <a:off x="1371600" y="609600"/>
            <a:ext cx="6172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3200" b="1" dirty="0">
                <a:solidFill>
                  <a:prstClr val="black"/>
                </a:solidFill>
                <a:latin typeface="Tahoma" pitchFamily="34" charset="0"/>
              </a:rPr>
              <a:t>Babylonian Creation Myth:  </a:t>
            </a:r>
            <a:r>
              <a:rPr lang="en-US" sz="3200" b="1" dirty="0" err="1">
                <a:solidFill>
                  <a:prstClr val="black"/>
                </a:solidFill>
                <a:latin typeface="Tahoma" pitchFamily="34" charset="0"/>
              </a:rPr>
              <a:t>Marduk</a:t>
            </a:r>
            <a:r>
              <a:rPr lang="en-US" sz="3200" b="1" dirty="0">
                <a:solidFill>
                  <a:prstClr val="black"/>
                </a:solidFill>
                <a:latin typeface="Tahoma" pitchFamily="34" charset="0"/>
              </a:rPr>
              <a:t> kills </a:t>
            </a:r>
            <a:r>
              <a:rPr lang="en-US" sz="3200" b="1" dirty="0" err="1">
                <a:solidFill>
                  <a:prstClr val="black"/>
                </a:solidFill>
                <a:latin typeface="Tahoma" pitchFamily="34" charset="0"/>
              </a:rPr>
              <a:t>Tiamat</a:t>
            </a:r>
            <a:endParaRPr lang="en-US" sz="3200" b="1" dirty="0">
              <a:solidFill>
                <a:prstClr val="black"/>
              </a:solidFill>
              <a:latin typeface="Tahoma" pitchFamily="34" charset="0"/>
            </a:endParaRPr>
          </a:p>
        </p:txBody>
      </p:sp>
    </p:spTree>
    <p:extLst>
      <p:ext uri="{BB962C8B-B14F-4D97-AF65-F5344CB8AC3E}">
        <p14:creationId xmlns:p14="http://schemas.microsoft.com/office/powerpoint/2010/main" val="1022307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descr="http://images.encarta.msn.com/xrefmedia/sharemed/targets/images/pho/000a4/000a49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125663"/>
            <a:ext cx="54864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Box 2"/>
          <p:cNvSpPr txBox="1">
            <a:spLocks noChangeArrowheads="1"/>
          </p:cNvSpPr>
          <p:nvPr/>
        </p:nvSpPr>
        <p:spPr bwMode="auto">
          <a:xfrm>
            <a:off x="1981200" y="7620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2400" b="1" dirty="0">
                <a:solidFill>
                  <a:prstClr val="black"/>
                </a:solidFill>
                <a:latin typeface="Lucida Sans" pitchFamily="34" charset="0"/>
              </a:rPr>
              <a:t>Egyptian Creation Myth</a:t>
            </a:r>
          </a:p>
        </p:txBody>
      </p:sp>
    </p:spTree>
    <p:extLst>
      <p:ext uri="{BB962C8B-B14F-4D97-AF65-F5344CB8AC3E}">
        <p14:creationId xmlns:p14="http://schemas.microsoft.com/office/powerpoint/2010/main" val="3030987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81" name="Picture 5" descr="350px-Stonish_Giants--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438400"/>
            <a:ext cx="6934200" cy="4040188"/>
          </a:xfrm>
          <a:prstGeom prst="rect">
            <a:avLst/>
          </a:prstGeom>
          <a:noFill/>
          <a:extLst>
            <a:ext uri="{909E8E84-426E-40DD-AFC4-6F175D3DCCD1}">
              <a14:hiddenFill xmlns:a14="http://schemas.microsoft.com/office/drawing/2010/main">
                <a:solidFill>
                  <a:srgbClr val="FFFFFF"/>
                </a:solidFill>
              </a14:hiddenFill>
            </a:ext>
          </a:extLst>
        </p:spPr>
      </p:pic>
      <p:sp>
        <p:nvSpPr>
          <p:cNvPr id="408582" name="Text Box 6"/>
          <p:cNvSpPr txBox="1">
            <a:spLocks noChangeArrowheads="1"/>
          </p:cNvSpPr>
          <p:nvPr/>
        </p:nvSpPr>
        <p:spPr bwMode="auto">
          <a:xfrm>
            <a:off x="1143000" y="762000"/>
            <a:ext cx="6400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400" b="1" dirty="0">
                <a:solidFill>
                  <a:prstClr val="black"/>
                </a:solidFill>
                <a:latin typeface="Tahoma" pitchFamily="34" charset="0"/>
              </a:rPr>
              <a:t>Iroquois Creation Myth:</a:t>
            </a:r>
          </a:p>
          <a:p>
            <a:pPr algn="ctr" fontAlgn="base">
              <a:spcBef>
                <a:spcPct val="50000"/>
              </a:spcBef>
              <a:spcAft>
                <a:spcPct val="0"/>
              </a:spcAft>
            </a:pPr>
            <a:r>
              <a:rPr lang="en-US" sz="2400" b="1" dirty="0" err="1">
                <a:solidFill>
                  <a:prstClr val="black"/>
                </a:solidFill>
                <a:latin typeface="Tahoma" pitchFamily="34" charset="0"/>
              </a:rPr>
              <a:t>Enigorio</a:t>
            </a:r>
            <a:r>
              <a:rPr lang="en-US" sz="2400" b="1" dirty="0">
                <a:solidFill>
                  <a:prstClr val="black"/>
                </a:solidFill>
                <a:latin typeface="Tahoma" pitchFamily="34" charset="0"/>
              </a:rPr>
              <a:t> and </a:t>
            </a:r>
            <a:r>
              <a:rPr lang="en-US" sz="2400" b="1" dirty="0" err="1">
                <a:solidFill>
                  <a:prstClr val="black"/>
                </a:solidFill>
                <a:latin typeface="Tahoma" pitchFamily="34" charset="0"/>
              </a:rPr>
              <a:t>Enigohahetgea</a:t>
            </a:r>
            <a:r>
              <a:rPr lang="en-US" sz="2400" b="1" dirty="0">
                <a:solidFill>
                  <a:prstClr val="black"/>
                </a:solidFill>
                <a:latin typeface="Tahoma" pitchFamily="34" charset="0"/>
              </a:rPr>
              <a:t> Battling the </a:t>
            </a:r>
            <a:r>
              <a:rPr lang="en-US" sz="2400" b="1" dirty="0" err="1">
                <a:solidFill>
                  <a:prstClr val="black"/>
                </a:solidFill>
                <a:latin typeface="Tahoma" pitchFamily="34" charset="0"/>
              </a:rPr>
              <a:t>Ronnongwetowanca</a:t>
            </a:r>
            <a:r>
              <a:rPr lang="en-US" sz="2400" b="1" dirty="0">
                <a:solidFill>
                  <a:prstClr val="black"/>
                </a:solidFill>
                <a:latin typeface="Tahoma" pitchFamily="34" charset="0"/>
              </a:rPr>
              <a:t> (Stone Giants)</a:t>
            </a:r>
          </a:p>
        </p:txBody>
      </p:sp>
    </p:spTree>
    <p:extLst>
      <p:ext uri="{BB962C8B-B14F-4D97-AF65-F5344CB8AC3E}">
        <p14:creationId xmlns:p14="http://schemas.microsoft.com/office/powerpoint/2010/main" val="441940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rrowheads="1"/>
          </p:cNvSpPr>
          <p:nvPr>
            <p:ph type="title"/>
          </p:nvPr>
        </p:nvSpPr>
        <p:spPr>
          <a:xfrm>
            <a:off x="228600" y="152400"/>
            <a:ext cx="8915400" cy="1981200"/>
          </a:xfrm>
        </p:spPr>
        <p:txBody>
          <a:bodyPr/>
          <a:lstStyle/>
          <a:p>
            <a:r>
              <a:rPr lang="en-US" sz="2800" b="1" dirty="0"/>
              <a:t>Is the Metaphorical Day a Reasonable Interpretation?</a:t>
            </a:r>
            <a:br>
              <a:rPr lang="en-US" sz="2800" b="1" dirty="0"/>
            </a:br>
            <a:r>
              <a:rPr lang="en-US" sz="2800" b="1" dirty="0"/>
              <a:t>Pre-Science Theologians Who Said Yes.</a:t>
            </a:r>
          </a:p>
        </p:txBody>
      </p:sp>
      <p:sp>
        <p:nvSpPr>
          <p:cNvPr id="359427" name="Rectangle 3"/>
          <p:cNvSpPr>
            <a:spLocks noGrp="1" noChangeArrowheads="1"/>
          </p:cNvSpPr>
          <p:nvPr>
            <p:ph type="body" idx="1"/>
          </p:nvPr>
        </p:nvSpPr>
        <p:spPr>
          <a:xfrm>
            <a:off x="457200" y="2271713"/>
            <a:ext cx="8229600" cy="3854450"/>
          </a:xfrm>
        </p:spPr>
        <p:txBody>
          <a:bodyPr/>
          <a:lstStyle/>
          <a:p>
            <a:r>
              <a:rPr lang="en-US" sz="2400" b="1" dirty="0">
                <a:solidFill>
                  <a:schemeClr val="tx1"/>
                </a:solidFill>
              </a:rPr>
              <a:t>Philo  1st century</a:t>
            </a:r>
          </a:p>
          <a:p>
            <a:endParaRPr lang="en-US" sz="2400" b="1" dirty="0">
              <a:solidFill>
                <a:schemeClr val="tx1"/>
              </a:solidFill>
            </a:endParaRPr>
          </a:p>
          <a:p>
            <a:r>
              <a:rPr lang="en-US" sz="2400" b="1" dirty="0">
                <a:solidFill>
                  <a:schemeClr val="tx1"/>
                </a:solidFill>
              </a:rPr>
              <a:t>Origen early 3rd century</a:t>
            </a:r>
          </a:p>
          <a:p>
            <a:endParaRPr lang="en-US" sz="2400" b="1" dirty="0">
              <a:solidFill>
                <a:schemeClr val="tx1"/>
              </a:solidFill>
            </a:endParaRPr>
          </a:p>
          <a:p>
            <a:r>
              <a:rPr lang="en-US" sz="2400" b="1" dirty="0">
                <a:solidFill>
                  <a:schemeClr val="tx1"/>
                </a:solidFill>
              </a:rPr>
              <a:t>Augustine early 5th century</a:t>
            </a:r>
          </a:p>
          <a:p>
            <a:endParaRPr lang="en-US" sz="2400" b="1" dirty="0">
              <a:solidFill>
                <a:schemeClr val="tx1"/>
              </a:solidFill>
            </a:endParaRPr>
          </a:p>
          <a:p>
            <a:r>
              <a:rPr lang="en-US" sz="2400" b="1" dirty="0">
                <a:solidFill>
                  <a:schemeClr val="tx1"/>
                </a:solidFill>
              </a:rPr>
              <a:t>Thomas Aquinas 13th century</a:t>
            </a:r>
          </a:p>
        </p:txBody>
      </p:sp>
    </p:spTree>
    <p:extLst>
      <p:ext uri="{BB962C8B-B14F-4D97-AF65-F5344CB8AC3E}">
        <p14:creationId xmlns:p14="http://schemas.microsoft.com/office/powerpoint/2010/main" val="26513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b="1" dirty="0"/>
              <a:t>I. Genesis 1  God created the universe and the earth.  It was very good.</a:t>
            </a:r>
          </a:p>
          <a:p>
            <a:pPr marL="0" indent="0">
              <a:buNone/>
            </a:pPr>
            <a:r>
              <a:rPr lang="en-US" b="1" dirty="0"/>
              <a:t> </a:t>
            </a:r>
          </a:p>
          <a:p>
            <a:pPr marL="0" indent="0">
              <a:buNone/>
            </a:pPr>
            <a:r>
              <a:rPr lang="en-US" b="1" dirty="0"/>
              <a:t>II. Genesis 2  God created man so that we could have an intimate relationship with him.</a:t>
            </a:r>
          </a:p>
          <a:p>
            <a:endParaRPr lang="en-US" b="1" dirty="0"/>
          </a:p>
          <a:p>
            <a:pPr marL="0" indent="0">
              <a:buNone/>
            </a:pPr>
            <a:r>
              <a:rPr lang="en-US" b="1" dirty="0"/>
              <a:t>III.  Genesis 3 and 4  We messed up very badly—destroying that relationship.</a:t>
            </a:r>
          </a:p>
          <a:p>
            <a:endParaRPr lang="en-US" b="1" dirty="0"/>
          </a:p>
          <a:p>
            <a:pPr marL="0" indent="0">
              <a:buNone/>
            </a:pPr>
            <a:r>
              <a:rPr lang="en-US" b="1" dirty="0"/>
              <a:t>IV.  Genesis 5-Rev 20  God is repairing the damage done by sin.</a:t>
            </a:r>
          </a:p>
          <a:p>
            <a:endParaRPr lang="en-US" b="1" dirty="0"/>
          </a:p>
          <a:p>
            <a:pPr marL="0" indent="0">
              <a:buNone/>
            </a:pPr>
            <a:r>
              <a:rPr lang="en-US" b="1" dirty="0"/>
              <a:t>V.  Rev 21-22  God has fixed the problem and we are back in a relationship with him.</a:t>
            </a:r>
          </a:p>
          <a:p>
            <a:endParaRPr lang="en-US" dirty="0"/>
          </a:p>
        </p:txBody>
      </p:sp>
      <p:sp>
        <p:nvSpPr>
          <p:cNvPr id="3" name="Title 2"/>
          <p:cNvSpPr>
            <a:spLocks noGrp="1"/>
          </p:cNvSpPr>
          <p:nvPr>
            <p:ph type="title"/>
          </p:nvPr>
        </p:nvSpPr>
        <p:spPr/>
        <p:txBody>
          <a:bodyPr/>
          <a:lstStyle/>
          <a:p>
            <a:r>
              <a:rPr lang="en-US" sz="3600" b="1" dirty="0"/>
              <a:t>Another Outline of the Bible</a:t>
            </a:r>
          </a:p>
        </p:txBody>
      </p:sp>
    </p:spTree>
    <p:extLst>
      <p:ext uri="{BB962C8B-B14F-4D97-AF65-F5344CB8AC3E}">
        <p14:creationId xmlns:p14="http://schemas.microsoft.com/office/powerpoint/2010/main" val="3821097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rrowheads="1"/>
          </p:cNvSpPr>
          <p:nvPr>
            <p:ph type="title"/>
          </p:nvPr>
        </p:nvSpPr>
        <p:spPr>
          <a:xfrm>
            <a:off x="457200" y="274638"/>
            <a:ext cx="8229600" cy="762000"/>
          </a:xfrm>
        </p:spPr>
        <p:txBody>
          <a:bodyPr/>
          <a:lstStyle/>
          <a:p>
            <a:r>
              <a:rPr lang="en-US" sz="2800"/>
              <a:t>Translations of </a:t>
            </a:r>
            <a:r>
              <a:rPr lang="en-US" sz="2800" i="1"/>
              <a:t>yom</a:t>
            </a:r>
            <a:r>
              <a:rPr lang="en-US" sz="2800"/>
              <a:t> in the Old Testament (NIV)</a:t>
            </a:r>
          </a:p>
        </p:txBody>
      </p:sp>
      <p:sp>
        <p:nvSpPr>
          <p:cNvPr id="360451" name="Rectangle 3"/>
          <p:cNvSpPr>
            <a:spLocks noGrp="1" noChangeArrowheads="1"/>
          </p:cNvSpPr>
          <p:nvPr>
            <p:ph type="body" idx="1"/>
          </p:nvPr>
        </p:nvSpPr>
        <p:spPr>
          <a:xfrm>
            <a:off x="457200" y="2209800"/>
            <a:ext cx="8229600" cy="4419600"/>
          </a:xfrm>
        </p:spPr>
        <p:txBody>
          <a:bodyPr>
            <a:normAutofit/>
          </a:bodyPr>
          <a:lstStyle/>
          <a:p>
            <a:pPr>
              <a:lnSpc>
                <a:spcPct val="90000"/>
              </a:lnSpc>
            </a:pPr>
            <a:r>
              <a:rPr lang="en-US" sz="2300" b="1" dirty="0">
                <a:solidFill>
                  <a:schemeClr val="tx1"/>
                </a:solidFill>
              </a:rPr>
              <a:t>1181 times as “day” (but with several different connotations of the word, some not being literal) </a:t>
            </a:r>
          </a:p>
          <a:p>
            <a:pPr lvl="1">
              <a:lnSpc>
                <a:spcPct val="90000"/>
              </a:lnSpc>
            </a:pPr>
            <a:r>
              <a:rPr lang="en-US" sz="2200" b="1" dirty="0">
                <a:solidFill>
                  <a:schemeClr val="tx1"/>
                </a:solidFill>
              </a:rPr>
              <a:t>Isaiah 4:2  In that day the Branch of the Lord will be beautiful…</a:t>
            </a:r>
          </a:p>
          <a:p>
            <a:pPr>
              <a:lnSpc>
                <a:spcPct val="90000"/>
              </a:lnSpc>
            </a:pPr>
            <a:r>
              <a:rPr lang="en-US" sz="2300" b="1" dirty="0">
                <a:solidFill>
                  <a:schemeClr val="tx1"/>
                </a:solidFill>
              </a:rPr>
              <a:t>67 times as “time”</a:t>
            </a:r>
          </a:p>
          <a:p>
            <a:pPr>
              <a:lnSpc>
                <a:spcPct val="90000"/>
              </a:lnSpc>
            </a:pPr>
            <a:r>
              <a:rPr lang="en-US" sz="2300" b="1" dirty="0">
                <a:solidFill>
                  <a:schemeClr val="tx1"/>
                </a:solidFill>
              </a:rPr>
              <a:t>30 times as “today”</a:t>
            </a:r>
          </a:p>
          <a:p>
            <a:pPr>
              <a:lnSpc>
                <a:spcPct val="90000"/>
              </a:lnSpc>
            </a:pPr>
            <a:r>
              <a:rPr lang="en-US" sz="2300" b="1" dirty="0">
                <a:solidFill>
                  <a:schemeClr val="tx1"/>
                </a:solidFill>
              </a:rPr>
              <a:t>18 times as “forever”</a:t>
            </a:r>
          </a:p>
          <a:p>
            <a:pPr>
              <a:lnSpc>
                <a:spcPct val="90000"/>
              </a:lnSpc>
            </a:pPr>
            <a:r>
              <a:rPr lang="en-US" sz="2300" b="1" dirty="0">
                <a:solidFill>
                  <a:schemeClr val="tx1"/>
                </a:solidFill>
              </a:rPr>
              <a:t>10 times as “continuously”</a:t>
            </a:r>
          </a:p>
          <a:p>
            <a:pPr>
              <a:lnSpc>
                <a:spcPct val="90000"/>
              </a:lnSpc>
            </a:pPr>
            <a:r>
              <a:rPr lang="en-US" sz="2300" b="1" dirty="0">
                <a:solidFill>
                  <a:schemeClr val="tx1"/>
                </a:solidFill>
              </a:rPr>
              <a:t>6 times as “age”</a:t>
            </a:r>
          </a:p>
          <a:p>
            <a:pPr>
              <a:lnSpc>
                <a:spcPct val="90000"/>
              </a:lnSpc>
            </a:pPr>
            <a:r>
              <a:rPr lang="en-US" sz="2300" b="1" dirty="0">
                <a:solidFill>
                  <a:schemeClr val="tx1"/>
                </a:solidFill>
              </a:rPr>
              <a:t>4 times as “life”</a:t>
            </a:r>
          </a:p>
          <a:p>
            <a:pPr>
              <a:lnSpc>
                <a:spcPct val="90000"/>
              </a:lnSpc>
            </a:pPr>
            <a:r>
              <a:rPr lang="en-US" sz="2300" b="1" dirty="0">
                <a:solidFill>
                  <a:schemeClr val="tx1"/>
                </a:solidFill>
              </a:rPr>
              <a:t>2 times as “perpetually”</a:t>
            </a:r>
          </a:p>
        </p:txBody>
      </p:sp>
    </p:spTree>
    <p:extLst>
      <p:ext uri="{BB962C8B-B14F-4D97-AF65-F5344CB8AC3E}">
        <p14:creationId xmlns:p14="http://schemas.microsoft.com/office/powerpoint/2010/main" val="230312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2:4-25  Who is man?</a:t>
            </a:r>
          </a:p>
        </p:txBody>
      </p:sp>
      <p:sp>
        <p:nvSpPr>
          <p:cNvPr id="3" name="Content Placeholder 2"/>
          <p:cNvSpPr>
            <a:spLocks noGrp="1"/>
          </p:cNvSpPr>
          <p:nvPr>
            <p:ph idx="1"/>
          </p:nvPr>
        </p:nvSpPr>
        <p:spPr>
          <a:xfrm>
            <a:off x="152401" y="2133600"/>
            <a:ext cx="5181599" cy="4572000"/>
          </a:xfrm>
        </p:spPr>
        <p:txBody>
          <a:bodyPr>
            <a:normAutofit fontScale="92500" lnSpcReduction="20000"/>
          </a:bodyPr>
          <a:lstStyle/>
          <a:p>
            <a:r>
              <a:rPr lang="en-US" sz="2800" b="1" dirty="0">
                <a:solidFill>
                  <a:schemeClr val="tx1"/>
                </a:solidFill>
              </a:rPr>
              <a:t>Created in God’s image  1:27</a:t>
            </a:r>
          </a:p>
          <a:p>
            <a:endParaRPr lang="en-US" sz="1000" b="1" dirty="0">
              <a:solidFill>
                <a:schemeClr val="tx1"/>
              </a:solidFill>
            </a:endParaRPr>
          </a:p>
          <a:p>
            <a:r>
              <a:rPr lang="en-US" sz="2800" b="1" dirty="0">
                <a:solidFill>
                  <a:schemeClr val="tx1"/>
                </a:solidFill>
              </a:rPr>
              <a:t>Given authority over the earth 1:26  2:19-20</a:t>
            </a:r>
          </a:p>
          <a:p>
            <a:endParaRPr lang="en-US" sz="900" b="1" dirty="0">
              <a:solidFill>
                <a:schemeClr val="tx1"/>
              </a:solidFill>
            </a:endParaRPr>
          </a:p>
          <a:p>
            <a:r>
              <a:rPr lang="en-US" sz="2800" b="1" dirty="0">
                <a:solidFill>
                  <a:schemeClr val="tx1"/>
                </a:solidFill>
              </a:rPr>
              <a:t>Created to know God and to be known by him. </a:t>
            </a:r>
          </a:p>
          <a:p>
            <a:pPr lvl="1"/>
            <a:r>
              <a:rPr lang="en-US" sz="2400" b="1" dirty="0">
                <a:solidFill>
                  <a:schemeClr val="tx1"/>
                </a:solidFill>
              </a:rPr>
              <a:t>Created for relationships Genesis 2:18. 23-25</a:t>
            </a:r>
          </a:p>
          <a:p>
            <a:pPr lvl="1"/>
            <a:r>
              <a:rPr lang="en-US" sz="2400" b="1" dirty="0">
                <a:solidFill>
                  <a:schemeClr val="tx1"/>
                </a:solidFill>
              </a:rPr>
              <a:t>God walked in the garden 3:8</a:t>
            </a:r>
          </a:p>
          <a:p>
            <a:endParaRPr lang="en-US" sz="900" b="1" dirty="0">
              <a:solidFill>
                <a:schemeClr val="tx1"/>
              </a:solidFill>
            </a:endParaRPr>
          </a:p>
          <a:p>
            <a:r>
              <a:rPr lang="en-US" sz="2800" b="1" dirty="0">
                <a:solidFill>
                  <a:schemeClr val="tx1"/>
                </a:solidFill>
              </a:rPr>
              <a:t>Given everything, including “free will.” Genesis 2:9, 15-17</a:t>
            </a:r>
          </a:p>
          <a:p>
            <a:endParaRPr lang="en-US" sz="900" b="1" dirty="0">
              <a:solidFill>
                <a:schemeClr val="tx1"/>
              </a:solidFill>
            </a:endParaRPr>
          </a:p>
          <a:p>
            <a:r>
              <a:rPr lang="en-US" sz="2800" b="1" dirty="0">
                <a:solidFill>
                  <a:schemeClr val="tx1"/>
                </a:solidFill>
              </a:rPr>
              <a:t>Adam and Eve are us!  </a:t>
            </a:r>
          </a:p>
        </p:txBody>
      </p:sp>
      <p:pic>
        <p:nvPicPr>
          <p:cNvPr id="1028" name="Picture 4" descr="http://eyesonheaven.files.wordpress.com/2011/12/garden-of-eden-2.jpg?w=300&amp;h=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648" y="2286000"/>
            <a:ext cx="3719412"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25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3110753" cy="4152453"/>
          </a:xfrm>
        </p:spPr>
        <p:txBody>
          <a:bodyPr>
            <a:normAutofit/>
          </a:bodyPr>
          <a:lstStyle/>
          <a:p>
            <a:pPr marL="0" indent="0">
              <a:buNone/>
            </a:pPr>
            <a:r>
              <a:rPr lang="en-US" b="1" dirty="0"/>
              <a:t>Eden is a picture of heaven.</a:t>
            </a:r>
          </a:p>
          <a:p>
            <a:pPr marL="0" indent="0">
              <a:buNone/>
            </a:pPr>
            <a:endParaRPr lang="en-US" sz="900" b="1" dirty="0"/>
          </a:p>
          <a:p>
            <a:pPr marL="0" indent="0">
              <a:buNone/>
            </a:pPr>
            <a:r>
              <a:rPr lang="en-US" b="1" dirty="0"/>
              <a:t>Heaven imagery comes from Eden</a:t>
            </a:r>
          </a:p>
          <a:p>
            <a:pPr marL="0" indent="0">
              <a:buNone/>
            </a:pPr>
            <a:endParaRPr lang="en-US" sz="800" b="1" dirty="0"/>
          </a:p>
          <a:p>
            <a:pPr marL="0" indent="0">
              <a:buNone/>
            </a:pPr>
            <a:r>
              <a:rPr lang="en-US" b="1" dirty="0"/>
              <a:t>Ezekiel 47:1-12, Revelation 22:1-5</a:t>
            </a:r>
          </a:p>
        </p:txBody>
      </p:sp>
      <p:sp>
        <p:nvSpPr>
          <p:cNvPr id="3" name="Title 2"/>
          <p:cNvSpPr>
            <a:spLocks noGrp="1"/>
          </p:cNvSpPr>
          <p:nvPr>
            <p:ph type="title"/>
          </p:nvPr>
        </p:nvSpPr>
        <p:spPr>
          <a:xfrm>
            <a:off x="533400" y="570156"/>
            <a:ext cx="8153400" cy="1054250"/>
          </a:xfrm>
        </p:spPr>
        <p:txBody>
          <a:bodyPr/>
          <a:lstStyle/>
          <a:p>
            <a:r>
              <a:rPr lang="en-US" sz="3200" b="1" dirty="0"/>
              <a:t>Genesis 2:4-25  How it was supposed to be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3438" y="2362200"/>
            <a:ext cx="483816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417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3877815"/>
          </a:xfrm>
        </p:spPr>
        <p:txBody>
          <a:bodyPr/>
          <a:lstStyle/>
          <a:p>
            <a:pPr marL="0" indent="0">
              <a:buNone/>
            </a:pPr>
            <a:r>
              <a:rPr lang="en-US" b="1" dirty="0"/>
              <a:t>The tree of life.   A tree which imparts life (Rev 22:2)</a:t>
            </a:r>
          </a:p>
          <a:p>
            <a:pPr marL="0" indent="0">
              <a:buNone/>
            </a:pPr>
            <a:endParaRPr lang="en-US" sz="800" b="1" dirty="0"/>
          </a:p>
          <a:p>
            <a:pPr marL="0" indent="0">
              <a:buNone/>
            </a:pPr>
            <a:r>
              <a:rPr lang="en-US" b="1" dirty="0"/>
              <a:t>Q: Were Adam and Eve supposed to be immortal?</a:t>
            </a:r>
          </a:p>
          <a:p>
            <a:pPr marL="0" indent="0">
              <a:buNone/>
            </a:pPr>
            <a:endParaRPr lang="en-US" b="1" dirty="0"/>
          </a:p>
          <a:p>
            <a:pPr marL="0" indent="0">
              <a:buNone/>
            </a:pPr>
            <a:r>
              <a:rPr lang="en-US" b="1" dirty="0"/>
              <a:t>The tree of knowledge of good and evil.</a:t>
            </a:r>
          </a:p>
          <a:p>
            <a:pPr marL="0" indent="0">
              <a:buNone/>
            </a:pPr>
            <a:endParaRPr lang="en-US" sz="800" b="1" dirty="0"/>
          </a:p>
          <a:p>
            <a:pPr marL="0" indent="0">
              <a:buNone/>
            </a:pPr>
            <a:r>
              <a:rPr lang="en-US" b="1" dirty="0"/>
              <a:t>Q: What is this knowledge?</a:t>
            </a:r>
          </a:p>
        </p:txBody>
      </p:sp>
      <p:sp>
        <p:nvSpPr>
          <p:cNvPr id="3" name="Title 2"/>
          <p:cNvSpPr>
            <a:spLocks noGrp="1"/>
          </p:cNvSpPr>
          <p:nvPr>
            <p:ph type="title"/>
          </p:nvPr>
        </p:nvSpPr>
        <p:spPr/>
        <p:txBody>
          <a:bodyPr/>
          <a:lstStyle/>
          <a:p>
            <a:r>
              <a:rPr lang="en-US" sz="3600" b="1" dirty="0"/>
              <a:t>Genesis 2:9 Two Trees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873" y="2209800"/>
            <a:ext cx="3694044"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2136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3:5  It made them (more) like God.</a:t>
            </a:r>
          </a:p>
          <a:p>
            <a:pPr marL="0" indent="0">
              <a:buNone/>
            </a:pPr>
            <a:endParaRPr lang="en-US" sz="800" b="1" dirty="0"/>
          </a:p>
          <a:p>
            <a:pPr marL="0" indent="0">
              <a:buNone/>
            </a:pPr>
            <a:r>
              <a:rPr lang="en-US" sz="2800" b="1" dirty="0"/>
              <a:t>It was knowledge that we could not handle without becoming prideful.</a:t>
            </a:r>
          </a:p>
          <a:p>
            <a:pPr marL="0" indent="0">
              <a:buNone/>
            </a:pPr>
            <a:endParaRPr lang="en-US" sz="800" b="1" dirty="0"/>
          </a:p>
          <a:p>
            <a:pPr marL="0" indent="0">
              <a:buNone/>
            </a:pPr>
            <a:r>
              <a:rPr lang="en-US" sz="2800" b="1" dirty="0"/>
              <a:t>Genesis 11:4  They wanted to make a name for themselves.</a:t>
            </a:r>
          </a:p>
          <a:p>
            <a:pPr marL="0" indent="0">
              <a:buNone/>
            </a:pPr>
            <a:endParaRPr lang="en-US" sz="800" b="1" dirty="0"/>
          </a:p>
          <a:p>
            <a:pPr marL="0" indent="0">
              <a:buNone/>
            </a:pPr>
            <a:r>
              <a:rPr lang="en-US" sz="2800" b="1" dirty="0"/>
              <a:t>Gen 2:17  If we eat of this tree, we will die.</a:t>
            </a:r>
          </a:p>
          <a:p>
            <a:pPr marL="0" indent="0">
              <a:buNone/>
            </a:pPr>
            <a:endParaRPr lang="en-US" sz="2800" b="1" dirty="0"/>
          </a:p>
          <a:p>
            <a:pPr marL="0" indent="0">
              <a:buNone/>
            </a:pPr>
            <a:endParaRPr lang="en-US" sz="2800" b="1" dirty="0"/>
          </a:p>
        </p:txBody>
      </p:sp>
      <p:sp>
        <p:nvSpPr>
          <p:cNvPr id="3" name="Title 2"/>
          <p:cNvSpPr>
            <a:spLocks noGrp="1"/>
          </p:cNvSpPr>
          <p:nvPr>
            <p:ph type="title"/>
          </p:nvPr>
        </p:nvSpPr>
        <p:spPr/>
        <p:txBody>
          <a:bodyPr/>
          <a:lstStyle/>
          <a:p>
            <a:r>
              <a:rPr lang="en-US" sz="3600" b="1" dirty="0"/>
              <a:t>Knowledge of Good and Evil</a:t>
            </a:r>
          </a:p>
        </p:txBody>
      </p:sp>
    </p:spTree>
    <p:extLst>
      <p:ext uri="{BB962C8B-B14F-4D97-AF65-F5344CB8AC3E}">
        <p14:creationId xmlns:p14="http://schemas.microsoft.com/office/powerpoint/2010/main" val="2692263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Romans 5:12 Sin came into the world and death through sin.</a:t>
            </a:r>
          </a:p>
          <a:p>
            <a:pPr marL="0" indent="0">
              <a:buNone/>
            </a:pPr>
            <a:endParaRPr lang="en-US" sz="1000" b="1" dirty="0"/>
          </a:p>
          <a:p>
            <a:pPr marL="0" indent="0">
              <a:buNone/>
            </a:pPr>
            <a:r>
              <a:rPr lang="en-US" sz="2800" b="1" dirty="0"/>
              <a:t>Is it physical death?</a:t>
            </a:r>
          </a:p>
          <a:p>
            <a:pPr marL="0" indent="0">
              <a:buNone/>
            </a:pPr>
            <a:endParaRPr lang="en-US" sz="1000" b="1" dirty="0"/>
          </a:p>
          <a:p>
            <a:pPr marL="0" indent="0">
              <a:buNone/>
            </a:pPr>
            <a:r>
              <a:rPr lang="en-US" sz="2800" b="1" dirty="0"/>
              <a:t>Is it spiritual death?</a:t>
            </a:r>
          </a:p>
          <a:p>
            <a:pPr marL="0" indent="0">
              <a:buNone/>
            </a:pPr>
            <a:endParaRPr lang="en-US" sz="1000" b="1" dirty="0"/>
          </a:p>
          <a:p>
            <a:pPr marL="0" indent="0">
              <a:buNone/>
            </a:pPr>
            <a:r>
              <a:rPr lang="en-US" sz="2800" b="1" dirty="0"/>
              <a:t>Could it be both?</a:t>
            </a:r>
          </a:p>
        </p:txBody>
      </p:sp>
      <p:sp>
        <p:nvSpPr>
          <p:cNvPr id="3" name="Title 2"/>
          <p:cNvSpPr>
            <a:spLocks noGrp="1"/>
          </p:cNvSpPr>
          <p:nvPr>
            <p:ph type="title"/>
          </p:nvPr>
        </p:nvSpPr>
        <p:spPr/>
        <p:txBody>
          <a:bodyPr/>
          <a:lstStyle/>
          <a:p>
            <a:r>
              <a:rPr lang="en-US" sz="3600" b="1" dirty="0"/>
              <a:t>Genesis 2:17  What is this death?</a:t>
            </a:r>
          </a:p>
        </p:txBody>
      </p:sp>
    </p:spTree>
    <p:extLst>
      <p:ext uri="{BB962C8B-B14F-4D97-AF65-F5344CB8AC3E}">
        <p14:creationId xmlns:p14="http://schemas.microsoft.com/office/powerpoint/2010/main" val="2914885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Adam is not satisfied with naming the animals.</a:t>
            </a:r>
          </a:p>
          <a:p>
            <a:pPr marL="0" indent="0">
              <a:buNone/>
            </a:pPr>
            <a:endParaRPr lang="en-US" sz="1100" b="1" dirty="0"/>
          </a:p>
          <a:p>
            <a:pPr marL="0" indent="0">
              <a:buNone/>
            </a:pPr>
            <a:r>
              <a:rPr lang="en-US" sz="2800" b="1" dirty="0"/>
              <a:t>v. 22  Eve formed from Adam’s rib = equal to Adam</a:t>
            </a:r>
          </a:p>
          <a:p>
            <a:pPr marL="0" indent="0">
              <a:buNone/>
            </a:pPr>
            <a:endParaRPr lang="en-US" sz="1100" b="1" dirty="0"/>
          </a:p>
          <a:p>
            <a:pPr marL="0" indent="0">
              <a:buNone/>
            </a:pPr>
            <a:r>
              <a:rPr lang="en-US" sz="2800" b="1" dirty="0"/>
              <a:t>v. 23 Adam is really fired up!</a:t>
            </a:r>
          </a:p>
          <a:p>
            <a:pPr marL="0" indent="0">
              <a:buNone/>
            </a:pPr>
            <a:endParaRPr lang="en-US" sz="1000" b="1" dirty="0"/>
          </a:p>
          <a:p>
            <a:pPr marL="0" indent="0">
              <a:buNone/>
            </a:pPr>
            <a:r>
              <a:rPr lang="en-US" sz="2800" b="1" dirty="0"/>
              <a:t>v. 25  Naked and unashamed.</a:t>
            </a:r>
          </a:p>
        </p:txBody>
      </p:sp>
      <p:sp>
        <p:nvSpPr>
          <p:cNvPr id="3" name="Title 2"/>
          <p:cNvSpPr>
            <a:spLocks noGrp="1"/>
          </p:cNvSpPr>
          <p:nvPr>
            <p:ph type="title"/>
          </p:nvPr>
        </p:nvSpPr>
        <p:spPr/>
        <p:txBody>
          <a:bodyPr/>
          <a:lstStyle/>
          <a:p>
            <a:r>
              <a:rPr lang="en-US" sz="3200" b="1" dirty="0"/>
              <a:t>Genesis 2:20-25  God creates a helper</a:t>
            </a:r>
          </a:p>
        </p:txBody>
      </p:sp>
    </p:spTree>
    <p:extLst>
      <p:ext uri="{BB962C8B-B14F-4D97-AF65-F5344CB8AC3E}">
        <p14:creationId xmlns:p14="http://schemas.microsoft.com/office/powerpoint/2010/main" val="1571615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Genesis 2  The Fall of Adam and Eve</a:t>
            </a:r>
          </a:p>
          <a:p>
            <a:pPr marL="0" indent="0">
              <a:buNone/>
            </a:pPr>
            <a:endParaRPr lang="en-US" sz="1600" b="1" dirty="0"/>
          </a:p>
          <a:p>
            <a:pPr marL="0" indent="0">
              <a:buNone/>
            </a:pPr>
            <a:r>
              <a:rPr lang="en-US" sz="2800" b="1" dirty="0"/>
              <a:t>Genesis 3  Cain Kills Abel</a:t>
            </a:r>
          </a:p>
          <a:p>
            <a:pPr marL="0" indent="0">
              <a:buNone/>
            </a:pPr>
            <a:endParaRPr lang="en-US" sz="1600" b="1" dirty="0"/>
          </a:p>
          <a:p>
            <a:pPr marL="0" indent="0">
              <a:buNone/>
            </a:pPr>
            <a:r>
              <a:rPr lang="en-US" sz="2800" b="1" dirty="0"/>
              <a:t>Genesis 6-9  The Flood</a:t>
            </a:r>
          </a:p>
          <a:p>
            <a:pPr marL="0" indent="0">
              <a:buNone/>
            </a:pPr>
            <a:endParaRPr lang="en-US" sz="1600" b="1" dirty="0"/>
          </a:p>
          <a:p>
            <a:pPr marL="0" indent="0">
              <a:buNone/>
            </a:pPr>
            <a:r>
              <a:rPr lang="en-US" sz="2800" b="1" dirty="0"/>
              <a:t>Genesis 11  The Tower of Babel</a:t>
            </a:r>
          </a:p>
        </p:txBody>
      </p:sp>
      <p:sp>
        <p:nvSpPr>
          <p:cNvPr id="3" name="Title 2"/>
          <p:cNvSpPr>
            <a:spLocks noGrp="1"/>
          </p:cNvSpPr>
          <p:nvPr>
            <p:ph type="title"/>
          </p:nvPr>
        </p:nvSpPr>
        <p:spPr/>
        <p:txBody>
          <a:bodyPr/>
          <a:lstStyle/>
          <a:p>
            <a:r>
              <a:rPr lang="en-US" sz="3200" b="1" dirty="0"/>
              <a:t>II. Genesis 3-11 The Need For a Savior</a:t>
            </a:r>
          </a:p>
        </p:txBody>
      </p:sp>
    </p:spTree>
    <p:extLst>
      <p:ext uri="{BB962C8B-B14F-4D97-AF65-F5344CB8AC3E}">
        <p14:creationId xmlns:p14="http://schemas.microsoft.com/office/powerpoint/2010/main" val="969506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God:  There is just one thing you cannot have.</a:t>
            </a:r>
          </a:p>
          <a:p>
            <a:pPr marL="0" indent="0">
              <a:buNone/>
            </a:pPr>
            <a:endParaRPr lang="en-US" b="1" dirty="0"/>
          </a:p>
          <a:p>
            <a:pPr marL="0" indent="0">
              <a:buNone/>
            </a:pPr>
            <a:r>
              <a:rPr lang="en-US" b="1" dirty="0"/>
              <a:t>v. 3  Eve exaggerates the restriction.</a:t>
            </a:r>
          </a:p>
          <a:p>
            <a:pPr marL="0" indent="0">
              <a:buNone/>
            </a:pPr>
            <a:endParaRPr lang="en-US" b="1" dirty="0"/>
          </a:p>
          <a:p>
            <a:pPr marL="0" indent="0">
              <a:buNone/>
            </a:pPr>
            <a:r>
              <a:rPr lang="en-US" b="1" dirty="0"/>
              <a:t>v. 4  Satan: “You will not surely die”  tells a half-truth</a:t>
            </a:r>
          </a:p>
          <a:p>
            <a:pPr marL="0" indent="0">
              <a:buNone/>
            </a:pPr>
            <a:endParaRPr lang="en-US" b="1" dirty="0"/>
          </a:p>
          <a:p>
            <a:pPr marL="0" indent="0">
              <a:buNone/>
            </a:pPr>
            <a:r>
              <a:rPr lang="en-US" b="1" dirty="0"/>
              <a:t>Satan’s goal is to get us to question God’s love for us.</a:t>
            </a:r>
          </a:p>
        </p:txBody>
      </p:sp>
      <p:sp>
        <p:nvSpPr>
          <p:cNvPr id="3" name="Title 2"/>
          <p:cNvSpPr>
            <a:spLocks noGrp="1"/>
          </p:cNvSpPr>
          <p:nvPr>
            <p:ph type="title"/>
          </p:nvPr>
        </p:nvSpPr>
        <p:spPr/>
        <p:txBody>
          <a:bodyPr/>
          <a:lstStyle/>
          <a:p>
            <a:r>
              <a:rPr lang="en-US" sz="3600" b="1" dirty="0"/>
              <a:t>Genesis 3  The Fall of Man</a:t>
            </a:r>
          </a:p>
        </p:txBody>
      </p:sp>
    </p:spTree>
    <p:extLst>
      <p:ext uri="{BB962C8B-B14F-4D97-AF65-F5344CB8AC3E}">
        <p14:creationId xmlns:p14="http://schemas.microsoft.com/office/powerpoint/2010/main" val="4252811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Genesis 3 The Fall of Man</a:t>
            </a:r>
          </a:p>
        </p:txBody>
      </p:sp>
      <p:sp>
        <p:nvSpPr>
          <p:cNvPr id="3" name="Content Placeholder 2"/>
          <p:cNvSpPr>
            <a:spLocks noGrp="1"/>
          </p:cNvSpPr>
          <p:nvPr>
            <p:ph idx="1"/>
          </p:nvPr>
        </p:nvSpPr>
        <p:spPr>
          <a:xfrm>
            <a:off x="304800" y="2438401"/>
            <a:ext cx="4800601" cy="4267200"/>
          </a:xfrm>
        </p:spPr>
        <p:txBody>
          <a:bodyPr>
            <a:normAutofit fontScale="92500" lnSpcReduction="10000"/>
          </a:bodyPr>
          <a:lstStyle/>
          <a:p>
            <a:r>
              <a:rPr lang="en-US" sz="2400" b="1" dirty="0">
                <a:solidFill>
                  <a:schemeClr val="tx1"/>
                </a:solidFill>
              </a:rPr>
              <a:t>Genesis 3:6  The fruit was desirable.</a:t>
            </a:r>
          </a:p>
          <a:p>
            <a:endParaRPr lang="en-US" sz="900" b="1" dirty="0">
              <a:solidFill>
                <a:schemeClr val="tx1"/>
              </a:solidFill>
            </a:endParaRPr>
          </a:p>
          <a:p>
            <a:r>
              <a:rPr lang="en-US" sz="2400" b="1" dirty="0">
                <a:solidFill>
                  <a:schemeClr val="tx1"/>
                </a:solidFill>
              </a:rPr>
              <a:t>Their sin?  Pride.  Wanted to be “like” God.</a:t>
            </a:r>
          </a:p>
          <a:p>
            <a:endParaRPr lang="en-US" sz="900" b="1" dirty="0">
              <a:solidFill>
                <a:schemeClr val="tx1"/>
              </a:solidFill>
            </a:endParaRPr>
          </a:p>
          <a:p>
            <a:r>
              <a:rPr lang="en-US" sz="2400" b="1" dirty="0">
                <a:solidFill>
                  <a:schemeClr val="tx1"/>
                </a:solidFill>
              </a:rPr>
              <a:t>The result:  lost innocence death and separation from God.</a:t>
            </a:r>
          </a:p>
          <a:p>
            <a:endParaRPr lang="en-US" sz="900" b="1" dirty="0">
              <a:solidFill>
                <a:schemeClr val="tx1"/>
              </a:solidFill>
            </a:endParaRPr>
          </a:p>
          <a:p>
            <a:r>
              <a:rPr lang="en-US" sz="2400" b="1" dirty="0">
                <a:solidFill>
                  <a:schemeClr val="tx1"/>
                </a:solidFill>
              </a:rPr>
              <a:t>Adam and Eve are us in this sense as well.</a:t>
            </a:r>
          </a:p>
          <a:p>
            <a:endParaRPr lang="en-US" sz="900" b="1" dirty="0">
              <a:solidFill>
                <a:schemeClr val="tx1"/>
              </a:solidFill>
            </a:endParaRPr>
          </a:p>
          <a:p>
            <a:r>
              <a:rPr lang="en-US" sz="2400" b="1" dirty="0">
                <a:solidFill>
                  <a:schemeClr val="tx1"/>
                </a:solidFill>
              </a:rPr>
              <a:t>Genesis 3:15  God will provide a solution: Jesus.</a:t>
            </a:r>
          </a:p>
          <a:p>
            <a:endParaRPr lang="en-US" sz="2400" b="1" dirty="0">
              <a:solidFill>
                <a:schemeClr val="tx1"/>
              </a:solidFill>
            </a:endParaRPr>
          </a:p>
        </p:txBody>
      </p:sp>
      <p:pic>
        <p:nvPicPr>
          <p:cNvPr id="4" name="Picture 2" descr="http://4.bp.blogspot.com/-4u23Xj0Imv4/TrkelUDrHTI/AAAAAAAAbOw/sO-JtuTN9ss/s1600/adam-and-e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89018"/>
            <a:ext cx="3306911"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71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438400"/>
            <a:ext cx="7682752" cy="3687762"/>
          </a:xfrm>
        </p:spPr>
        <p:txBody>
          <a:bodyPr>
            <a:normAutofit lnSpcReduction="10000"/>
          </a:bodyPr>
          <a:lstStyle/>
          <a:p>
            <a:r>
              <a:rPr lang="en-US" b="1" dirty="0"/>
              <a:t>God: a loving Creator.</a:t>
            </a:r>
          </a:p>
          <a:p>
            <a:endParaRPr lang="en-US" b="1" dirty="0"/>
          </a:p>
          <a:p>
            <a:r>
              <a:rPr lang="en-US" b="1" dirty="0"/>
              <a:t>The Fall: Sin and separation from God.</a:t>
            </a:r>
          </a:p>
          <a:p>
            <a:endParaRPr lang="en-US" b="1" dirty="0"/>
          </a:p>
          <a:p>
            <a:r>
              <a:rPr lang="en-US" b="1" dirty="0"/>
              <a:t>Judgment</a:t>
            </a:r>
          </a:p>
          <a:p>
            <a:endParaRPr lang="en-US" b="1" dirty="0"/>
          </a:p>
          <a:p>
            <a:r>
              <a:rPr lang="en-US" b="1" dirty="0"/>
              <a:t>The Solution: God chooses a man of faith through whom to send the Messiah.</a:t>
            </a:r>
          </a:p>
          <a:p>
            <a:pPr marL="0" indent="0">
              <a:buNone/>
            </a:pPr>
            <a:r>
              <a:rPr lang="en-US" dirty="0"/>
              <a:t> </a:t>
            </a:r>
          </a:p>
          <a:p>
            <a:endParaRPr lang="en-US" dirty="0"/>
          </a:p>
        </p:txBody>
      </p:sp>
      <p:sp>
        <p:nvSpPr>
          <p:cNvPr id="3" name="Title 2"/>
          <p:cNvSpPr>
            <a:spLocks noGrp="1"/>
          </p:cNvSpPr>
          <p:nvPr>
            <p:ph type="title"/>
          </p:nvPr>
        </p:nvSpPr>
        <p:spPr/>
        <p:txBody>
          <a:bodyPr/>
          <a:lstStyle/>
          <a:p>
            <a:r>
              <a:rPr lang="en-US" sz="3600" b="1" dirty="0"/>
              <a:t>Themes in Genesis</a:t>
            </a:r>
          </a:p>
        </p:txBody>
      </p:sp>
    </p:spTree>
    <p:extLst>
      <p:ext uri="{BB962C8B-B14F-4D97-AF65-F5344CB8AC3E}">
        <p14:creationId xmlns:p14="http://schemas.microsoft.com/office/powerpoint/2010/main" val="2667324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Selfish desire</a:t>
            </a:r>
          </a:p>
          <a:p>
            <a:pPr marL="0" indent="0">
              <a:buNone/>
            </a:pPr>
            <a:r>
              <a:rPr lang="en-US" sz="2800" b="1" dirty="0"/>
              <a:t>Lack of trusting God’s providence</a:t>
            </a:r>
          </a:p>
          <a:p>
            <a:pPr marL="0" indent="0">
              <a:buNone/>
            </a:pPr>
            <a:r>
              <a:rPr lang="en-US" sz="2800" b="1" dirty="0"/>
              <a:t>Sin</a:t>
            </a:r>
          </a:p>
          <a:p>
            <a:pPr marL="0" indent="0">
              <a:buNone/>
            </a:pPr>
            <a:r>
              <a:rPr lang="en-US" sz="2800" b="1" dirty="0"/>
              <a:t>Consequences</a:t>
            </a:r>
          </a:p>
          <a:p>
            <a:pPr marL="0" indent="0">
              <a:buNone/>
            </a:pPr>
            <a:endParaRPr lang="en-US" sz="800" b="1" dirty="0"/>
          </a:p>
          <a:p>
            <a:pPr marL="0" indent="0">
              <a:buNone/>
            </a:pPr>
            <a:r>
              <a:rPr lang="en-US" sz="2800" b="1" dirty="0"/>
              <a:t>James 1:14-15</a:t>
            </a:r>
          </a:p>
          <a:p>
            <a:pPr marL="0" indent="0">
              <a:buNone/>
            </a:pPr>
            <a:endParaRPr lang="en-US" sz="1200" b="1" dirty="0"/>
          </a:p>
          <a:p>
            <a:pPr marL="0" indent="0">
              <a:buNone/>
            </a:pPr>
            <a:r>
              <a:rPr lang="en-US" sz="2800" b="1" dirty="0"/>
              <a:t>In Genesis, God teaches theology through story</a:t>
            </a:r>
          </a:p>
          <a:p>
            <a:pPr marL="0" indent="0">
              <a:buNone/>
            </a:pPr>
            <a:endParaRPr lang="en-US" sz="2800" dirty="0"/>
          </a:p>
        </p:txBody>
      </p:sp>
      <p:sp>
        <p:nvSpPr>
          <p:cNvPr id="3" name="Title 2"/>
          <p:cNvSpPr>
            <a:spLocks noGrp="1"/>
          </p:cNvSpPr>
          <p:nvPr>
            <p:ph type="title"/>
          </p:nvPr>
        </p:nvSpPr>
        <p:spPr/>
        <p:txBody>
          <a:bodyPr/>
          <a:lstStyle/>
          <a:p>
            <a:r>
              <a:rPr lang="en-US" sz="3600" b="1" dirty="0"/>
              <a:t>Genesis 3  The Pattern of Sin</a:t>
            </a:r>
          </a:p>
        </p:txBody>
      </p:sp>
    </p:spTree>
    <p:extLst>
      <p:ext uri="{BB962C8B-B14F-4D97-AF65-F5344CB8AC3E}">
        <p14:creationId xmlns:p14="http://schemas.microsoft.com/office/powerpoint/2010/main" val="37591811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a:t>Shame</a:t>
            </a:r>
          </a:p>
          <a:p>
            <a:pPr marL="0" indent="0">
              <a:buNone/>
            </a:pPr>
            <a:r>
              <a:rPr lang="en-US" sz="2800" b="1" dirty="0"/>
              <a:t>Loss of Innocence</a:t>
            </a:r>
          </a:p>
          <a:p>
            <a:pPr marL="0" indent="0">
              <a:buNone/>
            </a:pPr>
            <a:endParaRPr lang="en-US" sz="2800" b="1" dirty="0"/>
          </a:p>
          <a:p>
            <a:pPr marL="0" indent="0">
              <a:buNone/>
            </a:pPr>
            <a:r>
              <a:rPr lang="en-US" sz="2800" b="1" dirty="0"/>
              <a:t>v. 8 “Where are you?”  God is trying to get Eve to realize the seriousness of what she has done.</a:t>
            </a:r>
          </a:p>
          <a:p>
            <a:pPr marL="0" indent="0">
              <a:buNone/>
            </a:pPr>
            <a:endParaRPr lang="en-US" sz="2800" b="1" dirty="0"/>
          </a:p>
          <a:p>
            <a:pPr marL="0" indent="0">
              <a:buNone/>
            </a:pPr>
            <a:r>
              <a:rPr lang="en-US" sz="2800" b="1" dirty="0"/>
              <a:t>v. 12-13 Attempts to blame-shift</a:t>
            </a:r>
          </a:p>
        </p:txBody>
      </p:sp>
      <p:sp>
        <p:nvSpPr>
          <p:cNvPr id="3" name="Title 2"/>
          <p:cNvSpPr>
            <a:spLocks noGrp="1"/>
          </p:cNvSpPr>
          <p:nvPr>
            <p:ph type="title"/>
          </p:nvPr>
        </p:nvSpPr>
        <p:spPr/>
        <p:txBody>
          <a:bodyPr/>
          <a:lstStyle/>
          <a:p>
            <a:r>
              <a:rPr lang="en-US" sz="3600" b="1" dirty="0"/>
              <a:t>Genesis 3  The Consequences of Sin</a:t>
            </a:r>
          </a:p>
        </p:txBody>
      </p:sp>
    </p:spTree>
    <p:extLst>
      <p:ext uri="{BB962C8B-B14F-4D97-AF65-F5344CB8AC3E}">
        <p14:creationId xmlns:p14="http://schemas.microsoft.com/office/powerpoint/2010/main" val="25508728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t>v. 16 pain, suffering</a:t>
            </a:r>
          </a:p>
          <a:p>
            <a:pPr marL="0" indent="0">
              <a:buNone/>
            </a:pPr>
            <a:r>
              <a:rPr lang="en-US" b="1" dirty="0"/>
              <a:t>v. 17-19  harder labor</a:t>
            </a:r>
          </a:p>
          <a:p>
            <a:pPr marL="0" indent="0">
              <a:buNone/>
            </a:pPr>
            <a:r>
              <a:rPr lang="en-US" b="1" dirty="0"/>
              <a:t>v. 22 death</a:t>
            </a:r>
          </a:p>
          <a:p>
            <a:pPr marL="0" indent="0">
              <a:buNone/>
            </a:pPr>
            <a:r>
              <a:rPr lang="en-US" b="1" dirty="0"/>
              <a:t>v. 23-24  separation from God</a:t>
            </a:r>
          </a:p>
          <a:p>
            <a:pPr marL="0" indent="0">
              <a:buNone/>
            </a:pPr>
            <a:r>
              <a:rPr lang="en-US" b="1" dirty="0"/>
              <a:t>But… God provides </a:t>
            </a:r>
          </a:p>
          <a:p>
            <a:pPr marL="0" indent="0">
              <a:buNone/>
            </a:pPr>
            <a:r>
              <a:rPr lang="en-US" b="1" dirty="0"/>
              <a:t>Pattern:  temptation,  sin, </a:t>
            </a:r>
          </a:p>
          <a:p>
            <a:pPr marL="0" indent="0">
              <a:buNone/>
            </a:pPr>
            <a:r>
              <a:rPr lang="en-US" b="1" dirty="0"/>
              <a:t>consequences, provision for </a:t>
            </a:r>
          </a:p>
          <a:p>
            <a:pPr marL="0" indent="0">
              <a:buNone/>
            </a:pPr>
            <a:r>
              <a:rPr lang="en-US" b="1" dirty="0"/>
              <a:t>healing.</a:t>
            </a:r>
          </a:p>
        </p:txBody>
      </p:sp>
      <p:sp>
        <p:nvSpPr>
          <p:cNvPr id="3" name="Title 2"/>
          <p:cNvSpPr>
            <a:spLocks noGrp="1"/>
          </p:cNvSpPr>
          <p:nvPr>
            <p:ph type="title"/>
          </p:nvPr>
        </p:nvSpPr>
        <p:spPr/>
        <p:txBody>
          <a:bodyPr/>
          <a:lstStyle/>
          <a:p>
            <a:r>
              <a:rPr lang="en-US" sz="3600" b="1" dirty="0"/>
              <a:t>Consequences (cont.)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275788"/>
            <a:ext cx="3650673" cy="406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7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Romans 5:12-19  The sin of Adam set a pattern and produced a terrible result.</a:t>
            </a:r>
          </a:p>
          <a:p>
            <a:pPr marL="0" indent="0">
              <a:buNone/>
            </a:pPr>
            <a:r>
              <a:rPr lang="en-US" sz="2800" b="1" dirty="0"/>
              <a:t>The sinless life of Jesus set a pattern and produced a wonderful result.</a:t>
            </a:r>
          </a:p>
          <a:p>
            <a:pPr marL="0" indent="0">
              <a:buNone/>
            </a:pPr>
            <a:endParaRPr lang="en-US" sz="2800" b="1" dirty="0"/>
          </a:p>
          <a:p>
            <a:pPr marL="0" indent="0">
              <a:buNone/>
            </a:pPr>
            <a:r>
              <a:rPr lang="en-US" sz="2800" b="1" dirty="0"/>
              <a:t>1 </a:t>
            </a:r>
            <a:r>
              <a:rPr lang="en-US" sz="2800" b="1" dirty="0" err="1"/>
              <a:t>Cor</a:t>
            </a:r>
            <a:r>
              <a:rPr lang="en-US" sz="2800" b="1" dirty="0"/>
              <a:t> 15:45-49  Like Adam in our physical nature.   Like the second Adam in our spiritual nature.</a:t>
            </a:r>
          </a:p>
        </p:txBody>
      </p:sp>
      <p:sp>
        <p:nvSpPr>
          <p:cNvPr id="3" name="Title 2"/>
          <p:cNvSpPr>
            <a:spLocks noGrp="1"/>
          </p:cNvSpPr>
          <p:nvPr>
            <p:ph type="title"/>
          </p:nvPr>
        </p:nvSpPr>
        <p:spPr/>
        <p:txBody>
          <a:bodyPr/>
          <a:lstStyle/>
          <a:p>
            <a:r>
              <a:rPr lang="en-US" sz="3600" b="1" dirty="0"/>
              <a:t>Adam: A Type of Jesus</a:t>
            </a:r>
          </a:p>
        </p:txBody>
      </p:sp>
    </p:spTree>
    <p:extLst>
      <p:ext uri="{BB962C8B-B14F-4D97-AF65-F5344CB8AC3E}">
        <p14:creationId xmlns:p14="http://schemas.microsoft.com/office/powerpoint/2010/main" val="1500178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1" y="2248347"/>
            <a:ext cx="8063752" cy="3877815"/>
          </a:xfrm>
        </p:spPr>
        <p:txBody>
          <a:bodyPr>
            <a:normAutofit/>
          </a:bodyPr>
          <a:lstStyle/>
          <a:p>
            <a:pPr marL="0" indent="0">
              <a:buNone/>
            </a:pPr>
            <a:r>
              <a:rPr lang="en-US" sz="2800" b="1" dirty="0"/>
              <a:t>Q:  What is the nature of the “fall” of mankind?</a:t>
            </a:r>
          </a:p>
          <a:p>
            <a:pPr marL="0" indent="0">
              <a:buNone/>
            </a:pPr>
            <a:endParaRPr lang="en-US" sz="1200" b="1" dirty="0"/>
          </a:p>
          <a:p>
            <a:pPr marL="0" indent="0">
              <a:buNone/>
            </a:pPr>
            <a:r>
              <a:rPr lang="en-US" sz="2800" b="1" dirty="0"/>
              <a:t>Lost innocence </a:t>
            </a:r>
          </a:p>
          <a:p>
            <a:pPr marL="0" indent="0">
              <a:buNone/>
            </a:pPr>
            <a:endParaRPr lang="en-US" sz="1200" b="1" dirty="0"/>
          </a:p>
          <a:p>
            <a:pPr marL="0" indent="0">
              <a:buNone/>
            </a:pPr>
            <a:r>
              <a:rPr lang="en-US" sz="2800" b="1" dirty="0"/>
              <a:t>Gained unhealthy knowledge</a:t>
            </a:r>
          </a:p>
          <a:p>
            <a:pPr marL="0" indent="0">
              <a:buNone/>
            </a:pPr>
            <a:endParaRPr lang="en-US" sz="1200" b="1" dirty="0"/>
          </a:p>
          <a:p>
            <a:pPr marL="0" indent="0">
              <a:buNone/>
            </a:pPr>
            <a:r>
              <a:rPr lang="en-US" sz="2800" b="1" dirty="0"/>
              <a:t>Calvinists:  “In Adam’s fall, we sinned all.”</a:t>
            </a:r>
          </a:p>
          <a:p>
            <a:pPr marL="0" indent="0">
              <a:buNone/>
            </a:pPr>
            <a:endParaRPr lang="en-US" sz="1200" b="1" dirty="0"/>
          </a:p>
          <a:p>
            <a:pPr marL="0" indent="0">
              <a:buNone/>
            </a:pPr>
            <a:r>
              <a:rPr lang="en-US" sz="2800" b="1" dirty="0"/>
              <a:t>Did we acquire a sinful nature?</a:t>
            </a:r>
          </a:p>
          <a:p>
            <a:pPr marL="0" indent="0">
              <a:buNone/>
            </a:pPr>
            <a:endParaRPr lang="en-US" sz="2800" b="1" dirty="0"/>
          </a:p>
        </p:txBody>
      </p:sp>
      <p:sp>
        <p:nvSpPr>
          <p:cNvPr id="3" name="Title 2"/>
          <p:cNvSpPr>
            <a:spLocks noGrp="1"/>
          </p:cNvSpPr>
          <p:nvPr>
            <p:ph type="title"/>
          </p:nvPr>
        </p:nvSpPr>
        <p:spPr/>
        <p:txBody>
          <a:bodyPr/>
          <a:lstStyle/>
          <a:p>
            <a:r>
              <a:rPr lang="en-US" sz="3600" b="1" dirty="0"/>
              <a:t>The “Fall”  A Hard Question</a:t>
            </a:r>
          </a:p>
        </p:txBody>
      </p:sp>
    </p:spTree>
    <p:extLst>
      <p:ext uri="{BB962C8B-B14F-4D97-AF65-F5344CB8AC3E}">
        <p14:creationId xmlns:p14="http://schemas.microsoft.com/office/powerpoint/2010/main" val="638219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315841"/>
            <a:ext cx="4953000" cy="4694559"/>
          </a:xfrm>
        </p:spPr>
        <p:txBody>
          <a:bodyPr>
            <a:normAutofit/>
          </a:bodyPr>
          <a:lstStyle/>
          <a:p>
            <a:pPr marL="0" indent="0">
              <a:buNone/>
            </a:pPr>
            <a:r>
              <a:rPr lang="en-US" b="1" dirty="0">
                <a:solidFill>
                  <a:schemeClr val="tx1"/>
                </a:solidFill>
              </a:rPr>
              <a:t>Genesis 4:3-5  God did not look with favor on Cain’s sacrifice.</a:t>
            </a:r>
          </a:p>
          <a:p>
            <a:pPr marL="0" indent="0">
              <a:buNone/>
            </a:pPr>
            <a:endParaRPr lang="en-US" sz="900" b="1" dirty="0">
              <a:solidFill>
                <a:schemeClr val="tx1"/>
              </a:solidFill>
            </a:endParaRPr>
          </a:p>
          <a:p>
            <a:pPr marL="0" indent="0">
              <a:buNone/>
            </a:pPr>
            <a:r>
              <a:rPr lang="en-US" b="1" dirty="0">
                <a:solidFill>
                  <a:schemeClr val="tx1"/>
                </a:solidFill>
              </a:rPr>
              <a:t>not meat?</a:t>
            </a:r>
          </a:p>
          <a:p>
            <a:pPr marL="0" indent="0">
              <a:buNone/>
            </a:pPr>
            <a:r>
              <a:rPr lang="en-US" b="1" dirty="0">
                <a:solidFill>
                  <a:schemeClr val="tx1"/>
                </a:solidFill>
              </a:rPr>
              <a:t>did not give his best.</a:t>
            </a:r>
          </a:p>
          <a:p>
            <a:pPr marL="0" indent="0">
              <a:buNone/>
            </a:pPr>
            <a:r>
              <a:rPr lang="en-US" b="1" dirty="0">
                <a:solidFill>
                  <a:schemeClr val="tx1"/>
                </a:solidFill>
              </a:rPr>
              <a:t>Did not follow instructions?</a:t>
            </a:r>
          </a:p>
          <a:p>
            <a:pPr marL="0" indent="0">
              <a:buNone/>
            </a:pPr>
            <a:r>
              <a:rPr lang="en-US" b="1" dirty="0">
                <a:solidFill>
                  <a:schemeClr val="tx1"/>
                </a:solidFill>
              </a:rPr>
              <a:t>Not given in faith (</a:t>
            </a:r>
            <a:r>
              <a:rPr lang="en-US" b="1" dirty="0" err="1">
                <a:solidFill>
                  <a:schemeClr val="tx1"/>
                </a:solidFill>
              </a:rPr>
              <a:t>Heb</a:t>
            </a:r>
            <a:r>
              <a:rPr lang="en-US" b="1" dirty="0">
                <a:solidFill>
                  <a:schemeClr val="tx1"/>
                </a:solidFill>
              </a:rPr>
              <a:t> 11:4)</a:t>
            </a:r>
          </a:p>
          <a:p>
            <a:pPr marL="0" indent="0">
              <a:buNone/>
            </a:pPr>
            <a:endParaRPr lang="en-US" sz="1200" b="1" dirty="0">
              <a:solidFill>
                <a:schemeClr val="tx1"/>
              </a:solidFill>
            </a:endParaRPr>
          </a:p>
          <a:p>
            <a:pPr marL="0" indent="0">
              <a:buNone/>
            </a:pPr>
            <a:r>
              <a:rPr lang="en-US" b="1" dirty="0">
                <a:solidFill>
                  <a:schemeClr val="tx1"/>
                </a:solidFill>
              </a:rPr>
              <a:t>v. 5 Very angry.   Why?  God favored the younger brother: Abel, Seth, Isaac, Jacob, Joseph, David</a:t>
            </a:r>
          </a:p>
          <a:p>
            <a:endParaRPr lang="en-US" b="1" dirty="0">
              <a:solidFill>
                <a:schemeClr val="tx1"/>
              </a:solidFill>
            </a:endParaRPr>
          </a:p>
          <a:p>
            <a:endParaRPr lang="en-US" dirty="0"/>
          </a:p>
        </p:txBody>
      </p:sp>
      <p:sp>
        <p:nvSpPr>
          <p:cNvPr id="3" name="Title 2"/>
          <p:cNvSpPr>
            <a:spLocks noGrp="1"/>
          </p:cNvSpPr>
          <p:nvPr>
            <p:ph type="title"/>
          </p:nvPr>
        </p:nvSpPr>
        <p:spPr/>
        <p:txBody>
          <a:bodyPr/>
          <a:lstStyle/>
          <a:p>
            <a:r>
              <a:rPr lang="en-US" sz="3600" b="1" dirty="0"/>
              <a:t>Genesis 4 Cain and Abel</a:t>
            </a:r>
            <a:br>
              <a:rPr lang="en-US" sz="3600" b="1" dirty="0"/>
            </a:br>
            <a:r>
              <a:rPr lang="en-US" sz="3600" b="1" dirty="0"/>
              <a:t>Things go from bad to worse</a:t>
            </a:r>
          </a:p>
        </p:txBody>
      </p:sp>
      <p:pic>
        <p:nvPicPr>
          <p:cNvPr id="3074" name="Picture 2" descr="http://s1.hubimg.com/u/3872652_f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739" y="2175164"/>
            <a:ext cx="3308861" cy="445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822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b="1" dirty="0">
                <a:solidFill>
                  <a:schemeClr val="tx1"/>
                </a:solidFill>
              </a:rPr>
              <a:t>4:6  For us, “sin is crouching at your door; it desires to have you, but you must master it.”</a:t>
            </a:r>
          </a:p>
          <a:p>
            <a:pPr marL="0" indent="0">
              <a:buNone/>
            </a:pPr>
            <a:r>
              <a:rPr lang="en-US" b="1" dirty="0">
                <a:solidFill>
                  <a:schemeClr val="tx1"/>
                </a:solidFill>
              </a:rPr>
              <a:t>Genesis 3,4,6,11</a:t>
            </a:r>
          </a:p>
          <a:p>
            <a:pPr marL="0" indent="0">
              <a:buNone/>
            </a:pPr>
            <a:endParaRPr lang="en-US" sz="1200" b="1" dirty="0">
              <a:solidFill>
                <a:schemeClr val="tx1"/>
              </a:solidFill>
            </a:endParaRPr>
          </a:p>
          <a:p>
            <a:pPr marL="0" indent="0">
              <a:buNone/>
            </a:pPr>
            <a:r>
              <a:rPr lang="en-US" b="1" dirty="0">
                <a:solidFill>
                  <a:schemeClr val="tx1"/>
                </a:solidFill>
              </a:rPr>
              <a:t>Temptation</a:t>
            </a:r>
          </a:p>
          <a:p>
            <a:pPr marL="0" indent="0">
              <a:buNone/>
            </a:pPr>
            <a:r>
              <a:rPr lang="en-US" b="1" dirty="0">
                <a:solidFill>
                  <a:schemeClr val="tx1"/>
                </a:solidFill>
              </a:rPr>
              <a:t>Sin</a:t>
            </a:r>
          </a:p>
          <a:p>
            <a:pPr marL="0" indent="0">
              <a:buNone/>
            </a:pPr>
            <a:r>
              <a:rPr lang="en-US" b="1" dirty="0">
                <a:solidFill>
                  <a:schemeClr val="tx1"/>
                </a:solidFill>
              </a:rPr>
              <a:t>Avoiding Responsibility</a:t>
            </a:r>
          </a:p>
          <a:p>
            <a:pPr marL="0" indent="0">
              <a:buNone/>
            </a:pPr>
            <a:r>
              <a:rPr lang="en-US" b="1" dirty="0">
                <a:solidFill>
                  <a:schemeClr val="tx1"/>
                </a:solidFill>
              </a:rPr>
              <a:t>Consequences</a:t>
            </a:r>
          </a:p>
          <a:p>
            <a:pPr marL="0" indent="0">
              <a:buNone/>
            </a:pPr>
            <a:r>
              <a:rPr lang="en-US" b="1" dirty="0">
                <a:solidFill>
                  <a:schemeClr val="tx1"/>
                </a:solidFill>
              </a:rPr>
              <a:t>God Provides Healing and Hope</a:t>
            </a:r>
          </a:p>
          <a:p>
            <a:pPr marL="0" indent="0">
              <a:buNone/>
            </a:pPr>
            <a:endParaRPr lang="en-US" dirty="0"/>
          </a:p>
        </p:txBody>
      </p:sp>
      <p:sp>
        <p:nvSpPr>
          <p:cNvPr id="3" name="Title 2"/>
          <p:cNvSpPr>
            <a:spLocks noGrp="1"/>
          </p:cNvSpPr>
          <p:nvPr>
            <p:ph type="title"/>
          </p:nvPr>
        </p:nvSpPr>
        <p:spPr/>
        <p:txBody>
          <a:bodyPr/>
          <a:lstStyle/>
          <a:p>
            <a:r>
              <a:rPr lang="en-US" sz="3200" b="1" dirty="0"/>
              <a:t>Cain’s Sin: A Pattern</a:t>
            </a:r>
          </a:p>
        </p:txBody>
      </p:sp>
    </p:spTree>
    <p:extLst>
      <p:ext uri="{BB962C8B-B14F-4D97-AF65-F5344CB8AC3E}">
        <p14:creationId xmlns:p14="http://schemas.microsoft.com/office/powerpoint/2010/main" val="519389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4:9,10  God: Where is your brother? What have you done?</a:t>
            </a:r>
          </a:p>
          <a:p>
            <a:pPr marL="0" indent="0">
              <a:buNone/>
            </a:pPr>
            <a:endParaRPr lang="en-US" sz="1600" b="1" dirty="0"/>
          </a:p>
          <a:p>
            <a:pPr marL="0" indent="0">
              <a:buNone/>
            </a:pPr>
            <a:r>
              <a:rPr lang="en-US" sz="2800" b="1" dirty="0"/>
              <a:t>Q:  Is Cain Abel’s keeper?</a:t>
            </a:r>
          </a:p>
          <a:p>
            <a:pPr marL="0" indent="0">
              <a:buNone/>
            </a:pPr>
            <a:endParaRPr lang="en-US" sz="1600" b="1" dirty="0"/>
          </a:p>
          <a:p>
            <a:pPr marL="0" indent="0">
              <a:buNone/>
            </a:pPr>
            <a:r>
              <a:rPr lang="en-US" sz="2800" b="1" dirty="0"/>
              <a:t>Cain is exaggerating what God required to give himself an excuse.</a:t>
            </a:r>
          </a:p>
          <a:p>
            <a:pPr marL="0" indent="0">
              <a:buNone/>
            </a:pPr>
            <a:endParaRPr lang="en-US" sz="1200" b="1" dirty="0"/>
          </a:p>
          <a:p>
            <a:pPr marL="0" indent="0">
              <a:buNone/>
            </a:pPr>
            <a:r>
              <a:rPr lang="en-US" sz="2800" b="1" dirty="0"/>
              <a:t>Genesis 4:13-14  Has Cain repented?</a:t>
            </a:r>
          </a:p>
          <a:p>
            <a:pPr marL="0" indent="0">
              <a:buNone/>
            </a:pPr>
            <a:endParaRPr lang="en-US" sz="800" b="1" dirty="0"/>
          </a:p>
        </p:txBody>
      </p:sp>
      <p:sp>
        <p:nvSpPr>
          <p:cNvPr id="3" name="Title 2"/>
          <p:cNvSpPr>
            <a:spLocks noGrp="1"/>
          </p:cNvSpPr>
          <p:nvPr>
            <p:ph type="title"/>
          </p:nvPr>
        </p:nvSpPr>
        <p:spPr/>
        <p:txBody>
          <a:bodyPr/>
          <a:lstStyle/>
          <a:p>
            <a:r>
              <a:rPr lang="en-US" sz="3600" b="1" dirty="0"/>
              <a:t>Genesis 4  Consequences</a:t>
            </a:r>
          </a:p>
        </p:txBody>
      </p:sp>
    </p:spTree>
    <p:extLst>
      <p:ext uri="{BB962C8B-B14F-4D97-AF65-F5344CB8AC3E}">
        <p14:creationId xmlns:p14="http://schemas.microsoft.com/office/powerpoint/2010/main" val="1074005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00" y="2248347"/>
            <a:ext cx="3733800" cy="3877815"/>
          </a:xfrm>
        </p:spPr>
        <p:txBody>
          <a:bodyPr/>
          <a:lstStyle/>
          <a:p>
            <a:pPr marL="0" indent="0">
              <a:buNone/>
            </a:pPr>
            <a:r>
              <a:rPr lang="en-US" b="1" dirty="0"/>
              <a:t>4:15  God marks Cain to protect him from harm.</a:t>
            </a:r>
          </a:p>
          <a:p>
            <a:pPr marL="0" indent="0">
              <a:buNone/>
            </a:pPr>
            <a:endParaRPr lang="en-US" b="1" dirty="0"/>
          </a:p>
          <a:p>
            <a:pPr marL="0" indent="0">
              <a:buNone/>
            </a:pPr>
            <a:endParaRPr lang="en-US" sz="700" b="1" dirty="0"/>
          </a:p>
          <a:p>
            <a:pPr marL="0" indent="0">
              <a:buNone/>
            </a:pPr>
            <a:r>
              <a:rPr lang="en-US" b="1" dirty="0"/>
              <a:t>4:16  Cain flees to Nod (wandering)</a:t>
            </a:r>
          </a:p>
          <a:p>
            <a:pPr marL="0" indent="0">
              <a:buNone/>
            </a:pPr>
            <a:endParaRPr lang="en-US" b="1" dirty="0"/>
          </a:p>
          <a:p>
            <a:pPr marL="0" indent="0">
              <a:buNone/>
            </a:pPr>
            <a:r>
              <a:rPr lang="en-US" b="1" dirty="0"/>
              <a:t>The result of sin: alienation and loneliness</a:t>
            </a:r>
          </a:p>
          <a:p>
            <a:pPr marL="0" indent="0">
              <a:buNone/>
            </a:pPr>
            <a:endParaRPr lang="en-US" dirty="0"/>
          </a:p>
        </p:txBody>
      </p:sp>
      <p:sp>
        <p:nvSpPr>
          <p:cNvPr id="3" name="Title 2"/>
          <p:cNvSpPr>
            <a:spLocks noGrp="1"/>
          </p:cNvSpPr>
          <p:nvPr>
            <p:ph type="title"/>
          </p:nvPr>
        </p:nvSpPr>
        <p:spPr>
          <a:xfrm>
            <a:off x="533400" y="570156"/>
            <a:ext cx="8153400" cy="1054250"/>
          </a:xfrm>
        </p:spPr>
        <p:txBody>
          <a:bodyPr/>
          <a:lstStyle/>
          <a:p>
            <a:r>
              <a:rPr lang="en-US" sz="3600" b="1" dirty="0"/>
              <a:t>Gen 4  God Makes Provision for Cain</a:t>
            </a:r>
          </a:p>
        </p:txBody>
      </p:sp>
      <p:pic>
        <p:nvPicPr>
          <p:cNvPr id="1026" name="Picture 2" descr="Image result for cain flees to N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57400"/>
            <a:ext cx="3505200" cy="467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3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4:17-24  Who did Cain marry?   Gen 5:4</a:t>
            </a:r>
          </a:p>
          <a:p>
            <a:pPr marL="0" indent="0">
              <a:buNone/>
            </a:pPr>
            <a:r>
              <a:rPr lang="en-US" sz="2800" b="1" dirty="0"/>
              <a:t>The descendants of Cain, generally, are more worldly.</a:t>
            </a:r>
          </a:p>
          <a:p>
            <a:pPr marL="0" indent="0">
              <a:buNone/>
            </a:pPr>
            <a:r>
              <a:rPr lang="en-US" sz="2800" b="1" dirty="0" err="1"/>
              <a:t>Lamech</a:t>
            </a:r>
            <a:r>
              <a:rPr lang="en-US" sz="2800" b="1" dirty="0"/>
              <a:t>, for example.  2 wives, revenge 77 times.</a:t>
            </a:r>
          </a:p>
          <a:p>
            <a:pPr marL="0" indent="0">
              <a:buNone/>
            </a:pPr>
            <a:endParaRPr lang="en-US" sz="1200" b="1" dirty="0"/>
          </a:p>
          <a:p>
            <a:pPr marL="0" indent="0">
              <a:buNone/>
            </a:pPr>
            <a:r>
              <a:rPr lang="en-US" sz="2800" b="1" dirty="0"/>
              <a:t>4:25-5:32   The descendants of Seth are more spiritual.</a:t>
            </a:r>
          </a:p>
        </p:txBody>
      </p:sp>
      <p:sp>
        <p:nvSpPr>
          <p:cNvPr id="3" name="Title 2"/>
          <p:cNvSpPr>
            <a:spLocks noGrp="1"/>
          </p:cNvSpPr>
          <p:nvPr>
            <p:ph type="title"/>
          </p:nvPr>
        </p:nvSpPr>
        <p:spPr/>
        <p:txBody>
          <a:bodyPr/>
          <a:lstStyle/>
          <a:p>
            <a:r>
              <a:rPr lang="en-US" sz="3600" b="1" dirty="0"/>
              <a:t>Genesis 4:17-5:32 Genealogy</a:t>
            </a:r>
          </a:p>
        </p:txBody>
      </p:sp>
    </p:spTree>
    <p:extLst>
      <p:ext uri="{BB962C8B-B14F-4D97-AF65-F5344CB8AC3E}">
        <p14:creationId xmlns:p14="http://schemas.microsoft.com/office/powerpoint/2010/main" val="352709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2514600"/>
            <a:ext cx="7835152" cy="3611562"/>
          </a:xfrm>
        </p:spPr>
        <p:txBody>
          <a:bodyPr>
            <a:normAutofit/>
          </a:bodyPr>
          <a:lstStyle/>
          <a:p>
            <a:pPr marL="0" indent="0">
              <a:buNone/>
            </a:pPr>
            <a:r>
              <a:rPr lang="en-US" sz="2800" b="1" dirty="0"/>
              <a:t>Genesis:  An Introduction to God.</a:t>
            </a:r>
          </a:p>
          <a:p>
            <a:pPr marL="0" indent="0">
              <a:buNone/>
            </a:pPr>
            <a:endParaRPr lang="en-US" sz="2800" b="1" dirty="0"/>
          </a:p>
          <a:p>
            <a:pPr marL="0" indent="0">
              <a:buNone/>
            </a:pPr>
            <a:r>
              <a:rPr lang="en-US" sz="2800" b="1" dirty="0"/>
              <a:t>Genesis:  An Introduction to the Bible</a:t>
            </a:r>
          </a:p>
        </p:txBody>
      </p:sp>
      <p:sp>
        <p:nvSpPr>
          <p:cNvPr id="3" name="Title 2"/>
          <p:cNvSpPr>
            <a:spLocks noGrp="1"/>
          </p:cNvSpPr>
          <p:nvPr>
            <p:ph type="title"/>
          </p:nvPr>
        </p:nvSpPr>
        <p:spPr/>
        <p:txBody>
          <a:bodyPr/>
          <a:lstStyle/>
          <a:p>
            <a:r>
              <a:rPr lang="en-US" sz="3600" b="1" dirty="0"/>
              <a:t>Genesis as an Introduction</a:t>
            </a:r>
          </a:p>
        </p:txBody>
      </p:sp>
    </p:spTree>
    <p:extLst>
      <p:ext uri="{BB962C8B-B14F-4D97-AF65-F5344CB8AC3E}">
        <p14:creationId xmlns:p14="http://schemas.microsoft.com/office/powerpoint/2010/main" val="3834649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err="1"/>
              <a:t>Enosh</a:t>
            </a:r>
            <a:r>
              <a:rPr lang="en-US" sz="2800" b="1" dirty="0"/>
              <a:t>  “men began to call on God”</a:t>
            </a:r>
          </a:p>
          <a:p>
            <a:pPr marL="0" indent="0">
              <a:buNone/>
            </a:pPr>
            <a:endParaRPr lang="en-US" sz="2800" b="1" dirty="0"/>
          </a:p>
          <a:p>
            <a:pPr marL="0" indent="0">
              <a:buNone/>
            </a:pPr>
            <a:r>
              <a:rPr lang="en-US" sz="2800" b="1" dirty="0"/>
              <a:t>Enoch  “walked with God and was no more”</a:t>
            </a:r>
          </a:p>
          <a:p>
            <a:pPr marL="0" indent="0">
              <a:buNone/>
            </a:pPr>
            <a:r>
              <a:rPr lang="en-US" sz="2800" b="1" dirty="0" err="1"/>
              <a:t>Heb</a:t>
            </a:r>
            <a:r>
              <a:rPr lang="en-US" sz="2800" b="1" dirty="0"/>
              <a:t> 11:5     2 Kings 2:3-10</a:t>
            </a:r>
          </a:p>
          <a:p>
            <a:pPr marL="0" indent="0">
              <a:buNone/>
            </a:pPr>
            <a:endParaRPr lang="en-US" sz="2800" b="1" dirty="0"/>
          </a:p>
          <a:p>
            <a:pPr marL="0" indent="0">
              <a:buNone/>
            </a:pPr>
            <a:r>
              <a:rPr lang="en-US" sz="2800" b="1" dirty="0"/>
              <a:t>Could this be what God had in mind for Adam and Eve?</a:t>
            </a:r>
          </a:p>
        </p:txBody>
      </p:sp>
      <p:sp>
        <p:nvSpPr>
          <p:cNvPr id="3" name="Title 2"/>
          <p:cNvSpPr>
            <a:spLocks noGrp="1"/>
          </p:cNvSpPr>
          <p:nvPr>
            <p:ph type="title"/>
          </p:nvPr>
        </p:nvSpPr>
        <p:spPr/>
        <p:txBody>
          <a:bodyPr/>
          <a:lstStyle/>
          <a:p>
            <a:r>
              <a:rPr lang="en-US" sz="3600" b="1" dirty="0"/>
              <a:t>Genesis 5  Descendants of Seth</a:t>
            </a:r>
          </a:p>
        </p:txBody>
      </p:sp>
    </p:spTree>
    <p:extLst>
      <p:ext uri="{BB962C8B-B14F-4D97-AF65-F5344CB8AC3E}">
        <p14:creationId xmlns:p14="http://schemas.microsoft.com/office/powerpoint/2010/main" val="1423554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rrowheads="1"/>
          </p:cNvSpPr>
          <p:nvPr>
            <p:ph type="title"/>
          </p:nvPr>
        </p:nvSpPr>
        <p:spPr>
          <a:xfrm>
            <a:off x="457200" y="274638"/>
            <a:ext cx="8229600" cy="696912"/>
          </a:xfrm>
        </p:spPr>
        <p:txBody>
          <a:bodyPr/>
          <a:lstStyle/>
          <a:p>
            <a:r>
              <a:rPr lang="en-US" sz="3600" dirty="0"/>
              <a:t>The Flood: Genesis 6-9</a:t>
            </a:r>
          </a:p>
        </p:txBody>
      </p:sp>
      <p:pic>
        <p:nvPicPr>
          <p:cNvPr id="361477" name="Picture 5" descr="dino-fl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90663"/>
            <a:ext cx="7162800" cy="529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4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The pattern is repeated here.</a:t>
            </a:r>
          </a:p>
          <a:p>
            <a:pPr marL="0" indent="0">
              <a:buNone/>
            </a:pPr>
            <a:endParaRPr lang="en-US" sz="2800" b="1" dirty="0"/>
          </a:p>
          <a:p>
            <a:pPr marL="0" indent="0">
              <a:buNone/>
            </a:pPr>
            <a:r>
              <a:rPr lang="en-US" sz="2800" b="1" dirty="0"/>
              <a:t>1. Mankind becomes totally corrupt.</a:t>
            </a:r>
          </a:p>
          <a:p>
            <a:pPr marL="0" indent="0">
              <a:buNone/>
            </a:pPr>
            <a:r>
              <a:rPr lang="en-US" sz="2800" b="1" dirty="0"/>
              <a:t>2. God punishes mankind.</a:t>
            </a:r>
          </a:p>
          <a:p>
            <a:pPr marL="0" indent="0">
              <a:buNone/>
            </a:pPr>
            <a:r>
              <a:rPr lang="en-US" sz="2800" b="1" dirty="0"/>
              <a:t>3. God provides for healing and restoration.</a:t>
            </a:r>
          </a:p>
        </p:txBody>
      </p:sp>
      <p:sp>
        <p:nvSpPr>
          <p:cNvPr id="3" name="Title 2"/>
          <p:cNvSpPr>
            <a:spLocks noGrp="1"/>
          </p:cNvSpPr>
          <p:nvPr>
            <p:ph type="title"/>
          </p:nvPr>
        </p:nvSpPr>
        <p:spPr/>
        <p:txBody>
          <a:bodyPr/>
          <a:lstStyle/>
          <a:p>
            <a:r>
              <a:rPr lang="en-US" sz="3600" b="1" dirty="0"/>
              <a:t>Genesis 6-9  The Flood.</a:t>
            </a:r>
          </a:p>
        </p:txBody>
      </p:sp>
    </p:spTree>
    <p:extLst>
      <p:ext uri="{BB962C8B-B14F-4D97-AF65-F5344CB8AC3E}">
        <p14:creationId xmlns:p14="http://schemas.microsoft.com/office/powerpoint/2010/main" val="949522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Q: Who are these “sons of God”?</a:t>
            </a:r>
          </a:p>
          <a:p>
            <a:pPr marL="0" indent="0">
              <a:buNone/>
            </a:pPr>
            <a:r>
              <a:rPr lang="en-US" sz="2800" b="1" dirty="0"/>
              <a:t>Q: Who are these “daughters of men”?</a:t>
            </a:r>
          </a:p>
          <a:p>
            <a:pPr marL="0" indent="0">
              <a:buNone/>
            </a:pPr>
            <a:endParaRPr lang="en-US" sz="1400" b="1" dirty="0"/>
          </a:p>
          <a:p>
            <a:pPr marL="0" indent="0">
              <a:buNone/>
            </a:pPr>
            <a:r>
              <a:rPr lang="en-US" sz="2800" b="1" dirty="0"/>
              <a:t>“sons of God” = angels?  </a:t>
            </a:r>
          </a:p>
          <a:p>
            <a:pPr marL="0" indent="0">
              <a:buNone/>
            </a:pPr>
            <a:r>
              <a:rPr lang="en-US" sz="2800" b="1" dirty="0"/>
              <a:t>	1 Enoch 6:2, 2 Peter 2:4-5, Jude 6</a:t>
            </a:r>
          </a:p>
          <a:p>
            <a:pPr marL="0" indent="0">
              <a:buNone/>
            </a:pPr>
            <a:endParaRPr lang="en-US" sz="1400" b="1" dirty="0"/>
          </a:p>
          <a:p>
            <a:pPr marL="0" indent="0">
              <a:buNone/>
            </a:pPr>
            <a:r>
              <a:rPr lang="en-US" sz="2800" b="1" dirty="0"/>
              <a:t>“sons of God” = arrogant, ungodly men</a:t>
            </a:r>
          </a:p>
          <a:p>
            <a:pPr marL="0" indent="0">
              <a:buNone/>
            </a:pPr>
            <a:endParaRPr lang="en-US" sz="800" b="1" dirty="0"/>
          </a:p>
          <a:p>
            <a:pPr marL="0" indent="0">
              <a:buNone/>
            </a:pPr>
            <a:r>
              <a:rPr lang="en-US" sz="2800" b="1" dirty="0"/>
              <a:t>“married” = took  (</a:t>
            </a:r>
            <a:r>
              <a:rPr lang="en-US" sz="2800" b="1" i="1" dirty="0" err="1"/>
              <a:t>laqach</a:t>
            </a:r>
            <a:r>
              <a:rPr lang="en-US" sz="2800" b="1" i="1" dirty="0"/>
              <a:t>)</a:t>
            </a:r>
          </a:p>
        </p:txBody>
      </p:sp>
      <p:sp>
        <p:nvSpPr>
          <p:cNvPr id="3" name="Title 2"/>
          <p:cNvSpPr>
            <a:spLocks noGrp="1"/>
          </p:cNvSpPr>
          <p:nvPr>
            <p:ph type="title"/>
          </p:nvPr>
        </p:nvSpPr>
        <p:spPr/>
        <p:txBody>
          <a:bodyPr/>
          <a:lstStyle/>
          <a:p>
            <a:r>
              <a:rPr lang="en-US" sz="3600" b="1" dirty="0"/>
              <a:t>Genesis 6:1-8 Things Go From Bad to Worse to </a:t>
            </a:r>
            <a:r>
              <a:rPr lang="en-US" sz="3600" b="1" dirty="0" err="1"/>
              <a:t>Worser</a:t>
            </a:r>
            <a:r>
              <a:rPr lang="en-US" sz="3600" b="1" dirty="0"/>
              <a:t> </a:t>
            </a:r>
            <a:r>
              <a:rPr lang="en-US" sz="3600" b="1" dirty="0">
                <a:sym typeface="Wingdings" panose="05000000000000000000" pitchFamily="2" charset="2"/>
              </a:rPr>
              <a:t></a:t>
            </a:r>
            <a:endParaRPr lang="en-US" sz="3600" b="1" dirty="0"/>
          </a:p>
        </p:txBody>
      </p:sp>
    </p:spTree>
    <p:extLst>
      <p:ext uri="{BB962C8B-B14F-4D97-AF65-F5344CB8AC3E}">
        <p14:creationId xmlns:p14="http://schemas.microsoft.com/office/powerpoint/2010/main" val="1545735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600" b="1" dirty="0">
                <a:solidFill>
                  <a:schemeClr val="tx1"/>
                </a:solidFill>
              </a:rPr>
              <a:t>Genesis 6 Things get even worse</a:t>
            </a:r>
          </a:p>
        </p:txBody>
      </p:sp>
      <p:sp>
        <p:nvSpPr>
          <p:cNvPr id="3" name="Content Placeholder 2"/>
          <p:cNvSpPr>
            <a:spLocks noGrp="1"/>
          </p:cNvSpPr>
          <p:nvPr>
            <p:ph idx="1"/>
          </p:nvPr>
        </p:nvSpPr>
        <p:spPr/>
        <p:txBody>
          <a:bodyPr>
            <a:normAutofit/>
          </a:bodyPr>
          <a:lstStyle/>
          <a:p>
            <a:pPr marL="0" indent="0">
              <a:buNone/>
            </a:pPr>
            <a:r>
              <a:rPr lang="en-US" sz="2400" b="1" dirty="0"/>
              <a:t>Gen 6:3, 5-8  God’s holiness, justice trump his love in this case.</a:t>
            </a:r>
          </a:p>
          <a:p>
            <a:pPr marL="0" indent="0">
              <a:buNone/>
            </a:pPr>
            <a:endParaRPr lang="en-US" sz="1000" b="1" dirty="0"/>
          </a:p>
          <a:p>
            <a:pPr marL="0" indent="0">
              <a:buNone/>
            </a:pPr>
            <a:r>
              <a:rPr lang="en-US" sz="2400" b="1" dirty="0"/>
              <a:t>v. 3  Contend is not the best translation.  Remain would be better.</a:t>
            </a:r>
          </a:p>
          <a:p>
            <a:pPr marL="0" indent="0">
              <a:buNone/>
            </a:pPr>
            <a:endParaRPr lang="en-US" sz="1000" b="1" dirty="0"/>
          </a:p>
          <a:p>
            <a:pPr marL="0" indent="0">
              <a:buNone/>
            </a:pPr>
            <a:r>
              <a:rPr lang="en-US" b="1" dirty="0"/>
              <a:t>v. </a:t>
            </a:r>
            <a:r>
              <a:rPr lang="en-US" sz="2400" b="1" dirty="0"/>
              <a:t>6   “The Lord was grieved that he had made man on the earth, and his heart was filled with pain.”</a:t>
            </a:r>
          </a:p>
          <a:p>
            <a:pPr marL="0" indent="0">
              <a:buNone/>
            </a:pPr>
            <a:endParaRPr lang="en-US" b="1" dirty="0"/>
          </a:p>
          <a:p>
            <a:pPr marL="0" indent="0">
              <a:buNone/>
            </a:pPr>
            <a:r>
              <a:rPr lang="en-US" sz="2400" b="1" dirty="0"/>
              <a:t>God regretted (not repented) making mankind.</a:t>
            </a:r>
          </a:p>
          <a:p>
            <a:endParaRPr lang="en-US" sz="2400" b="1" dirty="0"/>
          </a:p>
        </p:txBody>
      </p:sp>
    </p:spTree>
    <p:extLst>
      <p:ext uri="{BB962C8B-B14F-4D97-AF65-F5344CB8AC3E}">
        <p14:creationId xmlns:p14="http://schemas.microsoft.com/office/powerpoint/2010/main" val="32805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Ho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Image result for H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73" y="166200"/>
            <a:ext cx="97155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6600" y="1600200"/>
            <a:ext cx="1828800" cy="3970318"/>
          </a:xfrm>
          <a:prstGeom prst="rect">
            <a:avLst/>
          </a:prstGeom>
          <a:noFill/>
        </p:spPr>
        <p:txBody>
          <a:bodyPr wrap="square" rtlCol="0">
            <a:spAutoFit/>
          </a:bodyPr>
          <a:lstStyle/>
          <a:p>
            <a:r>
              <a:rPr lang="en-US" sz="3600" b="1" dirty="0"/>
              <a:t>Noah</a:t>
            </a:r>
          </a:p>
          <a:p>
            <a:endParaRPr lang="en-US" sz="3600" b="1" dirty="0"/>
          </a:p>
          <a:p>
            <a:endParaRPr lang="en-US" sz="3600" b="1" dirty="0"/>
          </a:p>
          <a:p>
            <a:r>
              <a:rPr lang="en-US" sz="3600" b="1" dirty="0"/>
              <a:t> Rest </a:t>
            </a:r>
          </a:p>
          <a:p>
            <a:endParaRPr lang="en-US" sz="3600" b="1" dirty="0"/>
          </a:p>
          <a:p>
            <a:endParaRPr lang="en-US" sz="3600" b="1" dirty="0"/>
          </a:p>
          <a:p>
            <a:r>
              <a:rPr lang="en-US" sz="3600" b="1" dirty="0"/>
              <a:t>Hope</a:t>
            </a:r>
          </a:p>
        </p:txBody>
      </p:sp>
    </p:spTree>
    <p:extLst>
      <p:ext uri="{BB962C8B-B14F-4D97-AF65-F5344CB8AC3E}">
        <p14:creationId xmlns:p14="http://schemas.microsoft.com/office/powerpoint/2010/main" val="1362007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a:solidFill>
                  <a:schemeClr val="tx1"/>
                </a:solidFill>
              </a:rPr>
              <a:t>Salvation is by faith</a:t>
            </a:r>
          </a:p>
        </p:txBody>
      </p:sp>
      <p:sp>
        <p:nvSpPr>
          <p:cNvPr id="3" name="Content Placeholder 2"/>
          <p:cNvSpPr>
            <a:spLocks noGrp="1"/>
          </p:cNvSpPr>
          <p:nvPr>
            <p:ph idx="1"/>
          </p:nvPr>
        </p:nvSpPr>
        <p:spPr/>
        <p:txBody>
          <a:bodyPr>
            <a:normAutofit/>
          </a:bodyPr>
          <a:lstStyle/>
          <a:p>
            <a:pPr marL="0" indent="0">
              <a:buNone/>
            </a:pPr>
            <a:r>
              <a:rPr lang="en-US" b="1" dirty="0"/>
              <a:t>Genesis 6:8  Great news!!</a:t>
            </a:r>
          </a:p>
          <a:p>
            <a:pPr marL="0" indent="0">
              <a:buNone/>
            </a:pPr>
            <a:r>
              <a:rPr lang="en-US" sz="2400" b="1" dirty="0"/>
              <a:t>“But Noah found favor in God’s eyes.”</a:t>
            </a:r>
          </a:p>
          <a:p>
            <a:pPr marL="0" indent="0">
              <a:buNone/>
            </a:pPr>
            <a:endParaRPr lang="en-US" sz="1000" b="1" dirty="0"/>
          </a:p>
          <a:p>
            <a:pPr marL="0" indent="0">
              <a:buNone/>
            </a:pPr>
            <a:r>
              <a:rPr lang="en-US" sz="2400" b="1" dirty="0"/>
              <a:t>v. 9  Why?   Noah was righteous, blameless and faithful.</a:t>
            </a:r>
          </a:p>
          <a:p>
            <a:pPr marL="0" indent="0">
              <a:buNone/>
            </a:pPr>
            <a:endParaRPr lang="en-US" sz="800" b="1" dirty="0"/>
          </a:p>
          <a:p>
            <a:pPr marL="0" indent="0">
              <a:buNone/>
            </a:pPr>
            <a:r>
              <a:rPr lang="en-US" sz="2400" b="1" dirty="0"/>
              <a:t>Noah was relatively righteous and blameless.</a:t>
            </a:r>
          </a:p>
          <a:p>
            <a:pPr marL="0" indent="0">
              <a:buNone/>
            </a:pPr>
            <a:r>
              <a:rPr lang="en-US" b="1" dirty="0"/>
              <a:t>Noah was</a:t>
            </a:r>
            <a:r>
              <a:rPr lang="en-US" sz="2400" b="1" dirty="0"/>
              <a:t> righteous and blameless because of his faith  Genesis 15:6, Romans 4:3</a:t>
            </a:r>
          </a:p>
          <a:p>
            <a:pPr marL="0" indent="0">
              <a:buNone/>
            </a:pPr>
            <a:r>
              <a:rPr lang="en-US" b="1" dirty="0"/>
              <a:t>Hebrews 11:7 righteousness in keeping with his faith.</a:t>
            </a:r>
            <a:endParaRPr lang="en-US" sz="2400" b="1" dirty="0"/>
          </a:p>
        </p:txBody>
      </p:sp>
    </p:spTree>
    <p:extLst>
      <p:ext uri="{BB962C8B-B14F-4D97-AF65-F5344CB8AC3E}">
        <p14:creationId xmlns:p14="http://schemas.microsoft.com/office/powerpoint/2010/main" val="161632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48347"/>
            <a:ext cx="3810000" cy="3619053"/>
          </a:xfrm>
        </p:spPr>
        <p:txBody>
          <a:bodyPr>
            <a:normAutofit/>
          </a:bodyPr>
          <a:lstStyle/>
          <a:p>
            <a:pPr marL="0" indent="0">
              <a:buNone/>
            </a:pPr>
            <a:r>
              <a:rPr lang="en-US" b="1" dirty="0"/>
              <a:t>Genesis 6:11-22</a:t>
            </a:r>
          </a:p>
          <a:p>
            <a:pPr marL="0" indent="0">
              <a:buNone/>
            </a:pPr>
            <a:endParaRPr lang="en-US" sz="1000" b="1" dirty="0"/>
          </a:p>
          <a:p>
            <a:pPr marL="0" indent="0">
              <a:buNone/>
            </a:pPr>
            <a:r>
              <a:rPr lang="en-US" b="1" dirty="0"/>
              <a:t>Build a massive boat.</a:t>
            </a:r>
          </a:p>
          <a:p>
            <a:pPr marL="0" indent="0">
              <a:buNone/>
            </a:pPr>
            <a:endParaRPr lang="en-US" sz="1000" b="1" dirty="0"/>
          </a:p>
          <a:p>
            <a:pPr marL="0" indent="0">
              <a:buNone/>
            </a:pPr>
            <a:r>
              <a:rPr lang="en-US" b="1" dirty="0"/>
              <a:t>I will send the animals.</a:t>
            </a:r>
          </a:p>
          <a:p>
            <a:pPr marL="0" indent="0">
              <a:buNone/>
            </a:pPr>
            <a:endParaRPr lang="en-US" sz="1000" b="1" dirty="0"/>
          </a:p>
          <a:p>
            <a:pPr marL="0" indent="0">
              <a:buNone/>
            </a:pPr>
            <a:r>
              <a:rPr lang="en-US" b="1" dirty="0"/>
              <a:t>6:22  An amazing statement.  “Noah did everything just as God commanded him.”</a:t>
            </a:r>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600" b="1" dirty="0"/>
              <a:t>Noah:  A Man of Faith</a:t>
            </a:r>
          </a:p>
        </p:txBody>
      </p:sp>
      <p:pic>
        <p:nvPicPr>
          <p:cNvPr id="2050" name="Picture 2" descr="Image result for noah's 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672" y="2590800"/>
            <a:ext cx="5147733" cy="2895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5638801"/>
            <a:ext cx="6324600" cy="461665"/>
          </a:xfrm>
          <a:prstGeom prst="rect">
            <a:avLst/>
          </a:prstGeom>
          <a:noFill/>
        </p:spPr>
        <p:txBody>
          <a:bodyPr wrap="square" rtlCol="0">
            <a:spAutoFit/>
          </a:bodyPr>
          <a:lstStyle/>
          <a:p>
            <a:r>
              <a:rPr lang="en-US" sz="2400" b="1" dirty="0" err="1"/>
              <a:t>Heb</a:t>
            </a:r>
            <a:r>
              <a:rPr lang="en-US" sz="2400" b="1" dirty="0"/>
              <a:t> 3:18-19 disobedience = unbelief</a:t>
            </a:r>
          </a:p>
        </p:txBody>
      </p:sp>
    </p:spTree>
    <p:extLst>
      <p:ext uri="{BB962C8B-B14F-4D97-AF65-F5344CB8AC3E}">
        <p14:creationId xmlns:p14="http://schemas.microsoft.com/office/powerpoint/2010/main" val="24344131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70156"/>
            <a:ext cx="8534400" cy="1054250"/>
          </a:xfrm>
        </p:spPr>
        <p:txBody>
          <a:bodyPr/>
          <a:lstStyle/>
          <a:p>
            <a:r>
              <a:rPr lang="en-US" sz="3200" b="1" dirty="0">
                <a:solidFill>
                  <a:schemeClr val="tx1"/>
                </a:solidFill>
              </a:rPr>
              <a:t>Historical Foreshadows</a:t>
            </a:r>
          </a:p>
        </p:txBody>
      </p:sp>
      <p:sp>
        <p:nvSpPr>
          <p:cNvPr id="3" name="Content Placeholder 2"/>
          <p:cNvSpPr>
            <a:spLocks noGrp="1"/>
          </p:cNvSpPr>
          <p:nvPr>
            <p:ph idx="1"/>
          </p:nvPr>
        </p:nvSpPr>
        <p:spPr/>
        <p:txBody>
          <a:bodyPr>
            <a:noAutofit/>
          </a:bodyPr>
          <a:lstStyle/>
          <a:p>
            <a:pPr marL="0" indent="0">
              <a:buNone/>
            </a:pPr>
            <a:r>
              <a:rPr lang="en-US" sz="2800" b="1" dirty="0"/>
              <a:t>The world was judged (2 Peter 3:5-9)</a:t>
            </a:r>
          </a:p>
          <a:p>
            <a:pPr marL="0" indent="0">
              <a:buNone/>
            </a:pPr>
            <a:endParaRPr lang="en-US" sz="900" b="1" dirty="0"/>
          </a:p>
          <a:p>
            <a:pPr marL="0" indent="0">
              <a:buNone/>
            </a:pPr>
            <a:r>
              <a:rPr lang="en-US" sz="2800" b="1" dirty="0"/>
              <a:t>But Noah and his family were saved.  (1 Peter 3:20-22)</a:t>
            </a:r>
          </a:p>
          <a:p>
            <a:pPr marL="0" indent="0">
              <a:buNone/>
            </a:pPr>
            <a:endParaRPr lang="en-US" sz="900" b="1" dirty="0"/>
          </a:p>
          <a:p>
            <a:pPr marL="0" indent="0">
              <a:buNone/>
            </a:pPr>
            <a:r>
              <a:rPr lang="en-US" sz="2800" b="1" dirty="0"/>
              <a:t>Noah is a second Adam.  Adam 2.0</a:t>
            </a:r>
          </a:p>
          <a:p>
            <a:pPr marL="0" indent="0">
              <a:buNone/>
            </a:pPr>
            <a:endParaRPr lang="en-US" sz="800" b="1" dirty="0"/>
          </a:p>
          <a:p>
            <a:pPr marL="0" indent="0">
              <a:buNone/>
            </a:pPr>
            <a:r>
              <a:rPr lang="en-US" sz="2800" b="1" dirty="0"/>
              <a:t>As Noah was raised, Jesus was raised</a:t>
            </a:r>
          </a:p>
          <a:p>
            <a:pPr marL="0" indent="0">
              <a:buNone/>
            </a:pPr>
            <a:endParaRPr lang="en-US" sz="800" b="1" dirty="0"/>
          </a:p>
          <a:p>
            <a:pPr marL="0" indent="0">
              <a:buNone/>
            </a:pPr>
            <a:r>
              <a:rPr lang="en-US" sz="2800" b="1" dirty="0"/>
              <a:t>Jesus is Adam 3.0</a:t>
            </a:r>
          </a:p>
        </p:txBody>
      </p:sp>
    </p:spTree>
    <p:extLst>
      <p:ext uri="{BB962C8B-B14F-4D97-AF65-F5344CB8AC3E}">
        <p14:creationId xmlns:p14="http://schemas.microsoft.com/office/powerpoint/2010/main" val="1636818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a:t>Wenham:  “In the flood, the bounds established at creation were overstepped, and chaos and death ensued.”</a:t>
            </a:r>
          </a:p>
        </p:txBody>
      </p:sp>
      <p:sp>
        <p:nvSpPr>
          <p:cNvPr id="3" name="Title 2"/>
          <p:cNvSpPr>
            <a:spLocks noGrp="1"/>
          </p:cNvSpPr>
          <p:nvPr>
            <p:ph type="title"/>
          </p:nvPr>
        </p:nvSpPr>
        <p:spPr/>
        <p:txBody>
          <a:bodyPr/>
          <a:lstStyle/>
          <a:p>
            <a:r>
              <a:rPr lang="en-US" sz="3200" b="1" dirty="0"/>
              <a:t>The Flood:  Another True Myth</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448050"/>
            <a:ext cx="579120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213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514600"/>
            <a:ext cx="7758953" cy="3611562"/>
          </a:xfrm>
        </p:spPr>
        <p:txBody>
          <a:bodyPr/>
          <a:lstStyle/>
          <a:p>
            <a:pPr marL="0" indent="0">
              <a:buNone/>
            </a:pPr>
            <a:r>
              <a:rPr lang="en-US" b="1" dirty="0" err="1"/>
              <a:t>Ch</a:t>
            </a:r>
            <a:r>
              <a:rPr lang="en-US" b="1" dirty="0"/>
              <a:t> 1-11 Primeval History    Sets the background for the main focus of the book</a:t>
            </a:r>
          </a:p>
          <a:p>
            <a:pPr marL="0" indent="0">
              <a:buNone/>
            </a:pPr>
            <a:endParaRPr lang="en-US" b="1" dirty="0"/>
          </a:p>
          <a:p>
            <a:pPr marL="0" indent="0">
              <a:buNone/>
            </a:pPr>
            <a:r>
              <a:rPr lang="en-US" b="1" dirty="0" err="1"/>
              <a:t>Ch</a:t>
            </a:r>
            <a:r>
              <a:rPr lang="en-US" b="1" dirty="0"/>
              <a:t> 12-50  The Patriarchs    God launches his plan to save humanity from the consequences of sin.</a:t>
            </a:r>
          </a:p>
          <a:p>
            <a:pPr marL="0" indent="0">
              <a:buNone/>
            </a:pPr>
            <a:endParaRPr lang="en-US" b="1" dirty="0"/>
          </a:p>
          <a:p>
            <a:pPr marL="0" indent="0">
              <a:buNone/>
            </a:pPr>
            <a:r>
              <a:rPr lang="en-US" b="1" dirty="0"/>
              <a:t>The focus of Genesis:   1. God     2. Abraham</a:t>
            </a:r>
          </a:p>
          <a:p>
            <a:pPr marL="0" indent="0">
              <a:buNone/>
            </a:pPr>
            <a:endParaRPr lang="en-US" b="1" dirty="0"/>
          </a:p>
          <a:p>
            <a:pPr marL="0" indent="0">
              <a:buNone/>
            </a:pPr>
            <a:endParaRPr lang="en-US" b="1" dirty="0"/>
          </a:p>
          <a:p>
            <a:pPr marL="0" indent="0">
              <a:buNone/>
            </a:pPr>
            <a:endParaRPr lang="en-US" b="1" dirty="0"/>
          </a:p>
        </p:txBody>
      </p:sp>
      <p:sp>
        <p:nvSpPr>
          <p:cNvPr id="3" name="Title 2"/>
          <p:cNvSpPr>
            <a:spLocks noGrp="1"/>
          </p:cNvSpPr>
          <p:nvPr>
            <p:ph type="title"/>
          </p:nvPr>
        </p:nvSpPr>
        <p:spPr/>
        <p:txBody>
          <a:bodyPr/>
          <a:lstStyle/>
          <a:p>
            <a:r>
              <a:rPr lang="en-US" sz="3200" b="1" dirty="0"/>
              <a:t>A Very Brief Outline of Genesis</a:t>
            </a:r>
          </a:p>
        </p:txBody>
      </p:sp>
    </p:spTree>
    <p:extLst>
      <p:ext uri="{BB962C8B-B14F-4D97-AF65-F5344CB8AC3E}">
        <p14:creationId xmlns:p14="http://schemas.microsoft.com/office/powerpoint/2010/main" val="893686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rrowheads="1"/>
          </p:cNvSpPr>
          <p:nvPr>
            <p:ph type="title"/>
          </p:nvPr>
        </p:nvSpPr>
        <p:spPr>
          <a:xfrm>
            <a:off x="457200" y="274638"/>
            <a:ext cx="8229600" cy="571500"/>
          </a:xfrm>
        </p:spPr>
        <p:txBody>
          <a:bodyPr/>
          <a:lstStyle/>
          <a:p>
            <a:r>
              <a:rPr lang="en-US" sz="3200"/>
              <a:t>Ancient Cultures With Flood Stories</a:t>
            </a:r>
          </a:p>
        </p:txBody>
      </p:sp>
      <p:sp>
        <p:nvSpPr>
          <p:cNvPr id="412675" name="Rectangle 3"/>
          <p:cNvSpPr>
            <a:spLocks noGrp="1" noChangeArrowheads="1"/>
          </p:cNvSpPr>
          <p:nvPr>
            <p:ph type="body" idx="1"/>
          </p:nvPr>
        </p:nvSpPr>
        <p:spPr>
          <a:xfrm>
            <a:off x="914400" y="2209800"/>
            <a:ext cx="7772400" cy="4419600"/>
          </a:xfrm>
        </p:spPr>
        <p:txBody>
          <a:bodyPr>
            <a:normAutofit fontScale="92500" lnSpcReduction="10000"/>
          </a:bodyPr>
          <a:lstStyle/>
          <a:p>
            <a:pPr>
              <a:lnSpc>
                <a:spcPct val="90000"/>
              </a:lnSpc>
            </a:pPr>
            <a:r>
              <a:rPr lang="en-US" sz="2300" b="1" dirty="0"/>
              <a:t>Hindus</a:t>
            </a:r>
          </a:p>
          <a:p>
            <a:pPr>
              <a:lnSpc>
                <a:spcPct val="90000"/>
              </a:lnSpc>
            </a:pPr>
            <a:r>
              <a:rPr lang="en-US" sz="2300" b="1" dirty="0"/>
              <a:t>Burma (Myanmar)</a:t>
            </a:r>
          </a:p>
          <a:p>
            <a:pPr>
              <a:lnSpc>
                <a:spcPct val="90000"/>
              </a:lnSpc>
            </a:pPr>
            <a:r>
              <a:rPr lang="en-US" sz="2300" b="1" dirty="0"/>
              <a:t>New Guinea</a:t>
            </a:r>
          </a:p>
          <a:p>
            <a:pPr>
              <a:lnSpc>
                <a:spcPct val="90000"/>
              </a:lnSpc>
            </a:pPr>
            <a:r>
              <a:rPr lang="en-US" sz="2300" b="1" dirty="0"/>
              <a:t>Aborigines of Australia</a:t>
            </a:r>
          </a:p>
          <a:p>
            <a:pPr>
              <a:lnSpc>
                <a:spcPct val="90000"/>
              </a:lnSpc>
            </a:pPr>
            <a:r>
              <a:rPr lang="en-US" sz="2300" b="1" dirty="0"/>
              <a:t>New Zealand</a:t>
            </a:r>
          </a:p>
          <a:p>
            <a:pPr>
              <a:lnSpc>
                <a:spcPct val="90000"/>
              </a:lnSpc>
            </a:pPr>
            <a:r>
              <a:rPr lang="en-US" sz="2300" b="1" dirty="0" err="1"/>
              <a:t>Iroqoi</a:t>
            </a:r>
            <a:endParaRPr lang="en-US" sz="2300" b="1" dirty="0"/>
          </a:p>
          <a:p>
            <a:pPr>
              <a:lnSpc>
                <a:spcPct val="90000"/>
              </a:lnSpc>
            </a:pPr>
            <a:r>
              <a:rPr lang="en-US" sz="2300" b="1" dirty="0"/>
              <a:t>Incas</a:t>
            </a:r>
          </a:p>
          <a:p>
            <a:pPr>
              <a:lnSpc>
                <a:spcPct val="90000"/>
              </a:lnSpc>
            </a:pPr>
            <a:r>
              <a:rPr lang="en-US" sz="2300" b="1" dirty="0"/>
              <a:t>Aztecs</a:t>
            </a:r>
          </a:p>
          <a:p>
            <a:pPr>
              <a:lnSpc>
                <a:spcPct val="90000"/>
              </a:lnSpc>
            </a:pPr>
            <a:r>
              <a:rPr lang="en-US" sz="2300" b="1" dirty="0"/>
              <a:t>Greeks</a:t>
            </a:r>
          </a:p>
          <a:p>
            <a:pPr>
              <a:lnSpc>
                <a:spcPct val="90000"/>
              </a:lnSpc>
            </a:pPr>
            <a:r>
              <a:rPr lang="en-US" sz="2300" b="1" dirty="0"/>
              <a:t>Babylonians</a:t>
            </a:r>
          </a:p>
          <a:p>
            <a:pPr>
              <a:lnSpc>
                <a:spcPct val="90000"/>
              </a:lnSpc>
            </a:pPr>
            <a:r>
              <a:rPr lang="en-US" sz="2300" b="1" dirty="0"/>
              <a:t>Sumerians</a:t>
            </a:r>
          </a:p>
          <a:p>
            <a:pPr>
              <a:lnSpc>
                <a:spcPct val="90000"/>
              </a:lnSpc>
            </a:pPr>
            <a:r>
              <a:rPr lang="en-US" sz="2300" b="1" dirty="0"/>
              <a:t>Celts</a:t>
            </a:r>
          </a:p>
          <a:p>
            <a:pPr>
              <a:lnSpc>
                <a:spcPct val="90000"/>
              </a:lnSpc>
            </a:pPr>
            <a:r>
              <a:rPr lang="en-US" sz="2300" b="1" dirty="0"/>
              <a:t>Hottentots (Southern Africa)</a:t>
            </a:r>
          </a:p>
        </p:txBody>
      </p:sp>
    </p:spTree>
    <p:extLst>
      <p:ext uri="{BB962C8B-B14F-4D97-AF65-F5344CB8AC3E}">
        <p14:creationId xmlns:p14="http://schemas.microsoft.com/office/powerpoint/2010/main" val="7944021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rrowheads="1"/>
          </p:cNvSpPr>
          <p:nvPr>
            <p:ph type="title"/>
          </p:nvPr>
        </p:nvSpPr>
        <p:spPr/>
        <p:txBody>
          <a:bodyPr/>
          <a:lstStyle/>
          <a:p>
            <a:r>
              <a:rPr lang="en-US" sz="3200" b="1" dirty="0"/>
              <a:t>Common Elements in Flood Myths</a:t>
            </a:r>
          </a:p>
        </p:txBody>
      </p:sp>
      <p:sp>
        <p:nvSpPr>
          <p:cNvPr id="414723" name="Rectangle 3"/>
          <p:cNvSpPr>
            <a:spLocks noGrp="1" noChangeArrowheads="1"/>
          </p:cNvSpPr>
          <p:nvPr>
            <p:ph type="body" idx="1"/>
          </p:nvPr>
        </p:nvSpPr>
        <p:spPr/>
        <p:txBody>
          <a:bodyPr/>
          <a:lstStyle/>
          <a:p>
            <a:pPr>
              <a:buFont typeface="Wingdings" pitchFamily="2" charset="2"/>
              <a:buNone/>
            </a:pPr>
            <a:endParaRPr lang="en-US" dirty="0"/>
          </a:p>
          <a:p>
            <a:r>
              <a:rPr lang="en-US" dirty="0"/>
              <a:t>1.  </a:t>
            </a:r>
            <a:r>
              <a:rPr lang="en-US" sz="2800" b="1" dirty="0">
                <a:solidFill>
                  <a:schemeClr val="tx1"/>
                </a:solidFill>
              </a:rPr>
              <a:t>The flood a judgment.</a:t>
            </a:r>
          </a:p>
          <a:p>
            <a:r>
              <a:rPr lang="en-US" sz="2800" b="1" dirty="0">
                <a:solidFill>
                  <a:schemeClr val="tx1"/>
                </a:solidFill>
              </a:rPr>
              <a:t>2.  Massive or world wide in effect.</a:t>
            </a:r>
          </a:p>
          <a:p>
            <a:r>
              <a:rPr lang="en-US" sz="2800" b="1" dirty="0">
                <a:solidFill>
                  <a:schemeClr val="tx1"/>
                </a:solidFill>
              </a:rPr>
              <a:t>3.  Some humans saved from this flood and      repopulate the earth.</a:t>
            </a:r>
          </a:p>
        </p:txBody>
      </p:sp>
    </p:spTree>
    <p:extLst>
      <p:ext uri="{BB962C8B-B14F-4D97-AF65-F5344CB8AC3E}">
        <p14:creationId xmlns:p14="http://schemas.microsoft.com/office/powerpoint/2010/main" val="2918593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057400"/>
            <a:ext cx="7835153" cy="4571999"/>
          </a:xfrm>
        </p:spPr>
        <p:txBody>
          <a:bodyPr>
            <a:normAutofit fontScale="92500"/>
          </a:bodyPr>
          <a:lstStyle/>
          <a:p>
            <a:pPr marL="0" indent="0">
              <a:buNone/>
            </a:pPr>
            <a:r>
              <a:rPr lang="en-US" b="1" dirty="0"/>
              <a:t>1. A decision to destroy mankind</a:t>
            </a:r>
          </a:p>
          <a:p>
            <a:pPr marL="0" indent="0">
              <a:buNone/>
            </a:pPr>
            <a:r>
              <a:rPr lang="en-US" b="1" dirty="0"/>
              <a:t>2. God or god warns a hero about the impending flood</a:t>
            </a:r>
          </a:p>
          <a:p>
            <a:pPr marL="0" indent="0">
              <a:buNone/>
            </a:pPr>
            <a:r>
              <a:rPr lang="en-US" b="1" dirty="0"/>
              <a:t>3. Flood hero (</a:t>
            </a:r>
            <a:r>
              <a:rPr lang="en-US" b="1" dirty="0" err="1"/>
              <a:t>Utnapishtim</a:t>
            </a:r>
            <a:r>
              <a:rPr lang="en-US" b="1" dirty="0"/>
              <a:t>, Noah) told to build an boat</a:t>
            </a:r>
          </a:p>
          <a:p>
            <a:pPr marL="0" indent="0">
              <a:buNone/>
            </a:pPr>
            <a:r>
              <a:rPr lang="en-US" b="1" dirty="0"/>
              <a:t>4. Hero obeys</a:t>
            </a:r>
          </a:p>
          <a:p>
            <a:pPr marL="0" indent="0">
              <a:buNone/>
            </a:pPr>
            <a:r>
              <a:rPr lang="en-US" b="1" dirty="0"/>
              <a:t>5. Hero enters ark and the door is closed</a:t>
            </a:r>
          </a:p>
          <a:p>
            <a:pPr marL="0" indent="0">
              <a:buNone/>
            </a:pPr>
            <a:r>
              <a:rPr lang="en-US" b="1" dirty="0"/>
              <a:t>6. Flood comes</a:t>
            </a:r>
          </a:p>
          <a:p>
            <a:pPr marL="0" indent="0">
              <a:buNone/>
            </a:pPr>
            <a:r>
              <a:rPr lang="en-US" b="1" dirty="0"/>
              <a:t>7. Live destroyed</a:t>
            </a:r>
          </a:p>
          <a:p>
            <a:pPr marL="0" indent="0">
              <a:buNone/>
            </a:pPr>
            <a:r>
              <a:rPr lang="en-US" b="1" dirty="0"/>
              <a:t>8. Water subsides</a:t>
            </a:r>
          </a:p>
          <a:p>
            <a:pPr marL="0" indent="0">
              <a:buNone/>
            </a:pPr>
            <a:r>
              <a:rPr lang="en-US" b="1" dirty="0"/>
              <a:t>9. Boat grounded in </a:t>
            </a:r>
            <a:r>
              <a:rPr lang="en-US" b="1" dirty="0" err="1"/>
              <a:t>mountians</a:t>
            </a:r>
            <a:endParaRPr lang="en-US" b="1" dirty="0"/>
          </a:p>
          <a:p>
            <a:pPr marL="0" indent="0">
              <a:buNone/>
            </a:pPr>
            <a:r>
              <a:rPr lang="en-US" b="1" dirty="0"/>
              <a:t>10. Birds sent out.</a:t>
            </a:r>
          </a:p>
          <a:p>
            <a:pPr marL="0" indent="0">
              <a:buNone/>
            </a:pPr>
            <a:r>
              <a:rPr lang="en-US" b="1" dirty="0"/>
              <a:t>11. Exit and sacrifice</a:t>
            </a:r>
          </a:p>
          <a:p>
            <a:pPr marL="0" indent="0">
              <a:buNone/>
            </a:pPr>
            <a:endParaRPr lang="en-US" b="1" dirty="0"/>
          </a:p>
        </p:txBody>
      </p:sp>
      <p:sp>
        <p:nvSpPr>
          <p:cNvPr id="3" name="Title 2"/>
          <p:cNvSpPr>
            <a:spLocks noGrp="1"/>
          </p:cNvSpPr>
          <p:nvPr>
            <p:ph type="title"/>
          </p:nvPr>
        </p:nvSpPr>
        <p:spPr/>
        <p:txBody>
          <a:bodyPr/>
          <a:lstStyle/>
          <a:p>
            <a:r>
              <a:rPr lang="en-US" sz="3600" b="1" dirty="0"/>
              <a:t>Common Elements with Gilgamesh</a:t>
            </a:r>
          </a:p>
        </p:txBody>
      </p:sp>
    </p:spTree>
    <p:extLst>
      <p:ext uri="{BB962C8B-B14F-4D97-AF65-F5344CB8AC3E}">
        <p14:creationId xmlns:p14="http://schemas.microsoft.com/office/powerpoint/2010/main" val="571132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057400"/>
            <a:ext cx="8077199" cy="4419599"/>
          </a:xfrm>
        </p:spPr>
        <p:txBody>
          <a:bodyPr>
            <a:normAutofit/>
          </a:bodyPr>
          <a:lstStyle/>
          <a:p>
            <a:pPr marL="0" indent="0">
              <a:buNone/>
            </a:pPr>
            <a:r>
              <a:rPr lang="en-US" b="1" dirty="0"/>
              <a:t>The gods not unanimous.</a:t>
            </a:r>
          </a:p>
          <a:p>
            <a:pPr marL="0" indent="0">
              <a:buNone/>
            </a:pPr>
            <a:r>
              <a:rPr lang="en-US" b="1" dirty="0" err="1"/>
              <a:t>Utnapishtim</a:t>
            </a:r>
            <a:r>
              <a:rPr lang="en-US" b="1" dirty="0"/>
              <a:t> saved because he worships a god who does not favor bringing on the flood.</a:t>
            </a:r>
          </a:p>
          <a:p>
            <a:pPr marL="0" indent="0">
              <a:buNone/>
            </a:pPr>
            <a:r>
              <a:rPr lang="en-US" b="1" dirty="0" err="1"/>
              <a:t>Utnapishtim</a:t>
            </a:r>
            <a:r>
              <a:rPr lang="en-US" b="1" dirty="0"/>
              <a:t> closes the boat himself</a:t>
            </a:r>
          </a:p>
          <a:p>
            <a:pPr marL="0" indent="0">
              <a:buNone/>
            </a:pPr>
            <a:r>
              <a:rPr lang="en-US" b="1" dirty="0"/>
              <a:t>The gods lose control of the flood. They “cowered like dogs.”</a:t>
            </a:r>
          </a:p>
          <a:p>
            <a:pPr marL="0" indent="0">
              <a:buNone/>
            </a:pPr>
            <a:r>
              <a:rPr lang="en-US" b="1" dirty="0"/>
              <a:t>After the flood, the gods crowd “like flies” around the sacrifice because mankind was created to feed the gods.</a:t>
            </a:r>
          </a:p>
          <a:p>
            <a:pPr marL="0" indent="0">
              <a:buNone/>
            </a:pPr>
            <a:r>
              <a:rPr lang="en-US" b="1" dirty="0"/>
              <a:t>The gods are capricious, are not omnipotent and are not just or loving.</a:t>
            </a:r>
          </a:p>
        </p:txBody>
      </p:sp>
      <p:sp>
        <p:nvSpPr>
          <p:cNvPr id="3" name="Title 2"/>
          <p:cNvSpPr>
            <a:spLocks noGrp="1"/>
          </p:cNvSpPr>
          <p:nvPr>
            <p:ph type="title"/>
          </p:nvPr>
        </p:nvSpPr>
        <p:spPr/>
        <p:txBody>
          <a:bodyPr/>
          <a:lstStyle/>
          <a:p>
            <a:r>
              <a:rPr lang="en-US" sz="3600" b="1" dirty="0"/>
              <a:t>Differences from Gilgamesh</a:t>
            </a:r>
          </a:p>
        </p:txBody>
      </p:sp>
    </p:spTree>
    <p:extLst>
      <p:ext uri="{BB962C8B-B14F-4D97-AF65-F5344CB8AC3E}">
        <p14:creationId xmlns:p14="http://schemas.microsoft.com/office/powerpoint/2010/main" val="2868837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rrowheads="1"/>
          </p:cNvSpPr>
          <p:nvPr>
            <p:ph type="title"/>
          </p:nvPr>
        </p:nvSpPr>
        <p:spPr>
          <a:xfrm>
            <a:off x="457200" y="274638"/>
            <a:ext cx="8229600" cy="825500"/>
          </a:xfrm>
        </p:spPr>
        <p:txBody>
          <a:bodyPr/>
          <a:lstStyle/>
          <a:p>
            <a:r>
              <a:rPr lang="en-US" sz="3200"/>
              <a:t>Explanations of the Flood</a:t>
            </a:r>
          </a:p>
        </p:txBody>
      </p:sp>
      <p:sp>
        <p:nvSpPr>
          <p:cNvPr id="373763" name="Rectangle 3"/>
          <p:cNvSpPr>
            <a:spLocks noGrp="1" noChangeArrowheads="1"/>
          </p:cNvSpPr>
          <p:nvPr>
            <p:ph type="body" idx="1"/>
          </p:nvPr>
        </p:nvSpPr>
        <p:spPr>
          <a:xfrm>
            <a:off x="457200" y="1600200"/>
            <a:ext cx="7543800" cy="4525963"/>
          </a:xfrm>
        </p:spPr>
        <p:txBody>
          <a:bodyPr/>
          <a:lstStyle/>
          <a:p>
            <a:pPr marL="0" indent="0">
              <a:buNone/>
            </a:pPr>
            <a:r>
              <a:rPr lang="en-US" sz="2800" b="1" dirty="0"/>
              <a:t>Just an unfounded myth.</a:t>
            </a:r>
          </a:p>
          <a:p>
            <a:endParaRPr lang="en-US" sz="1600" b="1" dirty="0"/>
          </a:p>
          <a:p>
            <a:pPr marL="0" indent="0">
              <a:buNone/>
            </a:pPr>
            <a:r>
              <a:rPr lang="en-US" sz="2800" b="1" dirty="0"/>
              <a:t>Worldwide flood.</a:t>
            </a:r>
          </a:p>
          <a:p>
            <a:pPr lvl="1"/>
            <a:r>
              <a:rPr lang="en-US" b="1" dirty="0"/>
              <a:t>With a “scientific” explanation</a:t>
            </a:r>
          </a:p>
          <a:p>
            <a:pPr lvl="1"/>
            <a:r>
              <a:rPr lang="en-US" b="1" dirty="0"/>
              <a:t>A unique and miraculous event</a:t>
            </a:r>
          </a:p>
          <a:p>
            <a:pPr lvl="1"/>
            <a:endParaRPr lang="en-US" sz="1400" b="1" dirty="0"/>
          </a:p>
          <a:p>
            <a:r>
              <a:rPr lang="en-US" sz="2800" b="1" dirty="0"/>
              <a:t>Local flood</a:t>
            </a:r>
          </a:p>
          <a:p>
            <a:pPr lvl="1"/>
            <a:r>
              <a:rPr lang="en-US" sz="2400" b="1" dirty="0"/>
              <a:t>Earth (</a:t>
            </a:r>
            <a:r>
              <a:rPr lang="en-US" sz="2400" b="1" i="1" dirty="0" err="1"/>
              <a:t>erets</a:t>
            </a:r>
            <a:r>
              <a:rPr lang="en-US" sz="2400" b="1" dirty="0"/>
              <a:t>) and all/every (</a:t>
            </a:r>
            <a:r>
              <a:rPr lang="en-US" sz="2400" b="1" i="1" dirty="0" err="1"/>
              <a:t>kol</a:t>
            </a:r>
            <a:r>
              <a:rPr lang="en-US" sz="2400" b="1" dirty="0"/>
              <a:t>) allow for a local meaning.  Ex. Gen 41:57</a:t>
            </a:r>
          </a:p>
          <a:p>
            <a:pPr lvl="1">
              <a:buFont typeface="Wingdings" pitchFamily="2" charset="2"/>
              <a:buNone/>
            </a:pPr>
            <a:endParaRPr lang="en-US" dirty="0"/>
          </a:p>
        </p:txBody>
      </p:sp>
    </p:spTree>
    <p:extLst>
      <p:ext uri="{BB962C8B-B14F-4D97-AF65-F5344CB8AC3E}">
        <p14:creationId xmlns:p14="http://schemas.microsoft.com/office/powerpoint/2010/main" val="1138883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rrowheads="1"/>
          </p:cNvSpPr>
          <p:nvPr>
            <p:ph type="title"/>
          </p:nvPr>
        </p:nvSpPr>
        <p:spPr>
          <a:xfrm>
            <a:off x="381000" y="274638"/>
            <a:ext cx="8305800" cy="1554162"/>
          </a:xfrm>
        </p:spPr>
        <p:txBody>
          <a:bodyPr/>
          <a:lstStyle/>
          <a:p>
            <a:r>
              <a:rPr lang="en-US" sz="4000" b="1" dirty="0">
                <a:solidFill>
                  <a:schemeClr val="tx1"/>
                </a:solidFill>
              </a:rPr>
              <a:t>The Bible and the Flood</a:t>
            </a:r>
          </a:p>
        </p:txBody>
      </p:sp>
      <p:sp>
        <p:nvSpPr>
          <p:cNvPr id="416771" name="Rectangle 3"/>
          <p:cNvSpPr>
            <a:spLocks noGrp="1" noChangeArrowheads="1"/>
          </p:cNvSpPr>
          <p:nvPr>
            <p:ph type="body" idx="1"/>
          </p:nvPr>
        </p:nvSpPr>
        <p:spPr>
          <a:xfrm>
            <a:off x="457200" y="2286000"/>
            <a:ext cx="8229600" cy="3810000"/>
          </a:xfrm>
        </p:spPr>
        <p:txBody>
          <a:bodyPr>
            <a:noAutofit/>
          </a:bodyPr>
          <a:lstStyle/>
          <a:p>
            <a:pPr>
              <a:lnSpc>
                <a:spcPct val="90000"/>
              </a:lnSpc>
            </a:pPr>
            <a:r>
              <a:rPr lang="en-US" b="1" dirty="0"/>
              <a:t>New Testament writers clearly believe this was a historical event.  Matthew 24:38-39</a:t>
            </a:r>
          </a:p>
          <a:p>
            <a:pPr>
              <a:lnSpc>
                <a:spcPct val="90000"/>
              </a:lnSpc>
            </a:pPr>
            <a:endParaRPr lang="en-US" sz="1200" b="1" dirty="0"/>
          </a:p>
          <a:p>
            <a:pPr>
              <a:lnSpc>
                <a:spcPct val="90000"/>
              </a:lnSpc>
            </a:pPr>
            <a:r>
              <a:rPr lang="en-US" b="1" dirty="0"/>
              <a:t>It happened as judgment for sin  2 Peter 3:6-7</a:t>
            </a:r>
          </a:p>
          <a:p>
            <a:pPr>
              <a:lnSpc>
                <a:spcPct val="90000"/>
              </a:lnSpc>
            </a:pPr>
            <a:endParaRPr lang="en-US" sz="1200" b="1" dirty="0"/>
          </a:p>
          <a:p>
            <a:pPr>
              <a:lnSpc>
                <a:spcPct val="90000"/>
              </a:lnSpc>
            </a:pPr>
            <a:r>
              <a:rPr lang="en-US" b="1" dirty="0"/>
              <a:t>It is a prefigure of final judgment</a:t>
            </a:r>
          </a:p>
          <a:p>
            <a:pPr>
              <a:lnSpc>
                <a:spcPct val="90000"/>
              </a:lnSpc>
            </a:pPr>
            <a:endParaRPr lang="en-US" sz="1000" b="1" dirty="0"/>
          </a:p>
          <a:p>
            <a:pPr>
              <a:lnSpc>
                <a:spcPct val="90000"/>
              </a:lnSpc>
            </a:pPr>
            <a:r>
              <a:rPr lang="en-US" b="1" dirty="0"/>
              <a:t>It is a miracle, not a “natural” event—like the fire which will destroy the world</a:t>
            </a:r>
          </a:p>
          <a:p>
            <a:pPr>
              <a:lnSpc>
                <a:spcPct val="90000"/>
              </a:lnSpc>
            </a:pPr>
            <a:endParaRPr lang="en-US" sz="1200" b="1" dirty="0"/>
          </a:p>
          <a:p>
            <a:pPr>
              <a:lnSpc>
                <a:spcPct val="90000"/>
              </a:lnSpc>
            </a:pPr>
            <a:r>
              <a:rPr lang="en-US" b="1" dirty="0"/>
              <a:t>Belief in the flood based chiefly on faith in the Bible, certainly not on science.</a:t>
            </a:r>
          </a:p>
        </p:txBody>
      </p:sp>
    </p:spTree>
    <p:extLst>
      <p:ext uri="{BB962C8B-B14F-4D97-AF65-F5344CB8AC3E}">
        <p14:creationId xmlns:p14="http://schemas.microsoft.com/office/powerpoint/2010/main" val="37134391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209800"/>
            <a:ext cx="7835153" cy="4419599"/>
          </a:xfrm>
        </p:spPr>
        <p:txBody>
          <a:bodyPr>
            <a:normAutofit/>
          </a:bodyPr>
          <a:lstStyle/>
          <a:p>
            <a:pPr marL="0" indent="0">
              <a:buNone/>
            </a:pPr>
            <a:r>
              <a:rPr lang="en-US" b="1" dirty="0"/>
              <a:t>God:  I will take care of you and your family</a:t>
            </a:r>
          </a:p>
          <a:p>
            <a:pPr marL="0" indent="0">
              <a:buNone/>
            </a:pPr>
            <a:r>
              <a:rPr lang="en-US" b="1" dirty="0"/>
              <a:t>I will never judge the world by flood again.</a:t>
            </a:r>
          </a:p>
          <a:p>
            <a:pPr marL="0" indent="0">
              <a:buNone/>
            </a:pPr>
            <a:r>
              <a:rPr lang="en-US" b="1" dirty="0"/>
              <a:t>The rainbow will be a reminder of my covenant.</a:t>
            </a:r>
          </a:p>
          <a:p>
            <a:pPr marL="0" indent="0">
              <a:buNone/>
            </a:pPr>
            <a:endParaRPr lang="en-US" sz="1000" b="1" dirty="0"/>
          </a:p>
          <a:p>
            <a:pPr marL="0" indent="0">
              <a:buNone/>
            </a:pPr>
            <a:r>
              <a:rPr lang="en-US" b="1" dirty="0"/>
              <a:t>5 Covenants:</a:t>
            </a:r>
          </a:p>
          <a:p>
            <a:pPr marL="0" indent="0">
              <a:buNone/>
            </a:pPr>
            <a:r>
              <a:rPr lang="en-US" b="1" dirty="0"/>
              <a:t>Noah</a:t>
            </a:r>
          </a:p>
          <a:p>
            <a:pPr marL="0" indent="0">
              <a:buNone/>
            </a:pPr>
            <a:r>
              <a:rPr lang="en-US" b="1" dirty="0"/>
              <a:t>Abraham</a:t>
            </a:r>
          </a:p>
          <a:p>
            <a:pPr marL="0" indent="0">
              <a:buNone/>
            </a:pPr>
            <a:r>
              <a:rPr lang="en-US" b="1" dirty="0"/>
              <a:t>Moses</a:t>
            </a:r>
          </a:p>
          <a:p>
            <a:pPr marL="0" indent="0">
              <a:buNone/>
            </a:pPr>
            <a:r>
              <a:rPr lang="en-US" b="1" dirty="0"/>
              <a:t>David</a:t>
            </a:r>
          </a:p>
          <a:p>
            <a:pPr marL="0" indent="0">
              <a:buNone/>
            </a:pPr>
            <a:r>
              <a:rPr lang="en-US" b="1" dirty="0"/>
              <a:t>Jesus</a:t>
            </a:r>
          </a:p>
          <a:p>
            <a:pPr marL="0" indent="0">
              <a:buNone/>
            </a:pPr>
            <a:endParaRPr lang="en-US" b="1" dirty="0"/>
          </a:p>
        </p:txBody>
      </p:sp>
      <p:sp>
        <p:nvSpPr>
          <p:cNvPr id="3" name="Title 2"/>
          <p:cNvSpPr>
            <a:spLocks noGrp="1"/>
          </p:cNvSpPr>
          <p:nvPr>
            <p:ph type="title"/>
          </p:nvPr>
        </p:nvSpPr>
        <p:spPr/>
        <p:txBody>
          <a:bodyPr/>
          <a:lstStyle/>
          <a:p>
            <a:r>
              <a:rPr lang="en-US" sz="3600" b="1" dirty="0"/>
              <a:t>Genesis 9:8-17  God Makes a Covenant With Noah</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657600"/>
            <a:ext cx="42672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59365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2805953" cy="3877815"/>
          </a:xfrm>
        </p:spPr>
        <p:txBody>
          <a:bodyPr>
            <a:normAutofit/>
          </a:bodyPr>
          <a:lstStyle/>
          <a:p>
            <a:pPr marL="0" indent="0">
              <a:buNone/>
            </a:pPr>
            <a:r>
              <a:rPr lang="en-US" sz="2800" b="1" dirty="0"/>
              <a:t>Japheth goes north and west</a:t>
            </a:r>
          </a:p>
          <a:p>
            <a:pPr marL="0" indent="0">
              <a:buNone/>
            </a:pPr>
            <a:endParaRPr lang="en-US" sz="2800" b="1" dirty="0"/>
          </a:p>
          <a:p>
            <a:pPr marL="0" indent="0">
              <a:buNone/>
            </a:pPr>
            <a:r>
              <a:rPr lang="en-US" sz="2800" b="1" dirty="0"/>
              <a:t>Ham goes south</a:t>
            </a:r>
          </a:p>
          <a:p>
            <a:pPr marL="0" indent="0">
              <a:buNone/>
            </a:pPr>
            <a:endParaRPr lang="en-US" sz="2800" b="1" dirty="0"/>
          </a:p>
          <a:p>
            <a:pPr marL="0" indent="0">
              <a:buNone/>
            </a:pPr>
            <a:r>
              <a:rPr lang="en-US" sz="2800" b="1" dirty="0"/>
              <a:t>Shem goes east.</a:t>
            </a:r>
          </a:p>
        </p:txBody>
      </p:sp>
      <p:sp>
        <p:nvSpPr>
          <p:cNvPr id="3" name="Title 2"/>
          <p:cNvSpPr>
            <a:spLocks noGrp="1"/>
          </p:cNvSpPr>
          <p:nvPr>
            <p:ph type="title"/>
          </p:nvPr>
        </p:nvSpPr>
        <p:spPr/>
        <p:txBody>
          <a:bodyPr/>
          <a:lstStyle/>
          <a:p>
            <a:r>
              <a:rPr lang="en-US" sz="4000" b="1" dirty="0"/>
              <a:t>Genesis 10  Genealogy #2</a:t>
            </a: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520" y="2133600"/>
            <a:ext cx="558748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315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24400" y="2248347"/>
            <a:ext cx="3886200" cy="4304853"/>
          </a:xfrm>
        </p:spPr>
        <p:txBody>
          <a:bodyPr>
            <a:normAutofit/>
          </a:bodyPr>
          <a:lstStyle/>
          <a:p>
            <a:pPr marL="0" indent="0">
              <a:buNone/>
            </a:pPr>
            <a:r>
              <a:rPr lang="en-US" b="1" dirty="0"/>
              <a:t>Genesis 11:1-4  Hubris.  Man seeks to make himself great. “Let us make a name for ourselves.”</a:t>
            </a:r>
          </a:p>
          <a:p>
            <a:pPr marL="0" indent="0">
              <a:buNone/>
            </a:pPr>
            <a:endParaRPr lang="en-US" sz="1200" b="1" dirty="0"/>
          </a:p>
          <a:p>
            <a:pPr marL="0" indent="0">
              <a:buNone/>
            </a:pPr>
            <a:r>
              <a:rPr lang="en-US" b="1" dirty="0"/>
              <a:t>Like Daniel 4:30</a:t>
            </a:r>
          </a:p>
          <a:p>
            <a:pPr marL="0" indent="0">
              <a:buNone/>
            </a:pPr>
            <a:endParaRPr lang="en-US" sz="1400" b="1" dirty="0"/>
          </a:p>
          <a:p>
            <a:pPr marL="0" indent="0">
              <a:buNone/>
            </a:pPr>
            <a:r>
              <a:rPr lang="en-US" b="1" dirty="0"/>
              <a:t>Like us?</a:t>
            </a:r>
          </a:p>
          <a:p>
            <a:pPr marL="0" indent="0">
              <a:buNone/>
            </a:pPr>
            <a:endParaRPr lang="en-US" sz="1400" b="1" dirty="0"/>
          </a:p>
          <a:p>
            <a:pPr marL="0" indent="0">
              <a:buNone/>
            </a:pPr>
            <a:r>
              <a:rPr lang="en-US" b="1" dirty="0"/>
              <a:t>1 Corinthians 4:7</a:t>
            </a:r>
          </a:p>
        </p:txBody>
      </p:sp>
      <p:sp>
        <p:nvSpPr>
          <p:cNvPr id="3" name="Title 2"/>
          <p:cNvSpPr>
            <a:spLocks noGrp="1"/>
          </p:cNvSpPr>
          <p:nvPr>
            <p:ph type="title"/>
          </p:nvPr>
        </p:nvSpPr>
        <p:spPr/>
        <p:txBody>
          <a:bodyPr/>
          <a:lstStyle/>
          <a:p>
            <a:r>
              <a:rPr lang="en-US" sz="3600" b="1" dirty="0"/>
              <a:t>Genesis 11  The Tower of Babel</a:t>
            </a:r>
          </a:p>
        </p:txBody>
      </p:sp>
      <p:pic>
        <p:nvPicPr>
          <p:cNvPr id="5122" name="Picture 2" descr="Spectacular New “Tower of Babel” Discovery? – Not so F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0"/>
            <a:ext cx="51435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1861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800" b="1" dirty="0"/>
              <a:t>The Lord came down to see the city.</a:t>
            </a:r>
          </a:p>
          <a:p>
            <a:pPr marL="0" indent="0">
              <a:buNone/>
            </a:pPr>
            <a:r>
              <a:rPr lang="en-US" sz="2800" b="1" dirty="0"/>
              <a:t>We look tiny to God.</a:t>
            </a:r>
          </a:p>
          <a:p>
            <a:pPr marL="0" indent="0">
              <a:buNone/>
            </a:pPr>
            <a:r>
              <a:rPr lang="en-US" sz="2800" b="1" dirty="0"/>
              <a:t>Great accomplishment on our part may not be in our best interest.</a:t>
            </a:r>
          </a:p>
          <a:p>
            <a:pPr marL="0" indent="0">
              <a:buNone/>
            </a:pPr>
            <a:endParaRPr lang="en-US" sz="2800" b="1" dirty="0"/>
          </a:p>
          <a:p>
            <a:pPr marL="0" indent="0">
              <a:buNone/>
            </a:pPr>
            <a:r>
              <a:rPr lang="en-US" sz="2800" b="1" dirty="0"/>
              <a:t>Q: Are you trying to make yourself great?</a:t>
            </a:r>
          </a:p>
          <a:p>
            <a:pPr marL="0" indent="0">
              <a:buNone/>
            </a:pPr>
            <a:r>
              <a:rPr lang="en-US" sz="2800" b="1" dirty="0" err="1"/>
              <a:t>Prov</a:t>
            </a:r>
            <a:r>
              <a:rPr lang="en-US" sz="2800" b="1" dirty="0"/>
              <a:t> 16:3  Commit your work to the Lord and your plans will be established.</a:t>
            </a:r>
          </a:p>
        </p:txBody>
      </p:sp>
      <p:sp>
        <p:nvSpPr>
          <p:cNvPr id="3" name="Title 2"/>
          <p:cNvSpPr>
            <a:spLocks noGrp="1"/>
          </p:cNvSpPr>
          <p:nvPr>
            <p:ph type="title"/>
          </p:nvPr>
        </p:nvSpPr>
        <p:spPr/>
        <p:txBody>
          <a:bodyPr/>
          <a:lstStyle/>
          <a:p>
            <a:r>
              <a:rPr lang="en-US" sz="3600" b="1" dirty="0"/>
              <a:t>God’s Response to Babel</a:t>
            </a:r>
          </a:p>
        </p:txBody>
      </p:sp>
    </p:spTree>
    <p:extLst>
      <p:ext uri="{BB962C8B-B14F-4D97-AF65-F5344CB8AC3E}">
        <p14:creationId xmlns:p14="http://schemas.microsoft.com/office/powerpoint/2010/main" val="169560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286000"/>
            <a:ext cx="7758952" cy="3840162"/>
          </a:xfrm>
        </p:spPr>
        <p:txBody>
          <a:bodyPr>
            <a:normAutofit/>
          </a:bodyPr>
          <a:lstStyle/>
          <a:p>
            <a:pPr marL="0" indent="0">
              <a:buNone/>
            </a:pPr>
            <a:r>
              <a:rPr lang="en-US" sz="2800" b="1" dirty="0" err="1"/>
              <a:t>Ch</a:t>
            </a:r>
            <a:r>
              <a:rPr lang="en-US" sz="2800" b="1" dirty="0"/>
              <a:t> 1-2  The original state of the world and the state to which we will return in the end.</a:t>
            </a:r>
          </a:p>
          <a:p>
            <a:pPr marL="0" indent="0">
              <a:buNone/>
            </a:pPr>
            <a:endParaRPr lang="en-US" sz="1400" b="1" dirty="0"/>
          </a:p>
          <a:p>
            <a:pPr marL="0" indent="0">
              <a:buNone/>
            </a:pPr>
            <a:r>
              <a:rPr lang="en-US" sz="2800" b="1" dirty="0" err="1"/>
              <a:t>Ch</a:t>
            </a:r>
            <a:r>
              <a:rPr lang="en-US" sz="2800" b="1" dirty="0"/>
              <a:t> 3-11  Why mankind needs to be saved.</a:t>
            </a:r>
          </a:p>
          <a:p>
            <a:pPr marL="0" indent="0">
              <a:buNone/>
            </a:pPr>
            <a:endParaRPr lang="en-US" sz="1600" b="1" dirty="0"/>
          </a:p>
          <a:p>
            <a:pPr marL="0" indent="0">
              <a:buNone/>
            </a:pPr>
            <a:r>
              <a:rPr lang="en-US" sz="2800" b="1" dirty="0" err="1"/>
              <a:t>Ch</a:t>
            </a:r>
            <a:r>
              <a:rPr lang="en-US" sz="2800" b="1" dirty="0"/>
              <a:t> 12-50  God initiates his plan to save mankind.</a:t>
            </a:r>
          </a:p>
          <a:p>
            <a:pPr marL="0" indent="0">
              <a:buNone/>
            </a:pPr>
            <a:endParaRPr lang="en-US" sz="2800" b="1" dirty="0"/>
          </a:p>
        </p:txBody>
      </p:sp>
      <p:sp>
        <p:nvSpPr>
          <p:cNvPr id="3" name="Title 2"/>
          <p:cNvSpPr>
            <a:spLocks noGrp="1"/>
          </p:cNvSpPr>
          <p:nvPr>
            <p:ph type="title"/>
          </p:nvPr>
        </p:nvSpPr>
        <p:spPr/>
        <p:txBody>
          <a:bodyPr/>
          <a:lstStyle/>
          <a:p>
            <a:r>
              <a:rPr lang="en-US" sz="3200" b="1" dirty="0"/>
              <a:t>A Slightly More Detailed Outline</a:t>
            </a:r>
          </a:p>
        </p:txBody>
      </p:sp>
    </p:spTree>
    <p:extLst>
      <p:ext uri="{BB962C8B-B14F-4D97-AF65-F5344CB8AC3E}">
        <p14:creationId xmlns:p14="http://schemas.microsoft.com/office/powerpoint/2010/main" val="10712624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400747"/>
            <a:ext cx="7758952" cy="4228653"/>
          </a:xfrm>
        </p:spPr>
        <p:txBody>
          <a:bodyPr>
            <a:normAutofit/>
          </a:bodyPr>
          <a:lstStyle/>
          <a:p>
            <a:pPr marL="0" indent="0">
              <a:buNone/>
            </a:pPr>
            <a:r>
              <a:rPr lang="en-US" sz="2800" b="1" dirty="0"/>
              <a:t>Babel:  The folly of humanistic effort at greatness.</a:t>
            </a:r>
          </a:p>
          <a:p>
            <a:pPr marL="0" indent="0">
              <a:buNone/>
            </a:pPr>
            <a:endParaRPr lang="en-US" sz="1400" b="1" dirty="0"/>
          </a:p>
          <a:p>
            <a:pPr marL="0" indent="0">
              <a:buNone/>
            </a:pPr>
            <a:r>
              <a:rPr lang="en-US" sz="2800" b="1" dirty="0"/>
              <a:t>God’s response:  To confuse their language.</a:t>
            </a:r>
          </a:p>
          <a:p>
            <a:pPr marL="0" indent="0">
              <a:buNone/>
            </a:pPr>
            <a:endParaRPr lang="en-US" sz="1400" b="1" dirty="0"/>
          </a:p>
          <a:p>
            <a:pPr marL="0" indent="0">
              <a:buNone/>
            </a:pPr>
            <a:r>
              <a:rPr lang="en-US" sz="2800" b="1" dirty="0"/>
              <a:t>Babel = gate of God  </a:t>
            </a:r>
            <a:r>
              <a:rPr lang="en-US" sz="2800" b="1" dirty="0" err="1"/>
              <a:t>Balel</a:t>
            </a:r>
            <a:r>
              <a:rPr lang="en-US" sz="2800" b="1" dirty="0"/>
              <a:t> = confuse</a:t>
            </a:r>
          </a:p>
          <a:p>
            <a:pPr marL="0" indent="0">
              <a:buNone/>
            </a:pPr>
            <a:endParaRPr lang="en-US" sz="1200" b="1" dirty="0"/>
          </a:p>
          <a:p>
            <a:pPr marL="0" indent="0">
              <a:buNone/>
            </a:pPr>
            <a:r>
              <a:rPr lang="en-US" sz="2800" b="1" dirty="0"/>
              <a:t>This may have been to protect them from themselves,  rather than to punish them.</a:t>
            </a:r>
          </a:p>
          <a:p>
            <a:pPr marL="0" indent="0">
              <a:buNone/>
            </a:pPr>
            <a:endParaRPr lang="en-US" sz="2800" b="1" dirty="0"/>
          </a:p>
        </p:txBody>
      </p:sp>
      <p:sp>
        <p:nvSpPr>
          <p:cNvPr id="3" name="Title 2"/>
          <p:cNvSpPr>
            <a:spLocks noGrp="1"/>
          </p:cNvSpPr>
          <p:nvPr>
            <p:ph type="title"/>
          </p:nvPr>
        </p:nvSpPr>
        <p:spPr/>
        <p:txBody>
          <a:bodyPr/>
          <a:lstStyle/>
          <a:p>
            <a:r>
              <a:rPr lang="en-US" sz="3600" b="1" dirty="0"/>
              <a:t>God Judges Babel</a:t>
            </a:r>
          </a:p>
        </p:txBody>
      </p:sp>
    </p:spTree>
    <p:extLst>
      <p:ext uri="{BB962C8B-B14F-4D97-AF65-F5344CB8AC3E}">
        <p14:creationId xmlns:p14="http://schemas.microsoft.com/office/powerpoint/2010/main" val="30126894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1" y="2248347"/>
            <a:ext cx="7911352" cy="4304853"/>
          </a:xfrm>
        </p:spPr>
        <p:txBody>
          <a:bodyPr>
            <a:normAutofit lnSpcReduction="10000"/>
          </a:bodyPr>
          <a:lstStyle/>
          <a:p>
            <a:pPr marL="0" indent="0">
              <a:buNone/>
            </a:pPr>
            <a:r>
              <a:rPr lang="en-US" b="1" dirty="0"/>
              <a:t>10 </a:t>
            </a:r>
            <a:r>
              <a:rPr lang="en-US" b="1" dirty="0" err="1"/>
              <a:t>toledoths</a:t>
            </a:r>
            <a:r>
              <a:rPr lang="en-US" b="1" dirty="0"/>
              <a:t> (generations)</a:t>
            </a:r>
          </a:p>
          <a:p>
            <a:pPr marL="0" indent="0">
              <a:buNone/>
            </a:pPr>
            <a:endParaRPr lang="en-US" sz="900" b="1" dirty="0"/>
          </a:p>
          <a:p>
            <a:pPr marL="0" indent="0">
              <a:buNone/>
            </a:pPr>
            <a:r>
              <a:rPr lang="en-US" sz="2200" b="1" dirty="0"/>
              <a:t>1. The heavens and the earth (2:4a)</a:t>
            </a:r>
          </a:p>
          <a:p>
            <a:pPr marL="0" indent="0">
              <a:buNone/>
            </a:pPr>
            <a:r>
              <a:rPr lang="en-US" sz="2200" b="1" dirty="0"/>
              <a:t>2. Adam and his descendants (5:1)</a:t>
            </a:r>
          </a:p>
          <a:p>
            <a:pPr marL="0" indent="0">
              <a:buNone/>
            </a:pPr>
            <a:r>
              <a:rPr lang="en-US" sz="2200" b="1" dirty="0"/>
              <a:t>3. Noah (6:9)</a:t>
            </a:r>
          </a:p>
          <a:p>
            <a:pPr marL="0" indent="0">
              <a:buNone/>
            </a:pPr>
            <a:r>
              <a:rPr lang="en-US" sz="2200" b="1" dirty="0"/>
              <a:t>4. Ham, Shem, and Japheth (10:1)</a:t>
            </a:r>
          </a:p>
          <a:p>
            <a:pPr marL="0" indent="0">
              <a:buNone/>
            </a:pPr>
            <a:r>
              <a:rPr lang="en-US" sz="2200" b="1" dirty="0"/>
              <a:t>5. Shem (11:10)</a:t>
            </a:r>
          </a:p>
          <a:p>
            <a:pPr marL="0" indent="0">
              <a:buNone/>
            </a:pPr>
            <a:r>
              <a:rPr lang="en-US" sz="2200" b="1" dirty="0"/>
              <a:t>6. </a:t>
            </a:r>
            <a:r>
              <a:rPr lang="en-US" sz="2200" b="1" dirty="0" err="1"/>
              <a:t>Terah</a:t>
            </a:r>
            <a:r>
              <a:rPr lang="en-US" sz="2200" b="1" dirty="0"/>
              <a:t>/Abraham (11:27)</a:t>
            </a:r>
          </a:p>
          <a:p>
            <a:pPr marL="0" indent="0">
              <a:buNone/>
            </a:pPr>
            <a:r>
              <a:rPr lang="en-US" sz="2200" b="1" dirty="0"/>
              <a:t>7. Ishmael (25:12)</a:t>
            </a:r>
          </a:p>
          <a:p>
            <a:pPr marL="0" indent="0">
              <a:buNone/>
            </a:pPr>
            <a:r>
              <a:rPr lang="en-US" sz="2200" b="1" dirty="0"/>
              <a:t>8. Isaac (25:19)</a:t>
            </a:r>
          </a:p>
          <a:p>
            <a:pPr marL="0" indent="0">
              <a:buNone/>
            </a:pPr>
            <a:r>
              <a:rPr lang="en-US" sz="2200" b="1" dirty="0"/>
              <a:t>9. Esau (36:1 and 9)</a:t>
            </a:r>
          </a:p>
          <a:p>
            <a:pPr marL="0" indent="0">
              <a:buNone/>
            </a:pPr>
            <a:r>
              <a:rPr lang="en-US" sz="2200" b="1" dirty="0"/>
              <a:t>10. Jacob (37:2)</a:t>
            </a:r>
          </a:p>
          <a:p>
            <a:pPr marL="0" indent="0">
              <a:buNone/>
            </a:pPr>
            <a:endParaRPr lang="en-US" b="1" dirty="0"/>
          </a:p>
        </p:txBody>
      </p:sp>
      <p:sp>
        <p:nvSpPr>
          <p:cNvPr id="3" name="Title 2"/>
          <p:cNvSpPr>
            <a:spLocks noGrp="1"/>
          </p:cNvSpPr>
          <p:nvPr>
            <p:ph type="title"/>
          </p:nvPr>
        </p:nvSpPr>
        <p:spPr/>
        <p:txBody>
          <a:bodyPr/>
          <a:lstStyle/>
          <a:p>
            <a:r>
              <a:rPr lang="en-US" sz="3600" b="1" dirty="0"/>
              <a:t>Genesis 11:10-26</a:t>
            </a:r>
            <a:br>
              <a:rPr lang="en-US" sz="3600" b="1" dirty="0"/>
            </a:br>
            <a:r>
              <a:rPr lang="en-US" sz="3600" b="1" dirty="0"/>
              <a:t>God’s Plan to Save His People</a:t>
            </a:r>
          </a:p>
        </p:txBody>
      </p:sp>
    </p:spTree>
    <p:extLst>
      <p:ext uri="{BB962C8B-B14F-4D97-AF65-F5344CB8AC3E}">
        <p14:creationId xmlns:p14="http://schemas.microsoft.com/office/powerpoint/2010/main" val="246444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11:32   They set out for Canaan</a:t>
            </a:r>
          </a:p>
          <a:p>
            <a:pPr marL="0" indent="0">
              <a:buNone/>
            </a:pPr>
            <a:endParaRPr lang="en-US" sz="2800" b="1" dirty="0"/>
          </a:p>
          <a:p>
            <a:pPr marL="0" indent="0">
              <a:buNone/>
            </a:pPr>
            <a:r>
              <a:rPr lang="en-US" sz="2800" b="1" dirty="0"/>
              <a:t>But they “settled” for Harran</a:t>
            </a:r>
          </a:p>
          <a:p>
            <a:pPr marL="0" indent="0">
              <a:buNone/>
            </a:pPr>
            <a:endParaRPr lang="en-US" sz="2800" b="1" dirty="0"/>
          </a:p>
          <a:p>
            <a:pPr marL="0" indent="0">
              <a:buNone/>
            </a:pPr>
            <a:r>
              <a:rPr lang="en-US" sz="2800" b="1" dirty="0"/>
              <a:t>Q: Have you settled for less that Canaan?</a:t>
            </a:r>
          </a:p>
        </p:txBody>
      </p:sp>
      <p:sp>
        <p:nvSpPr>
          <p:cNvPr id="3" name="Title 2"/>
          <p:cNvSpPr>
            <a:spLocks noGrp="1"/>
          </p:cNvSpPr>
          <p:nvPr>
            <p:ph type="title"/>
          </p:nvPr>
        </p:nvSpPr>
        <p:spPr/>
        <p:txBody>
          <a:bodyPr/>
          <a:lstStyle/>
          <a:p>
            <a:r>
              <a:rPr lang="en-US" sz="3600" b="1" dirty="0"/>
              <a:t>Gen 11:27-32   A Slow Start</a:t>
            </a:r>
          </a:p>
        </p:txBody>
      </p:sp>
    </p:spTree>
    <p:extLst>
      <p:ext uri="{BB962C8B-B14F-4D97-AF65-F5344CB8AC3E}">
        <p14:creationId xmlns:p14="http://schemas.microsoft.com/office/powerpoint/2010/main" val="1627652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56263" cy="1054250"/>
          </a:xfrm>
        </p:spPr>
        <p:txBody>
          <a:bodyPr/>
          <a:lstStyle/>
          <a:p>
            <a:r>
              <a:rPr lang="en-US" sz="3200" b="1" dirty="0"/>
              <a:t>III.  Genesis 12-50  </a:t>
            </a:r>
            <a:br>
              <a:rPr lang="en-US" sz="3200" b="1" dirty="0"/>
            </a:br>
            <a:r>
              <a:rPr lang="en-US" sz="3200" b="1" dirty="0"/>
              <a:t>God’s Plan to Save Mankind</a:t>
            </a:r>
          </a:p>
        </p:txBody>
      </p:sp>
      <p:sp>
        <p:nvSpPr>
          <p:cNvPr id="3" name="Content Placeholder 2"/>
          <p:cNvSpPr>
            <a:spLocks noGrp="1"/>
          </p:cNvSpPr>
          <p:nvPr>
            <p:ph idx="1"/>
          </p:nvPr>
        </p:nvSpPr>
        <p:spPr>
          <a:xfrm>
            <a:off x="699247" y="2438400"/>
            <a:ext cx="7745505" cy="3687762"/>
          </a:xfrm>
        </p:spPr>
        <p:txBody>
          <a:bodyPr/>
          <a:lstStyle/>
          <a:p>
            <a:r>
              <a:rPr lang="en-US" sz="2400" b="1" dirty="0"/>
              <a:t>Genesis 12-23  God chooses a man of faith through whom to bring the Messiah.</a:t>
            </a:r>
          </a:p>
          <a:p>
            <a:pPr marL="0" indent="0">
              <a:buNone/>
            </a:pPr>
            <a:endParaRPr lang="en-US" sz="2400" b="1" dirty="0"/>
          </a:p>
          <a:p>
            <a:r>
              <a:rPr lang="en-US" sz="2400" b="1" dirty="0"/>
              <a:t>Genesis 24-50  God prepares a people through whom to send the Messiah.</a:t>
            </a:r>
          </a:p>
        </p:txBody>
      </p:sp>
    </p:spTree>
    <p:extLst>
      <p:ext uri="{BB962C8B-B14F-4D97-AF65-F5344CB8AC3E}">
        <p14:creationId xmlns:p14="http://schemas.microsoft.com/office/powerpoint/2010/main" val="20891543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Abraham the chief (human) figure in Genesis</a:t>
            </a:r>
          </a:p>
          <a:p>
            <a:endParaRPr lang="en-US" sz="1200" b="1" dirty="0"/>
          </a:p>
          <a:p>
            <a:r>
              <a:rPr lang="en-US" b="1" dirty="0"/>
              <a:t>Abraham is a “type” and we are the “antitype”.</a:t>
            </a:r>
          </a:p>
          <a:p>
            <a:pPr lvl="1"/>
            <a:r>
              <a:rPr lang="en-US" b="1" dirty="0"/>
              <a:t>Romans 4:11-12, 16-17  Faith is why Abraham was made the father of us all and the father of many nations.</a:t>
            </a:r>
          </a:p>
          <a:p>
            <a:endParaRPr lang="en-US" sz="1400" b="1" dirty="0"/>
          </a:p>
          <a:p>
            <a:r>
              <a:rPr lang="en-US" b="1" dirty="0"/>
              <a:t>Gal 3:7-10   Scripture foresaw…</a:t>
            </a:r>
          </a:p>
          <a:p>
            <a:endParaRPr lang="en-US" sz="1400" b="1" dirty="0"/>
          </a:p>
          <a:p>
            <a:r>
              <a:rPr lang="en-US" b="1" dirty="0"/>
              <a:t>Abraham:  Salvation is by faith from first to last.</a:t>
            </a:r>
          </a:p>
          <a:p>
            <a:endParaRPr lang="en-US" dirty="0"/>
          </a:p>
        </p:txBody>
      </p:sp>
      <p:sp>
        <p:nvSpPr>
          <p:cNvPr id="3" name="Title 2"/>
          <p:cNvSpPr>
            <a:spLocks noGrp="1"/>
          </p:cNvSpPr>
          <p:nvPr>
            <p:ph type="title"/>
          </p:nvPr>
        </p:nvSpPr>
        <p:spPr/>
        <p:txBody>
          <a:bodyPr/>
          <a:lstStyle/>
          <a:p>
            <a:r>
              <a:rPr lang="en-US" sz="2800" b="1" dirty="0"/>
              <a:t>Genesis 12-25  Abraham</a:t>
            </a:r>
          </a:p>
        </p:txBody>
      </p:sp>
    </p:spTree>
    <p:extLst>
      <p:ext uri="{BB962C8B-B14F-4D97-AF65-F5344CB8AC3E}">
        <p14:creationId xmlns:p14="http://schemas.microsoft.com/office/powerpoint/2010/main" val="1768725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133600"/>
            <a:ext cx="7835153" cy="4572000"/>
          </a:xfrm>
        </p:spPr>
        <p:txBody>
          <a:bodyPr>
            <a:normAutofit/>
          </a:bodyPr>
          <a:lstStyle/>
          <a:p>
            <a:pPr marL="0" indent="0">
              <a:buNone/>
            </a:pPr>
            <a:r>
              <a:rPr lang="en-US" sz="2800" b="1" dirty="0"/>
              <a:t>Leave your country.</a:t>
            </a:r>
          </a:p>
          <a:p>
            <a:pPr marL="0" indent="0">
              <a:buNone/>
            </a:pPr>
            <a:endParaRPr lang="en-US" sz="800" b="1" dirty="0"/>
          </a:p>
          <a:p>
            <a:pPr marL="0" indent="0">
              <a:buNone/>
            </a:pPr>
            <a:r>
              <a:rPr lang="en-US" sz="2800" b="1" dirty="0"/>
              <a:t>Leave your people (culture)</a:t>
            </a:r>
          </a:p>
          <a:p>
            <a:pPr marL="0" indent="0">
              <a:buNone/>
            </a:pPr>
            <a:endParaRPr lang="en-US" sz="800" b="1" dirty="0"/>
          </a:p>
          <a:p>
            <a:pPr marL="0" indent="0">
              <a:buNone/>
            </a:pPr>
            <a:r>
              <a:rPr lang="en-US" sz="2800" b="1" dirty="0"/>
              <a:t>Leave your household (family)</a:t>
            </a:r>
          </a:p>
          <a:p>
            <a:pPr marL="0" indent="0">
              <a:buNone/>
            </a:pPr>
            <a:r>
              <a:rPr lang="en-US" sz="800" b="1" dirty="0" err="1"/>
              <a:t>zz</a:t>
            </a:r>
            <a:endParaRPr lang="en-US" sz="800" b="1" dirty="0"/>
          </a:p>
          <a:p>
            <a:pPr marL="0" indent="0">
              <a:buNone/>
            </a:pPr>
            <a:r>
              <a:rPr lang="en-US" sz="2800" b="1" dirty="0"/>
              <a:t>A foreshadow of Israel leaving Egypt</a:t>
            </a:r>
          </a:p>
          <a:p>
            <a:pPr marL="0" indent="0">
              <a:buNone/>
            </a:pPr>
            <a:r>
              <a:rPr lang="en-US" sz="2800" b="1" dirty="0"/>
              <a:t>Luke 14:33, Luke 9:62  We, like Abraham, have left Harran.</a:t>
            </a:r>
          </a:p>
          <a:p>
            <a:pPr marL="0" indent="0">
              <a:buNone/>
            </a:pPr>
            <a:r>
              <a:rPr lang="en-US" sz="2800" b="1" dirty="0"/>
              <a:t>Q: What is your citizenship? Phil 3:20</a:t>
            </a:r>
          </a:p>
        </p:txBody>
      </p:sp>
      <p:sp>
        <p:nvSpPr>
          <p:cNvPr id="3" name="Title 2"/>
          <p:cNvSpPr>
            <a:spLocks noGrp="1"/>
          </p:cNvSpPr>
          <p:nvPr>
            <p:ph type="title"/>
          </p:nvPr>
        </p:nvSpPr>
        <p:spPr/>
        <p:txBody>
          <a:bodyPr/>
          <a:lstStyle/>
          <a:p>
            <a:r>
              <a:rPr lang="en-US" sz="3600" b="1" dirty="0"/>
              <a:t>Gen 12:1-3 God Calls Abraham</a:t>
            </a:r>
          </a:p>
        </p:txBody>
      </p:sp>
    </p:spTree>
    <p:extLst>
      <p:ext uri="{BB962C8B-B14F-4D97-AF65-F5344CB8AC3E}">
        <p14:creationId xmlns:p14="http://schemas.microsoft.com/office/powerpoint/2010/main" val="4949666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marR="0" indent="0">
              <a:spcBef>
                <a:spcPts val="0"/>
              </a:spcBef>
              <a:spcAft>
                <a:spcPts val="0"/>
              </a:spcAft>
              <a:buNone/>
            </a:pPr>
            <a:r>
              <a:rPr lang="en-US" b="1" dirty="0">
                <a:latin typeface="Times New Roman"/>
                <a:ea typeface="Times New Roman"/>
              </a:rPr>
              <a:t>Genesis 12:2  13:16  I will make you into a great nation.</a:t>
            </a:r>
          </a:p>
          <a:p>
            <a:pPr marL="0" marR="0" indent="0">
              <a:spcBef>
                <a:spcPts val="0"/>
              </a:spcBef>
              <a:spcAft>
                <a:spcPts val="0"/>
              </a:spcAft>
              <a:buNone/>
            </a:pPr>
            <a:r>
              <a:rPr lang="en-US" b="1" dirty="0">
                <a:latin typeface="Times New Roman"/>
                <a:ea typeface="Times New Roman"/>
              </a:rPr>
              <a:t> </a:t>
            </a:r>
          </a:p>
          <a:p>
            <a:pPr marL="0" marR="0" indent="0">
              <a:spcBef>
                <a:spcPts val="0"/>
              </a:spcBef>
              <a:spcAft>
                <a:spcPts val="0"/>
              </a:spcAft>
              <a:buNone/>
            </a:pPr>
            <a:r>
              <a:rPr lang="en-US" b="1" dirty="0">
                <a:latin typeface="Times New Roman"/>
                <a:ea typeface="Times New Roman"/>
              </a:rPr>
              <a:t>Genesis 12:3  All nations will be blessed through you.</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 12:7 13:15  15:18  I will give you this land.</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Genesis 15:4-5  I will give you a son, and your offspring will be like the stars in the sky.</a:t>
            </a:r>
          </a:p>
          <a:p>
            <a:pPr marL="0" marR="0">
              <a:spcBef>
                <a:spcPts val="0"/>
              </a:spcBef>
              <a:spcAft>
                <a:spcPts val="0"/>
              </a:spcAft>
            </a:pPr>
            <a:endParaRPr lang="en-US" b="1" dirty="0">
              <a:latin typeface="Times New Roman"/>
              <a:ea typeface="Times New Roman"/>
            </a:endParaRPr>
          </a:p>
          <a:p>
            <a:pPr marL="0" marR="0" indent="0">
              <a:spcBef>
                <a:spcPts val="0"/>
              </a:spcBef>
              <a:spcAft>
                <a:spcPts val="0"/>
              </a:spcAft>
              <a:buNone/>
            </a:pPr>
            <a:r>
              <a:rPr lang="en-US" b="1" dirty="0">
                <a:latin typeface="Times New Roman"/>
                <a:ea typeface="Times New Roman"/>
              </a:rPr>
              <a:t>Genesis 17:6  Kings will come from you.</a:t>
            </a:r>
          </a:p>
          <a:p>
            <a:endParaRPr lang="en-US" dirty="0"/>
          </a:p>
        </p:txBody>
      </p:sp>
      <p:sp>
        <p:nvSpPr>
          <p:cNvPr id="3" name="Title 2"/>
          <p:cNvSpPr>
            <a:spLocks noGrp="1"/>
          </p:cNvSpPr>
          <p:nvPr>
            <p:ph type="title"/>
          </p:nvPr>
        </p:nvSpPr>
        <p:spPr/>
        <p:txBody>
          <a:bodyPr/>
          <a:lstStyle/>
          <a:p>
            <a:r>
              <a:rPr lang="en-US" sz="3200" b="1" dirty="0"/>
              <a:t>Genesis 12, 13, 15, 17 </a:t>
            </a:r>
            <a:br>
              <a:rPr lang="en-US" sz="3200" b="1" dirty="0"/>
            </a:br>
            <a:r>
              <a:rPr lang="en-US" sz="3200" b="1" dirty="0"/>
              <a:t>A covenant with Abraham</a:t>
            </a:r>
          </a:p>
        </p:txBody>
      </p:sp>
    </p:spTree>
    <p:extLst>
      <p:ext uri="{BB962C8B-B14F-4D97-AF65-F5344CB8AC3E}">
        <p14:creationId xmlns:p14="http://schemas.microsoft.com/office/powerpoint/2010/main" val="32253762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braham's trav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71016"/>
            <a:ext cx="8085803"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33400"/>
            <a:ext cx="6896384" cy="584775"/>
          </a:xfrm>
          <a:prstGeom prst="rect">
            <a:avLst/>
          </a:prstGeom>
          <a:noFill/>
        </p:spPr>
        <p:txBody>
          <a:bodyPr wrap="square" rtlCol="0">
            <a:spAutoFit/>
          </a:bodyPr>
          <a:lstStyle/>
          <a:p>
            <a:r>
              <a:rPr lang="en-US" sz="3200" b="1" dirty="0"/>
              <a:t>Travels of Abraham and Sarah</a:t>
            </a:r>
          </a:p>
        </p:txBody>
      </p:sp>
    </p:spTree>
    <p:extLst>
      <p:ext uri="{BB962C8B-B14F-4D97-AF65-F5344CB8AC3E}">
        <p14:creationId xmlns:p14="http://schemas.microsoft.com/office/powerpoint/2010/main" val="41386586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Abram tells a half-truth</a:t>
            </a:r>
          </a:p>
          <a:p>
            <a:pPr marL="0" indent="0">
              <a:buNone/>
            </a:pPr>
            <a:endParaRPr lang="en-US" sz="2800" b="1" dirty="0"/>
          </a:p>
          <a:p>
            <a:pPr marL="0" indent="0">
              <a:buNone/>
            </a:pPr>
            <a:r>
              <a:rPr lang="en-US" sz="2800" b="1" dirty="0"/>
              <a:t>God judges Egypt and blesses Abram</a:t>
            </a:r>
          </a:p>
          <a:p>
            <a:pPr marL="0" indent="0">
              <a:buNone/>
            </a:pPr>
            <a:endParaRPr lang="en-US" sz="2800" b="1" dirty="0"/>
          </a:p>
          <a:p>
            <a:pPr marL="0" indent="0">
              <a:buNone/>
            </a:pPr>
            <a:r>
              <a:rPr lang="en-US" sz="2800" b="1" dirty="0"/>
              <a:t>Pharaoh has more faith than Abram?</a:t>
            </a:r>
          </a:p>
        </p:txBody>
      </p:sp>
      <p:sp>
        <p:nvSpPr>
          <p:cNvPr id="3" name="Title 2"/>
          <p:cNvSpPr>
            <a:spLocks noGrp="1"/>
          </p:cNvSpPr>
          <p:nvPr>
            <p:ph type="title"/>
          </p:nvPr>
        </p:nvSpPr>
        <p:spPr/>
        <p:txBody>
          <a:bodyPr/>
          <a:lstStyle/>
          <a:p>
            <a:r>
              <a:rPr lang="en-US" sz="3200" b="1" dirty="0"/>
              <a:t>Gen 12:10-20  Abram and Sarai in Egypt</a:t>
            </a:r>
          </a:p>
        </p:txBody>
      </p:sp>
    </p:spTree>
    <p:extLst>
      <p:ext uri="{BB962C8B-B14F-4D97-AF65-F5344CB8AC3E}">
        <p14:creationId xmlns:p14="http://schemas.microsoft.com/office/powerpoint/2010/main" val="14799096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4406153" cy="4381053"/>
          </a:xfrm>
        </p:spPr>
        <p:txBody>
          <a:bodyPr>
            <a:normAutofit lnSpcReduction="10000"/>
          </a:bodyPr>
          <a:lstStyle/>
          <a:p>
            <a:pPr marL="0" indent="0">
              <a:buNone/>
            </a:pPr>
            <a:r>
              <a:rPr lang="en-US" b="1" dirty="0"/>
              <a:t>Gen 13:8-13  Abraham’s faith is increasing.</a:t>
            </a:r>
          </a:p>
          <a:p>
            <a:pPr marL="0" indent="0">
              <a:buNone/>
            </a:pPr>
            <a:r>
              <a:rPr lang="en-US" b="1" dirty="0"/>
              <a:t>Lot saw…</a:t>
            </a:r>
          </a:p>
          <a:p>
            <a:pPr marL="0" indent="0">
              <a:buNone/>
            </a:pPr>
            <a:endParaRPr lang="en-US" sz="1200" b="1" dirty="0"/>
          </a:p>
          <a:p>
            <a:pPr marL="0" indent="0">
              <a:buNone/>
            </a:pPr>
            <a:r>
              <a:rPr lang="en-US" b="1" dirty="0"/>
              <a:t>Gen 13:17  God:  All the land you see I will give you as an inheritance.</a:t>
            </a:r>
          </a:p>
          <a:p>
            <a:pPr marL="0" indent="0">
              <a:buNone/>
            </a:pPr>
            <a:endParaRPr lang="en-US" sz="1400" b="1" dirty="0"/>
          </a:p>
          <a:p>
            <a:pPr marL="0" indent="0">
              <a:buNone/>
            </a:pPr>
            <a:r>
              <a:rPr lang="en-US" b="1" dirty="0"/>
              <a:t>Q: What do you see God giving you, by faith?</a:t>
            </a:r>
          </a:p>
          <a:p>
            <a:pPr marL="0" indent="0">
              <a:buNone/>
            </a:pPr>
            <a:endParaRPr lang="en-US" sz="1400" b="1" dirty="0"/>
          </a:p>
          <a:p>
            <a:pPr marL="0" indent="0">
              <a:buNone/>
            </a:pPr>
            <a:r>
              <a:rPr lang="en-US" b="1" dirty="0"/>
              <a:t>Gen 14 Abraham saves Lot</a:t>
            </a:r>
          </a:p>
        </p:txBody>
      </p:sp>
      <p:sp>
        <p:nvSpPr>
          <p:cNvPr id="3" name="Title 2"/>
          <p:cNvSpPr>
            <a:spLocks noGrp="1"/>
          </p:cNvSpPr>
          <p:nvPr>
            <p:ph type="title"/>
          </p:nvPr>
        </p:nvSpPr>
        <p:spPr/>
        <p:txBody>
          <a:bodyPr/>
          <a:lstStyle/>
          <a:p>
            <a:r>
              <a:rPr lang="en-US" sz="3600" b="1" dirty="0"/>
              <a:t>Genesis 13:1-14:24 Abraham and Lot</a:t>
            </a:r>
          </a:p>
        </p:txBody>
      </p:sp>
      <p:pic>
        <p:nvPicPr>
          <p:cNvPr id="2050" name="Picture 2" descr="Image result for Abraham and 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2057400"/>
            <a:ext cx="37909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345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133600"/>
            <a:ext cx="8077200" cy="4648200"/>
          </a:xfrm>
        </p:spPr>
        <p:txBody>
          <a:bodyPr>
            <a:noAutofit/>
          </a:bodyPr>
          <a:lstStyle/>
          <a:p>
            <a:r>
              <a:rPr lang="en-US" sz="2000" b="1" dirty="0" err="1"/>
              <a:t>Ch</a:t>
            </a:r>
            <a:r>
              <a:rPr lang="en-US" sz="2000" b="1" dirty="0"/>
              <a:t> 1   Creation       God, the creator</a:t>
            </a:r>
          </a:p>
          <a:p>
            <a:endParaRPr lang="en-US" sz="800" b="1" dirty="0"/>
          </a:p>
          <a:p>
            <a:endParaRPr lang="en-US" sz="200" b="1" dirty="0"/>
          </a:p>
          <a:p>
            <a:r>
              <a:rPr lang="en-US" sz="2000" b="1" dirty="0" err="1"/>
              <a:t>Ch</a:t>
            </a:r>
            <a:r>
              <a:rPr lang="en-US" sz="2000" b="1" dirty="0"/>
              <a:t> 2,3   Adam and Eve   The fall of man, God’s plan begun.</a:t>
            </a:r>
          </a:p>
          <a:p>
            <a:endParaRPr lang="en-US" sz="800" b="1" dirty="0"/>
          </a:p>
          <a:p>
            <a:endParaRPr lang="en-US" sz="200" b="1" dirty="0"/>
          </a:p>
          <a:p>
            <a:r>
              <a:rPr lang="en-US" sz="2000" b="1" dirty="0" err="1"/>
              <a:t>Ch</a:t>
            </a:r>
            <a:r>
              <a:rPr lang="en-US" sz="2000" b="1" dirty="0"/>
              <a:t> 4   Cain and Abel       Temptation, sin, judgment and death.</a:t>
            </a:r>
          </a:p>
          <a:p>
            <a:endParaRPr lang="en-US" sz="800" b="1" dirty="0"/>
          </a:p>
          <a:p>
            <a:endParaRPr lang="en-US" sz="200" b="1" dirty="0"/>
          </a:p>
          <a:p>
            <a:r>
              <a:rPr lang="en-US" sz="2000" b="1" dirty="0"/>
              <a:t>Ch. 5  Genealogy	God’s plan to send the Messiah</a:t>
            </a:r>
          </a:p>
          <a:p>
            <a:endParaRPr lang="en-US" sz="800" b="1" dirty="0"/>
          </a:p>
          <a:p>
            <a:endParaRPr lang="en-US" sz="200" b="1" dirty="0"/>
          </a:p>
          <a:p>
            <a:r>
              <a:rPr lang="en-US" sz="2000" b="1" dirty="0" err="1"/>
              <a:t>Ch</a:t>
            </a:r>
            <a:r>
              <a:rPr lang="en-US" sz="2000" b="1" dirty="0"/>
              <a:t> 6-9   The Flood   Judgment against sin and salvation by faith</a:t>
            </a:r>
          </a:p>
          <a:p>
            <a:endParaRPr lang="en-US" sz="800" b="1" dirty="0"/>
          </a:p>
          <a:p>
            <a:endParaRPr lang="en-US" sz="200" b="1" dirty="0"/>
          </a:p>
          <a:p>
            <a:r>
              <a:rPr lang="en-US" sz="2000" b="1" dirty="0" err="1"/>
              <a:t>Ch</a:t>
            </a:r>
            <a:r>
              <a:rPr lang="en-US" sz="2000" b="1" dirty="0"/>
              <a:t> 10  More Genealogy	God’s plan to send the Messiah</a:t>
            </a:r>
          </a:p>
          <a:p>
            <a:endParaRPr lang="en-US" sz="800" b="1" dirty="0"/>
          </a:p>
          <a:p>
            <a:endParaRPr lang="en-US" sz="200" b="1" dirty="0"/>
          </a:p>
          <a:p>
            <a:r>
              <a:rPr lang="en-US" sz="2000" b="1" dirty="0" err="1"/>
              <a:t>Ch</a:t>
            </a:r>
            <a:r>
              <a:rPr lang="en-US" sz="2000" b="1" dirty="0"/>
              <a:t> 11  The tower of Babel	God vs. idols</a:t>
            </a:r>
          </a:p>
          <a:p>
            <a:endParaRPr lang="en-US" sz="200" b="1" dirty="0"/>
          </a:p>
          <a:p>
            <a:r>
              <a:rPr lang="en-US" sz="2000" b="1" dirty="0" err="1"/>
              <a:t>Ch</a:t>
            </a:r>
            <a:r>
              <a:rPr lang="en-US" sz="2000" b="1" dirty="0"/>
              <a:t> 12-23    Abraham; The Father of Faith     God chooses a person through whom to send the Messiah.</a:t>
            </a:r>
          </a:p>
          <a:p>
            <a:endParaRPr lang="en-US" sz="200" b="1" dirty="0"/>
          </a:p>
        </p:txBody>
      </p:sp>
      <p:sp>
        <p:nvSpPr>
          <p:cNvPr id="3" name="Title 2"/>
          <p:cNvSpPr>
            <a:spLocks noGrp="1"/>
          </p:cNvSpPr>
          <p:nvPr>
            <p:ph type="title"/>
          </p:nvPr>
        </p:nvSpPr>
        <p:spPr/>
        <p:txBody>
          <a:bodyPr/>
          <a:lstStyle/>
          <a:p>
            <a:r>
              <a:rPr lang="en-US" sz="3600" b="1" dirty="0"/>
              <a:t>Outline of Genesis</a:t>
            </a:r>
          </a:p>
        </p:txBody>
      </p:sp>
    </p:spTree>
    <p:extLst>
      <p:ext uri="{BB962C8B-B14F-4D97-AF65-F5344CB8AC3E}">
        <p14:creationId xmlns:p14="http://schemas.microsoft.com/office/powerpoint/2010/main" val="23603631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1" y="2057401"/>
            <a:ext cx="7758952" cy="4068762"/>
          </a:xfrm>
        </p:spPr>
        <p:txBody>
          <a:bodyPr>
            <a:normAutofit/>
          </a:bodyPr>
          <a:lstStyle/>
          <a:p>
            <a:pPr marL="0" indent="0">
              <a:buNone/>
            </a:pPr>
            <a:r>
              <a:rPr lang="en-US" sz="2800" b="1" dirty="0"/>
              <a:t>Contrast Abraham and Lot</a:t>
            </a:r>
          </a:p>
          <a:p>
            <a:pPr marL="0" indent="0">
              <a:buNone/>
            </a:pPr>
            <a:endParaRPr lang="en-US" sz="1000" b="1" dirty="0"/>
          </a:p>
          <a:p>
            <a:pPr marL="0" indent="0">
              <a:buNone/>
            </a:pPr>
            <a:r>
              <a:rPr lang="en-US" sz="2800" b="1" dirty="0"/>
              <a:t>Genesis 13:12  Lot lives NEAR Sodom</a:t>
            </a:r>
          </a:p>
          <a:p>
            <a:pPr marL="0" indent="0">
              <a:buNone/>
            </a:pPr>
            <a:endParaRPr lang="en-US" sz="1000" b="1" dirty="0"/>
          </a:p>
          <a:p>
            <a:pPr marL="0" indent="0">
              <a:buNone/>
            </a:pPr>
            <a:r>
              <a:rPr lang="en-US" sz="2800" b="1" dirty="0"/>
              <a:t>Genesis 14:12  Lot living IN Sodom</a:t>
            </a:r>
          </a:p>
          <a:p>
            <a:pPr marL="0" indent="0">
              <a:buNone/>
            </a:pPr>
            <a:endParaRPr lang="en-US" sz="1000" b="1" dirty="0"/>
          </a:p>
          <a:p>
            <a:pPr marL="0" indent="0">
              <a:buNone/>
            </a:pPr>
            <a:r>
              <a:rPr lang="en-US" sz="2800" b="1" dirty="0"/>
              <a:t>Gen 14:22-24  Abraham:  I will accept nothing belonging to you.  Abraham avoids entanglement in the world.</a:t>
            </a:r>
          </a:p>
        </p:txBody>
      </p:sp>
      <p:sp>
        <p:nvSpPr>
          <p:cNvPr id="3" name="Title 2"/>
          <p:cNvSpPr>
            <a:spLocks noGrp="1"/>
          </p:cNvSpPr>
          <p:nvPr>
            <p:ph type="title"/>
          </p:nvPr>
        </p:nvSpPr>
        <p:spPr/>
        <p:txBody>
          <a:bodyPr/>
          <a:lstStyle/>
          <a:p>
            <a:r>
              <a:rPr lang="en-US" sz="4000" b="1" dirty="0"/>
              <a:t>Genesis 14 Abraham Saves Lot</a:t>
            </a:r>
          </a:p>
        </p:txBody>
      </p:sp>
    </p:spTree>
    <p:extLst>
      <p:ext uri="{BB962C8B-B14F-4D97-AF65-F5344CB8AC3E}">
        <p14:creationId xmlns:p14="http://schemas.microsoft.com/office/powerpoint/2010/main" val="22616518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8686800" cy="4648200"/>
          </a:xfrm>
        </p:spPr>
        <p:txBody>
          <a:bodyPr>
            <a:normAutofit/>
          </a:bodyPr>
          <a:lstStyle/>
          <a:p>
            <a:pPr eaLnBrk="1" hangingPunct="1">
              <a:lnSpc>
                <a:spcPct val="90000"/>
              </a:lnSpc>
              <a:defRPr/>
            </a:pPr>
            <a:r>
              <a:rPr lang="en-US" sz="2800" b="1" dirty="0"/>
              <a:t>Melchizedek means King of Righteousness.</a:t>
            </a:r>
          </a:p>
          <a:p>
            <a:pPr eaLnBrk="1" hangingPunct="1">
              <a:lnSpc>
                <a:spcPct val="90000"/>
              </a:lnSpc>
              <a:defRPr/>
            </a:pPr>
            <a:r>
              <a:rPr lang="en-US" sz="2800" b="1" dirty="0"/>
              <a:t>King of Salem means King (prince?) of Peace.</a:t>
            </a:r>
          </a:p>
          <a:p>
            <a:pPr eaLnBrk="1" hangingPunct="1">
              <a:lnSpc>
                <a:spcPct val="90000"/>
              </a:lnSpc>
              <a:defRPr/>
            </a:pPr>
            <a:r>
              <a:rPr lang="en-US" sz="2800" b="1" dirty="0"/>
              <a:t>The King of physical Jerusalem.</a:t>
            </a:r>
          </a:p>
          <a:p>
            <a:pPr eaLnBrk="1" hangingPunct="1">
              <a:lnSpc>
                <a:spcPct val="90000"/>
              </a:lnSpc>
              <a:defRPr/>
            </a:pPr>
            <a:r>
              <a:rPr lang="en-US" sz="2800" b="1" dirty="0"/>
              <a:t>Without beginning or end of days.</a:t>
            </a:r>
          </a:p>
          <a:p>
            <a:pPr eaLnBrk="1" hangingPunct="1">
              <a:lnSpc>
                <a:spcPct val="90000"/>
              </a:lnSpc>
              <a:defRPr/>
            </a:pPr>
            <a:r>
              <a:rPr lang="en-US" sz="2800" b="1" dirty="0"/>
              <a:t>Without descendants.</a:t>
            </a:r>
          </a:p>
          <a:p>
            <a:pPr eaLnBrk="1" hangingPunct="1">
              <a:lnSpc>
                <a:spcPct val="90000"/>
              </a:lnSpc>
              <a:defRPr/>
            </a:pPr>
            <a:r>
              <a:rPr lang="en-US" sz="2800" b="1" dirty="0"/>
              <a:t>High Priest because of his character, not by descent.</a:t>
            </a:r>
          </a:p>
          <a:p>
            <a:pPr eaLnBrk="1" hangingPunct="1">
              <a:lnSpc>
                <a:spcPct val="90000"/>
              </a:lnSpc>
              <a:defRPr/>
            </a:pPr>
            <a:r>
              <a:rPr lang="en-US" sz="2800" b="1" dirty="0"/>
              <a:t>Greater than Abraham (</a:t>
            </a:r>
            <a:r>
              <a:rPr lang="en-US" sz="2800" b="1" dirty="0" err="1"/>
              <a:t>Heb</a:t>
            </a:r>
            <a:r>
              <a:rPr lang="en-US" sz="2800" b="1" dirty="0"/>
              <a:t> 7:4, John 8:53-58).</a:t>
            </a:r>
          </a:p>
          <a:p>
            <a:pPr eaLnBrk="1" hangingPunct="1">
              <a:lnSpc>
                <a:spcPct val="90000"/>
              </a:lnSpc>
              <a:defRPr/>
            </a:pPr>
            <a:r>
              <a:rPr lang="en-US" sz="2800" b="1" dirty="0"/>
              <a:t>Blessed Abraham  Gen 14:19</a:t>
            </a:r>
          </a:p>
          <a:p>
            <a:pPr marL="0" indent="0" eaLnBrk="1" hangingPunct="1">
              <a:lnSpc>
                <a:spcPct val="90000"/>
              </a:lnSpc>
              <a:buNone/>
              <a:defRPr/>
            </a:pPr>
            <a:endParaRPr lang="en-US" sz="2400" b="1" dirty="0"/>
          </a:p>
        </p:txBody>
      </p:sp>
    </p:spTree>
    <p:extLst>
      <p:ext uri="{BB962C8B-B14F-4D97-AF65-F5344CB8AC3E}">
        <p14:creationId xmlns:p14="http://schemas.microsoft.com/office/powerpoint/2010/main" val="3265483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5562"/>
          </a:xfrm>
        </p:spPr>
        <p:txBody>
          <a:bodyPr/>
          <a:lstStyle/>
          <a:p>
            <a:pPr eaLnBrk="1" hangingPunct="1">
              <a:defRPr/>
            </a:pPr>
            <a:r>
              <a:rPr lang="en-US" sz="4000" b="1" dirty="0"/>
              <a:t>Melchizedek: Prefigure of Christ</a:t>
            </a:r>
          </a:p>
        </p:txBody>
      </p:sp>
      <p:sp>
        <p:nvSpPr>
          <p:cNvPr id="61443" name="Rectangle 3"/>
          <p:cNvSpPr>
            <a:spLocks noGrp="1" noChangeArrowheads="1"/>
          </p:cNvSpPr>
          <p:nvPr>
            <p:ph type="body" idx="1"/>
          </p:nvPr>
        </p:nvSpPr>
        <p:spPr>
          <a:xfrm>
            <a:off x="304800" y="2133600"/>
            <a:ext cx="5851524" cy="4648200"/>
          </a:xfrm>
        </p:spPr>
        <p:txBody>
          <a:bodyPr>
            <a:normAutofit/>
          </a:bodyPr>
          <a:lstStyle/>
          <a:p>
            <a:pPr eaLnBrk="1" hangingPunct="1">
              <a:lnSpc>
                <a:spcPct val="90000"/>
              </a:lnSpc>
              <a:defRPr/>
            </a:pPr>
            <a:r>
              <a:rPr lang="en-US" sz="2800" b="1" dirty="0"/>
              <a:t>Blessed Abraham  Gen 14:19</a:t>
            </a:r>
          </a:p>
          <a:p>
            <a:pPr eaLnBrk="1" hangingPunct="1">
              <a:lnSpc>
                <a:spcPct val="90000"/>
              </a:lnSpc>
              <a:defRPr/>
            </a:pPr>
            <a:r>
              <a:rPr lang="en-US" sz="2800" b="1" dirty="0"/>
              <a:t>Gave Abraham bread and wine (prefigures Lord’s Supper)</a:t>
            </a:r>
          </a:p>
          <a:p>
            <a:pPr eaLnBrk="1" hangingPunct="1">
              <a:lnSpc>
                <a:spcPct val="90000"/>
              </a:lnSpc>
              <a:defRPr/>
            </a:pPr>
            <a:r>
              <a:rPr lang="en-US" sz="2800" b="1" dirty="0"/>
              <a:t>Not a Levite (not even a Jew!)</a:t>
            </a:r>
          </a:p>
          <a:p>
            <a:pPr eaLnBrk="1" hangingPunct="1">
              <a:lnSpc>
                <a:spcPct val="90000"/>
              </a:lnSpc>
              <a:defRPr/>
            </a:pPr>
            <a:r>
              <a:rPr lang="en-US" sz="2800" b="1" dirty="0"/>
              <a:t>A priest for everyone; not just for the Jews.</a:t>
            </a:r>
          </a:p>
          <a:p>
            <a:pPr eaLnBrk="1" hangingPunct="1">
              <a:lnSpc>
                <a:spcPct val="90000"/>
              </a:lnSpc>
              <a:defRPr/>
            </a:pPr>
            <a:r>
              <a:rPr lang="en-US" sz="2800" b="1" dirty="0"/>
              <a:t>A priest and a king.</a:t>
            </a:r>
          </a:p>
          <a:p>
            <a:pPr eaLnBrk="1" hangingPunct="1">
              <a:lnSpc>
                <a:spcPct val="90000"/>
              </a:lnSpc>
              <a:defRPr/>
            </a:pPr>
            <a:r>
              <a:rPr lang="en-US" sz="2800" b="1" dirty="0"/>
              <a:t>A priest forever (</a:t>
            </a:r>
            <a:r>
              <a:rPr lang="en-US" sz="2800" b="1" dirty="0" err="1"/>
              <a:t>Heb</a:t>
            </a:r>
            <a:r>
              <a:rPr lang="en-US" sz="2800" b="1" dirty="0"/>
              <a:t> 7:3, Ps 110:4</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4" y="2209800"/>
            <a:ext cx="29622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8783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800" b="1" dirty="0"/>
              <a:t>Gen 15:2-3  Abraham is struggling here</a:t>
            </a:r>
          </a:p>
          <a:p>
            <a:pPr marL="0" indent="0">
              <a:buNone/>
            </a:pPr>
            <a:r>
              <a:rPr lang="en-US" sz="2800" b="1" dirty="0"/>
              <a:t>1. You will have a son (15:4)</a:t>
            </a:r>
          </a:p>
          <a:p>
            <a:pPr marL="0" indent="0">
              <a:buNone/>
            </a:pPr>
            <a:r>
              <a:rPr lang="en-US" sz="2800" b="1" dirty="0"/>
              <a:t>2. Like the stars in the sky, “So shall your offspring be.” (15:5)</a:t>
            </a:r>
          </a:p>
          <a:p>
            <a:pPr marL="0" indent="0">
              <a:buNone/>
            </a:pPr>
            <a:r>
              <a:rPr lang="en-US" sz="2800" b="1" dirty="0"/>
              <a:t>3. I will give you this land (15:18-19)</a:t>
            </a:r>
          </a:p>
          <a:p>
            <a:pPr marL="0" indent="0">
              <a:buNone/>
            </a:pPr>
            <a:endParaRPr lang="en-US" sz="1200" b="1" dirty="0"/>
          </a:p>
          <a:p>
            <a:pPr marL="0" indent="0">
              <a:buNone/>
            </a:pPr>
            <a:r>
              <a:rPr lang="en-US" sz="2800" b="1" dirty="0"/>
              <a:t>“Abraham believed God and it was credited to him as righteousness”  (15:6)  Romans 4:3</a:t>
            </a:r>
          </a:p>
          <a:p>
            <a:pPr marL="0" indent="0">
              <a:buNone/>
            </a:pPr>
            <a:endParaRPr lang="en-US" sz="2800" b="1" dirty="0"/>
          </a:p>
        </p:txBody>
      </p:sp>
      <p:sp>
        <p:nvSpPr>
          <p:cNvPr id="3" name="Title 2"/>
          <p:cNvSpPr>
            <a:spLocks noGrp="1"/>
          </p:cNvSpPr>
          <p:nvPr>
            <p:ph type="title"/>
          </p:nvPr>
        </p:nvSpPr>
        <p:spPr/>
        <p:txBody>
          <a:bodyPr/>
          <a:lstStyle/>
          <a:p>
            <a:r>
              <a:rPr lang="en-US" sz="3600" b="1" dirty="0"/>
              <a:t>Genesis 15 God Makes a Covenant With Abraham</a:t>
            </a:r>
          </a:p>
        </p:txBody>
      </p:sp>
    </p:spTree>
    <p:extLst>
      <p:ext uri="{BB962C8B-B14F-4D97-AF65-F5344CB8AC3E}">
        <p14:creationId xmlns:p14="http://schemas.microsoft.com/office/powerpoint/2010/main" val="9174333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2248347"/>
            <a:ext cx="4191000" cy="4228653"/>
          </a:xfrm>
        </p:spPr>
        <p:txBody>
          <a:bodyPr>
            <a:normAutofit/>
          </a:bodyPr>
          <a:lstStyle/>
          <a:p>
            <a:pPr marL="0" indent="0">
              <a:buNone/>
            </a:pPr>
            <a:r>
              <a:rPr lang="en-US" b="1" dirty="0"/>
              <a:t>Symbolism:  Whoever walks between the halves invokes on themselves the same fate if they do not live up to their end of the bargain.</a:t>
            </a:r>
          </a:p>
          <a:p>
            <a:pPr marL="0" indent="0">
              <a:buNone/>
            </a:pPr>
            <a:endParaRPr lang="en-US" sz="900" b="1" dirty="0"/>
          </a:p>
          <a:p>
            <a:pPr marL="0" indent="0">
              <a:buNone/>
            </a:pPr>
            <a:r>
              <a:rPr lang="en-US" b="1" dirty="0"/>
              <a:t>God humbles himself to assure Abraham.</a:t>
            </a:r>
          </a:p>
          <a:p>
            <a:pPr marL="0" indent="0">
              <a:buNone/>
            </a:pPr>
            <a:endParaRPr lang="en-US" sz="800" b="1" dirty="0"/>
          </a:p>
          <a:p>
            <a:pPr marL="0" indent="0">
              <a:buNone/>
            </a:pPr>
            <a:r>
              <a:rPr lang="en-US" b="1" dirty="0"/>
              <a:t>But… 400 years</a:t>
            </a:r>
          </a:p>
        </p:txBody>
      </p:sp>
      <p:sp>
        <p:nvSpPr>
          <p:cNvPr id="3" name="Title 2"/>
          <p:cNvSpPr>
            <a:spLocks noGrp="1"/>
          </p:cNvSpPr>
          <p:nvPr>
            <p:ph type="title"/>
          </p:nvPr>
        </p:nvSpPr>
        <p:spPr/>
        <p:txBody>
          <a:bodyPr/>
          <a:lstStyle/>
          <a:p>
            <a:r>
              <a:rPr lang="en-US" sz="4000" b="1" dirty="0"/>
              <a:t>God Confirms His Covenant</a:t>
            </a:r>
          </a:p>
        </p:txBody>
      </p:sp>
      <p:pic>
        <p:nvPicPr>
          <p:cNvPr id="1026" name="Picture 2" descr="genesis-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99" y="2007850"/>
            <a:ext cx="3577733" cy="485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5601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133600"/>
            <a:ext cx="8381999" cy="4495800"/>
          </a:xfrm>
        </p:spPr>
        <p:txBody>
          <a:bodyPr>
            <a:noAutofit/>
          </a:bodyPr>
          <a:lstStyle/>
          <a:p>
            <a:pPr marL="0" indent="0">
              <a:buNone/>
            </a:pPr>
            <a:r>
              <a:rPr lang="en-US" sz="2800" b="1" dirty="0"/>
              <a:t>Gen 16:1-4   Sarai offers Hagar to Abraham.</a:t>
            </a:r>
          </a:p>
          <a:p>
            <a:endParaRPr lang="en-US" sz="1200" b="1" dirty="0"/>
          </a:p>
          <a:p>
            <a:pPr marL="0" indent="0">
              <a:buNone/>
            </a:pPr>
            <a:r>
              <a:rPr lang="en-US" sz="2800" b="1" dirty="0"/>
              <a:t>Ishmael is definitely not the child of promise/faith!</a:t>
            </a:r>
          </a:p>
          <a:p>
            <a:pPr marL="0" indent="0">
              <a:buNone/>
            </a:pPr>
            <a:endParaRPr lang="en-US" sz="1200" b="1" dirty="0"/>
          </a:p>
          <a:p>
            <a:pPr marL="0" indent="0">
              <a:buNone/>
            </a:pPr>
            <a:r>
              <a:rPr lang="en-US" sz="2800" b="1" dirty="0"/>
              <a:t>Gen 16:7-16  Sarai persecutes Hagar.  Hagar flees.  God intervenes.</a:t>
            </a:r>
          </a:p>
          <a:p>
            <a:pPr marL="0" indent="0">
              <a:buNone/>
            </a:pPr>
            <a:endParaRPr lang="en-US" sz="1000" b="1" dirty="0"/>
          </a:p>
          <a:p>
            <a:pPr marL="0" indent="0">
              <a:buNone/>
            </a:pPr>
            <a:r>
              <a:rPr lang="en-US" sz="2800" b="1" dirty="0"/>
              <a:t>Gen 16:12  Ishmael’s descendants (the Arabs) will be in perpetual hostility to his brothers (the Jews)</a:t>
            </a:r>
            <a:endParaRPr lang="en-US" sz="800" b="1" dirty="0"/>
          </a:p>
          <a:p>
            <a:endParaRPr lang="en-US" sz="800" b="1" dirty="0"/>
          </a:p>
          <a:p>
            <a:pPr marL="0" indent="0">
              <a:buNone/>
            </a:pPr>
            <a:endParaRPr lang="en-US" sz="2800" b="1" dirty="0"/>
          </a:p>
        </p:txBody>
      </p:sp>
      <p:sp>
        <p:nvSpPr>
          <p:cNvPr id="3" name="Title 2"/>
          <p:cNvSpPr>
            <a:spLocks noGrp="1"/>
          </p:cNvSpPr>
          <p:nvPr>
            <p:ph type="title"/>
          </p:nvPr>
        </p:nvSpPr>
        <p:spPr/>
        <p:txBody>
          <a:bodyPr/>
          <a:lstStyle/>
          <a:p>
            <a:r>
              <a:rPr lang="en-US" sz="3600" b="1" dirty="0"/>
              <a:t>Genesis 16-18, 21 Hagar, Sarah, Ishmael and Isaac</a:t>
            </a:r>
          </a:p>
        </p:txBody>
      </p:sp>
    </p:spTree>
    <p:extLst>
      <p:ext uri="{BB962C8B-B14F-4D97-AF65-F5344CB8AC3E}">
        <p14:creationId xmlns:p14="http://schemas.microsoft.com/office/powerpoint/2010/main" val="14747577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248347"/>
            <a:ext cx="4648200" cy="4228653"/>
          </a:xfrm>
        </p:spPr>
        <p:txBody>
          <a:bodyPr>
            <a:normAutofit lnSpcReduction="10000"/>
          </a:bodyPr>
          <a:lstStyle/>
          <a:p>
            <a:pPr marL="0" indent="0">
              <a:buNone/>
            </a:pPr>
            <a:r>
              <a:rPr lang="en-US" sz="2800" b="1" dirty="0"/>
              <a:t>Gen 17:12 Every male child 8 days old….</a:t>
            </a:r>
          </a:p>
          <a:p>
            <a:pPr marL="0" indent="0">
              <a:buNone/>
            </a:pPr>
            <a:endParaRPr lang="en-US" sz="800" b="1" dirty="0"/>
          </a:p>
          <a:p>
            <a:pPr marL="0" indent="0">
              <a:buNone/>
            </a:pPr>
            <a:r>
              <a:rPr lang="en-US" sz="2800" b="1" dirty="0"/>
              <a:t>Gen 17:15-16 Sarah will bear a child.   Abraham laughs.  Isaac (</a:t>
            </a:r>
            <a:r>
              <a:rPr lang="en-US" sz="2800" b="1" i="1" dirty="0" err="1"/>
              <a:t>yitschaq</a:t>
            </a:r>
            <a:r>
              <a:rPr lang="en-US" sz="2800" b="1" i="1" dirty="0"/>
              <a:t>) = </a:t>
            </a:r>
            <a:r>
              <a:rPr lang="en-US" sz="2800" b="1" dirty="0"/>
              <a:t>he laughs</a:t>
            </a:r>
          </a:p>
          <a:p>
            <a:pPr marL="0" indent="0">
              <a:buNone/>
            </a:pPr>
            <a:endParaRPr lang="en-US" sz="900" b="1" dirty="0"/>
          </a:p>
          <a:p>
            <a:pPr marL="0" indent="0">
              <a:buNone/>
            </a:pPr>
            <a:r>
              <a:rPr lang="en-US" sz="2800" b="1" dirty="0"/>
              <a:t>Gen 18:12-14 Sarah laughs.  Is anything to hard for the Lord?</a:t>
            </a:r>
          </a:p>
        </p:txBody>
      </p:sp>
      <p:sp>
        <p:nvSpPr>
          <p:cNvPr id="3" name="Title 2"/>
          <p:cNvSpPr>
            <a:spLocks noGrp="1"/>
          </p:cNvSpPr>
          <p:nvPr>
            <p:ph type="title"/>
          </p:nvPr>
        </p:nvSpPr>
        <p:spPr/>
        <p:txBody>
          <a:bodyPr/>
          <a:lstStyle/>
          <a:p>
            <a:r>
              <a:rPr lang="en-US" sz="3600" b="1" dirty="0"/>
              <a:t>Genesis 17 &amp; 18 The Covenant of Circumcision</a:t>
            </a:r>
          </a:p>
        </p:txBody>
      </p:sp>
      <p:pic>
        <p:nvPicPr>
          <p:cNvPr id="2050" name="Picture 2" descr="File:Figures 017 Abraham Took Ishmael with All the Males Born in His House and Circumcised T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736" y="1734671"/>
            <a:ext cx="3516299" cy="486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509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438400"/>
            <a:ext cx="4343399" cy="3877815"/>
          </a:xfrm>
        </p:spPr>
        <p:txBody>
          <a:bodyPr>
            <a:normAutofit lnSpcReduction="10000"/>
          </a:bodyPr>
          <a:lstStyle/>
          <a:p>
            <a:pPr marL="0" indent="0">
              <a:buNone/>
            </a:pPr>
            <a:r>
              <a:rPr lang="en-US" b="1" dirty="0"/>
              <a:t>Gen 18:12 Sarah laughs. “After I am worn out and my lord is old will I now have this pleasure?</a:t>
            </a:r>
          </a:p>
          <a:p>
            <a:pPr marL="0" indent="0">
              <a:buNone/>
            </a:pPr>
            <a:endParaRPr lang="en-US" b="1" dirty="0"/>
          </a:p>
          <a:p>
            <a:pPr marL="0" indent="0">
              <a:buNone/>
            </a:pPr>
            <a:r>
              <a:rPr lang="en-US" b="1" dirty="0"/>
              <a:t>18:14  Is anything too hard for the Lord?</a:t>
            </a:r>
          </a:p>
          <a:p>
            <a:pPr marL="0" indent="0">
              <a:buNone/>
            </a:pPr>
            <a:endParaRPr lang="en-US" b="1" dirty="0"/>
          </a:p>
          <a:p>
            <a:pPr marL="0" indent="0">
              <a:buNone/>
            </a:pPr>
            <a:r>
              <a:rPr lang="en-US" b="1" dirty="0"/>
              <a:t>Gen 21:1-7  Isaac is born and Sarah laughs again.</a:t>
            </a:r>
          </a:p>
        </p:txBody>
      </p:sp>
      <p:sp>
        <p:nvSpPr>
          <p:cNvPr id="3" name="Title 2"/>
          <p:cNvSpPr>
            <a:spLocks noGrp="1"/>
          </p:cNvSpPr>
          <p:nvPr>
            <p:ph type="title"/>
          </p:nvPr>
        </p:nvSpPr>
        <p:spPr/>
        <p:txBody>
          <a:bodyPr/>
          <a:lstStyle/>
          <a:p>
            <a:r>
              <a:rPr lang="en-US" sz="3600" b="1" dirty="0"/>
              <a:t>Sarah Laughs Twice</a:t>
            </a:r>
          </a:p>
        </p:txBody>
      </p:sp>
      <p:pic>
        <p:nvPicPr>
          <p:cNvPr id="1026" name="Picture 2" descr="Image result for sarah laugh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600200"/>
            <a:ext cx="363778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06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2362200"/>
            <a:ext cx="4648199" cy="4267200"/>
          </a:xfrm>
        </p:spPr>
        <p:txBody>
          <a:bodyPr>
            <a:normAutofit lnSpcReduction="10000"/>
          </a:bodyPr>
          <a:lstStyle/>
          <a:p>
            <a:r>
              <a:rPr lang="en-US" b="1" dirty="0"/>
              <a:t>Hagar, Ishmael represent slavery and they represent physical Israel.</a:t>
            </a:r>
          </a:p>
          <a:p>
            <a:pPr lvl="1"/>
            <a:r>
              <a:rPr lang="en-US" b="1" dirty="0"/>
              <a:t>Ishmael… born “the usual way”</a:t>
            </a:r>
          </a:p>
          <a:p>
            <a:pPr lvl="1"/>
            <a:endParaRPr lang="en-US" sz="800" b="1" dirty="0"/>
          </a:p>
          <a:p>
            <a:r>
              <a:rPr lang="en-US" b="1" dirty="0"/>
              <a:t>Sarah and Isaac represent freedom, promise.  They represent spiritual Israel—us?</a:t>
            </a:r>
          </a:p>
          <a:p>
            <a:pPr lvl="1"/>
            <a:r>
              <a:rPr lang="en-US" b="1" dirty="0"/>
              <a:t>Isaac the child of promise</a:t>
            </a:r>
          </a:p>
          <a:p>
            <a:pPr lvl="1"/>
            <a:endParaRPr lang="en-US" sz="800" b="1" dirty="0"/>
          </a:p>
          <a:p>
            <a:r>
              <a:rPr lang="en-US" b="1" dirty="0"/>
              <a:t>Galatians 4:21-31</a:t>
            </a:r>
          </a:p>
        </p:txBody>
      </p:sp>
      <p:sp>
        <p:nvSpPr>
          <p:cNvPr id="3" name="Title 2"/>
          <p:cNvSpPr>
            <a:spLocks noGrp="1"/>
          </p:cNvSpPr>
          <p:nvPr>
            <p:ph type="title"/>
          </p:nvPr>
        </p:nvSpPr>
        <p:spPr/>
        <p:txBody>
          <a:bodyPr/>
          <a:lstStyle/>
          <a:p>
            <a:r>
              <a:rPr lang="en-US" sz="3600" b="1" dirty="0"/>
              <a:t>Genesis 16-18, 21 Hagar, Sarah, Ishmael and Isaac</a:t>
            </a:r>
          </a:p>
        </p:txBody>
      </p:sp>
      <p:pic>
        <p:nvPicPr>
          <p:cNvPr id="4100" name="Picture 4" descr="http://www.jhom.com/topics/envy/images/sarah/sarah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375" y="2740024"/>
            <a:ext cx="4445625" cy="362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613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38800" y="2248347"/>
            <a:ext cx="3124200" cy="3877815"/>
          </a:xfrm>
        </p:spPr>
        <p:txBody>
          <a:bodyPr/>
          <a:lstStyle/>
          <a:p>
            <a:pPr marL="0" indent="0">
              <a:buNone/>
            </a:pPr>
            <a:r>
              <a:rPr lang="en-US" b="1" dirty="0"/>
              <a:t>Gen 18:19 I have chosen (yada known) Abraham.</a:t>
            </a:r>
          </a:p>
          <a:p>
            <a:pPr marL="0" indent="0">
              <a:buNone/>
            </a:pPr>
            <a:endParaRPr lang="en-US" b="1" dirty="0"/>
          </a:p>
          <a:p>
            <a:pPr marL="0" indent="0">
              <a:buNone/>
            </a:pPr>
            <a:r>
              <a:rPr lang="en-US" b="1" dirty="0"/>
              <a:t>Abraham, like a prophet, pleads for Sodom.</a:t>
            </a:r>
          </a:p>
        </p:txBody>
      </p:sp>
      <p:sp>
        <p:nvSpPr>
          <p:cNvPr id="3" name="Title 2"/>
          <p:cNvSpPr>
            <a:spLocks noGrp="1"/>
          </p:cNvSpPr>
          <p:nvPr>
            <p:ph type="title"/>
          </p:nvPr>
        </p:nvSpPr>
        <p:spPr/>
        <p:txBody>
          <a:bodyPr/>
          <a:lstStyle/>
          <a:p>
            <a:r>
              <a:rPr lang="en-US" sz="3600" b="1" dirty="0"/>
              <a:t>Gen 18:17-23 Abraham Intercedes for Sodom</a:t>
            </a:r>
          </a:p>
        </p:txBody>
      </p:sp>
      <p:pic>
        <p:nvPicPr>
          <p:cNvPr id="1026" name="Picture 2" descr="Image result for abraham pleads for So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09092"/>
            <a:ext cx="5257800" cy="423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094641"/>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2_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5787</TotalTime>
  <Words>6194</Words>
  <Application>Microsoft Office PowerPoint</Application>
  <PresentationFormat>On-screen Show (4:3)</PresentationFormat>
  <Paragraphs>1031</Paragraphs>
  <Slides>136</Slides>
  <Notes>55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136</vt:i4>
      </vt:variant>
    </vt:vector>
  </HeadingPairs>
  <TitlesOfParts>
    <vt:vector size="149" baseType="lpstr">
      <vt:lpstr>Arial</vt:lpstr>
      <vt:lpstr>Book Antiqua</vt:lpstr>
      <vt:lpstr>Calibri</vt:lpstr>
      <vt:lpstr>Garamond</vt:lpstr>
      <vt:lpstr>Lucida Sans</vt:lpstr>
      <vt:lpstr>Tahoma</vt:lpstr>
      <vt:lpstr>Times New Roman</vt:lpstr>
      <vt:lpstr>Verdana</vt:lpstr>
      <vt:lpstr>Wingdings</vt:lpstr>
      <vt:lpstr>Cliff</vt:lpstr>
      <vt:lpstr>1_Hardcover</vt:lpstr>
      <vt:lpstr>2_Hardcover</vt:lpstr>
      <vt:lpstr>Stream</vt:lpstr>
      <vt:lpstr>PowerPoint Presentation</vt:lpstr>
      <vt:lpstr>Genesis</vt:lpstr>
      <vt:lpstr>An Outline of the Bible:</vt:lpstr>
      <vt:lpstr>Another Outline of the Bible</vt:lpstr>
      <vt:lpstr>Themes in Genesis</vt:lpstr>
      <vt:lpstr>Genesis as an Introduction</vt:lpstr>
      <vt:lpstr>A Very Brief Outline of Genesis</vt:lpstr>
      <vt:lpstr>A Slightly More Detailed Outline</vt:lpstr>
      <vt:lpstr>Outline of Genesis</vt:lpstr>
      <vt:lpstr>Outline of Genesis (cont.)</vt:lpstr>
      <vt:lpstr>Author of Genesis</vt:lpstr>
      <vt:lpstr>Genesis Chapter 1: Creation</vt:lpstr>
      <vt:lpstr>Genesis 1: A Polemic</vt:lpstr>
      <vt:lpstr>World View</vt:lpstr>
      <vt:lpstr>Competing World Views</vt:lpstr>
      <vt:lpstr>The Christian World View   According to Genesis 1-4:</vt:lpstr>
      <vt:lpstr>The Christian World View (cont.)</vt:lpstr>
      <vt:lpstr>A Good World View</vt:lpstr>
      <vt:lpstr>The Hard Questions</vt:lpstr>
      <vt:lpstr>Christianity: A Good World View</vt:lpstr>
      <vt:lpstr>Genesis Chapter 1: Creation</vt:lpstr>
      <vt:lpstr>What Does God Do in Genesis 1?</vt:lpstr>
      <vt:lpstr>Two things to notice in Gen 1:2</vt:lpstr>
      <vt:lpstr>Genesis 1:11-25  God Creates Life</vt:lpstr>
      <vt:lpstr>In God’s image and likeness</vt:lpstr>
      <vt:lpstr>Blessings</vt:lpstr>
      <vt:lpstr>God: Mankind Will Rule the Earth</vt:lpstr>
      <vt:lpstr>It’s All Good</vt:lpstr>
      <vt:lpstr>Genesis 2:1-3  The Seventh Day</vt:lpstr>
      <vt:lpstr>Genesis Chapter One: Creation</vt:lpstr>
      <vt:lpstr>Framework Theory</vt:lpstr>
      <vt:lpstr>A Quick Summary of Genesis One:</vt:lpstr>
      <vt:lpstr>A More Detailed Summary of Genesis One From the Viewpoint of an Observer on the Earth:</vt:lpstr>
      <vt:lpstr>Is Genesis 1:1 a Myth?</vt:lpstr>
      <vt:lpstr>Creation Myths</vt:lpstr>
      <vt:lpstr>PowerPoint Presentation</vt:lpstr>
      <vt:lpstr>PowerPoint Presentation</vt:lpstr>
      <vt:lpstr>PowerPoint Presentation</vt:lpstr>
      <vt:lpstr>Is the Metaphorical Day a Reasonable Interpretation? Pre-Science Theologians Who Said Yes.</vt:lpstr>
      <vt:lpstr>Translations of yom in the Old Testament (NIV)</vt:lpstr>
      <vt:lpstr>Genesis 2:4-25  Who is man?</vt:lpstr>
      <vt:lpstr>Genesis 2:4-25  How it was supposed to be</vt:lpstr>
      <vt:lpstr>Genesis 2:9 Two Trees</vt:lpstr>
      <vt:lpstr>Knowledge of Good and Evil</vt:lpstr>
      <vt:lpstr>Genesis 2:17  What is this death?</vt:lpstr>
      <vt:lpstr>Genesis 2:20-25  God creates a helper</vt:lpstr>
      <vt:lpstr>II. Genesis 3-11 The Need For a Savior</vt:lpstr>
      <vt:lpstr>Genesis 3  The Fall of Man</vt:lpstr>
      <vt:lpstr>Genesis 3 The Fall of Man</vt:lpstr>
      <vt:lpstr>Genesis 3  The Pattern of Sin</vt:lpstr>
      <vt:lpstr>Genesis 3  The Consequences of Sin</vt:lpstr>
      <vt:lpstr>Consequences (cont.)</vt:lpstr>
      <vt:lpstr>Adam: A Type of Jesus</vt:lpstr>
      <vt:lpstr>The “Fall”  A Hard Question</vt:lpstr>
      <vt:lpstr>Genesis 4 Cain and Abel Things go from bad to worse</vt:lpstr>
      <vt:lpstr>Cain’s Sin: A Pattern</vt:lpstr>
      <vt:lpstr>Genesis 4  Consequences</vt:lpstr>
      <vt:lpstr>Gen 4  God Makes Provision for Cain</vt:lpstr>
      <vt:lpstr>Genesis 4:17-5:32 Genealogy</vt:lpstr>
      <vt:lpstr>Genesis 5  Descendants of Seth</vt:lpstr>
      <vt:lpstr>The Flood: Genesis 6-9</vt:lpstr>
      <vt:lpstr>Genesis 6-9  The Flood.</vt:lpstr>
      <vt:lpstr>Genesis 6:1-8 Things Go From Bad to Worse to Worser </vt:lpstr>
      <vt:lpstr>Genesis 6 Things get even worse</vt:lpstr>
      <vt:lpstr>PowerPoint Presentation</vt:lpstr>
      <vt:lpstr>Salvation is by faith</vt:lpstr>
      <vt:lpstr>Noah:  A Man of Faith</vt:lpstr>
      <vt:lpstr>Historical Foreshadows</vt:lpstr>
      <vt:lpstr>The Flood:  Another True Myth</vt:lpstr>
      <vt:lpstr>Ancient Cultures With Flood Stories</vt:lpstr>
      <vt:lpstr>Common Elements in Flood Myths</vt:lpstr>
      <vt:lpstr>Common Elements with Gilgamesh</vt:lpstr>
      <vt:lpstr>Differences from Gilgamesh</vt:lpstr>
      <vt:lpstr>Explanations of the Flood</vt:lpstr>
      <vt:lpstr>The Bible and the Flood</vt:lpstr>
      <vt:lpstr>Genesis 9:8-17  God Makes a Covenant With Noah</vt:lpstr>
      <vt:lpstr>Genesis 10  Genealogy #2</vt:lpstr>
      <vt:lpstr>Genesis 11  The Tower of Babel</vt:lpstr>
      <vt:lpstr>God’s Response to Babel</vt:lpstr>
      <vt:lpstr>God Judges Babel</vt:lpstr>
      <vt:lpstr>Genesis 11:10-26 God’s Plan to Save His People</vt:lpstr>
      <vt:lpstr>Gen 11:27-32   A Slow Start</vt:lpstr>
      <vt:lpstr>III.  Genesis 12-50   God’s Plan to Save Mankind</vt:lpstr>
      <vt:lpstr>Genesis 12-25  Abraham</vt:lpstr>
      <vt:lpstr>Gen 12:1-3 God Calls Abraham</vt:lpstr>
      <vt:lpstr>Genesis 12, 13, 15, 17  A covenant with Abraham</vt:lpstr>
      <vt:lpstr>PowerPoint Presentation</vt:lpstr>
      <vt:lpstr>Gen 12:10-20  Abram and Sarai in Egypt</vt:lpstr>
      <vt:lpstr>Genesis 13:1-14:24 Abraham and Lot</vt:lpstr>
      <vt:lpstr>Genesis 14 Abraham Saves Lot</vt:lpstr>
      <vt:lpstr>Melchizedek: Prefigure of Christ</vt:lpstr>
      <vt:lpstr>Melchizedek: Prefigure of Christ</vt:lpstr>
      <vt:lpstr>Genesis 15 God Makes a Covenant With Abraham</vt:lpstr>
      <vt:lpstr>God Confirms His Covenant</vt:lpstr>
      <vt:lpstr>Genesis 16-18, 21 Hagar, Sarah, Ishmael and Isaac</vt:lpstr>
      <vt:lpstr>Genesis 17 &amp; 18 The Covenant of Circumcision</vt:lpstr>
      <vt:lpstr>Sarah Laughs Twice</vt:lpstr>
      <vt:lpstr>Genesis 16-18, 21 Hagar, Sarah, Ishmael and Isaac</vt:lpstr>
      <vt:lpstr>Gen 18:17-23 Abraham Intercedes for Sodom</vt:lpstr>
      <vt:lpstr>Genesis 19:  Sodom and Gomorrah</vt:lpstr>
      <vt:lpstr>Who is Lot? Who is Lot’s Wife?</vt:lpstr>
      <vt:lpstr>An Aside: Archaeology and 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Abraham and Isaac</vt:lpstr>
      <vt:lpstr>Abraham Walked by Faith</vt:lpstr>
      <vt:lpstr>Genesis 23 Abraham Buys a Field</vt:lpstr>
      <vt:lpstr>Genesis 24 Isaac and Rebekah</vt:lpstr>
      <vt:lpstr>Genesis 25-36 Jacob and Esau God’s Unmerited Favor</vt:lpstr>
      <vt:lpstr>Genesis 25:21-34 God chooses Jacob</vt:lpstr>
      <vt:lpstr>Gen 25 Esau Sells His Birthright</vt:lpstr>
      <vt:lpstr>Genesis 27:1-40 Jacob Steals Esau’s Blessing</vt:lpstr>
      <vt:lpstr>Genesis 28:10-22 God Reassures Jacob</vt:lpstr>
      <vt:lpstr>Gen 29-31 Jacob, Laban, Rachel and Leah The Deceiver is Deceived</vt:lpstr>
      <vt:lpstr>12 Sons of Jacob</vt:lpstr>
      <vt:lpstr>Genesis 31 Jacob Flees From Laban</vt:lpstr>
      <vt:lpstr>Genesis 32 Jacob’s Worst Fear: Esau</vt:lpstr>
      <vt:lpstr>Jacob Fights with an Angel and Wins</vt:lpstr>
      <vt:lpstr>Briefly…</vt:lpstr>
      <vt:lpstr>Genesis 37, 39-45   Joseph:  A prefigure of the Messiah.</vt:lpstr>
      <vt:lpstr>Genesis 37, 39-45   Joseph:  A prefigure of the Messiah.</vt:lpstr>
      <vt:lpstr>Genesis 38 Judah and Tamar</vt:lpstr>
      <vt:lpstr>Genesis 37   Jacob’s Dreams.  God’s plan is picking up steam.</vt:lpstr>
      <vt:lpstr>Genesis 39 In Potiphar’s House</vt:lpstr>
      <vt:lpstr>Genesis 40 Joseph in Prison</vt:lpstr>
      <vt:lpstr>Genesis 41 Joseph in Pharaoh’s Palace</vt:lpstr>
      <vt:lpstr>Genesis 42-47 Joseph Saves Israel</vt:lpstr>
      <vt:lpstr>Genesis 42-47 Joseph Saves Israel</vt:lpstr>
      <vt:lpstr>Gen 42-47 Joseph Saves Israel</vt:lpstr>
      <vt:lpstr>Genesis 49 Final Prophecies  God is sending the Messiah</vt:lpstr>
      <vt:lpstr>Gen 50  A Segue to Exodus</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113</cp:revision>
  <dcterms:created xsi:type="dcterms:W3CDTF">2011-02-18T16:48:32Z</dcterms:created>
  <dcterms:modified xsi:type="dcterms:W3CDTF">2022-06-25T04:50:28Z</dcterms:modified>
</cp:coreProperties>
</file>