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5" r:id="rId4"/>
    <p:sldMasterId id="2147483707" r:id="rId5"/>
  </p:sldMasterIdLst>
  <p:notesMasterIdLst>
    <p:notesMasterId r:id="rId71"/>
  </p:notesMasterIdLst>
  <p:sldIdLst>
    <p:sldId id="272" r:id="rId6"/>
    <p:sldId id="273" r:id="rId7"/>
    <p:sldId id="274" r:id="rId8"/>
    <p:sldId id="275" r:id="rId9"/>
    <p:sldId id="276" r:id="rId10"/>
    <p:sldId id="451" r:id="rId11"/>
    <p:sldId id="277" r:id="rId12"/>
    <p:sldId id="452" r:id="rId13"/>
    <p:sldId id="278" r:id="rId14"/>
    <p:sldId id="279" r:id="rId15"/>
    <p:sldId id="281" r:id="rId16"/>
    <p:sldId id="282" r:id="rId17"/>
    <p:sldId id="283" r:id="rId18"/>
    <p:sldId id="284" r:id="rId19"/>
    <p:sldId id="483" r:id="rId20"/>
    <p:sldId id="484" r:id="rId21"/>
    <p:sldId id="485" r:id="rId22"/>
    <p:sldId id="486" r:id="rId23"/>
    <p:sldId id="493" r:id="rId24"/>
    <p:sldId id="494" r:id="rId25"/>
    <p:sldId id="495" r:id="rId26"/>
    <p:sldId id="497" r:id="rId27"/>
    <p:sldId id="498" r:id="rId28"/>
    <p:sldId id="499" r:id="rId29"/>
    <p:sldId id="500" r:id="rId30"/>
    <p:sldId id="501" r:id="rId31"/>
    <p:sldId id="502" r:id="rId32"/>
    <p:sldId id="503" r:id="rId33"/>
    <p:sldId id="504" r:id="rId34"/>
    <p:sldId id="505" r:id="rId35"/>
    <p:sldId id="294" r:id="rId36"/>
    <p:sldId id="293" r:id="rId37"/>
    <p:sldId id="295" r:id="rId38"/>
    <p:sldId id="296" r:id="rId39"/>
    <p:sldId id="297" r:id="rId40"/>
    <p:sldId id="298" r:id="rId41"/>
    <p:sldId id="519" r:id="rId42"/>
    <p:sldId id="301" r:id="rId43"/>
    <p:sldId id="299" r:id="rId44"/>
    <p:sldId id="305" r:id="rId45"/>
    <p:sldId id="522" r:id="rId46"/>
    <p:sldId id="866" r:id="rId47"/>
    <p:sldId id="523" r:id="rId48"/>
    <p:sldId id="308" r:id="rId49"/>
    <p:sldId id="864" r:id="rId50"/>
    <p:sldId id="302" r:id="rId51"/>
    <p:sldId id="863" r:id="rId52"/>
    <p:sldId id="309" r:id="rId53"/>
    <p:sldId id="310" r:id="rId54"/>
    <p:sldId id="311" r:id="rId55"/>
    <p:sldId id="312" r:id="rId56"/>
    <p:sldId id="867" r:id="rId57"/>
    <p:sldId id="318" r:id="rId58"/>
    <p:sldId id="868" r:id="rId59"/>
    <p:sldId id="324" r:id="rId60"/>
    <p:sldId id="869" r:id="rId61"/>
    <p:sldId id="870" r:id="rId62"/>
    <p:sldId id="871" r:id="rId63"/>
    <p:sldId id="872" r:id="rId64"/>
    <p:sldId id="873" r:id="rId65"/>
    <p:sldId id="874" r:id="rId66"/>
    <p:sldId id="875" r:id="rId67"/>
    <p:sldId id="876" r:id="rId68"/>
    <p:sldId id="877" r:id="rId69"/>
    <p:sldId id="87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4D8D1-DB17-45D7-8FE5-2BE1101CD37B}"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7A772-1534-4D11-8CEE-F9832F4CFCE7}" type="slidenum">
              <a:rPr lang="en-US" smtClean="0"/>
              <a:t>‹#›</a:t>
            </a:fld>
            <a:endParaRPr lang="en-US"/>
          </a:p>
        </p:txBody>
      </p:sp>
    </p:spTree>
    <p:extLst>
      <p:ext uri="{BB962C8B-B14F-4D97-AF65-F5344CB8AC3E}">
        <p14:creationId xmlns:p14="http://schemas.microsoft.com/office/powerpoint/2010/main" val="1878450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sz="2400"/>
              <a:t>Nebuchadnezzar conquered Palestine. Happened in three waves (36:6 Jehoiakim, Daniel 605 BC; 36:10 Jehoiachin in 597 BC; and 36:20 Zedekiah in 587 BC). They stayed until Persia overtook Babylon (v. 22).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8724" tIns="44362" rIns="88724" bIns="44362"/>
          <a:lstStyle/>
          <a:p>
            <a:endParaRPr lang="en-US"/>
          </a:p>
        </p:txBody>
      </p:sp>
      <p:sp>
        <p:nvSpPr>
          <p:cNvPr id="4" name="Slide Number Placeholder 3"/>
          <p:cNvSpPr>
            <a:spLocks noGrp="1"/>
          </p:cNvSpPr>
          <p:nvPr>
            <p:ph type="sldNum" sz="quarter" idx="10"/>
          </p:nvPr>
        </p:nvSpPr>
        <p:spPr>
          <a:xfrm>
            <a:off x="3884259" y="8684790"/>
            <a:ext cx="2972209" cy="457664"/>
          </a:xfrm>
          <a:prstGeom prst="rect">
            <a:avLst/>
          </a:prstGeom>
        </p:spPr>
        <p:txBody>
          <a:bodyPr lIns="88724" tIns="44362" rIns="88724" bIns="44362"/>
          <a:lstStyle/>
          <a:p>
            <a:pPr marL="0" marR="0" lvl="0" indent="0" defTabSz="914400" eaLnBrk="1" fontAlgn="auto" latinLnBrk="0" hangingPunct="1">
              <a:lnSpc>
                <a:spcPct val="100000"/>
              </a:lnSpc>
              <a:spcBef>
                <a:spcPts val="0"/>
              </a:spcBef>
              <a:spcAft>
                <a:spcPts val="0"/>
              </a:spcAft>
              <a:buClrTx/>
              <a:buSzTx/>
              <a:buFontTx/>
              <a:buNone/>
              <a:tabLst/>
              <a:defRPr/>
            </a:pPr>
            <a:fld id="{4D1BA47B-E518-45AA-A0F0-AC88BF73B6BB}" type="slidenum">
              <a:rPr kumimoji="0" lang="en-US" sz="1800" b="0" i="0" u="none" strike="noStrike" kern="0" cap="none" spc="0" normalizeH="0" baseline="0" noProof="0" smtClean="0">
                <a:ln>
                  <a:noFill/>
                </a:ln>
                <a:solidFill>
                  <a:prstClr val="black"/>
                </a:solidFill>
                <a:effectLst/>
                <a:uLnTx/>
                <a:uFillTx/>
                <a:latin typeface="Calibri"/>
                <a:ea typeface="Calibri"/>
                <a:cs typeface="Calibri"/>
                <a:sym typeface="Calibri"/>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545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2" name="Shape 82"/>
          <p:cNvSpPr>
            <a:spLocks noGrp="1"/>
          </p:cNvSpPr>
          <p:nvPr>
            <p:ph type="body" sz="quarter" idx="1"/>
          </p:nvPr>
        </p:nvSpPr>
        <p:spPr>
          <a:prstGeom prst="rect">
            <a:avLst/>
          </a:prstGeom>
        </p:spPr>
        <p:txBody>
          <a:bodyPr/>
          <a:lstStyle/>
          <a:p>
            <a:pPr lvl="0">
              <a:defRPr sz="1800"/>
            </a:pPr>
            <a:r>
              <a:rPr sz="2400"/>
              <a:t>Why? Goodwill, collection of tribute, god’s favor. Almost a century later: In 407 BC, letter to Persian governor requesting that a Jewish temple at Elephantine in Egypt be rebuilt after destroyed by Egyptians in 411 BC.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lvl1pPr>
              <a:defRPr sz="1900"/>
            </a:lvl1pPr>
          </a:lstStyle>
          <a:p>
            <a:pPr lvl="0">
              <a:defRPr sz="1800"/>
            </a:pPr>
            <a:r>
              <a:rPr sz="1900" dirty="0"/>
              <a:t>“I returned the statues of the divine patrons of every land…to their own sanctuaries. When I found their sanctuaries in ruins, I rebuilt them. I also repatriated the people of these lands and rebuilt their houses. Finally, with </a:t>
            </a:r>
            <a:r>
              <a:rPr sz="1900" dirty="0" err="1"/>
              <a:t>Marduk’s</a:t>
            </a:r>
            <a:r>
              <a:rPr sz="1900" dirty="0"/>
              <a:t> permission, I allowed statues of the dive patrons of Sumer and Akkad to be returned to their own sanctuaries.”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4" name="Shape 94"/>
          <p:cNvSpPr>
            <a:spLocks noGrp="1"/>
          </p:cNvSpPr>
          <p:nvPr>
            <p:ph type="body" sz="quarter" idx="1"/>
          </p:nvPr>
        </p:nvSpPr>
        <p:spPr>
          <a:prstGeom prst="rect">
            <a:avLst/>
          </a:prstGeom>
        </p:spPr>
        <p:txBody>
          <a:bodyPr/>
          <a:lstStyle/>
          <a:p>
            <a:pPr lvl="0">
              <a:defRPr sz="1800"/>
            </a:pPr>
            <a:r>
              <a:rPr sz="2400"/>
              <a:t>Inhabited, rebuilt, restored! Isaiah prophecies through Hezekiah (1:1) - 4 kings before Jehoiakim! Cyrus as shepherd, anointed. Why? So that all may know. No other Lord. Prosperity and disaster; I do all!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6CABD-5074-4846-B0A6-9FA025DE394C}"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102320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6CABD-5074-4846-B0A6-9FA025DE394C}"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3422856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6CABD-5074-4846-B0A6-9FA025DE394C}"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45135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grpSp>
      <p:sp>
        <p:nvSpPr>
          <p:cNvPr id="1332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ACB9D63D-2D29-475D-A39C-23C22CA328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361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3F3CE7-E0E8-4AC8-9DC0-A1B99BE4516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049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F01D17B-E869-44C4-B563-92D3606EDE4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57323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993914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14142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Tree>
    <p:extLst>
      <p:ext uri="{BB962C8B-B14F-4D97-AF65-F5344CB8AC3E}">
        <p14:creationId xmlns:p14="http://schemas.microsoft.com/office/powerpoint/2010/main" val="281197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26391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087321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209676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30380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59132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15C8340-2A07-4F5B-A635-D9344A29C8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7369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162998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942653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611586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02540077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963084" y="4406901"/>
            <a:ext cx="10363201" cy="1362075"/>
          </a:xfrm>
          <a:prstGeom prst="rect">
            <a:avLst/>
          </a:prstGeom>
        </p:spPr>
        <p:txBody>
          <a:bodyPr anchor="t"/>
          <a:lstStyle>
            <a:lvl1pPr algn="l">
              <a:defRPr sz="4000" b="1" cap="all"/>
            </a:lvl1pPr>
          </a:lstStyle>
          <a:p>
            <a:pPr lvl="0">
              <a:defRPr sz="1800" b="0" cap="none"/>
            </a:pPr>
            <a:r>
              <a:rPr sz="4000" b="1" cap="all"/>
              <a:t>Title Text</a:t>
            </a:r>
          </a:p>
        </p:txBody>
      </p:sp>
      <p:sp>
        <p:nvSpPr>
          <p:cNvPr id="15" name="Shape 15"/>
          <p:cNvSpPr>
            <a:spLocks noGrp="1"/>
          </p:cNvSpPr>
          <p:nvPr>
            <p:ph type="body"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84897132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609600" y="1600200"/>
            <a:ext cx="53848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66503533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609600" y="256810"/>
            <a:ext cx="109728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609600" y="1435466"/>
            <a:ext cx="5386917"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15636197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5535589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00191766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609600" y="0"/>
            <a:ext cx="4011085" cy="1435100"/>
          </a:xfrm>
          <a:prstGeom prst="rect">
            <a:avLst/>
          </a:prstGeom>
        </p:spPr>
        <p:txBody>
          <a:bodyPr anchor="b"/>
          <a:lstStyle>
            <a:lvl1pPr algn="l">
              <a:defRPr sz="2000" b="1"/>
            </a:lvl1pPr>
          </a:lstStyle>
          <a:p>
            <a:pPr lvl="0">
              <a:defRPr sz="1800" b="0"/>
            </a:pPr>
            <a:r>
              <a:rPr sz="2000" b="1"/>
              <a:t>Title Text</a:t>
            </a:r>
          </a:p>
        </p:txBody>
      </p:sp>
      <p:sp>
        <p:nvSpPr>
          <p:cNvPr id="32" name="Shape 32"/>
          <p:cNvSpPr>
            <a:spLocks noGrp="1"/>
          </p:cNvSpPr>
          <p:nvPr>
            <p:ph type="body" idx="1"/>
          </p:nvPr>
        </p:nvSpPr>
        <p:spPr>
          <a:xfrm>
            <a:off x="4766733" y="273050"/>
            <a:ext cx="6815667"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00361208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FA1DA1A-143C-43C9-8DF8-E8EE8C6B789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5669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2389718" y="4800600"/>
            <a:ext cx="7315201" cy="566738"/>
          </a:xfrm>
          <a:prstGeom prst="rect">
            <a:avLst/>
          </a:prstGeom>
        </p:spPr>
        <p:txBody>
          <a:bodyPr anchor="b"/>
          <a:lstStyle>
            <a:lvl1pPr algn="l">
              <a:defRPr sz="2000" b="1"/>
            </a:lvl1pPr>
          </a:lstStyle>
          <a:p>
            <a:pPr lvl="0">
              <a:defRPr sz="1800" b="0"/>
            </a:pPr>
            <a:r>
              <a:rPr sz="2000" b="1"/>
              <a:t>Title Text</a:t>
            </a:r>
          </a:p>
        </p:txBody>
      </p:sp>
      <p:sp>
        <p:nvSpPr>
          <p:cNvPr id="36" name="Shape 36"/>
          <p:cNvSpPr>
            <a:spLocks noGrp="1"/>
          </p:cNvSpPr>
          <p:nvPr>
            <p:ph type="body" idx="1"/>
          </p:nvPr>
        </p:nvSpPr>
        <p:spPr>
          <a:xfrm>
            <a:off x="2389718" y="5367338"/>
            <a:ext cx="7315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96516715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0314344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8839200" y="0"/>
            <a:ext cx="27432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609600" y="274639"/>
            <a:ext cx="8026400" cy="6583363"/>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1341592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2" y="3"/>
            <a:ext cx="12189884"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sp>
        <p:nvSpPr>
          <p:cNvPr id="106563" name="Rectangle 67"/>
          <p:cNvSpPr>
            <a:spLocks noGrp="1" noChangeArrowheads="1"/>
          </p:cNvSpPr>
          <p:nvPr>
            <p:ph type="ctrTitle" sz="quarter"/>
          </p:nvPr>
        </p:nvSpPr>
        <p:spPr>
          <a:xfrm>
            <a:off x="607486" y="1920878"/>
            <a:ext cx="10968567" cy="1736725"/>
          </a:xfrm>
        </p:spPr>
        <p:txBody>
          <a:bodyPr anchor="b"/>
          <a:lstStyle>
            <a:lvl1pPr>
              <a:defRPr sz="405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63071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54366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56720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5" y="1598613"/>
            <a:ext cx="5382683" cy="44973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63521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94663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5613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1862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7AF2939-3A64-470E-A0C5-AB39BF2A64C8}"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3602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55641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1876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35976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5"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62422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36998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584877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Tree>
    <p:extLst>
      <p:ext uri="{BB962C8B-B14F-4D97-AF65-F5344CB8AC3E}">
        <p14:creationId xmlns:p14="http://schemas.microsoft.com/office/powerpoint/2010/main" val="1007803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64700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4076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06011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9A5CB6A-5765-4521-A51E-44543598D3DD}"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1467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41797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331091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317600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934008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95957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3B6A33F-F975-4C22-9648-8AC4F92E78F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47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8333081-FCA0-41AF-BA6C-653FAEC3244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840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5775593-48AB-489F-9766-A014D2AB9EB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0611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AD51D01-19BB-40C9-8C2A-A23864D9F63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04114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lgn="l" rtl="0" fontAlgn="base">
              <a:spcBef>
                <a:spcPct val="0"/>
              </a:spcBef>
              <a:spcAft>
                <a:spcPct val="0"/>
              </a:spcAft>
              <a:defRPr/>
            </a:pPr>
            <a:endParaRPr lang="en-US" kern="1200">
              <a:solidFill>
                <a:srgbClr val="FFFFFF"/>
              </a:solidFill>
              <a:ea typeface="+mn-ea"/>
              <a:cs typeface="Arial"/>
            </a:endParaRPr>
          </a:p>
        </p:txBody>
      </p:sp>
      <p:sp>
        <p:nvSpPr>
          <p:cNvPr id="12291"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rtl="0" fontAlgn="base">
              <a:spcBef>
                <a:spcPct val="0"/>
              </a:spcBef>
              <a:spcAft>
                <a:spcPct val="0"/>
              </a:spcAft>
              <a:defRPr/>
            </a:pPr>
            <a:fld id="{2D294D8C-1F40-4BA2-8316-4319F28DEB5D}" type="slidenum">
              <a:rPr lang="en-US" kern="1200">
                <a:solidFill>
                  <a:srgbClr val="FFFFFF"/>
                </a:solidFill>
                <a:ea typeface="+mn-ea"/>
                <a:cs typeface="Arial"/>
              </a:rPr>
              <a:pPr rtl="0" fontAlgn="base">
                <a:spcBef>
                  <a:spcPct val="0"/>
                </a:spcBef>
                <a:spcAft>
                  <a:spcPct val="0"/>
                </a:spcAft>
                <a:defRPr/>
              </a:pPr>
              <a:t>‹#›</a:t>
            </a:fld>
            <a:endParaRPr lang="en-US" kern="1200">
              <a:solidFill>
                <a:srgbClr val="FFFFFF"/>
              </a:solidFill>
              <a:ea typeface="+mn-ea"/>
              <a:cs typeface="Arial"/>
            </a:endParaRPr>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229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sp>
            <p:nvSpPr>
              <p:cNvPr id="1229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1229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grpSp>
      <p:sp>
        <p:nvSpPr>
          <p:cNvPr id="12301"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rtl="0" fontAlgn="base">
              <a:spcBef>
                <a:spcPct val="0"/>
              </a:spcBef>
              <a:spcAft>
                <a:spcPct val="0"/>
              </a:spcAft>
              <a:defRPr/>
            </a:pPr>
            <a:endParaRPr lang="en-US" kern="1200">
              <a:solidFill>
                <a:srgbClr val="FFFFFF"/>
              </a:solidFill>
              <a:ea typeface="+mn-ea"/>
              <a:cs typeface="Arial"/>
            </a:endParaRPr>
          </a:p>
        </p:txBody>
      </p:sp>
      <p:sp>
        <p:nvSpPr>
          <p:cNvPr id="12303"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827183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pPr rtl="0"/>
            <a:fld id="{0770A36D-EE8A-4D7C-9C9F-E5E9C6BED234}" type="datetimeFigureOut">
              <a:rPr lang="en-US" kern="1200" smtClean="0">
                <a:solidFill>
                  <a:srgbClr val="564B3C"/>
                </a:solidFill>
                <a:latin typeface="Century Gothic"/>
                <a:ea typeface="+mn-ea"/>
                <a:cs typeface="+mn-cs"/>
              </a:rPr>
              <a:pPr rtl="0"/>
              <a:t>8/28/2023</a:t>
            </a:fld>
            <a:endParaRPr lang="en-US" kern="1200">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pPr rtl="0"/>
            <a:endParaRPr lang="en-US" kern="1200">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pPr rtl="0"/>
            <a:fld id="{9800355F-2D1B-4DD5-8BC3-CE3385A1FDAD}" type="slidenum">
              <a:rPr lang="en-US" kern="1200" smtClean="0">
                <a:solidFill>
                  <a:srgbClr val="564B3C"/>
                </a:solidFill>
                <a:latin typeface="Century Gothic"/>
                <a:ea typeface="+mn-ea"/>
                <a:cs typeface="+mn-cs"/>
              </a:rPr>
              <a:pPr rtl="0"/>
              <a:t>‹#›</a:t>
            </a:fld>
            <a:endParaRPr lang="en-US" kern="1200">
              <a:solidFill>
                <a:srgbClr val="564B3C"/>
              </a:solidFill>
              <a:latin typeface="Century Gothic"/>
              <a:ea typeface="+mn-ea"/>
              <a:cs typeface="+mn-cs"/>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9633165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92077"/>
            <a:ext cx="10972800" cy="150812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pPr>
            <a:r>
              <a:rPr sz="4400"/>
              <a:t>Title Text</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8737600" y="6400414"/>
            <a:ext cx="2844800" cy="276999"/>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extLst>
      <p:ext uri="{BB962C8B-B14F-4D97-AF65-F5344CB8AC3E}">
        <p14:creationId xmlns:p14="http://schemas.microsoft.com/office/powerpoint/2010/main" val="4294699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2" y="3"/>
            <a:ext cx="12189884"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sp>
        <p:nvSpPr>
          <p:cNvPr id="105539" name="Rectangle 67"/>
          <p:cNvSpPr>
            <a:spLocks noGrp="1" noChangeArrowheads="1"/>
          </p:cNvSpPr>
          <p:nvPr>
            <p:ph type="title"/>
          </p:nvPr>
        </p:nvSpPr>
        <p:spPr bwMode="auto">
          <a:xfrm>
            <a:off x="607486" y="273050"/>
            <a:ext cx="109685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607486" y="6242053"/>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75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4165600" y="6242053"/>
            <a:ext cx="38608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75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8737602" y="6242053"/>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75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607486" y="1598613"/>
            <a:ext cx="10968567"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179846"/>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fontAlgn="base">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9pPr>
    </p:titleStyle>
    <p:bodyStyle>
      <a:lvl1pPr marL="257175" indent="-257175"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ea typeface="+mn-ea"/>
          <a:cs typeface="+mn-cs"/>
        </a:defRPr>
      </a:lvl1pPr>
      <a:lvl2pPr marL="557213" indent="-214313" algn="l" rtl="0" fontAlgn="base">
        <a:spcBef>
          <a:spcPct val="20000"/>
        </a:spcBef>
        <a:spcAft>
          <a:spcPct val="0"/>
        </a:spcAft>
        <a:buFont typeface="Wingdings" pitchFamily="2" charset="2"/>
        <a:buChar char="§"/>
        <a:defRPr sz="2100">
          <a:solidFill>
            <a:schemeClr val="tx1"/>
          </a:solidFill>
          <a:effectLst>
            <a:outerShdw blurRad="38100" dist="38100" dir="2700000" algn="tl">
              <a:srgbClr val="000000"/>
            </a:outerShdw>
          </a:effectLst>
          <a:latin typeface="+mn-lt"/>
          <a:cs typeface="+mn-cs"/>
        </a:defRPr>
      </a:lvl2pPr>
      <a:lvl3pPr marL="857250" indent="-171450" algn="l" rtl="0" fontAlgn="base">
        <a:spcBef>
          <a:spcPct val="20000"/>
        </a:spcBef>
        <a:spcAft>
          <a:spcPct val="0"/>
        </a:spcAft>
        <a:buClr>
          <a:schemeClr val="tx2"/>
        </a:buClr>
        <a:buSzPct val="115000"/>
        <a:buFont typeface="Wingdings" pitchFamily="2" charset="2"/>
        <a:buChar char="§"/>
        <a:defRPr sz="1800">
          <a:solidFill>
            <a:schemeClr val="tx1"/>
          </a:solidFill>
          <a:effectLst>
            <a:outerShdw blurRad="38100" dist="38100" dir="2700000" algn="tl">
              <a:srgbClr val="000000"/>
            </a:outerShdw>
          </a:effectLst>
          <a:latin typeface="+mn-lt"/>
          <a:cs typeface="+mn-cs"/>
        </a:defRPr>
      </a:lvl3pPr>
      <a:lvl4pPr marL="1200150" indent="-171450" algn="l" rtl="0" fontAlgn="base">
        <a:spcBef>
          <a:spcPct val="20000"/>
        </a:spcBef>
        <a:spcAft>
          <a:spcPct val="0"/>
        </a:spcAft>
        <a:buFont typeface="Wingdings" pitchFamily="2" charset="2"/>
        <a:buChar char="§"/>
        <a:defRPr sz="1500">
          <a:solidFill>
            <a:schemeClr val="tx1"/>
          </a:solidFill>
          <a:effectLst>
            <a:outerShdw blurRad="38100" dist="38100" dir="2700000" algn="tl">
              <a:srgbClr val="000000"/>
            </a:outerShdw>
          </a:effectLst>
          <a:latin typeface="+mn-lt"/>
          <a:cs typeface="+mn-cs"/>
        </a:defRPr>
      </a:lvl4pPr>
      <a:lvl5pPr marL="15430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5pPr>
      <a:lvl6pPr marL="18859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6pPr>
      <a:lvl7pPr marL="22288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7pPr>
      <a:lvl8pPr marL="25717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8pPr>
      <a:lvl9pPr marL="29146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pPr rtl="0"/>
            <a:fld id="{0770A36D-EE8A-4D7C-9C9F-E5E9C6BED234}" type="datetimeFigureOut">
              <a:rPr lang="en-US" kern="1200" smtClean="0">
                <a:solidFill>
                  <a:srgbClr val="564B3C"/>
                </a:solidFill>
                <a:latin typeface="Century Gothic"/>
                <a:ea typeface="+mn-ea"/>
                <a:cs typeface="+mn-cs"/>
              </a:rPr>
              <a:pPr rtl="0"/>
              <a:t>8/28/2023</a:t>
            </a:fld>
            <a:endParaRPr lang="en-US" kern="1200">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pPr rtl="0"/>
            <a:endParaRPr lang="en-US" kern="1200">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pPr rtl="0"/>
            <a:fld id="{9800355F-2D1B-4DD5-8BC3-CE3385A1FDAD}" type="slidenum">
              <a:rPr lang="en-US" kern="1200" smtClean="0">
                <a:solidFill>
                  <a:srgbClr val="564B3C"/>
                </a:solidFill>
                <a:latin typeface="Century Gothic"/>
                <a:ea typeface="+mn-ea"/>
                <a:cs typeface="+mn-cs"/>
              </a:rPr>
              <a:pPr rtl="0"/>
              <a:t>‹#›</a:t>
            </a:fld>
            <a:endParaRPr lang="en-US" kern="1200">
              <a:solidFill>
                <a:srgbClr val="564B3C"/>
              </a:solidFill>
              <a:latin typeface="Century Gothic"/>
              <a:ea typeface="+mn-ea"/>
              <a:cs typeface="+mn-cs"/>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65696424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Calibri"/>
              <a:cs typeface="Arial" charset="0"/>
              <a:sym typeface="Calibri"/>
            </a:endParaRPr>
          </a:p>
        </p:txBody>
      </p:sp>
      <p:sp>
        <p:nvSpPr>
          <p:cNvPr id="3075" name="AutoShape 4"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Calibri"/>
              <a:cs typeface="Arial" charset="0"/>
              <a:sym typeface="Calibri"/>
            </a:endParaRPr>
          </a:p>
        </p:txBody>
      </p:sp>
      <p:pic>
        <p:nvPicPr>
          <p:cNvPr id="3076" name="Picture 5" descr="C:\Users\John\Desktop\image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938"/>
            <a:ext cx="9753600" cy="715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32518-A97E-4350-AF76-000065973C58}"/>
              </a:ext>
            </a:extLst>
          </p:cNvPr>
          <p:cNvSpPr txBox="1"/>
          <p:nvPr/>
        </p:nvSpPr>
        <p:spPr>
          <a:xfrm>
            <a:off x="1978024" y="2590800"/>
            <a:ext cx="3279776" cy="104644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200" b="1" i="0" u="none" strike="noStrike" kern="0" cap="none" spc="0" normalizeH="0" baseline="0" noProof="0" dirty="0">
                <a:ln>
                  <a:noFill/>
                </a:ln>
                <a:solidFill>
                  <a:srgbClr val="FFC000"/>
                </a:solidFill>
                <a:effectLst/>
                <a:uLnTx/>
                <a:uFillTx/>
                <a:latin typeface="Calibri"/>
                <a:ea typeface="Calibri"/>
                <a:cs typeface="Calibri"/>
                <a:sym typeface="Calibri"/>
              </a:rPr>
              <a:t>REPENT,</a:t>
            </a:r>
          </a:p>
        </p:txBody>
      </p:sp>
    </p:spTree>
    <p:extLst>
      <p:ext uri="{BB962C8B-B14F-4D97-AF65-F5344CB8AC3E}">
        <p14:creationId xmlns:p14="http://schemas.microsoft.com/office/powerpoint/2010/main" val="460316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Post-exile books</a:t>
            </a:r>
          </a:p>
        </p:txBody>
      </p:sp>
      <p:sp>
        <p:nvSpPr>
          <p:cNvPr id="3" name="Content Placeholder 2"/>
          <p:cNvSpPr>
            <a:spLocks noGrp="1"/>
          </p:cNvSpPr>
          <p:nvPr>
            <p:ph idx="1"/>
          </p:nvPr>
        </p:nvSpPr>
        <p:spPr/>
        <p:txBody>
          <a:bodyPr>
            <a:normAutofit/>
          </a:bodyPr>
          <a:lstStyle/>
          <a:p>
            <a:pPr marL="114300" indent="0">
              <a:buNone/>
            </a:pPr>
            <a:r>
              <a:rPr lang="en-US" sz="2800" b="1" dirty="0"/>
              <a:t>Ezra, Nehemiah, and Esther  History</a:t>
            </a:r>
          </a:p>
          <a:p>
            <a:pPr marL="114300" indent="0">
              <a:buNone/>
            </a:pPr>
            <a:endParaRPr lang="en-US" sz="2800" b="1" dirty="0"/>
          </a:p>
          <a:p>
            <a:pPr marL="114300" indent="0">
              <a:buNone/>
            </a:pPr>
            <a:r>
              <a:rPr lang="en-US" sz="2800" b="1" dirty="0"/>
              <a:t>Haggai, Zechariah, and Malachi   Prophets</a:t>
            </a:r>
          </a:p>
          <a:p>
            <a:pPr marL="114300" indent="0">
              <a:buNone/>
            </a:pPr>
            <a:endParaRPr lang="en-US" sz="2800" b="1" dirty="0"/>
          </a:p>
          <a:p>
            <a:pPr marL="114300" indent="0">
              <a:buNone/>
            </a:pPr>
            <a:r>
              <a:rPr lang="en-US" sz="2800" b="1" dirty="0"/>
              <a:t>Theme of these books:  God’s wrath is complete.  It is time for his remnant to Repent and Return so that God can Restore and Rebuild them.</a:t>
            </a:r>
          </a:p>
        </p:txBody>
      </p:sp>
    </p:spTree>
    <p:extLst>
      <p:ext uri="{BB962C8B-B14F-4D97-AF65-F5344CB8AC3E}">
        <p14:creationId xmlns:p14="http://schemas.microsoft.com/office/powerpoint/2010/main" val="1491946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All this was prophesied</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800" b="1" dirty="0"/>
              <a:t>Deuteronomy 28:15-19  If you do not obey the Lord your God…  you will be cursed.</a:t>
            </a:r>
          </a:p>
          <a:p>
            <a:endParaRPr lang="en-US" sz="2800" b="1" dirty="0"/>
          </a:p>
          <a:p>
            <a:pPr marL="114300" indent="0">
              <a:buNone/>
            </a:pPr>
            <a:r>
              <a:rPr lang="en-US" sz="2800" b="1" dirty="0"/>
              <a:t>Deuteronomy 28:36-37  You and your king will be taken to a foreign land.</a:t>
            </a:r>
          </a:p>
          <a:p>
            <a:endParaRPr lang="en-US" sz="2800" b="1" dirty="0"/>
          </a:p>
          <a:p>
            <a:pPr marL="114300" indent="0">
              <a:buNone/>
            </a:pPr>
            <a:r>
              <a:rPr lang="en-US" sz="2800" b="1" dirty="0" err="1"/>
              <a:t>Deut</a:t>
            </a:r>
            <a:r>
              <a:rPr lang="en-US" sz="2800" b="1" dirty="0"/>
              <a:t> 28:49-57  The Lord will bring a nation against you.   Terrible suffering.  Cannibalism in Jerusalem.</a:t>
            </a:r>
          </a:p>
          <a:p>
            <a:endParaRPr lang="en-US" sz="2800" b="1" dirty="0"/>
          </a:p>
          <a:p>
            <a:pPr marL="114300" indent="0">
              <a:buNone/>
            </a:pPr>
            <a:r>
              <a:rPr lang="en-US" sz="2800" b="1" dirty="0"/>
              <a:t>Summary:  </a:t>
            </a:r>
            <a:r>
              <a:rPr lang="en-US" sz="2800" b="1" dirty="0" err="1"/>
              <a:t>Deut</a:t>
            </a:r>
            <a:r>
              <a:rPr lang="en-US" sz="2800" b="1" dirty="0"/>
              <a:t> 29:22-29.</a:t>
            </a:r>
          </a:p>
          <a:p>
            <a:pPr marL="114300" indent="0">
              <a:buNone/>
            </a:pPr>
            <a:endParaRPr lang="en-US" dirty="0"/>
          </a:p>
        </p:txBody>
      </p:sp>
    </p:spTree>
    <p:extLst>
      <p:ext uri="{BB962C8B-B14F-4D97-AF65-F5344CB8AC3E}">
        <p14:creationId xmlns:p14="http://schemas.microsoft.com/office/powerpoint/2010/main" val="296075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Deuteronomy 30:1-6</a:t>
            </a:r>
            <a:br>
              <a:rPr lang="en-US" sz="2800" b="1" dirty="0"/>
            </a:br>
            <a:r>
              <a:rPr lang="en-US" sz="2800" b="1" dirty="0"/>
              <a:t>Repent, Return, Restore, </a:t>
            </a:r>
            <a:r>
              <a:rPr lang="en-US" sz="2800" b="1" dirty="0" err="1"/>
              <a:t>REbuild</a:t>
            </a:r>
            <a:endParaRPr lang="en-US" sz="2800" b="1" dirty="0"/>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a:t>When all these blessings and curses I have set before you come on you and you </a:t>
            </a:r>
            <a:r>
              <a:rPr lang="en-US" b="1" dirty="0">
                <a:solidFill>
                  <a:srgbClr val="FF0000"/>
                </a:solidFill>
              </a:rPr>
              <a:t>take them to heart (repent) </a:t>
            </a:r>
            <a:r>
              <a:rPr lang="en-US" b="1" dirty="0"/>
              <a:t>wherever the LORD your God disperses you among the nations, and when you and your children </a:t>
            </a:r>
            <a:r>
              <a:rPr lang="en-US" b="1" dirty="0">
                <a:solidFill>
                  <a:srgbClr val="FF0000"/>
                </a:solidFill>
              </a:rPr>
              <a:t>return</a:t>
            </a:r>
            <a:r>
              <a:rPr lang="en-US" b="1" dirty="0"/>
              <a:t> to the LORD your God and obey him with all your heart and with all your soul according to everything I command you today, then the LORD your God will </a:t>
            </a:r>
            <a:r>
              <a:rPr lang="en-US" b="1" dirty="0">
                <a:solidFill>
                  <a:srgbClr val="FF0000"/>
                </a:solidFill>
              </a:rPr>
              <a:t>restore</a:t>
            </a:r>
            <a:r>
              <a:rPr lang="en-US" b="1" dirty="0"/>
              <a:t> your fortunes[a] and have compassion on you and gather you again from all the nations where he scattered you. Even if you have been banished to the most distant land under the heavens, from there the LORD your God will gather you and bring you back. He will bring you to the land that belonged to your ancestors, and you will take possession of it. He will make you </a:t>
            </a:r>
            <a:r>
              <a:rPr lang="en-US" b="1" dirty="0">
                <a:solidFill>
                  <a:srgbClr val="FF0000"/>
                </a:solidFill>
              </a:rPr>
              <a:t>more prosperous and numerous than your ancestors. (rebuild) </a:t>
            </a:r>
            <a:r>
              <a:rPr lang="en-US" b="1" dirty="0"/>
              <a:t>The LORD your God will circumcise your hearts and the hearts of your descendants, so that you may love him with all your heart and with all your soul, and live.</a:t>
            </a:r>
          </a:p>
        </p:txBody>
      </p:sp>
    </p:spTree>
    <p:extLst>
      <p:ext uri="{BB962C8B-B14F-4D97-AF65-F5344CB8AC3E}">
        <p14:creationId xmlns:p14="http://schemas.microsoft.com/office/powerpoint/2010/main" val="3663021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a:t>
            </a:r>
            <a:r>
              <a:rPr lang="en-US" sz="3200" b="1" dirty="0"/>
              <a:t>f God says it will happen</a:t>
            </a:r>
            <a:br>
              <a:rPr lang="en-US" sz="3200" b="1" dirty="0"/>
            </a:br>
            <a:r>
              <a:rPr lang="en-US" sz="3200" b="1" dirty="0"/>
              <a:t>It will happen</a:t>
            </a:r>
            <a:endParaRPr lang="en-US" b="1" dirty="0"/>
          </a:p>
        </p:txBody>
      </p:sp>
      <p:sp>
        <p:nvSpPr>
          <p:cNvPr id="3" name="Content Placeholder 2"/>
          <p:cNvSpPr>
            <a:spLocks noGrp="1"/>
          </p:cNvSpPr>
          <p:nvPr>
            <p:ph idx="1"/>
          </p:nvPr>
        </p:nvSpPr>
        <p:spPr>
          <a:xfrm>
            <a:off x="1143000" y="1905001"/>
            <a:ext cx="9906000" cy="4221163"/>
          </a:xfrm>
        </p:spPr>
        <p:txBody>
          <a:bodyPr/>
          <a:lstStyle/>
          <a:p>
            <a:pPr marL="114300" indent="0">
              <a:buNone/>
            </a:pPr>
            <a:r>
              <a:rPr lang="en-US" sz="3200" b="1" dirty="0"/>
              <a:t>Jeremiah 4:5-6 6:1-2  Disaster from the North!</a:t>
            </a:r>
          </a:p>
          <a:p>
            <a:pPr marL="114300" indent="0">
              <a:buNone/>
            </a:pPr>
            <a:r>
              <a:rPr lang="en-US" sz="3200" b="1" dirty="0"/>
              <a:t>Jeremiah 7:30-34  The Valley of Slaughter.</a:t>
            </a:r>
          </a:p>
          <a:p>
            <a:pPr marL="114300" indent="0">
              <a:buNone/>
            </a:pPr>
            <a:endParaRPr lang="en-US" sz="3200" b="1" dirty="0"/>
          </a:p>
          <a:p>
            <a:pPr marL="114300" indent="0">
              <a:buNone/>
            </a:pPr>
            <a:r>
              <a:rPr lang="en-US" sz="3200" b="1" dirty="0"/>
              <a:t>But…   Jeremiah 27:16-22</a:t>
            </a:r>
          </a:p>
          <a:p>
            <a:pPr marL="114300" indent="0">
              <a:buNone/>
            </a:pPr>
            <a:endParaRPr lang="en-US" sz="3200" dirty="0"/>
          </a:p>
          <a:p>
            <a:pPr marL="114300" indent="0">
              <a:buNone/>
            </a:pPr>
            <a:endParaRPr lang="en-US" sz="3200" b="1" dirty="0"/>
          </a:p>
          <a:p>
            <a:pPr marL="114300" indent="0">
              <a:buNone/>
            </a:pPr>
            <a:r>
              <a:rPr lang="en-US" sz="3200" b="1" dirty="0"/>
              <a:t>But….   </a:t>
            </a:r>
            <a:r>
              <a:rPr lang="en-US" sz="3200" b="1" dirty="0" err="1"/>
              <a:t>Ezek</a:t>
            </a:r>
            <a:r>
              <a:rPr lang="en-US" sz="3200" b="1" dirty="0"/>
              <a:t> 36:24-32</a:t>
            </a:r>
          </a:p>
          <a:p>
            <a:pPr marL="114300" indent="0">
              <a:buNone/>
            </a:pPr>
            <a:endParaRPr lang="en-US" dirty="0"/>
          </a:p>
        </p:txBody>
      </p:sp>
    </p:spTree>
    <p:extLst>
      <p:ext uri="{BB962C8B-B14F-4D97-AF65-F5344CB8AC3E}">
        <p14:creationId xmlns:p14="http://schemas.microsoft.com/office/powerpoint/2010/main" val="392742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p:txBody>
          <a:bodyPr>
            <a:normAutofit/>
          </a:bodyPr>
          <a:lstStyle/>
          <a:p>
            <a:pPr marL="114300" indent="0">
              <a:buNone/>
            </a:pPr>
            <a:r>
              <a:rPr lang="en-US" b="1" dirty="0"/>
              <a:t>The story of Judah is our story.  We, too, began as God’s people.  We, too, went after other gods and told God that what he has to give us is not enough.  We, too, rebelled.  We, like them, were lost, enslaved, and imprisoned.</a:t>
            </a:r>
          </a:p>
          <a:p>
            <a:pPr marL="114300" indent="0">
              <a:buNone/>
            </a:pPr>
            <a:endParaRPr lang="en-US" b="1" dirty="0"/>
          </a:p>
          <a:p>
            <a:pPr marL="114300" indent="0">
              <a:buNone/>
            </a:pPr>
            <a:r>
              <a:rPr lang="en-US" b="1" dirty="0"/>
              <a:t>But…  By his mercy and because of his love</a:t>
            </a:r>
          </a:p>
          <a:p>
            <a:pPr marL="114300" indent="0">
              <a:buNone/>
            </a:pPr>
            <a:endParaRPr lang="en-US" b="1" dirty="0"/>
          </a:p>
          <a:p>
            <a:pPr marL="114300" indent="0">
              <a:buNone/>
            </a:pPr>
            <a:r>
              <a:rPr lang="en-US" b="1" dirty="0"/>
              <a:t>We, too, repented and returned to God’s kingdom.  Now, God is in the process of restoring and rebuilding us into a people who will give him glory in his kingdom.</a:t>
            </a:r>
          </a:p>
        </p:txBody>
      </p:sp>
    </p:spTree>
    <p:extLst>
      <p:ext uri="{BB962C8B-B14F-4D97-AF65-F5344CB8AC3E}">
        <p14:creationId xmlns:p14="http://schemas.microsoft.com/office/powerpoint/2010/main" val="1507418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92AD-E592-9523-B86E-137B5D76DBD4}"/>
              </a:ext>
            </a:extLst>
          </p:cNvPr>
          <p:cNvSpPr>
            <a:spLocks noGrp="1"/>
          </p:cNvSpPr>
          <p:nvPr>
            <p:ph type="title"/>
          </p:nvPr>
        </p:nvSpPr>
        <p:spPr/>
        <p:txBody>
          <a:bodyPr/>
          <a:lstStyle/>
          <a:p>
            <a:r>
              <a:rPr lang="en-US" b="1" dirty="0"/>
              <a:t>RRRR II Historical Introduction: Ezra</a:t>
            </a:r>
          </a:p>
        </p:txBody>
      </p:sp>
      <p:sp>
        <p:nvSpPr>
          <p:cNvPr id="3" name="Content Placeholder 2">
            <a:extLst>
              <a:ext uri="{FF2B5EF4-FFF2-40B4-BE49-F238E27FC236}">
                <a16:creationId xmlns:a16="http://schemas.microsoft.com/office/drawing/2014/main" id="{6298AE60-EF85-FE63-8868-FA339C2FFC01}"/>
              </a:ext>
            </a:extLst>
          </p:cNvPr>
          <p:cNvSpPr>
            <a:spLocks noGrp="1"/>
          </p:cNvSpPr>
          <p:nvPr>
            <p:ph idx="1"/>
          </p:nvPr>
        </p:nvSpPr>
        <p:spPr>
          <a:xfrm>
            <a:off x="838200" y="2362200"/>
            <a:ext cx="4800600" cy="3763964"/>
          </a:xfrm>
        </p:spPr>
        <p:txBody>
          <a:bodyPr>
            <a:normAutofit/>
          </a:bodyPr>
          <a:lstStyle/>
          <a:p>
            <a:pPr marL="114300" indent="0">
              <a:buNone/>
            </a:pPr>
            <a:r>
              <a:rPr lang="en-US" sz="3200" b="1" dirty="0"/>
              <a:t>Ezra 1:1-4 Cyrus says it is time to repent, to return, to be restored and to rebuild.</a:t>
            </a:r>
          </a:p>
        </p:txBody>
      </p:sp>
      <p:pic>
        <p:nvPicPr>
          <p:cNvPr id="4" name="pasted-image.tif">
            <a:extLst>
              <a:ext uri="{FF2B5EF4-FFF2-40B4-BE49-F238E27FC236}">
                <a16:creationId xmlns:a16="http://schemas.microsoft.com/office/drawing/2014/main" id="{EF07F37E-4F52-2CE1-49F7-42CB5DBE50DF}"/>
              </a:ext>
            </a:extLst>
          </p:cNvPr>
          <p:cNvPicPr/>
          <p:nvPr/>
        </p:nvPicPr>
        <p:blipFill>
          <a:blip r:embed="rId2"/>
          <a:stretch>
            <a:fillRect/>
          </a:stretch>
        </p:blipFill>
        <p:spPr>
          <a:xfrm>
            <a:off x="6248400" y="1447800"/>
            <a:ext cx="4800601" cy="5257800"/>
          </a:xfrm>
          <a:prstGeom prst="rect">
            <a:avLst/>
          </a:prstGeom>
          <a:ln w="12700">
            <a:miter lim="400000"/>
          </a:ln>
        </p:spPr>
      </p:pic>
    </p:spTree>
    <p:extLst>
      <p:ext uri="{BB962C8B-B14F-4D97-AF65-F5344CB8AC3E}">
        <p14:creationId xmlns:p14="http://schemas.microsoft.com/office/powerpoint/2010/main" val="4017268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 name="Shape 78"/>
          <p:cNvSpPr/>
          <p:nvPr/>
        </p:nvSpPr>
        <p:spPr>
          <a:xfrm>
            <a:off x="1981200" y="131557"/>
            <a:ext cx="8229600" cy="16813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kumimoji="0" sz="1800" b="0" i="0" u="none" strike="noStrike" kern="0" cap="none" spc="0" normalizeH="0" baseline="0" noProof="0">
                <a:ln>
                  <a:noFill/>
                </a:ln>
                <a:solidFill>
                  <a:srgbClr val="000000"/>
                </a:solidFill>
                <a:effectLst/>
                <a:uLnTx/>
                <a:uFillTx/>
                <a:latin typeface="Marker Felt"/>
                <a:sym typeface="Marker Felt"/>
              </a:rPr>
              <a:t>Ezra 1:1-3</a:t>
            </a:r>
          </a:p>
        </p:txBody>
      </p:sp>
      <p:sp>
        <p:nvSpPr>
          <p:cNvPr id="79" name="Shape 79"/>
          <p:cNvSpPr/>
          <p:nvPr/>
        </p:nvSpPr>
        <p:spPr>
          <a:xfrm>
            <a:off x="1981200" y="2468155"/>
            <a:ext cx="8229600" cy="2323699"/>
          </a:xfrm>
          <a:prstGeom prst="rect">
            <a:avLst/>
          </a:prstGeom>
          <a:ln w="12700">
            <a:miter lim="400000"/>
          </a:ln>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sz="5000">
                <a:solidFill>
                  <a:srgbClr val="FFFFFF"/>
                </a:solidFill>
                <a:latin typeface="Marker Felt"/>
                <a:ea typeface="Marker Felt"/>
                <a:cs typeface="Marker Felt"/>
                <a:sym typeface="Marker Felt"/>
              </a:defRPr>
            </a:pPr>
            <a:endParaRPr kumimoji="0" sz="5000" b="0" i="0" u="none" strike="noStrike" kern="0" cap="none" spc="0" normalizeH="0" baseline="0" noProof="0">
              <a:ln>
                <a:noFill/>
              </a:ln>
              <a:solidFill>
                <a:srgbClr val="FFFFFF"/>
              </a:solidFill>
              <a:effectLst/>
              <a:uLnTx/>
              <a:uFillTx/>
              <a:latin typeface="Marker Felt"/>
              <a:sym typeface="Marker Felt"/>
            </a:endParaRPr>
          </a:p>
        </p:txBody>
      </p:sp>
      <p:pic>
        <p:nvPicPr>
          <p:cNvPr id="80" name="pasted-image.tif"/>
          <p:cNvPicPr/>
          <p:nvPr/>
        </p:nvPicPr>
        <p:blipFill>
          <a:blip r:embed="rId3"/>
          <a:stretch>
            <a:fillRect/>
          </a:stretch>
        </p:blipFill>
        <p:spPr>
          <a:xfrm>
            <a:off x="2514600" y="1615689"/>
            <a:ext cx="7364780" cy="5110754"/>
          </a:xfrm>
          <a:prstGeom prst="rect">
            <a:avLst/>
          </a:prstGeom>
          <a:ln w="12700">
            <a:miter lim="400000"/>
          </a:ln>
        </p:spPr>
      </p:pic>
      <p:sp>
        <p:nvSpPr>
          <p:cNvPr id="2" name="TextBox 1">
            <a:extLst>
              <a:ext uri="{FF2B5EF4-FFF2-40B4-BE49-F238E27FC236}">
                <a16:creationId xmlns:a16="http://schemas.microsoft.com/office/drawing/2014/main" id="{810B838C-4F5F-FC0E-226E-8E55BAFD0C82}"/>
              </a:ext>
            </a:extLst>
          </p:cNvPr>
          <p:cNvSpPr txBox="1"/>
          <p:nvPr/>
        </p:nvSpPr>
        <p:spPr>
          <a:xfrm>
            <a:off x="1828800" y="609600"/>
            <a:ext cx="8279180"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Calibri"/>
                <a:ea typeface="Calibri"/>
                <a:cs typeface="Calibri"/>
                <a:sym typeface="Calibri"/>
              </a:rPr>
              <a:t>eeee</a:t>
            </a:r>
            <a:r>
              <a:rPr kumimoji="0" lang="en-US" sz="4400" b="1" i="0" u="none" strike="noStrike" kern="0" cap="none" spc="0" normalizeH="0" baseline="0" noProof="0" dirty="0" err="1">
                <a:ln>
                  <a:noFill/>
                </a:ln>
                <a:solidFill>
                  <a:srgbClr val="FFFFFF"/>
                </a:solidFill>
                <a:effectLst/>
                <a:uLnTx/>
                <a:uFillTx/>
                <a:latin typeface="Calibri"/>
                <a:ea typeface="Calibri"/>
                <a:cs typeface="Calibri"/>
                <a:sym typeface="Calibri"/>
              </a:rPr>
              <a:t>Ezra</a:t>
            </a:r>
            <a:r>
              <a:rPr kumimoji="0" lang="en-US" sz="4400" b="1" i="0" u="none" strike="noStrike" kern="0" cap="none" spc="0" normalizeH="0" baseline="0" noProof="0" dirty="0">
                <a:ln>
                  <a:noFill/>
                </a:ln>
                <a:solidFill>
                  <a:srgbClr val="FFFFFF"/>
                </a:solidFill>
                <a:effectLst/>
                <a:uLnTx/>
                <a:uFillTx/>
                <a:latin typeface="Calibri"/>
                <a:ea typeface="Calibri"/>
                <a:cs typeface="Calibri"/>
                <a:sym typeface="Calibri"/>
              </a:rPr>
              <a:t> 1:1-3  Dead Sea Scrolls</a:t>
            </a:r>
            <a:endParaRPr kumimoji="0" lang="en-US" sz="4400" b="1" i="0" u="none" strike="noStrike" kern="0" cap="none" spc="0" normalizeH="0" baseline="0" noProof="0" dirty="0">
              <a:ln>
                <a:noFill/>
              </a:ln>
              <a:solidFill>
                <a:srgbClr val="FFFFFF">
                  <a:lumMod val="95000"/>
                </a:srgbClr>
              </a:solidFill>
              <a:effectLst/>
              <a:uLnTx/>
              <a:uFillTx/>
              <a:latin typeface="Calibri"/>
              <a:ea typeface="Calibri"/>
              <a:cs typeface="Calibri"/>
              <a:sym typeface="Calibri"/>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 name="Shape 84"/>
          <p:cNvSpPr/>
          <p:nvPr/>
        </p:nvSpPr>
        <p:spPr>
          <a:xfrm>
            <a:off x="1981200" y="131557"/>
            <a:ext cx="8229600" cy="1646446"/>
          </a:xfrm>
          <a:prstGeom prst="rect">
            <a:avLst/>
          </a:prstGeom>
          <a:ln w="12700">
            <a:miter lim="400000"/>
          </a:ln>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sz="8000" b="1">
                <a:solidFill>
                  <a:srgbClr val="FFFFFF"/>
                </a:solidFill>
                <a:latin typeface="Marker Felt"/>
                <a:ea typeface="Marker Felt"/>
                <a:cs typeface="Marker Felt"/>
                <a:sym typeface="Marker Felt"/>
              </a:defRPr>
            </a:pPr>
            <a:endParaRPr kumimoji="0" sz="8000" b="1" i="0" u="none" strike="noStrike" kern="0" cap="none" spc="0" normalizeH="0" baseline="0" noProof="0">
              <a:ln>
                <a:noFill/>
              </a:ln>
              <a:solidFill>
                <a:srgbClr val="FFFFFF"/>
              </a:solidFill>
              <a:effectLst/>
              <a:uLnTx/>
              <a:uFillTx/>
              <a:latin typeface="Marker Felt"/>
              <a:sym typeface="Marker Felt"/>
            </a:endParaRPr>
          </a:p>
        </p:txBody>
      </p:sp>
      <p:sp>
        <p:nvSpPr>
          <p:cNvPr id="85" name="Shape 85"/>
          <p:cNvSpPr/>
          <p:nvPr/>
        </p:nvSpPr>
        <p:spPr>
          <a:xfrm>
            <a:off x="1981200" y="2468155"/>
            <a:ext cx="8229600" cy="2323699"/>
          </a:xfrm>
          <a:prstGeom prst="rect">
            <a:avLst/>
          </a:prstGeom>
          <a:ln w="12700">
            <a:miter lim="400000"/>
          </a:ln>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sz="5000">
                <a:solidFill>
                  <a:srgbClr val="FFFFFF"/>
                </a:solidFill>
                <a:latin typeface="Marker Felt"/>
                <a:ea typeface="Marker Felt"/>
                <a:cs typeface="Marker Felt"/>
                <a:sym typeface="Marker Felt"/>
              </a:defRPr>
            </a:pPr>
            <a:endParaRPr kumimoji="0" sz="5000" b="0" i="0" u="none" strike="noStrike" kern="0" cap="none" spc="0" normalizeH="0" baseline="0" noProof="0">
              <a:ln>
                <a:noFill/>
              </a:ln>
              <a:solidFill>
                <a:srgbClr val="FFFFFF"/>
              </a:solidFill>
              <a:effectLst/>
              <a:uLnTx/>
              <a:uFillTx/>
              <a:latin typeface="Marker Felt"/>
              <a:sym typeface="Marker Felt"/>
            </a:endParaRPr>
          </a:p>
        </p:txBody>
      </p:sp>
      <p:pic>
        <p:nvPicPr>
          <p:cNvPr id="86" name="pasted-image.tif"/>
          <p:cNvPicPr/>
          <p:nvPr/>
        </p:nvPicPr>
        <p:blipFill>
          <a:blip r:embed="rId3"/>
          <a:stretch>
            <a:fillRect/>
          </a:stretch>
        </p:blipFill>
        <p:spPr>
          <a:xfrm>
            <a:off x="1524001" y="983057"/>
            <a:ext cx="9144001" cy="5293895"/>
          </a:xfrm>
          <a:prstGeom prst="rect">
            <a:avLst/>
          </a:prstGeom>
          <a:ln w="12700">
            <a:miter lim="400000"/>
          </a:ln>
        </p:spPr>
      </p:pic>
      <p:sp>
        <p:nvSpPr>
          <p:cNvPr id="2" name="TextBox 1">
            <a:extLst>
              <a:ext uri="{FF2B5EF4-FFF2-40B4-BE49-F238E27FC236}">
                <a16:creationId xmlns:a16="http://schemas.microsoft.com/office/drawing/2014/main" id="{227B2B9B-22E1-4F17-9BE5-7CCD0E1DF8D3}"/>
              </a:ext>
            </a:extLst>
          </p:cNvPr>
          <p:cNvSpPr txBox="1"/>
          <p:nvPr/>
        </p:nvSpPr>
        <p:spPr>
          <a:xfrm>
            <a:off x="2971800" y="376373"/>
            <a:ext cx="640080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ea typeface="Calibri"/>
                <a:cs typeface="Calibri"/>
                <a:sym typeface="Calibri"/>
              </a:rPr>
              <a:t>The Cyrus </a:t>
            </a:r>
            <a:r>
              <a:rPr kumimoji="0" lang="en-US" sz="3200" b="1" i="0" u="none" strike="noStrike" kern="0" cap="none" spc="0" normalizeH="0" baseline="0" noProof="0" dirty="0" err="1">
                <a:ln>
                  <a:noFill/>
                </a:ln>
                <a:solidFill>
                  <a:srgbClr val="FFFFFF"/>
                </a:solidFill>
                <a:effectLst/>
                <a:uLnTx/>
                <a:uFillTx/>
                <a:latin typeface="Calibri"/>
                <a:ea typeface="Calibri"/>
                <a:cs typeface="Calibri"/>
                <a:sym typeface="Calibri"/>
              </a:rPr>
              <a:t>Cyllinder</a:t>
            </a:r>
            <a:r>
              <a:rPr kumimoji="0" lang="en-US" sz="3200" b="1" i="0" u="none" strike="noStrike" kern="0" cap="none" spc="0" normalizeH="0" baseline="0" noProof="0" dirty="0">
                <a:ln>
                  <a:noFill/>
                </a:ln>
                <a:solidFill>
                  <a:srgbClr val="FFFFFF"/>
                </a:solidFill>
                <a:effectLst/>
                <a:uLnTx/>
                <a:uFillTx/>
                <a:latin typeface="Calibri"/>
                <a:ea typeface="Calibri"/>
                <a:cs typeface="Calibri"/>
                <a:sym typeface="Calibri"/>
              </a:rPr>
              <a:t> (British Museum)</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 name="Shape 90"/>
          <p:cNvSpPr/>
          <p:nvPr/>
        </p:nvSpPr>
        <p:spPr>
          <a:xfrm>
            <a:off x="1697899" y="131557"/>
            <a:ext cx="3164677" cy="6191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kumimoji="0" sz="1800" b="0" i="0" u="none" strike="noStrike" kern="0" cap="none" spc="0" normalizeH="0" baseline="0" noProof="0">
                <a:ln>
                  <a:noFill/>
                </a:ln>
                <a:solidFill>
                  <a:srgbClr val="000000"/>
                </a:solidFill>
                <a:effectLst/>
                <a:uLnTx/>
                <a:uFillTx/>
                <a:latin typeface="Marker Felt"/>
                <a:sym typeface="Marker Felt"/>
              </a:rPr>
              <a:t>Isaiah 44:26-45:7</a:t>
            </a:r>
          </a:p>
        </p:txBody>
      </p:sp>
      <p:sp>
        <p:nvSpPr>
          <p:cNvPr id="91" name="Shape 91"/>
          <p:cNvSpPr/>
          <p:nvPr/>
        </p:nvSpPr>
        <p:spPr>
          <a:xfrm>
            <a:off x="1981200" y="2468155"/>
            <a:ext cx="8229600" cy="2323699"/>
          </a:xfrm>
          <a:prstGeom prst="rect">
            <a:avLst/>
          </a:prstGeom>
          <a:ln w="12700">
            <a:miter lim="400000"/>
          </a:ln>
        </p:spPr>
        <p:txBody>
          <a:bodyPr lIns="0" tIns="0" rIns="0" bIns="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sz="5000">
                <a:solidFill>
                  <a:srgbClr val="FFFFFF"/>
                </a:solidFill>
                <a:latin typeface="Marker Felt"/>
                <a:ea typeface="Marker Felt"/>
                <a:cs typeface="Marker Felt"/>
                <a:sym typeface="Marker Felt"/>
              </a:defRPr>
            </a:pPr>
            <a:endParaRPr kumimoji="0" sz="5000" b="0" i="0" u="none" strike="noStrike" kern="0" cap="none" spc="0" normalizeH="0" baseline="0" noProof="0">
              <a:ln>
                <a:noFill/>
              </a:ln>
              <a:solidFill>
                <a:srgbClr val="FFFFFF"/>
              </a:solidFill>
              <a:effectLst/>
              <a:uLnTx/>
              <a:uFillTx/>
              <a:latin typeface="Marker Felt"/>
              <a:sym typeface="Marker Felt"/>
            </a:endParaRPr>
          </a:p>
        </p:txBody>
      </p:sp>
      <p:pic>
        <p:nvPicPr>
          <p:cNvPr id="92" name="pasted-image.tif"/>
          <p:cNvPicPr/>
          <p:nvPr/>
        </p:nvPicPr>
        <p:blipFill>
          <a:blip r:embed="rId3"/>
          <a:stretch>
            <a:fillRect/>
          </a:stretch>
        </p:blipFill>
        <p:spPr>
          <a:xfrm>
            <a:off x="5569875" y="-21772"/>
            <a:ext cx="5716548" cy="6858001"/>
          </a:xfrm>
          <a:prstGeom prst="rect">
            <a:avLst/>
          </a:prstGeom>
          <a:ln w="12700">
            <a:miter lim="400000"/>
          </a:ln>
        </p:spPr>
      </p:pic>
      <p:sp>
        <p:nvSpPr>
          <p:cNvPr id="2" name="TextBox 1">
            <a:extLst>
              <a:ext uri="{FF2B5EF4-FFF2-40B4-BE49-F238E27FC236}">
                <a16:creationId xmlns:a16="http://schemas.microsoft.com/office/drawing/2014/main" id="{3A455574-AD52-46E5-F1DD-AA263A242FF1}"/>
              </a:ext>
            </a:extLst>
          </p:cNvPr>
          <p:cNvSpPr txBox="1"/>
          <p:nvPr/>
        </p:nvSpPr>
        <p:spPr>
          <a:xfrm>
            <a:off x="990600" y="2590800"/>
            <a:ext cx="3429000" cy="34163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Cyrus</a:t>
            </a:r>
          </a:p>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Isaiah 44:24-45:4</a:t>
            </a:r>
          </a:p>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Cyrus says:</a:t>
            </a:r>
          </a:p>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Return, </a:t>
            </a:r>
          </a:p>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Rebuild</a:t>
            </a:r>
          </a:p>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Restore!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5695-B205-0B2B-E3EB-7EE2110A0260}"/>
              </a:ext>
            </a:extLst>
          </p:cNvPr>
          <p:cNvSpPr>
            <a:spLocks noGrp="1"/>
          </p:cNvSpPr>
          <p:nvPr>
            <p:ph type="title"/>
          </p:nvPr>
        </p:nvSpPr>
        <p:spPr>
          <a:xfrm>
            <a:off x="76201" y="408373"/>
            <a:ext cx="12115800" cy="1039427"/>
          </a:xfrm>
        </p:spPr>
        <p:txBody>
          <a:bodyPr>
            <a:normAutofit/>
          </a:bodyPr>
          <a:lstStyle/>
          <a:p>
            <a:r>
              <a:rPr lang="en-US" sz="4000" b="1" dirty="0"/>
              <a:t>Ezra 2  Captives return to Jerusalem</a:t>
            </a:r>
          </a:p>
        </p:txBody>
      </p:sp>
      <p:pic>
        <p:nvPicPr>
          <p:cNvPr id="1026" name="Picture 2" descr="Babylonian captivity - Wikipedia">
            <a:extLst>
              <a:ext uri="{FF2B5EF4-FFF2-40B4-BE49-F238E27FC236}">
                <a16:creationId xmlns:a16="http://schemas.microsoft.com/office/drawing/2014/main" id="{4686B94F-CA3D-62D5-A182-4975F16E38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0363" y="1600200"/>
            <a:ext cx="7547475" cy="515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891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Here was Your Situation:</a:t>
            </a:r>
          </a:p>
        </p:txBody>
      </p:sp>
      <p:sp>
        <p:nvSpPr>
          <p:cNvPr id="3" name="Content Placeholder 2"/>
          <p:cNvSpPr>
            <a:spLocks noGrp="1"/>
          </p:cNvSpPr>
          <p:nvPr>
            <p:ph idx="1"/>
          </p:nvPr>
        </p:nvSpPr>
        <p:spPr>
          <a:xfrm>
            <a:off x="914400" y="2057400"/>
            <a:ext cx="3581400" cy="4068764"/>
          </a:xfrm>
        </p:spPr>
        <p:txBody>
          <a:bodyPr>
            <a:normAutofit/>
          </a:bodyPr>
          <a:lstStyle/>
          <a:p>
            <a:pPr marL="114300" indent="0">
              <a:buNone/>
            </a:pPr>
            <a:r>
              <a:rPr lang="en-US" sz="3200" b="1" dirty="0"/>
              <a:t>Lost</a:t>
            </a:r>
          </a:p>
          <a:p>
            <a:pPr marL="114300" indent="0">
              <a:buNone/>
            </a:pPr>
            <a:endParaRPr lang="en-US" sz="1800" b="1" dirty="0"/>
          </a:p>
          <a:p>
            <a:pPr marL="114300" indent="0">
              <a:buNone/>
            </a:pPr>
            <a:r>
              <a:rPr lang="en-US" sz="3200" b="1" dirty="0"/>
              <a:t>Enslaved</a:t>
            </a:r>
          </a:p>
          <a:p>
            <a:pPr marL="114300" indent="0">
              <a:buNone/>
            </a:pPr>
            <a:endParaRPr lang="en-US" sz="1600" b="1" dirty="0"/>
          </a:p>
          <a:p>
            <a:pPr marL="114300" indent="0">
              <a:buNone/>
            </a:pPr>
            <a:r>
              <a:rPr lang="en-US" sz="3200" b="1" dirty="0"/>
              <a:t>Captured</a:t>
            </a:r>
          </a:p>
          <a:p>
            <a:pPr marL="114300" indent="0">
              <a:buNone/>
            </a:pPr>
            <a:endParaRPr lang="en-US" sz="1600" b="1" dirty="0"/>
          </a:p>
          <a:p>
            <a:pPr marL="114300" indent="0">
              <a:buNone/>
            </a:pPr>
            <a:r>
              <a:rPr lang="en-US" sz="3200" b="1" dirty="0"/>
              <a:t>Imprisoned</a:t>
            </a:r>
          </a:p>
        </p:txBody>
      </p:sp>
      <p:pic>
        <p:nvPicPr>
          <p:cNvPr id="1026" name="Picture 2" descr="https://encrypted-tbn3.gstatic.com/images?q=tbn:ANd9GcQUAWxd5c8u9X1PoUY9HRul0XbkN7YlOr-raZvnyhjXrVYiYuY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743388"/>
            <a:ext cx="3244388" cy="27524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572001"/>
            <a:ext cx="496062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080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F221-4AFE-6228-1FDA-06D55BE18332}"/>
              </a:ext>
            </a:extLst>
          </p:cNvPr>
          <p:cNvSpPr>
            <a:spLocks noGrp="1"/>
          </p:cNvSpPr>
          <p:nvPr>
            <p:ph type="title"/>
          </p:nvPr>
        </p:nvSpPr>
        <p:spPr/>
        <p:txBody>
          <a:bodyPr>
            <a:normAutofit/>
          </a:bodyPr>
          <a:lstStyle/>
          <a:p>
            <a:r>
              <a:rPr lang="en-US" sz="3600" b="1" dirty="0"/>
              <a:t>Ezra 3 temple foundation laid</a:t>
            </a:r>
          </a:p>
        </p:txBody>
      </p:sp>
      <p:pic>
        <p:nvPicPr>
          <p:cNvPr id="2052" name="Picture 4">
            <a:extLst>
              <a:ext uri="{FF2B5EF4-FFF2-40B4-BE49-F238E27FC236}">
                <a16:creationId xmlns:a16="http://schemas.microsoft.com/office/drawing/2014/main" id="{2A10D2A2-30DB-6E66-915F-2AD77FB599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8534400" cy="5564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652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EF3C4-F1D8-41DF-5C58-E1D6C23FC4E7}"/>
              </a:ext>
            </a:extLst>
          </p:cNvPr>
          <p:cNvSpPr>
            <a:spLocks noGrp="1"/>
          </p:cNvSpPr>
          <p:nvPr>
            <p:ph type="title"/>
          </p:nvPr>
        </p:nvSpPr>
        <p:spPr/>
        <p:txBody>
          <a:bodyPr>
            <a:normAutofit/>
          </a:bodyPr>
          <a:lstStyle/>
          <a:p>
            <a:r>
              <a:rPr lang="en-US" sz="3600" b="1" dirty="0"/>
              <a:t>Ezra 4  But… Satan has not taken a nap</a:t>
            </a:r>
          </a:p>
        </p:txBody>
      </p:sp>
      <p:pic>
        <p:nvPicPr>
          <p:cNvPr id="3074" name="Picture 2" descr="Measuring government-opposition cooperation in parliament | Who Opposes?">
            <a:extLst>
              <a:ext uri="{FF2B5EF4-FFF2-40B4-BE49-F238E27FC236}">
                <a16:creationId xmlns:a16="http://schemas.microsoft.com/office/drawing/2014/main" id="{AF52ED39-6095-E3D6-45DB-4A11133E86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438507"/>
            <a:ext cx="8458200" cy="562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189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RRRR III Haggai</a:t>
            </a:r>
          </a:p>
        </p:txBody>
      </p:sp>
      <p:sp>
        <p:nvSpPr>
          <p:cNvPr id="3" name="Content Placeholder 2"/>
          <p:cNvSpPr>
            <a:spLocks noGrp="1"/>
          </p:cNvSpPr>
          <p:nvPr>
            <p:ph idx="1"/>
          </p:nvPr>
        </p:nvSpPr>
        <p:spPr/>
        <p:txBody>
          <a:bodyPr>
            <a:normAutofit/>
          </a:bodyPr>
          <a:lstStyle/>
          <a:p>
            <a:pPr marL="114300" indent="0">
              <a:buNone/>
            </a:pPr>
            <a:r>
              <a:rPr lang="en-US" b="1" dirty="0"/>
              <a:t>Message:   Build up the house of the Lord, not your own house.   (Matt 6:19-21)</a:t>
            </a:r>
          </a:p>
          <a:p>
            <a:pPr marL="114300" indent="0">
              <a:buNone/>
            </a:pPr>
            <a:endParaRPr lang="en-US" b="1" dirty="0"/>
          </a:p>
          <a:p>
            <a:pPr marL="114300" indent="0">
              <a:buNone/>
            </a:pPr>
            <a:r>
              <a:rPr lang="en-US" b="1" dirty="0" err="1"/>
              <a:t>Submessage</a:t>
            </a:r>
            <a:r>
              <a:rPr lang="en-US" b="1" dirty="0"/>
              <a:t>:  Discouragement is not sufficient excuse to neglecting the work of the Lord.</a:t>
            </a:r>
          </a:p>
        </p:txBody>
      </p:sp>
      <p:pic>
        <p:nvPicPr>
          <p:cNvPr id="3074" name="Picture 2" descr="https://encrypted-tbn3.gstatic.com/images?q=tbn:ANd9GcQq7S6y9-dCrNPD3jLCA16QBQJcqe7rEhffOVe1zbZTDMIvfa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038601"/>
            <a:ext cx="6101862" cy="247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840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Historical Background</a:t>
            </a:r>
          </a:p>
        </p:txBody>
      </p:sp>
      <p:sp>
        <p:nvSpPr>
          <p:cNvPr id="3" name="Content Placeholder 2"/>
          <p:cNvSpPr>
            <a:spLocks noGrp="1"/>
          </p:cNvSpPr>
          <p:nvPr>
            <p:ph idx="1"/>
          </p:nvPr>
        </p:nvSpPr>
        <p:spPr>
          <a:xfrm>
            <a:off x="762000" y="1905000"/>
            <a:ext cx="10668000" cy="4800600"/>
          </a:xfrm>
        </p:spPr>
        <p:txBody>
          <a:bodyPr>
            <a:normAutofit fontScale="25000" lnSpcReduction="20000"/>
          </a:bodyPr>
          <a:lstStyle/>
          <a:p>
            <a:pPr marL="114300" indent="0">
              <a:buNone/>
            </a:pPr>
            <a:r>
              <a:rPr lang="en-US" sz="12800" b="1" dirty="0"/>
              <a:t>586 BC  Jerusalem and the temple destroyed.  </a:t>
            </a:r>
          </a:p>
          <a:p>
            <a:pPr marL="114300" indent="0">
              <a:buNone/>
            </a:pPr>
            <a:endParaRPr lang="en-US" sz="6400" b="1" dirty="0"/>
          </a:p>
          <a:p>
            <a:pPr marL="114300" indent="0">
              <a:buNone/>
            </a:pPr>
            <a:r>
              <a:rPr lang="en-US" sz="12800" b="1" dirty="0"/>
              <a:t>538 BC  Cyrus defeats Belshazzar and Babylon.  </a:t>
            </a:r>
          </a:p>
          <a:p>
            <a:pPr marL="114300" indent="0">
              <a:buNone/>
            </a:pPr>
            <a:endParaRPr lang="en-US" sz="6400" b="1" dirty="0"/>
          </a:p>
          <a:p>
            <a:pPr marL="114300" indent="0">
              <a:buNone/>
            </a:pPr>
            <a:r>
              <a:rPr lang="en-US" sz="12800" b="1" dirty="0"/>
              <a:t>537/536 BC  First wave of Jews return to Jerusalem, altar built foundation of temple is laid.  (Ezra 1:1-3:13).  Opposition arises.  Project abandoned.</a:t>
            </a:r>
          </a:p>
          <a:p>
            <a:pPr marL="114300" indent="0">
              <a:buNone/>
            </a:pPr>
            <a:endParaRPr lang="en-US" sz="5600" b="1" dirty="0"/>
          </a:p>
          <a:p>
            <a:pPr marL="114300" indent="0">
              <a:buNone/>
            </a:pPr>
            <a:r>
              <a:rPr lang="en-US" sz="12800" b="1" dirty="0"/>
              <a:t>521 BC  Darius I takes the throne of Persia.  Tells Judah to get back to building the temple.</a:t>
            </a:r>
          </a:p>
          <a:p>
            <a:pPr marL="114300" indent="0">
              <a:buNone/>
            </a:pPr>
            <a:endParaRPr lang="en-US" sz="6400" b="1" dirty="0"/>
          </a:p>
          <a:p>
            <a:pPr marL="114300" indent="0">
              <a:buNone/>
            </a:pPr>
            <a:r>
              <a:rPr lang="en-US" sz="12800" b="1" dirty="0"/>
              <a:t>520 BC  Haggai preaches.  Build the temple!</a:t>
            </a:r>
          </a:p>
          <a:p>
            <a:pPr marL="114300" indent="0">
              <a:buNone/>
            </a:pPr>
            <a:endParaRPr lang="en-US" sz="3200" b="1" dirty="0"/>
          </a:p>
          <a:p>
            <a:pPr marL="114300" indent="0">
              <a:buNone/>
            </a:pPr>
            <a:endParaRPr lang="en-US" dirty="0"/>
          </a:p>
        </p:txBody>
      </p:sp>
    </p:spTree>
    <p:extLst>
      <p:ext uri="{BB962C8B-B14F-4D97-AF65-F5344CB8AC3E}">
        <p14:creationId xmlns:p14="http://schemas.microsoft.com/office/powerpoint/2010/main" val="4007647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Haggai 1:1-4  The People’s Excuse</a:t>
            </a:r>
          </a:p>
        </p:txBody>
      </p:sp>
      <p:sp>
        <p:nvSpPr>
          <p:cNvPr id="3" name="Content Placeholder 2"/>
          <p:cNvSpPr>
            <a:spLocks noGrp="1"/>
          </p:cNvSpPr>
          <p:nvPr>
            <p:ph idx="1"/>
          </p:nvPr>
        </p:nvSpPr>
        <p:spPr/>
        <p:txBody>
          <a:bodyPr/>
          <a:lstStyle/>
          <a:p>
            <a:pPr marL="114300" indent="0">
              <a:buNone/>
            </a:pPr>
            <a:r>
              <a:rPr lang="en-US" b="1" dirty="0"/>
              <a:t>Haggai 1:2  We’re too busy to build the temple.</a:t>
            </a:r>
          </a:p>
          <a:p>
            <a:pPr marL="114300" indent="0">
              <a:buNone/>
            </a:pPr>
            <a:r>
              <a:rPr lang="en-US" b="1" dirty="0"/>
              <a:t>Q: Can you relate?</a:t>
            </a:r>
          </a:p>
          <a:p>
            <a:pPr marL="114300" indent="0">
              <a:buNone/>
            </a:pPr>
            <a:endParaRPr lang="en-US" sz="800" b="1" dirty="0"/>
          </a:p>
          <a:p>
            <a:pPr marL="114300" indent="0">
              <a:buNone/>
            </a:pPr>
            <a:r>
              <a:rPr lang="en-US" b="1" dirty="0"/>
              <a:t>Haggai 1:3-4  Hmmm….  You seem to have time to build your house.</a:t>
            </a:r>
          </a:p>
          <a:p>
            <a:pPr marL="114300" indent="0">
              <a:buNone/>
            </a:pPr>
            <a:endParaRPr lang="en-US" sz="800" b="1" dirty="0"/>
          </a:p>
          <a:p>
            <a:pPr marL="114300" indent="0">
              <a:buNone/>
            </a:pPr>
            <a:r>
              <a:rPr lang="en-US" b="1" dirty="0"/>
              <a:t>Haggai 1:5-6 You have </a:t>
            </a:r>
          </a:p>
          <a:p>
            <a:pPr marL="114300" indent="0">
              <a:buNone/>
            </a:pPr>
            <a:r>
              <a:rPr lang="en-US" b="1" dirty="0"/>
              <a:t>planted much but </a:t>
            </a:r>
          </a:p>
          <a:p>
            <a:pPr marL="114300" indent="0">
              <a:buNone/>
            </a:pPr>
            <a:r>
              <a:rPr lang="en-US" b="1" dirty="0"/>
              <a:t>harvested little.</a:t>
            </a:r>
          </a:p>
          <a:p>
            <a:pPr marL="114300" indent="0">
              <a:buNone/>
            </a:pPr>
            <a:endParaRPr lang="en-US" b="1" dirty="0"/>
          </a:p>
          <a:p>
            <a:pPr marL="114300" indent="0">
              <a:buNone/>
            </a:pPr>
            <a:r>
              <a:rPr lang="en-US" b="1" dirty="0"/>
              <a:t>Q: Can you relate?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492846"/>
            <a:ext cx="4572000" cy="303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223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God’s Solution</a:t>
            </a:r>
          </a:p>
        </p:txBody>
      </p:sp>
      <p:sp>
        <p:nvSpPr>
          <p:cNvPr id="3" name="Content Placeholder 2"/>
          <p:cNvSpPr>
            <a:spLocks noGrp="1"/>
          </p:cNvSpPr>
          <p:nvPr>
            <p:ph idx="1"/>
          </p:nvPr>
        </p:nvSpPr>
        <p:spPr/>
        <p:txBody>
          <a:bodyPr>
            <a:normAutofit/>
          </a:bodyPr>
          <a:lstStyle/>
          <a:p>
            <a:pPr marL="114300" indent="0" algn="ctr">
              <a:buNone/>
            </a:pPr>
            <a:r>
              <a:rPr lang="en-US" b="1" dirty="0"/>
              <a:t>“Indifference to the things of God produces calamity.”</a:t>
            </a:r>
          </a:p>
          <a:p>
            <a:pPr marL="114300" indent="0">
              <a:buNone/>
            </a:pPr>
            <a:endParaRPr lang="en-US" b="1" dirty="0"/>
          </a:p>
          <a:p>
            <a:pPr marL="114300" indent="0">
              <a:buNone/>
            </a:pPr>
            <a:r>
              <a:rPr lang="en-US" b="1" dirty="0"/>
              <a:t>1. Haggai 1:7 Give careful thought to your ways.</a:t>
            </a:r>
          </a:p>
          <a:p>
            <a:pPr marL="114300" indent="0">
              <a:buNone/>
            </a:pPr>
            <a:endParaRPr lang="en-US" b="1" dirty="0"/>
          </a:p>
          <a:p>
            <a:pPr marL="114300" indent="0">
              <a:buNone/>
            </a:pPr>
            <a:r>
              <a:rPr lang="en-US" b="1" dirty="0"/>
              <a:t>2. Haggai 1:8 Bring down timber to build God’s temple.</a:t>
            </a:r>
          </a:p>
          <a:p>
            <a:pPr marL="114300" indent="0">
              <a:buNone/>
            </a:pPr>
            <a:endParaRPr lang="en-US" b="1" dirty="0"/>
          </a:p>
          <a:p>
            <a:pPr marL="114300" indent="0">
              <a:buNone/>
            </a:pPr>
            <a:r>
              <a:rPr lang="en-US" b="1" dirty="0"/>
              <a:t>Haggai 1:12-15  The people obeyed, the leaders led, the people’s spirits were inspired and the work got started.</a:t>
            </a:r>
          </a:p>
        </p:txBody>
      </p:sp>
    </p:spTree>
    <p:extLst>
      <p:ext uri="{BB962C8B-B14F-4D97-AF65-F5344CB8AC3E}">
        <p14:creationId xmlns:p14="http://schemas.microsoft.com/office/powerpoint/2010/main" val="155383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CE7FD-6315-5927-9492-4910719E1F37}"/>
              </a:ext>
            </a:extLst>
          </p:cNvPr>
          <p:cNvSpPr>
            <a:spLocks noGrp="1"/>
          </p:cNvSpPr>
          <p:nvPr>
            <p:ph type="title"/>
          </p:nvPr>
        </p:nvSpPr>
        <p:spPr/>
        <p:txBody>
          <a:bodyPr/>
          <a:lstStyle/>
          <a:p>
            <a:r>
              <a:rPr lang="en-US" b="1" dirty="0"/>
              <a:t>Conclusion</a:t>
            </a:r>
          </a:p>
        </p:txBody>
      </p:sp>
      <p:sp>
        <p:nvSpPr>
          <p:cNvPr id="3" name="Content Placeholder 2">
            <a:extLst>
              <a:ext uri="{FF2B5EF4-FFF2-40B4-BE49-F238E27FC236}">
                <a16:creationId xmlns:a16="http://schemas.microsoft.com/office/drawing/2014/main" id="{D8D8C0F1-F16F-F32C-CF6C-BAF32A76FB2D}"/>
              </a:ext>
            </a:extLst>
          </p:cNvPr>
          <p:cNvSpPr>
            <a:spLocks noGrp="1"/>
          </p:cNvSpPr>
          <p:nvPr>
            <p:ph idx="1"/>
          </p:nvPr>
        </p:nvSpPr>
        <p:spPr>
          <a:xfrm>
            <a:off x="990600" y="1828800"/>
            <a:ext cx="10363200" cy="4297364"/>
          </a:xfrm>
        </p:spPr>
        <p:txBody>
          <a:bodyPr>
            <a:normAutofit/>
          </a:bodyPr>
          <a:lstStyle/>
          <a:p>
            <a:pPr marL="114300" indent="0">
              <a:buNone/>
            </a:pPr>
            <a:r>
              <a:rPr lang="en-US" sz="3200" b="1" dirty="0"/>
              <a:t>God wants us to repent, return, so that he can restore and rebuild.</a:t>
            </a:r>
          </a:p>
          <a:p>
            <a:pPr marL="114300" indent="0">
              <a:buNone/>
            </a:pPr>
            <a:endParaRPr lang="en-US" sz="1500" b="1" dirty="0"/>
          </a:p>
          <a:p>
            <a:pPr marL="114300" indent="0">
              <a:buNone/>
            </a:pPr>
            <a:r>
              <a:rPr lang="en-US" sz="3200" b="1" dirty="0"/>
              <a:t>God is already working behind the scenes and </a:t>
            </a:r>
            <a:r>
              <a:rPr lang="en-US" sz="3200" b="1"/>
              <a:t>is working </a:t>
            </a:r>
            <a:r>
              <a:rPr lang="en-US" sz="3200" b="1" dirty="0"/>
              <a:t>miracles.</a:t>
            </a:r>
          </a:p>
          <a:p>
            <a:pPr marL="114300" indent="0">
              <a:buNone/>
            </a:pPr>
            <a:endParaRPr lang="en-US" sz="1500" b="1" dirty="0"/>
          </a:p>
          <a:p>
            <a:pPr marL="114300" indent="0">
              <a:buNone/>
            </a:pPr>
            <a:r>
              <a:rPr lang="en-US" sz="3200" b="1" dirty="0"/>
              <a:t>But Satan is not napping.  </a:t>
            </a:r>
          </a:p>
          <a:p>
            <a:pPr marL="114300" indent="0">
              <a:buNone/>
            </a:pPr>
            <a:endParaRPr lang="en-US" sz="1400" b="1" dirty="0"/>
          </a:p>
          <a:p>
            <a:pPr marL="114300" indent="0">
              <a:buNone/>
            </a:pPr>
            <a:r>
              <a:rPr lang="en-US" sz="3200" b="1" dirty="0"/>
              <a:t>It is time to repent and start rebuilding!</a:t>
            </a:r>
          </a:p>
        </p:txBody>
      </p:sp>
    </p:spTree>
    <p:extLst>
      <p:ext uri="{BB962C8B-B14F-4D97-AF65-F5344CB8AC3E}">
        <p14:creationId xmlns:p14="http://schemas.microsoft.com/office/powerpoint/2010/main" val="42576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Rebuild</a:t>
            </a:r>
          </a:p>
        </p:txBody>
      </p:sp>
      <p:sp>
        <p:nvSpPr>
          <p:cNvPr id="3" name="Content Placeholder 2"/>
          <p:cNvSpPr>
            <a:spLocks noGrp="1"/>
          </p:cNvSpPr>
          <p:nvPr>
            <p:ph idx="1"/>
          </p:nvPr>
        </p:nvSpPr>
        <p:spPr>
          <a:xfrm>
            <a:off x="1981200" y="1981201"/>
            <a:ext cx="8229600" cy="4144963"/>
          </a:xfrm>
        </p:spPr>
        <p:txBody>
          <a:bodyPr/>
          <a:lstStyle/>
          <a:p>
            <a:pPr marL="114300" indent="0">
              <a:buNone/>
            </a:pPr>
            <a:r>
              <a:rPr lang="en-US" b="1" dirty="0"/>
              <a:t>Haggai 1:12-15  The people repented and the temple got rebuilt.</a:t>
            </a:r>
          </a:p>
          <a:p>
            <a:pPr marL="114300" indent="0">
              <a:buNone/>
            </a:pPr>
            <a:endParaRPr lang="en-US" sz="800" b="1" dirty="0"/>
          </a:p>
          <a:p>
            <a:pPr marL="114300" indent="0">
              <a:buNone/>
            </a:pPr>
            <a:r>
              <a:rPr lang="en-US" b="1" dirty="0"/>
              <a:t>Result:    God:  I am with you  (Matthew 28:20)</a:t>
            </a:r>
          </a:p>
          <a:p>
            <a:pPr marL="114300" indent="0">
              <a:buNone/>
            </a:pPr>
            <a:endParaRPr lang="en-US" sz="800" b="1" dirty="0"/>
          </a:p>
          <a:p>
            <a:pPr marL="114300" indent="0">
              <a:buNone/>
            </a:pPr>
            <a:r>
              <a:rPr lang="en-US" b="1" dirty="0"/>
              <a:t>Haggai 2:1-9    The work is hard and we humans can get discouraged, but God encourages us.</a:t>
            </a:r>
          </a:p>
          <a:p>
            <a:pPr marL="114300" indent="0">
              <a:buNone/>
            </a:pPr>
            <a:endParaRPr lang="en-US" b="1" dirty="0"/>
          </a:p>
          <a:p>
            <a:pPr marL="114300" indent="0">
              <a:buNone/>
            </a:pPr>
            <a:r>
              <a:rPr lang="en-US" b="1" dirty="0"/>
              <a:t>God really gets carried away with excitement when he sees his people repenting and returning so that he can restore and rebuild.</a:t>
            </a:r>
          </a:p>
          <a:p>
            <a:pPr marL="114300" indent="0">
              <a:buNone/>
            </a:pPr>
            <a:endParaRPr lang="en-US" b="1" dirty="0"/>
          </a:p>
        </p:txBody>
      </p:sp>
    </p:spTree>
    <p:extLst>
      <p:ext uri="{BB962C8B-B14F-4D97-AF65-F5344CB8AC3E}">
        <p14:creationId xmlns:p14="http://schemas.microsoft.com/office/powerpoint/2010/main" val="2315563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Two Great Memory Verses</a:t>
            </a:r>
          </a:p>
        </p:txBody>
      </p:sp>
      <p:sp>
        <p:nvSpPr>
          <p:cNvPr id="3" name="Content Placeholder 2"/>
          <p:cNvSpPr>
            <a:spLocks noGrp="1"/>
          </p:cNvSpPr>
          <p:nvPr>
            <p:ph idx="1"/>
          </p:nvPr>
        </p:nvSpPr>
        <p:spPr/>
        <p:txBody>
          <a:bodyPr/>
          <a:lstStyle/>
          <a:p>
            <a:pPr marL="114300" indent="0">
              <a:buNone/>
            </a:pPr>
            <a:r>
              <a:rPr lang="en-US" b="1" dirty="0"/>
              <a:t>Haggai 2:6 </a:t>
            </a:r>
          </a:p>
          <a:p>
            <a:pPr marL="114300" indent="0">
              <a:buNone/>
            </a:pPr>
            <a:endParaRPr lang="en-US" sz="800" b="1" dirty="0"/>
          </a:p>
          <a:p>
            <a:pPr marL="114300" indent="0">
              <a:buNone/>
            </a:pPr>
            <a:r>
              <a:rPr lang="en-US" b="1" dirty="0"/>
              <a:t>“In a little while I will once more shake the heavens and the earth, the sea and the dry land.”</a:t>
            </a:r>
          </a:p>
          <a:p>
            <a:pPr marL="114300" indent="0">
              <a:buNone/>
            </a:pPr>
            <a:endParaRPr lang="en-US" b="1" dirty="0"/>
          </a:p>
          <a:p>
            <a:pPr marL="114300" indent="0">
              <a:buNone/>
            </a:pPr>
            <a:r>
              <a:rPr lang="en-US" b="1" dirty="0"/>
              <a:t>Haggai 2:8  </a:t>
            </a:r>
          </a:p>
          <a:p>
            <a:pPr marL="114300" indent="0">
              <a:buNone/>
            </a:pPr>
            <a:endParaRPr lang="en-US" b="1" dirty="0"/>
          </a:p>
          <a:p>
            <a:pPr marL="114300" indent="0">
              <a:buNone/>
            </a:pPr>
            <a:r>
              <a:rPr lang="en-US" b="1" dirty="0"/>
              <a:t>“'The silver is mine and the gold is mine,’ declares the Lord Almighty.”</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450055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Haggai 2:10-18 </a:t>
            </a:r>
            <a:br>
              <a:rPr lang="en-US" b="1" dirty="0"/>
            </a:br>
            <a:r>
              <a:rPr lang="en-US" b="1" dirty="0"/>
              <a:t>“parable  of defiled flesh</a:t>
            </a:r>
          </a:p>
        </p:txBody>
      </p:sp>
      <p:sp>
        <p:nvSpPr>
          <p:cNvPr id="3" name="Content Placeholder 2"/>
          <p:cNvSpPr>
            <a:spLocks noGrp="1"/>
          </p:cNvSpPr>
          <p:nvPr>
            <p:ph idx="1"/>
          </p:nvPr>
        </p:nvSpPr>
        <p:spPr/>
        <p:txBody>
          <a:bodyPr>
            <a:normAutofit/>
          </a:bodyPr>
          <a:lstStyle/>
          <a:p>
            <a:pPr marL="114300" indent="0">
              <a:buNone/>
            </a:pPr>
            <a:r>
              <a:rPr lang="en-US" b="1" dirty="0"/>
              <a:t>Does coming into contact with clean meat make you clean?    No!</a:t>
            </a:r>
          </a:p>
          <a:p>
            <a:pPr marL="114300" indent="0">
              <a:buNone/>
            </a:pPr>
            <a:endParaRPr lang="en-US" b="1" dirty="0"/>
          </a:p>
          <a:p>
            <a:pPr marL="114300" indent="0">
              <a:buNone/>
            </a:pPr>
            <a:r>
              <a:rPr lang="en-US" b="1" dirty="0"/>
              <a:t>Does coming into contact with defiled meat make you unclean?   Yes!</a:t>
            </a:r>
          </a:p>
          <a:p>
            <a:pPr marL="114300" indent="0">
              <a:buNone/>
            </a:pPr>
            <a:endParaRPr lang="en-US" b="1" dirty="0"/>
          </a:p>
          <a:p>
            <a:pPr marL="114300" indent="0">
              <a:buNone/>
            </a:pPr>
            <a:r>
              <a:rPr lang="en-US" b="1" dirty="0"/>
              <a:t>Defilement is a thing.  Holiness is a lack of a thing.</a:t>
            </a:r>
          </a:p>
          <a:p>
            <a:pPr marL="114300" indent="0">
              <a:buNone/>
            </a:pPr>
            <a:endParaRPr lang="en-US" b="1" dirty="0"/>
          </a:p>
          <a:p>
            <a:pPr marL="114300" indent="0">
              <a:buNone/>
            </a:pPr>
            <a:r>
              <a:rPr lang="en-US" b="1" dirty="0"/>
              <a:t>Sin is contagious.  Holiness is not necessarily contagious.  We need to deal with the plague of materialism.</a:t>
            </a:r>
          </a:p>
        </p:txBody>
      </p:sp>
    </p:spTree>
    <p:extLst>
      <p:ext uri="{BB962C8B-B14F-4D97-AF65-F5344CB8AC3E}">
        <p14:creationId xmlns:p14="http://schemas.microsoft.com/office/powerpoint/2010/main" val="3771089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Did you get there?</a:t>
            </a:r>
          </a:p>
        </p:txBody>
      </p:sp>
      <p:sp>
        <p:nvSpPr>
          <p:cNvPr id="3" name="Content Placeholder 2"/>
          <p:cNvSpPr>
            <a:spLocks noGrp="1"/>
          </p:cNvSpPr>
          <p:nvPr>
            <p:ph idx="1"/>
          </p:nvPr>
        </p:nvSpPr>
        <p:spPr>
          <a:xfrm>
            <a:off x="733993" y="1714501"/>
            <a:ext cx="3914207" cy="4411663"/>
          </a:xfrm>
        </p:spPr>
        <p:txBody>
          <a:bodyPr>
            <a:normAutofit/>
          </a:bodyPr>
          <a:lstStyle/>
          <a:p>
            <a:pPr marL="114300" indent="0">
              <a:buNone/>
            </a:pPr>
            <a:r>
              <a:rPr lang="en-US" sz="3200" b="1" dirty="0"/>
              <a:t>You Rebelled.</a:t>
            </a:r>
          </a:p>
          <a:p>
            <a:pPr marL="114300" indent="0">
              <a:buNone/>
            </a:pPr>
            <a:endParaRPr lang="en-US" sz="1000" b="1" dirty="0"/>
          </a:p>
          <a:p>
            <a:pPr marL="114300" indent="0">
              <a:buNone/>
            </a:pPr>
            <a:r>
              <a:rPr lang="en-US" sz="3200" b="1" dirty="0"/>
              <a:t>You went after other gods.</a:t>
            </a:r>
          </a:p>
          <a:p>
            <a:pPr marL="114300" indent="0">
              <a:buNone/>
            </a:pPr>
            <a:endParaRPr lang="en-US" sz="800" b="1" dirty="0"/>
          </a:p>
          <a:p>
            <a:pPr marL="114300" indent="0">
              <a:buNone/>
            </a:pPr>
            <a:r>
              <a:rPr lang="en-US" sz="3200" b="1" dirty="0"/>
              <a:t>You said that what God</a:t>
            </a:r>
          </a:p>
          <a:p>
            <a:pPr marL="114300" indent="0">
              <a:buNone/>
            </a:pPr>
            <a:r>
              <a:rPr lang="en-US" sz="3200" b="1" dirty="0"/>
              <a:t>wants for you is not enough.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628616"/>
            <a:ext cx="3914207"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wgHBgkIBwgKCgkFBQoFBQUFBQ8ICQUKFBEWFhQRExMYHCggGBolGxMTITEhJSkrLi4uFx8zODMsNygtLisBCgoKBQUFDgUFDisZExkrKysrKysrKysrKysrKysrKysrKysrKysrKysrKysrKysrKysrKysrKysrKysrKysrK//AABEIAIUBegMBIgACEQEDEQH/xAAVAAEBAAAAAAAAAAAAAAAAAAAAB//EABQQAQAAAAAAAAAAAAAAAAAAAAD/xAAUAQEAAAAAAAAAAAAAAAAAAAAA/8QAFBEBAAAAAAAAAAAAAAAAAAAAAP/aAAwDAQACEQMRAD8Au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Calibri"/>
              <a:cs typeface="Calibri"/>
              <a:sym typeface="Calibri"/>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207" y="6248400"/>
            <a:ext cx="4191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853" y="4183638"/>
            <a:ext cx="2580707" cy="267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63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Haggai 2:19-23</a:t>
            </a:r>
          </a:p>
        </p:txBody>
      </p:sp>
      <p:sp>
        <p:nvSpPr>
          <p:cNvPr id="3" name="Content Placeholder 2"/>
          <p:cNvSpPr>
            <a:spLocks noGrp="1"/>
          </p:cNvSpPr>
          <p:nvPr>
            <p:ph idx="1"/>
          </p:nvPr>
        </p:nvSpPr>
        <p:spPr/>
        <p:txBody>
          <a:bodyPr/>
          <a:lstStyle/>
          <a:p>
            <a:pPr marL="114300" indent="0">
              <a:buNone/>
            </a:pPr>
            <a:r>
              <a:rPr lang="en-US" b="1" dirty="0"/>
              <a:t>If we repent, God will bless us.</a:t>
            </a:r>
          </a:p>
          <a:p>
            <a:pPr marL="114300" indent="0">
              <a:buNone/>
            </a:pPr>
            <a:endParaRPr lang="en-US" b="1" dirty="0"/>
          </a:p>
          <a:p>
            <a:pPr marL="114300" indent="0">
              <a:buNone/>
            </a:pPr>
            <a:r>
              <a:rPr lang="en-US" b="1" dirty="0"/>
              <a:t>“I will shake the heavens and the earth.  I will overturn royal thrones and shatter the power of the foreign kingdoms.  I will overthrow chariots and their drivers; horses and their riders will fall, each by the sword of his brother.”</a:t>
            </a:r>
          </a:p>
        </p:txBody>
      </p:sp>
    </p:spTree>
    <p:extLst>
      <p:ext uri="{BB962C8B-B14F-4D97-AF65-F5344CB8AC3E}">
        <p14:creationId xmlns:p14="http://schemas.microsoft.com/office/powerpoint/2010/main" val="4280756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120" y="273050"/>
            <a:ext cx="10464800" cy="1143000"/>
          </a:xfrm>
        </p:spPr>
        <p:txBody>
          <a:bodyPr>
            <a:normAutofit/>
          </a:bodyPr>
          <a:lstStyle/>
          <a:p>
            <a:r>
              <a:rPr lang="en-US" sz="4000" b="1" dirty="0"/>
              <a:t>Zechariah: Things to bear in mind</a:t>
            </a:r>
          </a:p>
        </p:txBody>
      </p:sp>
      <p:sp>
        <p:nvSpPr>
          <p:cNvPr id="3" name="Content Placeholder 2"/>
          <p:cNvSpPr>
            <a:spLocks noGrp="1"/>
          </p:cNvSpPr>
          <p:nvPr>
            <p:ph idx="1"/>
          </p:nvPr>
        </p:nvSpPr>
        <p:spPr>
          <a:xfrm>
            <a:off x="2127683" y="1802167"/>
            <a:ext cx="8078356" cy="3627084"/>
          </a:xfrm>
        </p:spPr>
        <p:txBody>
          <a:bodyPr/>
          <a:lstStyle/>
          <a:p>
            <a:pPr marL="85725" indent="0">
              <a:buNone/>
            </a:pPr>
            <a:r>
              <a:rPr lang="en-US" sz="2800" b="1" dirty="0"/>
              <a:t>Dated prophecies: Nov. 520 BC – Dec 518 BC</a:t>
            </a:r>
          </a:p>
          <a:p>
            <a:pPr marL="85725" indent="0">
              <a:buNone/>
            </a:pPr>
            <a:endParaRPr lang="en-US" sz="1100" b="1" dirty="0"/>
          </a:p>
          <a:p>
            <a:pPr marL="85725" indent="0">
              <a:buNone/>
            </a:pPr>
            <a:r>
              <a:rPr lang="en-US" sz="2800" b="1" dirty="0"/>
              <a:t>• Contemporary of Haggai</a:t>
            </a:r>
          </a:p>
          <a:p>
            <a:pPr marL="85725" indent="0">
              <a:buNone/>
            </a:pPr>
            <a:endParaRPr lang="en-US" sz="1400" b="1" dirty="0"/>
          </a:p>
          <a:p>
            <a:pPr marL="85725" indent="0">
              <a:buNone/>
            </a:pPr>
            <a:r>
              <a:rPr lang="en-US" sz="2800" b="1" dirty="0"/>
              <a:t>• The book is apocalyptic </a:t>
            </a:r>
          </a:p>
          <a:p>
            <a:pPr marL="85725" indent="0">
              <a:buNone/>
            </a:pPr>
            <a:endParaRPr lang="en-US" sz="1400" b="1" dirty="0"/>
          </a:p>
          <a:p>
            <a:pPr marL="85725" indent="0">
              <a:buNone/>
            </a:pPr>
            <a:r>
              <a:rPr lang="en-US" sz="2800" b="1" dirty="0"/>
              <a:t>• The book has many Messianic prophecies</a:t>
            </a:r>
          </a:p>
          <a:p>
            <a:pPr marL="85725" indent="0">
              <a:buNone/>
            </a:pPr>
            <a:endParaRPr lang="en-US" sz="1200" b="1" dirty="0"/>
          </a:p>
          <a:p>
            <a:pPr marL="85725" indent="0">
              <a:buNone/>
            </a:pPr>
            <a:r>
              <a:rPr lang="en-US" sz="2800" b="1" dirty="0"/>
              <a:t>• The book has many Kingdom prophecies </a:t>
            </a:r>
            <a:endParaRPr lang="en-US" sz="2100" b="1" dirty="0"/>
          </a:p>
          <a:p>
            <a:pPr marL="85725" indent="0">
              <a:buNone/>
            </a:pPr>
            <a:endParaRPr lang="en-US" dirty="0"/>
          </a:p>
        </p:txBody>
      </p:sp>
    </p:spTree>
    <p:extLst>
      <p:ext uri="{BB962C8B-B14F-4D97-AF65-F5344CB8AC3E}">
        <p14:creationId xmlns:p14="http://schemas.microsoft.com/office/powerpoint/2010/main" val="1301183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363985"/>
            <a:ext cx="10210800" cy="1651246"/>
          </a:xfrm>
        </p:spPr>
        <p:txBody>
          <a:bodyPr/>
          <a:lstStyle/>
          <a:p>
            <a:r>
              <a:rPr lang="en-US" b="1" dirty="0"/>
              <a:t>RRRR IV Zechariah I The Messiah Is Coming:</a:t>
            </a:r>
            <a:br>
              <a:rPr lang="en-US" b="1" dirty="0"/>
            </a:br>
            <a:r>
              <a:rPr lang="en-US" b="1" dirty="0"/>
              <a:t>Get Your House In Order</a:t>
            </a:r>
          </a:p>
        </p:txBody>
      </p:sp>
      <p:sp>
        <p:nvSpPr>
          <p:cNvPr id="3" name="Content Placeholder 2"/>
          <p:cNvSpPr>
            <a:spLocks noGrp="1"/>
          </p:cNvSpPr>
          <p:nvPr>
            <p:ph idx="1"/>
          </p:nvPr>
        </p:nvSpPr>
        <p:spPr>
          <a:xfrm>
            <a:off x="1790330" y="2556769"/>
            <a:ext cx="5024761" cy="3435658"/>
          </a:xfrm>
        </p:spPr>
        <p:txBody>
          <a:bodyPr/>
          <a:lstStyle/>
          <a:p>
            <a:pPr marL="85725" indent="0">
              <a:buNone/>
            </a:pPr>
            <a:r>
              <a:rPr lang="en-US" sz="2800" b="1" dirty="0"/>
              <a:t>Theme:  </a:t>
            </a:r>
            <a:r>
              <a:rPr lang="en-US" sz="2800" b="1" dirty="0">
                <a:solidFill>
                  <a:srgbClr val="FFFF00"/>
                </a:solidFill>
              </a:rPr>
              <a:t>The Messiah is coming:  Get your house in order.</a:t>
            </a:r>
          </a:p>
          <a:p>
            <a:pPr marL="85725" indent="0">
              <a:buNone/>
            </a:pPr>
            <a:endParaRPr lang="en-US" sz="2800" b="1" dirty="0"/>
          </a:p>
          <a:p>
            <a:pPr marL="85725" indent="0">
              <a:buNone/>
            </a:pPr>
            <a:r>
              <a:rPr lang="en-US" sz="2800" b="1" dirty="0"/>
              <a:t>Message:  It is time to build the temple:  Repent, Return, Restore, Rebuild.</a:t>
            </a:r>
          </a:p>
        </p:txBody>
      </p:sp>
      <p:pic>
        <p:nvPicPr>
          <p:cNvPr id="4098" name="Picture 2" descr="http://www.truthnet.org/Zechariah/Zechariah-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5038" y="1829005"/>
            <a:ext cx="3153281" cy="563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430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4" y="273050"/>
            <a:ext cx="8271136" cy="1875346"/>
          </a:xfrm>
        </p:spPr>
        <p:txBody>
          <a:bodyPr/>
          <a:lstStyle/>
          <a:p>
            <a:r>
              <a:rPr lang="en-US" b="1" dirty="0"/>
              <a:t>The Messiah is Coming:</a:t>
            </a:r>
            <a:br>
              <a:rPr lang="en-US" b="1" dirty="0"/>
            </a:br>
            <a:r>
              <a:rPr lang="en-US" b="1" dirty="0"/>
              <a:t>Is Your Spiritual House in Order?</a:t>
            </a:r>
          </a:p>
        </p:txBody>
      </p:sp>
      <p:sp>
        <p:nvSpPr>
          <p:cNvPr id="3" name="Content Placeholder 2"/>
          <p:cNvSpPr>
            <a:spLocks noGrp="1"/>
          </p:cNvSpPr>
          <p:nvPr>
            <p:ph idx="1"/>
          </p:nvPr>
        </p:nvSpPr>
        <p:spPr>
          <a:xfrm>
            <a:off x="528320" y="2343151"/>
            <a:ext cx="5132674" cy="3588533"/>
          </a:xfrm>
        </p:spPr>
        <p:txBody>
          <a:bodyPr/>
          <a:lstStyle/>
          <a:p>
            <a:pPr marL="85725" indent="0">
              <a:buNone/>
            </a:pPr>
            <a:r>
              <a:rPr lang="en-US" sz="3200" b="1" dirty="0"/>
              <a:t>Is your (spiritual) house ready for guests right now?</a:t>
            </a:r>
          </a:p>
          <a:p>
            <a:pPr marL="85725" indent="0">
              <a:buNone/>
            </a:pPr>
            <a:endParaRPr lang="en-US" sz="3200" b="1" dirty="0"/>
          </a:p>
          <a:p>
            <a:pPr marL="85725" indent="0">
              <a:buNone/>
            </a:pPr>
            <a:r>
              <a:rPr lang="en-US" sz="3200" b="1" dirty="0"/>
              <a:t>(Or would you be scrambling around, trying to straighten up all the mess)</a:t>
            </a:r>
          </a:p>
        </p:txBody>
      </p:sp>
      <p:pic>
        <p:nvPicPr>
          <p:cNvPr id="1026" name="Picture 2" descr="Your Messy Room is Keeping You Unhealthy - Dr. Peggy Malone">
            <a:extLst>
              <a:ext uri="{FF2B5EF4-FFF2-40B4-BE49-F238E27FC236}">
                <a16:creationId xmlns:a16="http://schemas.microsoft.com/office/drawing/2014/main" id="{64CCFB5A-1DE1-48B2-895C-497830413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62480"/>
            <a:ext cx="5857358" cy="438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87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Outline of Zechariah</a:t>
            </a:r>
          </a:p>
        </p:txBody>
      </p:sp>
      <p:sp>
        <p:nvSpPr>
          <p:cNvPr id="3" name="Content Placeholder 2"/>
          <p:cNvSpPr>
            <a:spLocks noGrp="1"/>
          </p:cNvSpPr>
          <p:nvPr>
            <p:ph idx="1"/>
          </p:nvPr>
        </p:nvSpPr>
        <p:spPr>
          <a:xfrm>
            <a:off x="1117600" y="1737360"/>
            <a:ext cx="10458453" cy="4583541"/>
          </a:xfrm>
        </p:spPr>
        <p:txBody>
          <a:bodyPr>
            <a:normAutofit/>
          </a:bodyPr>
          <a:lstStyle/>
          <a:p>
            <a:pPr marL="85725" indent="0">
              <a:buNone/>
            </a:pPr>
            <a:r>
              <a:rPr lang="en-US" sz="2800" b="1" dirty="0"/>
              <a:t>1:1-6     Prologue:  Repent, Return, Restore and Rebuild</a:t>
            </a:r>
          </a:p>
          <a:p>
            <a:pPr marL="85725" indent="0">
              <a:buNone/>
            </a:pPr>
            <a:endParaRPr lang="en-US" sz="1000" b="1" dirty="0"/>
          </a:p>
          <a:p>
            <a:pPr marL="85725" indent="0">
              <a:buNone/>
            </a:pPr>
            <a:r>
              <a:rPr lang="en-US" sz="2800" b="1" dirty="0"/>
              <a:t>1:7-6:8  Eight visions.   </a:t>
            </a:r>
          </a:p>
          <a:p>
            <a:pPr marL="85725" indent="0">
              <a:buNone/>
            </a:pPr>
            <a:endParaRPr lang="en-US" sz="900" b="1" dirty="0"/>
          </a:p>
          <a:p>
            <a:pPr marL="85725" indent="0">
              <a:buNone/>
            </a:pPr>
            <a:r>
              <a:rPr lang="en-US" sz="2800" b="1" dirty="0"/>
              <a:t>6:9-15  Coronation of Joshua/Jesus  </a:t>
            </a:r>
          </a:p>
          <a:p>
            <a:pPr marL="85725" indent="0">
              <a:buNone/>
            </a:pPr>
            <a:endParaRPr lang="en-US" sz="900" b="1" dirty="0"/>
          </a:p>
          <a:p>
            <a:pPr marL="85725" indent="0">
              <a:buNone/>
            </a:pPr>
            <a:r>
              <a:rPr lang="en-US" sz="2800" b="1" dirty="0"/>
              <a:t>7:1-8:23 Two sermons.</a:t>
            </a:r>
          </a:p>
          <a:p>
            <a:pPr marL="85725" indent="0">
              <a:buNone/>
            </a:pPr>
            <a:endParaRPr lang="en-US" sz="900" b="1" dirty="0"/>
          </a:p>
          <a:p>
            <a:pPr marL="85725" indent="0">
              <a:buNone/>
            </a:pPr>
            <a:r>
              <a:rPr lang="en-US" sz="2800" b="1" dirty="0"/>
              <a:t>9:1-14:21  Two Oracles concerning Jerusalem.   </a:t>
            </a:r>
          </a:p>
          <a:p>
            <a:pPr marL="85725" indent="0">
              <a:buNone/>
            </a:pPr>
            <a:endParaRPr lang="en-US" sz="800" b="1" dirty="0"/>
          </a:p>
          <a:p>
            <a:pPr marL="85725" indent="0">
              <a:buNone/>
            </a:pPr>
            <a:r>
              <a:rPr lang="en-US" sz="2800" b="1" dirty="0"/>
              <a:t>Warning: We will not be following this exact ord</a:t>
            </a:r>
            <a:r>
              <a:rPr lang="en-US" b="1" dirty="0"/>
              <a:t>er.  We will be more thematic.</a:t>
            </a:r>
          </a:p>
          <a:p>
            <a:pPr marL="85725" indent="0">
              <a:buNone/>
            </a:pPr>
            <a:endParaRPr lang="en-US" b="1" dirty="0"/>
          </a:p>
        </p:txBody>
      </p:sp>
    </p:spTree>
    <p:extLst>
      <p:ext uri="{BB962C8B-B14F-4D97-AF65-F5344CB8AC3E}">
        <p14:creationId xmlns:p14="http://schemas.microsoft.com/office/powerpoint/2010/main" val="1252961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err="1"/>
              <a:t>Zech</a:t>
            </a:r>
            <a:r>
              <a:rPr lang="en-US" sz="4400" b="1" dirty="0"/>
              <a:t> 1:1-6  Prologue</a:t>
            </a:r>
          </a:p>
        </p:txBody>
      </p:sp>
      <p:sp>
        <p:nvSpPr>
          <p:cNvPr id="3" name="Content Placeholder 2"/>
          <p:cNvSpPr>
            <a:spLocks noGrp="1"/>
          </p:cNvSpPr>
          <p:nvPr>
            <p:ph idx="1"/>
          </p:nvPr>
        </p:nvSpPr>
        <p:spPr/>
        <p:txBody>
          <a:bodyPr>
            <a:noAutofit/>
          </a:bodyPr>
          <a:lstStyle/>
          <a:p>
            <a:pPr marL="85725" indent="0">
              <a:buNone/>
            </a:pPr>
            <a:r>
              <a:rPr lang="en-US" sz="2800" b="1" dirty="0"/>
              <a:t>God: Repent and Return so I can Restore and Rebuild</a:t>
            </a:r>
          </a:p>
          <a:p>
            <a:pPr marL="85725" indent="0">
              <a:buNone/>
            </a:pPr>
            <a:endParaRPr lang="en-US" sz="800" b="1" dirty="0"/>
          </a:p>
          <a:p>
            <a:pPr marL="85725" indent="0">
              <a:buNone/>
            </a:pPr>
            <a:r>
              <a:rPr lang="en-US" sz="2800" b="1" dirty="0"/>
              <a:t>v. 2 Why was God so angry with their forefathers?</a:t>
            </a:r>
          </a:p>
          <a:p>
            <a:pPr marL="85725" indent="0">
              <a:buNone/>
            </a:pPr>
            <a:endParaRPr lang="en-US" sz="1000" b="1" dirty="0"/>
          </a:p>
          <a:p>
            <a:pPr marL="85725" indent="0">
              <a:buNone/>
            </a:pPr>
            <a:r>
              <a:rPr lang="en-US" sz="2800" b="1" dirty="0"/>
              <a:t>v. 3  The solution:  Repent and Return</a:t>
            </a:r>
          </a:p>
          <a:p>
            <a:pPr marL="85725" indent="0">
              <a:buNone/>
            </a:pPr>
            <a:endParaRPr lang="en-US" sz="1200" b="1" dirty="0"/>
          </a:p>
          <a:p>
            <a:pPr marL="85725" indent="0">
              <a:buNone/>
            </a:pPr>
            <a:r>
              <a:rPr lang="en-US" sz="2800" b="1" dirty="0"/>
              <a:t>v. 4-6  Those faithless Jews are no longer around, but my Words are still in place.</a:t>
            </a:r>
          </a:p>
          <a:p>
            <a:pPr marL="85725" indent="0">
              <a:buNone/>
            </a:pPr>
            <a:endParaRPr lang="en-US" sz="1200" b="1" dirty="0"/>
          </a:p>
          <a:p>
            <a:pPr marL="85725" indent="0">
              <a:buNone/>
            </a:pPr>
            <a:r>
              <a:rPr lang="en-US" sz="2800" b="1" dirty="0"/>
              <a:t>v. 6  Good news.  They repented and the temple got rebuilt.</a:t>
            </a:r>
          </a:p>
          <a:p>
            <a:pPr marL="85725" indent="0">
              <a:buNone/>
            </a:pPr>
            <a:endParaRPr lang="en-US" sz="1000" b="1" dirty="0"/>
          </a:p>
          <a:p>
            <a:pPr marL="85725" indent="0">
              <a:buNone/>
            </a:pPr>
            <a:r>
              <a:rPr lang="en-US" sz="2800" b="1" dirty="0"/>
              <a:t>We are seeing the end of the story right at the beginning.</a:t>
            </a:r>
          </a:p>
        </p:txBody>
      </p:sp>
    </p:spTree>
    <p:extLst>
      <p:ext uri="{BB962C8B-B14F-4D97-AF65-F5344CB8AC3E}">
        <p14:creationId xmlns:p14="http://schemas.microsoft.com/office/powerpoint/2010/main" val="1670117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nchor="ctr">
            <a:normAutofit/>
          </a:bodyPr>
          <a:lstStyle/>
          <a:p>
            <a:pPr>
              <a:lnSpc>
                <a:spcPct val="90000"/>
              </a:lnSpc>
            </a:pPr>
            <a:r>
              <a:rPr lang="en-US" sz="3200" b="1"/>
              <a:t>Vision #1 </a:t>
            </a:r>
            <a:r>
              <a:rPr lang="en-US" sz="3200" b="1" err="1"/>
              <a:t>Zech</a:t>
            </a:r>
            <a:r>
              <a:rPr lang="en-US" sz="3200" b="1"/>
              <a:t> 1:7-17</a:t>
            </a:r>
            <a:br>
              <a:rPr lang="en-US" sz="3200" b="1"/>
            </a:br>
            <a:r>
              <a:rPr lang="en-US" sz="3200" b="1"/>
              <a:t>A man on a red horse</a:t>
            </a:r>
          </a:p>
        </p:txBody>
      </p:sp>
      <p:pic>
        <p:nvPicPr>
          <p:cNvPr id="1026" name="Picture 2" descr="A Trivial Devotion: A Horse of a Different Color (Zechariah 6)">
            <a:extLst>
              <a:ext uri="{FF2B5EF4-FFF2-40B4-BE49-F238E27FC236}">
                <a16:creationId xmlns:a16="http://schemas.microsoft.com/office/drawing/2014/main" id="{98BBAEEB-92E4-44AD-7330-67864C8C4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21" r="2626" b="-1"/>
          <a:stretch/>
        </p:blipFill>
        <p:spPr bwMode="auto">
          <a:xfrm>
            <a:off x="568171" y="1719071"/>
            <a:ext cx="5384800" cy="4407408"/>
          </a:xfrm>
          <a:prstGeom prst="rect">
            <a:avLst/>
          </a:prstGeom>
          <a:solidFill>
            <a:srgbClr val="FFFFFF"/>
          </a:solidFill>
        </p:spPr>
      </p:pic>
      <p:sp>
        <p:nvSpPr>
          <p:cNvPr id="3" name="Content Placeholder 2"/>
          <p:cNvSpPr>
            <a:spLocks noGrp="1"/>
          </p:cNvSpPr>
          <p:nvPr>
            <p:ph sz="half" idx="2"/>
          </p:nvPr>
        </p:nvSpPr>
        <p:spPr>
          <a:xfrm>
            <a:off x="6197600" y="1719071"/>
            <a:ext cx="5384800" cy="4407408"/>
          </a:xfrm>
        </p:spPr>
        <p:txBody>
          <a:bodyPr>
            <a:normAutofit/>
          </a:bodyPr>
          <a:lstStyle/>
          <a:p>
            <a:pPr marL="114300" indent="0">
              <a:lnSpc>
                <a:spcPct val="90000"/>
              </a:lnSpc>
              <a:buNone/>
            </a:pPr>
            <a:r>
              <a:rPr lang="en-US" sz="2400" b="1"/>
              <a:t>v. 11  All is quiet and at peace, is that good?   No!  Because God’s people are still in captivity.</a:t>
            </a:r>
          </a:p>
          <a:p>
            <a:pPr marL="114300" indent="0">
              <a:lnSpc>
                <a:spcPct val="90000"/>
              </a:lnSpc>
              <a:buNone/>
            </a:pPr>
            <a:endParaRPr lang="en-US" sz="2400" b="1"/>
          </a:p>
          <a:p>
            <a:pPr marL="114300" indent="0">
              <a:lnSpc>
                <a:spcPct val="90000"/>
              </a:lnSpc>
              <a:buNone/>
            </a:pPr>
            <a:r>
              <a:rPr lang="en-US" sz="2400" b="1"/>
              <a:t>Isn’t God the prince of peace?  Matthew 10:34-36</a:t>
            </a:r>
          </a:p>
          <a:p>
            <a:pPr marL="114300" indent="0">
              <a:lnSpc>
                <a:spcPct val="90000"/>
              </a:lnSpc>
              <a:buNone/>
            </a:pPr>
            <a:endParaRPr lang="en-US" sz="2400" b="1"/>
          </a:p>
          <a:p>
            <a:pPr marL="114300" indent="0">
              <a:lnSpc>
                <a:spcPct val="90000"/>
              </a:lnSpc>
              <a:buNone/>
            </a:pPr>
            <a:r>
              <a:rPr lang="en-US" sz="2400" b="1"/>
              <a:t>Does God want people to feel secure?  Amos 6:1-7</a:t>
            </a:r>
          </a:p>
          <a:p>
            <a:pPr marL="114300" indent="0">
              <a:lnSpc>
                <a:spcPct val="90000"/>
              </a:lnSpc>
              <a:buNone/>
            </a:pPr>
            <a:r>
              <a:rPr lang="en-US" sz="2400" b="1"/>
              <a:t>That depends….</a:t>
            </a:r>
          </a:p>
        </p:txBody>
      </p:sp>
    </p:spTree>
    <p:extLst>
      <p:ext uri="{BB962C8B-B14F-4D97-AF65-F5344CB8AC3E}">
        <p14:creationId xmlns:p14="http://schemas.microsoft.com/office/powerpoint/2010/main" val="4129013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Vision #1  Zechariah 1:7-17</a:t>
            </a:r>
            <a:br>
              <a:rPr lang="en-US" sz="3200" b="1" dirty="0"/>
            </a:br>
            <a:r>
              <a:rPr lang="en-US" sz="3200" b="1" dirty="0"/>
              <a:t>A Messenger on a red horse</a:t>
            </a:r>
          </a:p>
        </p:txBody>
      </p:sp>
      <p:sp>
        <p:nvSpPr>
          <p:cNvPr id="3" name="Content Placeholder 2"/>
          <p:cNvSpPr>
            <a:spLocks noGrp="1"/>
          </p:cNvSpPr>
          <p:nvPr>
            <p:ph idx="1"/>
          </p:nvPr>
        </p:nvSpPr>
        <p:spPr>
          <a:xfrm>
            <a:off x="1852475" y="2104008"/>
            <a:ext cx="3471169" cy="3719744"/>
          </a:xfrm>
        </p:spPr>
        <p:txBody>
          <a:bodyPr/>
          <a:lstStyle/>
          <a:p>
            <a:pPr marL="0" indent="0">
              <a:buNone/>
            </a:pPr>
            <a:r>
              <a:rPr lang="en-US" sz="2800" b="1" dirty="0"/>
              <a:t>v. 14 God is jealous!</a:t>
            </a:r>
          </a:p>
          <a:p>
            <a:pPr marL="0" indent="0">
              <a:buNone/>
            </a:pPr>
            <a:endParaRPr lang="en-US" sz="800" b="1" dirty="0"/>
          </a:p>
          <a:p>
            <a:pPr marL="0" indent="0">
              <a:buNone/>
            </a:pPr>
            <a:r>
              <a:rPr lang="en-US" sz="2800" b="1" dirty="0" err="1"/>
              <a:t>Zech</a:t>
            </a:r>
            <a:r>
              <a:rPr lang="en-US" sz="2800" b="1" dirty="0"/>
              <a:t> 1:16  I will return to Jerusalem and rebuild my house!</a:t>
            </a:r>
          </a:p>
          <a:p>
            <a:pPr marL="0" indent="0">
              <a:buNone/>
            </a:pPr>
            <a:endParaRPr lang="en-US" sz="800" b="1" dirty="0"/>
          </a:p>
          <a:p>
            <a:pPr marL="0" indent="0">
              <a:buNone/>
            </a:pPr>
            <a:r>
              <a:rPr lang="en-US" sz="2800" b="1" dirty="0"/>
              <a:t>Are you on board?</a:t>
            </a:r>
          </a:p>
        </p:txBody>
      </p:sp>
      <p:pic>
        <p:nvPicPr>
          <p:cNvPr id="14338" name="Picture 2" descr="http://prophesite.files.wordpress.com/2011/06/the-red-ho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1" y="2086252"/>
            <a:ext cx="5055473" cy="381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410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6" y="273050"/>
            <a:ext cx="10968567" cy="1007110"/>
          </a:xfrm>
        </p:spPr>
        <p:txBody>
          <a:bodyPr/>
          <a:lstStyle/>
          <a:p>
            <a:r>
              <a:rPr lang="en-US" sz="4400" b="1" dirty="0"/>
              <a:t>Vision #1 cont.</a:t>
            </a:r>
          </a:p>
        </p:txBody>
      </p:sp>
      <p:sp>
        <p:nvSpPr>
          <p:cNvPr id="3" name="Content Placeholder 2"/>
          <p:cNvSpPr>
            <a:spLocks noGrp="1"/>
          </p:cNvSpPr>
          <p:nvPr>
            <p:ph idx="1"/>
          </p:nvPr>
        </p:nvSpPr>
        <p:spPr/>
        <p:txBody>
          <a:bodyPr>
            <a:normAutofit/>
          </a:bodyPr>
          <a:lstStyle/>
          <a:p>
            <a:pPr marL="85725" indent="0">
              <a:buNone/>
            </a:pPr>
            <a:r>
              <a:rPr lang="en-US" sz="2800" b="1" dirty="0" err="1"/>
              <a:t>Zech</a:t>
            </a:r>
            <a:r>
              <a:rPr lang="en-US" sz="2800" b="1" dirty="0"/>
              <a:t> 1:16-17   </a:t>
            </a:r>
          </a:p>
          <a:p>
            <a:pPr marL="85725" indent="0">
              <a:buNone/>
            </a:pPr>
            <a:r>
              <a:rPr lang="en-US" sz="2800" b="1" dirty="0"/>
              <a:t>This, in essence, is the theme of Zechariah:  The Messiah is coming:  Get your house in order!</a:t>
            </a:r>
          </a:p>
          <a:p>
            <a:pPr marL="85725" indent="0">
              <a:buNone/>
            </a:pPr>
            <a:endParaRPr lang="en-US" sz="1200" b="1" dirty="0"/>
          </a:p>
          <a:p>
            <a:pPr marL="85725" indent="0">
              <a:buNone/>
            </a:pPr>
            <a:r>
              <a:rPr lang="en-US" sz="2800" b="1" dirty="0"/>
              <a:t>	God’s reply:  I will return to Jerusalem and rebuild my house!   Do not look at outward appearances.</a:t>
            </a:r>
          </a:p>
          <a:p>
            <a:pPr marL="85725" indent="0">
              <a:buNone/>
            </a:pPr>
            <a:r>
              <a:rPr lang="en-US" sz="2800" b="1" dirty="0"/>
              <a:t>	Application:  If your situation or church seems stagnant, do not look at the outward appearance.  God can and will work in your life.</a:t>
            </a:r>
          </a:p>
          <a:p>
            <a:pPr marL="85725" indent="0">
              <a:buNone/>
            </a:pPr>
            <a:endParaRPr lang="en-US" dirty="0"/>
          </a:p>
        </p:txBody>
      </p:sp>
    </p:spTree>
    <p:extLst>
      <p:ext uri="{BB962C8B-B14F-4D97-AF65-F5344CB8AC3E}">
        <p14:creationId xmlns:p14="http://schemas.microsoft.com/office/powerpoint/2010/main" val="609225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Vision #2  Zech 1:18-21</a:t>
            </a:r>
            <a:br>
              <a:rPr lang="en-US" b="1" dirty="0"/>
            </a:br>
            <a:r>
              <a:rPr lang="en-US" b="1" dirty="0"/>
              <a:t>The vision of four horns and four craftsmen</a:t>
            </a:r>
          </a:p>
        </p:txBody>
      </p:sp>
      <p:sp>
        <p:nvSpPr>
          <p:cNvPr id="3" name="Content Placeholder 2"/>
          <p:cNvSpPr>
            <a:spLocks noGrp="1"/>
          </p:cNvSpPr>
          <p:nvPr>
            <p:ph idx="1"/>
          </p:nvPr>
        </p:nvSpPr>
        <p:spPr>
          <a:xfrm>
            <a:off x="762000" y="1793289"/>
            <a:ext cx="5709920" cy="4536490"/>
          </a:xfrm>
        </p:spPr>
        <p:txBody>
          <a:bodyPr>
            <a:noAutofit/>
          </a:bodyPr>
          <a:lstStyle/>
          <a:p>
            <a:pPr marL="85725" indent="0">
              <a:buNone/>
            </a:pPr>
            <a:r>
              <a:rPr lang="en-US" sz="3000" b="1" dirty="0"/>
              <a:t>The four horns are four nations which scattered God’s people as a judgment for their sins.</a:t>
            </a:r>
          </a:p>
          <a:p>
            <a:pPr marL="85725" indent="0">
              <a:buNone/>
            </a:pPr>
            <a:endParaRPr lang="en-US" sz="800" b="1" dirty="0"/>
          </a:p>
          <a:p>
            <a:pPr marL="85725" indent="0">
              <a:buNone/>
            </a:pPr>
            <a:r>
              <a:rPr lang="en-US" sz="3000" b="1" dirty="0"/>
              <a:t>Assyria, Egypt, Babylon, Persia</a:t>
            </a:r>
          </a:p>
          <a:p>
            <a:pPr marL="85725" indent="0">
              <a:buNone/>
            </a:pPr>
            <a:endParaRPr lang="en-US" sz="800" b="1" dirty="0"/>
          </a:p>
          <a:p>
            <a:pPr marL="85725" indent="0">
              <a:buNone/>
            </a:pPr>
            <a:r>
              <a:rPr lang="en-US" sz="3000" b="1" dirty="0"/>
              <a:t>Message:  God will judge your enemies. Trust God</a:t>
            </a:r>
          </a:p>
          <a:p>
            <a:pPr marL="85725" indent="0">
              <a:buNone/>
            </a:pPr>
            <a:endParaRPr lang="en-US" sz="800" b="1" dirty="0"/>
          </a:p>
        </p:txBody>
      </p:sp>
      <p:pic>
        <p:nvPicPr>
          <p:cNvPr id="6146" name="Picture 2" descr="http://openingtheseals.files.wordpress.com/2013/08/3-vision-of-the-four-hor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630" y="2109250"/>
            <a:ext cx="5627370" cy="422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889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the solution?</a:t>
            </a:r>
          </a:p>
        </p:txBody>
      </p:sp>
      <p:sp>
        <p:nvSpPr>
          <p:cNvPr id="3" name="Content Placeholder 2"/>
          <p:cNvSpPr>
            <a:spLocks noGrp="1"/>
          </p:cNvSpPr>
          <p:nvPr>
            <p:ph idx="1"/>
          </p:nvPr>
        </p:nvSpPr>
        <p:spPr>
          <a:xfrm>
            <a:off x="4953001" y="2133600"/>
            <a:ext cx="6670828" cy="3992564"/>
          </a:xfrm>
        </p:spPr>
        <p:txBody>
          <a:bodyPr>
            <a:noAutofit/>
          </a:bodyPr>
          <a:lstStyle/>
          <a:p>
            <a:pPr marL="114300" indent="0">
              <a:buNone/>
            </a:pPr>
            <a:r>
              <a:rPr lang="en-US" sz="3200" b="1" dirty="0"/>
              <a:t>Repent and Return</a:t>
            </a:r>
          </a:p>
          <a:p>
            <a:pPr marL="114300" indent="0">
              <a:buNone/>
            </a:pPr>
            <a:endParaRPr lang="en-US" sz="3200" b="1" dirty="0"/>
          </a:p>
          <a:p>
            <a:pPr marL="114300" indent="0" algn="ctr">
              <a:buNone/>
            </a:pPr>
            <a:r>
              <a:rPr lang="en-US" sz="3200" b="1" dirty="0"/>
              <a:t>       So that God can</a:t>
            </a:r>
          </a:p>
          <a:p>
            <a:pPr marL="114300" indent="0" algn="ctr">
              <a:buNone/>
            </a:pPr>
            <a:endParaRPr lang="en-US" sz="3200" b="1" dirty="0"/>
          </a:p>
          <a:p>
            <a:pPr marL="114300" indent="0" algn="r">
              <a:buNone/>
            </a:pPr>
            <a:r>
              <a:rPr lang="en-US" sz="3200" b="1" dirty="0"/>
              <a:t>Restore and Rebuild</a:t>
            </a:r>
          </a:p>
        </p:txBody>
      </p:sp>
      <p:pic>
        <p:nvPicPr>
          <p:cNvPr id="3074" name="Picture 2" descr="http://goinswriter.com/wp-content/uploads/2011/07/prodigal-s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171" y="1702126"/>
            <a:ext cx="3718079" cy="495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35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Vision #4  </a:t>
            </a:r>
            <a:r>
              <a:rPr lang="en-US" b="1" dirty="0" err="1"/>
              <a:t>Zech</a:t>
            </a:r>
            <a:r>
              <a:rPr lang="en-US" b="1" dirty="0"/>
              <a:t> 3:1-10</a:t>
            </a:r>
            <a:br>
              <a:rPr lang="en-US" b="1" dirty="0"/>
            </a:br>
            <a:r>
              <a:rPr lang="en-US" b="1" dirty="0"/>
              <a:t>Joshua accused and exonerated</a:t>
            </a:r>
          </a:p>
        </p:txBody>
      </p:sp>
      <p:sp>
        <p:nvSpPr>
          <p:cNvPr id="3" name="Content Placeholder 2"/>
          <p:cNvSpPr>
            <a:spLocks noGrp="1"/>
          </p:cNvSpPr>
          <p:nvPr>
            <p:ph idx="1"/>
          </p:nvPr>
        </p:nvSpPr>
        <p:spPr>
          <a:xfrm>
            <a:off x="1229361" y="1759061"/>
            <a:ext cx="10346692" cy="3908950"/>
          </a:xfrm>
        </p:spPr>
        <p:txBody>
          <a:bodyPr/>
          <a:lstStyle/>
          <a:p>
            <a:pPr marL="85725" indent="0">
              <a:buNone/>
            </a:pPr>
            <a:r>
              <a:rPr lang="en-US" sz="2800" b="1" dirty="0" err="1"/>
              <a:t>Zech</a:t>
            </a:r>
            <a:r>
              <a:rPr lang="en-US" sz="2800" b="1" dirty="0"/>
              <a:t> 3:1-2  Who is Joshua symbolic of here?</a:t>
            </a:r>
          </a:p>
          <a:p>
            <a:pPr marL="85725" indent="0">
              <a:buNone/>
            </a:pPr>
            <a:r>
              <a:rPr lang="en-US" sz="2800" b="1" dirty="0"/>
              <a:t>Judah?  Yes!</a:t>
            </a:r>
          </a:p>
          <a:p>
            <a:pPr marL="85725" indent="0">
              <a:buNone/>
            </a:pPr>
            <a:r>
              <a:rPr lang="en-US" sz="2800" b="1" dirty="0"/>
              <a:t>You, me and the Church?  Yes!</a:t>
            </a:r>
          </a:p>
          <a:p>
            <a:pPr marL="85725" indent="0">
              <a:buNone/>
            </a:pPr>
            <a:r>
              <a:rPr lang="en-US" sz="2800" b="1" dirty="0"/>
              <a:t>Jesus/Messiah?  Yes! (v. 8-9, Jeremiah 23:5)</a:t>
            </a:r>
          </a:p>
          <a:p>
            <a:pPr marL="85725" indent="0">
              <a:buNone/>
            </a:pPr>
            <a:endParaRPr lang="en-US" sz="1000" b="1" dirty="0"/>
          </a:p>
          <a:p>
            <a:pPr marL="85725" indent="0">
              <a:buNone/>
            </a:pPr>
            <a:r>
              <a:rPr lang="en-US" sz="2800" b="1" dirty="0"/>
              <a:t>Satan is an accuser (Rev 12:10)</a:t>
            </a:r>
          </a:p>
          <a:p>
            <a:pPr marL="85725" indent="0">
              <a:buNone/>
            </a:pPr>
            <a:r>
              <a:rPr lang="en-US" sz="2800" b="1" dirty="0"/>
              <a:t>Satan is a deceiver (John 8:44)</a:t>
            </a:r>
          </a:p>
          <a:p>
            <a:pPr marL="85725" indent="0">
              <a:buNone/>
            </a:pPr>
            <a:endParaRPr lang="en-US" sz="800" b="1" dirty="0"/>
          </a:p>
          <a:p>
            <a:pPr marL="85725" indent="0">
              <a:buNone/>
            </a:pPr>
            <a:r>
              <a:rPr lang="en-US" sz="2800" b="1" dirty="0"/>
              <a:t>How does Satan accuse you?</a:t>
            </a:r>
          </a:p>
          <a:p>
            <a:pPr marL="85725" indent="0">
              <a:buNone/>
            </a:pPr>
            <a:endParaRPr lang="en-US" sz="2800" b="1" dirty="0"/>
          </a:p>
        </p:txBody>
      </p:sp>
    </p:spTree>
    <p:extLst>
      <p:ext uri="{BB962C8B-B14F-4D97-AF65-F5344CB8AC3E}">
        <p14:creationId xmlns:p14="http://schemas.microsoft.com/office/powerpoint/2010/main" val="4072526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16" y="222250"/>
            <a:ext cx="10968567" cy="1143000"/>
          </a:xfrm>
        </p:spPr>
        <p:txBody>
          <a:bodyPr/>
          <a:lstStyle/>
          <a:p>
            <a:r>
              <a:rPr lang="en-US" sz="4400" b="1" dirty="0"/>
              <a:t>God to Satan:  The Lord Rebuke You!!!</a:t>
            </a:r>
          </a:p>
        </p:txBody>
      </p:sp>
      <p:sp>
        <p:nvSpPr>
          <p:cNvPr id="3" name="Content Placeholder 2"/>
          <p:cNvSpPr>
            <a:spLocks noGrp="1"/>
          </p:cNvSpPr>
          <p:nvPr>
            <p:ph idx="1"/>
          </p:nvPr>
        </p:nvSpPr>
        <p:spPr>
          <a:xfrm>
            <a:off x="365760" y="1937696"/>
            <a:ext cx="6167119" cy="3834455"/>
          </a:xfrm>
        </p:spPr>
        <p:txBody>
          <a:bodyPr/>
          <a:lstStyle/>
          <a:p>
            <a:pPr marL="0" indent="0">
              <a:buNone/>
            </a:pPr>
            <a:r>
              <a:rPr lang="en-US" sz="2800" b="1" dirty="0"/>
              <a:t>Zech 3:3-5  Good news!</a:t>
            </a:r>
          </a:p>
          <a:p>
            <a:pPr marL="0" indent="0">
              <a:buNone/>
            </a:pPr>
            <a:r>
              <a:rPr lang="en-US" sz="2800" b="1" dirty="0"/>
              <a:t>“I have taken away your sin and I will put fine garments on you.”</a:t>
            </a:r>
          </a:p>
          <a:p>
            <a:pPr marL="0" indent="0">
              <a:buNone/>
            </a:pPr>
            <a:endParaRPr lang="en-US" sz="1400" b="1" dirty="0"/>
          </a:p>
          <a:p>
            <a:pPr marL="0" indent="0">
              <a:buNone/>
            </a:pPr>
            <a:r>
              <a:rPr lang="en-US" sz="2800" b="1" dirty="0"/>
              <a:t>Zech 3:6-7  The Messiah is coming. Get your house in order.</a:t>
            </a:r>
          </a:p>
          <a:p>
            <a:pPr marL="0" indent="0">
              <a:buNone/>
            </a:pPr>
            <a:endParaRPr lang="en-US" sz="1400" b="1" dirty="0"/>
          </a:p>
          <a:p>
            <a:pPr marL="0" indent="0">
              <a:buNone/>
            </a:pPr>
            <a:r>
              <a:rPr lang="en-US" sz="2800" b="1" dirty="0"/>
              <a:t>Zech 3:10 Have you invited your neighbor to sit under your vine?</a:t>
            </a:r>
          </a:p>
        </p:txBody>
      </p:sp>
      <p:pic>
        <p:nvPicPr>
          <p:cNvPr id="2050" name="Picture 2" descr="Nov.30 – Dressed in the righteousness of Christ – Bethel Gospel Chapel,  North Bay">
            <a:extLst>
              <a:ext uri="{FF2B5EF4-FFF2-40B4-BE49-F238E27FC236}">
                <a16:creationId xmlns:a16="http://schemas.microsoft.com/office/drawing/2014/main" id="{513E3A47-A55A-4F5B-A8B5-88D0CE8DE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427" y="1937696"/>
            <a:ext cx="5377813" cy="403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20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479395"/>
            <a:ext cx="11623040" cy="1500327"/>
          </a:xfrm>
        </p:spPr>
        <p:txBody>
          <a:bodyPr>
            <a:noAutofit/>
          </a:bodyPr>
          <a:lstStyle/>
          <a:p>
            <a:r>
              <a:rPr lang="en-US" sz="3600" b="1" dirty="0"/>
              <a:t>Vision #5  </a:t>
            </a:r>
            <a:r>
              <a:rPr lang="en-US" sz="3600" b="1" dirty="0" err="1"/>
              <a:t>Zech</a:t>
            </a:r>
            <a:r>
              <a:rPr lang="en-US" sz="3600" b="1" dirty="0"/>
              <a:t> 4:1-16</a:t>
            </a:r>
            <a:br>
              <a:rPr lang="en-US" sz="3600" b="1" dirty="0"/>
            </a:br>
            <a:r>
              <a:rPr lang="en-US" sz="3600" b="1" dirty="0"/>
              <a:t>The Golden Lampstand and the Two Olive Trees</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720" y="2355510"/>
            <a:ext cx="6225538" cy="4144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97336" y="1979722"/>
            <a:ext cx="4785064" cy="52322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EAEAEA"/>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AEAEA"/>
                </a:solidFill>
                <a:effectLst/>
                <a:uLnTx/>
                <a:uFillTx/>
                <a:latin typeface="Calibri"/>
                <a:ea typeface="Calibri"/>
                <a:cs typeface="Calibri"/>
                <a:sym typeface="Calibri"/>
              </a:rPr>
              <a:t>The oil in the menorah is the Holy Spirit.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EAEAEA"/>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AEAEA"/>
                </a:solidFill>
                <a:effectLst/>
                <a:uLnTx/>
                <a:uFillTx/>
                <a:latin typeface="Calibri"/>
                <a:ea typeface="Calibri"/>
                <a:cs typeface="Calibri"/>
                <a:sym typeface="Calibri"/>
              </a:rPr>
              <a:t>Two Trees: endless supply.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EAEAEA"/>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AEAEA"/>
                </a:solidFill>
                <a:effectLst/>
                <a:uLnTx/>
                <a:uFillTx/>
                <a:latin typeface="Calibri"/>
                <a:ea typeface="Calibri"/>
                <a:cs typeface="Calibri"/>
                <a:sym typeface="Calibri"/>
              </a:rPr>
              <a:t>Zechariah 4:6  Not by might nor by power, but by my Spirit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EAEAEA"/>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EAEAEA"/>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EAEAEA"/>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0579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Vision #5  The Golden Lampstand and</a:t>
            </a:r>
            <a:br>
              <a:rPr lang="en-US" sz="3200" b="1" dirty="0"/>
            </a:br>
            <a:r>
              <a:rPr lang="en-US" sz="3200" b="1" dirty="0"/>
              <a:t>the Two Olive Trees</a:t>
            </a:r>
          </a:p>
        </p:txBody>
      </p:sp>
      <p:sp>
        <p:nvSpPr>
          <p:cNvPr id="3" name="Content Placeholder 2"/>
          <p:cNvSpPr>
            <a:spLocks noGrp="1"/>
          </p:cNvSpPr>
          <p:nvPr>
            <p:ph idx="1"/>
          </p:nvPr>
        </p:nvSpPr>
        <p:spPr>
          <a:xfrm>
            <a:off x="914400" y="1917578"/>
            <a:ext cx="5181600" cy="4474345"/>
          </a:xfrm>
        </p:spPr>
        <p:txBody>
          <a:bodyPr/>
          <a:lstStyle/>
          <a:p>
            <a:pPr marL="0" indent="0">
              <a:buNone/>
            </a:pPr>
            <a:r>
              <a:rPr lang="en-US" sz="2800" b="1" dirty="0"/>
              <a:t>John 7:37-39  Streams of living water.</a:t>
            </a:r>
          </a:p>
          <a:p>
            <a:pPr marL="0" indent="0">
              <a:buNone/>
            </a:pPr>
            <a:endParaRPr lang="en-US" sz="2800" b="1" dirty="0"/>
          </a:p>
          <a:p>
            <a:pPr marL="0" indent="0">
              <a:buNone/>
            </a:pPr>
            <a:r>
              <a:rPr lang="en-US" sz="2800" b="1" dirty="0"/>
              <a:t>“As Scripture says” </a:t>
            </a:r>
            <a:r>
              <a:rPr lang="en-US" sz="2800" b="1" dirty="0" err="1"/>
              <a:t>Zech</a:t>
            </a:r>
            <a:r>
              <a:rPr lang="en-US" sz="2800" b="1" dirty="0"/>
              <a:t> 4, Ezekiel 37</a:t>
            </a:r>
          </a:p>
          <a:p>
            <a:pPr marL="0" indent="0">
              <a:buNone/>
            </a:pPr>
            <a:endParaRPr lang="en-US" sz="2800" b="1" dirty="0"/>
          </a:p>
          <a:p>
            <a:pPr marL="0" indent="0">
              <a:buNone/>
            </a:pPr>
            <a:r>
              <a:rPr lang="en-US" sz="2800" b="1" dirty="0" err="1"/>
              <a:t>Zech</a:t>
            </a:r>
            <a:r>
              <a:rPr lang="en-US" sz="2800" b="1" dirty="0"/>
              <a:t> 4:10  Therefore do not worry about small beginnings</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434" y="1865652"/>
            <a:ext cx="4754486" cy="452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882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Summary</a:t>
            </a:r>
          </a:p>
        </p:txBody>
      </p:sp>
      <p:sp>
        <p:nvSpPr>
          <p:cNvPr id="3" name="Content Placeholder 2"/>
          <p:cNvSpPr>
            <a:spLocks noGrp="1"/>
          </p:cNvSpPr>
          <p:nvPr>
            <p:ph idx="1"/>
          </p:nvPr>
        </p:nvSpPr>
        <p:spPr>
          <a:xfrm>
            <a:off x="1148080" y="1778000"/>
            <a:ext cx="10668000" cy="3673874"/>
          </a:xfrm>
        </p:spPr>
        <p:txBody>
          <a:bodyPr>
            <a:noAutofit/>
          </a:bodyPr>
          <a:lstStyle/>
          <a:p>
            <a:pPr marL="85725" indent="0">
              <a:buNone/>
            </a:pPr>
            <a:r>
              <a:rPr lang="en-US" sz="2800" b="1" dirty="0"/>
              <a:t>The Messiah is coming: Get your house in order.</a:t>
            </a:r>
          </a:p>
          <a:p>
            <a:pPr marL="85725" indent="0">
              <a:buNone/>
            </a:pPr>
            <a:endParaRPr lang="en-US" sz="1200" b="1" dirty="0"/>
          </a:p>
          <a:p>
            <a:pPr marL="85725" indent="0">
              <a:buNone/>
            </a:pPr>
            <a:r>
              <a:rPr lang="en-US" sz="2800" b="1" dirty="0"/>
              <a:t>God wants to rebuild his temple.</a:t>
            </a:r>
          </a:p>
          <a:p>
            <a:pPr marL="85725" indent="0">
              <a:buNone/>
            </a:pPr>
            <a:endParaRPr lang="en-US" sz="1200" b="1" dirty="0"/>
          </a:p>
          <a:p>
            <a:pPr marL="85725" indent="0">
              <a:buNone/>
            </a:pPr>
            <a:r>
              <a:rPr lang="en-US" sz="2800" b="1" dirty="0"/>
              <a:t>The key? Repent and Return so God can Restore and Rebuild.</a:t>
            </a:r>
          </a:p>
          <a:p>
            <a:pPr marL="85725" indent="0">
              <a:buNone/>
            </a:pPr>
            <a:endParaRPr lang="en-US" sz="1800" b="1" dirty="0"/>
          </a:p>
          <a:p>
            <a:pPr marL="85725" indent="0">
              <a:buNone/>
            </a:pPr>
            <a:r>
              <a:rPr lang="en-US" sz="2800" b="1" dirty="0"/>
              <a:t>Then God will give you clean clothes and empower you with the Holy Spirit.  God will do the heavy lifting to rebuild the kingdom in your life.</a:t>
            </a:r>
          </a:p>
        </p:txBody>
      </p:sp>
    </p:spTree>
    <p:extLst>
      <p:ext uri="{BB962C8B-B14F-4D97-AF65-F5344CB8AC3E}">
        <p14:creationId xmlns:p14="http://schemas.microsoft.com/office/powerpoint/2010/main" val="2032783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RRRR V Zechariah II  Your Kingdom Come</a:t>
            </a:r>
            <a:br>
              <a:rPr lang="en-US" b="1" dirty="0"/>
            </a:br>
            <a:r>
              <a:rPr lang="en-US" b="1" dirty="0"/>
              <a:t>Kingdom prophecies in Zechariah</a:t>
            </a:r>
          </a:p>
        </p:txBody>
      </p:sp>
      <p:sp>
        <p:nvSpPr>
          <p:cNvPr id="3" name="Content Placeholder 2"/>
          <p:cNvSpPr>
            <a:spLocks noGrp="1"/>
          </p:cNvSpPr>
          <p:nvPr>
            <p:ph idx="1"/>
          </p:nvPr>
        </p:nvSpPr>
        <p:spPr>
          <a:xfrm>
            <a:off x="1887985" y="2183908"/>
            <a:ext cx="8442665" cy="4674093"/>
          </a:xfrm>
        </p:spPr>
        <p:txBody>
          <a:bodyPr>
            <a:normAutofit/>
          </a:bodyPr>
          <a:lstStyle/>
          <a:p>
            <a:pPr marL="85725" indent="0">
              <a:buNone/>
            </a:pPr>
            <a:r>
              <a:rPr lang="en-US" sz="2800" b="1" dirty="0">
                <a:solidFill>
                  <a:srgbClr val="FFC000"/>
                </a:solidFill>
              </a:rPr>
              <a:t>Zechariah 2:1-13</a:t>
            </a:r>
          </a:p>
          <a:p>
            <a:pPr marL="85725" indent="0">
              <a:buNone/>
            </a:pPr>
            <a:r>
              <a:rPr lang="en-US" sz="2800" b="1" dirty="0">
                <a:solidFill>
                  <a:srgbClr val="FFC000"/>
                </a:solidFill>
              </a:rPr>
              <a:t>Zechariah 6:9-15</a:t>
            </a:r>
          </a:p>
          <a:p>
            <a:pPr marL="85725" indent="0">
              <a:buNone/>
            </a:pPr>
            <a:r>
              <a:rPr lang="en-US" sz="2800" b="1" dirty="0"/>
              <a:t>Zechariah 8:1-7</a:t>
            </a:r>
          </a:p>
          <a:p>
            <a:pPr marL="85725" indent="0">
              <a:buNone/>
            </a:pPr>
            <a:r>
              <a:rPr lang="en-US" sz="2800" b="1" dirty="0">
                <a:solidFill>
                  <a:srgbClr val="FFC000"/>
                </a:solidFill>
              </a:rPr>
              <a:t>Zechariah 9:10-17</a:t>
            </a:r>
          </a:p>
          <a:p>
            <a:pPr marL="85725" indent="0">
              <a:buNone/>
            </a:pPr>
            <a:r>
              <a:rPr lang="en-US" sz="2800" b="1" dirty="0"/>
              <a:t>Zechariah 12:7-8</a:t>
            </a:r>
          </a:p>
          <a:p>
            <a:pPr marL="85725" indent="0">
              <a:buNone/>
            </a:pPr>
            <a:r>
              <a:rPr lang="en-US" sz="2800" b="1" dirty="0"/>
              <a:t>Zechariah 13:1-3   </a:t>
            </a:r>
          </a:p>
          <a:p>
            <a:pPr marL="85725" indent="0">
              <a:buNone/>
            </a:pPr>
            <a:r>
              <a:rPr lang="en-US" sz="2800" b="1" dirty="0">
                <a:solidFill>
                  <a:srgbClr val="FFC000"/>
                </a:solidFill>
              </a:rPr>
              <a:t>Zechariah 14:1-21</a:t>
            </a:r>
          </a:p>
          <a:p>
            <a:pPr marL="85725" indent="0">
              <a:buNone/>
            </a:pPr>
            <a:endParaRPr lang="en-US" sz="1200" b="1" dirty="0"/>
          </a:p>
          <a:p>
            <a:pPr marL="85725" indent="0">
              <a:buNone/>
            </a:pPr>
            <a:r>
              <a:rPr lang="en-US" sz="2800" b="1" dirty="0"/>
              <a:t>And more….</a:t>
            </a:r>
          </a:p>
          <a:p>
            <a:pPr marL="85725" indent="0">
              <a:buNone/>
            </a:pPr>
            <a:endParaRPr lang="en-US" sz="1500" b="1" dirty="0"/>
          </a:p>
        </p:txBody>
      </p:sp>
      <p:pic>
        <p:nvPicPr>
          <p:cNvPr id="4" name="Picture 2" descr="http://www.google.com/url?source=imgres&amp;ct=img&amp;q=http://madmikes.madmikesamerica.netdna-cdn.com/wp-content/uploads/2011/03/17941-bigthumbnail.jpg&amp;sa=X&amp;ei=q4CoTcimN5O4sQPV66z6DA&amp;ved=0CAQQ8wc4Dw&amp;usg=AFQjCNEgafhmRcmpk7pWo-TlgquO9ZdGXw">
            <a:extLst>
              <a:ext uri="{FF2B5EF4-FFF2-40B4-BE49-F238E27FC236}">
                <a16:creationId xmlns:a16="http://schemas.microsoft.com/office/drawing/2014/main" id="{CAA149A7-C2EA-406B-BB0D-1C411EB50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619" y="2494626"/>
            <a:ext cx="5040556" cy="3786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664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Vision #3  </a:t>
            </a:r>
            <a:r>
              <a:rPr lang="en-US" b="1" dirty="0" err="1"/>
              <a:t>Zech</a:t>
            </a:r>
            <a:r>
              <a:rPr lang="en-US" b="1" dirty="0"/>
              <a:t> 2:1-13</a:t>
            </a:r>
            <a:br>
              <a:rPr lang="en-US" b="1" dirty="0"/>
            </a:br>
            <a:r>
              <a:rPr lang="en-US" b="1" dirty="0"/>
              <a:t>A man with a measuring line</a:t>
            </a:r>
          </a:p>
        </p:txBody>
      </p:sp>
      <p:sp>
        <p:nvSpPr>
          <p:cNvPr id="3" name="Content Placeholder 2"/>
          <p:cNvSpPr>
            <a:spLocks noGrp="1"/>
          </p:cNvSpPr>
          <p:nvPr>
            <p:ph idx="1"/>
          </p:nvPr>
        </p:nvSpPr>
        <p:spPr>
          <a:xfrm>
            <a:off x="1799209" y="1953088"/>
            <a:ext cx="5353235" cy="4631862"/>
          </a:xfrm>
        </p:spPr>
        <p:txBody>
          <a:bodyPr/>
          <a:lstStyle/>
          <a:p>
            <a:pPr marL="85725" indent="0">
              <a:buNone/>
            </a:pPr>
            <a:r>
              <a:rPr lang="en-US" sz="2800" b="1" dirty="0"/>
              <a:t>God:  I will make my kingdom into a city without walls.</a:t>
            </a:r>
          </a:p>
          <a:p>
            <a:pPr marL="85725" indent="0">
              <a:buNone/>
            </a:pPr>
            <a:endParaRPr lang="en-US" sz="800" b="1" dirty="0"/>
          </a:p>
          <a:p>
            <a:pPr marL="85725" indent="0">
              <a:buNone/>
            </a:pPr>
            <a:r>
              <a:rPr lang="en-US" sz="2800" b="1" dirty="0" err="1"/>
              <a:t>Zech</a:t>
            </a:r>
            <a:r>
              <a:rPr lang="en-US" sz="2800" b="1" dirty="0"/>
              <a:t> 2:1-2 Measuring = Protecting  Rev 11:1-6,   Ezekiel 38:7-16</a:t>
            </a:r>
          </a:p>
          <a:p>
            <a:pPr marL="85725" indent="0">
              <a:buNone/>
            </a:pPr>
            <a:endParaRPr lang="en-US" sz="800" b="1" dirty="0"/>
          </a:p>
          <a:p>
            <a:pPr marL="85725" indent="0">
              <a:buNone/>
            </a:pPr>
            <a:r>
              <a:rPr lang="en-US" sz="2800" b="1" dirty="0"/>
              <a:t>Message:  Do not rely on protection the world provides.  Rely on God for your safety.</a:t>
            </a:r>
          </a:p>
        </p:txBody>
      </p:sp>
      <p:pic>
        <p:nvPicPr>
          <p:cNvPr id="4" name="Picture 2">
            <a:extLst>
              <a:ext uri="{FF2B5EF4-FFF2-40B4-BE49-F238E27FC236}">
                <a16:creationId xmlns:a16="http://schemas.microsoft.com/office/drawing/2014/main" id="{2655FDA8-4867-4E8B-9445-ADE285FC2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072" y="2246049"/>
            <a:ext cx="3332688" cy="311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758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Vision #3 (cont.)</a:t>
            </a:r>
          </a:p>
        </p:txBody>
      </p:sp>
      <p:sp>
        <p:nvSpPr>
          <p:cNvPr id="3" name="Content Placeholder 2"/>
          <p:cNvSpPr>
            <a:spLocks noGrp="1"/>
          </p:cNvSpPr>
          <p:nvPr>
            <p:ph idx="1"/>
          </p:nvPr>
        </p:nvSpPr>
        <p:spPr>
          <a:xfrm>
            <a:off x="1979614" y="1598614"/>
            <a:ext cx="5075730" cy="4568507"/>
          </a:xfrm>
        </p:spPr>
        <p:txBody>
          <a:bodyPr/>
          <a:lstStyle/>
          <a:p>
            <a:pPr marL="85725" indent="0">
              <a:buNone/>
            </a:pPr>
            <a:r>
              <a:rPr lang="en-US" sz="2800" b="1" dirty="0"/>
              <a:t>What are your worldly “walls”?</a:t>
            </a:r>
          </a:p>
          <a:p>
            <a:pPr marL="85725" indent="0">
              <a:buNone/>
            </a:pPr>
            <a:endParaRPr lang="en-US" sz="800" b="1" dirty="0"/>
          </a:p>
          <a:p>
            <a:pPr marL="85725" indent="0">
              <a:buNone/>
            </a:pPr>
            <a:r>
              <a:rPr lang="en-US" sz="2800" b="1" dirty="0"/>
              <a:t>2:8  God: You are the apple of my eye.</a:t>
            </a:r>
          </a:p>
          <a:p>
            <a:pPr marL="85725" indent="0">
              <a:buNone/>
            </a:pPr>
            <a:endParaRPr lang="en-US" sz="800" b="1" dirty="0"/>
          </a:p>
          <a:p>
            <a:pPr marL="85725" indent="0">
              <a:buNone/>
            </a:pPr>
            <a:r>
              <a:rPr lang="en-US" sz="2800" b="1" dirty="0"/>
              <a:t>2:10-13  I will live among you.</a:t>
            </a:r>
          </a:p>
          <a:p>
            <a:pPr marL="85725" indent="0">
              <a:buNone/>
            </a:pPr>
            <a:r>
              <a:rPr lang="en-US" sz="2800" b="1" dirty="0"/>
              <a:t>Many nations will be joined with the Lord on that day and will become my people.  </a:t>
            </a:r>
          </a:p>
        </p:txBody>
      </p:sp>
      <p:pic>
        <p:nvPicPr>
          <p:cNvPr id="2050" name="Picture 2" descr="The phrase &amp;#39;The apple of my eye&amp;#39; - meaning and origin.">
            <a:extLst>
              <a:ext uri="{FF2B5EF4-FFF2-40B4-BE49-F238E27FC236}">
                <a16:creationId xmlns:a16="http://schemas.microsoft.com/office/drawing/2014/main" id="{2F52756F-AA51-4C49-98F7-835C7853A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344" y="1709574"/>
            <a:ext cx="3612656" cy="378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963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Vision #6</a:t>
            </a:r>
            <a:br>
              <a:rPr lang="en-US" b="1" dirty="0"/>
            </a:br>
            <a:r>
              <a:rPr lang="en-US" b="1" dirty="0"/>
              <a:t>The flying scroll</a:t>
            </a:r>
          </a:p>
        </p:txBody>
      </p:sp>
      <p:sp>
        <p:nvSpPr>
          <p:cNvPr id="3" name="Content Placeholder 2"/>
          <p:cNvSpPr>
            <a:spLocks noGrp="1"/>
          </p:cNvSpPr>
          <p:nvPr>
            <p:ph idx="1"/>
          </p:nvPr>
        </p:nvSpPr>
        <p:spPr/>
        <p:txBody>
          <a:bodyPr/>
          <a:lstStyle/>
          <a:p>
            <a:pPr marL="85725" indent="0">
              <a:buNone/>
            </a:pPr>
            <a:r>
              <a:rPr lang="en-US" b="1" dirty="0"/>
              <a:t>Judgment on sinners and on all the enemies of God’s people.</a:t>
            </a:r>
          </a:p>
        </p:txBody>
      </p:sp>
      <p:pic>
        <p:nvPicPr>
          <p:cNvPr id="1026" name="Picture 2" descr="FLYING SCROLL ~ Christ">
            <a:extLst>
              <a:ext uri="{FF2B5EF4-FFF2-40B4-BE49-F238E27FC236}">
                <a16:creationId xmlns:a16="http://schemas.microsoft.com/office/drawing/2014/main" id="{8665CB41-ABAB-4625-BCC2-B3E535441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3019847"/>
            <a:ext cx="4629150" cy="268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166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Vision #7</a:t>
            </a:r>
            <a:br>
              <a:rPr lang="en-US" b="1" dirty="0"/>
            </a:br>
            <a:r>
              <a:rPr lang="en-US" b="1" dirty="0"/>
              <a:t>A woman in a basket</a:t>
            </a:r>
          </a:p>
        </p:txBody>
      </p:sp>
      <p:sp>
        <p:nvSpPr>
          <p:cNvPr id="3" name="Content Placeholder 2"/>
          <p:cNvSpPr>
            <a:spLocks noGrp="1"/>
          </p:cNvSpPr>
          <p:nvPr>
            <p:ph idx="1"/>
          </p:nvPr>
        </p:nvSpPr>
        <p:spPr>
          <a:xfrm>
            <a:off x="1843596" y="2171701"/>
            <a:ext cx="3866224" cy="4686299"/>
          </a:xfrm>
        </p:spPr>
        <p:txBody>
          <a:bodyPr>
            <a:normAutofit/>
          </a:bodyPr>
          <a:lstStyle/>
          <a:p>
            <a:pPr marL="85725" indent="0">
              <a:buNone/>
            </a:pPr>
            <a:r>
              <a:rPr lang="en-US" b="1" dirty="0"/>
              <a:t>Message:</a:t>
            </a:r>
          </a:p>
          <a:p>
            <a:pPr marL="85725" indent="0">
              <a:buNone/>
            </a:pPr>
            <a:r>
              <a:rPr lang="en-US" b="1" dirty="0"/>
              <a:t>Judgment on sinners</a:t>
            </a:r>
          </a:p>
          <a:p>
            <a:pPr marL="85725" indent="0">
              <a:buNone/>
            </a:pPr>
            <a:endParaRPr lang="en-US" sz="600" b="1" dirty="0"/>
          </a:p>
          <a:p>
            <a:pPr marL="85725" indent="0">
              <a:buNone/>
            </a:pPr>
            <a:r>
              <a:rPr lang="en-US" b="1" dirty="0"/>
              <a:t>Measuring basket:</a:t>
            </a:r>
          </a:p>
          <a:p>
            <a:pPr marL="85725" indent="0">
              <a:buNone/>
            </a:pPr>
            <a:r>
              <a:rPr lang="en-US" b="1" dirty="0"/>
              <a:t>Judgment</a:t>
            </a:r>
          </a:p>
          <a:p>
            <a:pPr marL="85725" indent="0">
              <a:buNone/>
            </a:pPr>
            <a:endParaRPr lang="en-US" sz="600" b="1" dirty="0"/>
          </a:p>
          <a:p>
            <a:pPr marL="85725" indent="0">
              <a:buNone/>
            </a:pPr>
            <a:r>
              <a:rPr lang="en-US" b="1" dirty="0"/>
              <a:t>v. 7 Woman = sin = Babylon</a:t>
            </a:r>
          </a:p>
          <a:p>
            <a:pPr marL="85725" indent="0">
              <a:buNone/>
            </a:pPr>
            <a:endParaRPr lang="en-US" sz="600" b="1" dirty="0"/>
          </a:p>
          <a:p>
            <a:pPr marL="85725" indent="0">
              <a:buNone/>
            </a:pPr>
            <a:r>
              <a:rPr lang="en-US" b="1" dirty="0"/>
              <a:t>v. 10-11 Those who sin will be sent to captivity in  Babylon</a:t>
            </a:r>
          </a:p>
          <a:p>
            <a:pPr marL="85725" indent="0">
              <a:buNone/>
            </a:pPr>
            <a:endParaRPr lang="en-US" b="1" dirty="0"/>
          </a:p>
          <a:p>
            <a:pPr marL="85725" indent="0">
              <a:buNone/>
            </a:pPr>
            <a:endParaRPr lang="en-US" b="1" dirty="0"/>
          </a:p>
        </p:txBody>
      </p:sp>
      <p:pic>
        <p:nvPicPr>
          <p:cNvPr id="9218" name="Picture 2" descr="http://thefreedomreport.us/wp-content/uploads/2013/12/Screen-Shot-2013-12-19-at-10.57.36-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821" y="1885536"/>
            <a:ext cx="5292757" cy="387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16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are you?</a:t>
            </a:r>
          </a:p>
        </p:txBody>
      </p:sp>
      <p:sp>
        <p:nvSpPr>
          <p:cNvPr id="3" name="Content Placeholder 2"/>
          <p:cNvSpPr>
            <a:spLocks noGrp="1"/>
          </p:cNvSpPr>
          <p:nvPr>
            <p:ph idx="1"/>
          </p:nvPr>
        </p:nvSpPr>
        <p:spPr>
          <a:xfrm>
            <a:off x="1371600" y="1981200"/>
            <a:ext cx="10210800" cy="4144964"/>
          </a:xfrm>
        </p:spPr>
        <p:txBody>
          <a:bodyPr>
            <a:noAutofit/>
          </a:bodyPr>
          <a:lstStyle/>
          <a:p>
            <a:pPr marL="114300" indent="0">
              <a:buNone/>
            </a:pPr>
            <a:r>
              <a:rPr lang="en-US" sz="3200" b="1" dirty="0"/>
              <a:t>You are people loved by God</a:t>
            </a:r>
          </a:p>
          <a:p>
            <a:pPr marL="114300" indent="0">
              <a:buNone/>
            </a:pPr>
            <a:endParaRPr lang="en-US" sz="800" b="1" dirty="0"/>
          </a:p>
          <a:p>
            <a:pPr marL="114300" indent="0">
              <a:buNone/>
            </a:pPr>
            <a:r>
              <a:rPr lang="en-US" sz="3200" b="1" dirty="0"/>
              <a:t>You are Israel</a:t>
            </a:r>
          </a:p>
          <a:p>
            <a:pPr marL="114300" indent="0">
              <a:buNone/>
            </a:pPr>
            <a:endParaRPr lang="en-US" sz="800" b="1" dirty="0"/>
          </a:p>
          <a:p>
            <a:pPr marL="114300" indent="0">
              <a:buNone/>
            </a:pPr>
            <a:r>
              <a:rPr lang="en-US" sz="3200" b="1" dirty="0"/>
              <a:t>You are any individual</a:t>
            </a:r>
          </a:p>
          <a:p>
            <a:pPr marL="114300" indent="0">
              <a:buNone/>
            </a:pPr>
            <a:endParaRPr lang="en-US" sz="800" b="1" dirty="0"/>
          </a:p>
          <a:p>
            <a:pPr marL="114300" indent="0">
              <a:buNone/>
            </a:pPr>
            <a:r>
              <a:rPr lang="en-US" sz="3200" b="1" dirty="0"/>
              <a:t>You are the Church</a:t>
            </a:r>
          </a:p>
          <a:p>
            <a:pPr marL="114300" indent="0">
              <a:buNone/>
            </a:pPr>
            <a:endParaRPr lang="en-US" sz="800" b="1" dirty="0"/>
          </a:p>
          <a:p>
            <a:pPr marL="114300" indent="0">
              <a:buNone/>
            </a:pPr>
            <a:r>
              <a:rPr lang="en-US" sz="3200" b="1" dirty="0"/>
              <a:t>You are a Church</a:t>
            </a:r>
          </a:p>
        </p:txBody>
      </p:sp>
    </p:spTree>
    <p:extLst>
      <p:ext uri="{BB962C8B-B14F-4D97-AF65-F5344CB8AC3E}">
        <p14:creationId xmlns:p14="http://schemas.microsoft.com/office/powerpoint/2010/main" val="431619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639" y="273050"/>
            <a:ext cx="8220400" cy="1028700"/>
          </a:xfrm>
        </p:spPr>
        <p:txBody>
          <a:bodyPr>
            <a:normAutofit/>
          </a:bodyPr>
          <a:lstStyle/>
          <a:p>
            <a:r>
              <a:rPr lang="en-US" b="1" dirty="0"/>
              <a:t>Vision #8  Four Chariots</a:t>
            </a:r>
          </a:p>
        </p:txBody>
      </p:sp>
      <p:sp>
        <p:nvSpPr>
          <p:cNvPr id="3" name="Content Placeholder 2"/>
          <p:cNvSpPr>
            <a:spLocks noGrp="1"/>
          </p:cNvSpPr>
          <p:nvPr>
            <p:ph idx="1"/>
          </p:nvPr>
        </p:nvSpPr>
        <p:spPr>
          <a:xfrm>
            <a:off x="7383262" y="1970843"/>
            <a:ext cx="2991774" cy="3577701"/>
          </a:xfrm>
        </p:spPr>
        <p:txBody>
          <a:bodyPr/>
          <a:lstStyle/>
          <a:p>
            <a:pPr marL="85725" indent="0">
              <a:buNone/>
            </a:pPr>
            <a:r>
              <a:rPr lang="en-US" b="1" dirty="0"/>
              <a:t>Message: Judgment is coming!</a:t>
            </a:r>
          </a:p>
          <a:p>
            <a:pPr marL="85725" indent="0">
              <a:buNone/>
            </a:pPr>
            <a:endParaRPr lang="en-US" sz="750" b="1" dirty="0"/>
          </a:p>
          <a:p>
            <a:pPr marL="85725" indent="0">
              <a:buNone/>
            </a:pPr>
            <a:r>
              <a:rPr lang="en-US" b="1" dirty="0"/>
              <a:t>Parallel passage: Revelation 6:2-7</a:t>
            </a:r>
          </a:p>
          <a:p>
            <a:pPr marL="85725" indent="0">
              <a:buNone/>
            </a:pP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8214"/>
            <a:ext cx="5552151" cy="416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42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Zechariah 6:9-15</a:t>
            </a:r>
            <a:br>
              <a:rPr lang="en-US" b="1" dirty="0"/>
            </a:br>
            <a:r>
              <a:rPr lang="en-US" b="1" dirty="0"/>
              <a:t>The coronation scene</a:t>
            </a:r>
          </a:p>
        </p:txBody>
      </p:sp>
      <p:sp>
        <p:nvSpPr>
          <p:cNvPr id="3" name="Content Placeholder 2"/>
          <p:cNvSpPr>
            <a:spLocks noGrp="1"/>
          </p:cNvSpPr>
          <p:nvPr>
            <p:ph idx="1"/>
          </p:nvPr>
        </p:nvSpPr>
        <p:spPr>
          <a:xfrm>
            <a:off x="1843596" y="1713391"/>
            <a:ext cx="5015884" cy="4660777"/>
          </a:xfrm>
        </p:spPr>
        <p:txBody>
          <a:bodyPr>
            <a:normAutofit/>
          </a:bodyPr>
          <a:lstStyle/>
          <a:p>
            <a:pPr marL="85725" indent="0">
              <a:buNone/>
            </a:pPr>
            <a:endParaRPr lang="en-US" sz="750" b="1" dirty="0"/>
          </a:p>
          <a:p>
            <a:pPr marL="85725" indent="0">
              <a:buNone/>
            </a:pPr>
            <a:r>
              <a:rPr lang="en-US" sz="2800" b="1" dirty="0"/>
              <a:t>v. 11 Does a priest wear a crown?</a:t>
            </a:r>
          </a:p>
          <a:p>
            <a:pPr marL="85725" indent="0">
              <a:buNone/>
            </a:pPr>
            <a:endParaRPr lang="en-US" sz="900" b="1" dirty="0"/>
          </a:p>
          <a:p>
            <a:pPr marL="85725" indent="0">
              <a:buNone/>
            </a:pPr>
            <a:r>
              <a:rPr lang="en-US" sz="2800" b="1" dirty="0"/>
              <a:t>v. 12  Branch = </a:t>
            </a:r>
            <a:r>
              <a:rPr lang="en-US" sz="2800" b="1" i="1" dirty="0" err="1"/>
              <a:t>nazer</a:t>
            </a:r>
            <a:r>
              <a:rPr lang="en-US" sz="2800" b="1" i="1" dirty="0"/>
              <a:t> </a:t>
            </a:r>
            <a:r>
              <a:rPr lang="en-US" sz="2800" b="1" dirty="0"/>
              <a:t>= Nazarene = Jesus  Matt 2:23</a:t>
            </a:r>
          </a:p>
          <a:p>
            <a:pPr marL="85725" indent="0">
              <a:buNone/>
            </a:pPr>
            <a:endParaRPr lang="en-US" sz="900" b="1" dirty="0"/>
          </a:p>
          <a:p>
            <a:pPr marL="85725" indent="0">
              <a:buNone/>
            </a:pPr>
            <a:r>
              <a:rPr lang="en-US" sz="2800" b="1" dirty="0"/>
              <a:t>Jesus is King</a:t>
            </a:r>
          </a:p>
          <a:p>
            <a:pPr marL="85725" indent="0">
              <a:buNone/>
            </a:pPr>
            <a:endParaRPr lang="en-US" sz="800" b="1" dirty="0"/>
          </a:p>
          <a:p>
            <a:pPr marL="85725" indent="0">
              <a:buNone/>
            </a:pPr>
            <a:r>
              <a:rPr lang="en-US" sz="2800" b="1" dirty="0"/>
              <a:t>Jesus is the perfect high priest.  Heb 4:15-16</a:t>
            </a:r>
          </a:p>
        </p:txBody>
      </p:sp>
      <p:pic>
        <p:nvPicPr>
          <p:cNvPr id="1028" name="Picture 4" descr="http://www.stephenricker.com/study/zechariah/gold_silver_cr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295" y="2179956"/>
            <a:ext cx="3344662" cy="334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6946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Zechariah 6:9-15 The coronation scene</a:t>
            </a:r>
          </a:p>
        </p:txBody>
      </p:sp>
      <p:sp>
        <p:nvSpPr>
          <p:cNvPr id="3" name="Content Placeholder 2"/>
          <p:cNvSpPr>
            <a:spLocks noGrp="1"/>
          </p:cNvSpPr>
          <p:nvPr>
            <p:ph idx="1"/>
          </p:nvPr>
        </p:nvSpPr>
        <p:spPr>
          <a:xfrm>
            <a:off x="1843597" y="1713390"/>
            <a:ext cx="4758431" cy="5144610"/>
          </a:xfrm>
        </p:spPr>
        <p:txBody>
          <a:bodyPr>
            <a:normAutofit/>
          </a:bodyPr>
          <a:lstStyle/>
          <a:p>
            <a:pPr marL="85725" indent="0">
              <a:buNone/>
            </a:pPr>
            <a:endParaRPr lang="en-US" sz="750" b="1" dirty="0"/>
          </a:p>
          <a:p>
            <a:pPr marL="85725" indent="0">
              <a:buNone/>
            </a:pPr>
            <a:endParaRPr lang="en-US" sz="900" b="1" dirty="0"/>
          </a:p>
          <a:p>
            <a:pPr marL="85725" indent="0">
              <a:buNone/>
            </a:pPr>
            <a:r>
              <a:rPr lang="en-US" sz="2800" b="1" dirty="0"/>
              <a:t>v. 13 He will build the temple.  Eph 2:11-22</a:t>
            </a:r>
          </a:p>
          <a:p>
            <a:pPr marL="85725" indent="0">
              <a:buNone/>
            </a:pPr>
            <a:endParaRPr lang="en-US" sz="1200" b="1" dirty="0"/>
          </a:p>
          <a:p>
            <a:pPr marL="85725" indent="0">
              <a:buNone/>
            </a:pPr>
            <a:r>
              <a:rPr lang="en-US" sz="2800" b="1" dirty="0"/>
              <a:t>v. 15 Those who are far away will come.</a:t>
            </a:r>
          </a:p>
          <a:p>
            <a:pPr marL="85725" indent="0">
              <a:buNone/>
            </a:pPr>
            <a:endParaRPr lang="en-US" sz="1200" b="1" dirty="0"/>
          </a:p>
          <a:p>
            <a:pPr marL="85725" indent="0">
              <a:buNone/>
            </a:pPr>
            <a:r>
              <a:rPr lang="en-US" sz="2800" b="1" dirty="0"/>
              <a:t>v. 15b  God will use our hands to build the temple</a:t>
            </a:r>
          </a:p>
          <a:p>
            <a:pPr marL="85725" indent="0">
              <a:buNone/>
            </a:pPr>
            <a:endParaRPr lang="en-US" sz="2800" b="1" dirty="0"/>
          </a:p>
        </p:txBody>
      </p:sp>
      <p:pic>
        <p:nvPicPr>
          <p:cNvPr id="3074" name="Picture 2" descr="Top 35 Famous Temples in India | Holy Places | Tour My India">
            <a:extLst>
              <a:ext uri="{FF2B5EF4-FFF2-40B4-BE49-F238E27FC236}">
                <a16:creationId xmlns:a16="http://schemas.microsoft.com/office/drawing/2014/main" id="{A8AB90F2-0039-41CB-8321-34CACA9BE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734" y="3792986"/>
            <a:ext cx="3955432" cy="33139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oshua&amp;#39;s Dual Crown | theTrumpet.com">
            <a:extLst>
              <a:ext uri="{FF2B5EF4-FFF2-40B4-BE49-F238E27FC236}">
                <a16:creationId xmlns:a16="http://schemas.microsoft.com/office/drawing/2014/main" id="{8DE85BB1-8335-4087-A79D-1B946544E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740" y="1287295"/>
            <a:ext cx="4190260" cy="235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096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a:t>Zech</a:t>
            </a:r>
            <a:r>
              <a:rPr lang="en-US" sz="3600" b="1" dirty="0"/>
              <a:t> 9:10-17 A Kingdom of Peace</a:t>
            </a:r>
          </a:p>
        </p:txBody>
      </p:sp>
      <p:sp>
        <p:nvSpPr>
          <p:cNvPr id="3" name="Content Placeholder 2"/>
          <p:cNvSpPr>
            <a:spLocks noGrp="1"/>
          </p:cNvSpPr>
          <p:nvPr>
            <p:ph idx="1"/>
          </p:nvPr>
        </p:nvSpPr>
        <p:spPr/>
        <p:txBody>
          <a:bodyPr>
            <a:normAutofit/>
          </a:bodyPr>
          <a:lstStyle/>
          <a:p>
            <a:pPr marL="85725" indent="0">
              <a:buNone/>
            </a:pPr>
            <a:r>
              <a:rPr lang="en-US" sz="2800" b="1" dirty="0"/>
              <a:t>v. 10  No more chariots, war horses, bows.</a:t>
            </a:r>
          </a:p>
          <a:p>
            <a:pPr marL="85725" indent="0">
              <a:buNone/>
            </a:pPr>
            <a:r>
              <a:rPr lang="en-US" sz="2800" b="1" dirty="0"/>
              <a:t>Yet…</a:t>
            </a:r>
          </a:p>
          <a:p>
            <a:pPr marL="85725" indent="0">
              <a:buNone/>
            </a:pPr>
            <a:r>
              <a:rPr lang="en-US" sz="2800" b="1" dirty="0"/>
              <a:t>His kingdom will extend from sea to sea.</a:t>
            </a:r>
          </a:p>
          <a:p>
            <a:pPr marL="85725" indent="0">
              <a:buNone/>
            </a:pPr>
            <a:endParaRPr lang="en-US" sz="900" b="1" dirty="0"/>
          </a:p>
          <a:p>
            <a:pPr marL="85725" indent="0">
              <a:buNone/>
            </a:pPr>
            <a:r>
              <a:rPr lang="en-US" sz="2800" b="1" dirty="0"/>
              <a:t>How? By Jesus’ blood.</a:t>
            </a:r>
          </a:p>
          <a:p>
            <a:pPr marL="85725" indent="0">
              <a:buNone/>
            </a:pPr>
            <a:endParaRPr lang="en-US" sz="1000" b="1" dirty="0"/>
          </a:p>
          <a:p>
            <a:pPr marL="85725" indent="0">
              <a:buNone/>
            </a:pPr>
            <a:r>
              <a:rPr lang="en-US" sz="2800" b="1" dirty="0"/>
              <a:t>v. 11  What kind of waterless pit did God pull you out of?</a:t>
            </a:r>
          </a:p>
          <a:p>
            <a:pPr marL="85725" indent="0">
              <a:buNone/>
            </a:pPr>
            <a:endParaRPr lang="en-US" sz="1000" b="1" dirty="0"/>
          </a:p>
          <a:p>
            <a:pPr marL="85725" indent="0">
              <a:buNone/>
            </a:pPr>
            <a:r>
              <a:rPr lang="en-US" sz="2800" b="1" dirty="0"/>
              <a:t>v. 13 God will “bend Judah”  He will use you!</a:t>
            </a:r>
          </a:p>
          <a:p>
            <a:pPr marL="85725" indent="0">
              <a:buNone/>
            </a:pPr>
            <a:endParaRPr lang="en-US" sz="1200" b="1" dirty="0"/>
          </a:p>
        </p:txBody>
      </p:sp>
    </p:spTree>
    <p:extLst>
      <p:ext uri="{BB962C8B-B14F-4D97-AF65-F5344CB8AC3E}">
        <p14:creationId xmlns:p14="http://schemas.microsoft.com/office/powerpoint/2010/main" val="1228186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29E4-4227-455C-B6F5-3F13F9C1B901}"/>
              </a:ext>
            </a:extLst>
          </p:cNvPr>
          <p:cNvSpPr>
            <a:spLocks noGrp="1"/>
          </p:cNvSpPr>
          <p:nvPr>
            <p:ph type="title"/>
          </p:nvPr>
        </p:nvSpPr>
        <p:spPr/>
        <p:txBody>
          <a:bodyPr/>
          <a:lstStyle/>
          <a:p>
            <a:r>
              <a:rPr lang="en-US" b="1" dirty="0"/>
              <a:t>Zechariah 9:16  We Will Sparkle</a:t>
            </a:r>
            <a:r>
              <a:rPr lang="en-US" dirty="0"/>
              <a:t> </a:t>
            </a:r>
          </a:p>
        </p:txBody>
      </p:sp>
      <p:pic>
        <p:nvPicPr>
          <p:cNvPr id="4098" name="Picture 2" descr="Elements of diamond sparkle">
            <a:extLst>
              <a:ext uri="{FF2B5EF4-FFF2-40B4-BE49-F238E27FC236}">
                <a16:creationId xmlns:a16="http://schemas.microsoft.com/office/drawing/2014/main" id="{5B0AAE74-E904-4502-802C-57CB727AA0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3559" y="1416050"/>
            <a:ext cx="5684883" cy="4261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87C864-8CEC-4D22-8E10-430FC0133620}"/>
              </a:ext>
            </a:extLst>
          </p:cNvPr>
          <p:cNvSpPr txBox="1"/>
          <p:nvPr/>
        </p:nvSpPr>
        <p:spPr>
          <a:xfrm>
            <a:off x="1790330" y="5956918"/>
            <a:ext cx="8815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AEAEA"/>
                </a:solidFill>
                <a:effectLst/>
                <a:uLnTx/>
                <a:uFillTx/>
                <a:latin typeface="Arial"/>
                <a:ea typeface="Calibri"/>
                <a:cs typeface="Arial"/>
                <a:sym typeface="Calibri"/>
              </a:rPr>
              <a:t>They will sparkle in his land like jewels in a crown</a:t>
            </a:r>
            <a:r>
              <a:rPr kumimoji="0" lang="en-US" sz="1800" b="0" i="0" u="none" strike="noStrike" kern="1200" cap="none" spc="0" normalizeH="0" baseline="0" noProof="0" dirty="0">
                <a:ln>
                  <a:noFill/>
                </a:ln>
                <a:solidFill>
                  <a:srgbClr val="EAEAEA"/>
                </a:solidFill>
                <a:effectLst/>
                <a:uLnTx/>
                <a:uFillTx/>
                <a:latin typeface="Arial"/>
                <a:ea typeface="Calibri"/>
                <a:cs typeface="Arial"/>
                <a:sym typeface="Calibri"/>
              </a:rPr>
              <a:t>.</a:t>
            </a:r>
          </a:p>
        </p:txBody>
      </p:sp>
    </p:spTree>
    <p:extLst>
      <p:ext uri="{BB962C8B-B14F-4D97-AF65-F5344CB8AC3E}">
        <p14:creationId xmlns:p14="http://schemas.microsoft.com/office/powerpoint/2010/main" val="3932838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Zechariah 14  Your Kingdom Come</a:t>
            </a:r>
            <a:br>
              <a:rPr lang="en-US" b="1" dirty="0"/>
            </a:br>
            <a:endParaRPr lang="en-US" b="1" dirty="0"/>
          </a:p>
        </p:txBody>
      </p:sp>
      <p:sp>
        <p:nvSpPr>
          <p:cNvPr id="3" name="Content Placeholder 2"/>
          <p:cNvSpPr>
            <a:spLocks noGrp="1"/>
          </p:cNvSpPr>
          <p:nvPr>
            <p:ph idx="1"/>
          </p:nvPr>
        </p:nvSpPr>
        <p:spPr/>
        <p:txBody>
          <a:bodyPr>
            <a:normAutofit/>
          </a:bodyPr>
          <a:lstStyle/>
          <a:p>
            <a:pPr marL="85725" indent="0">
              <a:buNone/>
            </a:pPr>
            <a:r>
              <a:rPr lang="en-US" b="1" dirty="0" err="1"/>
              <a:t>Zech</a:t>
            </a:r>
            <a:r>
              <a:rPr lang="en-US" b="1" dirty="0"/>
              <a:t> 14:1  The Day of the Lord</a:t>
            </a:r>
          </a:p>
          <a:p>
            <a:pPr marL="85725" indent="0">
              <a:buNone/>
            </a:pPr>
            <a:endParaRPr lang="en-US" sz="1200" b="1" dirty="0"/>
          </a:p>
          <a:p>
            <a:pPr marL="85725" indent="0">
              <a:buNone/>
            </a:pPr>
            <a:r>
              <a:rPr lang="en-US" b="1" dirty="0" err="1"/>
              <a:t>Zech</a:t>
            </a:r>
            <a:r>
              <a:rPr lang="en-US" b="1" dirty="0"/>
              <a:t> 14:1-7  Destruction of </a:t>
            </a:r>
            <a:r>
              <a:rPr lang="en-US" b="1" dirty="0" err="1"/>
              <a:t>Jersualem</a:t>
            </a:r>
            <a:r>
              <a:rPr lang="en-US" b="1" dirty="0"/>
              <a:t> in AD 70</a:t>
            </a:r>
          </a:p>
          <a:p>
            <a:pPr marL="85725" indent="0">
              <a:buNone/>
            </a:pPr>
            <a:endParaRPr lang="en-US" sz="1200" b="1" dirty="0"/>
          </a:p>
          <a:p>
            <a:pPr marL="85725" indent="0">
              <a:buNone/>
            </a:pPr>
            <a:r>
              <a:rPr lang="en-US" b="1" dirty="0" err="1"/>
              <a:t>Zech</a:t>
            </a:r>
            <a:r>
              <a:rPr lang="en-US" b="1" dirty="0"/>
              <a:t> 14:8-11  God will build his kingdom—the Church</a:t>
            </a:r>
          </a:p>
          <a:p>
            <a:pPr marL="85725" indent="0">
              <a:buNone/>
            </a:pPr>
            <a:endParaRPr lang="en-US" sz="1200" b="1" dirty="0"/>
          </a:p>
          <a:p>
            <a:pPr marL="85725" indent="0">
              <a:buNone/>
            </a:pPr>
            <a:r>
              <a:rPr lang="en-US" b="1" dirty="0" err="1"/>
              <a:t>Zech</a:t>
            </a:r>
            <a:r>
              <a:rPr lang="en-US" b="1" dirty="0"/>
              <a:t> 14:12-21 God will come and judge the nations</a:t>
            </a:r>
          </a:p>
          <a:p>
            <a:pPr marL="85725" indent="0">
              <a:buNone/>
            </a:pPr>
            <a:endParaRPr lang="en-US" sz="1200" b="1" dirty="0"/>
          </a:p>
          <a:p>
            <a:pPr marL="85725" indent="0">
              <a:buNone/>
            </a:pPr>
            <a:r>
              <a:rPr lang="en-US" b="1" dirty="0"/>
              <a:t>Heaven will be an eternal Feast of Tabernacles</a:t>
            </a:r>
          </a:p>
          <a:p>
            <a:pPr marL="85725" indent="0">
              <a:buNone/>
            </a:pPr>
            <a:endParaRPr lang="en-US" sz="1200" b="1" dirty="0"/>
          </a:p>
          <a:p>
            <a:pPr marL="85725" indent="0">
              <a:buNone/>
            </a:pPr>
            <a:r>
              <a:rPr lang="en-US" b="1" dirty="0"/>
              <a:t>We will be “Holy to the Lord.”</a:t>
            </a:r>
          </a:p>
        </p:txBody>
      </p:sp>
    </p:spTree>
    <p:extLst>
      <p:ext uri="{BB962C8B-B14F-4D97-AF65-F5344CB8AC3E}">
        <p14:creationId xmlns:p14="http://schemas.microsoft.com/office/powerpoint/2010/main" val="3966443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613C-9AAD-4669-B8C1-61B8426FC087}"/>
              </a:ext>
            </a:extLst>
          </p:cNvPr>
          <p:cNvSpPr>
            <a:spLocks noGrp="1"/>
          </p:cNvSpPr>
          <p:nvPr>
            <p:ph type="title"/>
          </p:nvPr>
        </p:nvSpPr>
        <p:spPr>
          <a:xfrm>
            <a:off x="1914618" y="273051"/>
            <a:ext cx="8291422" cy="827781"/>
          </a:xfrm>
        </p:spPr>
        <p:txBody>
          <a:bodyPr/>
          <a:lstStyle/>
          <a:p>
            <a:r>
              <a:rPr lang="en-US" b="1" dirty="0"/>
              <a:t>Summary: Your Kingdom Come</a:t>
            </a:r>
          </a:p>
        </p:txBody>
      </p:sp>
      <p:sp>
        <p:nvSpPr>
          <p:cNvPr id="3" name="Content Placeholder 2">
            <a:extLst>
              <a:ext uri="{FF2B5EF4-FFF2-40B4-BE49-F238E27FC236}">
                <a16:creationId xmlns:a16="http://schemas.microsoft.com/office/drawing/2014/main" id="{A9402AB8-CF5C-4CEA-BB7F-2246221BA4F9}"/>
              </a:ext>
            </a:extLst>
          </p:cNvPr>
          <p:cNvSpPr>
            <a:spLocks noGrp="1"/>
          </p:cNvSpPr>
          <p:nvPr>
            <p:ph idx="1"/>
          </p:nvPr>
        </p:nvSpPr>
        <p:spPr>
          <a:xfrm>
            <a:off x="1914619" y="1313896"/>
            <a:ext cx="8291421" cy="4782105"/>
          </a:xfrm>
        </p:spPr>
        <p:txBody>
          <a:bodyPr/>
          <a:lstStyle/>
          <a:p>
            <a:pPr marL="0" indent="0">
              <a:buNone/>
            </a:pPr>
            <a:r>
              <a:rPr lang="en-US" sz="2800" b="1" dirty="0"/>
              <a:t>A city without walls</a:t>
            </a:r>
          </a:p>
          <a:p>
            <a:pPr marL="0" indent="0">
              <a:buNone/>
            </a:pPr>
            <a:r>
              <a:rPr lang="en-US" sz="2800" b="1" dirty="0"/>
              <a:t>A place where God lives among his people</a:t>
            </a:r>
          </a:p>
          <a:p>
            <a:pPr marL="0" indent="0">
              <a:buNone/>
            </a:pPr>
            <a:r>
              <a:rPr lang="en-US" sz="2800" b="1" dirty="0"/>
              <a:t>A place where a perfect priest rules as king</a:t>
            </a:r>
          </a:p>
          <a:p>
            <a:pPr marL="0" indent="0">
              <a:buNone/>
            </a:pPr>
            <a:r>
              <a:rPr lang="en-US" sz="2800" b="1" dirty="0"/>
              <a:t>A temple built by God, using human hands</a:t>
            </a:r>
          </a:p>
          <a:p>
            <a:pPr marL="0" indent="0">
              <a:buNone/>
            </a:pPr>
            <a:r>
              <a:rPr lang="en-US" sz="2800" b="1" dirty="0"/>
              <a:t>A place where those the far are brought near</a:t>
            </a:r>
          </a:p>
          <a:p>
            <a:pPr marL="0" indent="0">
              <a:buNone/>
            </a:pPr>
            <a:r>
              <a:rPr lang="en-US" sz="2800" b="1" dirty="0"/>
              <a:t>A place of peace</a:t>
            </a:r>
          </a:p>
          <a:p>
            <a:pPr marL="0" indent="0">
              <a:buNone/>
            </a:pPr>
            <a:r>
              <a:rPr lang="en-US" sz="2800" b="1" dirty="0"/>
              <a:t>A place without waterless pits</a:t>
            </a:r>
          </a:p>
          <a:p>
            <a:pPr marL="0" indent="0">
              <a:buNone/>
            </a:pPr>
            <a:r>
              <a:rPr lang="en-US" sz="2800" b="1" dirty="0"/>
              <a:t>A place where we will sparkle</a:t>
            </a:r>
          </a:p>
          <a:p>
            <a:pPr marL="0" indent="0">
              <a:buNone/>
            </a:pPr>
            <a:r>
              <a:rPr lang="en-US" sz="2800" b="1" dirty="0"/>
              <a:t>A place where we dwell with God</a:t>
            </a:r>
          </a:p>
        </p:txBody>
      </p:sp>
    </p:spTree>
    <p:extLst>
      <p:ext uri="{BB962C8B-B14F-4D97-AF65-F5344CB8AC3E}">
        <p14:creationId xmlns:p14="http://schemas.microsoft.com/office/powerpoint/2010/main" val="1402556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05FB2-2060-43C5-B903-0CCFE375C925}"/>
              </a:ext>
            </a:extLst>
          </p:cNvPr>
          <p:cNvSpPr>
            <a:spLocks noGrp="1"/>
          </p:cNvSpPr>
          <p:nvPr>
            <p:ph type="title"/>
          </p:nvPr>
        </p:nvSpPr>
        <p:spPr/>
        <p:txBody>
          <a:bodyPr/>
          <a:lstStyle/>
          <a:p>
            <a:r>
              <a:rPr lang="en-US" b="1" dirty="0"/>
              <a:t>RRRR VI Zechariah III On That Day</a:t>
            </a:r>
            <a:br>
              <a:rPr lang="en-US" b="1" dirty="0"/>
            </a:br>
            <a:r>
              <a:rPr lang="en-US" b="1" dirty="0"/>
              <a:t>Zech 7:1-2 Should I mourn and fast?</a:t>
            </a:r>
          </a:p>
        </p:txBody>
      </p:sp>
      <p:sp>
        <p:nvSpPr>
          <p:cNvPr id="3" name="Content Placeholder 2">
            <a:extLst>
              <a:ext uri="{FF2B5EF4-FFF2-40B4-BE49-F238E27FC236}">
                <a16:creationId xmlns:a16="http://schemas.microsoft.com/office/drawing/2014/main" id="{241DCAED-0F07-445C-9148-C82299F1E07A}"/>
              </a:ext>
            </a:extLst>
          </p:cNvPr>
          <p:cNvSpPr>
            <a:spLocks noGrp="1"/>
          </p:cNvSpPr>
          <p:nvPr>
            <p:ph idx="1"/>
          </p:nvPr>
        </p:nvSpPr>
        <p:spPr>
          <a:xfrm>
            <a:off x="478972" y="1935333"/>
            <a:ext cx="5932714" cy="4160668"/>
          </a:xfrm>
        </p:spPr>
        <p:txBody>
          <a:bodyPr/>
          <a:lstStyle/>
          <a:p>
            <a:pPr marL="0" indent="0">
              <a:buNone/>
            </a:pPr>
            <a:r>
              <a:rPr lang="en-US" sz="3200" b="1" dirty="0">
                <a:effectLst/>
              </a:rPr>
              <a:t>Fasts:</a:t>
            </a:r>
          </a:p>
          <a:p>
            <a:pPr marL="0" indent="0">
              <a:buNone/>
            </a:pPr>
            <a:endParaRPr lang="en-US" sz="1000" b="1" dirty="0">
              <a:effectLst/>
            </a:endParaRPr>
          </a:p>
          <a:p>
            <a:pPr marL="0" indent="0">
              <a:buNone/>
            </a:pPr>
            <a:r>
              <a:rPr lang="en-US" sz="3200" b="1" dirty="0">
                <a:effectLst/>
              </a:rPr>
              <a:t>5</a:t>
            </a:r>
            <a:r>
              <a:rPr lang="en-US" sz="3200" b="1" baseline="30000" dirty="0">
                <a:effectLst/>
              </a:rPr>
              <a:t>th</a:t>
            </a:r>
            <a:r>
              <a:rPr lang="en-US" sz="3200" b="1" dirty="0">
                <a:effectLst/>
              </a:rPr>
              <a:t> month: Destruction of the temple</a:t>
            </a:r>
          </a:p>
          <a:p>
            <a:pPr marL="0" indent="0">
              <a:buNone/>
            </a:pPr>
            <a:endParaRPr lang="en-US" sz="1000" b="1" dirty="0">
              <a:effectLst/>
            </a:endParaRPr>
          </a:p>
          <a:p>
            <a:pPr marL="0" indent="0">
              <a:buNone/>
            </a:pPr>
            <a:r>
              <a:rPr lang="en-US" sz="3200" b="1" dirty="0">
                <a:effectLst/>
              </a:rPr>
              <a:t>7</a:t>
            </a:r>
            <a:r>
              <a:rPr lang="en-US" sz="3200" b="1" baseline="30000" dirty="0">
                <a:effectLst/>
              </a:rPr>
              <a:t>th</a:t>
            </a:r>
            <a:r>
              <a:rPr lang="en-US" sz="3200" b="1" dirty="0">
                <a:effectLst/>
              </a:rPr>
              <a:t> month: Assassination of Gedaliah </a:t>
            </a:r>
          </a:p>
          <a:p>
            <a:pPr marL="0" indent="0">
              <a:buNone/>
            </a:pPr>
            <a:endParaRPr lang="en-US" sz="1000" b="1" dirty="0">
              <a:effectLst/>
            </a:endParaRPr>
          </a:p>
          <a:p>
            <a:pPr marL="0" indent="0">
              <a:buNone/>
            </a:pPr>
            <a:r>
              <a:rPr lang="en-US" sz="3200" b="1" dirty="0">
                <a:effectLst/>
              </a:rPr>
              <a:t>10</a:t>
            </a:r>
            <a:r>
              <a:rPr lang="en-US" sz="3200" b="1" baseline="30000" dirty="0">
                <a:effectLst/>
              </a:rPr>
              <a:t>th</a:t>
            </a:r>
            <a:r>
              <a:rPr lang="en-US" sz="3200" b="1" dirty="0">
                <a:effectLst/>
              </a:rPr>
              <a:t> month: Capture of </a:t>
            </a:r>
            <a:r>
              <a:rPr lang="en-US" sz="3200" b="1" dirty="0" err="1">
                <a:effectLst/>
              </a:rPr>
              <a:t>Jersualem</a:t>
            </a:r>
            <a:endParaRPr lang="en-US" sz="3200" b="1" dirty="0">
              <a:effectLst/>
            </a:endParaRPr>
          </a:p>
        </p:txBody>
      </p:sp>
      <p:pic>
        <p:nvPicPr>
          <p:cNvPr id="1026" name="Picture 2" descr="Fasting, Mourning">
            <a:extLst>
              <a:ext uri="{FF2B5EF4-FFF2-40B4-BE49-F238E27FC236}">
                <a16:creationId xmlns:a16="http://schemas.microsoft.com/office/drawing/2014/main" id="{7B97FE24-EA09-4E4E-AFA8-E4BE7F99B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9625" y="1775425"/>
            <a:ext cx="4730430" cy="473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781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5A36-1DB7-4FAC-B29F-79418EBB81EB}"/>
              </a:ext>
            </a:extLst>
          </p:cNvPr>
          <p:cNvSpPr>
            <a:spLocks noGrp="1"/>
          </p:cNvSpPr>
          <p:nvPr>
            <p:ph type="title"/>
          </p:nvPr>
        </p:nvSpPr>
        <p:spPr/>
        <p:txBody>
          <a:bodyPr/>
          <a:lstStyle/>
          <a:p>
            <a:r>
              <a:rPr lang="en-US" sz="4000" b="1" dirty="0"/>
              <a:t>Should I Mourn and Fast?</a:t>
            </a:r>
          </a:p>
        </p:txBody>
      </p:sp>
      <p:sp>
        <p:nvSpPr>
          <p:cNvPr id="3" name="Content Placeholder 2">
            <a:extLst>
              <a:ext uri="{FF2B5EF4-FFF2-40B4-BE49-F238E27FC236}">
                <a16:creationId xmlns:a16="http://schemas.microsoft.com/office/drawing/2014/main" id="{341E8E99-745E-4316-9E68-69201344F47D}"/>
              </a:ext>
            </a:extLst>
          </p:cNvPr>
          <p:cNvSpPr>
            <a:spLocks noGrp="1"/>
          </p:cNvSpPr>
          <p:nvPr>
            <p:ph idx="1"/>
          </p:nvPr>
        </p:nvSpPr>
        <p:spPr>
          <a:xfrm>
            <a:off x="772886" y="1598613"/>
            <a:ext cx="10803167" cy="4497387"/>
          </a:xfrm>
        </p:spPr>
        <p:txBody>
          <a:bodyPr/>
          <a:lstStyle/>
          <a:p>
            <a:pPr marL="0" indent="0">
              <a:buNone/>
            </a:pPr>
            <a:r>
              <a:rPr lang="en-US" sz="2800" b="1" dirty="0"/>
              <a:t>God’s response: Zechariah 7:4-10</a:t>
            </a:r>
          </a:p>
          <a:p>
            <a:pPr marL="0" indent="0">
              <a:buNone/>
            </a:pPr>
            <a:endParaRPr lang="en-US" sz="1400" b="1" dirty="0"/>
          </a:p>
          <a:p>
            <a:pPr marL="0" indent="0">
              <a:buNone/>
            </a:pPr>
            <a:r>
              <a:rPr lang="en-US" sz="2800" b="1" dirty="0"/>
              <a:t>Give me your heart, not your religion.</a:t>
            </a:r>
          </a:p>
          <a:p>
            <a:pPr marL="0" indent="0">
              <a:buNone/>
            </a:pPr>
            <a:endParaRPr lang="en-US" sz="1600" b="1" dirty="0"/>
          </a:p>
          <a:p>
            <a:pPr marL="0" indent="0">
              <a:buNone/>
            </a:pPr>
            <a:r>
              <a:rPr lang="en-US" sz="2800" b="1" dirty="0"/>
              <a:t>Act like God.</a:t>
            </a:r>
          </a:p>
          <a:p>
            <a:pPr marL="0" indent="0">
              <a:buNone/>
            </a:pPr>
            <a:endParaRPr lang="en-US" sz="1600" b="1" dirty="0"/>
          </a:p>
          <a:p>
            <a:pPr marL="0" indent="0">
              <a:buNone/>
            </a:pPr>
            <a:r>
              <a:rPr lang="en-US" sz="2800" b="1" dirty="0" err="1"/>
              <a:t>Zech</a:t>
            </a:r>
            <a:r>
              <a:rPr lang="en-US" sz="2800" b="1" dirty="0"/>
              <a:t> 7:9-10  Administer true justice; show mercy and compassion to one another. Do not oppress the widow or the fatherless, the foreigner or the poor. Do not plot evil against each other.</a:t>
            </a:r>
          </a:p>
        </p:txBody>
      </p:sp>
    </p:spTree>
    <p:extLst>
      <p:ext uri="{BB962C8B-B14F-4D97-AF65-F5344CB8AC3E}">
        <p14:creationId xmlns:p14="http://schemas.microsoft.com/office/powerpoint/2010/main" val="302765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2F30-6BD2-471C-8F04-BC89B440CA69}"/>
              </a:ext>
            </a:extLst>
          </p:cNvPr>
          <p:cNvSpPr>
            <a:spLocks noGrp="1"/>
          </p:cNvSpPr>
          <p:nvPr>
            <p:ph type="title"/>
          </p:nvPr>
        </p:nvSpPr>
        <p:spPr/>
        <p:txBody>
          <a:bodyPr/>
          <a:lstStyle/>
          <a:p>
            <a:r>
              <a:rPr lang="en-US" sz="4000" b="1" dirty="0"/>
              <a:t>Should I Mourn and Fast?</a:t>
            </a:r>
          </a:p>
        </p:txBody>
      </p:sp>
      <p:sp>
        <p:nvSpPr>
          <p:cNvPr id="3" name="Content Placeholder 2">
            <a:extLst>
              <a:ext uri="{FF2B5EF4-FFF2-40B4-BE49-F238E27FC236}">
                <a16:creationId xmlns:a16="http://schemas.microsoft.com/office/drawing/2014/main" id="{7A2159B0-9C81-4489-B9DF-96AF4B279920}"/>
              </a:ext>
            </a:extLst>
          </p:cNvPr>
          <p:cNvSpPr>
            <a:spLocks noGrp="1"/>
          </p:cNvSpPr>
          <p:nvPr>
            <p:ph idx="1"/>
          </p:nvPr>
        </p:nvSpPr>
        <p:spPr>
          <a:xfrm>
            <a:off x="1066800" y="2481943"/>
            <a:ext cx="10509253" cy="3614057"/>
          </a:xfrm>
        </p:spPr>
        <p:txBody>
          <a:bodyPr/>
          <a:lstStyle/>
          <a:p>
            <a:pPr marL="0" indent="0">
              <a:buNone/>
            </a:pPr>
            <a:r>
              <a:rPr lang="en-US" sz="3200" b="1" dirty="0" err="1">
                <a:effectLst>
                  <a:outerShdw blurRad="38100" dist="38100" dir="2700000" algn="tl">
                    <a:srgbClr val="000000">
                      <a:alpha val="43137"/>
                    </a:srgbClr>
                  </a:outerShdw>
                </a:effectLst>
              </a:rPr>
              <a:t>Zech</a:t>
            </a:r>
            <a:r>
              <a:rPr lang="en-US" sz="3200" b="1" dirty="0">
                <a:effectLst>
                  <a:outerShdw blurRad="38100" dist="38100" dir="2700000" algn="tl">
                    <a:srgbClr val="000000">
                      <a:alpha val="43137"/>
                    </a:srgbClr>
                  </a:outerShdw>
                </a:effectLst>
              </a:rPr>
              <a:t> 7:13  When I called, they would not answer, so when they called, I would not listen.</a:t>
            </a:r>
          </a:p>
        </p:txBody>
      </p:sp>
    </p:spTree>
    <p:extLst>
      <p:ext uri="{BB962C8B-B14F-4D97-AF65-F5344CB8AC3E}">
        <p14:creationId xmlns:p14="http://schemas.microsoft.com/office/powerpoint/2010/main" val="3855397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Historical   Background</a:t>
            </a:r>
          </a:p>
        </p:txBody>
      </p:sp>
      <p:sp>
        <p:nvSpPr>
          <p:cNvPr id="3" name="Content Placeholder 2"/>
          <p:cNvSpPr>
            <a:spLocks noGrp="1"/>
          </p:cNvSpPr>
          <p:nvPr>
            <p:ph idx="1"/>
          </p:nvPr>
        </p:nvSpPr>
        <p:spPr>
          <a:xfrm>
            <a:off x="1066800" y="1905000"/>
            <a:ext cx="10515600" cy="4648200"/>
          </a:xfrm>
        </p:spPr>
        <p:txBody>
          <a:bodyPr>
            <a:noAutofit/>
          </a:bodyPr>
          <a:lstStyle/>
          <a:p>
            <a:pPr marL="114300" indent="0">
              <a:buNone/>
            </a:pPr>
            <a:r>
              <a:rPr lang="en-US" sz="2800" b="1" dirty="0"/>
              <a:t>722 BC  Northern Kingdom destroyed by Sennacherib</a:t>
            </a:r>
          </a:p>
          <a:p>
            <a:pPr marL="114300" indent="0">
              <a:buNone/>
            </a:pPr>
            <a:r>
              <a:rPr lang="en-US" sz="2800" b="1" dirty="0"/>
              <a:t>605 BC  First siege of Jerusalem by Nebuchadnezzar</a:t>
            </a:r>
          </a:p>
          <a:p>
            <a:pPr marL="114300" indent="0">
              <a:buNone/>
            </a:pPr>
            <a:r>
              <a:rPr lang="en-US" sz="2800" b="1" dirty="0"/>
              <a:t>597 2</a:t>
            </a:r>
            <a:r>
              <a:rPr lang="en-US" sz="2800" b="1" baseline="30000" dirty="0"/>
              <a:t>nd</a:t>
            </a:r>
            <a:r>
              <a:rPr lang="en-US" sz="2800" b="1" dirty="0"/>
              <a:t> siege  Ezekiel taken as captive to Babylon.</a:t>
            </a:r>
          </a:p>
          <a:p>
            <a:pPr marL="114300" indent="0">
              <a:buNone/>
            </a:pPr>
            <a:r>
              <a:rPr lang="en-US" sz="2800" b="1" dirty="0"/>
              <a:t>592 Ezekiel receives his commission.</a:t>
            </a:r>
          </a:p>
          <a:p>
            <a:pPr marL="114300" indent="0">
              <a:buNone/>
            </a:pPr>
            <a:r>
              <a:rPr lang="en-US" sz="2800" b="1" dirty="0"/>
              <a:t>586 Jerusalem Destroyed   70 years of captivity begins</a:t>
            </a:r>
          </a:p>
          <a:p>
            <a:pPr marL="114300" indent="0">
              <a:buNone/>
            </a:pPr>
            <a:r>
              <a:rPr lang="en-US" sz="2800" b="1" dirty="0"/>
              <a:t>538 Cyrus captures Babylon.  Cyrus decrees the temple should be rebuilt. (Ezra 1:1-4)</a:t>
            </a:r>
          </a:p>
          <a:p>
            <a:pPr marL="114300" indent="0">
              <a:buNone/>
            </a:pPr>
            <a:r>
              <a:rPr lang="en-US" sz="2800" b="1" dirty="0"/>
              <a:t>537-536 First wave of remnant returns under Zerubbabel.</a:t>
            </a:r>
          </a:p>
        </p:txBody>
      </p:sp>
    </p:spTree>
    <p:extLst>
      <p:ext uri="{BB962C8B-B14F-4D97-AF65-F5344CB8AC3E}">
        <p14:creationId xmlns:p14="http://schemas.microsoft.com/office/powerpoint/2010/main" val="2871216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DCA3-9715-4E3B-8529-268F58DA3738}"/>
              </a:ext>
            </a:extLst>
          </p:cNvPr>
          <p:cNvSpPr>
            <a:spLocks noGrp="1"/>
          </p:cNvSpPr>
          <p:nvPr>
            <p:ph type="title"/>
          </p:nvPr>
        </p:nvSpPr>
        <p:spPr/>
        <p:txBody>
          <a:bodyPr/>
          <a:lstStyle/>
          <a:p>
            <a:r>
              <a:rPr lang="en-US" sz="3600" b="1" dirty="0"/>
              <a:t>Zechariah 8:1-9</a:t>
            </a:r>
            <a:br>
              <a:rPr lang="en-US" sz="3600" b="1" dirty="0"/>
            </a:br>
            <a:r>
              <a:rPr lang="en-US" sz="3600" b="1" dirty="0"/>
              <a:t>The Messiah Will Come to Jerusalem</a:t>
            </a:r>
          </a:p>
        </p:txBody>
      </p:sp>
      <p:sp>
        <p:nvSpPr>
          <p:cNvPr id="3" name="Content Placeholder 2">
            <a:extLst>
              <a:ext uri="{FF2B5EF4-FFF2-40B4-BE49-F238E27FC236}">
                <a16:creationId xmlns:a16="http://schemas.microsoft.com/office/drawing/2014/main" id="{71C1E2DF-9A90-41DE-A1E7-7FA300EAE10E}"/>
              </a:ext>
            </a:extLst>
          </p:cNvPr>
          <p:cNvSpPr>
            <a:spLocks noGrp="1"/>
          </p:cNvSpPr>
          <p:nvPr>
            <p:ph idx="1"/>
          </p:nvPr>
        </p:nvSpPr>
        <p:spPr>
          <a:xfrm>
            <a:off x="7119257" y="1859281"/>
            <a:ext cx="4887685" cy="4236720"/>
          </a:xfrm>
        </p:spPr>
        <p:txBody>
          <a:bodyPr/>
          <a:lstStyle/>
          <a:p>
            <a:pPr marL="0" indent="0">
              <a:buNone/>
            </a:pPr>
            <a:r>
              <a:rPr lang="en-US" sz="2800" b="1" dirty="0"/>
              <a:t>v. 3 I will return to Zion and dwell in Jerusalem</a:t>
            </a:r>
          </a:p>
          <a:p>
            <a:pPr marL="0" indent="0">
              <a:buNone/>
            </a:pPr>
            <a:endParaRPr lang="en-US" sz="1200" b="1" dirty="0"/>
          </a:p>
          <a:p>
            <a:pPr marL="0" indent="0">
              <a:buNone/>
            </a:pPr>
            <a:r>
              <a:rPr lang="en-US" sz="2800" b="1" dirty="0"/>
              <a:t>You will be called the Faithful City.</a:t>
            </a:r>
          </a:p>
          <a:p>
            <a:pPr marL="0" indent="0">
              <a:buNone/>
            </a:pPr>
            <a:endParaRPr lang="en-US" sz="1200" b="1" dirty="0"/>
          </a:p>
          <a:p>
            <a:pPr marL="0" indent="0">
              <a:buNone/>
            </a:pPr>
            <a:r>
              <a:rPr lang="en-US" sz="2800" b="1" dirty="0"/>
              <a:t>v. 9 Let your hands be strong so that the temple may be built.</a:t>
            </a:r>
          </a:p>
        </p:txBody>
      </p:sp>
      <p:pic>
        <p:nvPicPr>
          <p:cNvPr id="2052" name="Picture 4" descr="The Holy City. - ppt video online download">
            <a:extLst>
              <a:ext uri="{FF2B5EF4-FFF2-40B4-BE49-F238E27FC236}">
                <a16:creationId xmlns:a16="http://schemas.microsoft.com/office/drawing/2014/main" id="{437F5224-E0B5-4238-AC93-2C938BBDB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14" y="1859281"/>
            <a:ext cx="6127931" cy="459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09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A2D4-9916-48A2-A122-18CFDC00F6DB}"/>
              </a:ext>
            </a:extLst>
          </p:cNvPr>
          <p:cNvSpPr>
            <a:spLocks noGrp="1"/>
          </p:cNvSpPr>
          <p:nvPr>
            <p:ph type="title"/>
          </p:nvPr>
        </p:nvSpPr>
        <p:spPr/>
        <p:txBody>
          <a:bodyPr/>
          <a:lstStyle/>
          <a:p>
            <a:r>
              <a:rPr lang="en-US" sz="4000" b="1" dirty="0"/>
              <a:t>Zechariah 8:18-23 </a:t>
            </a:r>
            <a:br>
              <a:rPr lang="en-US" sz="4000" b="1" dirty="0"/>
            </a:br>
            <a:r>
              <a:rPr lang="en-US" sz="4000" b="1" dirty="0"/>
              <a:t>God Answers the Question</a:t>
            </a:r>
          </a:p>
        </p:txBody>
      </p:sp>
      <p:sp>
        <p:nvSpPr>
          <p:cNvPr id="3" name="Content Placeholder 2">
            <a:extLst>
              <a:ext uri="{FF2B5EF4-FFF2-40B4-BE49-F238E27FC236}">
                <a16:creationId xmlns:a16="http://schemas.microsoft.com/office/drawing/2014/main" id="{358B0E30-D924-4C94-8EF2-0C4E2AF62B55}"/>
              </a:ext>
            </a:extLst>
          </p:cNvPr>
          <p:cNvSpPr>
            <a:spLocks noGrp="1"/>
          </p:cNvSpPr>
          <p:nvPr>
            <p:ph idx="1"/>
          </p:nvPr>
        </p:nvSpPr>
        <p:spPr>
          <a:xfrm>
            <a:off x="936171" y="2329543"/>
            <a:ext cx="10639882" cy="3766457"/>
          </a:xfrm>
        </p:spPr>
        <p:txBody>
          <a:bodyPr/>
          <a:lstStyle/>
          <a:p>
            <a:pPr marL="0" indent="0">
              <a:buNone/>
            </a:pPr>
            <a:r>
              <a:rPr lang="en-US" sz="2800" b="1" dirty="0"/>
              <a:t>v. 19 Stop fasting!  The Messiah has come to Jerusalem.</a:t>
            </a:r>
          </a:p>
          <a:p>
            <a:pPr marL="0" indent="0">
              <a:buNone/>
            </a:pPr>
            <a:endParaRPr lang="en-US" sz="2800" b="1" dirty="0"/>
          </a:p>
          <a:p>
            <a:pPr marL="0" indent="0">
              <a:buNone/>
            </a:pPr>
            <a:r>
              <a:rPr lang="en-US" sz="2800" b="1" dirty="0"/>
              <a:t>God is blessing us.</a:t>
            </a:r>
          </a:p>
          <a:p>
            <a:pPr marL="0" indent="0">
              <a:buNone/>
            </a:pPr>
            <a:endParaRPr lang="en-US" sz="2800" b="1" dirty="0"/>
          </a:p>
          <a:p>
            <a:pPr marL="0" indent="0">
              <a:buNone/>
            </a:pPr>
            <a:r>
              <a:rPr lang="en-US" sz="2800" b="1" dirty="0"/>
              <a:t>v. 23    10 visitors for each member!</a:t>
            </a:r>
          </a:p>
        </p:txBody>
      </p:sp>
    </p:spTree>
    <p:extLst>
      <p:ext uri="{BB962C8B-B14F-4D97-AF65-F5344CB8AC3E}">
        <p14:creationId xmlns:p14="http://schemas.microsoft.com/office/powerpoint/2010/main" val="41954387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57FD-B383-4731-B454-2F96910197D7}"/>
              </a:ext>
            </a:extLst>
          </p:cNvPr>
          <p:cNvSpPr>
            <a:spLocks noGrp="1"/>
          </p:cNvSpPr>
          <p:nvPr>
            <p:ph type="title"/>
          </p:nvPr>
        </p:nvSpPr>
        <p:spPr/>
        <p:txBody>
          <a:bodyPr/>
          <a:lstStyle/>
          <a:p>
            <a:r>
              <a:rPr lang="en-US" sz="4000" b="1" dirty="0" err="1">
                <a:effectLst/>
              </a:rPr>
              <a:t>Zech</a:t>
            </a:r>
            <a:r>
              <a:rPr lang="en-US" sz="4000" b="1" dirty="0">
                <a:effectLst/>
              </a:rPr>
              <a:t> 12:10-14  Bonus Material</a:t>
            </a:r>
          </a:p>
        </p:txBody>
      </p:sp>
      <p:sp>
        <p:nvSpPr>
          <p:cNvPr id="3" name="Content Placeholder 2">
            <a:extLst>
              <a:ext uri="{FF2B5EF4-FFF2-40B4-BE49-F238E27FC236}">
                <a16:creationId xmlns:a16="http://schemas.microsoft.com/office/drawing/2014/main" id="{C8490CA8-4C0F-449C-9128-50F069150735}"/>
              </a:ext>
            </a:extLst>
          </p:cNvPr>
          <p:cNvSpPr>
            <a:spLocks noGrp="1"/>
          </p:cNvSpPr>
          <p:nvPr>
            <p:ph idx="1"/>
          </p:nvPr>
        </p:nvSpPr>
        <p:spPr>
          <a:xfrm>
            <a:off x="816429" y="1763486"/>
            <a:ext cx="5693227" cy="4332515"/>
          </a:xfrm>
        </p:spPr>
        <p:txBody>
          <a:bodyPr/>
          <a:lstStyle/>
          <a:p>
            <a:pPr marL="0" indent="0">
              <a:buNone/>
            </a:pPr>
            <a:r>
              <a:rPr lang="en-US" sz="3200" b="1" dirty="0"/>
              <a:t>12:10  They will look on me, the one they have pierced.</a:t>
            </a:r>
          </a:p>
          <a:p>
            <a:pPr marL="0" indent="0">
              <a:buNone/>
            </a:pPr>
            <a:endParaRPr lang="en-US" sz="1400" b="1" dirty="0"/>
          </a:p>
          <a:p>
            <a:pPr marL="0" indent="0">
              <a:buNone/>
            </a:pPr>
            <a:r>
              <a:rPr lang="en-US" sz="3200" b="1" dirty="0"/>
              <a:t>Weeping and mourning as at </a:t>
            </a:r>
            <a:r>
              <a:rPr lang="en-US" sz="3200" b="1" dirty="0" err="1"/>
              <a:t>Hadad</a:t>
            </a:r>
            <a:r>
              <a:rPr lang="en-US" sz="3200" b="1" dirty="0"/>
              <a:t> </a:t>
            </a:r>
            <a:r>
              <a:rPr lang="en-US" sz="3200" b="1" dirty="0" err="1"/>
              <a:t>Rimon</a:t>
            </a:r>
            <a:r>
              <a:rPr lang="en-US" sz="3200" b="1" dirty="0"/>
              <a:t> (when Josiah, the most righteous king, was killed)</a:t>
            </a:r>
          </a:p>
          <a:p>
            <a:pPr marL="0" indent="0">
              <a:buNone/>
            </a:pPr>
            <a:endParaRPr lang="en-US" sz="1400" b="1" dirty="0"/>
          </a:p>
          <a:p>
            <a:pPr marL="0" indent="0">
              <a:buNone/>
            </a:pPr>
            <a:r>
              <a:rPr lang="en-US" sz="3200" b="1" dirty="0"/>
              <a:t>But…</a:t>
            </a:r>
          </a:p>
        </p:txBody>
      </p:sp>
      <p:pic>
        <p:nvPicPr>
          <p:cNvPr id="3074" name="Picture 2" descr="Crucifixion darkness - Wikipedia">
            <a:extLst>
              <a:ext uri="{FF2B5EF4-FFF2-40B4-BE49-F238E27FC236}">
                <a16:creationId xmlns:a16="http://schemas.microsoft.com/office/drawing/2014/main" id="{CE079B55-EC8B-48C5-8971-1967FFC4C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346" y="1331061"/>
            <a:ext cx="4390707" cy="536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76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02590-36FD-4886-816B-514458360878}"/>
              </a:ext>
            </a:extLst>
          </p:cNvPr>
          <p:cNvSpPr>
            <a:spLocks noGrp="1"/>
          </p:cNvSpPr>
          <p:nvPr>
            <p:ph type="title"/>
          </p:nvPr>
        </p:nvSpPr>
        <p:spPr/>
        <p:txBody>
          <a:bodyPr/>
          <a:lstStyle/>
          <a:p>
            <a:r>
              <a:rPr lang="en-US" sz="4000" b="1" dirty="0" err="1"/>
              <a:t>Zech</a:t>
            </a:r>
            <a:r>
              <a:rPr lang="en-US" sz="4000" b="1" dirty="0"/>
              <a:t> 13:1-6  On That Day</a:t>
            </a:r>
          </a:p>
        </p:txBody>
      </p:sp>
      <p:sp>
        <p:nvSpPr>
          <p:cNvPr id="3" name="Content Placeholder 2">
            <a:extLst>
              <a:ext uri="{FF2B5EF4-FFF2-40B4-BE49-F238E27FC236}">
                <a16:creationId xmlns:a16="http://schemas.microsoft.com/office/drawing/2014/main" id="{21B4E072-D13D-4810-AC6A-53D8A8457E5D}"/>
              </a:ext>
            </a:extLst>
          </p:cNvPr>
          <p:cNvSpPr>
            <a:spLocks noGrp="1"/>
          </p:cNvSpPr>
          <p:nvPr>
            <p:ph idx="1"/>
          </p:nvPr>
        </p:nvSpPr>
        <p:spPr>
          <a:xfrm>
            <a:off x="6792687" y="1959429"/>
            <a:ext cx="4691742" cy="4136571"/>
          </a:xfrm>
        </p:spPr>
        <p:txBody>
          <a:bodyPr/>
          <a:lstStyle/>
          <a:p>
            <a:pPr marL="0" indent="0">
              <a:buNone/>
            </a:pPr>
            <a:r>
              <a:rPr lang="en-US" sz="3200" b="1" dirty="0"/>
              <a:t>On That Day a fountain will be opened.</a:t>
            </a:r>
          </a:p>
          <a:p>
            <a:pPr marL="0" indent="0">
              <a:buNone/>
            </a:pPr>
            <a:endParaRPr lang="en-US" sz="3200" b="1" dirty="0"/>
          </a:p>
          <a:p>
            <a:pPr marL="0" indent="0">
              <a:buNone/>
            </a:pPr>
            <a:r>
              <a:rPr lang="en-US" sz="3200" b="1" dirty="0"/>
              <a:t>Hebrews 1:2  But in these last days he has spoken to us by his Son</a:t>
            </a:r>
          </a:p>
        </p:txBody>
      </p:sp>
      <p:pic>
        <p:nvPicPr>
          <p:cNvPr id="5" name="Picture 4">
            <a:extLst>
              <a:ext uri="{FF2B5EF4-FFF2-40B4-BE49-F238E27FC236}">
                <a16:creationId xmlns:a16="http://schemas.microsoft.com/office/drawing/2014/main" id="{0BF189C7-0A68-A4F0-C59E-FB2CA505B53E}"/>
              </a:ext>
            </a:extLst>
          </p:cNvPr>
          <p:cNvPicPr>
            <a:picLocks noChangeAspect="1"/>
          </p:cNvPicPr>
          <p:nvPr/>
        </p:nvPicPr>
        <p:blipFill>
          <a:blip r:embed="rId2"/>
          <a:stretch>
            <a:fillRect/>
          </a:stretch>
        </p:blipFill>
        <p:spPr>
          <a:xfrm>
            <a:off x="1388291" y="1252765"/>
            <a:ext cx="4531360" cy="6041813"/>
          </a:xfrm>
          <a:prstGeom prst="rect">
            <a:avLst/>
          </a:prstGeom>
        </p:spPr>
      </p:pic>
    </p:spTree>
    <p:extLst>
      <p:ext uri="{BB962C8B-B14F-4D97-AF65-F5344CB8AC3E}">
        <p14:creationId xmlns:p14="http://schemas.microsoft.com/office/powerpoint/2010/main" val="2649656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a:t>Zechariah 14  On That Day</a:t>
            </a:r>
            <a:br>
              <a:rPr lang="en-US" b="1" dirty="0"/>
            </a:br>
            <a:endParaRPr lang="en-US" b="1" dirty="0"/>
          </a:p>
        </p:txBody>
      </p:sp>
      <p:sp>
        <p:nvSpPr>
          <p:cNvPr id="3" name="Content Placeholder 2"/>
          <p:cNvSpPr>
            <a:spLocks noGrp="1"/>
          </p:cNvSpPr>
          <p:nvPr>
            <p:ph idx="1"/>
          </p:nvPr>
        </p:nvSpPr>
        <p:spPr>
          <a:xfrm>
            <a:off x="250371" y="1143000"/>
            <a:ext cx="7043059" cy="4953001"/>
          </a:xfrm>
        </p:spPr>
        <p:txBody>
          <a:bodyPr>
            <a:noAutofit/>
          </a:bodyPr>
          <a:lstStyle/>
          <a:p>
            <a:pPr marL="85725" indent="0">
              <a:buNone/>
            </a:pPr>
            <a:r>
              <a:rPr lang="en-US" sz="2800" b="1" dirty="0" err="1"/>
              <a:t>Zech</a:t>
            </a:r>
            <a:r>
              <a:rPr lang="en-US" sz="2800" b="1" dirty="0"/>
              <a:t> 14:1  The Day of the Lord</a:t>
            </a:r>
          </a:p>
          <a:p>
            <a:pPr marL="85725" indent="0">
              <a:buNone/>
            </a:pPr>
            <a:endParaRPr lang="en-US" sz="800" b="1" dirty="0"/>
          </a:p>
          <a:p>
            <a:pPr marL="85725" indent="0">
              <a:buNone/>
            </a:pPr>
            <a:r>
              <a:rPr lang="en-US" sz="2800" b="1" dirty="0" err="1"/>
              <a:t>Zech</a:t>
            </a:r>
            <a:r>
              <a:rPr lang="en-US" sz="2800" b="1" dirty="0"/>
              <a:t> 14:1-7  Destruction of </a:t>
            </a:r>
            <a:r>
              <a:rPr lang="en-US" sz="2800" b="1" dirty="0" err="1"/>
              <a:t>Jersualem</a:t>
            </a:r>
            <a:r>
              <a:rPr lang="en-US" sz="2800" b="1" dirty="0"/>
              <a:t> in AD 70</a:t>
            </a:r>
          </a:p>
          <a:p>
            <a:pPr marL="85725" indent="0">
              <a:buNone/>
            </a:pPr>
            <a:endParaRPr lang="en-US" sz="800" b="1" dirty="0"/>
          </a:p>
          <a:p>
            <a:pPr marL="85725" indent="0">
              <a:buNone/>
            </a:pPr>
            <a:r>
              <a:rPr lang="en-US" sz="2800" b="1" dirty="0" err="1"/>
              <a:t>Zech</a:t>
            </a:r>
            <a:r>
              <a:rPr lang="en-US" sz="2800" b="1" dirty="0"/>
              <a:t> 14:8-11  God will build his kingdom—the Church</a:t>
            </a:r>
          </a:p>
          <a:p>
            <a:pPr marL="85725" indent="0">
              <a:buNone/>
            </a:pPr>
            <a:endParaRPr lang="en-US" sz="800" b="1" dirty="0"/>
          </a:p>
          <a:p>
            <a:pPr marL="85725" indent="0">
              <a:buNone/>
            </a:pPr>
            <a:r>
              <a:rPr lang="en-US" sz="2800" b="1" dirty="0" err="1"/>
              <a:t>Zech</a:t>
            </a:r>
            <a:r>
              <a:rPr lang="en-US" sz="2800" b="1" dirty="0"/>
              <a:t> 14:12-21 God will come and judge the nations</a:t>
            </a:r>
          </a:p>
          <a:p>
            <a:pPr marL="85725" indent="0">
              <a:buNone/>
            </a:pPr>
            <a:endParaRPr lang="en-US" sz="800" b="1" dirty="0"/>
          </a:p>
          <a:p>
            <a:pPr marL="85725" indent="0">
              <a:buNone/>
            </a:pPr>
            <a:r>
              <a:rPr lang="en-US" sz="2800" b="1" dirty="0"/>
              <a:t>Heaven will be an eternal Feast of Tabernacles</a:t>
            </a:r>
          </a:p>
          <a:p>
            <a:pPr marL="85725" indent="0">
              <a:buNone/>
            </a:pPr>
            <a:endParaRPr lang="en-US" sz="800" b="1" dirty="0"/>
          </a:p>
          <a:p>
            <a:pPr marL="85725" indent="0">
              <a:buNone/>
            </a:pPr>
            <a:r>
              <a:rPr lang="en-US" sz="2800" b="1" dirty="0"/>
              <a:t>We will be “Holy to the Lord.”</a:t>
            </a:r>
          </a:p>
        </p:txBody>
      </p:sp>
      <p:pic>
        <p:nvPicPr>
          <p:cNvPr id="1026" name="Picture 2" descr="What Does Zechariah 14:4 Mean?">
            <a:extLst>
              <a:ext uri="{FF2B5EF4-FFF2-40B4-BE49-F238E27FC236}">
                <a16:creationId xmlns:a16="http://schemas.microsoft.com/office/drawing/2014/main" id="{6F34601E-9F2D-8024-F17B-31FADB1B5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4057" y="1898763"/>
            <a:ext cx="469174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108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4F7BC-1D86-4136-B51F-FB82FF555285}"/>
              </a:ext>
            </a:extLst>
          </p:cNvPr>
          <p:cNvSpPr>
            <a:spLocks noGrp="1"/>
          </p:cNvSpPr>
          <p:nvPr>
            <p:ph idx="1"/>
          </p:nvPr>
        </p:nvSpPr>
        <p:spPr>
          <a:xfrm>
            <a:off x="1001487" y="754602"/>
            <a:ext cx="10526484" cy="5341398"/>
          </a:xfrm>
        </p:spPr>
        <p:txBody>
          <a:bodyPr/>
          <a:lstStyle/>
          <a:p>
            <a:pPr marL="0" indent="0">
              <a:buNone/>
            </a:pPr>
            <a:r>
              <a:rPr lang="en-US" sz="2800" b="1" dirty="0"/>
              <a:t>Should I mourn and fast?</a:t>
            </a:r>
          </a:p>
          <a:p>
            <a:pPr marL="0" indent="0">
              <a:buNone/>
            </a:pPr>
            <a:endParaRPr lang="en-US" sz="800" b="1" dirty="0"/>
          </a:p>
          <a:p>
            <a:pPr marL="0" indent="0">
              <a:buNone/>
            </a:pPr>
            <a:r>
              <a:rPr lang="en-US" sz="2800" b="1" dirty="0"/>
              <a:t>Actually, you should celebrate because a fountain has been opened.</a:t>
            </a:r>
          </a:p>
          <a:p>
            <a:pPr marL="0" indent="0">
              <a:buNone/>
            </a:pPr>
            <a:endParaRPr lang="en-US" sz="800" b="1" dirty="0"/>
          </a:p>
          <a:p>
            <a:pPr marL="0" indent="0">
              <a:buNone/>
            </a:pPr>
            <a:r>
              <a:rPr lang="en-US" sz="2800" b="1" dirty="0"/>
              <a:t>But, when God calls, listen!</a:t>
            </a:r>
          </a:p>
          <a:p>
            <a:pPr marL="0" indent="0">
              <a:buNone/>
            </a:pPr>
            <a:endParaRPr lang="en-US" sz="800" b="1" dirty="0"/>
          </a:p>
          <a:p>
            <a:pPr marL="0" indent="0">
              <a:buNone/>
            </a:pPr>
            <a:r>
              <a:rPr lang="en-US" sz="2800" b="1" dirty="0"/>
              <a:t>Let your hands be strong and start building</a:t>
            </a:r>
          </a:p>
          <a:p>
            <a:pPr marL="0" indent="0">
              <a:buNone/>
            </a:pPr>
            <a:endParaRPr lang="en-US" sz="800" b="1" dirty="0"/>
          </a:p>
          <a:p>
            <a:pPr marL="0" indent="0">
              <a:buNone/>
            </a:pPr>
            <a:r>
              <a:rPr lang="en-US" sz="2800" b="1" dirty="0"/>
              <a:t>On that Day we will have an eternal Feast of Tabernacles with God</a:t>
            </a:r>
          </a:p>
          <a:p>
            <a:pPr marL="0" indent="0">
              <a:buNone/>
            </a:pPr>
            <a:endParaRPr lang="en-US" sz="800" b="1" dirty="0"/>
          </a:p>
          <a:p>
            <a:pPr marL="0" indent="0">
              <a:buNone/>
            </a:pPr>
            <a:r>
              <a:rPr lang="en-US" sz="2800" b="1" dirty="0"/>
              <a:t>So let us repent and return, so God can restore and rebuild.</a:t>
            </a:r>
          </a:p>
        </p:txBody>
      </p:sp>
    </p:spTree>
    <p:extLst>
      <p:ext uri="{BB962C8B-B14F-4D97-AF65-F5344CB8AC3E}">
        <p14:creationId xmlns:p14="http://schemas.microsoft.com/office/powerpoint/2010/main" val="201516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Historical   Background</a:t>
            </a:r>
          </a:p>
        </p:txBody>
      </p:sp>
      <p:sp>
        <p:nvSpPr>
          <p:cNvPr id="3" name="Content Placeholder 2"/>
          <p:cNvSpPr>
            <a:spLocks noGrp="1"/>
          </p:cNvSpPr>
          <p:nvPr>
            <p:ph idx="1"/>
          </p:nvPr>
        </p:nvSpPr>
        <p:spPr>
          <a:xfrm>
            <a:off x="762000" y="1981200"/>
            <a:ext cx="10287000" cy="4572000"/>
          </a:xfrm>
        </p:spPr>
        <p:txBody>
          <a:bodyPr>
            <a:noAutofit/>
          </a:bodyPr>
          <a:lstStyle/>
          <a:p>
            <a:pPr marL="114300" indent="0">
              <a:buNone/>
            </a:pPr>
            <a:r>
              <a:rPr lang="en-US" sz="2800" b="1" dirty="0"/>
              <a:t>520 Zechariah begins to prophesy</a:t>
            </a:r>
          </a:p>
          <a:p>
            <a:pPr marL="114300" indent="0">
              <a:buNone/>
            </a:pPr>
            <a:r>
              <a:rPr lang="en-US" sz="2800" b="1" dirty="0"/>
              <a:t>518 Darius: Rebuild the temple!  (Ezra 6:1-12) Haggai agrees.</a:t>
            </a:r>
          </a:p>
          <a:p>
            <a:pPr marL="114300" indent="0">
              <a:buNone/>
            </a:pPr>
            <a:r>
              <a:rPr lang="en-US" sz="2800" b="1" dirty="0"/>
              <a:t>516 Temple is completed  (seventy years after Solomon’s temple destroyed)</a:t>
            </a:r>
          </a:p>
          <a:p>
            <a:pPr marL="114300" indent="0">
              <a:buNone/>
            </a:pPr>
            <a:r>
              <a:rPr lang="en-US" sz="2800" b="1" dirty="0"/>
              <a:t>458  Ezra returns to Jerusalem, second wave of exiles.  Artaxerxes:  Rebuild the city of Jerusalem. (Ezra 7:11-29)</a:t>
            </a:r>
          </a:p>
          <a:p>
            <a:pPr marL="114300" indent="0">
              <a:buNone/>
            </a:pPr>
            <a:r>
              <a:rPr lang="en-US" sz="2800" b="1" dirty="0"/>
              <a:t>445-444 Nehemiah returns and the city is built.</a:t>
            </a:r>
          </a:p>
          <a:p>
            <a:pPr marL="114300" indent="0">
              <a:buNone/>
            </a:pPr>
            <a:r>
              <a:rPr lang="en-US" sz="2800" b="1" dirty="0"/>
              <a:t>430 BC? Malachi</a:t>
            </a:r>
          </a:p>
        </p:txBody>
      </p:sp>
    </p:spTree>
    <p:extLst>
      <p:ext uri="{BB962C8B-B14F-4D97-AF65-F5344CB8AC3E}">
        <p14:creationId xmlns:p14="http://schemas.microsoft.com/office/powerpoint/2010/main" val="264402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 name="Shape 49"/>
          <p:cNvSpPr/>
          <p:nvPr/>
        </p:nvSpPr>
        <p:spPr>
          <a:xfrm>
            <a:off x="1981200" y="228410"/>
            <a:ext cx="8229600" cy="16765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5000" b="1">
                <a:solidFill>
                  <a:srgbClr val="FFFFFF"/>
                </a:solidFill>
                <a:latin typeface="Marker Felt"/>
                <a:ea typeface="Marker Felt"/>
                <a:cs typeface="Marker Felt"/>
                <a:sym typeface="Marker Felt"/>
              </a:defRPr>
            </a:lvl1p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kumimoji="0" sz="4000" b="0" i="0" u="none" strike="noStrike" kern="0" cap="none" spc="0" normalizeH="0" baseline="0" noProof="0" dirty="0">
                <a:ln>
                  <a:noFill/>
                </a:ln>
                <a:solidFill>
                  <a:srgbClr val="000000"/>
                </a:solidFill>
                <a:effectLst/>
                <a:uLnTx/>
                <a:uFillTx/>
                <a:latin typeface="Marker Felt"/>
                <a:sym typeface="Marker Felt"/>
              </a:rPr>
              <a:t>2 Chronicles 36:6, 10, 19-21</a:t>
            </a:r>
          </a:p>
        </p:txBody>
      </p:sp>
      <p:pic>
        <p:nvPicPr>
          <p:cNvPr id="50" name="pasted-image.tif"/>
          <p:cNvPicPr/>
          <p:nvPr/>
        </p:nvPicPr>
        <p:blipFill>
          <a:blip r:embed="rId3"/>
          <a:stretch>
            <a:fillRect/>
          </a:stretch>
        </p:blipFill>
        <p:spPr>
          <a:xfrm>
            <a:off x="228600" y="261067"/>
            <a:ext cx="11734800" cy="6802957"/>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28600"/>
            <a:ext cx="9296400" cy="6986978"/>
          </a:xfrm>
        </p:spPr>
      </p:pic>
    </p:spTree>
    <p:extLst>
      <p:ext uri="{BB962C8B-B14F-4D97-AF65-F5344CB8AC3E}">
        <p14:creationId xmlns:p14="http://schemas.microsoft.com/office/powerpoint/2010/main" val="201079125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7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3063</Words>
  <Application>Microsoft Office PowerPoint</Application>
  <PresentationFormat>Widescreen</PresentationFormat>
  <Paragraphs>429</Paragraphs>
  <Slides>65</Slides>
  <Notes>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65</vt:i4>
      </vt:variant>
    </vt:vector>
  </HeadingPairs>
  <TitlesOfParts>
    <vt:vector size="78" baseType="lpstr">
      <vt:lpstr>Arial</vt:lpstr>
      <vt:lpstr>Book Antiqua</vt:lpstr>
      <vt:lpstr>Calibri</vt:lpstr>
      <vt:lpstr>Century Gothic</vt:lpstr>
      <vt:lpstr>Garamond</vt:lpstr>
      <vt:lpstr>Helvetica</vt:lpstr>
      <vt:lpstr>Marker Felt</vt:lpstr>
      <vt:lpstr>Wingdings</vt:lpstr>
      <vt:lpstr>Stream</vt:lpstr>
      <vt:lpstr>Apothecary</vt:lpstr>
      <vt:lpstr>Default</vt:lpstr>
      <vt:lpstr>7_Fading Grid</vt:lpstr>
      <vt:lpstr>1_Apothecary</vt:lpstr>
      <vt:lpstr>PowerPoint Presentation</vt:lpstr>
      <vt:lpstr>Here was Your Situation:</vt:lpstr>
      <vt:lpstr>How Did you get there?</vt:lpstr>
      <vt:lpstr>What is the solution?</vt:lpstr>
      <vt:lpstr>Who are you?</vt:lpstr>
      <vt:lpstr>Historical   Background</vt:lpstr>
      <vt:lpstr>Historical   Background</vt:lpstr>
      <vt:lpstr>PowerPoint Presentation</vt:lpstr>
      <vt:lpstr>PowerPoint Presentation</vt:lpstr>
      <vt:lpstr>Post-exile books</vt:lpstr>
      <vt:lpstr>All this was prophesied</vt:lpstr>
      <vt:lpstr>Deuteronomy 30:1-6 Repent, Return, Restore, REbuild</vt:lpstr>
      <vt:lpstr>If God says it will happen It will happen</vt:lpstr>
      <vt:lpstr>Summary</vt:lpstr>
      <vt:lpstr>RRRR II Historical Introduction: Ezra</vt:lpstr>
      <vt:lpstr>PowerPoint Presentation</vt:lpstr>
      <vt:lpstr>PowerPoint Presentation</vt:lpstr>
      <vt:lpstr>PowerPoint Presentation</vt:lpstr>
      <vt:lpstr>Ezra 2  Captives return to Jerusalem</vt:lpstr>
      <vt:lpstr>Ezra 3 temple foundation laid</vt:lpstr>
      <vt:lpstr>Ezra 4  But… Satan has not taken a nap</vt:lpstr>
      <vt:lpstr>RRRR III Haggai</vt:lpstr>
      <vt:lpstr>Historical Background</vt:lpstr>
      <vt:lpstr>Haggai 1:1-4  The People’s Excuse</vt:lpstr>
      <vt:lpstr>God’s Solution</vt:lpstr>
      <vt:lpstr>Conclusion</vt:lpstr>
      <vt:lpstr>Rebuild</vt:lpstr>
      <vt:lpstr>Two Great Memory Verses</vt:lpstr>
      <vt:lpstr>Haggai 2:10-18  “parable  of defiled flesh</vt:lpstr>
      <vt:lpstr>Haggai 2:19-23</vt:lpstr>
      <vt:lpstr>Zechariah: Things to bear in mind</vt:lpstr>
      <vt:lpstr>RRRR IV Zechariah I The Messiah Is Coming: Get Your House In Order</vt:lpstr>
      <vt:lpstr>The Messiah is Coming: Is Your Spiritual House in Order?</vt:lpstr>
      <vt:lpstr>Outline of Zechariah</vt:lpstr>
      <vt:lpstr>Zech 1:1-6  Prologue</vt:lpstr>
      <vt:lpstr>Vision #1 Zech 1:7-17 A man on a red horse</vt:lpstr>
      <vt:lpstr>Vision #1  Zechariah 1:7-17 A Messenger on a red horse</vt:lpstr>
      <vt:lpstr>Vision #1 cont.</vt:lpstr>
      <vt:lpstr>Vision #2  Zech 1:18-21 The vision of four horns and four craftsmen</vt:lpstr>
      <vt:lpstr>Vision #4  Zech 3:1-10 Joshua accused and exonerated</vt:lpstr>
      <vt:lpstr>God to Satan:  The Lord Rebuke You!!!</vt:lpstr>
      <vt:lpstr>Vision #5  Zech 4:1-16 The Golden Lampstand and the Two Olive Trees</vt:lpstr>
      <vt:lpstr>Vision #5  The Golden Lampstand and the Two Olive Trees</vt:lpstr>
      <vt:lpstr>Summary</vt:lpstr>
      <vt:lpstr>RRRR V Zechariah II  Your Kingdom Come Kingdom prophecies in Zechariah</vt:lpstr>
      <vt:lpstr>Vision #3  Zech 2:1-13 A man with a measuring line</vt:lpstr>
      <vt:lpstr>Vision #3 (cont.)</vt:lpstr>
      <vt:lpstr>Vision #6 The flying scroll</vt:lpstr>
      <vt:lpstr>Vision #7 A woman in a basket</vt:lpstr>
      <vt:lpstr>Vision #8  Four Chariots</vt:lpstr>
      <vt:lpstr>Zechariah 6:9-15 The coronation scene</vt:lpstr>
      <vt:lpstr>Zechariah 6:9-15 The coronation scene</vt:lpstr>
      <vt:lpstr>Zech 9:10-17 A Kingdom of Peace</vt:lpstr>
      <vt:lpstr>Zechariah 9:16  We Will Sparkle </vt:lpstr>
      <vt:lpstr>Zechariah 14  Your Kingdom Come </vt:lpstr>
      <vt:lpstr>Summary: Your Kingdom Come</vt:lpstr>
      <vt:lpstr>RRRR VI Zechariah III On That Day Zech 7:1-2 Should I mourn and fast?</vt:lpstr>
      <vt:lpstr>Should I Mourn and Fast?</vt:lpstr>
      <vt:lpstr>Should I Mourn and Fast?</vt:lpstr>
      <vt:lpstr>Zechariah 8:1-9 The Messiah Will Come to Jerusalem</vt:lpstr>
      <vt:lpstr>Zechariah 8:18-23  God Answers the Question</vt:lpstr>
      <vt:lpstr>Zech 12:10-14  Bonus Material</vt:lpstr>
      <vt:lpstr>Zech 13:1-6  On That Day</vt:lpstr>
      <vt:lpstr>Zechariah 14  On That Day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1</cp:revision>
  <dcterms:created xsi:type="dcterms:W3CDTF">2023-08-28T21:31:24Z</dcterms:created>
  <dcterms:modified xsi:type="dcterms:W3CDTF">2023-08-28T21:32:14Z</dcterms:modified>
</cp:coreProperties>
</file>