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62" r:id="rId3"/>
    <p:sldId id="261" r:id="rId4"/>
    <p:sldId id="257" r:id="rId5"/>
    <p:sldId id="258" r:id="rId6"/>
    <p:sldId id="263" r:id="rId7"/>
    <p:sldId id="264" r:id="rId8"/>
    <p:sldId id="265" r:id="rId9"/>
    <p:sldId id="267" r:id="rId10"/>
    <p:sldId id="266" r:id="rId11"/>
    <p:sldId id="259" r:id="rId12"/>
    <p:sldId id="269" r:id="rId13"/>
    <p:sldId id="270" r:id="rId14"/>
    <p:sldId id="271" r:id="rId15"/>
    <p:sldId id="272" r:id="rId16"/>
    <p:sldId id="273" r:id="rId17"/>
    <p:sldId id="276" r:id="rId18"/>
    <p:sldId id="274" r:id="rId19"/>
    <p:sldId id="268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0" r:id="rId29"/>
    <p:sldId id="285" r:id="rId30"/>
    <p:sldId id="286" r:id="rId31"/>
    <p:sldId id="287" r:id="rId32"/>
    <p:sldId id="288" r:id="rId33"/>
    <p:sldId id="289" r:id="rId34"/>
    <p:sldId id="615" r:id="rId35"/>
    <p:sldId id="619" r:id="rId36"/>
    <p:sldId id="620" r:id="rId37"/>
    <p:sldId id="621" r:id="rId38"/>
    <p:sldId id="616" r:id="rId39"/>
    <p:sldId id="617" r:id="rId40"/>
    <p:sldId id="624" r:id="rId41"/>
    <p:sldId id="622" r:id="rId42"/>
    <p:sldId id="623" r:id="rId43"/>
    <p:sldId id="61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AA131-E572-4B68-B54B-54CFB104C3E5}" v="54" dt="2024-02-15T00:28:57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0F379-9600-462B-A909-D97BBB50D5A0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A7577-9F2B-46EB-A5A1-8D945C30F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4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6489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65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84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91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1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8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5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4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5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8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9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2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4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AFAFF2-8CCB-47BA-8C0D-9FF2868923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914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7EF0-268E-1F95-0C59-E0D6C7FF1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657" y="500744"/>
            <a:ext cx="7968343" cy="936170"/>
          </a:xfrm>
        </p:spPr>
        <p:txBody>
          <a:bodyPr/>
          <a:lstStyle/>
          <a:p>
            <a:r>
              <a:rPr lang="en-US" sz="5400" b="1" dirty="0"/>
              <a:t>2</a:t>
            </a:r>
            <a:r>
              <a:rPr lang="en-US" sz="5400" b="1" baseline="30000" dirty="0"/>
              <a:t>nd</a:t>
            </a:r>
            <a:r>
              <a:rPr lang="en-US" sz="5400" b="1" dirty="0"/>
              <a:t> Corinthians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C62DD-C4C5-6528-4B7F-2EB80764E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3000" y="4691743"/>
            <a:ext cx="3026230" cy="1741714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/>
              <a:t>Uc </a:t>
            </a:r>
            <a:r>
              <a:rPr lang="en-US" sz="2800" b="1" dirty="0" err="1"/>
              <a:t>merced</a:t>
            </a:r>
            <a:endParaRPr lang="en-US" sz="2800" b="1" dirty="0"/>
          </a:p>
          <a:p>
            <a:pPr algn="r"/>
            <a:r>
              <a:rPr lang="en-US" sz="2800" b="1" dirty="0"/>
              <a:t>Winter, 2024</a:t>
            </a:r>
          </a:p>
        </p:txBody>
      </p:sp>
      <p:pic>
        <p:nvPicPr>
          <p:cNvPr id="5" name="Picture 4" descr="A stone structure with pillars&#10;&#10;Description automatically generated">
            <a:extLst>
              <a:ext uri="{FF2B5EF4-FFF2-40B4-BE49-F238E27FC236}">
                <a16:creationId xmlns:a16="http://schemas.microsoft.com/office/drawing/2014/main" id="{76180175-2B41-E6DF-EE78-E979BD023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6" y="1600201"/>
            <a:ext cx="7010400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8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E400A-93E3-DD98-0511-82AEFCF5C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452718"/>
            <a:ext cx="8428863" cy="1400530"/>
          </a:xfrm>
        </p:spPr>
        <p:txBody>
          <a:bodyPr/>
          <a:lstStyle/>
          <a:p>
            <a:r>
              <a:rPr lang="en-US" sz="4400" b="1" dirty="0"/>
              <a:t>Outline of 2 Corinthians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C0BB1-2275-01FD-D4E4-AFF73B04B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32858"/>
            <a:ext cx="10918370" cy="46155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Outline of 2 Corinthians:</a:t>
            </a:r>
          </a:p>
          <a:p>
            <a:pPr marL="0" indent="0">
              <a:buNone/>
            </a:pPr>
            <a:r>
              <a:rPr lang="en-US" sz="3200" b="1" dirty="0"/>
              <a:t>I. 1:1-2:13  Introduction and defense of Paul’s apostolic ministry</a:t>
            </a:r>
          </a:p>
          <a:p>
            <a:pPr marL="0" indent="0">
              <a:buNone/>
            </a:pPr>
            <a:r>
              <a:rPr lang="en-US" sz="3200" b="1" dirty="0"/>
              <a:t>II. 2:14-7:4 Paul explains his ministry of the New Covenant.</a:t>
            </a:r>
          </a:p>
          <a:p>
            <a:pPr marL="0" indent="0">
              <a:buNone/>
            </a:pPr>
            <a:r>
              <a:rPr lang="en-US" sz="3200" b="1" dirty="0"/>
              <a:t>III. 7:5-9:15  Titus brings news from Corinth. Paul’s response. Collection for the Jerusalem Church.</a:t>
            </a:r>
          </a:p>
          <a:p>
            <a:pPr marL="0" indent="0">
              <a:buNone/>
            </a:pPr>
            <a:r>
              <a:rPr lang="en-US" sz="3200" b="1" dirty="0"/>
              <a:t>IV. 10:1-13:14 Paul defends his ministry and prepares the Corinthians for his 3rd visit.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575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5850B-1B8B-505C-D985-CD9AFDC9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1:1-7  Comfort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556B8-1F88-E29D-7155-36D10A20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36" y="2092960"/>
            <a:ext cx="9404724" cy="4155439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Suffering  </a:t>
            </a: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↔</a:t>
            </a: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Comfort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Comfort 9 times!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does your comfort come from?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3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94344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C5D89-A5E2-A974-C149-5DD7B2B18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480" y="452718"/>
            <a:ext cx="7988354" cy="1111922"/>
          </a:xfrm>
        </p:spPr>
        <p:txBody>
          <a:bodyPr/>
          <a:lstStyle/>
          <a:p>
            <a:r>
              <a:rPr lang="en-US" b="1" dirty="0"/>
              <a:t>2 Corinthians 1:8-11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0D90E-F4E4-C93A-728A-E17E72816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480" y="1717040"/>
            <a:ext cx="8749373" cy="4531359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Paul: I despaired of life!    But…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now I am happy…  I have learned to rely on God.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lang="en-US" sz="3200" b="1" kern="1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Q: Do you want to learn to rely on God?  Are you sure?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6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93A2-5FE6-842C-6F22-B8E28C4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80" y="772160"/>
            <a:ext cx="8699554" cy="1081088"/>
          </a:xfrm>
        </p:spPr>
        <p:txBody>
          <a:bodyPr/>
          <a:lstStyle/>
          <a:p>
            <a:r>
              <a:rPr lang="en-US" b="1" dirty="0"/>
              <a:t>2 Corinthians 1:12-2:4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B47DD-F69D-0044-83C3-FB7DDD86F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Paul explains his plans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I am not being fickle!</a:t>
            </a:r>
          </a:p>
          <a:p>
            <a:pPr marL="0" indent="0">
              <a:buNone/>
            </a:pPr>
            <a:r>
              <a:rPr lang="en-US" sz="3200" b="1" dirty="0"/>
              <a:t>I had my reasons—I did not want to hurt you.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My yes is yes!</a:t>
            </a:r>
          </a:p>
        </p:txBody>
      </p:sp>
    </p:spTree>
    <p:extLst>
      <p:ext uri="{BB962C8B-B14F-4D97-AF65-F5344CB8AC3E}">
        <p14:creationId xmlns:p14="http://schemas.microsoft.com/office/powerpoint/2010/main" val="3938673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F570-8A75-0A38-02A9-50BB0B9F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442577" cy="1741842"/>
          </a:xfrm>
        </p:spPr>
        <p:txBody>
          <a:bodyPr/>
          <a:lstStyle/>
          <a:p>
            <a:pPr algn="ctr"/>
            <a:r>
              <a:rPr lang="en-US" b="1" dirty="0"/>
              <a:t>2 Corinthians 2:5-11</a:t>
            </a:r>
            <a:br>
              <a:rPr lang="en-US" b="1" dirty="0"/>
            </a:br>
            <a:r>
              <a:rPr lang="en-US" b="1" dirty="0"/>
              <a:t>Restore the Brother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DD886-FB43-955C-D88E-806F98B3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985376" cy="41954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/>
              <a:t>Church discipline/disfellowship</a:t>
            </a:r>
          </a:p>
          <a:p>
            <a:pPr marL="0" indent="0">
              <a:buNone/>
            </a:pPr>
            <a:r>
              <a:rPr lang="en-US" sz="3200" b="1" dirty="0"/>
              <a:t>Purpose: to protect the purity of the church and to restore the offender to faith</a:t>
            </a:r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200" b="1" dirty="0"/>
              <a:t>Paul:  v. 7 Forgive and comfort him.</a:t>
            </a:r>
          </a:p>
          <a:p>
            <a:pPr marL="0" indent="0">
              <a:buNone/>
            </a:pPr>
            <a:r>
              <a:rPr lang="en-US" sz="3200" b="1" dirty="0"/>
              <a:t>v. 8 Reaffirm your love for him.</a:t>
            </a:r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200" b="1" dirty="0"/>
              <a:t>Do not give Satan a foothold.  We know his schemes</a:t>
            </a:r>
          </a:p>
        </p:txBody>
      </p:sp>
    </p:spTree>
    <p:extLst>
      <p:ext uri="{BB962C8B-B14F-4D97-AF65-F5344CB8AC3E}">
        <p14:creationId xmlns:p14="http://schemas.microsoft.com/office/powerpoint/2010/main" val="4270993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018B8-C550-6523-AB38-F43E010D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2 Corinthians 2:14-17</a:t>
            </a:r>
            <a:br>
              <a:rPr lang="en-US" sz="3600" b="1" dirty="0"/>
            </a:br>
            <a:r>
              <a:rPr lang="en-US" sz="3600" b="1" dirty="0"/>
              <a:t>The Aroma of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6780-F5CB-DCB7-C0EB-E113B2CD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160" y="1853248"/>
            <a:ext cx="10048240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Christians are part of a triumphal procession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We spread the aroma of Christ.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Death to some.</a:t>
            </a:r>
          </a:p>
          <a:p>
            <a:pPr marL="0" indent="0">
              <a:buNone/>
            </a:pPr>
            <a:r>
              <a:rPr lang="en-US" sz="3200" b="1" dirty="0"/>
              <a:t>Life to others.</a:t>
            </a:r>
          </a:p>
        </p:txBody>
      </p:sp>
    </p:spTree>
    <p:extLst>
      <p:ext uri="{BB962C8B-B14F-4D97-AF65-F5344CB8AC3E}">
        <p14:creationId xmlns:p14="http://schemas.microsoft.com/office/powerpoint/2010/main" val="2510690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B629-10F5-4E0C-2F9D-362FD944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0" y="2794000"/>
            <a:ext cx="3200400" cy="1066800"/>
          </a:xfrm>
        </p:spPr>
        <p:txBody>
          <a:bodyPr/>
          <a:lstStyle/>
          <a:p>
            <a:pPr algn="ctr"/>
            <a:r>
              <a:rPr lang="en-US" sz="3600" b="1" dirty="0"/>
              <a:t>Triumphal Procession</a:t>
            </a:r>
          </a:p>
        </p:txBody>
      </p:sp>
      <p:pic>
        <p:nvPicPr>
          <p:cNvPr id="7" name="Content Placeholder 6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5693EDFD-1A8B-3EE9-8DE7-E177BB640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75909"/>
            <a:ext cx="8361679" cy="6271259"/>
          </a:xfrm>
        </p:spPr>
      </p:pic>
    </p:spTree>
    <p:extLst>
      <p:ext uri="{BB962C8B-B14F-4D97-AF65-F5344CB8AC3E}">
        <p14:creationId xmlns:p14="http://schemas.microsoft.com/office/powerpoint/2010/main" val="217125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F5F2-9097-491D-62C9-6B3E8190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7A9C7408-E3D5-A8FB-6CC3-A8C181246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1" y="-1530747"/>
            <a:ext cx="10832782" cy="8124587"/>
          </a:xfrm>
        </p:spPr>
      </p:pic>
    </p:spTree>
    <p:extLst>
      <p:ext uri="{BB962C8B-B14F-4D97-AF65-F5344CB8AC3E}">
        <p14:creationId xmlns:p14="http://schemas.microsoft.com/office/powerpoint/2010/main" val="4080632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CAD9-125B-4BFB-2127-7E3D85A17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laying trumpets&#10;&#10;Description automatically generated">
            <a:extLst>
              <a:ext uri="{FF2B5EF4-FFF2-40B4-BE49-F238E27FC236}">
                <a16:creationId xmlns:a16="http://schemas.microsoft.com/office/drawing/2014/main" id="{5E0B5AA8-FDAE-E71A-24D5-8EB3BC71F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" y="-260748"/>
            <a:ext cx="9329103" cy="6996828"/>
          </a:xfrm>
        </p:spPr>
      </p:pic>
    </p:spTree>
    <p:extLst>
      <p:ext uri="{BB962C8B-B14F-4D97-AF65-F5344CB8AC3E}">
        <p14:creationId xmlns:p14="http://schemas.microsoft.com/office/powerpoint/2010/main" val="1637204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F2074-6519-BDFE-7697-4CB5682B6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452718"/>
            <a:ext cx="8120434" cy="1030642"/>
          </a:xfrm>
        </p:spPr>
        <p:txBody>
          <a:bodyPr/>
          <a:lstStyle/>
          <a:p>
            <a:r>
              <a:rPr lang="en-US" b="1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C7F-0512-129C-679F-3327124FD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2174240"/>
            <a:ext cx="9570720" cy="4074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How has God comforted you?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How will you learn to rely on God? (trials?)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How have/will you spread the aroma of Christ?</a:t>
            </a:r>
          </a:p>
        </p:txBody>
      </p:sp>
    </p:spTree>
    <p:extLst>
      <p:ext uri="{BB962C8B-B14F-4D97-AF65-F5344CB8AC3E}">
        <p14:creationId xmlns:p14="http://schemas.microsoft.com/office/powerpoint/2010/main" val="4657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7A7D1-3895-F955-8FA1-DB90D210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on a pole&#10;&#10;Description automatically generated">
            <a:extLst>
              <a:ext uri="{FF2B5EF4-FFF2-40B4-BE49-F238E27FC236}">
                <a16:creationId xmlns:a16="http://schemas.microsoft.com/office/drawing/2014/main" id="{AD8FE799-2715-0765-D9F5-F5C801E52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9" y="43798"/>
            <a:ext cx="9027205" cy="6770404"/>
          </a:xfrm>
        </p:spPr>
      </p:pic>
    </p:spTree>
    <p:extLst>
      <p:ext uri="{BB962C8B-B14F-4D97-AF65-F5344CB8AC3E}">
        <p14:creationId xmlns:p14="http://schemas.microsoft.com/office/powerpoint/2010/main" val="1936776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B5D2-0614-53D4-4FE7-45C8C49E9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2:14-17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968C8-C14A-B40A-637D-79C8043BC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40" y="1605280"/>
            <a:ext cx="9895840" cy="4643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Q: What do you smell like? What aroma are you putting out?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v. 16 A rhetorical question:  Who is adequate?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v. 17 The super-apostles think that they are adequate to the task.  That is the problem!</a:t>
            </a:r>
          </a:p>
        </p:txBody>
      </p:sp>
    </p:spTree>
    <p:extLst>
      <p:ext uri="{BB962C8B-B14F-4D97-AF65-F5344CB8AC3E}">
        <p14:creationId xmlns:p14="http://schemas.microsoft.com/office/powerpoint/2010/main" val="3285038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31FF3-AC63-F7AC-7B75-9D72D9CD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0" y="452718"/>
            <a:ext cx="9298994" cy="929042"/>
          </a:xfrm>
        </p:spPr>
        <p:txBody>
          <a:bodyPr/>
          <a:lstStyle/>
          <a:p>
            <a:pPr algn="ctr"/>
            <a:r>
              <a:rPr lang="en-US" b="1" dirty="0"/>
              <a:t>2 Cor 3:1-6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7AD4-8BE5-F182-A540-2B80611B5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0" y="1869440"/>
            <a:ext cx="10119360" cy="4378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The super-apostles:  Paul, where are your letters of reference?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200" b="1" dirty="0"/>
              <a:t>Paul:  You Corinthians ARE my letter of recommendation!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200" b="1" dirty="0"/>
              <a:t>Written on the tablets of hearts, not on stone (Law, Moses)</a:t>
            </a:r>
          </a:p>
        </p:txBody>
      </p:sp>
    </p:spTree>
    <p:extLst>
      <p:ext uri="{BB962C8B-B14F-4D97-AF65-F5344CB8AC3E}">
        <p14:creationId xmlns:p14="http://schemas.microsoft.com/office/powerpoint/2010/main" val="1798938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8D574-C5C9-8272-D5F2-D12E5C50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60" y="452718"/>
            <a:ext cx="9177074" cy="1000162"/>
          </a:xfrm>
        </p:spPr>
        <p:txBody>
          <a:bodyPr/>
          <a:lstStyle/>
          <a:p>
            <a:pPr algn="ctr"/>
            <a:r>
              <a:rPr lang="en-US" b="1" dirty="0"/>
              <a:t>Confidence!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6CE7-0F9D-A742-6B73-1CA871DA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1645920"/>
            <a:ext cx="9326880" cy="4602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2:16  Paul: Who is competent/equal to the task?</a:t>
            </a:r>
          </a:p>
          <a:p>
            <a:pPr marL="0" indent="0">
              <a:buNone/>
            </a:pPr>
            <a:r>
              <a:rPr lang="en-US" sz="3200" b="1" dirty="0"/>
              <a:t>2 Cor 3:4 Paul: We are confident!</a:t>
            </a:r>
          </a:p>
          <a:p>
            <a:pPr marL="0" indent="0">
              <a:buNone/>
            </a:pPr>
            <a:r>
              <a:rPr lang="en-US" sz="3200" b="1" dirty="0"/>
              <a:t>I am confused!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Q: Are you confident?</a:t>
            </a:r>
          </a:p>
          <a:p>
            <a:pPr marL="0" indent="0">
              <a:buNone/>
            </a:pPr>
            <a:r>
              <a:rPr lang="en-US" sz="3200" b="1" dirty="0"/>
              <a:t>Q: Where does your confidence/competence come from?</a:t>
            </a:r>
          </a:p>
        </p:txBody>
      </p:sp>
    </p:spTree>
    <p:extLst>
      <p:ext uri="{BB962C8B-B14F-4D97-AF65-F5344CB8AC3E}">
        <p14:creationId xmlns:p14="http://schemas.microsoft.com/office/powerpoint/2010/main" val="259345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6F109-7138-367A-59CF-1E80C30D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Confidence!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C8A06-3718-01C2-4CC2-5AC574837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15440"/>
            <a:ext cx="9784080" cy="4632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3:5  Our competence comes from God.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The theme of 2 Cor 2:14-7:4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“He has made us competent as ministers of the New Covenant… by the Holy Spirit.</a:t>
            </a:r>
          </a:p>
        </p:txBody>
      </p:sp>
    </p:spTree>
    <p:extLst>
      <p:ext uri="{BB962C8B-B14F-4D97-AF65-F5344CB8AC3E}">
        <p14:creationId xmlns:p14="http://schemas.microsoft.com/office/powerpoint/2010/main" val="3549623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F490A-D3A1-591A-1901-2E43FBB2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452718"/>
            <a:ext cx="9075474" cy="959522"/>
          </a:xfrm>
        </p:spPr>
        <p:txBody>
          <a:bodyPr/>
          <a:lstStyle/>
          <a:p>
            <a:pPr algn="ctr"/>
            <a:r>
              <a:rPr lang="en-US" b="1" dirty="0"/>
              <a:t>2 Corinthians 3:7-11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0E050-B11B-CA47-7B4E-0820B92B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0" y="2280745"/>
            <a:ext cx="4827401" cy="3967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…the ministry that brought death.  </a:t>
            </a:r>
            <a:r>
              <a:rPr lang="en-US" sz="3200" b="1" dirty="0" err="1"/>
              <a:t>Huhhh</a:t>
            </a:r>
            <a:r>
              <a:rPr lang="en-US" sz="3200" b="1" dirty="0"/>
              <a:t>????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What is this ministry?</a:t>
            </a:r>
          </a:p>
        </p:txBody>
      </p:sp>
      <p:pic>
        <p:nvPicPr>
          <p:cNvPr id="1026" name="Picture 2" descr="Huhhh - Jankybandz (Official Audio) - YouTube">
            <a:extLst>
              <a:ext uri="{FF2B5EF4-FFF2-40B4-BE49-F238E27FC236}">
                <a16:creationId xmlns:a16="http://schemas.microsoft.com/office/drawing/2014/main" id="{0F45C780-9395-74D7-F694-C15B7199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989" y="2038349"/>
            <a:ext cx="6762750" cy="378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812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2D69-BAF7-0F87-96C1-10C852D2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Ministry That Brought Death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20D7E-949F-31E9-C965-832A7F6AF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53248"/>
            <a:ext cx="4988561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v. 9 that brought condemnation.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200" b="1" dirty="0"/>
              <a:t>Romans 7:13, Romans 5:20.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200" b="1" dirty="0"/>
              <a:t>v. 7 “engraved in letters of stone..,”</a:t>
            </a:r>
          </a:p>
        </p:txBody>
      </p:sp>
      <p:pic>
        <p:nvPicPr>
          <p:cNvPr id="2050" name="Picture 2" descr="What is the Origin of the Ten Commandments? | FilCatholic">
            <a:extLst>
              <a:ext uri="{FF2B5EF4-FFF2-40B4-BE49-F238E27FC236}">
                <a16:creationId xmlns:a16="http://schemas.microsoft.com/office/drawing/2014/main" id="{2976635F-4C6B-D434-E340-205D151A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69" y="1931512"/>
            <a:ext cx="5860201" cy="43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019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15A39-6353-10FD-5897-11AA3621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Ministry That Came With Glory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89EB-DF96-4E7A-E46E-B6C1AC13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740" y="1745156"/>
            <a:ext cx="4315779" cy="4503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3:7, 11  transitory glory</a:t>
            </a:r>
          </a:p>
          <a:p>
            <a:pPr marL="0" indent="0">
              <a:buNone/>
            </a:pPr>
            <a:r>
              <a:rPr lang="en-US" sz="3200" b="1" dirty="0"/>
              <a:t>fading glory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glory = </a:t>
            </a:r>
            <a:r>
              <a:rPr lang="en-US" sz="3200" b="1" i="1" dirty="0"/>
              <a:t>doxa</a:t>
            </a:r>
          </a:p>
        </p:txBody>
      </p:sp>
      <p:pic>
        <p:nvPicPr>
          <p:cNvPr id="3074" name="Picture 2" descr="2 Corinthians 3:16 — A Heart for Change | 3.16's of the Bible">
            <a:extLst>
              <a:ext uri="{FF2B5EF4-FFF2-40B4-BE49-F238E27FC236}">
                <a16:creationId xmlns:a16="http://schemas.microsoft.com/office/drawing/2014/main" id="{9188A999-C1CA-5122-4316-021A5F2E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5155"/>
            <a:ext cx="6691630" cy="470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217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7068-C7B4-F33B-7505-3F9C6A02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Surpassing Glory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036B5-610F-DB23-E84E-2598982E4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1" y="1686560"/>
            <a:ext cx="6299200" cy="4561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v. 8  The ministry of the Holy Spirit will be even more glorious.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Why glorious?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v. 9  It brings righteousness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v. It lasts… It is not transitory.</a:t>
            </a:r>
          </a:p>
        </p:txBody>
      </p:sp>
      <p:pic>
        <p:nvPicPr>
          <p:cNvPr id="4098" name="Picture 2" descr="Glory Images – Browse 742,580 Stock Photos, Vectors, and Video | Adobe Stock">
            <a:extLst>
              <a:ext uri="{FF2B5EF4-FFF2-40B4-BE49-F238E27FC236}">
                <a16:creationId xmlns:a16="http://schemas.microsoft.com/office/drawing/2014/main" id="{0A6221F9-DED7-E3CA-5F70-726C59E39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88" y="1686560"/>
            <a:ext cx="5754012" cy="39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73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40D0-7A3C-67D5-7BD9-57F15A38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326640"/>
            <a:ext cx="2387600" cy="2773680"/>
          </a:xfrm>
        </p:spPr>
        <p:txBody>
          <a:bodyPr/>
          <a:lstStyle/>
          <a:p>
            <a:r>
              <a:rPr lang="en-US" b="1" dirty="0"/>
              <a:t>Much Brighter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91D2A-4B5A-AB6E-2AD4-959F7D66B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2737168" cy="4195481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Someone says the Sun seems brighter because it is bigger than other stars.  What would you say? - Quora">
            <a:extLst>
              <a:ext uri="{FF2B5EF4-FFF2-40B4-BE49-F238E27FC236}">
                <a16:creationId xmlns:a16="http://schemas.microsoft.com/office/drawing/2014/main" id="{40E66691-FC32-FC2F-156D-C6F2056C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65" y="-190218"/>
            <a:ext cx="7089456" cy="70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04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D362-D8CB-4281-B5C9-C985EF91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Corinthians 3:12-18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EB7FA-70FC-28E5-8D99-05C2C804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680" y="1717040"/>
            <a:ext cx="6715760" cy="4531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Because we have this hope…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 algn="r">
              <a:buNone/>
            </a:pPr>
            <a:r>
              <a:rPr lang="en-US" sz="3200" b="1" dirty="0"/>
              <a:t>The hope of glory!!!</a:t>
            </a:r>
          </a:p>
          <a:p>
            <a:pPr marL="0" indent="0" algn="r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We are very bold.</a:t>
            </a:r>
          </a:p>
          <a:p>
            <a:pPr marL="0" indent="0">
              <a:buNone/>
            </a:pPr>
            <a:r>
              <a:rPr lang="en-US" sz="3200" b="1" dirty="0"/>
              <a:t>Q: Are you very bold??</a:t>
            </a:r>
          </a:p>
        </p:txBody>
      </p:sp>
      <p:pic>
        <p:nvPicPr>
          <p:cNvPr id="5122" name="Picture 2" descr="DEFINE BOLD – Define Bold, 45% OFF | bookface.co.il">
            <a:extLst>
              <a:ext uri="{FF2B5EF4-FFF2-40B4-BE49-F238E27FC236}">
                <a16:creationId xmlns:a16="http://schemas.microsoft.com/office/drawing/2014/main" id="{B7F4551E-087B-196B-5286-9ECD6F07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844" y="1401380"/>
            <a:ext cx="3782156" cy="56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698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AD5B-88A8-AF2A-9EF1-38431C84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one ruins of a city&#10;&#10;Description automatically generated with medium confidence">
            <a:extLst>
              <a:ext uri="{FF2B5EF4-FFF2-40B4-BE49-F238E27FC236}">
                <a16:creationId xmlns:a16="http://schemas.microsoft.com/office/drawing/2014/main" id="{FEF0032D-2136-155C-0603-51DE63042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2" y="98437"/>
            <a:ext cx="9059862" cy="6794897"/>
          </a:xfrm>
        </p:spPr>
      </p:pic>
    </p:spTree>
    <p:extLst>
      <p:ext uri="{BB962C8B-B14F-4D97-AF65-F5344CB8AC3E}">
        <p14:creationId xmlns:p14="http://schemas.microsoft.com/office/powerpoint/2010/main" val="1544131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C67F-B42D-7905-15F9-94475748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2" y="629266"/>
            <a:ext cx="4729655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/>
              <a:t>v. 16 </a:t>
            </a:r>
            <a:r>
              <a:rPr lang="en-US" sz="4800" b="1" dirty="0" err="1"/>
              <a:t>TheVeil</a:t>
            </a:r>
            <a:r>
              <a:rPr lang="en-US" sz="4800" b="1" dirty="0"/>
              <a:t> is Removed!!!</a:t>
            </a:r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A6489C0D-F78C-2117-9794-9F854A299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71" r="12580"/>
          <a:stretch/>
        </p:blipFill>
        <p:spPr>
          <a:xfrm>
            <a:off x="6005354" y="189017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C197E-84F6-A543-85BC-FD750819D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69" y="2564524"/>
            <a:ext cx="4298731" cy="3683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Only in Christ…. Is the veil removed.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How? The Holy Spirit!!!</a:t>
            </a:r>
          </a:p>
        </p:txBody>
      </p:sp>
    </p:spTree>
    <p:extLst>
      <p:ext uri="{BB962C8B-B14F-4D97-AF65-F5344CB8AC3E}">
        <p14:creationId xmlns:p14="http://schemas.microsoft.com/office/powerpoint/2010/main" val="761977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314BC-2AE2-9D53-B266-20A769C0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Corinthians 3:16-17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CCD13-B571-5038-F9F5-D1CB6373C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320" y="1853248"/>
            <a:ext cx="10535920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Veil-removal is not the goal!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The goal is glorification!</a:t>
            </a: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87563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B516-F5C3-D070-568B-E2D0BE56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52718"/>
            <a:ext cx="9319314" cy="1040802"/>
          </a:xfrm>
        </p:spPr>
        <p:txBody>
          <a:bodyPr/>
          <a:lstStyle/>
          <a:p>
            <a:pPr algn="ctr"/>
            <a:r>
              <a:rPr lang="en-US" b="1" dirty="0"/>
              <a:t>2 Corinthians 3:18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B4479-D9F4-EF08-AC44-4BCCB95F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" y="1595120"/>
            <a:ext cx="10038080" cy="4653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The goal: Transformation.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Contemplate </a:t>
            </a:r>
            <a:r>
              <a:rPr lang="en-US" sz="3600" dirty="0"/>
              <a:t>→ </a:t>
            </a:r>
            <a:r>
              <a:rPr lang="en-US" sz="3600" b="1" dirty="0"/>
              <a:t>Reflect </a:t>
            </a:r>
            <a:r>
              <a:rPr lang="en-US" sz="3600" dirty="0"/>
              <a:t>→ </a:t>
            </a:r>
          </a:p>
          <a:p>
            <a:pPr marL="0" indent="0">
              <a:buNone/>
            </a:pPr>
            <a:r>
              <a:rPr lang="en-US" sz="3600" b="1" dirty="0"/>
              <a:t>Contemplate </a:t>
            </a:r>
            <a:r>
              <a:rPr lang="en-US" sz="3600" dirty="0"/>
              <a:t>→ </a:t>
            </a:r>
            <a:r>
              <a:rPr lang="en-US" sz="3600" b="1" dirty="0"/>
              <a:t>Reflect →</a:t>
            </a:r>
          </a:p>
          <a:p>
            <a:pPr marL="0" indent="0">
              <a:buNone/>
            </a:pPr>
            <a:r>
              <a:rPr lang="en-US" sz="3600" b="1" dirty="0"/>
              <a:t>Contemplate → Reflect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9086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205B-CD4B-3FF4-C15C-8E25416C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A0ACA-1AB2-3858-C789-95CADC8C2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513840"/>
            <a:ext cx="10540049" cy="4734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1. Are you confident that God will use you to do great things?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200" b="1" dirty="0"/>
              <a:t>2. Where does this confidence (or lack thereof) come from?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200" b="1" dirty="0"/>
              <a:t>3. What will you do to more confidently contemplate and reflect the glory of God?</a:t>
            </a:r>
          </a:p>
        </p:txBody>
      </p:sp>
    </p:spTree>
    <p:extLst>
      <p:ext uri="{BB962C8B-B14F-4D97-AF65-F5344CB8AC3E}">
        <p14:creationId xmlns:p14="http://schemas.microsoft.com/office/powerpoint/2010/main" val="2121182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29B-F1D1-904B-CC82-EF42A034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5" y="1706880"/>
            <a:ext cx="5820092" cy="4704080"/>
          </a:xfrm>
        </p:spPr>
        <p:txBody>
          <a:bodyPr/>
          <a:lstStyle/>
          <a:p>
            <a:pPr algn="ctr"/>
            <a:r>
              <a:rPr lang="en-US" b="1" dirty="0"/>
              <a:t>2 Corinthians 4 &amp; 5</a:t>
            </a:r>
            <a:br>
              <a:rPr lang="en-US" b="1" dirty="0"/>
            </a:br>
            <a:r>
              <a:rPr lang="en-US" b="1" dirty="0"/>
              <a:t>The Power of Knowing!</a:t>
            </a:r>
          </a:p>
        </p:txBody>
      </p:sp>
      <p:pic>
        <p:nvPicPr>
          <p:cNvPr id="1026" name="Picture 2" descr="I Know GIFs | Tenor">
            <a:extLst>
              <a:ext uri="{FF2B5EF4-FFF2-40B4-BE49-F238E27FC236}">
                <a16:creationId xmlns:a16="http://schemas.microsoft.com/office/drawing/2014/main" id="{18E5C7C4-6C80-7E99-7453-24730D3AEB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590868"/>
            <a:ext cx="5820092" cy="582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292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3970-9FF9-D307-C527-816129E9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4:1-6  We do not lose heart!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476F2-A7D4-DCDA-82EF-46F36BECE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64640"/>
            <a:ext cx="10255568" cy="4683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Why?  Because we have this ministry.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200" b="1" dirty="0"/>
              <a:t>What ministry?  Of contemplating and reflecting the glory of Christ.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200" b="1" dirty="0"/>
              <a:t>How?</a:t>
            </a:r>
          </a:p>
          <a:p>
            <a:pPr marL="0" indent="0">
              <a:buNone/>
            </a:pPr>
            <a:r>
              <a:rPr lang="en-US" sz="3200" b="1" dirty="0"/>
              <a:t>a. Plainly</a:t>
            </a:r>
          </a:p>
          <a:p>
            <a:pPr marL="0" indent="0">
              <a:buNone/>
            </a:pPr>
            <a:r>
              <a:rPr lang="en-US" sz="3200" b="1" dirty="0"/>
              <a:t>b. Commend to everyone’s conscience.</a:t>
            </a:r>
          </a:p>
        </p:txBody>
      </p:sp>
    </p:spTree>
    <p:extLst>
      <p:ext uri="{BB962C8B-B14F-4D97-AF65-F5344CB8AC3E}">
        <p14:creationId xmlns:p14="http://schemas.microsoft.com/office/powerpoint/2010/main" val="2446916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022D5-AF8E-79E6-7C8F-EA6AFAC5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4:7-12</a:t>
            </a:r>
            <a:br>
              <a:rPr lang="en-US" b="1" dirty="0"/>
            </a:br>
            <a:r>
              <a:rPr lang="en-US" b="1" dirty="0"/>
              <a:t>Jars of Clay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6361-BF0A-5635-2D91-8344C5CC4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442" y="2113280"/>
            <a:ext cx="5425878" cy="4053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Our humanness proves that the power comes from God, not us!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Is the death of Christ working in you? How?</a:t>
            </a:r>
          </a:p>
        </p:txBody>
      </p:sp>
      <p:pic>
        <p:nvPicPr>
          <p:cNvPr id="2050" name="Picture 2" descr="On the Way: Jars of Clay">
            <a:extLst>
              <a:ext uri="{FF2B5EF4-FFF2-40B4-BE49-F238E27FC236}">
                <a16:creationId xmlns:a16="http://schemas.microsoft.com/office/drawing/2014/main" id="{0EDB4A40-53BD-3253-96F6-DA953264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4561"/>
            <a:ext cx="5913560" cy="331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309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F74C4-A7D8-8E3A-2037-FE2DEF17E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4:13-18</a:t>
            </a:r>
            <a:br>
              <a:rPr lang="en-US" b="1" dirty="0"/>
            </a:br>
            <a:r>
              <a:rPr lang="en-US" b="1" dirty="0"/>
              <a:t>We Speak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EBCA0-7052-22FF-4115-E995C45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240" y="2052918"/>
            <a:ext cx="5801359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v. 13  We speak.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200" b="1" dirty="0"/>
              <a:t>v. 14  Why?  Because we KNOW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v. 16 Therefore…   (because we know)  we do not lose heart.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30BF2-0183-E851-BEF0-F50080E3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453" y="1676572"/>
            <a:ext cx="4942990" cy="49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91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AE6C-7E40-D944-EE62-05D18D8C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5:1-10</a:t>
            </a:r>
            <a:br>
              <a:rPr lang="en-US" b="1" dirty="0"/>
            </a:br>
            <a:r>
              <a:rPr lang="en-US" b="1" dirty="0"/>
              <a:t>Confidence!!!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D9845-716E-2033-5C8E-B92FF7E5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5371" y="2052918"/>
            <a:ext cx="5671458" cy="4632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4:14 we know</a:t>
            </a:r>
          </a:p>
          <a:p>
            <a:pPr marL="0" indent="0">
              <a:buNone/>
            </a:pPr>
            <a:r>
              <a:rPr lang="en-US" sz="3200" b="1" dirty="0"/>
              <a:t>5:1 we know</a:t>
            </a:r>
          </a:p>
          <a:p>
            <a:pPr marL="0" indent="0">
              <a:buNone/>
            </a:pPr>
            <a:r>
              <a:rPr lang="en-US" sz="3200" b="1" dirty="0"/>
              <a:t>5:5 guarantee</a:t>
            </a:r>
          </a:p>
          <a:p>
            <a:pPr marL="0" indent="0">
              <a:buNone/>
            </a:pPr>
            <a:r>
              <a:rPr lang="en-US" sz="3200" b="1" dirty="0"/>
              <a:t>5:6 confident</a:t>
            </a:r>
          </a:p>
          <a:p>
            <a:pPr marL="0" indent="0">
              <a:buNone/>
            </a:pPr>
            <a:r>
              <a:rPr lang="en-US" sz="3200" b="1" dirty="0"/>
              <a:t>5:6 we know</a:t>
            </a:r>
          </a:p>
          <a:p>
            <a:pPr marL="0" indent="0">
              <a:buNone/>
            </a:pPr>
            <a:r>
              <a:rPr lang="en-US" sz="3200" b="1" dirty="0"/>
              <a:t>5:7 we live by faith</a:t>
            </a:r>
          </a:p>
          <a:p>
            <a:pPr marL="0" indent="0">
              <a:buNone/>
            </a:pPr>
            <a:r>
              <a:rPr lang="en-US" sz="3200" b="1" dirty="0"/>
              <a:t>5:8 we are confident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365ED-6B05-71AA-93F0-65A313B74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85" y="1944061"/>
            <a:ext cx="4627986" cy="46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45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E289-0831-7E1F-6F4B-BA4D71A0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5:1-10</a:t>
            </a:r>
            <a:br>
              <a:rPr lang="en-US" b="1" dirty="0"/>
            </a:br>
            <a:r>
              <a:rPr lang="en-US" b="1" dirty="0"/>
              <a:t>Wait a minute!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B22BC-01BC-9692-7483-CB9ECF976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544" y="2166257"/>
            <a:ext cx="5159828" cy="4506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4:7 jars of clay</a:t>
            </a:r>
          </a:p>
          <a:p>
            <a:pPr marL="0" indent="0">
              <a:buNone/>
            </a:pPr>
            <a:r>
              <a:rPr lang="en-US" sz="3200" b="1" dirty="0"/>
              <a:t>2 Cor 5:1, 4  earthly tent</a:t>
            </a:r>
          </a:p>
          <a:p>
            <a:pPr marL="0" indent="0">
              <a:buNone/>
            </a:pPr>
            <a:r>
              <a:rPr lang="en-US" sz="3200" b="1" dirty="0"/>
              <a:t>That sounds weak!</a:t>
            </a:r>
          </a:p>
          <a:p>
            <a:pPr marL="0" indent="0">
              <a:buNone/>
            </a:pPr>
            <a:r>
              <a:rPr lang="en-US" sz="3200" b="1" dirty="0"/>
              <a:t>That’s the point!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200" b="1" dirty="0"/>
              <a:t>We have and eternal home in heaven!</a:t>
            </a:r>
          </a:p>
        </p:txBody>
      </p:sp>
      <p:pic>
        <p:nvPicPr>
          <p:cNvPr id="3074" name="Picture 2" descr="RESURRECTION: There is the EARTHLY TENT (temporary body) and ETERNAL HOUSE  (permanent heavenly body), not built by human hands.. – Jesus is the  Centre, Gospel Teaching Life Church">
            <a:extLst>
              <a:ext uri="{FF2B5EF4-FFF2-40B4-BE49-F238E27FC236}">
                <a16:creationId xmlns:a16="http://schemas.microsoft.com/office/drawing/2014/main" id="{415A4488-A849-4F24-E395-D32ED05C0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5" y="2275114"/>
            <a:ext cx="5943600" cy="39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645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F72FF-E9F1-8053-625B-C418A5CF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457" y="2841170"/>
            <a:ext cx="4918614" cy="1817915"/>
          </a:xfrm>
        </p:spPr>
        <p:txBody>
          <a:bodyPr/>
          <a:lstStyle/>
          <a:p>
            <a:r>
              <a:rPr lang="en-US" b="1" dirty="0"/>
              <a:t>Corinth Canal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DBA7A-2611-D116-099F-4ED9680C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0" y="2052918"/>
            <a:ext cx="4918614" cy="419548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C37A5B-36C6-0129-3541-7BCB09C64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6" y="-251565"/>
            <a:ext cx="5482494" cy="730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28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8CB5-1825-239D-F9B9-FA78CC63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Faith in invisible things!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D828-C9B1-B294-9888-8972974F2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53248"/>
            <a:ext cx="10326688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Question:  Do you live by faith, not sight?</a:t>
            </a:r>
          </a:p>
          <a:p>
            <a:pPr marL="0" indent="0">
              <a:buNone/>
            </a:pPr>
            <a:r>
              <a:rPr lang="en-US" sz="3600" b="1" dirty="0"/>
              <a:t>(Hebrews 11:1)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Therefore… I make it my goal to please him.</a:t>
            </a:r>
          </a:p>
        </p:txBody>
      </p:sp>
    </p:spTree>
    <p:extLst>
      <p:ext uri="{BB962C8B-B14F-4D97-AF65-F5344CB8AC3E}">
        <p14:creationId xmlns:p14="http://schemas.microsoft.com/office/powerpoint/2010/main" val="3394607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2AD7-E133-8202-615D-65439910B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5:10-15  Fear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2EAD6-8EC5-C8F5-DA93-77FC04FE2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487" y="1621971"/>
            <a:ext cx="10722428" cy="4985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5:10 We will face the judgment seat of Christ.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v. 11 Because we know what it means to fear God…  We persuade people.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Wait a minute!  I thought we were confident!</a:t>
            </a:r>
          </a:p>
          <a:p>
            <a:pPr marL="0" indent="0">
              <a:buNone/>
            </a:pPr>
            <a:r>
              <a:rPr lang="en-US" sz="3200" b="1" dirty="0"/>
              <a:t>Our fear is for the souls of others, not ourselves.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3200" b="1" dirty="0"/>
              <a:t>That is why we persuade people!!!</a:t>
            </a:r>
          </a:p>
        </p:txBody>
      </p:sp>
    </p:spTree>
    <p:extLst>
      <p:ext uri="{BB962C8B-B14F-4D97-AF65-F5344CB8AC3E}">
        <p14:creationId xmlns:p14="http://schemas.microsoft.com/office/powerpoint/2010/main" val="4233615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157A-7FC4-99AE-1126-3C1116CF5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5:13  </a:t>
            </a:r>
            <a:br>
              <a:rPr lang="en-US" b="1" dirty="0"/>
            </a:br>
            <a:r>
              <a:rPr lang="en-US" b="1" dirty="0"/>
              <a:t>Paul: You are out of your mind!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53B55-3161-916A-DBEC-531AFA7B8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257" y="2275114"/>
            <a:ext cx="8645596" cy="3973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Why?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Because Paul was convinced…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Christ’s love compelled him</a:t>
            </a:r>
          </a:p>
        </p:txBody>
      </p:sp>
    </p:spTree>
    <p:extLst>
      <p:ext uri="{BB962C8B-B14F-4D97-AF65-F5344CB8AC3E}">
        <p14:creationId xmlns:p14="http://schemas.microsoft.com/office/powerpoint/2010/main" val="1196309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3828-1536-93E8-484D-E17AD5C8D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40EC-2FA8-4B0D-BBDA-68440DFE8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853248"/>
            <a:ext cx="10509569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1. Is the death of Christ at work in you?  How?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2. Are you confident?  Do you know? 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3. Do you believe: Have you been speaking?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4. Would anyone accuse you of being just a bit crazy for Christ?</a:t>
            </a:r>
          </a:p>
        </p:txBody>
      </p:sp>
    </p:spTree>
    <p:extLst>
      <p:ext uri="{BB962C8B-B14F-4D97-AF65-F5344CB8AC3E}">
        <p14:creationId xmlns:p14="http://schemas.microsoft.com/office/powerpoint/2010/main" val="116542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418A-A5C1-B6B9-8A2F-199325BD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F7E44-F993-2B39-3F86-D0B34CAB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143" y="2046514"/>
            <a:ext cx="3886200" cy="4201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Isthmus of Corinth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D520CB-76F0-1EEA-AD3F-ECBDA7F59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3" y="0"/>
            <a:ext cx="6752547" cy="6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9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AE605-7AD1-3AA5-BDB5-6A30D5E2A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52718"/>
            <a:ext cx="8450634" cy="1400530"/>
          </a:xfrm>
        </p:spPr>
        <p:txBody>
          <a:bodyPr/>
          <a:lstStyle/>
          <a:p>
            <a:r>
              <a:rPr lang="en-US" b="1" dirty="0"/>
              <a:t>Background in Corinth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23F85-E268-0024-667A-A39E9D47E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828" y="2362200"/>
            <a:ext cx="8700025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Roman city</a:t>
            </a:r>
          </a:p>
          <a:p>
            <a:pPr marL="0" indent="0">
              <a:buNone/>
            </a:pPr>
            <a:r>
              <a:rPr lang="en-US" sz="3200" b="1" dirty="0"/>
              <a:t>Very prosperous and wealthy</a:t>
            </a:r>
          </a:p>
          <a:p>
            <a:pPr marL="0" indent="0">
              <a:buNone/>
            </a:pPr>
            <a:r>
              <a:rPr lang="en-US" sz="3200" b="1" dirty="0"/>
              <a:t>Very worldly  Much pagan worship</a:t>
            </a:r>
          </a:p>
        </p:txBody>
      </p:sp>
    </p:spTree>
    <p:extLst>
      <p:ext uri="{BB962C8B-B14F-4D97-AF65-F5344CB8AC3E}">
        <p14:creationId xmlns:p14="http://schemas.microsoft.com/office/powerpoint/2010/main" val="1495785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1806-554C-EE93-A2D6-9AF121B0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Background in the church in Corinth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17828-FD14-9CA2-739F-5FCD63D0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4" y="1687286"/>
            <a:ext cx="9091910" cy="4561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 Corinthians:</a:t>
            </a:r>
          </a:p>
          <a:p>
            <a:pPr marL="0" indent="0">
              <a:buNone/>
            </a:pPr>
            <a:r>
              <a:rPr lang="en-US" sz="3200" b="1" dirty="0"/>
              <a:t>Divisiveness</a:t>
            </a:r>
          </a:p>
          <a:p>
            <a:pPr marL="0" indent="0">
              <a:buNone/>
            </a:pPr>
            <a:r>
              <a:rPr lang="en-US" sz="3200" b="1" dirty="0"/>
              <a:t>Sexual immorality</a:t>
            </a:r>
          </a:p>
          <a:p>
            <a:pPr marL="0" indent="0">
              <a:buNone/>
            </a:pPr>
            <a:r>
              <a:rPr lang="en-US" sz="3200" b="1" dirty="0"/>
              <a:t>Pagan worship tolerated</a:t>
            </a:r>
          </a:p>
          <a:p>
            <a:pPr marL="0" indent="0">
              <a:buNone/>
            </a:pPr>
            <a:r>
              <a:rPr lang="en-US" sz="3200" b="1" dirty="0"/>
              <a:t>Lawsuits among believers</a:t>
            </a:r>
          </a:p>
          <a:p>
            <a:pPr marL="0" indent="0">
              <a:buNone/>
            </a:pPr>
            <a:r>
              <a:rPr lang="en-US" sz="3200" b="1" dirty="0"/>
              <a:t>Chaos in worship, abuse of Lord’s Supper</a:t>
            </a:r>
          </a:p>
          <a:p>
            <a:pPr marL="0" indent="0">
              <a:buNone/>
            </a:pPr>
            <a:r>
              <a:rPr lang="en-US" sz="3200" b="1" dirty="0"/>
              <a:t>Doubts about the resurrection!</a:t>
            </a:r>
          </a:p>
        </p:txBody>
      </p:sp>
    </p:spTree>
    <p:extLst>
      <p:ext uri="{BB962C8B-B14F-4D97-AF65-F5344CB8AC3E}">
        <p14:creationId xmlns:p14="http://schemas.microsoft.com/office/powerpoint/2010/main" val="4255354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F7DBD-F421-4FDA-07E2-58377AD2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2718"/>
            <a:ext cx="9365034" cy="1049511"/>
          </a:xfrm>
        </p:spPr>
        <p:txBody>
          <a:bodyPr/>
          <a:lstStyle/>
          <a:p>
            <a:r>
              <a:rPr lang="en-US" sz="3600" b="1" dirty="0"/>
              <a:t>Context of 2 Corinthians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D392A-4804-1EB2-563A-ECFFACF16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4" y="1709058"/>
            <a:ext cx="9015710" cy="4539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“Painful visit” of AD 56</a:t>
            </a:r>
          </a:p>
          <a:p>
            <a:pPr marL="0" indent="0">
              <a:buNone/>
            </a:pPr>
            <a:r>
              <a:rPr lang="en-US" sz="3200" b="1" dirty="0"/>
              <a:t>“Severe Letter of AD 57</a:t>
            </a:r>
          </a:p>
          <a:p>
            <a:pPr marL="0" indent="0">
              <a:buNone/>
            </a:pPr>
            <a:r>
              <a:rPr lang="en-US" sz="3200" b="1" dirty="0"/>
              <a:t>Some repentance (2 Cor 7)</a:t>
            </a:r>
          </a:p>
          <a:p>
            <a:pPr marL="0" indent="0">
              <a:buNone/>
            </a:pPr>
            <a:r>
              <a:rPr lang="en-US" sz="3200" b="1" dirty="0"/>
              <a:t>Paul’s last visit in AD 57/58</a:t>
            </a:r>
          </a:p>
          <a:p>
            <a:pPr marL="0" indent="0">
              <a:buNone/>
            </a:pPr>
            <a:r>
              <a:rPr lang="en-US" sz="3200" b="1" dirty="0"/>
              <a:t>Presence of Judaizing “super-apostles</a:t>
            </a:r>
          </a:p>
        </p:txBody>
      </p:sp>
    </p:spTree>
    <p:extLst>
      <p:ext uri="{BB962C8B-B14F-4D97-AF65-F5344CB8AC3E}">
        <p14:creationId xmlns:p14="http://schemas.microsoft.com/office/powerpoint/2010/main" val="2478428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EB91-A439-6505-AF60-292B208D9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452718"/>
            <a:ext cx="8461520" cy="1400530"/>
          </a:xfrm>
        </p:spPr>
        <p:txBody>
          <a:bodyPr/>
          <a:lstStyle/>
          <a:p>
            <a:r>
              <a:rPr lang="en-US" sz="3600" b="1" dirty="0"/>
              <a:t>Purpose of 2 Corinthians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9308A-0840-84A1-FC4C-B721811E6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457" y="1643744"/>
            <a:ext cx="8569396" cy="46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I. To defend Paul’s apostolic authority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II. To oppose the influence of the Judaizing “super-apostles”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III. To explain and defend Paul’s New Covenant ministry</a:t>
            </a:r>
          </a:p>
        </p:txBody>
      </p:sp>
    </p:spTree>
    <p:extLst>
      <p:ext uri="{BB962C8B-B14F-4D97-AF65-F5344CB8AC3E}">
        <p14:creationId xmlns:p14="http://schemas.microsoft.com/office/powerpoint/2010/main" val="20551902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1425</TotalTime>
  <Words>1158</Words>
  <Application>Microsoft Office PowerPoint</Application>
  <PresentationFormat>Widescreen</PresentationFormat>
  <Paragraphs>213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Calibri</vt:lpstr>
      <vt:lpstr>Century Gothic</vt:lpstr>
      <vt:lpstr>Wingdings 3</vt:lpstr>
      <vt:lpstr>Ion</vt:lpstr>
      <vt:lpstr>2nd Corinthians</vt:lpstr>
      <vt:lpstr>PowerPoint Presentation</vt:lpstr>
      <vt:lpstr>PowerPoint Presentation</vt:lpstr>
      <vt:lpstr>Corinth Canal</vt:lpstr>
      <vt:lpstr>PowerPoint Presentation</vt:lpstr>
      <vt:lpstr>Background in Corinth</vt:lpstr>
      <vt:lpstr>Background in the church in Corinth</vt:lpstr>
      <vt:lpstr>Context of 2 Corinthians</vt:lpstr>
      <vt:lpstr>Purpose of 2 Corinthians</vt:lpstr>
      <vt:lpstr>Outline of 2 Corinthians</vt:lpstr>
      <vt:lpstr>2 Cor 1:1-7  Comfort</vt:lpstr>
      <vt:lpstr>2 Corinthians 1:8-11</vt:lpstr>
      <vt:lpstr>2 Corinthians 1:12-2:4</vt:lpstr>
      <vt:lpstr>2 Corinthians 2:5-11 Restore the Brother</vt:lpstr>
      <vt:lpstr>2 Corinthians 2:14-17 The Aroma of Christ</vt:lpstr>
      <vt:lpstr>Triumphal Procession</vt:lpstr>
      <vt:lpstr>PowerPoint Presentation</vt:lpstr>
      <vt:lpstr>PowerPoint Presentation</vt:lpstr>
      <vt:lpstr>Discussion Questions</vt:lpstr>
      <vt:lpstr>2 Cor 2:14-17 (cont.)</vt:lpstr>
      <vt:lpstr>2 Cor 3:1-6</vt:lpstr>
      <vt:lpstr>Confidence!</vt:lpstr>
      <vt:lpstr>Confidence!</vt:lpstr>
      <vt:lpstr>2 Corinthians 3:7-11</vt:lpstr>
      <vt:lpstr>The Ministry That Brought Death</vt:lpstr>
      <vt:lpstr>The Ministry That Came With Glory</vt:lpstr>
      <vt:lpstr>Surpassing Glory</vt:lpstr>
      <vt:lpstr>Much Brighter</vt:lpstr>
      <vt:lpstr>2 Corinthians 3:12-18</vt:lpstr>
      <vt:lpstr>v. 16 TheVeil is Removed!!!</vt:lpstr>
      <vt:lpstr>2 Corinthians 3:16-17</vt:lpstr>
      <vt:lpstr>2 Corinthians 3:18</vt:lpstr>
      <vt:lpstr>Discussion Questions</vt:lpstr>
      <vt:lpstr>2 Corinthians 4 &amp; 5 The Power of Knowing!</vt:lpstr>
      <vt:lpstr>2 Cor 4:1-6  We do not lose heart!</vt:lpstr>
      <vt:lpstr>2 Cor 4:7-12 Jars of Clay</vt:lpstr>
      <vt:lpstr>2 Cor 4:13-18 We Speak</vt:lpstr>
      <vt:lpstr>2 Cor 5:1-10 Confidence!!!</vt:lpstr>
      <vt:lpstr>2 Cor 5:1-10 Wait a minute!</vt:lpstr>
      <vt:lpstr>Faith in invisible things!</vt:lpstr>
      <vt:lpstr>2 Cor 5:10-15  Fear</vt:lpstr>
      <vt:lpstr>2 Cor 5:13   Paul: You are out of your mind!</vt:lpstr>
      <vt:lpstr>Discussion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Oakes</dc:creator>
  <cp:lastModifiedBy>John Oakes</cp:lastModifiedBy>
  <cp:revision>9</cp:revision>
  <dcterms:created xsi:type="dcterms:W3CDTF">2024-01-22T21:33:53Z</dcterms:created>
  <dcterms:modified xsi:type="dcterms:W3CDTF">2024-02-15T16:00:27Z</dcterms:modified>
</cp:coreProperties>
</file>