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</p:sldMasterIdLst>
  <p:notesMasterIdLst>
    <p:notesMasterId r:id="rId16"/>
  </p:notesMasterIdLst>
  <p:sldIdLst>
    <p:sldId id="497" r:id="rId2"/>
    <p:sldId id="483" r:id="rId3"/>
    <p:sldId id="500" r:id="rId4"/>
    <p:sldId id="493" r:id="rId5"/>
    <p:sldId id="494" r:id="rId6"/>
    <p:sldId id="495" r:id="rId7"/>
    <p:sldId id="498" r:id="rId8"/>
    <p:sldId id="285" r:id="rId9"/>
    <p:sldId id="287" r:id="rId10"/>
    <p:sldId id="288" r:id="rId11"/>
    <p:sldId id="289" r:id="rId12"/>
    <p:sldId id="291" r:id="rId13"/>
    <p:sldId id="499" r:id="rId14"/>
    <p:sldId id="292" r:id="rId15"/>
  </p:sldIdLst>
  <p:sldSz cx="12192000" cy="6858000"/>
  <p:notesSz cx="6858000" cy="9144000"/>
  <p:defaultTextStyle>
    <a:lvl1pPr>
      <a:defRPr>
        <a:latin typeface="Calibri"/>
        <a:ea typeface="Calibri"/>
        <a:cs typeface="Calibri"/>
        <a:sym typeface="Calibri"/>
      </a:defRPr>
    </a:lvl1pPr>
    <a:lvl2pPr indent="457200">
      <a:defRPr>
        <a:latin typeface="Calibri"/>
        <a:ea typeface="Calibri"/>
        <a:cs typeface="Calibri"/>
        <a:sym typeface="Calibri"/>
      </a:defRPr>
    </a:lvl2pPr>
    <a:lvl3pPr indent="914400">
      <a:defRPr>
        <a:latin typeface="Calibri"/>
        <a:ea typeface="Calibri"/>
        <a:cs typeface="Calibri"/>
        <a:sym typeface="Calibri"/>
      </a:defRPr>
    </a:lvl3pPr>
    <a:lvl4pPr indent="1371600">
      <a:defRPr>
        <a:latin typeface="Calibri"/>
        <a:ea typeface="Calibri"/>
        <a:cs typeface="Calibri"/>
        <a:sym typeface="Calibri"/>
      </a:defRPr>
    </a:lvl4pPr>
    <a:lvl5pPr indent="1828800">
      <a:defRPr>
        <a:latin typeface="Calibri"/>
        <a:ea typeface="Calibri"/>
        <a:cs typeface="Calibri"/>
        <a:sym typeface="Calibri"/>
      </a:defRPr>
    </a:lvl5pPr>
    <a:lvl6pPr indent="2286000">
      <a:defRPr>
        <a:latin typeface="Calibri"/>
        <a:ea typeface="Calibri"/>
        <a:cs typeface="Calibri"/>
        <a:sym typeface="Calibri"/>
      </a:defRPr>
    </a:lvl6pPr>
    <a:lvl7pPr indent="2743200">
      <a:defRPr>
        <a:latin typeface="Calibri"/>
        <a:ea typeface="Calibri"/>
        <a:cs typeface="Calibri"/>
        <a:sym typeface="Calibri"/>
      </a:defRPr>
    </a:lvl7pPr>
    <a:lvl8pPr indent="3200400">
      <a:defRPr>
        <a:latin typeface="Calibri"/>
        <a:ea typeface="Calibri"/>
        <a:cs typeface="Calibri"/>
        <a:sym typeface="Calibri"/>
      </a:defRPr>
    </a:lvl8pPr>
    <a:lvl9pPr indent="3657600">
      <a:defRPr>
        <a:latin typeface="Calibri"/>
        <a:ea typeface="Calibri"/>
        <a:cs typeface="Calibri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Default Section" id="{B52EDA19-6C60-47C6-95EA-5E15F8C55CB2}">
          <p14:sldIdLst>
            <p14:sldId id="497"/>
            <p14:sldId id="483"/>
            <p14:sldId id="500"/>
            <p14:sldId id="493"/>
            <p14:sldId id="494"/>
            <p14:sldId id="495"/>
            <p14:sldId id="498"/>
            <p14:sldId id="285"/>
            <p14:sldId id="287"/>
            <p14:sldId id="288"/>
            <p14:sldId id="289"/>
            <p14:sldId id="291"/>
            <p14:sldId id="499"/>
            <p14:sldId id="292"/>
          </p14:sldIdLst>
        </p14:section>
        <p14:section name="Untitled Section" id="{63309F7B-CAF0-4DC5-8487-3E8EB0A02E6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61AD10-B198-4CB9-A476-F298CB283455}" v="8" dt="2024-02-11T16:48:58.321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89" autoAdjust="0"/>
    <p:restoredTop sz="94660"/>
  </p:normalViewPr>
  <p:slideViewPr>
    <p:cSldViewPr>
      <p:cViewPr varScale="1">
        <p:scale>
          <a:sx n="59" d="100"/>
          <a:sy n="59" d="100"/>
        </p:scale>
        <p:origin x="176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Oakes" userId="1a36f0057432ea1f" providerId="LiveId" clId="{3D61AD10-B198-4CB9-A476-F298CB283455}"/>
    <pc:docChg chg="custSel addSld delSld modSld modSection">
      <pc:chgData name="John Oakes" userId="1a36f0057432ea1f" providerId="LiveId" clId="{3D61AD10-B198-4CB9-A476-F298CB283455}" dt="2024-02-11T16:49:29.386" v="84" actId="2696"/>
      <pc:docMkLst>
        <pc:docMk/>
      </pc:docMkLst>
      <pc:sldChg chg="addSp modSp mod">
        <pc:chgData name="John Oakes" userId="1a36f0057432ea1f" providerId="LiveId" clId="{3D61AD10-B198-4CB9-A476-F298CB283455}" dt="2024-02-11T16:49:11.462" v="83" actId="27636"/>
        <pc:sldMkLst>
          <pc:docMk/>
          <pc:sldMk cId="1861279182" sldId="289"/>
        </pc:sldMkLst>
        <pc:spChg chg="mod">
          <ac:chgData name="John Oakes" userId="1a36f0057432ea1f" providerId="LiveId" clId="{3D61AD10-B198-4CB9-A476-F298CB283455}" dt="2024-02-11T16:49:11.462" v="83" actId="27636"/>
          <ac:spMkLst>
            <pc:docMk/>
            <pc:sldMk cId="1861279182" sldId="289"/>
            <ac:spMk id="3" creationId="{00000000-0000-0000-0000-000000000000}"/>
          </ac:spMkLst>
        </pc:spChg>
        <pc:picChg chg="add mod">
          <ac:chgData name="John Oakes" userId="1a36f0057432ea1f" providerId="LiveId" clId="{3D61AD10-B198-4CB9-A476-F298CB283455}" dt="2024-02-11T16:49:05.858" v="81" actId="1076"/>
          <ac:picMkLst>
            <pc:docMk/>
            <pc:sldMk cId="1861279182" sldId="289"/>
            <ac:picMk id="4" creationId="{CB1B7BC9-9F2F-F6B2-A07B-F41888AB6444}"/>
          </ac:picMkLst>
        </pc:picChg>
      </pc:sldChg>
      <pc:sldChg chg="addSp modSp del mod">
        <pc:chgData name="John Oakes" userId="1a36f0057432ea1f" providerId="LiveId" clId="{3D61AD10-B198-4CB9-A476-F298CB283455}" dt="2024-02-11T16:49:29.386" v="84" actId="2696"/>
        <pc:sldMkLst>
          <pc:docMk/>
          <pc:sldMk cId="159563818" sldId="290"/>
        </pc:sldMkLst>
        <pc:spChg chg="mod">
          <ac:chgData name="John Oakes" userId="1a36f0057432ea1f" providerId="LiveId" clId="{3D61AD10-B198-4CB9-A476-F298CB283455}" dt="2024-02-11T16:47:48.099" v="70" actId="27636"/>
          <ac:spMkLst>
            <pc:docMk/>
            <pc:sldMk cId="159563818" sldId="290"/>
            <ac:spMk id="3" creationId="{00000000-0000-0000-0000-000000000000}"/>
          </ac:spMkLst>
        </pc:spChg>
        <pc:picChg chg="add mod">
          <ac:chgData name="John Oakes" userId="1a36f0057432ea1f" providerId="LiveId" clId="{3D61AD10-B198-4CB9-A476-F298CB283455}" dt="2024-02-11T16:48:33.116" v="73" actId="1076"/>
          <ac:picMkLst>
            <pc:docMk/>
            <pc:sldMk cId="159563818" sldId="290"/>
            <ac:picMk id="4" creationId="{9F2EE669-7C52-C144-CF7A-DFFF8F23D392}"/>
          </ac:picMkLst>
        </pc:picChg>
      </pc:sldChg>
      <pc:sldChg chg="addSp modSp mod">
        <pc:chgData name="John Oakes" userId="1a36f0057432ea1f" providerId="LiveId" clId="{3D61AD10-B198-4CB9-A476-F298CB283455}" dt="2024-02-11T16:35:44.130" v="62" actId="1076"/>
        <pc:sldMkLst>
          <pc:docMk/>
          <pc:sldMk cId="4089189779" sldId="495"/>
        </pc:sldMkLst>
        <pc:spChg chg="add mod">
          <ac:chgData name="John Oakes" userId="1a36f0057432ea1f" providerId="LiveId" clId="{3D61AD10-B198-4CB9-A476-F298CB283455}" dt="2024-02-11T16:35:41.435" v="61" actId="14100"/>
          <ac:spMkLst>
            <pc:docMk/>
            <pc:sldMk cId="4089189779" sldId="495"/>
            <ac:spMk id="3" creationId="{116EC10C-5B6D-ED41-10D8-027327BE05A4}"/>
          </ac:spMkLst>
        </pc:spChg>
        <pc:picChg chg="mod">
          <ac:chgData name="John Oakes" userId="1a36f0057432ea1f" providerId="LiveId" clId="{3D61AD10-B198-4CB9-A476-F298CB283455}" dt="2024-02-11T16:35:44.130" v="62" actId="1076"/>
          <ac:picMkLst>
            <pc:docMk/>
            <pc:sldMk cId="4089189779" sldId="495"/>
            <ac:picMk id="3074" creationId="{AF52ED39-6095-E3D6-45DB-4A11133E8652}"/>
          </ac:picMkLst>
        </pc:picChg>
      </pc:sldChg>
      <pc:sldChg chg="addSp delSp modSp new mod">
        <pc:chgData name="John Oakes" userId="1a36f0057432ea1f" providerId="LiveId" clId="{3D61AD10-B198-4CB9-A476-F298CB283455}" dt="2024-02-11T16:31:31.640" v="23" actId="1076"/>
        <pc:sldMkLst>
          <pc:docMk/>
          <pc:sldMk cId="1363064193" sldId="500"/>
        </pc:sldMkLst>
        <pc:spChg chg="mod">
          <ac:chgData name="John Oakes" userId="1a36f0057432ea1f" providerId="LiveId" clId="{3D61AD10-B198-4CB9-A476-F298CB283455}" dt="2024-02-11T16:31:12.263" v="20" actId="20577"/>
          <ac:spMkLst>
            <pc:docMk/>
            <pc:sldMk cId="1363064193" sldId="500"/>
            <ac:spMk id="2" creationId="{A99B8BAD-0E25-1023-B830-2F64A06D268F}"/>
          </ac:spMkLst>
        </pc:spChg>
        <pc:spChg chg="del">
          <ac:chgData name="John Oakes" userId="1a36f0057432ea1f" providerId="LiveId" clId="{3D61AD10-B198-4CB9-A476-F298CB283455}" dt="2024-02-11T16:31:20.104" v="21"/>
          <ac:spMkLst>
            <pc:docMk/>
            <pc:sldMk cId="1363064193" sldId="500"/>
            <ac:spMk id="3" creationId="{DCA65E5E-DA63-C307-7308-E7DA228B7910}"/>
          </ac:spMkLst>
        </pc:spChg>
        <pc:picChg chg="add mod">
          <ac:chgData name="John Oakes" userId="1a36f0057432ea1f" providerId="LiveId" clId="{3D61AD10-B198-4CB9-A476-F298CB283455}" dt="2024-02-11T16:31:31.640" v="23" actId="1076"/>
          <ac:picMkLst>
            <pc:docMk/>
            <pc:sldMk cId="1363064193" sldId="500"/>
            <ac:picMk id="1026" creationId="{419326B5-9310-1117-4535-B85294A77B1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45168820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>
                <a:solidFill>
                  <a:srgbClr val="564B3C"/>
                </a:solidFill>
              </a:rPr>
              <a:pPr/>
              <a:t>2/11/2024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0587" y="2942602"/>
            <a:ext cx="9530575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096869" y="2944634"/>
            <a:ext cx="1587131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283619" y="3136658"/>
            <a:ext cx="1213632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3978" y="3055622"/>
            <a:ext cx="926379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82435" y="4625268"/>
            <a:ext cx="1016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800355F-2D1B-4DD5-8BC3-CE3385A1FDAD}" type="slidenum">
              <a:rPr lang="en-US" smtClean="0">
                <a:solidFill>
                  <a:srgbClr val="93A299">
                    <a:lumMod val="50000"/>
                  </a:srgbClr>
                </a:solidFill>
              </a:rPr>
              <a:pPr/>
              <a:t>‹#›</a:t>
            </a:fld>
            <a:endParaRPr lang="en-US">
              <a:solidFill>
                <a:srgbClr val="93A299">
                  <a:lumMod val="5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2429" y="4559277"/>
            <a:ext cx="9006888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8628" y="3139440"/>
            <a:ext cx="9014491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073" y="4648200"/>
            <a:ext cx="87376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6273" y="3227034"/>
            <a:ext cx="88392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884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>
                <a:solidFill>
                  <a:srgbClr val="564B3C"/>
                </a:solidFill>
              </a:rPr>
              <a:pPr/>
              <a:t>2/11/2024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321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48936" y="228600"/>
            <a:ext cx="247904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73634" y="351410"/>
            <a:ext cx="2229647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98103" y="395428"/>
            <a:ext cx="1980708" cy="57889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229600" cy="5791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>
                <a:solidFill>
                  <a:srgbClr val="564B3C"/>
                </a:solidFill>
              </a:rPr>
              <a:pPr/>
              <a:t>2/11/2024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123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>
                <a:solidFill>
                  <a:srgbClr val="564B3C"/>
                </a:solidFill>
              </a:rPr>
              <a:pPr/>
              <a:t>2/11/2024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018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>
                <a:solidFill>
                  <a:srgbClr val="564B3C"/>
                </a:solidFill>
              </a:rPr>
              <a:pPr/>
              <a:t>2/11/2024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2635" y="2946400"/>
            <a:ext cx="11020213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6875" y="3048000"/>
            <a:ext cx="10711733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941" y="3200400"/>
            <a:ext cx="102616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00661" y="4541521"/>
            <a:ext cx="1042416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1941" y="4607511"/>
            <a:ext cx="102616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01010" y="3124200"/>
            <a:ext cx="10423465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246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8171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1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>
                <a:solidFill>
                  <a:srgbClr val="564B3C"/>
                </a:solidFill>
              </a:rPr>
              <a:pPr/>
              <a:t>2/11/2024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195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171" y="1722438"/>
            <a:ext cx="5386917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171" y="2438400"/>
            <a:ext cx="5386917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22438"/>
            <a:ext cx="5389033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38400"/>
            <a:ext cx="5389033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>
                <a:solidFill>
                  <a:srgbClr val="564B3C"/>
                </a:solidFill>
              </a:rPr>
              <a:pPr/>
              <a:t>2/11/2024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511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>
                <a:solidFill>
                  <a:srgbClr val="564B3C"/>
                </a:solidFill>
              </a:rPr>
              <a:pPr/>
              <a:t>2/11/2024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681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</a:endParaRPr>
          </a:p>
        </p:txBody>
      </p:sp>
      <p:sp useBgFill="1">
        <p:nvSpPr>
          <p:cNvPr id="11" name="Rounded Rectangle 10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>
                <a:solidFill>
                  <a:srgbClr val="564B3C"/>
                </a:solidFill>
              </a:rPr>
              <a:pPr/>
              <a:t>2/11/2024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037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</a:endParaRPr>
          </a:p>
        </p:txBody>
      </p:sp>
      <p:sp useBgFill="1">
        <p:nvSpPr>
          <p:cNvPr id="12" name="Rounded Rectangle 11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685800"/>
            <a:ext cx="6096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>
                <a:solidFill>
                  <a:srgbClr val="564B3C"/>
                </a:solidFill>
              </a:rPr>
              <a:pPr/>
              <a:t>2/11/2024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6712" y="1505712"/>
            <a:ext cx="3622088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2254" y="1642472"/>
            <a:ext cx="3311005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5334" y="2971800"/>
            <a:ext cx="3064845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334" y="1734312"/>
            <a:ext cx="3064845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2460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621437"/>
            <a:ext cx="103632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>
                <a:solidFill>
                  <a:srgbClr val="564B3C"/>
                </a:solidFill>
              </a:rPr>
              <a:pPr/>
              <a:t>2/11/2024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>
                <a:solidFill>
                  <a:srgbClr val="564B3C"/>
                </a:solidFill>
              </a:rPr>
              <a:pPr/>
              <a:t>‹#›</a:t>
            </a:fld>
            <a:endParaRPr lang="en-US">
              <a:solidFill>
                <a:srgbClr val="564B3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4953000"/>
            <a:ext cx="103632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6000" y="5029200"/>
            <a:ext cx="10134353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64B3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19200" y="5638800"/>
            <a:ext cx="9771352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7452" y="5074920"/>
            <a:ext cx="10594848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75052" y="5656557"/>
            <a:ext cx="9659648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05401"/>
            <a:ext cx="9771352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7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</a:endParaRPr>
          </a:p>
        </p:txBody>
      </p:sp>
      <p:sp useBgFill="1">
        <p:nvSpPr>
          <p:cNvPr id="7" name="Rounded Rectangle 6"/>
          <p:cNvSpPr/>
          <p:nvPr/>
        </p:nvSpPr>
        <p:spPr>
          <a:xfrm>
            <a:off x="121920" y="101600"/>
            <a:ext cx="119481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9728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0770A36D-EE8A-4D7C-9C9F-E5E9C6BED234}" type="datetimeFigureOut">
              <a:rPr lang="en-US" kern="1200" smtClean="0">
                <a:solidFill>
                  <a:srgbClr val="564B3C"/>
                </a:solidFill>
                <a:latin typeface="Century Gothic"/>
                <a:ea typeface="+mn-ea"/>
                <a:cs typeface="+mn-cs"/>
              </a:rPr>
              <a:pPr rtl="0"/>
              <a:t>2/11/2024</a:t>
            </a:fld>
            <a:endParaRPr lang="en-US" kern="1200">
              <a:solidFill>
                <a:srgbClr val="564B3C"/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en-US" kern="1200">
              <a:solidFill>
                <a:srgbClr val="564B3C"/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9800355F-2D1B-4DD5-8BC3-CE3385A1FDAD}" type="slidenum">
              <a:rPr lang="en-US" kern="1200" smtClean="0">
                <a:solidFill>
                  <a:srgbClr val="564B3C"/>
                </a:solidFill>
                <a:latin typeface="Century Gothic"/>
                <a:ea typeface="+mn-ea"/>
                <a:cs typeface="+mn-cs"/>
              </a:rPr>
              <a:pPr rtl="0"/>
              <a:t>‹#›</a:t>
            </a:fld>
            <a:endParaRPr lang="en-US" kern="1200">
              <a:solidFill>
                <a:srgbClr val="564B3C"/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760" y="278166"/>
            <a:ext cx="1146048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7151" y="372862"/>
            <a:ext cx="11174027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8171" y="408373"/>
            <a:ext cx="11014229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704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298F0-E54B-D9C9-E7B8-E7A970E11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11125201" cy="1600201"/>
          </a:xfrm>
        </p:spPr>
        <p:txBody>
          <a:bodyPr>
            <a:normAutofit/>
          </a:bodyPr>
          <a:lstStyle/>
          <a:p>
            <a:r>
              <a:rPr lang="en-US" sz="3600" b="1" dirty="0"/>
              <a:t>Haggai Part III</a:t>
            </a:r>
            <a:br>
              <a:rPr lang="en-US" sz="3600" b="1" dirty="0"/>
            </a:br>
            <a:r>
              <a:rPr lang="en-US" sz="3600" b="1" dirty="0"/>
              <a:t>Give Careful thought to your 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6B92F-64B3-57BB-5E0F-CC74E8759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52601"/>
            <a:ext cx="10515600" cy="2285999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3200" b="1" dirty="0"/>
              <a:t>The silver is mine, and the gold is mine</a:t>
            </a:r>
          </a:p>
          <a:p>
            <a:pPr marL="114300" indent="0" algn="ctr">
              <a:buNone/>
            </a:pPr>
            <a:endParaRPr lang="en-US" sz="1400" b="1" dirty="0"/>
          </a:p>
          <a:p>
            <a:pPr marL="114300" indent="0" algn="ctr">
              <a:buNone/>
            </a:pPr>
            <a:r>
              <a:rPr lang="en-US" sz="3200" b="1" dirty="0"/>
              <a:t>I am going to shake the heavens and the earth</a:t>
            </a:r>
          </a:p>
          <a:p>
            <a:pPr marL="114300" indent="0">
              <a:buNone/>
            </a:pPr>
            <a:endParaRPr lang="en-US" sz="3200" b="1" dirty="0"/>
          </a:p>
          <a:p>
            <a:pPr marL="114300" indent="0">
              <a:buNone/>
            </a:pPr>
            <a:endParaRPr lang="en-US" sz="3200" b="1" dirty="0"/>
          </a:p>
        </p:txBody>
      </p:sp>
      <p:pic>
        <p:nvPicPr>
          <p:cNvPr id="1026" name="Picture 2" descr="Gold vs. Silver: Is Either a Good Investment During Inflation?">
            <a:extLst>
              <a:ext uri="{FF2B5EF4-FFF2-40B4-BE49-F238E27FC236}">
                <a16:creationId xmlns:a16="http://schemas.microsoft.com/office/drawing/2014/main" id="{AE029504-BF99-58A5-FF31-235AF7538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429000"/>
            <a:ext cx="5981700" cy="328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441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God’s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171" y="2057400"/>
            <a:ext cx="11014229" cy="4068764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2800" b="1" dirty="0"/>
              <a:t>“Indifference to the things of God produces calamity.”</a:t>
            </a:r>
          </a:p>
          <a:p>
            <a:pPr marL="114300" indent="0">
              <a:buNone/>
            </a:pPr>
            <a:endParaRPr lang="en-US" sz="1400" b="1" dirty="0"/>
          </a:p>
          <a:p>
            <a:pPr marL="114300" indent="0">
              <a:buNone/>
            </a:pPr>
            <a:r>
              <a:rPr lang="en-US" sz="2800" b="1" dirty="0"/>
              <a:t>1. Haggai 1:7 Give careful thought to your ways.</a:t>
            </a:r>
          </a:p>
          <a:p>
            <a:pPr marL="114300" indent="0">
              <a:buNone/>
            </a:pPr>
            <a:endParaRPr lang="en-US" sz="1400" b="1" dirty="0"/>
          </a:p>
          <a:p>
            <a:pPr marL="114300" indent="0">
              <a:buNone/>
            </a:pPr>
            <a:r>
              <a:rPr lang="en-US" sz="2800" b="1" dirty="0"/>
              <a:t>2. Haggai 1:8 Bring down timber and build God’s temple.</a:t>
            </a:r>
          </a:p>
          <a:p>
            <a:pPr marL="114300" indent="0">
              <a:buNone/>
            </a:pPr>
            <a:endParaRPr lang="en-US" sz="1400" b="1" dirty="0"/>
          </a:p>
          <a:p>
            <a:pPr marL="114300" indent="0">
              <a:buNone/>
            </a:pPr>
            <a:r>
              <a:rPr lang="en-US" sz="2800" b="1" dirty="0"/>
              <a:t>Haggai 1:12-15  The people obeyed, the leaders led, the people’s spirits were inspired and the work got started.</a:t>
            </a:r>
          </a:p>
        </p:txBody>
      </p:sp>
    </p:spTree>
    <p:extLst>
      <p:ext uri="{BB962C8B-B14F-4D97-AF65-F5344CB8AC3E}">
        <p14:creationId xmlns:p14="http://schemas.microsoft.com/office/powerpoint/2010/main" val="2142283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Haggai 2:6-9  Time to build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1"/>
            <a:ext cx="6172199" cy="4953000"/>
          </a:xfrm>
        </p:spPr>
        <p:txBody>
          <a:bodyPr>
            <a:normAutofit/>
          </a:bodyPr>
          <a:lstStyle/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64B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Two great memory verses:</a:t>
            </a:r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64B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Haggai 2:6 </a:t>
            </a:r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564B3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64B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“In a little while I will once more shake the heavens and the earth, the sea and the dry land.”</a:t>
            </a:r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564B3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64B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Haggai 2:8  </a:t>
            </a:r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564B3C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11430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3A299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64B3C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“'The silver is mine and the gold is mine,’ declares the Lord Almighty.”</a:t>
            </a:r>
          </a:p>
          <a:p>
            <a:pPr marL="114300" indent="0">
              <a:buNone/>
            </a:pP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1B7BC9-9F2F-F6B2-A07B-F41888AB64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2895600"/>
            <a:ext cx="5009886" cy="275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79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Haggai 2:10-14 </a:t>
            </a:r>
            <a:br>
              <a:rPr lang="en-US" b="1" dirty="0"/>
            </a:br>
            <a:r>
              <a:rPr lang="en-US" b="1" dirty="0"/>
              <a:t>parable  of defiled flesh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800" b="1" dirty="0"/>
              <a:t>Does coming into contact with clean meat make you clean?    No!</a:t>
            </a:r>
          </a:p>
          <a:p>
            <a:pPr marL="114300" indent="0">
              <a:buNone/>
            </a:pPr>
            <a:endParaRPr lang="en-US" sz="1200" b="1" dirty="0"/>
          </a:p>
          <a:p>
            <a:pPr marL="114300" indent="0">
              <a:buNone/>
            </a:pPr>
            <a:r>
              <a:rPr lang="en-US" sz="2800" b="1" dirty="0"/>
              <a:t>Does coming into contact with defiled meat make you unclean?   Yes!</a:t>
            </a:r>
          </a:p>
          <a:p>
            <a:pPr marL="114300" indent="0">
              <a:buNone/>
            </a:pPr>
            <a:endParaRPr lang="en-US" sz="1200" b="1" dirty="0"/>
          </a:p>
          <a:p>
            <a:pPr marL="114300" indent="0">
              <a:buNone/>
            </a:pPr>
            <a:r>
              <a:rPr lang="en-US" sz="2800" b="1" dirty="0"/>
              <a:t>Defilement is a thing.  Holiness is a lack of a thing.</a:t>
            </a:r>
          </a:p>
          <a:p>
            <a:pPr marL="114300" indent="0">
              <a:buNone/>
            </a:pPr>
            <a:endParaRPr lang="en-US" sz="1200" b="1" dirty="0"/>
          </a:p>
          <a:p>
            <a:pPr marL="114300" indent="0">
              <a:buNone/>
            </a:pPr>
            <a:r>
              <a:rPr lang="en-US" sz="2800" b="1" dirty="0"/>
              <a:t>Sin is contagious.  Holiness is not contagious.  </a:t>
            </a:r>
          </a:p>
          <a:p>
            <a:pPr marL="114300" indent="0">
              <a:buNone/>
            </a:pPr>
            <a:r>
              <a:rPr lang="en-US" sz="2800" b="1" dirty="0"/>
              <a:t>We need to deal with the plague of materialism.</a:t>
            </a:r>
          </a:p>
        </p:txBody>
      </p:sp>
    </p:spTree>
    <p:extLst>
      <p:ext uri="{BB962C8B-B14F-4D97-AF65-F5344CB8AC3E}">
        <p14:creationId xmlns:p14="http://schemas.microsoft.com/office/powerpoint/2010/main" val="4201084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AC38C-6747-FCF8-A283-EF0BB7028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Haggai 2:15-19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D329B-EEA6-E7D6-2885-BA2CFF027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828800"/>
            <a:ext cx="6629400" cy="4297364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en-US" sz="3200" b="1" dirty="0"/>
              <a:t>Give careful thought to your ways…</a:t>
            </a:r>
          </a:p>
          <a:p>
            <a:pPr marL="114300" indent="0">
              <a:buNone/>
            </a:pPr>
            <a:endParaRPr lang="en-US" sz="1800" b="1" dirty="0"/>
          </a:p>
          <a:p>
            <a:pPr marL="114300" indent="0">
              <a:buNone/>
            </a:pPr>
            <a:r>
              <a:rPr lang="en-US" sz="3200" b="1" dirty="0"/>
              <a:t>Things have not been going well.  Ask yourself why.</a:t>
            </a:r>
          </a:p>
          <a:p>
            <a:pPr marL="114300" indent="0">
              <a:buNone/>
            </a:pPr>
            <a:endParaRPr lang="en-US" sz="1800" b="1" dirty="0"/>
          </a:p>
          <a:p>
            <a:pPr marL="114300" indent="0">
              <a:buNone/>
            </a:pPr>
            <a:r>
              <a:rPr lang="en-US" sz="3200" b="1" dirty="0"/>
              <a:t>But if you repent and return, I will restore and rebuild.</a:t>
            </a:r>
          </a:p>
          <a:p>
            <a:pPr marL="114300" indent="0">
              <a:buNone/>
            </a:pPr>
            <a:endParaRPr lang="en-US" sz="1800" b="1" dirty="0"/>
          </a:p>
          <a:p>
            <a:pPr marL="114300" indent="0">
              <a:buNone/>
            </a:pPr>
            <a:r>
              <a:rPr lang="en-US" sz="3200" b="1" dirty="0"/>
              <a:t>v. 18  From this day on I will bless you.</a:t>
            </a:r>
          </a:p>
        </p:txBody>
      </p:sp>
      <p:pic>
        <p:nvPicPr>
          <p:cNvPr id="2050" name="Picture 2" descr="Today Now Urgent Deadline Day Circled Calendar Date 3d Illustration Stock  Photo | Adobe Stock">
            <a:extLst>
              <a:ext uri="{FF2B5EF4-FFF2-40B4-BE49-F238E27FC236}">
                <a16:creationId xmlns:a16="http://schemas.microsoft.com/office/drawing/2014/main" id="{2F814451-9BA8-544A-4102-ED0D2AEEA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831287"/>
            <a:ext cx="4800600" cy="329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855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Haggai 2:19-23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200" b="1" dirty="0"/>
              <a:t>If we repent, God will bless us.</a:t>
            </a:r>
          </a:p>
          <a:p>
            <a:pPr marL="114300" indent="0">
              <a:buNone/>
            </a:pPr>
            <a:endParaRPr lang="en-US" sz="3200" b="1" dirty="0"/>
          </a:p>
          <a:p>
            <a:pPr marL="114300" indent="0">
              <a:buNone/>
            </a:pPr>
            <a:r>
              <a:rPr lang="en-US" sz="3200" b="1" dirty="0"/>
              <a:t>“I will shake the heavens and the earth.  I will overturn royal thrones and shatter the power of the foreign kingdoms.  I will overthrow chariots and their drivers; horses and their riders will fall, each by the sword of his brother.”</a:t>
            </a:r>
          </a:p>
        </p:txBody>
      </p:sp>
    </p:spTree>
    <p:extLst>
      <p:ext uri="{BB962C8B-B14F-4D97-AF65-F5344CB8AC3E}">
        <p14:creationId xmlns:p14="http://schemas.microsoft.com/office/powerpoint/2010/main" val="2990849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F92AD-E592-9523-B86E-137B5D76D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Historical Introduction: Ezra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8AE60-EF85-FE63-8868-FA339C2FF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971800"/>
            <a:ext cx="4724400" cy="3154364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200" b="1" dirty="0"/>
              <a:t>Ezra 1:1-4 Cyrus says it is time to return, and to rebuild.</a:t>
            </a:r>
          </a:p>
        </p:txBody>
      </p:sp>
      <p:pic>
        <p:nvPicPr>
          <p:cNvPr id="4" name="pasted-image.tif">
            <a:extLst>
              <a:ext uri="{FF2B5EF4-FFF2-40B4-BE49-F238E27FC236}">
                <a16:creationId xmlns:a16="http://schemas.microsoft.com/office/drawing/2014/main" id="{EF07F37E-4F52-2CE1-49F7-42CB5DBE50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248400" y="1447800"/>
            <a:ext cx="4800601" cy="52578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17268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B8BAD-0E25-1023-B830-2F64A06D2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The Cyrus Cylinder</a:t>
            </a:r>
          </a:p>
        </p:txBody>
      </p:sp>
      <p:pic>
        <p:nvPicPr>
          <p:cNvPr id="1026" name="Picture 2" descr="Cyrus Cylinder">
            <a:extLst>
              <a:ext uri="{FF2B5EF4-FFF2-40B4-BE49-F238E27FC236}">
                <a16:creationId xmlns:a16="http://schemas.microsoft.com/office/drawing/2014/main" id="{419326B5-9310-1117-4535-B85294A77B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7400"/>
            <a:ext cx="10189714" cy="524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064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55695-B205-0B2B-E3EB-7EE2110A0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1" y="408373"/>
            <a:ext cx="12115800" cy="1039427"/>
          </a:xfrm>
        </p:spPr>
        <p:txBody>
          <a:bodyPr>
            <a:normAutofit/>
          </a:bodyPr>
          <a:lstStyle/>
          <a:p>
            <a:r>
              <a:rPr lang="en-US" sz="4000" b="1" dirty="0"/>
              <a:t>Ezra 2  Captives return to Jerusalem</a:t>
            </a:r>
          </a:p>
        </p:txBody>
      </p:sp>
      <p:pic>
        <p:nvPicPr>
          <p:cNvPr id="1026" name="Picture 2" descr="Babylonian captivity - Wikipedia">
            <a:extLst>
              <a:ext uri="{FF2B5EF4-FFF2-40B4-BE49-F238E27FC236}">
                <a16:creationId xmlns:a16="http://schemas.microsoft.com/office/drawing/2014/main" id="{4686B94F-CA3D-62D5-A182-4975F16E385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363" y="1600200"/>
            <a:ext cx="7547475" cy="515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891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3F221-4AFE-6228-1FDA-06D55BE18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Ezra 3 temple foundation laid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2A10D2A2-30DB-6E66-915F-2AD77FB599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47800"/>
            <a:ext cx="8534400" cy="556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652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EF3C4-F1D8-41DF-5C58-E1D6C23FC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Ezra 4  But… Satan has not taken a nap</a:t>
            </a:r>
          </a:p>
        </p:txBody>
      </p:sp>
      <p:pic>
        <p:nvPicPr>
          <p:cNvPr id="3074" name="Picture 2" descr="Measuring government-opposition cooperation in parliament | Who Opposes?">
            <a:extLst>
              <a:ext uri="{FF2B5EF4-FFF2-40B4-BE49-F238E27FC236}">
                <a16:creationId xmlns:a16="http://schemas.microsoft.com/office/drawing/2014/main" id="{AF52ED39-6095-E3D6-45DB-4A11133E86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07513"/>
            <a:ext cx="8458200" cy="562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6EC10C-5B6D-ED41-10D8-027327BE05A4}"/>
              </a:ext>
            </a:extLst>
          </p:cNvPr>
          <p:cNvSpPr txBox="1"/>
          <p:nvPr/>
        </p:nvSpPr>
        <p:spPr>
          <a:xfrm>
            <a:off x="9144000" y="3352800"/>
            <a:ext cx="266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Ezra 4:5 The work stopped</a:t>
            </a:r>
          </a:p>
        </p:txBody>
      </p:sp>
    </p:spTree>
    <p:extLst>
      <p:ext uri="{BB962C8B-B14F-4D97-AF65-F5344CB8AC3E}">
        <p14:creationId xmlns:p14="http://schemas.microsoft.com/office/powerpoint/2010/main" val="4089189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F5896-271B-CE5B-FF72-1B99086A7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Ezra 6:1-12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F2B2A-281C-78B7-541F-65765C315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200" b="1" dirty="0"/>
              <a:t>King Darius:  Why have you not built your temple?</a:t>
            </a:r>
          </a:p>
          <a:p>
            <a:pPr marL="114300" indent="0">
              <a:buNone/>
            </a:pPr>
            <a:endParaRPr lang="en-US" sz="3200" b="1" dirty="0"/>
          </a:p>
          <a:p>
            <a:pPr marL="114300" indent="0">
              <a:buNone/>
            </a:pPr>
            <a:r>
              <a:rPr lang="en-US" sz="3200" b="1" dirty="0"/>
              <a:t>How embarrassing!  </a:t>
            </a:r>
          </a:p>
        </p:txBody>
      </p:sp>
    </p:spTree>
    <p:extLst>
      <p:ext uri="{BB962C8B-B14F-4D97-AF65-F5344CB8AC3E}">
        <p14:creationId xmlns:p14="http://schemas.microsoft.com/office/powerpoint/2010/main" val="2446024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Haggai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171" y="2209800"/>
            <a:ext cx="11014229" cy="3916364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3600" b="1" dirty="0"/>
              <a:t>Message:   Build up the house of the Lord, not your own house.   (Matt 6:19-21)</a:t>
            </a:r>
          </a:p>
          <a:p>
            <a:pPr marL="114300" indent="0">
              <a:buNone/>
            </a:pPr>
            <a:endParaRPr lang="en-US" b="1" dirty="0"/>
          </a:p>
        </p:txBody>
      </p:sp>
      <p:pic>
        <p:nvPicPr>
          <p:cNvPr id="3074" name="Picture 2" descr="https://encrypted-tbn3.gstatic.com/images?q=tbn:ANd9GcQq7S6y9-dCrNPD3jLCA16QBQJcqe7rEhffOVe1zbZTDMIvfa_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069" y="3970746"/>
            <a:ext cx="6101862" cy="247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020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Haggai 1:1-4  The People’s Excuse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800" b="1" dirty="0"/>
              <a:t>Haggai 1:2  We’re too busy to build the temple.</a:t>
            </a:r>
          </a:p>
          <a:p>
            <a:pPr marL="114300" indent="0">
              <a:buNone/>
            </a:pPr>
            <a:endParaRPr lang="en-US" sz="1200" b="1" dirty="0"/>
          </a:p>
          <a:p>
            <a:pPr marL="114300" indent="0">
              <a:buNone/>
            </a:pPr>
            <a:r>
              <a:rPr lang="en-US" sz="2800" b="1" dirty="0"/>
              <a:t>Haggai 1:3-4  Hmmm….  You seem to have time to build your house.</a:t>
            </a:r>
          </a:p>
          <a:p>
            <a:pPr marL="114300" indent="0">
              <a:buNone/>
            </a:pPr>
            <a:endParaRPr lang="en-US" sz="1200" b="1" dirty="0"/>
          </a:p>
          <a:p>
            <a:pPr marL="114300" indent="0">
              <a:buNone/>
            </a:pPr>
            <a:r>
              <a:rPr lang="en-US" sz="2800" b="1" dirty="0"/>
              <a:t>Haggai 1:5-6 You have </a:t>
            </a:r>
          </a:p>
          <a:p>
            <a:pPr marL="114300" indent="0">
              <a:buNone/>
            </a:pPr>
            <a:r>
              <a:rPr lang="en-US" sz="2800" b="1" dirty="0"/>
              <a:t>planted much but </a:t>
            </a:r>
          </a:p>
          <a:p>
            <a:pPr marL="114300" indent="0">
              <a:buNone/>
            </a:pPr>
            <a:r>
              <a:rPr lang="en-US" sz="2800" b="1" dirty="0"/>
              <a:t>harvested little.</a:t>
            </a:r>
          </a:p>
          <a:p>
            <a:pPr marL="114300" indent="0">
              <a:buNone/>
            </a:pPr>
            <a:endParaRPr lang="en-US" sz="1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492846"/>
            <a:ext cx="4572000" cy="3036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8396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8831</TotalTime>
  <Words>429</Words>
  <Application>Microsoft Office PowerPoint</Application>
  <PresentationFormat>Widescreen</PresentationFormat>
  <Paragraphs>63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Avenir Roman</vt:lpstr>
      <vt:lpstr>Book Antiqua</vt:lpstr>
      <vt:lpstr>Calibri</vt:lpstr>
      <vt:lpstr>Century Gothic</vt:lpstr>
      <vt:lpstr>Apothecary</vt:lpstr>
      <vt:lpstr>Haggai Part III Give Careful thought to your ways</vt:lpstr>
      <vt:lpstr>Historical Introduction: Ezra</vt:lpstr>
      <vt:lpstr>The Cyrus Cylinder</vt:lpstr>
      <vt:lpstr>Ezra 2  Captives return to Jerusalem</vt:lpstr>
      <vt:lpstr>Ezra 3 temple foundation laid</vt:lpstr>
      <vt:lpstr>Ezra 4  But… Satan has not taken a nap</vt:lpstr>
      <vt:lpstr>Ezra 6:1-12</vt:lpstr>
      <vt:lpstr>Haggai</vt:lpstr>
      <vt:lpstr>Haggai 1:1-4  The People’s Excuse</vt:lpstr>
      <vt:lpstr>God’s Solution</vt:lpstr>
      <vt:lpstr>Haggai 2:6-9  Time to build</vt:lpstr>
      <vt:lpstr>Haggai 2:10-14  parable  of defiled flesh</vt:lpstr>
      <vt:lpstr>Haggai 2:15-19</vt:lpstr>
      <vt:lpstr>Haggai 2:19-23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Oakes</dc:creator>
  <cp:lastModifiedBy>John Oakes</cp:lastModifiedBy>
  <cp:revision>99</cp:revision>
  <dcterms:modified xsi:type="dcterms:W3CDTF">2024-02-11T16:49:38Z</dcterms:modified>
</cp:coreProperties>
</file>