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63" r:id="rId2"/>
  </p:sldMasterIdLst>
  <p:notesMasterIdLst>
    <p:notesMasterId r:id="rId132"/>
  </p:notesMasterIdLst>
  <p:sldIdLst>
    <p:sldId id="256" r:id="rId3"/>
    <p:sldId id="345" r:id="rId4"/>
    <p:sldId id="296" r:id="rId5"/>
    <p:sldId id="346" r:id="rId6"/>
    <p:sldId id="301" r:id="rId7"/>
    <p:sldId id="299" r:id="rId8"/>
    <p:sldId id="300" r:id="rId9"/>
    <p:sldId id="347" r:id="rId10"/>
    <p:sldId id="348" r:id="rId11"/>
    <p:sldId id="309" r:id="rId12"/>
    <p:sldId id="303" r:id="rId13"/>
    <p:sldId id="305" r:id="rId14"/>
    <p:sldId id="419" r:id="rId15"/>
    <p:sldId id="310" r:id="rId16"/>
    <p:sldId id="313" r:id="rId17"/>
    <p:sldId id="331" r:id="rId18"/>
    <p:sldId id="443" r:id="rId19"/>
    <p:sldId id="332" r:id="rId20"/>
    <p:sldId id="333" r:id="rId21"/>
    <p:sldId id="336" r:id="rId22"/>
    <p:sldId id="339" r:id="rId23"/>
    <p:sldId id="340" r:id="rId24"/>
    <p:sldId id="341" r:id="rId25"/>
    <p:sldId id="358" r:id="rId26"/>
    <p:sldId id="343" r:id="rId27"/>
    <p:sldId id="344" r:id="rId28"/>
    <p:sldId id="359" r:id="rId29"/>
    <p:sldId id="294" r:id="rId30"/>
    <p:sldId id="278" r:id="rId31"/>
    <p:sldId id="279" r:id="rId32"/>
    <p:sldId id="280" r:id="rId33"/>
    <p:sldId id="420" r:id="rId34"/>
    <p:sldId id="281" r:id="rId35"/>
    <p:sldId id="282" r:id="rId36"/>
    <p:sldId id="289" r:id="rId37"/>
    <p:sldId id="431" r:id="rId38"/>
    <p:sldId id="293" r:id="rId39"/>
    <p:sldId id="360" r:id="rId40"/>
    <p:sldId id="362" r:id="rId41"/>
    <p:sldId id="363" r:id="rId42"/>
    <p:sldId id="364" r:id="rId43"/>
    <p:sldId id="421" r:id="rId44"/>
    <p:sldId id="422" r:id="rId45"/>
    <p:sldId id="423" r:id="rId46"/>
    <p:sldId id="428" r:id="rId47"/>
    <p:sldId id="427" r:id="rId48"/>
    <p:sldId id="444" r:id="rId49"/>
    <p:sldId id="424" r:id="rId50"/>
    <p:sldId id="425" r:id="rId51"/>
    <p:sldId id="426" r:id="rId52"/>
    <p:sldId id="429" r:id="rId53"/>
    <p:sldId id="432" r:id="rId54"/>
    <p:sldId id="430" r:id="rId55"/>
    <p:sldId id="445" r:id="rId56"/>
    <p:sldId id="446" r:id="rId57"/>
    <p:sldId id="447" r:id="rId58"/>
    <p:sldId id="448" r:id="rId59"/>
    <p:sldId id="435" r:id="rId60"/>
    <p:sldId id="436" r:id="rId61"/>
    <p:sldId id="290" r:id="rId62"/>
    <p:sldId id="434" r:id="rId63"/>
    <p:sldId id="437" r:id="rId64"/>
    <p:sldId id="438" r:id="rId65"/>
    <p:sldId id="439" r:id="rId66"/>
    <p:sldId id="284" r:id="rId67"/>
    <p:sldId id="283" r:id="rId68"/>
    <p:sldId id="285" r:id="rId69"/>
    <p:sldId id="274" r:id="rId70"/>
    <p:sldId id="450" r:id="rId71"/>
    <p:sldId id="276" r:id="rId72"/>
    <p:sldId id="449" r:id="rId73"/>
    <p:sldId id="330" r:id="rId74"/>
    <p:sldId id="462" r:id="rId75"/>
    <p:sldId id="365" r:id="rId76"/>
    <p:sldId id="366" r:id="rId77"/>
    <p:sldId id="367" r:id="rId78"/>
    <p:sldId id="455" r:id="rId79"/>
    <p:sldId id="456" r:id="rId80"/>
    <p:sldId id="492" r:id="rId81"/>
    <p:sldId id="271" r:id="rId82"/>
    <p:sldId id="489" r:id="rId83"/>
    <p:sldId id="490" r:id="rId84"/>
    <p:sldId id="493" r:id="rId85"/>
    <p:sldId id="495" r:id="rId86"/>
    <p:sldId id="458" r:id="rId87"/>
    <p:sldId id="505" r:id="rId88"/>
    <p:sldId id="504" r:id="rId89"/>
    <p:sldId id="459" r:id="rId90"/>
    <p:sldId id="503" r:id="rId91"/>
    <p:sldId id="460" r:id="rId92"/>
    <p:sldId id="497" r:id="rId93"/>
    <p:sldId id="501" r:id="rId94"/>
    <p:sldId id="502" r:id="rId95"/>
    <p:sldId id="371" r:id="rId96"/>
    <p:sldId id="372" r:id="rId97"/>
    <p:sldId id="373" r:id="rId98"/>
    <p:sldId id="374" r:id="rId99"/>
    <p:sldId id="375" r:id="rId100"/>
    <p:sldId id="376" r:id="rId101"/>
    <p:sldId id="377" r:id="rId102"/>
    <p:sldId id="378" r:id="rId103"/>
    <p:sldId id="379" r:id="rId104"/>
    <p:sldId id="508" r:id="rId105"/>
    <p:sldId id="451" r:id="rId106"/>
    <p:sldId id="452" r:id="rId107"/>
    <p:sldId id="510" r:id="rId108"/>
    <p:sldId id="511" r:id="rId109"/>
    <p:sldId id="387" r:id="rId110"/>
    <p:sldId id="388" r:id="rId111"/>
    <p:sldId id="390" r:id="rId112"/>
    <p:sldId id="391" r:id="rId113"/>
    <p:sldId id="392" r:id="rId114"/>
    <p:sldId id="393" r:id="rId115"/>
    <p:sldId id="394" r:id="rId116"/>
    <p:sldId id="395" r:id="rId117"/>
    <p:sldId id="396" r:id="rId118"/>
    <p:sldId id="398" r:id="rId119"/>
    <p:sldId id="397" r:id="rId120"/>
    <p:sldId id="399" r:id="rId121"/>
    <p:sldId id="400" r:id="rId122"/>
    <p:sldId id="401" r:id="rId123"/>
    <p:sldId id="402" r:id="rId124"/>
    <p:sldId id="403" r:id="rId125"/>
    <p:sldId id="404" r:id="rId126"/>
    <p:sldId id="405" r:id="rId127"/>
    <p:sldId id="406" r:id="rId128"/>
    <p:sldId id="407" r:id="rId129"/>
    <p:sldId id="408" r:id="rId130"/>
    <p:sldId id="409" r:id="rId13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704" autoAdjust="0"/>
  </p:normalViewPr>
  <p:slideViewPr>
    <p:cSldViewPr>
      <p:cViewPr varScale="1">
        <p:scale>
          <a:sx n="105" d="100"/>
          <a:sy n="105" d="100"/>
        </p:scale>
        <p:origin x="51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theme" Target="theme/theme1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613328F-87A1-592D-3C74-DF42475FC3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4BE3D69-2FEB-7852-A7E0-0CF798EAD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C261FEF-6AE7-AEB5-E61C-23AAAC5EE2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2CC2D0E1-F499-AF0A-DDC3-8F4423E6DA2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057D8550-EE3B-A099-C3E4-601AB0659B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0919F7C0-6409-FF61-ADB9-C2CBD66B9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723D5A-A48E-384E-942F-B9C9CE941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F192B23-EA51-4CA2-7C35-1583B1254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44F685-B0CF-364C-B762-E4C178D92F1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43E30ED-83B7-C7D1-D8F1-E4C1BAB06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3EF9048-5540-BEB1-474C-FAC94989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745B964-BB61-2666-D10F-4C020EA7F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3E532-5F2B-004D-8ED2-3A8A2254740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52716CD-49ED-561F-D1E3-8D66E02DB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A36279A-5873-93DE-081B-3464A2F42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>
            <a:extLst>
              <a:ext uri="{FF2B5EF4-FFF2-40B4-BE49-F238E27FC236}">
                <a16:creationId xmlns:a16="http://schemas.microsoft.com/office/drawing/2014/main" id="{F795867B-D8C5-1748-33D7-6F1E1AE32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9F5212-2D08-4745-AFBD-FA33E608C7A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971" name="Rectangle 7">
            <a:extLst>
              <a:ext uri="{FF2B5EF4-FFF2-40B4-BE49-F238E27FC236}">
                <a16:creationId xmlns:a16="http://schemas.microsoft.com/office/drawing/2014/main" id="{61C5706E-569E-77E4-4895-DBA2AAA0D7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FB048B03-4CB3-634C-A11B-DBDF3402E258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100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1972" name="Rectangle 2">
            <a:extLst>
              <a:ext uri="{FF2B5EF4-FFF2-40B4-BE49-F238E27FC236}">
                <a16:creationId xmlns:a16="http://schemas.microsoft.com/office/drawing/2014/main" id="{E55BCEB2-B381-3B0D-DA3F-BB6899582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3" name="Rectangle 3">
            <a:extLst>
              <a:ext uri="{FF2B5EF4-FFF2-40B4-BE49-F238E27FC236}">
                <a16:creationId xmlns:a16="http://schemas.microsoft.com/office/drawing/2014/main" id="{2AF0A305-0613-CB9F-EE17-B6DA9D898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>
            <a:extLst>
              <a:ext uri="{FF2B5EF4-FFF2-40B4-BE49-F238E27FC236}">
                <a16:creationId xmlns:a16="http://schemas.microsoft.com/office/drawing/2014/main" id="{536AC6D0-3B6C-A169-9D53-EA93F108A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A465E7-16CB-3C45-949E-4E8CF7CDF8F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019" name="Rectangle 7">
            <a:extLst>
              <a:ext uri="{FF2B5EF4-FFF2-40B4-BE49-F238E27FC236}">
                <a16:creationId xmlns:a16="http://schemas.microsoft.com/office/drawing/2014/main" id="{6605FB84-C13A-D025-3029-8F5C9664E5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73BC9733-D74D-F74E-98B1-AC56304CC1E4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101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4020" name="Rectangle 2">
            <a:extLst>
              <a:ext uri="{FF2B5EF4-FFF2-40B4-BE49-F238E27FC236}">
                <a16:creationId xmlns:a16="http://schemas.microsoft.com/office/drawing/2014/main" id="{DE66F2D8-38B3-B9E0-E093-5C496786D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1" name="Rectangle 3">
            <a:extLst>
              <a:ext uri="{FF2B5EF4-FFF2-40B4-BE49-F238E27FC236}">
                <a16:creationId xmlns:a16="http://schemas.microsoft.com/office/drawing/2014/main" id="{1B11B5C9-C14A-49E3-0035-10911FB0A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>
            <a:extLst>
              <a:ext uri="{FF2B5EF4-FFF2-40B4-BE49-F238E27FC236}">
                <a16:creationId xmlns:a16="http://schemas.microsoft.com/office/drawing/2014/main" id="{4BC40695-DC0C-67A4-7A10-C3EE342FA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D07DCE-66A5-1C48-837F-C6F2F8C9E14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067" name="Rectangle 7">
            <a:extLst>
              <a:ext uri="{FF2B5EF4-FFF2-40B4-BE49-F238E27FC236}">
                <a16:creationId xmlns:a16="http://schemas.microsoft.com/office/drawing/2014/main" id="{4AEDB081-529B-DFDF-2924-99E882896A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F66693FB-4645-9C4F-8384-68AF153E9E03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102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6068" name="Rectangle 2">
            <a:extLst>
              <a:ext uri="{FF2B5EF4-FFF2-40B4-BE49-F238E27FC236}">
                <a16:creationId xmlns:a16="http://schemas.microsoft.com/office/drawing/2014/main" id="{6D2E8E43-B677-33B2-3B40-C68CA6DD4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9" name="Rectangle 3">
            <a:extLst>
              <a:ext uri="{FF2B5EF4-FFF2-40B4-BE49-F238E27FC236}">
                <a16:creationId xmlns:a16="http://schemas.microsoft.com/office/drawing/2014/main" id="{7F91101A-1C4B-90A7-FB7B-AA9CE7293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F58CA95B-2928-DF96-2CF1-F51E4D131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A67EF3-84C7-924D-B46B-A5C2B8C240B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DC640084-69BC-05FB-9888-ACCE4B4340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id="{38436A98-6894-82DE-D60F-892273923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>
            <a:extLst>
              <a:ext uri="{FF2B5EF4-FFF2-40B4-BE49-F238E27FC236}">
                <a16:creationId xmlns:a16="http://schemas.microsoft.com/office/drawing/2014/main" id="{592A6708-B447-3ECC-88DD-E6A8930E5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04BF8-1701-1546-9AA4-1D285861515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163" name="Rectangle 2">
            <a:extLst>
              <a:ext uri="{FF2B5EF4-FFF2-40B4-BE49-F238E27FC236}">
                <a16:creationId xmlns:a16="http://schemas.microsoft.com/office/drawing/2014/main" id="{368B0517-F16F-EBF6-36A3-B5F0C00DE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>
            <a:extLst>
              <a:ext uri="{FF2B5EF4-FFF2-40B4-BE49-F238E27FC236}">
                <a16:creationId xmlns:a16="http://schemas.microsoft.com/office/drawing/2014/main" id="{AF81816B-957A-AEA2-010C-AC408FD8E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5AB413E9-E79E-8739-4D34-F8AD63DAA0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A7DABB-8AAB-8E43-B821-293259D126F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FC64A752-7E02-A5CA-4366-83CA935E0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1CDD1279-63D6-D7D0-1ECE-BFAC15A23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>
            <a:extLst>
              <a:ext uri="{FF2B5EF4-FFF2-40B4-BE49-F238E27FC236}">
                <a16:creationId xmlns:a16="http://schemas.microsoft.com/office/drawing/2014/main" id="{A8F656E9-7904-98BD-7C1F-25C503E02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FDD852-5473-4947-B139-4DA23A71820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259" name="Rectangle 2">
            <a:extLst>
              <a:ext uri="{FF2B5EF4-FFF2-40B4-BE49-F238E27FC236}">
                <a16:creationId xmlns:a16="http://schemas.microsoft.com/office/drawing/2014/main" id="{C8627614-9892-51C7-4EC4-58B65212F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>
            <a:extLst>
              <a:ext uri="{FF2B5EF4-FFF2-40B4-BE49-F238E27FC236}">
                <a16:creationId xmlns:a16="http://schemas.microsoft.com/office/drawing/2014/main" id="{88273336-CFDC-9BFF-9FA1-AEE312189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>
            <a:extLst>
              <a:ext uri="{FF2B5EF4-FFF2-40B4-BE49-F238E27FC236}">
                <a16:creationId xmlns:a16="http://schemas.microsoft.com/office/drawing/2014/main" id="{2A02BFFF-8886-BAC6-5796-98DF18FDDC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BBDDB5-0C8E-B646-A024-0BA9063D520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307" name="Rectangle 2">
            <a:extLst>
              <a:ext uri="{FF2B5EF4-FFF2-40B4-BE49-F238E27FC236}">
                <a16:creationId xmlns:a16="http://schemas.microsoft.com/office/drawing/2014/main" id="{07AA1BD2-3D96-E7FD-9D38-A99A5E1ED8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>
            <a:extLst>
              <a:ext uri="{FF2B5EF4-FFF2-40B4-BE49-F238E27FC236}">
                <a16:creationId xmlns:a16="http://schemas.microsoft.com/office/drawing/2014/main" id="{7991ED2B-BCAA-E2AA-361A-C4B18D8B5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>
            <a:extLst>
              <a:ext uri="{FF2B5EF4-FFF2-40B4-BE49-F238E27FC236}">
                <a16:creationId xmlns:a16="http://schemas.microsoft.com/office/drawing/2014/main" id="{08A047D5-690B-59FB-5FF4-F918E594D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70D88B-910C-ED42-BF17-1E5CB99F6BB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355" name="Rectangle 7">
            <a:extLst>
              <a:ext uri="{FF2B5EF4-FFF2-40B4-BE49-F238E27FC236}">
                <a16:creationId xmlns:a16="http://schemas.microsoft.com/office/drawing/2014/main" id="{BD97C57A-8446-37B4-37E3-997CD51629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BF971042-EF1A-A64D-A348-3A074DBD4B23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108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8356" name="Rectangle 2">
            <a:extLst>
              <a:ext uri="{FF2B5EF4-FFF2-40B4-BE49-F238E27FC236}">
                <a16:creationId xmlns:a16="http://schemas.microsoft.com/office/drawing/2014/main" id="{0F4D0AD4-DB16-94EE-06CD-0E13EF0539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7" name="Rectangle 3">
            <a:extLst>
              <a:ext uri="{FF2B5EF4-FFF2-40B4-BE49-F238E27FC236}">
                <a16:creationId xmlns:a16="http://schemas.microsoft.com/office/drawing/2014/main" id="{9751A4F1-81F5-8FEC-3729-A35658FFC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>
            <a:extLst>
              <a:ext uri="{FF2B5EF4-FFF2-40B4-BE49-F238E27FC236}">
                <a16:creationId xmlns:a16="http://schemas.microsoft.com/office/drawing/2014/main" id="{92B1C2E8-67B8-C207-FABE-61A6EF9CA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2E2FDA-A23A-A94A-A2EC-18F3C0486C0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403" name="Rectangle 7">
            <a:extLst>
              <a:ext uri="{FF2B5EF4-FFF2-40B4-BE49-F238E27FC236}">
                <a16:creationId xmlns:a16="http://schemas.microsoft.com/office/drawing/2014/main" id="{DA8B304E-E19D-5E50-3D93-3CE69213EE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3EF6AFD3-51B9-C740-83E9-8AADDAE60E98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109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0404" name="Rectangle 2">
            <a:extLst>
              <a:ext uri="{FF2B5EF4-FFF2-40B4-BE49-F238E27FC236}">
                <a16:creationId xmlns:a16="http://schemas.microsoft.com/office/drawing/2014/main" id="{9970BC84-90D5-CE5A-D355-CDC40D78C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5" name="Rectangle 3">
            <a:extLst>
              <a:ext uri="{FF2B5EF4-FFF2-40B4-BE49-F238E27FC236}">
                <a16:creationId xmlns:a16="http://schemas.microsoft.com/office/drawing/2014/main" id="{FA2362D9-A6DE-7EEB-B9D4-28A14D00C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7E7DA43-BECB-EE3E-E510-D3B11F38D0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897CAD-35ED-F945-8253-68E6091C3E9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FC37BC3-3665-8BD8-66CD-CFC0A251C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2EE7CED-7E31-FC54-03DF-4A25E5665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>
            <a:extLst>
              <a:ext uri="{FF2B5EF4-FFF2-40B4-BE49-F238E27FC236}">
                <a16:creationId xmlns:a16="http://schemas.microsoft.com/office/drawing/2014/main" id="{6FE0ACE9-0DBB-9951-9BAC-DF2442A12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09835-88B6-C44B-BBEA-814A13CFE24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1" name="Rectangle 7">
            <a:extLst>
              <a:ext uri="{FF2B5EF4-FFF2-40B4-BE49-F238E27FC236}">
                <a16:creationId xmlns:a16="http://schemas.microsoft.com/office/drawing/2014/main" id="{7AA50381-3718-FD54-4F2B-0D79CA8DB0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6A391663-8E40-DA41-9E7F-FCED703303FC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110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2452" name="Rectangle 2">
            <a:extLst>
              <a:ext uri="{FF2B5EF4-FFF2-40B4-BE49-F238E27FC236}">
                <a16:creationId xmlns:a16="http://schemas.microsoft.com/office/drawing/2014/main" id="{52C47DC1-4094-9FA3-1531-E3A3EEB56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3" name="Rectangle 3">
            <a:extLst>
              <a:ext uri="{FF2B5EF4-FFF2-40B4-BE49-F238E27FC236}">
                <a16:creationId xmlns:a16="http://schemas.microsoft.com/office/drawing/2014/main" id="{6B8C1879-1DFE-CF97-D35F-877AABCD5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>
            <a:extLst>
              <a:ext uri="{FF2B5EF4-FFF2-40B4-BE49-F238E27FC236}">
                <a16:creationId xmlns:a16="http://schemas.microsoft.com/office/drawing/2014/main" id="{7331B4ED-16F0-B091-9BBA-EC92F57DC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21F35F-8D3C-094E-A5F6-317197B61C4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499" name="Rectangle 7">
            <a:extLst>
              <a:ext uri="{FF2B5EF4-FFF2-40B4-BE49-F238E27FC236}">
                <a16:creationId xmlns:a16="http://schemas.microsoft.com/office/drawing/2014/main" id="{4A3A7AB4-2318-CBE9-2231-EC42BCEDB7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3F313D5B-866F-0943-9971-3036DF777120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111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4500" name="Rectangle 2">
            <a:extLst>
              <a:ext uri="{FF2B5EF4-FFF2-40B4-BE49-F238E27FC236}">
                <a16:creationId xmlns:a16="http://schemas.microsoft.com/office/drawing/2014/main" id="{DC787D4A-B3A4-F8EF-D2F3-FAB2946E8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1" name="Rectangle 3">
            <a:extLst>
              <a:ext uri="{FF2B5EF4-FFF2-40B4-BE49-F238E27FC236}">
                <a16:creationId xmlns:a16="http://schemas.microsoft.com/office/drawing/2014/main" id="{72D4D580-D388-82D3-04EB-331CA634E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>
            <a:extLst>
              <a:ext uri="{FF2B5EF4-FFF2-40B4-BE49-F238E27FC236}">
                <a16:creationId xmlns:a16="http://schemas.microsoft.com/office/drawing/2014/main" id="{33A7F9BE-C88B-01D5-0136-1139A02FC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95C00E-9A62-E041-8881-2288E95986C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47" name="Rectangle 7">
            <a:extLst>
              <a:ext uri="{FF2B5EF4-FFF2-40B4-BE49-F238E27FC236}">
                <a16:creationId xmlns:a16="http://schemas.microsoft.com/office/drawing/2014/main" id="{54D6495D-792F-6946-7139-12B88BC64F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36D2DEF5-B186-3C47-B917-4D37DFE4B613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112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6548" name="Rectangle 2">
            <a:extLst>
              <a:ext uri="{FF2B5EF4-FFF2-40B4-BE49-F238E27FC236}">
                <a16:creationId xmlns:a16="http://schemas.microsoft.com/office/drawing/2014/main" id="{200A98DD-B377-A86B-BD12-5E29D8EEA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9" name="Rectangle 3">
            <a:extLst>
              <a:ext uri="{FF2B5EF4-FFF2-40B4-BE49-F238E27FC236}">
                <a16:creationId xmlns:a16="http://schemas.microsoft.com/office/drawing/2014/main" id="{2EB31568-9E96-47C4-2ACA-142079E17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>
            <a:extLst>
              <a:ext uri="{FF2B5EF4-FFF2-40B4-BE49-F238E27FC236}">
                <a16:creationId xmlns:a16="http://schemas.microsoft.com/office/drawing/2014/main" id="{50C4C5FA-99A9-3429-EA45-27B44802E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8C8A5-2F98-FE4F-A5F2-0D743F8DF93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595" name="Rectangle 7">
            <a:extLst>
              <a:ext uri="{FF2B5EF4-FFF2-40B4-BE49-F238E27FC236}">
                <a16:creationId xmlns:a16="http://schemas.microsoft.com/office/drawing/2014/main" id="{10413630-9C0D-0D63-73B2-82CF9AAFAD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838A23B6-E254-824D-A420-D8F2DA1C1B55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113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8596" name="Rectangle 2">
            <a:extLst>
              <a:ext uri="{FF2B5EF4-FFF2-40B4-BE49-F238E27FC236}">
                <a16:creationId xmlns:a16="http://schemas.microsoft.com/office/drawing/2014/main" id="{9C8C2BBE-3930-7E1F-A514-DCCBA81E9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7" name="Rectangle 3">
            <a:extLst>
              <a:ext uri="{FF2B5EF4-FFF2-40B4-BE49-F238E27FC236}">
                <a16:creationId xmlns:a16="http://schemas.microsoft.com/office/drawing/2014/main" id="{1E629ED1-B3BD-0681-0924-CB35C0EE2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>
            <a:extLst>
              <a:ext uri="{FF2B5EF4-FFF2-40B4-BE49-F238E27FC236}">
                <a16:creationId xmlns:a16="http://schemas.microsoft.com/office/drawing/2014/main" id="{41227153-6FE0-1123-A677-DCD68F712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0B13E5-853C-C84A-BEB0-7863F4540B0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43" name="Rectangle 7">
            <a:extLst>
              <a:ext uri="{FF2B5EF4-FFF2-40B4-BE49-F238E27FC236}">
                <a16:creationId xmlns:a16="http://schemas.microsoft.com/office/drawing/2014/main" id="{2E010B46-5998-D30D-2545-50A4EA6C0E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94BA0B45-5E94-B847-BE95-DC575E8265BC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114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0644" name="Rectangle 2">
            <a:extLst>
              <a:ext uri="{FF2B5EF4-FFF2-40B4-BE49-F238E27FC236}">
                <a16:creationId xmlns:a16="http://schemas.microsoft.com/office/drawing/2014/main" id="{5C664F94-E282-6FAF-BB49-2478F1520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5" name="Rectangle 3">
            <a:extLst>
              <a:ext uri="{FF2B5EF4-FFF2-40B4-BE49-F238E27FC236}">
                <a16:creationId xmlns:a16="http://schemas.microsoft.com/office/drawing/2014/main" id="{C149A899-A199-53F2-1180-353C62B09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>
            <a:extLst>
              <a:ext uri="{FF2B5EF4-FFF2-40B4-BE49-F238E27FC236}">
                <a16:creationId xmlns:a16="http://schemas.microsoft.com/office/drawing/2014/main" id="{01AB9DE3-7385-8FC5-A200-AD6DE062F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C9F76E-6FB5-DC46-B852-8FE103FEBB8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691" name="Rectangle 7">
            <a:extLst>
              <a:ext uri="{FF2B5EF4-FFF2-40B4-BE49-F238E27FC236}">
                <a16:creationId xmlns:a16="http://schemas.microsoft.com/office/drawing/2014/main" id="{CF1858A7-19AC-C06F-DD7C-0E637AE138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5D0A31A6-34C4-3D45-A949-05DB90590F8A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115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2692" name="Rectangle 2">
            <a:extLst>
              <a:ext uri="{FF2B5EF4-FFF2-40B4-BE49-F238E27FC236}">
                <a16:creationId xmlns:a16="http://schemas.microsoft.com/office/drawing/2014/main" id="{9895307F-14F0-EB80-94C6-E9BC58CF3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3" name="Rectangle 3">
            <a:extLst>
              <a:ext uri="{FF2B5EF4-FFF2-40B4-BE49-F238E27FC236}">
                <a16:creationId xmlns:a16="http://schemas.microsoft.com/office/drawing/2014/main" id="{6F61D55D-F880-7FF2-D916-937AA06B6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>
            <a:extLst>
              <a:ext uri="{FF2B5EF4-FFF2-40B4-BE49-F238E27FC236}">
                <a16:creationId xmlns:a16="http://schemas.microsoft.com/office/drawing/2014/main" id="{E3D2A0EF-74A9-E47B-B59B-29A8765B8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A0209A-C217-9741-8770-C310CEC3EDD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39" name="Rectangle 7">
            <a:extLst>
              <a:ext uri="{FF2B5EF4-FFF2-40B4-BE49-F238E27FC236}">
                <a16:creationId xmlns:a16="http://schemas.microsoft.com/office/drawing/2014/main" id="{8C60FB5E-6C74-9FCF-7950-2D2B0044FA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4ACF1CE7-4D51-7E45-8E99-F11572CCCFBF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116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4740" name="Rectangle 2">
            <a:extLst>
              <a:ext uri="{FF2B5EF4-FFF2-40B4-BE49-F238E27FC236}">
                <a16:creationId xmlns:a16="http://schemas.microsoft.com/office/drawing/2014/main" id="{8357CAB4-D3A3-8008-891D-91C4458C2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1" name="Rectangle 3">
            <a:extLst>
              <a:ext uri="{FF2B5EF4-FFF2-40B4-BE49-F238E27FC236}">
                <a16:creationId xmlns:a16="http://schemas.microsoft.com/office/drawing/2014/main" id="{91FC9219-D657-5C3D-0E37-53E113006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>
            <a:extLst>
              <a:ext uri="{FF2B5EF4-FFF2-40B4-BE49-F238E27FC236}">
                <a16:creationId xmlns:a16="http://schemas.microsoft.com/office/drawing/2014/main" id="{2AB39DFF-BB1D-AA84-57C3-23F13D3DF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35DCA5-EE11-8C4C-A885-1FBBA432EC6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787" name="Rectangle 7">
            <a:extLst>
              <a:ext uri="{FF2B5EF4-FFF2-40B4-BE49-F238E27FC236}">
                <a16:creationId xmlns:a16="http://schemas.microsoft.com/office/drawing/2014/main" id="{B79037FC-5DCC-5E6C-A03D-BCE471A289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D944650A-3F88-9647-B965-A77A857A5918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117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6788" name="Rectangle 2">
            <a:extLst>
              <a:ext uri="{FF2B5EF4-FFF2-40B4-BE49-F238E27FC236}">
                <a16:creationId xmlns:a16="http://schemas.microsoft.com/office/drawing/2014/main" id="{918C3389-42A0-DF3E-E05A-9B4BF8B9D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9" name="Rectangle 3">
            <a:extLst>
              <a:ext uri="{FF2B5EF4-FFF2-40B4-BE49-F238E27FC236}">
                <a16:creationId xmlns:a16="http://schemas.microsoft.com/office/drawing/2014/main" id="{AACB7835-5400-F367-5E8C-8DE84888D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>
            <a:extLst>
              <a:ext uri="{FF2B5EF4-FFF2-40B4-BE49-F238E27FC236}">
                <a16:creationId xmlns:a16="http://schemas.microsoft.com/office/drawing/2014/main" id="{0BC93D4B-8578-28B9-D389-5C0EA2EA3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562163-70C3-9C45-AA3A-FAC644105C2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835" name="Rectangle 7">
            <a:extLst>
              <a:ext uri="{FF2B5EF4-FFF2-40B4-BE49-F238E27FC236}">
                <a16:creationId xmlns:a16="http://schemas.microsoft.com/office/drawing/2014/main" id="{2BF68C9D-A51B-4069-9E9D-F877AC49E0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7CA7668E-2088-4F42-BCB5-E4AD16F3A413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118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8836" name="Rectangle 2">
            <a:extLst>
              <a:ext uri="{FF2B5EF4-FFF2-40B4-BE49-F238E27FC236}">
                <a16:creationId xmlns:a16="http://schemas.microsoft.com/office/drawing/2014/main" id="{6363E3B0-6389-4430-C7E1-F3401043C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7" name="Rectangle 3">
            <a:extLst>
              <a:ext uri="{FF2B5EF4-FFF2-40B4-BE49-F238E27FC236}">
                <a16:creationId xmlns:a16="http://schemas.microsoft.com/office/drawing/2014/main" id="{E7737348-588F-E851-21B4-A9DCF2A89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>
            <a:extLst>
              <a:ext uri="{FF2B5EF4-FFF2-40B4-BE49-F238E27FC236}">
                <a16:creationId xmlns:a16="http://schemas.microsoft.com/office/drawing/2014/main" id="{B58FD054-B7B7-4B0A-0E46-7BAB943BC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789352-A17F-E045-86BA-CBF7401D0CC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883" name="Rectangle 7">
            <a:extLst>
              <a:ext uri="{FF2B5EF4-FFF2-40B4-BE49-F238E27FC236}">
                <a16:creationId xmlns:a16="http://schemas.microsoft.com/office/drawing/2014/main" id="{31EBFFBB-EF8A-B18B-7B3A-0A415D8CEC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9F21FB4D-08B8-BF4D-BDD8-0F8B942B73C6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119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0884" name="Rectangle 2">
            <a:extLst>
              <a:ext uri="{FF2B5EF4-FFF2-40B4-BE49-F238E27FC236}">
                <a16:creationId xmlns:a16="http://schemas.microsoft.com/office/drawing/2014/main" id="{71DC8165-9AEB-3BF8-78CB-1C9759D7E1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5" name="Rectangle 3">
            <a:extLst>
              <a:ext uri="{FF2B5EF4-FFF2-40B4-BE49-F238E27FC236}">
                <a16:creationId xmlns:a16="http://schemas.microsoft.com/office/drawing/2014/main" id="{EFF438F3-6C9D-313B-D84C-DA1929C84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5613C43-CCBC-D762-46C0-7A8A5720F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6BA857-145B-1243-89F3-E7C949824F1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6E0600E-52C8-9F10-0D5A-243783DCB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60BF2BB-6DC0-4F29-92DD-F2169189C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>
            <a:extLst>
              <a:ext uri="{FF2B5EF4-FFF2-40B4-BE49-F238E27FC236}">
                <a16:creationId xmlns:a16="http://schemas.microsoft.com/office/drawing/2014/main" id="{8511C574-8A76-953B-DFB1-C29DF2D50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38416C-9F08-C14D-8A03-2F3A3067DE6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1" name="Rectangle 7">
            <a:extLst>
              <a:ext uri="{FF2B5EF4-FFF2-40B4-BE49-F238E27FC236}">
                <a16:creationId xmlns:a16="http://schemas.microsoft.com/office/drawing/2014/main" id="{79015B2D-1B3D-8308-51C5-81A80C3C30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ABA4812D-7B6F-E44E-94C8-AF90CEE4A4F1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120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2932" name="Rectangle 2">
            <a:extLst>
              <a:ext uri="{FF2B5EF4-FFF2-40B4-BE49-F238E27FC236}">
                <a16:creationId xmlns:a16="http://schemas.microsoft.com/office/drawing/2014/main" id="{17CDA690-9973-F892-4ACF-BB142E68E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3" name="Rectangle 3">
            <a:extLst>
              <a:ext uri="{FF2B5EF4-FFF2-40B4-BE49-F238E27FC236}">
                <a16:creationId xmlns:a16="http://schemas.microsoft.com/office/drawing/2014/main" id="{DD593A46-17C5-8B56-1303-46655C2AA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>
            <a:extLst>
              <a:ext uri="{FF2B5EF4-FFF2-40B4-BE49-F238E27FC236}">
                <a16:creationId xmlns:a16="http://schemas.microsoft.com/office/drawing/2014/main" id="{8102749D-FF04-7CC4-EA53-42CB22DC5C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3AF3D9-A3B7-E146-B0CF-34D68A0960B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79" name="Rectangle 7">
            <a:extLst>
              <a:ext uri="{FF2B5EF4-FFF2-40B4-BE49-F238E27FC236}">
                <a16:creationId xmlns:a16="http://schemas.microsoft.com/office/drawing/2014/main" id="{3AD33634-D052-56BF-7B4B-27B8724DBE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3DA5300D-7A4A-0342-B01B-A98924A010EA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121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4980" name="Rectangle 2">
            <a:extLst>
              <a:ext uri="{FF2B5EF4-FFF2-40B4-BE49-F238E27FC236}">
                <a16:creationId xmlns:a16="http://schemas.microsoft.com/office/drawing/2014/main" id="{DBCD1905-0CC3-491B-0E75-5E5517ADF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1" name="Rectangle 3">
            <a:extLst>
              <a:ext uri="{FF2B5EF4-FFF2-40B4-BE49-F238E27FC236}">
                <a16:creationId xmlns:a16="http://schemas.microsoft.com/office/drawing/2014/main" id="{6A713D99-7E8B-62EB-4C41-317550E9B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>
            <a:extLst>
              <a:ext uri="{FF2B5EF4-FFF2-40B4-BE49-F238E27FC236}">
                <a16:creationId xmlns:a16="http://schemas.microsoft.com/office/drawing/2014/main" id="{D421A6B0-AD86-D5F0-16A4-A4A421023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7CB8FB-671D-D74B-B2D5-73DF0F15DDD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027" name="Rectangle 7">
            <a:extLst>
              <a:ext uri="{FF2B5EF4-FFF2-40B4-BE49-F238E27FC236}">
                <a16:creationId xmlns:a16="http://schemas.microsoft.com/office/drawing/2014/main" id="{B31F06C4-BC39-17F7-5CE0-E549E5F370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62567F55-8B3B-6846-8B6A-F664A845979A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122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7028" name="Rectangle 2">
            <a:extLst>
              <a:ext uri="{FF2B5EF4-FFF2-40B4-BE49-F238E27FC236}">
                <a16:creationId xmlns:a16="http://schemas.microsoft.com/office/drawing/2014/main" id="{4FD70BEA-1366-E130-DE34-BBD2E3E07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9" name="Rectangle 3">
            <a:extLst>
              <a:ext uri="{FF2B5EF4-FFF2-40B4-BE49-F238E27FC236}">
                <a16:creationId xmlns:a16="http://schemas.microsoft.com/office/drawing/2014/main" id="{7BFAFE40-3692-94CC-8870-38ACF7ACA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>
            <a:extLst>
              <a:ext uri="{FF2B5EF4-FFF2-40B4-BE49-F238E27FC236}">
                <a16:creationId xmlns:a16="http://schemas.microsoft.com/office/drawing/2014/main" id="{4479C8E0-A7FB-29D8-AD48-E6D761F5A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6BB61F-EA93-224E-B2CE-92A0C8DBDF9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075" name="Rectangle 7">
            <a:extLst>
              <a:ext uri="{FF2B5EF4-FFF2-40B4-BE49-F238E27FC236}">
                <a16:creationId xmlns:a16="http://schemas.microsoft.com/office/drawing/2014/main" id="{3F2BA2E1-454E-CB00-B9D2-32B223D4C9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22CD673A-2CF3-1B49-A992-EDB8E79047A8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123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9076" name="Rectangle 2">
            <a:extLst>
              <a:ext uri="{FF2B5EF4-FFF2-40B4-BE49-F238E27FC236}">
                <a16:creationId xmlns:a16="http://schemas.microsoft.com/office/drawing/2014/main" id="{F00582BA-8125-8ED3-3B17-223F57E80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7" name="Rectangle 3">
            <a:extLst>
              <a:ext uri="{FF2B5EF4-FFF2-40B4-BE49-F238E27FC236}">
                <a16:creationId xmlns:a16="http://schemas.microsoft.com/office/drawing/2014/main" id="{DAFA2957-211B-63A9-65B9-39AD75D8E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>
            <a:extLst>
              <a:ext uri="{FF2B5EF4-FFF2-40B4-BE49-F238E27FC236}">
                <a16:creationId xmlns:a16="http://schemas.microsoft.com/office/drawing/2014/main" id="{A9964186-4F3B-B783-013D-217C78AE0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7E99CF-691F-3E47-B39E-1486A27947A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123" name="Rectangle 7">
            <a:extLst>
              <a:ext uri="{FF2B5EF4-FFF2-40B4-BE49-F238E27FC236}">
                <a16:creationId xmlns:a16="http://schemas.microsoft.com/office/drawing/2014/main" id="{A34ECFA2-CE0D-4B71-F89B-76D0C22D61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8B686CAC-7400-C247-A07D-E6F9AD338A7B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124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1124" name="Rectangle 2">
            <a:extLst>
              <a:ext uri="{FF2B5EF4-FFF2-40B4-BE49-F238E27FC236}">
                <a16:creationId xmlns:a16="http://schemas.microsoft.com/office/drawing/2014/main" id="{487DE873-3A23-E37B-8E11-C8EC2C17F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5" name="Rectangle 3">
            <a:extLst>
              <a:ext uri="{FF2B5EF4-FFF2-40B4-BE49-F238E27FC236}">
                <a16:creationId xmlns:a16="http://schemas.microsoft.com/office/drawing/2014/main" id="{051EAE51-D016-E15E-13A9-7FFDB8E34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>
            <a:extLst>
              <a:ext uri="{FF2B5EF4-FFF2-40B4-BE49-F238E27FC236}">
                <a16:creationId xmlns:a16="http://schemas.microsoft.com/office/drawing/2014/main" id="{E8F49D33-E13C-F68F-B9C8-BB3DB3966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6F062C-7AA2-7647-996A-5D2043EB157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171" name="Rectangle 7">
            <a:extLst>
              <a:ext uri="{FF2B5EF4-FFF2-40B4-BE49-F238E27FC236}">
                <a16:creationId xmlns:a16="http://schemas.microsoft.com/office/drawing/2014/main" id="{B0E932AF-B6EB-4ABD-DA13-76120405BE9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D8B64E3B-B633-2A49-B202-986839E4DB52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125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3172" name="Rectangle 2">
            <a:extLst>
              <a:ext uri="{FF2B5EF4-FFF2-40B4-BE49-F238E27FC236}">
                <a16:creationId xmlns:a16="http://schemas.microsoft.com/office/drawing/2014/main" id="{588D7F85-4DDF-B5B2-4A05-A885DA952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3" name="Rectangle 3">
            <a:extLst>
              <a:ext uri="{FF2B5EF4-FFF2-40B4-BE49-F238E27FC236}">
                <a16:creationId xmlns:a16="http://schemas.microsoft.com/office/drawing/2014/main" id="{2E930FA8-3ECF-05DE-C779-8C2DF51E7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>
            <a:extLst>
              <a:ext uri="{FF2B5EF4-FFF2-40B4-BE49-F238E27FC236}">
                <a16:creationId xmlns:a16="http://schemas.microsoft.com/office/drawing/2014/main" id="{998796E7-DDC1-AB2E-E3E7-A497AC90E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8F6574-D080-1247-847C-7D9BB74ABDB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219" name="Rectangle 7">
            <a:extLst>
              <a:ext uri="{FF2B5EF4-FFF2-40B4-BE49-F238E27FC236}">
                <a16:creationId xmlns:a16="http://schemas.microsoft.com/office/drawing/2014/main" id="{A5672901-C1E7-513B-2DBA-CC88CD5354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75182649-794B-C943-96BF-C389D9D6F3C5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126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5220" name="Rectangle 2">
            <a:extLst>
              <a:ext uri="{FF2B5EF4-FFF2-40B4-BE49-F238E27FC236}">
                <a16:creationId xmlns:a16="http://schemas.microsoft.com/office/drawing/2014/main" id="{8A9CF875-9C97-A3D7-D295-3A87961CC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1" name="Rectangle 3">
            <a:extLst>
              <a:ext uri="{FF2B5EF4-FFF2-40B4-BE49-F238E27FC236}">
                <a16:creationId xmlns:a16="http://schemas.microsoft.com/office/drawing/2014/main" id="{7FC4A301-CEA4-65EB-9D7C-7452B57F1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>
            <a:extLst>
              <a:ext uri="{FF2B5EF4-FFF2-40B4-BE49-F238E27FC236}">
                <a16:creationId xmlns:a16="http://schemas.microsoft.com/office/drawing/2014/main" id="{DE0EB543-78EA-2379-0222-F05B55766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2164CC-50D8-9E4B-A1C4-B791E5CF904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267" name="Rectangle 7">
            <a:extLst>
              <a:ext uri="{FF2B5EF4-FFF2-40B4-BE49-F238E27FC236}">
                <a16:creationId xmlns:a16="http://schemas.microsoft.com/office/drawing/2014/main" id="{C75AD09B-0BBA-511A-1EC4-52822E4B33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70630EF3-AA84-F440-ACE9-71683C53644A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127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7268" name="Rectangle 2">
            <a:extLst>
              <a:ext uri="{FF2B5EF4-FFF2-40B4-BE49-F238E27FC236}">
                <a16:creationId xmlns:a16="http://schemas.microsoft.com/office/drawing/2014/main" id="{A94181AC-AF22-719C-0D89-D6E963E35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9" name="Rectangle 3">
            <a:extLst>
              <a:ext uri="{FF2B5EF4-FFF2-40B4-BE49-F238E27FC236}">
                <a16:creationId xmlns:a16="http://schemas.microsoft.com/office/drawing/2014/main" id="{DB1390C1-E088-AA69-2CFE-CE51FB900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>
            <a:extLst>
              <a:ext uri="{FF2B5EF4-FFF2-40B4-BE49-F238E27FC236}">
                <a16:creationId xmlns:a16="http://schemas.microsoft.com/office/drawing/2014/main" id="{44A83A14-CA5A-74B9-7622-A460E2C693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56134-A938-A047-8A9F-02EC89465BF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315" name="Rectangle 7">
            <a:extLst>
              <a:ext uri="{FF2B5EF4-FFF2-40B4-BE49-F238E27FC236}">
                <a16:creationId xmlns:a16="http://schemas.microsoft.com/office/drawing/2014/main" id="{2AB3A009-DA3B-BEAA-100D-8596F191EE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F998EA58-5C28-DC4F-8266-03C56EF222FE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128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9316" name="Rectangle 2">
            <a:extLst>
              <a:ext uri="{FF2B5EF4-FFF2-40B4-BE49-F238E27FC236}">
                <a16:creationId xmlns:a16="http://schemas.microsoft.com/office/drawing/2014/main" id="{B97E2966-65ED-DFA7-9125-516F62B46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7" name="Rectangle 3">
            <a:extLst>
              <a:ext uri="{FF2B5EF4-FFF2-40B4-BE49-F238E27FC236}">
                <a16:creationId xmlns:a16="http://schemas.microsoft.com/office/drawing/2014/main" id="{CAFECFB4-93F1-DCC3-59BD-D9C515203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>
            <a:extLst>
              <a:ext uri="{FF2B5EF4-FFF2-40B4-BE49-F238E27FC236}">
                <a16:creationId xmlns:a16="http://schemas.microsoft.com/office/drawing/2014/main" id="{BE0ABA64-1CB0-6D09-98D3-E3108977B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30D326-8D7C-0C47-AC46-E91460FD1B4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363" name="Rectangle 7">
            <a:extLst>
              <a:ext uri="{FF2B5EF4-FFF2-40B4-BE49-F238E27FC236}">
                <a16:creationId xmlns:a16="http://schemas.microsoft.com/office/drawing/2014/main" id="{D122E239-651A-6883-CB5E-97315FE8EC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7C236243-A08A-5C44-9A4F-0D67B26CE646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129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1364" name="Rectangle 2">
            <a:extLst>
              <a:ext uri="{FF2B5EF4-FFF2-40B4-BE49-F238E27FC236}">
                <a16:creationId xmlns:a16="http://schemas.microsoft.com/office/drawing/2014/main" id="{33000CB1-5FA7-2FF2-60E2-8861D108C1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5" name="Rectangle 3">
            <a:extLst>
              <a:ext uri="{FF2B5EF4-FFF2-40B4-BE49-F238E27FC236}">
                <a16:creationId xmlns:a16="http://schemas.microsoft.com/office/drawing/2014/main" id="{8D17F863-4320-F8D0-7149-B8F53C5CB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4E3C83A-6B31-4F9E-DA67-8FB1540D8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37C4FD-723E-7948-8EE9-4BA16D21BA9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27CE863-70B2-81CA-66AF-C946BF6CD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C8077AB-AC4A-2E52-C966-BFDCE4D32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5A1FA67-8A7B-8158-A3B9-882404432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CFA2A5-E202-C743-B1AD-1A63AEA4CF2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5B751A6-88F0-3758-CF27-A0238A162A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72E8568-51B0-D7BC-D75C-0D2EAE203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12E24CD4-9D24-1783-48C8-F7DEA883F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02926-53FD-9B40-84BC-1E6E9B57D13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B8E1495-1E0B-F6AC-D79B-568D176D8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BD58ECB-BB50-68ED-FD5E-159C5F553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6A86A8F-065B-3DBD-5BCD-607D744D7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5E8848-C335-6147-907C-F06AB7CC5AB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2522EC4-08CC-9913-FB09-8735989B4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D95E74F-B236-744D-B4D2-57E3F69CC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0474F62-46C5-0959-3BD9-8397085209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2BCABA-14D7-A240-95CD-749F9221FCD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63CDB56-4C5E-EE54-B72C-04AFC1773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06E8E62-FB1F-DEB5-E242-8D2AA624C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140C79D-D0B3-BD3C-F97E-EAFE7FD4E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5A4534-837E-1E45-9ADD-E63FC9BC60C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F5426E5-D8A5-0B99-02BD-A6B1D208A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3EC7357-844D-D810-5582-F3A90BC1C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7B3A395-5E9D-CCCB-C5D6-DD1317CEC0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DD0A4C-6A45-1A40-A6BC-6F21D4307EF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A07E290-31FE-2FD8-7101-CE4211BA2B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6A3786B-7A1F-8B28-774B-961B69760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2BBE0C1-A250-18A6-FB2C-FFD6F5C5E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C8FCF-B42E-EC40-815F-9A8375F8AF7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63507B6-CAE7-5463-FF02-0DFD1B5C4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3118338-CEF2-0068-9C60-42E21BA78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C8B7B8B-F371-20CC-0CCF-C1EBBC52E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C7EFAD-D562-6E4A-9A58-F43C50449A5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03B5674-D8E4-156B-CEEA-9988C556F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0218129-D614-90F0-71FB-9ED783706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8FEE564-1E0C-16AC-E806-518649716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369021-1FB3-9D4A-9F2D-A897F677C50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E9C7463-EABA-0485-463D-331DE5084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4C8B9A7-997A-4FC9-80F5-8FAC57BF7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4CE8FA8-B282-3406-4E08-AE08E7172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5A4925-6A17-A542-9DC6-36BFD8A22FA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403FEAA-7577-665A-C641-36A99FA30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1903BA8-542A-DD82-373B-7974A7BFB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356B660-C103-17DA-FC75-6823F37E0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C5BF71-2FFE-6742-BAEB-C4EF5BB34B3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D4135FD-EAA5-E425-F9B4-EAD2C99A3C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F316BFF-5BAE-94BB-0E3C-CF2BBC872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1351A37-D949-2567-E127-C5DBCD16C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D24A1B-58A3-9A4D-BE75-9D34D8C77FD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35F9264-4FF1-CDA4-2D05-433605406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2C06A39-C2A9-1A14-8B4A-1F0E11981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02FC5B0-889B-CC87-396C-39B98B693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AB3E8A-BEAA-B644-A014-5440CCE6EC9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9EA8348-6E7A-AC2E-B038-D7C587BDE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BD37D18-DB35-D555-36CB-1F4B8EADA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7841ED7-0CF9-B9EA-BE76-017BF2B572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FCF469-D11F-2144-A32E-39B6308F573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EFC3DF9B-E9FA-95C2-2B69-E68B7A181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88C553B-371C-B9BC-1895-3D98080F3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F7ED2734-BD28-3F32-0C54-DAF8F3061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579DB1-6F5E-5A49-B2A3-B47F76C12DA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901D3CE-6D85-ABC5-96A7-E52F2573C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C92F4C1-99D4-D2FF-2DC3-837002240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EA96433-FF49-222F-3C76-D3E4E50E3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28131-3C3D-CC4C-B2A2-DE354B81AF2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A4EEC88E-6DB4-7B8D-FFC1-2C9E58999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CC74593-7031-E6C3-3486-0C683E955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CF762B9-4DA1-BC94-F914-C9FD68E1A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3DDF64-6941-6649-B159-A924E55B4D3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252263E-3616-1B78-D74E-F2CDED582F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1EAAA848-C65D-3078-162A-225AF6A35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DEBB967-0872-652C-BDA5-849C5216D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DE9A5B-AEFC-0949-B2CA-404EB1A49E7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CC2B286-117C-9546-50A7-490F7FD9E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44C6F55-2A55-203E-56A9-83C9729A8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8D371F3-2933-CD1E-D30E-5528FE2BF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36A37A-2B63-A749-89D5-38A004CB908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C5EF037-B8EA-1F97-E5A1-93163EB97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BC65B34A-C060-3997-BB38-07A17F936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A0A119D-F353-6A4A-7031-5D7EDB3F5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CA493-F069-C44A-995C-F7C1170EBD1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33D360C-1667-527E-8F31-9959E109F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10DA1D2-A5E2-EFED-FC91-3BA7D10BF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0F382E7-9E8B-5581-67DB-EAE98C60E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A58520-21C6-A74A-B751-C0789A53394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2031CF2-8CCC-AE3F-4F65-CF0E3BE79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29A7B49-769D-1DA6-CAE1-4AE5E867D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3373420E-1863-AF4D-F547-ED0D5FCE2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1F83C0-0F7A-F84C-A050-DA92E32C176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3F1F8E7-7795-9E91-A8A1-27FC07B40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758F221E-6DD5-C7D1-E285-7B4E15D17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9F1CCF9-E160-4425-FBA3-E1A6288F49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8DBBA6-648A-254A-9991-187B95BBBD9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1DC3E8C-CC32-9A40-A621-053C9A348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0E2B9A2A-EAD7-6477-2915-CF00BC500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5FD03728-19A9-6AB8-E2DB-A447E0E73B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C92420-5A9C-9A43-9C26-3A369FA7C49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B71E82B6-D711-82E8-DC67-D2989263E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70F5C72A-71B9-97E6-EB02-9748BC9E5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F1C94A4-9189-E675-3B72-2A028FCA5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F6C21-1DE3-5246-B57C-291091215C0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53EBC683-ED9D-F250-BC7F-C460EDEB6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D1E66D7-D5BA-C34A-C518-DF7E5DD66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CCC5BEE-2E69-C12A-731C-570273649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256580-CCEA-5C47-89E1-105A79E1C0B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1EA2C193-3CC1-8479-83D7-863DDF6F9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0BA831F0-CA4C-3733-CFCD-325D7E831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3CCBFB6C-BB67-436F-DB63-4611076E7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19B13-55A5-E140-A8B3-2986C0D8B7C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9E6E02E4-0B9E-15A4-3497-F5DAE6669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3C2376E9-BAE3-78EA-C984-F42061A5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4082490-A091-44DE-DCC6-FB8AA1868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472F9-E693-D443-A44E-D7DA1B35911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8AECA60B-4BDC-3822-9052-CB91F368C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F1AC2627-5136-2141-832C-8554828ED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3F0081D-80F3-1F4E-4EA6-73CC5A7723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DCAB5-595D-FC4C-B928-E8F0A0C3F3C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B437BDC-1238-BB13-78BE-976615554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2A20B3D-E596-6AFD-F075-3EAEFDDC7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6803DDAF-4724-2137-75F8-FB5CEC258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833381-7493-B84D-AAEC-1EC92ADCA90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0AFC9B8D-067E-0293-D087-A7EB4BC87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66444D0-D81E-09CA-067D-F6960B36E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0CC8A3F-BF9A-20FD-D8C1-47DC99C44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8FE780-AEEE-4648-8C49-B9546CFF971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AEFFA20-2F44-8E5C-BC22-9637B56E8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942738B-6657-3A47-4B09-EC2DB8DC3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366F37AD-3EDF-183E-AD90-89509AE49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E94F2E-B7BE-B448-B955-3F228878563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A1CB412-03A0-FD32-10CC-2BDE8A7BA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FFDB1B1E-F345-D816-C07F-1AFA00698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6B8E0930-1B5B-70AF-1C94-A96E833EA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F9250-A562-E342-81C2-0E9C91E4904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01AEBD92-21DA-39B0-8DD7-E39BDBC7C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2C66D052-FEB2-5A97-64A0-146F6FACA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081BADC8-2D72-2ECA-B77C-D0AEA52C9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9792D0-AC8B-9F48-98B8-75B828497B1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5937683-A482-E60E-FDC8-BE53A4B76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D3EBEE23-1EC6-8695-9612-A5D63872C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FDC3075-8F3B-EA61-41C8-60E50F9B7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0B148-F8DC-1D4D-9789-CA31F1D82C7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831057CC-FA04-99FC-5DBF-F269B92D7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555A55D5-131C-DD10-EA0D-69995B5BA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DD5CEAF-6E20-C436-33BF-E8A855C03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C53525-DF59-3B46-9CDC-ED2425B28A5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69BF0D4F-3F7E-8683-F421-6484DD96B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D8995404-BCFB-2ED1-0929-19D89E5B3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62D5B3F3-C1BF-EEEB-EE2B-D4A1492C9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23B7A9-D947-494F-9BC7-ABEAB19A7C4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9A7B035F-7466-3BB2-6525-5D820E7DF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00C940A7-7668-5493-8732-7D264D97F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6F77E999-ACF6-C4E2-7607-E782DBD37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13D60-59F5-C942-9FCF-0D0B98C5B5D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2FE8E36-89B2-E7D6-D7A7-61FF90C2E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2956514-BA07-1BF4-86BB-00B81B7B1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8C9A5E8-7BFB-F2DB-5FA0-2CB552B92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505D4C-7F9E-434A-84E2-D6D02097CB7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FEF48A83-7B27-5743-4D5B-D3765A1A6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87AFB019-4AC8-DA73-6FDF-937609027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D6BD1FE-F965-27BC-99CA-8D7BDEA52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FF0060-4CEB-A642-8D2D-BB632C32B89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439D00A-0A81-7C8D-7219-4D7B121888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A859541-9807-E4AA-C8F2-4365DA162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E6947DB1-C0AC-FF8D-BE75-20386164D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18EB1D-1466-C645-BA4A-3D3CDBBAF4D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B7214A13-1C5E-825B-B14D-DDB8C430E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BF6D2738-3D58-BD5F-609A-60977F9C6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3793E16-0CA4-D11B-11C3-A589140A5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62003F-E4D3-DE45-8FD7-CC4F7246EE4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E40F6A0-7AFE-7EBF-D765-CE350B806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68E1AFCA-8C12-1D52-7338-830540EC3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5328F6A-3D29-E29E-6731-ED4E2FDBF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AF665C-D598-4847-8DB9-3733C2F572B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8C8622AD-1AA3-C85B-ED39-96CA155A0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EB70E084-FF0E-33C4-BB3F-B04F6BEB6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37ACEDD8-444E-596B-C4B7-9E97A50E8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18CF3-BC9F-2F43-88F6-96C2CF05631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66B7B1F-F90F-A8EE-837E-C556954AAC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79C242DE-2A55-DDD6-1DEC-57AD98D66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8D5664F7-B822-6DF7-9D19-6D755A1A0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1431DD-C5DC-C94A-A8A4-E2023DAE4AA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FB9FA8A4-F07E-0F39-D402-8E8765B18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9AB61DFB-26CD-3E05-B2A7-7362DE689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D393DA59-B880-D014-64F2-A7F47A7F1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F9645A-12D1-C84B-BBEF-DF9ED9219A0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7F4C687-F3A5-5FC8-6F8A-5B37416BE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87D4C819-680D-38C5-367E-3A80C5EF6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74C9A515-B389-80A4-795F-B1E1628E4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F46E1-6137-B143-8043-F5C58FFECBE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F0DFACB0-41F2-65F5-458E-5C50920A1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B571D45A-8F07-B97F-CED2-438BF8BA5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A59B40BA-E268-DF49-115F-7FC6EDD57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6713E9-4D08-EC43-9A4A-D6AFA11953F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E2019E7E-1C77-16AD-741B-C141D54EF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86197A60-4DF5-4882-8805-C98D06EF9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FF257DFD-F714-9B81-BC98-CB87D414D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FD8A75-CF31-7D49-BAA1-E5D22302693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9793CC78-10BB-25D7-1505-39DEFC6BE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15D96D82-1A75-26FF-EC8D-5333EBDA4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F1DD0CA3-4666-96FF-E48A-6CA0C4B91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C0106-36B9-9C4A-AD12-A58CD7486DA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75D2CE6B-EEA8-B533-198D-014F3FA89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56E1E70-1B6F-042E-5A93-7FD99F440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B5D75B9-8FDA-C1B5-D64E-D1BCBD69C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3C8D7-CD79-2B4D-99D9-A3716E2811E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EF08F9A-7BAD-C66B-DD1C-1AA3DC78D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DC86183-92AA-3A39-C1E8-31F1FAC9B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06E8839A-2733-1DBF-225C-7C06DA156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CD46A3-A1B7-CF4A-985C-C0E9DD6C059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9DA06AAF-1EB8-349B-C1C0-4E562E9F5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8DC809C4-EB1A-C95F-E31C-D29CD6107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B76A3B96-2000-A187-BADA-CE8643D31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AA043F-3C1A-B042-9FF8-C972F12B7AD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71C82E49-5EB8-7078-A863-0A25E5D42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8582258-623A-F72D-5CFF-226333ECD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C91156F2-F670-7C27-5639-028715719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58196F-351D-ED41-9C0B-D0A0ABE004A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13D2EDB0-FF12-AFAC-D4C5-57AACDF28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B0DFDC49-75D6-4990-A024-86BA06807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ED026320-59B8-E1BE-1506-E8F46EE1C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8B13CF-0A70-4141-9ADB-B25597D9BCB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8BD9579F-BEEF-E142-4A94-F2BDA5F31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1D57F0D5-5AF7-8C58-2C3B-31EF31705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D206E613-728E-E54D-945C-802152AE1E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5CA02F-8008-7E48-ACBD-B42EC2FB71F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620246B3-D84A-650B-6492-3925E9854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2C836C75-F483-CF95-7F5B-B883F8800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85ACF592-74AC-FEDD-6206-E190B6149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47695-753F-8948-BED3-8A58F46647F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527DA147-E9CB-E93E-E5F0-80E39A39D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965BC737-5271-3171-1ADF-E6CFD7CA6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55D21714-0E58-5190-EF8B-BF4609573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4F8C02-B1CC-054A-9D0C-85219F6AA47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9842A8F9-06A4-3F34-A4F5-557B2B820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BAA97CC2-8875-D722-1029-9CEDE40D5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CD1EBEE2-47F3-C590-9F02-CAB42F48B5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A4881-28B4-9B4E-A780-D99388C9453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88184BF7-43DB-70C1-F683-D7AE107BD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CE4F4CB7-DB11-C681-29AD-8F7AB680C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894C05F1-FA96-C2A7-E06C-B2C54F3EF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26AF27-6AE6-8642-9E76-5C0DFFB13B9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1A3717B5-89CF-1306-02AE-8B2FA3050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FABBD97D-9723-9873-6893-DC5AC5D06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7713CEC2-DE66-DE64-FB5D-E3461B564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7043A6-4227-E149-8425-5F32A4CD480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21F13DBA-BAB0-D399-AD51-3C76F4E0E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886345B8-84B3-5C62-1CB5-27EA47514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2A0E272-8427-6E6E-31CC-10C7EFF57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8BD268-A727-6748-AF0A-26420B69C51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4BC2E52-2251-9FFB-D415-84036FA80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99F41D9-257D-12DD-A065-B399C0119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69EA03A8-81BA-27B4-5583-6F58DA5232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886A0-3D16-4D4B-952E-0F71FEB7E5D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690AAE4B-C7C2-E52E-E35E-AA5CC39D1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C94C66B5-9B53-E536-B035-43A86FE1C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FACAA6B3-0585-E58B-BB81-D7F6A87C3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269C2-AF5A-B140-A907-C1394BF4917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760B12F3-9D82-C0DE-8AF5-4F90C900E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1105F39C-D8B9-5670-5731-042773347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38EC523D-2FF2-4AF7-B18E-957F4B3D7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A85FFFF2-98E6-9ADF-C525-4CE9ECB58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AFA30F5F-E452-1DFF-6B7E-B00FC19DB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6BECC5-8AB9-084A-8641-B83408570C5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8B91A20B-D0F2-6839-C1B5-FC6B80283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34EC7227-F7AE-253A-3DB2-24784A2A1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1803A16B-7F36-46BC-D997-E2910AFCE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E88145-B88B-314F-AFB3-6486ED2A20A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3" name="Rectangle 7">
            <a:extLst>
              <a:ext uri="{FF2B5EF4-FFF2-40B4-BE49-F238E27FC236}">
                <a16:creationId xmlns:a16="http://schemas.microsoft.com/office/drawing/2014/main" id="{E9B7FABE-7232-0FA7-65A4-12F3BC8AA4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B82D9C42-C1C3-9247-8735-42400B5DEB76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74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D20F24C1-B2A4-4EAE-AF25-CE5D7064B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5" name="Rectangle 3">
            <a:extLst>
              <a:ext uri="{FF2B5EF4-FFF2-40B4-BE49-F238E27FC236}">
                <a16:creationId xmlns:a16="http://schemas.microsoft.com/office/drawing/2014/main" id="{978842DD-3C81-EFEF-F59A-B7979ED15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725F93C8-23E0-0657-DF14-930C5717F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473A4B-BB10-7340-8E07-C0DE297F806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771" name="Rectangle 7">
            <a:extLst>
              <a:ext uri="{FF2B5EF4-FFF2-40B4-BE49-F238E27FC236}">
                <a16:creationId xmlns:a16="http://schemas.microsoft.com/office/drawing/2014/main" id="{BFEF672B-C112-11C1-5273-D816DE97F0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680D1AD3-3027-474F-93AF-D6D130FF571D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75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039B0604-C803-D923-C082-3579E3020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>
            <a:extLst>
              <a:ext uri="{FF2B5EF4-FFF2-40B4-BE49-F238E27FC236}">
                <a16:creationId xmlns:a16="http://schemas.microsoft.com/office/drawing/2014/main" id="{160B228C-7232-A779-073D-0EA7B5F1C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EF6BA150-0939-61DA-A7F1-748BF8284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953AAA-020D-AD4E-81CD-66C0284B99A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19" name="Rectangle 7">
            <a:extLst>
              <a:ext uri="{FF2B5EF4-FFF2-40B4-BE49-F238E27FC236}">
                <a16:creationId xmlns:a16="http://schemas.microsoft.com/office/drawing/2014/main" id="{09BD5FA0-CC67-51DE-78F0-70C84AFC7B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2C9573F9-B4B3-5945-B96F-01A4DE618873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76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BB57EEF5-E992-1724-9E7A-981E6BF19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>
            <a:extLst>
              <a:ext uri="{FF2B5EF4-FFF2-40B4-BE49-F238E27FC236}">
                <a16:creationId xmlns:a16="http://schemas.microsoft.com/office/drawing/2014/main" id="{57987681-7577-F4F7-ECDD-B55F932FD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F5319312-3702-2BA2-0DBC-75E1BCFD9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94BCE5-D5A9-AA48-8483-5AF2BB7EC9F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867" name="Rectangle 7">
            <a:extLst>
              <a:ext uri="{FF2B5EF4-FFF2-40B4-BE49-F238E27FC236}">
                <a16:creationId xmlns:a16="http://schemas.microsoft.com/office/drawing/2014/main" id="{9FBCD143-EB26-42A7-C53B-42C7FC3C9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7D6109DF-C229-7A43-8771-D7C25958D4D1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77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4868" name="Rectangle 2">
            <a:extLst>
              <a:ext uri="{FF2B5EF4-FFF2-40B4-BE49-F238E27FC236}">
                <a16:creationId xmlns:a16="http://schemas.microsoft.com/office/drawing/2014/main" id="{54848DA1-80BE-5715-19D0-39064C834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9" name="Rectangle 3">
            <a:extLst>
              <a:ext uri="{FF2B5EF4-FFF2-40B4-BE49-F238E27FC236}">
                <a16:creationId xmlns:a16="http://schemas.microsoft.com/office/drawing/2014/main" id="{EEA736F0-A4E3-D0FC-9E56-696F9104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B2A3B21B-01B6-8A04-CBE1-9361B73CF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2A197A-A2ED-374B-820F-BE8F8D9A1C1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915" name="Rectangle 7">
            <a:extLst>
              <a:ext uri="{FF2B5EF4-FFF2-40B4-BE49-F238E27FC236}">
                <a16:creationId xmlns:a16="http://schemas.microsoft.com/office/drawing/2014/main" id="{5617D7DC-699F-3F4A-3D24-B96D3EA9B8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7FC5DB54-FF89-3A41-8A9A-E79C88BCA887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78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6916" name="Rectangle 2">
            <a:extLst>
              <a:ext uri="{FF2B5EF4-FFF2-40B4-BE49-F238E27FC236}">
                <a16:creationId xmlns:a16="http://schemas.microsoft.com/office/drawing/2014/main" id="{E875C515-77B2-0BE5-DCBB-0E28841E5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7" name="Rectangle 3">
            <a:extLst>
              <a:ext uri="{FF2B5EF4-FFF2-40B4-BE49-F238E27FC236}">
                <a16:creationId xmlns:a16="http://schemas.microsoft.com/office/drawing/2014/main" id="{A9D718D2-432C-24CD-8DB2-0B492EB1B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697FCFAF-BA6E-4323-1013-7677299C4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B24433-6ECC-3C4D-AFDF-AE14CAD946A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EBBFC880-E050-A3C0-FFD3-C0421B435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440C6BF7-714A-A977-56CB-34DC94007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85BFA4A-FDDB-6158-EA02-F05E12078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68A9CB-30BF-184C-AB88-FC184EE0F4F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D48C77A-FD10-650A-2B07-D8B5B3817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E62DC60-438B-7DBB-72B5-E1D6AB2F3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5CF49958-854F-FF13-49C9-50450EB3D0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AD284FB-DAE9-4D4F-A799-0BD8C185975C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A20491D7-4092-DFEF-76A1-C6181376A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8EFC92F7-F6BD-CFDC-1D81-A1B752D0A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894DEE77-D83A-A6DE-2496-296FF9C0B5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1DD8BD-7922-F448-9EC8-662862A3038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0A2170E3-B45F-1A3F-F8D4-5EB97F8C5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625DB126-17BB-2D6F-CA42-2E006764F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F1CCC66B-A3C0-3465-3103-64153A7F3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C25F24-283F-654D-9489-86E10ECAAEC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3048E888-8ED1-B412-630F-0BF3F5A74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3D0E249E-04C0-C59E-3A71-4A78A99E3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9A1E4683-67EB-A233-E083-D3FEED89C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9B0CE6-7C27-5844-9432-EED55E3BAA9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58429B96-DC04-FF3A-58E8-C00CC5E2A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E1FB4126-4C0D-BC31-0B26-8AD1CDE17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>
            <a:extLst>
              <a:ext uri="{FF2B5EF4-FFF2-40B4-BE49-F238E27FC236}">
                <a16:creationId xmlns:a16="http://schemas.microsoft.com/office/drawing/2014/main" id="{4E0A1ADA-6C26-E4AA-D4E8-306196076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6ACEA-7619-4945-B15B-F0FDC987801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776ADB52-E893-BFC0-4B96-71E25CCD0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28BB3840-2078-0905-12EA-E36E9746D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>
            <a:extLst>
              <a:ext uri="{FF2B5EF4-FFF2-40B4-BE49-F238E27FC236}">
                <a16:creationId xmlns:a16="http://schemas.microsoft.com/office/drawing/2014/main" id="{B4358D57-6A0C-5350-4910-0F4679207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E9259A-A862-7F4C-9C48-C013B9F6435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251" name="Rectangle 2">
            <a:extLst>
              <a:ext uri="{FF2B5EF4-FFF2-40B4-BE49-F238E27FC236}">
                <a16:creationId xmlns:a16="http://schemas.microsoft.com/office/drawing/2014/main" id="{075876C4-8D87-9C83-4ADD-6446DAFF7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>
            <a:extLst>
              <a:ext uri="{FF2B5EF4-FFF2-40B4-BE49-F238E27FC236}">
                <a16:creationId xmlns:a16="http://schemas.microsoft.com/office/drawing/2014/main" id="{C621B5C4-8575-1B05-65BC-0710334C2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>
            <a:extLst>
              <a:ext uri="{FF2B5EF4-FFF2-40B4-BE49-F238E27FC236}">
                <a16:creationId xmlns:a16="http://schemas.microsoft.com/office/drawing/2014/main" id="{C9CABA88-CE05-E33F-CEE6-E23E58C25B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07787-F17F-CD4C-ACAA-2B5C4A30D25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299" name="Rectangle 2">
            <a:extLst>
              <a:ext uri="{FF2B5EF4-FFF2-40B4-BE49-F238E27FC236}">
                <a16:creationId xmlns:a16="http://schemas.microsoft.com/office/drawing/2014/main" id="{0034EC0B-528F-6626-AFA4-D345B32C2B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>
            <a:extLst>
              <a:ext uri="{FF2B5EF4-FFF2-40B4-BE49-F238E27FC236}">
                <a16:creationId xmlns:a16="http://schemas.microsoft.com/office/drawing/2014/main" id="{7A300063-6EDC-4360-0B9C-ABAFB310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>
            <a:extLst>
              <a:ext uri="{FF2B5EF4-FFF2-40B4-BE49-F238E27FC236}">
                <a16:creationId xmlns:a16="http://schemas.microsoft.com/office/drawing/2014/main" id="{372B68C3-AC49-FD8E-26B8-9D4D95083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3AD520-F107-A34D-B0DA-3EA8686345B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4163CE5E-99D1-CB6D-80B4-7B2257E07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>
            <a:extLst>
              <a:ext uri="{FF2B5EF4-FFF2-40B4-BE49-F238E27FC236}">
                <a16:creationId xmlns:a16="http://schemas.microsoft.com/office/drawing/2014/main" id="{FB8F8841-2007-6CDA-7DD6-968A213A7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16841FE3-4F3A-33BC-10F5-BB1ACC288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2E914D-3C9B-C444-8CEB-B5D5BE39604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6A270E37-1275-422F-F580-5C7146F7B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BB46F705-100F-61FB-5964-7100499A6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5440E4D5-CD4F-1F01-3351-04C90A33D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482648-DCA8-1045-8663-E12EE40B819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140E45E6-4AF3-74C4-E71A-249AE0366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BC429EF8-FCC7-4746-0422-847A90BD1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2D51F10-5BD8-E709-0270-335FE1CE3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83981E-A8BF-C74C-8A71-9197BFFF67C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94FB6D9-C4D4-57C1-1C3B-C88592DCB9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8123D57-0DF4-2076-66B6-6F3C77E7F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A9217360-6774-C759-611B-75509095A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CEF0E7-86A2-D54F-B8E0-D80339D0F42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684AED5E-E32B-9328-F806-39540FD8F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478CDAD1-739B-FB87-3270-72C9DFF4F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43BB66E7-6FC9-0BC1-5FF5-EA89EA0E4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6A3A4-C70B-2B42-8D64-5CA206809C1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9F92AD41-4BB7-6771-EDAF-08C2D50CC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438B7ACC-AE29-4EFE-1496-825BC765D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0FF86753-1A3A-682B-C2C6-BB7668197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7BF13C-7FF6-144B-BD1C-D3602C5D56B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4EC20F6D-B1E3-F940-0CB2-E04BE8EA2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3138BE50-1293-D2AD-80D8-597F74266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>
            <a:extLst>
              <a:ext uri="{FF2B5EF4-FFF2-40B4-BE49-F238E27FC236}">
                <a16:creationId xmlns:a16="http://schemas.microsoft.com/office/drawing/2014/main" id="{F474DEE8-5C36-28D1-98F1-7F6F22534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F41F9B-23BE-A046-848D-4A395CE89E2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635" name="Rectangle 2">
            <a:extLst>
              <a:ext uri="{FF2B5EF4-FFF2-40B4-BE49-F238E27FC236}">
                <a16:creationId xmlns:a16="http://schemas.microsoft.com/office/drawing/2014/main" id="{7DDC4608-3FC0-7B0A-557E-5AD29C93F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>
            <a:extLst>
              <a:ext uri="{FF2B5EF4-FFF2-40B4-BE49-F238E27FC236}">
                <a16:creationId xmlns:a16="http://schemas.microsoft.com/office/drawing/2014/main" id="{91B86698-FF21-FBA7-FDF4-32A9794F0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>
            <a:extLst>
              <a:ext uri="{FF2B5EF4-FFF2-40B4-BE49-F238E27FC236}">
                <a16:creationId xmlns:a16="http://schemas.microsoft.com/office/drawing/2014/main" id="{BBE48142-B84F-CBFC-B452-85F48C9A1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CFC391-107F-9F46-8236-CF6673FA8E6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83" name="Rectangle 7">
            <a:extLst>
              <a:ext uri="{FF2B5EF4-FFF2-40B4-BE49-F238E27FC236}">
                <a16:creationId xmlns:a16="http://schemas.microsoft.com/office/drawing/2014/main" id="{72908FBC-16E4-885D-956D-5C77BD2543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0990183B-0A1B-844C-824D-06FC0FCEA6AA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94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9684" name="Rectangle 2">
            <a:extLst>
              <a:ext uri="{FF2B5EF4-FFF2-40B4-BE49-F238E27FC236}">
                <a16:creationId xmlns:a16="http://schemas.microsoft.com/office/drawing/2014/main" id="{92CF88C2-956A-DC77-74FF-2F3D4D561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5" name="Rectangle 3">
            <a:extLst>
              <a:ext uri="{FF2B5EF4-FFF2-40B4-BE49-F238E27FC236}">
                <a16:creationId xmlns:a16="http://schemas.microsoft.com/office/drawing/2014/main" id="{ED5D6B67-F9E5-0DD5-6A19-36A6CB0D2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>
            <a:extLst>
              <a:ext uri="{FF2B5EF4-FFF2-40B4-BE49-F238E27FC236}">
                <a16:creationId xmlns:a16="http://schemas.microsoft.com/office/drawing/2014/main" id="{A0C01ACD-F590-BFFA-3375-2B2D5430E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C97736-D34C-0A4E-A478-67B4DD9FB8E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1" name="Rectangle 7">
            <a:extLst>
              <a:ext uri="{FF2B5EF4-FFF2-40B4-BE49-F238E27FC236}">
                <a16:creationId xmlns:a16="http://schemas.microsoft.com/office/drawing/2014/main" id="{9880C036-330D-32BB-FB46-A42F165CFE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fld id="{46D5E76D-7D21-D046-B1FD-6030C05D4A2A}" type="slidenum"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95</a:t>
            </a:fld>
            <a:endParaRPr lang="en-US" altLang="en-US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1732" name="Rectangle 2">
            <a:extLst>
              <a:ext uri="{FF2B5EF4-FFF2-40B4-BE49-F238E27FC236}">
                <a16:creationId xmlns:a16="http://schemas.microsoft.com/office/drawing/2014/main" id="{F984050B-35BC-38E2-BF38-46E9D50D3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3" name="Rectangle 3">
            <a:extLst>
              <a:ext uri="{FF2B5EF4-FFF2-40B4-BE49-F238E27FC236}">
                <a16:creationId xmlns:a16="http://schemas.microsoft.com/office/drawing/2014/main" id="{5A9152DB-F213-2885-82EF-2D3FA6358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>
            <a:extLst>
              <a:ext uri="{FF2B5EF4-FFF2-40B4-BE49-F238E27FC236}">
                <a16:creationId xmlns:a16="http://schemas.microsoft.com/office/drawing/2014/main" id="{EA48EB02-B6DB-4DA7-8BDE-A7E59A39B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33DC0A-08F2-9945-96C1-BD076893256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779" name="Rectangle 2">
            <a:extLst>
              <a:ext uri="{FF2B5EF4-FFF2-40B4-BE49-F238E27FC236}">
                <a16:creationId xmlns:a16="http://schemas.microsoft.com/office/drawing/2014/main" id="{87DCE4DD-F861-94ED-E60E-FABD2A5BC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>
            <a:extLst>
              <a:ext uri="{FF2B5EF4-FFF2-40B4-BE49-F238E27FC236}">
                <a16:creationId xmlns:a16="http://schemas.microsoft.com/office/drawing/2014/main" id="{A1495805-0B33-F750-0242-DE8E51F0D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>
            <a:extLst>
              <a:ext uri="{FF2B5EF4-FFF2-40B4-BE49-F238E27FC236}">
                <a16:creationId xmlns:a16="http://schemas.microsoft.com/office/drawing/2014/main" id="{A65D715D-FD45-8DD1-ABD2-7498F4289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D385F-9F3E-BF47-939E-7BD220994D3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27" name="Rectangle 2">
            <a:extLst>
              <a:ext uri="{FF2B5EF4-FFF2-40B4-BE49-F238E27FC236}">
                <a16:creationId xmlns:a16="http://schemas.microsoft.com/office/drawing/2014/main" id="{422B238A-CF04-C5AA-FDF8-4B0F04C0A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>
            <a:extLst>
              <a:ext uri="{FF2B5EF4-FFF2-40B4-BE49-F238E27FC236}">
                <a16:creationId xmlns:a16="http://schemas.microsoft.com/office/drawing/2014/main" id="{F87CF025-6AA3-7FA1-CB36-D542D84E0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>
            <a:extLst>
              <a:ext uri="{FF2B5EF4-FFF2-40B4-BE49-F238E27FC236}">
                <a16:creationId xmlns:a16="http://schemas.microsoft.com/office/drawing/2014/main" id="{7AF50195-7B1F-75AF-1926-146FBADD5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B680EC-FFC4-DE4B-B673-A400F8D2538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75" name="Rectangle 2">
            <a:extLst>
              <a:ext uri="{FF2B5EF4-FFF2-40B4-BE49-F238E27FC236}">
                <a16:creationId xmlns:a16="http://schemas.microsoft.com/office/drawing/2014/main" id="{0FD5E62A-410F-892C-3888-CFCE9DDD5B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>
            <a:extLst>
              <a:ext uri="{FF2B5EF4-FFF2-40B4-BE49-F238E27FC236}">
                <a16:creationId xmlns:a16="http://schemas.microsoft.com/office/drawing/2014/main" id="{BAA263E9-7FDF-8DE1-33EE-7B6CAAB51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>
            <a:extLst>
              <a:ext uri="{FF2B5EF4-FFF2-40B4-BE49-F238E27FC236}">
                <a16:creationId xmlns:a16="http://schemas.microsoft.com/office/drawing/2014/main" id="{FABD0BAC-B654-4F8B-E314-B5BF811CB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B74A2C-76DB-3C40-8763-D5E7F5385B0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923" name="Rectangle 2">
            <a:extLst>
              <a:ext uri="{FF2B5EF4-FFF2-40B4-BE49-F238E27FC236}">
                <a16:creationId xmlns:a16="http://schemas.microsoft.com/office/drawing/2014/main" id="{6CDABDD9-5904-C233-D2CC-9386543AE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>
            <a:extLst>
              <a:ext uri="{FF2B5EF4-FFF2-40B4-BE49-F238E27FC236}">
                <a16:creationId xmlns:a16="http://schemas.microsoft.com/office/drawing/2014/main" id="{A3A4FC81-034C-7187-CD12-11ED68786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B6607-CC12-524A-4DC5-5E880A9F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E437-93A1-39A6-F2C0-7E353DF1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75AF8-E0A5-AEA5-35F7-429D115F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3D63-23B7-5C4B-916E-074C204FD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87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318C81-617B-9508-9FDC-EA4D4345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435D1F-3434-3350-7E0A-23651AC8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DA9AFD-0B18-5184-355A-21AC42EA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EB9E-AF0C-2B40-AC36-86E83FCA2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08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75358A-9C1C-5818-E5C9-6919049F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10313E-0C33-FFEA-1F2F-E275BCDA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6A81C4-8814-9B68-6A97-2B2626AD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F6AA-AA95-134F-B077-62285C5D5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08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455058-A9D0-B345-F270-D7AF83D8D9C8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0FA9C-83ED-96C9-F66D-AF4276FD67D2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B87987-EEB2-9EAB-B2DB-99BB24939D3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E408F-59B7-2A6C-E8B9-D1D9A14682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DA0EA-1BC3-81F9-02EC-CB3BF5C167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30AA-05AB-F54C-BAC2-0F43ADBF4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66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B1286-1E2C-E64A-5AC1-638DB8F5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BF1F-E2A2-6B9E-FA7F-5D89E539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4995-C5F1-39EB-D642-18FCF48A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B414-2DFB-0444-8423-89419FB83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67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F93803-7657-C3B4-229E-D14D1CB882F1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506AD9-ACCC-0716-15BC-01CD61257B6A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EE93DE-7146-2A4E-D5D1-8B6F52B97B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0F5D18-16FD-302C-2609-63AAF180972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C6BBE2-C9A9-414B-1F11-BD7B95093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6956-2D3E-BA45-812E-4D6D6ED6A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843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5E7BFD-9932-A42B-BA6E-2F4DED1EE493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75ED24-B9AA-6B9A-102E-8087E623F313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F2B6AF-060A-D04A-9E76-B44BC631E39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0FD102-332C-7EE2-3895-AFA14541061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861834-C9AA-087D-B87C-A6BEE20599C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B1B7-0F9D-664B-A8C0-E61B58F1F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575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0091-58CE-A625-B1CC-E4DCC45C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AA08C-32E7-6376-B733-3BAC52AF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B035-3E4B-914C-7C95-3DD6DD81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E00E-6C05-EC4B-AD4F-1E791DDC6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23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7DEC-D2DC-2F57-DF68-3DE47BD6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97CD7-E1D0-78A2-0C91-822DDC64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69A9F-9732-D833-3469-496FF893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BFBC-0487-C845-A761-2720A44D5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26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0F41C6-9BC9-DD97-183A-8A9FE5739F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86176C1-2E56-28FD-263F-85BF3D977F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C1FB480-99C7-D562-D23E-978D9D0FDE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5A9FF48-C519-793E-A13E-3434BB1C11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D6F0B4-0F91-4D2D-F51F-9FFE82D885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4 w 1722"/>
                <a:gd name="T1" fmla="*/ 42 h 66"/>
                <a:gd name="T2" fmla="*/ 1674 w 1722"/>
                <a:gd name="T3" fmla="*/ 36 h 66"/>
                <a:gd name="T4" fmla="*/ 0 w 1722"/>
                <a:gd name="T5" fmla="*/ 0 h 66"/>
                <a:gd name="T6" fmla="*/ 0 w 1722"/>
                <a:gd name="T7" fmla="*/ 33 h 66"/>
                <a:gd name="T8" fmla="*/ 1674 w 1722"/>
                <a:gd name="T9" fmla="*/ 42 h 66"/>
                <a:gd name="T10" fmla="*/ 1674 w 1722"/>
                <a:gd name="T11" fmla="*/ 4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C10774E-A2D8-0C87-DCA3-6606CAD032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2E8D30F-10B8-99E5-82CF-A55D0BA96A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1 w 975"/>
                <a:gd name="T1" fmla="*/ 48 h 101"/>
                <a:gd name="T2" fmla="*/ 95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1 w 975"/>
                <a:gd name="T9" fmla="*/ 48 h 101"/>
                <a:gd name="T10" fmla="*/ 95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228A23D-4970-0627-0C6E-494429CF79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3 w 2141"/>
                <a:gd name="T7" fmla="*/ 0 h 198"/>
                <a:gd name="T8" fmla="*/ 209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C56F269-74D4-CA6C-240A-E94DB38D67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6798D66-8A88-75F0-B5C3-B1B9EAAB11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0 w 2517"/>
                <a:gd name="T1" fmla="*/ 276 h 276"/>
                <a:gd name="T2" fmla="*/ 2445 w 2517"/>
                <a:gd name="T3" fmla="*/ 204 h 276"/>
                <a:gd name="T4" fmla="*/ 2188 w 2517"/>
                <a:gd name="T5" fmla="*/ 0 h 276"/>
                <a:gd name="T6" fmla="*/ 0 w 2517"/>
                <a:gd name="T7" fmla="*/ 276 h 276"/>
                <a:gd name="T8" fmla="*/ 2110 w 2517"/>
                <a:gd name="T9" fmla="*/ 276 h 276"/>
                <a:gd name="T10" fmla="*/ 211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EA2780C-C8CB-4D7A-A830-ADFB9F981E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F5EB425-14CD-6295-647C-7982DBF57F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5 w 729"/>
                <a:gd name="T7" fmla="*/ 240 h 240"/>
                <a:gd name="T8" fmla="*/ 70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D4ABE93-0643-60FF-7DF1-683719C65A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84681DA-12E0-0B6B-41A2-0E50C0F82A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5 w 729"/>
                <a:gd name="T1" fmla="*/ 318 h 318"/>
                <a:gd name="T2" fmla="*/ 70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5 w 729"/>
                <a:gd name="T9" fmla="*/ 318 h 318"/>
                <a:gd name="T10" fmla="*/ 70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9B1F87D-78FE-8E2A-F07F-DA754BAD15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D237748-F457-8C9B-F7AC-111F1C6EE1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06049D9-58A8-23A5-480D-C5B89368BD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13CCAE2-6713-A96D-508B-C57176E555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2FCF02F-0FAE-0326-B687-E9276DF4E0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DC09518-233F-B83F-8E10-A64E65765E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9147DC2-D1E1-512B-1D9F-1D512BA02E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4CD0DD6-3FAC-AEB0-C11B-64F1E45CBD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FE58718-8FFA-DEE4-DE7B-31064192F2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90C8F4C-A1A0-8509-9BAD-6FF637281A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0C20F2F-4B4C-CCB1-C651-35DA9CDBF4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D2732EF-0957-F32F-BD6A-59C0D5557A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39F6CA9-8412-FFEA-BF41-E437890804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DC2C1A4-A74A-F917-D563-5ECAECE4D4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E97332D-6BB5-7D76-B571-F90402EB9F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49059A9-2A01-C9AF-2CB2-A2FEAA8B24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5DC7843-5C54-D17B-855E-5BE0C13E09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88C441B-BA1B-D971-25E1-0F1E6D4778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2F49DD1-924B-5A1F-D050-AFF855A3EF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C2A61C2-9B91-38A0-35F1-DAFBB48A59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826F39E-1462-0692-2072-C49106FDD9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F1C90EBE-1104-0D82-A339-FD3BB2C0BA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6DBB8C2-74F1-8821-4AFF-02CC3CCE31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100FEC4E-6BD0-86AE-E587-CE4AAAC62E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4D3A96CE-2E01-1323-6195-098FAD6270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2B975CA3-B72D-C258-F3A0-CA0DB34F52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7514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514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4FC956A4-5853-5824-2D9F-662CAB67330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D8191-F296-AC41-A116-E5BFF67AAAE9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3B87AA7B-8EB3-21FC-5A7D-DBB9E540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DD9A2B92-C98E-DB66-18EC-2207E6915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FFE4-701C-E248-B5E3-1C9C18575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25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ED6445E4-1F9C-41EF-475E-291A670D8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D45B-6A27-BB48-845E-CC28A0C60E70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AF18587-066C-716B-B555-3FB7663DB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47620BFF-06CE-775E-1767-C56266AC9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B09B-EDA2-2247-8F3B-02F20E68E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05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D515-C6BB-BA1F-5DE7-1679350A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DEDF3-BA18-459A-CA2D-BD432905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8AC56-4750-E504-F5CD-41B237E3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92E4-49BB-324F-B20D-167174CDB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669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E456BFDA-3E00-9E76-ED8D-1E2720410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ED04-0EAA-4D4A-BB57-F750031AF689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75D93825-1582-7983-D002-933F0B167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EDE01F88-6DC9-262E-8D3C-2C78B65E4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34956-FC30-7E4D-B97F-2CDECD7DA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08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B9567E1-EF93-8B27-AC40-8CE5BCFE4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21E0-F2CE-5D48-89E0-7E27B380E923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EDC16A5A-0BE4-FECE-A77B-A152E7250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1B765E24-596C-D436-0320-384B254B5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BA51-245D-944F-9C71-4AAB4788E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2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C888E4E6-A871-9660-D10B-1BCEB4012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3BF0-CD5F-B341-8387-B18A4536F4C2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7115799D-7CDD-0427-5FFB-880AC5EC9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839D43A6-272A-2C80-09F9-C7CF9D943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CF920-19FB-3C41-A039-7C28F0A4A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43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CB64E225-D54D-4095-C2AA-85CF9805E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06D0-7DEF-0B4F-AA87-8462C541E8D6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4D512BDC-9C88-AC94-DFB5-251A1FA08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630FDE8B-6BD1-E571-428A-1E7D753D1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6BF2-944E-3542-B422-29E655B24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950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C91F639D-C472-B8DE-CC9E-C1D813075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AA9BA-E019-E844-8196-3ABBC3BE69E0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2B31EB3C-B2AF-1DDB-4903-5FF700F00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2BF00892-952D-0278-7918-76F708EAC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B1EE3-4EA1-A549-B0A7-600BBE879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55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2E0CE04-E322-A8FE-8678-DF99F5298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4B81-8BC4-2C48-A3D1-6976E2961EAC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447822C2-1D34-34FE-5E32-1025DD4FC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1F8B0FB8-1108-C4BE-4CEB-28D42AEE2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599C1-8113-8F44-BE23-9625965D4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055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8EE8FB17-B993-5055-0576-0C7A9907A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258C-41A0-9F4F-833A-44520622D705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D3F0899-5D60-63A2-6210-8A856E508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BE6DA43-DE0D-269F-500E-A5CA84953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04E5-7502-1549-8194-9FFF5F344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916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FD27A023-FCFF-8D16-D890-CF542F362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537A8-CCD2-EB4C-9429-3077C1CD768D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9424C9A4-7FBF-7366-A3B8-C7724E8E2E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63160851-9A37-18F6-A214-BF0D83202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EEFE-D52A-E142-B820-C233E92B8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020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E45E1A9-FE17-23FA-4A19-993D6982B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B01C7-B5FD-774C-B7CB-94BEAAD9311A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57E392C-AE04-AA4F-7618-FCE47B688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8C4C3565-CB05-0608-31F1-D6C930BE9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88D8-B607-2C41-AD43-D995D60D8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164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4D6B33E-14BE-CE29-35D0-D7A5D95D5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6575-DF9A-DA48-A28D-111BE48ADDAD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724A482-FE0D-1501-4868-6EAED0A38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8DB7D825-9C1E-641F-2B5B-C4A2AF4E6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9D9C-3599-644D-BAFA-2E81E466A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2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EB718-9248-3C70-B90F-42608CEC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4FCC-A788-4B82-17E8-B54FDC01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4D2D4-964E-5AD7-B54F-A72041A1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AE61-A21C-8242-A6E5-D933997F8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5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E0BAB6-C4C9-5391-0D99-7A1CE1B7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3E0037-0FE1-EBAA-18EE-5262EC91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2A5D1D-7BDB-5523-8C29-9494801B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695A-0618-304F-A78B-21FECCD5A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6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0BCFFB-98C7-E245-F6CD-08DF0779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5B6489-BF1D-B072-4183-5ABBA2E0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DB55B4-1AFA-CC77-07FE-7EECC691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AF61-8861-8E43-81E2-DB0C6FE01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31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99B8F3-F173-4C3C-608D-7764A4CA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EADE35-76B5-39E3-DFC7-03220114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9AA38C-072B-AA60-9FD5-AB9BEEFF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8A0C-E3B7-3948-A6B7-D5ED871CD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86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01BD78-379D-6DBD-CAEA-AC08DF3E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2EB81D-07FE-29F8-08D8-318A0250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2E32E8-4516-0748-427F-3D545F42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C7D1-C922-4143-9EAE-7F7BF90E1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16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962E62-E91F-814F-3D0A-37DABCA4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D0E266-ADB8-225A-595B-E262CA59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E0405F-5FA9-6A06-0778-79D5D605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C47A7-837F-AF42-A6A8-CE78B1B31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91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1E2C53-5141-0445-F0E5-9BFCBA0D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AFF302-49EB-BC73-8CB4-7B63B906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AE01AE-1EDC-0378-DAD0-6DFBD5E5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56ED-797A-FF4B-B6E4-4B32414AC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02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818F893F-ACE1-77B1-8539-7461E6D0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511102CB-0DF0-0C9A-6B9F-E823C8C3B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3EF7EE0-9371-C199-231C-FA05AE880FD8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419751FA-649C-7B1C-9AC3-6201229D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888F64D6-A515-48E1-281C-377FF0C3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71F3F72-A2CA-4A2B-0325-0650D3F02FFF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1A79BCD8-2444-E2A9-FCA1-1F28CEEDF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5927D12F-4467-01D8-0A39-CCA5A1868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E47D1-89D1-4651-7FA2-4E5A2A95E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F4AE3-F0E7-7B8A-B44A-C50461552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E8145-89C0-FEAB-304B-C9A52B533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B12CA4-DD36-4D44-AB3A-6227D219C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805" r:id="rId12"/>
    <p:sldLayoutId id="2147483791" r:id="rId13"/>
    <p:sldLayoutId id="2147483806" r:id="rId14"/>
    <p:sldLayoutId id="2147483807" r:id="rId15"/>
    <p:sldLayoutId id="2147483792" r:id="rId16"/>
    <p:sldLayoutId id="214748379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E026ED42-DA5F-5E75-B6F2-176A5BFB09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74083" name="Freeform 3">
              <a:extLst>
                <a:ext uri="{FF2B5EF4-FFF2-40B4-BE49-F238E27FC236}">
                  <a16:creationId xmlns:a16="http://schemas.microsoft.com/office/drawing/2014/main" id="{313E5156-B5A4-FB73-7437-8078DC6E6D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084" name="Freeform 4">
              <a:extLst>
                <a:ext uri="{FF2B5EF4-FFF2-40B4-BE49-F238E27FC236}">
                  <a16:creationId xmlns:a16="http://schemas.microsoft.com/office/drawing/2014/main" id="{7FA5BC45-E82C-BC24-82AA-A469900458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085" name="Freeform 5">
              <a:extLst>
                <a:ext uri="{FF2B5EF4-FFF2-40B4-BE49-F238E27FC236}">
                  <a16:creationId xmlns:a16="http://schemas.microsoft.com/office/drawing/2014/main" id="{E8BBB007-6B9C-03E3-ACF6-CCA09B1F4A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84F7CB5A-11C4-F12E-A670-A294BA458D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4 w 1722"/>
                <a:gd name="T1" fmla="*/ 42 h 66"/>
                <a:gd name="T2" fmla="*/ 1674 w 1722"/>
                <a:gd name="T3" fmla="*/ 36 h 66"/>
                <a:gd name="T4" fmla="*/ 0 w 1722"/>
                <a:gd name="T5" fmla="*/ 0 h 66"/>
                <a:gd name="T6" fmla="*/ 0 w 1722"/>
                <a:gd name="T7" fmla="*/ 33 h 66"/>
                <a:gd name="T8" fmla="*/ 1674 w 1722"/>
                <a:gd name="T9" fmla="*/ 42 h 66"/>
                <a:gd name="T10" fmla="*/ 1674 w 1722"/>
                <a:gd name="T11" fmla="*/ 4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087" name="Freeform 7">
              <a:extLst>
                <a:ext uri="{FF2B5EF4-FFF2-40B4-BE49-F238E27FC236}">
                  <a16:creationId xmlns:a16="http://schemas.microsoft.com/office/drawing/2014/main" id="{4A4C055B-7AEF-BF6B-D252-E3569CDFC8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1908D3B2-E1DD-8975-DBA9-1BDF790ABC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1 w 975"/>
                <a:gd name="T1" fmla="*/ 48 h 101"/>
                <a:gd name="T2" fmla="*/ 95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1 w 975"/>
                <a:gd name="T9" fmla="*/ 48 h 101"/>
                <a:gd name="T10" fmla="*/ 95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13170407-0F21-FD95-1FA1-9821D70F4A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3 w 2141"/>
                <a:gd name="T7" fmla="*/ 0 h 198"/>
                <a:gd name="T8" fmla="*/ 209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090" name="Freeform 10">
              <a:extLst>
                <a:ext uri="{FF2B5EF4-FFF2-40B4-BE49-F238E27FC236}">
                  <a16:creationId xmlns:a16="http://schemas.microsoft.com/office/drawing/2014/main" id="{A1B1E8C8-A2E7-D096-F334-BF79C49A5F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10AF8AC6-D914-039B-9443-91B3AA094F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0 w 2517"/>
                <a:gd name="T1" fmla="*/ 276 h 276"/>
                <a:gd name="T2" fmla="*/ 2445 w 2517"/>
                <a:gd name="T3" fmla="*/ 204 h 276"/>
                <a:gd name="T4" fmla="*/ 2188 w 2517"/>
                <a:gd name="T5" fmla="*/ 0 h 276"/>
                <a:gd name="T6" fmla="*/ 0 w 2517"/>
                <a:gd name="T7" fmla="*/ 276 h 276"/>
                <a:gd name="T8" fmla="*/ 2110 w 2517"/>
                <a:gd name="T9" fmla="*/ 276 h 276"/>
                <a:gd name="T10" fmla="*/ 211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092" name="Freeform 12">
              <a:extLst>
                <a:ext uri="{FF2B5EF4-FFF2-40B4-BE49-F238E27FC236}">
                  <a16:creationId xmlns:a16="http://schemas.microsoft.com/office/drawing/2014/main" id="{1C1FB2B0-AC94-D648-5FE9-CB4DE0A6D5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C93F54C0-ED13-F177-CCC6-4A2113FFAB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5 w 729"/>
                <a:gd name="T7" fmla="*/ 240 h 240"/>
                <a:gd name="T8" fmla="*/ 70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094" name="Freeform 14">
              <a:extLst>
                <a:ext uri="{FF2B5EF4-FFF2-40B4-BE49-F238E27FC236}">
                  <a16:creationId xmlns:a16="http://schemas.microsoft.com/office/drawing/2014/main" id="{F83B4E9C-DD15-BDB7-C3AC-8047D7F545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A26CF87E-2C75-5379-EEAC-874CC94115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5 w 729"/>
                <a:gd name="T1" fmla="*/ 318 h 318"/>
                <a:gd name="T2" fmla="*/ 70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5 w 729"/>
                <a:gd name="T9" fmla="*/ 318 h 318"/>
                <a:gd name="T10" fmla="*/ 70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096" name="Freeform 16">
              <a:extLst>
                <a:ext uri="{FF2B5EF4-FFF2-40B4-BE49-F238E27FC236}">
                  <a16:creationId xmlns:a16="http://schemas.microsoft.com/office/drawing/2014/main" id="{A859BEDE-3CE0-9838-12CF-514189DD65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097" name="Freeform 17">
              <a:extLst>
                <a:ext uri="{FF2B5EF4-FFF2-40B4-BE49-F238E27FC236}">
                  <a16:creationId xmlns:a16="http://schemas.microsoft.com/office/drawing/2014/main" id="{02DA5739-73C5-3ACB-7695-43D4BCD19C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098" name="Freeform 18">
              <a:extLst>
                <a:ext uri="{FF2B5EF4-FFF2-40B4-BE49-F238E27FC236}">
                  <a16:creationId xmlns:a16="http://schemas.microsoft.com/office/drawing/2014/main" id="{4E15EB6D-5C13-0809-3650-6A79FDFB14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5DEB0D96-9067-C218-3C9B-9E55F9897D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00" name="Freeform 20">
              <a:extLst>
                <a:ext uri="{FF2B5EF4-FFF2-40B4-BE49-F238E27FC236}">
                  <a16:creationId xmlns:a16="http://schemas.microsoft.com/office/drawing/2014/main" id="{9CED6423-26E5-186B-0B87-0A6FA218EA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FEDF2C36-1DB6-7518-0D18-E6AD597658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02" name="Freeform 22">
              <a:extLst>
                <a:ext uri="{FF2B5EF4-FFF2-40B4-BE49-F238E27FC236}">
                  <a16:creationId xmlns:a16="http://schemas.microsoft.com/office/drawing/2014/main" id="{2F0DD787-0D9D-979C-815A-AF7C7CDF6E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03" name="Freeform 23">
              <a:extLst>
                <a:ext uri="{FF2B5EF4-FFF2-40B4-BE49-F238E27FC236}">
                  <a16:creationId xmlns:a16="http://schemas.microsoft.com/office/drawing/2014/main" id="{C06DE77C-7301-9860-B829-AACFEBBB52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04" name="Freeform 24">
              <a:extLst>
                <a:ext uri="{FF2B5EF4-FFF2-40B4-BE49-F238E27FC236}">
                  <a16:creationId xmlns:a16="http://schemas.microsoft.com/office/drawing/2014/main" id="{E83ABE42-6B55-A5E6-1301-2955A26BEF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A88E6520-E956-FAE3-0233-D0B91D6B46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06" name="Freeform 26">
              <a:extLst>
                <a:ext uri="{FF2B5EF4-FFF2-40B4-BE49-F238E27FC236}">
                  <a16:creationId xmlns:a16="http://schemas.microsoft.com/office/drawing/2014/main" id="{9C963823-48EA-CA13-8C0D-41C7AD1B4C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07" name="Freeform 27">
              <a:extLst>
                <a:ext uri="{FF2B5EF4-FFF2-40B4-BE49-F238E27FC236}">
                  <a16:creationId xmlns:a16="http://schemas.microsoft.com/office/drawing/2014/main" id="{B2B0057A-ED40-B540-CA51-BA891FC808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72186885-8487-9B8C-B614-3850AAAC06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09" name="Freeform 29">
              <a:extLst>
                <a:ext uri="{FF2B5EF4-FFF2-40B4-BE49-F238E27FC236}">
                  <a16:creationId xmlns:a16="http://schemas.microsoft.com/office/drawing/2014/main" id="{C8042B19-E8F9-E9EB-94BC-2BA3AEA22B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674D37DF-DC64-76C9-12E8-BC7E9C4B34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111" name="Freeform 31">
              <a:extLst>
                <a:ext uri="{FF2B5EF4-FFF2-40B4-BE49-F238E27FC236}">
                  <a16:creationId xmlns:a16="http://schemas.microsoft.com/office/drawing/2014/main" id="{44067F4F-9925-E1A1-5F71-CE043F09A5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12" name="Freeform 32">
              <a:extLst>
                <a:ext uri="{FF2B5EF4-FFF2-40B4-BE49-F238E27FC236}">
                  <a16:creationId xmlns:a16="http://schemas.microsoft.com/office/drawing/2014/main" id="{4DD14608-EAB0-AA42-E125-2F14D67B88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13" name="Freeform 33">
              <a:extLst>
                <a:ext uri="{FF2B5EF4-FFF2-40B4-BE49-F238E27FC236}">
                  <a16:creationId xmlns:a16="http://schemas.microsoft.com/office/drawing/2014/main" id="{BB058B9A-C6C9-38A7-6E1B-A1908261E8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14" name="Freeform 34">
              <a:extLst>
                <a:ext uri="{FF2B5EF4-FFF2-40B4-BE49-F238E27FC236}">
                  <a16:creationId xmlns:a16="http://schemas.microsoft.com/office/drawing/2014/main" id="{380C23FF-0D57-F30A-845E-920813C989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15" name="Freeform 35">
              <a:extLst>
                <a:ext uri="{FF2B5EF4-FFF2-40B4-BE49-F238E27FC236}">
                  <a16:creationId xmlns:a16="http://schemas.microsoft.com/office/drawing/2014/main" id="{9FFB5EA0-7BEF-1FE0-D21C-7FCDCF3DDF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16" name="Freeform 36">
              <a:extLst>
                <a:ext uri="{FF2B5EF4-FFF2-40B4-BE49-F238E27FC236}">
                  <a16:creationId xmlns:a16="http://schemas.microsoft.com/office/drawing/2014/main" id="{E502B790-C86E-602C-2672-53C5B9B021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17" name="Freeform 37">
              <a:extLst>
                <a:ext uri="{FF2B5EF4-FFF2-40B4-BE49-F238E27FC236}">
                  <a16:creationId xmlns:a16="http://schemas.microsoft.com/office/drawing/2014/main" id="{5F0A5532-E247-F44B-56E5-C96A0D626B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18" name="Freeform 38">
              <a:extLst>
                <a:ext uri="{FF2B5EF4-FFF2-40B4-BE49-F238E27FC236}">
                  <a16:creationId xmlns:a16="http://schemas.microsoft.com/office/drawing/2014/main" id="{C14A0500-E207-B8DC-2672-45D80A45EF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D3DD6376-3391-476F-C118-A23F6F86E42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4120" name="Freeform 40">
                <a:extLst>
                  <a:ext uri="{FF2B5EF4-FFF2-40B4-BE49-F238E27FC236}">
                    <a16:creationId xmlns:a16="http://schemas.microsoft.com/office/drawing/2014/main" id="{7E33A29B-750A-FC0E-72EC-F56FE78400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21" name="Freeform 41">
                <a:extLst>
                  <a:ext uri="{FF2B5EF4-FFF2-40B4-BE49-F238E27FC236}">
                    <a16:creationId xmlns:a16="http://schemas.microsoft.com/office/drawing/2014/main" id="{E564C851-3DEC-E6DD-B3D3-DDD023C989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74122" name="Rectangle 42">
            <a:extLst>
              <a:ext uri="{FF2B5EF4-FFF2-40B4-BE49-F238E27FC236}">
                <a16:creationId xmlns:a16="http://schemas.microsoft.com/office/drawing/2014/main" id="{31E34F7A-949A-6493-2D5D-91B09C1C6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23" name="Rectangle 43">
            <a:extLst>
              <a:ext uri="{FF2B5EF4-FFF2-40B4-BE49-F238E27FC236}">
                <a16:creationId xmlns:a16="http://schemas.microsoft.com/office/drawing/2014/main" id="{43C2D02E-3CFE-2810-E173-D43A6408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4" name="Rectangle 44">
            <a:extLst>
              <a:ext uri="{FF2B5EF4-FFF2-40B4-BE49-F238E27FC236}">
                <a16:creationId xmlns:a16="http://schemas.microsoft.com/office/drawing/2014/main" id="{BE55CB46-D20F-DE10-FA1C-61B0BB1514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969CEB1-755F-2A47-88E7-59DD321A17F9}" type="datetimeFigureOut">
              <a:rPr lang="en-US"/>
              <a:pPr>
                <a:defRPr/>
              </a:pPr>
              <a:t>3/27/25</a:t>
            </a:fld>
            <a:endParaRPr lang="en-US"/>
          </a:p>
        </p:txBody>
      </p:sp>
      <p:sp>
        <p:nvSpPr>
          <p:cNvPr id="174125" name="Rectangle 45">
            <a:extLst>
              <a:ext uri="{FF2B5EF4-FFF2-40B4-BE49-F238E27FC236}">
                <a16:creationId xmlns:a16="http://schemas.microsoft.com/office/drawing/2014/main" id="{20F64DE2-5E04-07DF-B42D-68D5240DF4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6" name="Rectangle 46">
            <a:extLst>
              <a:ext uri="{FF2B5EF4-FFF2-40B4-BE49-F238E27FC236}">
                <a16:creationId xmlns:a16="http://schemas.microsoft.com/office/drawing/2014/main" id="{E7548988-D4B1-9547-A1C1-678AD2BE68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AC2873-29E2-FD46-9117-BE2A82035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upload.wikimedia.org/wikipedia/commons/thumb/4/44/Thymol.svg/464px-Thymol.svg.png&amp;imgrefurl=http://commons.wikimedia.org/wiki/Image:Thymol.svg&amp;h=600&amp;w=464&amp;sz=10&amp;hl=en&amp;start=1&amp;sig2=JJcL05AH8ZbRwuxpbUfEOw&amp;usg=__4fC-LQiGOGxDpK8NfP0FWYHdQmI=&amp;tbnid=Oh7ML4x1o6jY7M:&amp;tbnh=135&amp;tbnw=104&amp;ei=sK7_SP-JGpTysAOQgZle&amp;prev=/images%3Fq%3Dthymol%26gbv%3D2%26hl%3Den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cla.edu/libraries/biomed/his/blood/tiemann.html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emf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Voltaire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world.wolfram.com/biography/photo-credits.html#Laplac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The_Genesis_Flood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-eaps.mit.edu/geobiology/research/images/burgess.jpg&amp;imgrefurl=http://www-eaps.mit.edu/geobiology/research/neoprot.html&amp;h=316&amp;w=430&amp;sz=42&amp;hl=en&amp;start=1&amp;tbnid=uiv_tyN6OWFehM:&amp;tbnh=93&amp;tbnw=126&amp;prev=/images%3Fq%3Dcambrian%2Bexplosion%26gbv%3D2%26svnum%3D10%26hl%3Den%26sa%3DG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80E710E-7D79-6FF3-39CF-864BF34199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447800"/>
            <a:ext cx="8229600" cy="3328988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Science et </a:t>
            </a:r>
            <a:r>
              <a:rPr lang="en-US" altLang="en-US" dirty="0" err="1">
                <a:solidFill>
                  <a:srgbClr val="FFFF00"/>
                </a:solidFill>
              </a:rPr>
              <a:t>apologétique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chrétienne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B97501-0060-3020-50DE-E74606A326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5105400"/>
            <a:ext cx="6477000" cy="5334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2800" b="1" dirty="0"/>
              <a:t>JOHN OAKES, PhD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F986066-DCA9-A125-E78B-09C1AA89A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11201400" cy="6019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/>
              <a:t>Une </a:t>
            </a:r>
            <a:r>
              <a:rPr lang="en-US" altLang="en-US" sz="2800" b="1" dirty="0" err="1"/>
              <a:t>déclaration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qu’un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scientifique</a:t>
            </a:r>
            <a:r>
              <a:rPr lang="en-US" altLang="en-US" sz="2800" b="1" dirty="0"/>
              <a:t> ne </a:t>
            </a:r>
            <a:r>
              <a:rPr lang="en-US" altLang="en-US" sz="2800" b="1" dirty="0" err="1"/>
              <a:t>devrait</a:t>
            </a:r>
            <a:r>
              <a:rPr lang="en-US" altLang="en-US" sz="2800" b="1" dirty="0"/>
              <a:t> pas faire (</a:t>
            </a:r>
            <a:r>
              <a:rPr lang="en-US" altLang="en-US" sz="2800" b="1" dirty="0" err="1"/>
              <a:t>s’il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est</a:t>
            </a:r>
            <a:r>
              <a:rPr lang="en-US" altLang="en-US" sz="2800" b="1" dirty="0"/>
              <a:t> bien </a:t>
            </a:r>
            <a:r>
              <a:rPr lang="en-US" altLang="en-US" sz="2800" b="1" dirty="0" err="1"/>
              <a:t>formé</a:t>
            </a:r>
            <a:r>
              <a:rPr lang="en-US" altLang="en-US" sz="2800" b="1" dirty="0"/>
              <a:t> et ne </a:t>
            </a:r>
            <a:r>
              <a:rPr lang="en-US" altLang="en-US" sz="2800" b="1" dirty="0" err="1"/>
              <a:t>vous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manipule</a:t>
            </a:r>
            <a:r>
              <a:rPr lang="en-US" altLang="en-US" sz="2800" b="1" dirty="0"/>
              <a:t> pas) :
- </a:t>
            </a:r>
            <a:r>
              <a:rPr lang="en-US" altLang="en-US" sz="2800" b="1" dirty="0" err="1"/>
              <a:t>L’évolution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est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vraie</a:t>
            </a:r>
            <a:r>
              <a:rPr lang="en-US" altLang="en-US" sz="2800" b="1" dirty="0"/>
              <a:t>.
- Le Big Bang a </a:t>
            </a:r>
            <a:r>
              <a:rPr lang="en-US" altLang="en-US" sz="2800" b="1" dirty="0" err="1"/>
              <a:t>eu</a:t>
            </a:r>
            <a:r>
              <a:rPr lang="en-US" altLang="en-US" sz="2800" b="1" dirty="0"/>
              <a:t> lieu.
- De </a:t>
            </a:r>
            <a:r>
              <a:rPr lang="en-US" altLang="en-US" sz="2800" b="1" dirty="0" err="1"/>
              <a:t>meilleurs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énoncés</a:t>
            </a:r>
            <a:r>
              <a:rPr lang="en-US" altLang="en-US" sz="2800" b="1" dirty="0"/>
              <a:t> :
La </a:t>
            </a:r>
            <a:r>
              <a:rPr lang="en-US" altLang="en-US" sz="2800" b="1" dirty="0" err="1"/>
              <a:t>théorie</a:t>
            </a:r>
            <a:r>
              <a:rPr lang="en-US" altLang="en-US" sz="2800" b="1" dirty="0"/>
              <a:t> de </a:t>
            </a:r>
            <a:r>
              <a:rPr lang="en-US" altLang="en-US" sz="2800" b="1" dirty="0" err="1"/>
              <a:t>l’évolution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est</a:t>
            </a:r>
            <a:r>
              <a:rPr lang="en-US" altLang="en-US" sz="2800" b="1" dirty="0"/>
              <a:t> de loin le </a:t>
            </a:r>
            <a:r>
              <a:rPr lang="en-US" altLang="en-US" sz="2800" b="1" dirty="0" err="1"/>
              <a:t>meilleur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modèle</a:t>
            </a:r>
            <a:r>
              <a:rPr lang="en-US" altLang="en-US" sz="2800" b="1" dirty="0"/>
              <a:t> que nous </a:t>
            </a:r>
            <a:r>
              <a:rPr lang="en-US" altLang="en-US" sz="2800" b="1" dirty="0" err="1"/>
              <a:t>ayons</a:t>
            </a:r>
            <a:r>
              <a:rPr lang="en-US" altLang="en-US" sz="2800" b="1" dirty="0"/>
              <a:t> pour </a:t>
            </a:r>
            <a:r>
              <a:rPr lang="en-US" altLang="en-US" sz="2800" b="1" dirty="0" err="1"/>
              <a:t>expliquer</a:t>
            </a:r>
            <a:r>
              <a:rPr lang="en-US" altLang="en-US" sz="2800" b="1" dirty="0"/>
              <a:t> à la </a:t>
            </a:r>
            <a:r>
              <a:rPr lang="en-US" altLang="en-US" sz="2800" b="1" dirty="0" err="1"/>
              <a:t>fois</a:t>
            </a:r>
            <a:r>
              <a:rPr lang="en-US" altLang="en-US" sz="2800" b="1" dirty="0"/>
              <a:t> les </a:t>
            </a:r>
            <a:r>
              <a:rPr lang="en-US" altLang="en-US" sz="2800" b="1" dirty="0" err="1"/>
              <a:t>preuves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fossiles</a:t>
            </a:r>
            <a:r>
              <a:rPr lang="en-US" altLang="en-US" sz="2800" b="1" dirty="0"/>
              <a:t> et les </a:t>
            </a:r>
            <a:r>
              <a:rPr lang="en-US" altLang="en-US" sz="2800" b="1" dirty="0" err="1"/>
              <a:t>preuves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génétiques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ce</a:t>
            </a:r>
            <a:r>
              <a:rPr lang="en-US" altLang="en-US" sz="2800" b="1" dirty="0"/>
              <a:t> qui </a:t>
            </a:r>
            <a:r>
              <a:rPr lang="en-US" altLang="en-US" sz="2800" b="1" dirty="0" err="1"/>
              <a:t>concerne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l’origine</a:t>
            </a:r>
            <a:r>
              <a:rPr lang="en-US" altLang="en-US" sz="2800" b="1" dirty="0"/>
              <a:t> de </a:t>
            </a:r>
            <a:r>
              <a:rPr lang="en-US" altLang="en-US" sz="2800" b="1" dirty="0" err="1"/>
              <a:t>toutes</a:t>
            </a:r>
            <a:r>
              <a:rPr lang="en-US" altLang="en-US" sz="2800" b="1" dirty="0"/>
              <a:t> les </a:t>
            </a:r>
            <a:r>
              <a:rPr lang="en-US" altLang="en-US" sz="2800" b="1" dirty="0" err="1"/>
              <a:t>espèces</a:t>
            </a:r>
            <a:r>
              <a:rPr lang="en-US" altLang="en-US" sz="2800" b="1" dirty="0"/>
              <a:t>.
Le </a:t>
            </a:r>
            <a:r>
              <a:rPr lang="en-US" altLang="en-US" sz="2800" b="1" dirty="0" err="1"/>
              <a:t>modèle</a:t>
            </a:r>
            <a:r>
              <a:rPr lang="en-US" altLang="en-US" sz="2800" b="1" dirty="0"/>
              <a:t> du Big Bang </a:t>
            </a:r>
            <a:r>
              <a:rPr lang="en-US" altLang="en-US" sz="2800" b="1" dirty="0" err="1"/>
              <a:t>est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en</a:t>
            </a:r>
            <a:r>
              <a:rPr lang="en-US" altLang="en-US" sz="2800" b="1" dirty="0"/>
              <a:t> accord </a:t>
            </a:r>
            <a:r>
              <a:rPr lang="en-US" altLang="en-US" sz="2800" b="1" dirty="0" err="1"/>
              <a:t>dramatique</a:t>
            </a:r>
            <a:r>
              <a:rPr lang="en-US" altLang="en-US" sz="2800" b="1" dirty="0"/>
              <a:t> avec </a:t>
            </a:r>
            <a:r>
              <a:rPr lang="en-US" altLang="en-US" sz="2800" b="1" dirty="0" err="1"/>
              <a:t>tous</a:t>
            </a:r>
            <a:r>
              <a:rPr lang="en-US" altLang="en-US" sz="2800" b="1" dirty="0"/>
              <a:t> les faits </a:t>
            </a:r>
            <a:r>
              <a:rPr lang="en-US" altLang="en-US" sz="2800" b="1" dirty="0" err="1"/>
              <a:t>connus</a:t>
            </a:r>
            <a:r>
              <a:rPr lang="en-US" altLang="en-US" sz="2800" b="1" dirty="0"/>
              <a:t> sur </a:t>
            </a:r>
            <a:r>
              <a:rPr lang="en-US" altLang="en-US" sz="2800" b="1" dirty="0" err="1"/>
              <a:t>l’origine</a:t>
            </a:r>
            <a:r>
              <a:rPr lang="en-US" altLang="en-US" sz="2800" b="1" dirty="0"/>
              <a:t> et </a:t>
            </a:r>
            <a:r>
              <a:rPr lang="en-US" altLang="en-US" sz="2800" b="1" dirty="0" err="1"/>
              <a:t>l’histoire</a:t>
            </a:r>
            <a:r>
              <a:rPr lang="en-US" altLang="en-US" sz="2800" b="1" dirty="0"/>
              <a:t> de </a:t>
            </a:r>
            <a:r>
              <a:rPr lang="en-US" altLang="en-US" sz="2800" b="1" dirty="0" err="1"/>
              <a:t>l’univers</a:t>
            </a:r>
            <a:r>
              <a:rPr lang="en-US" altLang="en-US" sz="2800" b="1" dirty="0"/>
              <a:t>.
La science recherche la </a:t>
            </a:r>
            <a:r>
              <a:rPr lang="en-US" altLang="en-US" sz="2800" b="1" dirty="0" err="1"/>
              <a:t>cohérence</a:t>
            </a:r>
            <a:r>
              <a:rPr lang="en-US" altLang="en-US" sz="2800" b="1" dirty="0"/>
              <a:t>, pas la « </a:t>
            </a:r>
            <a:r>
              <a:rPr lang="en-US" altLang="en-US" sz="2800" b="1" dirty="0" err="1"/>
              <a:t>vérité</a:t>
            </a:r>
            <a:r>
              <a:rPr lang="en-US" altLang="en-US" sz="2800" b="1" dirty="0"/>
              <a:t> ».   Quelle </a:t>
            </a:r>
            <a:r>
              <a:rPr lang="en-US" altLang="en-US" sz="2800" b="1" dirty="0" err="1"/>
              <a:t>est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l’explication</a:t>
            </a:r>
            <a:r>
              <a:rPr lang="en-US" altLang="en-US" sz="2800" b="1" dirty="0"/>
              <a:t> la plus simple et la plus </a:t>
            </a:r>
            <a:r>
              <a:rPr lang="en-US" altLang="en-US" sz="2800" b="1" dirty="0" err="1"/>
              <a:t>cohérente</a:t>
            </a:r>
            <a:r>
              <a:rPr lang="en-US" altLang="en-US" sz="2800" b="1" dirty="0"/>
              <a:t> de </a:t>
            </a:r>
            <a:r>
              <a:rPr lang="en-US" altLang="en-US" sz="2800" b="1" dirty="0" err="1"/>
              <a:t>l’observation</a:t>
            </a:r>
            <a:r>
              <a:rPr lang="en-US" altLang="en-US" sz="2800" b="1" dirty="0"/>
              <a:t>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33">
            <a:extLst>
              <a:ext uri="{FF2B5EF4-FFF2-40B4-BE49-F238E27FC236}">
                <a16:creationId xmlns:a16="http://schemas.microsoft.com/office/drawing/2014/main" id="{286696B0-607F-600B-99C8-7C9F7E6EC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19200"/>
            <a:ext cx="8001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pic>
        <p:nvPicPr>
          <p:cNvPr id="210947" name="Picture 1029" descr="dna">
            <a:extLst>
              <a:ext uri="{FF2B5EF4-FFF2-40B4-BE49-F238E27FC236}">
                <a16:creationId xmlns:a16="http://schemas.microsoft.com/office/drawing/2014/main" id="{07AF3B0A-8BC1-139E-A474-DB9CC113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8" name="Text Box 1030">
            <a:extLst>
              <a:ext uri="{FF2B5EF4-FFF2-40B4-BE49-F238E27FC236}">
                <a16:creationId xmlns:a16="http://schemas.microsoft.com/office/drawing/2014/main" id="{5F90A2A0-1487-3760-24BC-BCC0735E6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16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10949" name="Text Box 1031">
            <a:extLst>
              <a:ext uri="{FF2B5EF4-FFF2-40B4-BE49-F238E27FC236}">
                <a16:creationId xmlns:a16="http://schemas.microsoft.com/office/drawing/2014/main" id="{65886561-B15E-3AC9-2A7B-5ED24ACF5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10950" name="Text Box 1032">
            <a:extLst>
              <a:ext uri="{FF2B5EF4-FFF2-40B4-BE49-F238E27FC236}">
                <a16:creationId xmlns:a16="http://schemas.microsoft.com/office/drawing/2014/main" id="{E935A728-351E-72D9-7830-0474A25E8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10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Lucida Console" panose="020B0609040504020204" pitchFamily="49" charset="0"/>
                <a:cs typeface="Arial" panose="020B0604020202020204" pitchFamily="34" charset="0"/>
              </a:rPr>
              <a:t>DNA</a:t>
            </a:r>
            <a:endParaRPr lang="en-US" altLang="en-US" sz="2400"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3" descr="protien">
            <a:extLst>
              <a:ext uri="{FF2B5EF4-FFF2-40B4-BE49-F238E27FC236}">
                <a16:creationId xmlns:a16="http://schemas.microsoft.com/office/drawing/2014/main" id="{3BE8673D-F912-C277-75B8-C6AA1906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7218363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Text Box 4">
            <a:extLst>
              <a:ext uri="{FF2B5EF4-FFF2-40B4-BE49-F238E27FC236}">
                <a16:creationId xmlns:a16="http://schemas.microsoft.com/office/drawing/2014/main" id="{2D00103E-0BC7-32C1-0219-85C06D136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8382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Protéine</a:t>
            </a:r>
            <a:endParaRPr lang="en-US" altLang="en-US" sz="2400" dirty="0"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4">
            <a:extLst>
              <a:ext uri="{FF2B5EF4-FFF2-40B4-BE49-F238E27FC236}">
                <a16:creationId xmlns:a16="http://schemas.microsoft.com/office/drawing/2014/main" id="{A241D6C6-B59B-3202-7EA8-0F979336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Forme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de vie la plus simple :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décomposez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-la</a:t>
            </a:r>
          </a:p>
        </p:txBody>
      </p:sp>
      <p:sp>
        <p:nvSpPr>
          <p:cNvPr id="215043" name="Rectangle 5">
            <a:extLst>
              <a:ext uri="{FF2B5EF4-FFF2-40B4-BE49-F238E27FC236}">
                <a16:creationId xmlns:a16="http://schemas.microsoft.com/office/drawing/2014/main" id="{9A015F92-4685-18D0-FB7F-BBEDBAF1A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0"/>
            <a:ext cx="952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E. coli : environ 1 trillion de bits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d’information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
E. coli a 3000 à 4000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protéines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différentes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
L’ADN et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l’ARN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à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fabriquer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et à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être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fabriqués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par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protéines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
Lipides (membrane),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glucides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etc.
La cellule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vivante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la plus simple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une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nano-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usine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autorégulée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d’une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complexité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inimaginable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039AB273-3B3E-9D01-A225-6064F92D159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762000"/>
            <a:ext cx="9404350" cy="1090613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Fred Hoyle sur les </a:t>
            </a:r>
            <a:r>
              <a:rPr lang="en-US" altLang="en-US" dirty="0" err="1"/>
              <a:t>êtres</a:t>
            </a:r>
            <a:r>
              <a:rPr lang="en-US" altLang="en-US" dirty="0"/>
              <a:t> </a:t>
            </a:r>
            <a:r>
              <a:rPr lang="en-US" altLang="en-US" dirty="0" err="1"/>
              <a:t>vivants</a:t>
            </a:r>
            <a:endParaRPr lang="en-US" altLang="en-US" dirty="0"/>
          </a:p>
        </p:txBody>
      </p:sp>
      <p:sp>
        <p:nvSpPr>
          <p:cNvPr id="552963" name="Text Box 3">
            <a:extLst>
              <a:ext uri="{FF2B5EF4-FFF2-40B4-BE49-F238E27FC236}">
                <a16:creationId xmlns:a16="http://schemas.microsoft.com/office/drawing/2014/main" id="{764905D2-63D2-D29E-096A-EC3766EDD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194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“La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probabilité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que des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formes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vie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supérieures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aient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émergé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[par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hasard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]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comparable à la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probabilité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qu’une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tornade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balayant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un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dépotoir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puisse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assembler un Boeing 747 à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partir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matériaux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qu’il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contient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5">
            <a:extLst>
              <a:ext uri="{FF2B5EF4-FFF2-40B4-BE49-F238E27FC236}">
                <a16:creationId xmlns:a16="http://schemas.microsoft.com/office/drawing/2014/main" id="{C40944A2-8904-4EF8-8DF0-C5C5D6A7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7724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Text Box 6">
            <a:extLst>
              <a:ext uri="{FF2B5EF4-FFF2-40B4-BE49-F238E27FC236}">
                <a16:creationId xmlns:a16="http://schemas.microsoft.com/office/drawing/2014/main" id="{DD99561F-BEEB-6F58-5383-A020E69A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La nature </a:t>
            </a:r>
            <a:r>
              <a:rPr lang="en-US" altLang="en-US" sz="32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crée</a:t>
            </a:r>
            <a:r>
              <a:rPr lang="en-US" altLang="en-US" sz="32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l’ordre</a:t>
            </a:r>
            <a:r>
              <a:rPr lang="en-US" altLang="en-US" sz="32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mais</a:t>
            </a:r>
            <a:r>
              <a:rPr lang="en-US" altLang="en-US" sz="32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pas de </a:t>
            </a:r>
            <a:r>
              <a:rPr lang="en-US" altLang="en-US" sz="32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l’information</a:t>
            </a:r>
            <a:endParaRPr lang="en-US" altLang="en-US" sz="3200" b="1" dirty="0">
              <a:solidFill>
                <a:srgbClr val="FFFF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5">
            <a:extLst>
              <a:ext uri="{FF2B5EF4-FFF2-40B4-BE49-F238E27FC236}">
                <a16:creationId xmlns:a16="http://schemas.microsoft.com/office/drawing/2014/main" id="{B67542E6-BD94-CD1D-1296-8FF898AA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0"/>
            <a:ext cx="4202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7" name="Text Box 6">
            <a:extLst>
              <a:ext uri="{FF2B5EF4-FFF2-40B4-BE49-F238E27FC236}">
                <a16:creationId xmlns:a16="http://schemas.microsoft.com/office/drawing/2014/main" id="{DEA68627-55DB-4501-815E-5C7A8461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066800"/>
            <a:ext cx="380841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 château de </a:t>
            </a:r>
            <a:r>
              <a:rPr lang="en-US" altLang="en-US" sz="28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cartes</a:t>
            </a:r>
            <a:r>
              <a:rPr lang="en-US" altLang="en-US" sz="28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: </a:t>
            </a:r>
            <a:r>
              <a:rPr lang="en-US" altLang="en-US" sz="28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ordre</a:t>
            </a:r>
            <a:r>
              <a:rPr lang="en-US" altLang="en-US" sz="28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et information.
Une bien </a:t>
            </a:r>
            <a:r>
              <a:rPr lang="en-US" altLang="en-US" sz="28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meilleure</a:t>
            </a:r>
            <a:r>
              <a:rPr lang="en-US" altLang="en-US" sz="28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analogie</a:t>
            </a:r>
            <a:r>
              <a:rPr lang="en-US" altLang="en-US" sz="28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pour les </a:t>
            </a:r>
            <a:r>
              <a:rPr lang="en-US" altLang="en-US" sz="28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êtres</a:t>
            </a:r>
            <a:r>
              <a:rPr lang="en-US" altLang="en-US" sz="28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vivants</a:t>
            </a:r>
            <a:r>
              <a:rPr lang="en-US" altLang="en-US" sz="28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6">
            <a:extLst>
              <a:ext uri="{FF2B5EF4-FFF2-40B4-BE49-F238E27FC236}">
                <a16:creationId xmlns:a16="http://schemas.microsoft.com/office/drawing/2014/main" id="{01B852AD-855D-37F1-A8DB-BEE3BDD7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67200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prière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est-elle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chimiques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circulent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cerveau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
Si « Dieu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amour »,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alors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Dieu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n’est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-il que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l’activation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neurones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particuliers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223235" name="Picture 8" descr="brain scan">
            <a:extLst>
              <a:ext uri="{FF2B5EF4-FFF2-40B4-BE49-F238E27FC236}">
                <a16:creationId xmlns:a16="http://schemas.microsoft.com/office/drawing/2014/main" id="{C8F5279C-1DDC-0D33-7E09-287DE266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5438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A04B2B76-DAB0-CB64-3A2A-21630C854F9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76400" y="731837"/>
            <a:ext cx="8534400" cy="1249362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Ce que </a:t>
            </a:r>
            <a:r>
              <a:rPr lang="en-US" altLang="en-US" sz="3200" dirty="0" err="1"/>
              <a:t>vous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voyez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dépend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votre</a:t>
            </a:r>
            <a:r>
              <a:rPr lang="en-US" altLang="en-US" sz="3200" dirty="0"/>
              <a:t> « vision du monde ».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DD7048BC-5EE5-46AF-52E5-6642476FD6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819400"/>
            <a:ext cx="9982200" cy="3306763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</a:rPr>
              <a:t>La vision </a:t>
            </a:r>
            <a:r>
              <a:rPr lang="en-US" altLang="en-US" sz="2400" b="1" dirty="0" err="1">
                <a:solidFill>
                  <a:srgbClr val="FFFF00"/>
                </a:solidFill>
              </a:rPr>
              <a:t>chrétienne</a:t>
            </a:r>
            <a:r>
              <a:rPr lang="en-US" altLang="en-US" sz="2400" b="1" dirty="0">
                <a:solidFill>
                  <a:srgbClr val="FFFF00"/>
                </a:solidFill>
              </a:rPr>
              <a:t> du monde </a:t>
            </a:r>
            <a:r>
              <a:rPr lang="en-US" altLang="en-US" sz="2400" b="1" dirty="0" err="1">
                <a:solidFill>
                  <a:srgbClr val="FFFF00"/>
                </a:solidFill>
              </a:rPr>
              <a:t>prédit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qu’un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cerveau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humain</a:t>
            </a:r>
            <a:r>
              <a:rPr lang="en-US" altLang="en-US" sz="2400" b="1" dirty="0">
                <a:solidFill>
                  <a:srgbClr val="FFFF00"/>
                </a:solidFill>
              </a:rPr>
              <a:t> sera </a:t>
            </a:r>
            <a:r>
              <a:rPr lang="en-US" altLang="en-US" sz="2400" b="1" dirty="0" err="1">
                <a:solidFill>
                  <a:srgbClr val="FFFF00"/>
                </a:solidFill>
              </a:rPr>
              <a:t>conçu</a:t>
            </a:r>
            <a:r>
              <a:rPr lang="en-US" altLang="en-US" sz="2400" b="1" dirty="0">
                <a:solidFill>
                  <a:srgbClr val="FFFF00"/>
                </a:solidFill>
              </a:rPr>
              <a:t> pour que </a:t>
            </a:r>
            <a:r>
              <a:rPr lang="en-US" altLang="en-US" sz="2400" b="1" dirty="0" err="1">
                <a:solidFill>
                  <a:srgbClr val="FFFF00"/>
                </a:solidFill>
              </a:rPr>
              <a:t>ceux</a:t>
            </a:r>
            <a:r>
              <a:rPr lang="en-US" altLang="en-US" sz="2400" b="1" dirty="0">
                <a:solidFill>
                  <a:srgbClr val="FFFF00"/>
                </a:solidFill>
              </a:rPr>
              <a:t> qui </a:t>
            </a:r>
            <a:r>
              <a:rPr lang="en-US" altLang="en-US" sz="2400" b="1" dirty="0" err="1">
                <a:solidFill>
                  <a:srgbClr val="FFFF00"/>
                </a:solidFill>
              </a:rPr>
              <a:t>sont</a:t>
            </a:r>
            <a:r>
              <a:rPr lang="en-US" altLang="en-US" sz="2400" b="1" dirty="0">
                <a:solidFill>
                  <a:srgbClr val="FFFF00"/>
                </a:solidFill>
              </a:rPr>
              <a:t> faits à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l’image</a:t>
            </a:r>
            <a:r>
              <a:rPr lang="en-US" altLang="en-US" sz="2400" b="1" dirty="0">
                <a:solidFill>
                  <a:srgbClr val="FFFF00"/>
                </a:solidFill>
              </a:rPr>
              <a:t> de Dieu </a:t>
            </a:r>
            <a:r>
              <a:rPr lang="en-US" altLang="en-US" sz="2400" b="1" dirty="0" err="1">
                <a:solidFill>
                  <a:srgbClr val="FFFF00"/>
                </a:solidFill>
              </a:rPr>
              <a:t>puissent</a:t>
            </a:r>
            <a:r>
              <a:rPr lang="en-US" altLang="en-US" sz="2400" b="1" dirty="0">
                <a:solidFill>
                  <a:srgbClr val="FFFF00"/>
                </a:solidFill>
              </a:rPr>
              <a:t> faire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l’expérience</a:t>
            </a:r>
            <a:r>
              <a:rPr lang="en-US" altLang="en-US" sz="2400" b="1" dirty="0">
                <a:solidFill>
                  <a:srgbClr val="FFFF00"/>
                </a:solidFill>
              </a:rPr>
              <a:t> de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l’amour</a:t>
            </a:r>
            <a:r>
              <a:rPr lang="en-US" altLang="en-US" sz="2400" b="1" dirty="0">
                <a:solidFill>
                  <a:srgbClr val="FFFF00"/>
                </a:solidFill>
              </a:rPr>
              <a:t>, de la joie, de la </a:t>
            </a:r>
            <a:r>
              <a:rPr lang="en-US" altLang="en-US" sz="2400" b="1" dirty="0" err="1">
                <a:solidFill>
                  <a:srgbClr val="FFFF00"/>
                </a:solidFill>
              </a:rPr>
              <a:t>colère</a:t>
            </a:r>
            <a:r>
              <a:rPr lang="en-US" altLang="en-US" sz="2400" b="1" dirty="0">
                <a:solidFill>
                  <a:srgbClr val="FFFF00"/>
                </a:solidFill>
              </a:rPr>
              <a:t>, de la compassion, de la </a:t>
            </a:r>
            <a:r>
              <a:rPr lang="en-US" altLang="en-US" sz="2400" b="1" dirty="0" err="1">
                <a:solidFill>
                  <a:srgbClr val="FFFF00"/>
                </a:solidFill>
              </a:rPr>
              <a:t>spiritualité</a:t>
            </a:r>
            <a:r>
              <a:rPr lang="en-US" altLang="en-US" sz="2400" b="1" dirty="0">
                <a:solidFill>
                  <a:srgbClr val="FFFF00"/>
                </a:solidFill>
              </a:rPr>
              <a:t>, de la jalousie, de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l’empathie</a:t>
            </a:r>
            <a:r>
              <a:rPr lang="en-US" altLang="en-US" sz="2400" b="1" dirty="0">
                <a:solidFill>
                  <a:srgbClr val="FFFF00"/>
                </a:solidFill>
              </a:rPr>
              <a:t>, de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l’unité</a:t>
            </a:r>
            <a:r>
              <a:rPr lang="en-US" altLang="en-US" sz="2400" b="1" dirty="0">
                <a:solidFill>
                  <a:srgbClr val="FFFF00"/>
                </a:solidFill>
              </a:rPr>
              <a:t> et </a:t>
            </a:r>
            <a:r>
              <a:rPr lang="en-US" altLang="en-US" sz="2400" b="1" dirty="0" err="1">
                <a:solidFill>
                  <a:srgbClr val="FFFF00"/>
                </a:solidFill>
              </a:rPr>
              <a:t>d’autres</a:t>
            </a:r>
            <a:r>
              <a:rPr lang="en-US" altLang="en-US" sz="2400" b="1" dirty="0">
                <a:solidFill>
                  <a:srgbClr val="FFFF00"/>
                </a:solidFill>
              </a:rPr>
              <a:t> sentiments, </a:t>
            </a:r>
            <a:r>
              <a:rPr lang="en-US" altLang="en-US" sz="2400" b="1" dirty="0" err="1">
                <a:solidFill>
                  <a:srgbClr val="FFFF00"/>
                </a:solidFill>
              </a:rPr>
              <a:t>dont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certains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ont</a:t>
            </a:r>
            <a:r>
              <a:rPr lang="en-US" altLang="en-US" sz="2400" b="1" dirty="0">
                <a:solidFill>
                  <a:srgbClr val="FFFF00"/>
                </a:solidFill>
              </a:rPr>
              <a:t> un </a:t>
            </a:r>
            <a:r>
              <a:rPr lang="en-US" altLang="en-US" sz="2400" b="1" dirty="0" err="1">
                <a:solidFill>
                  <a:srgbClr val="FFFF00"/>
                </a:solidFill>
              </a:rPr>
              <a:t>avantage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évolutif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extrêmement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douteux</a:t>
            </a:r>
            <a:r>
              <a:rPr lang="en-US" altLang="en-US" sz="24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4">
            <a:extLst>
              <a:ext uri="{FF2B5EF4-FFF2-40B4-BE49-F238E27FC236}">
                <a16:creationId xmlns:a16="http://schemas.microsoft.com/office/drawing/2014/main" id="{051B6166-EB48-C92B-7EB5-52CFAAD11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51563"/>
            <a:ext cx="98298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Conclusion:
«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Depuis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la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création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du monde, les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qualités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invisibles de Dieu,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sa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puissance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éternelle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et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sa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nature divine,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ont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été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clairement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vues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, comprises à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partir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ce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qui a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été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fait, de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sorte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que les hommes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sont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sans excuse. »
				Romains 1:20
Sommes-nous «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juste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arrivés</a:t>
            </a:r>
            <a:r>
              <a:rPr lang="en-US" altLang="en-US" sz="28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» ?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4">
            <a:extLst>
              <a:ext uri="{FF2B5EF4-FFF2-40B4-BE49-F238E27FC236}">
                <a16:creationId xmlns:a16="http://schemas.microsoft.com/office/drawing/2014/main" id="{DC2A11EC-35C5-64B6-35BD-1724C30C1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38200"/>
            <a:ext cx="9829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Lucida Sans" panose="020B0602030504020204" pitchFamily="34" charset="77"/>
                <a:cs typeface="Arial" panose="020B0604020202020204" pitchFamily="34" charset="0"/>
              </a:rPr>
              <a:t>	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La science et la Bible
Delos B. McKown :
	« Le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christianisme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n’est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scientifiquement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pas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étayé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et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probablement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insupportable,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philosophiquement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suspect au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mieux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et peu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recommandable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au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pire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, et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historiquement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frauduleux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. »</a:t>
            </a:r>
            <a:endParaRPr lang="en-US" altLang="en-US" sz="24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21A7BD5-9C1E-3A01-25CF-A6B60FFB70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604838"/>
            <a:ext cx="9640887" cy="919162"/>
          </a:xfrm>
        </p:spPr>
        <p:txBody>
          <a:bodyPr/>
          <a:lstStyle/>
          <a:p>
            <a:pPr algn="ctr" eaLnBrk="1" hangingPunct="1"/>
            <a:r>
              <a:rPr lang="en-US" altLang="en-US" sz="4400" b="1" dirty="0" err="1"/>
              <a:t>Hypothèses</a:t>
            </a:r>
            <a:r>
              <a:rPr lang="en-US" altLang="en-US" sz="4400" b="1" dirty="0"/>
              <a:t> de la science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EF7DD17-8E8B-E42E-7D77-D496E4C309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10820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>
                <a:solidFill>
                  <a:srgbClr val="FFFF00"/>
                </a:solidFill>
              </a:rPr>
              <a:t>Il </a:t>
            </a:r>
            <a:r>
              <a:rPr lang="en-US" altLang="en-US" sz="3200" b="1" dirty="0" err="1">
                <a:solidFill>
                  <a:srgbClr val="FFFF00"/>
                </a:solidFill>
              </a:rPr>
              <a:t>existe</a:t>
            </a:r>
            <a:r>
              <a:rPr lang="en-US" altLang="en-US" sz="3200" b="1" dirty="0">
                <a:solidFill>
                  <a:srgbClr val="FFFF00"/>
                </a:solidFill>
              </a:rPr>
              <a:t> un ensemble unique et </a:t>
            </a:r>
            <a:r>
              <a:rPr lang="en-US" altLang="en-US" sz="3200" b="1" dirty="0" err="1">
                <a:solidFill>
                  <a:srgbClr val="FFFF00"/>
                </a:solidFill>
              </a:rPr>
              <a:t>immuable</a:t>
            </a:r>
            <a:r>
              <a:rPr lang="en-US" altLang="en-US" sz="3200" b="1" dirty="0">
                <a:solidFill>
                  <a:srgbClr val="FFFF00"/>
                </a:solidFill>
              </a:rPr>
              <a:t> de </a:t>
            </a:r>
            <a:r>
              <a:rPr lang="en-US" altLang="en-US" sz="3200" b="1" dirty="0" err="1">
                <a:solidFill>
                  <a:srgbClr val="FFFF00"/>
                </a:solidFill>
              </a:rPr>
              <a:t>lois</a:t>
            </a:r>
            <a:r>
              <a:rPr lang="en-US" altLang="en-US" sz="3200" b="1" dirty="0">
                <a:solidFill>
                  <a:srgbClr val="FFFF00"/>
                </a:solidFill>
              </a:rPr>
              <a:t> qui </a:t>
            </a:r>
            <a:r>
              <a:rPr lang="en-US" altLang="en-US" sz="3200" b="1" dirty="0" err="1">
                <a:solidFill>
                  <a:srgbClr val="FFFF00"/>
                </a:solidFill>
              </a:rPr>
              <a:t>régissent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tous</a:t>
            </a:r>
            <a:r>
              <a:rPr lang="en-US" altLang="en-US" sz="3200" b="1" dirty="0">
                <a:solidFill>
                  <a:srgbClr val="FFFF00"/>
                </a:solidFill>
              </a:rPr>
              <a:t> les </a:t>
            </a:r>
            <a:r>
              <a:rPr lang="en-US" altLang="en-US" sz="3200" b="1" dirty="0" err="1">
                <a:solidFill>
                  <a:srgbClr val="FFFF00"/>
                </a:solidFill>
              </a:rPr>
              <a:t>événements</a:t>
            </a:r>
            <a:r>
              <a:rPr lang="en-US" altLang="en-US" sz="3200" b="1" dirty="0">
                <a:solidFill>
                  <a:srgbClr val="FFFF00"/>
                </a:solidFill>
              </a:rPr>
              <a:t> dans </a:t>
            </a:r>
            <a:r>
              <a:rPr lang="en-US" altLang="en-US" sz="3200" b="1" dirty="0" err="1">
                <a:solidFill>
                  <a:srgbClr val="FFFF00"/>
                </a:solidFill>
              </a:rPr>
              <a:t>l’univers</a:t>
            </a:r>
            <a:r>
              <a:rPr lang="en-US" altLang="en-US" sz="3200" b="1" dirty="0">
                <a:solidFill>
                  <a:srgbClr val="FFFF00"/>
                </a:solidFill>
              </a:rPr>
              <a:t> physique.</a:t>
            </a:r>
          </a:p>
          <a:p>
            <a:pPr marL="0" indent="0" eaLnBrk="1" hangingPunct="1">
              <a:buNone/>
            </a:pPr>
            <a:r>
              <a:rPr lang="en-US" altLang="en-US" sz="3200" b="1" dirty="0">
                <a:solidFill>
                  <a:srgbClr val="FFFF00"/>
                </a:solidFill>
              </a:rPr>
              <a:t>
Les </a:t>
            </a:r>
            <a:r>
              <a:rPr lang="en-US" altLang="en-US" sz="3200" b="1" dirty="0" err="1">
                <a:solidFill>
                  <a:srgbClr val="FFFF00"/>
                </a:solidFill>
              </a:rPr>
              <a:t>êtres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humains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sont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capables</a:t>
            </a:r>
            <a:r>
              <a:rPr lang="en-US" altLang="en-US" sz="3200" b="1" dirty="0">
                <a:solidFill>
                  <a:srgbClr val="FFFF00"/>
                </a:solidFill>
              </a:rPr>
              <a:t> de </a:t>
            </a:r>
            <a:r>
              <a:rPr lang="en-US" altLang="en-US" sz="3200" b="1" dirty="0" err="1">
                <a:solidFill>
                  <a:srgbClr val="FFFF00"/>
                </a:solidFill>
              </a:rPr>
              <a:t>comprendre</a:t>
            </a:r>
            <a:r>
              <a:rPr lang="en-US" altLang="en-US" sz="3200" b="1" dirty="0">
                <a:solidFill>
                  <a:srgbClr val="FFFF00"/>
                </a:solidFill>
              </a:rPr>
              <a:t> le </a:t>
            </a:r>
            <a:r>
              <a:rPr lang="en-US" altLang="en-US" sz="3200" b="1" dirty="0" err="1">
                <a:solidFill>
                  <a:srgbClr val="FFFF00"/>
                </a:solidFill>
              </a:rPr>
              <a:t>fonctionnement</a:t>
            </a:r>
            <a:r>
              <a:rPr lang="en-US" altLang="en-US" sz="3200" b="1" dirty="0">
                <a:solidFill>
                  <a:srgbClr val="FFFF00"/>
                </a:solidFill>
              </a:rPr>
              <a:t> de </a:t>
            </a:r>
            <a:r>
              <a:rPr lang="en-US" altLang="en-US" sz="3200" b="1" dirty="0" err="1">
                <a:solidFill>
                  <a:srgbClr val="FFFF00"/>
                </a:solidFill>
              </a:rPr>
              <a:t>l’univers</a:t>
            </a:r>
            <a:r>
              <a:rPr lang="en-US" altLang="en-US" sz="3200" b="1" dirty="0">
                <a:solidFill>
                  <a:srgbClr val="FFFF00"/>
                </a:solidFill>
              </a:rPr>
              <a:t> physique.
Les </a:t>
            </a:r>
            <a:r>
              <a:rPr lang="en-US" altLang="en-US" sz="3200" b="1" dirty="0" err="1">
                <a:solidFill>
                  <a:srgbClr val="FFFF00"/>
                </a:solidFill>
              </a:rPr>
              <a:t>lois</a:t>
            </a:r>
            <a:r>
              <a:rPr lang="en-US" altLang="en-US" sz="3200" b="1" dirty="0">
                <a:solidFill>
                  <a:srgbClr val="FFFF00"/>
                </a:solidFill>
              </a:rPr>
              <a:t> qui </a:t>
            </a:r>
            <a:r>
              <a:rPr lang="en-US" altLang="en-US" sz="3200" b="1" dirty="0" err="1">
                <a:solidFill>
                  <a:srgbClr val="FFFF00"/>
                </a:solidFill>
              </a:rPr>
              <a:t>régissent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l’univers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sont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descriptibles</a:t>
            </a:r>
            <a:r>
              <a:rPr lang="en-US" altLang="en-US" sz="3200" b="1" dirty="0">
                <a:solidFill>
                  <a:srgbClr val="FFFF00"/>
                </a:solidFill>
              </a:rPr>
              <a:t> par les </a:t>
            </a:r>
            <a:r>
              <a:rPr lang="en-US" altLang="en-US" sz="3200" b="1" dirty="0" err="1">
                <a:solidFill>
                  <a:srgbClr val="FFFF00"/>
                </a:solidFill>
              </a:rPr>
              <a:t>mathématiques</a:t>
            </a:r>
            <a:r>
              <a:rPr lang="en-US" altLang="en-US" sz="32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4">
            <a:extLst>
              <a:ext uri="{FF2B5EF4-FFF2-40B4-BE49-F238E27FC236}">
                <a16:creationId xmlns:a16="http://schemas.microsoft.com/office/drawing/2014/main" id="{04429ED5-BE14-BA4B-9481-256E348A6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Papyrus Ebers</a:t>
            </a: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1427" name="Picture 5" descr="ebersPapyrus">
            <a:extLst>
              <a:ext uri="{FF2B5EF4-FFF2-40B4-BE49-F238E27FC236}">
                <a16:creationId xmlns:a16="http://schemas.microsoft.com/office/drawing/2014/main" id="{F4B4CAB6-32FC-587F-C824-E6B61233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53530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3">
            <a:extLst>
              <a:ext uri="{FF2B5EF4-FFF2-40B4-BE49-F238E27FC236}">
                <a16:creationId xmlns:a16="http://schemas.microsoft.com/office/drawing/2014/main" id="{CCBD60FA-4F1C-2723-091E-62E1A165D65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838200"/>
            <a:ext cx="11658600" cy="5029200"/>
          </a:xfrm>
        </p:spPr>
        <p:txBody>
          <a:bodyPr anchor="b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latin typeface="Lucida Console" panose="020B0609040504020204" pitchFamily="49" charset="0"/>
              </a:rPr>
              <a:t>Le papyrus Ebers :
« Pour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éviter</a:t>
            </a:r>
            <a:r>
              <a:rPr lang="en-US" altLang="en-US" sz="2800" b="1" dirty="0">
                <a:latin typeface="Lucida Console" panose="020B0609040504020204" pitchFamily="49" charset="0"/>
              </a:rPr>
              <a:t> que les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cheveux</a:t>
            </a:r>
            <a:r>
              <a:rPr lang="en-US" altLang="en-US" sz="2800" b="1" dirty="0">
                <a:latin typeface="Lucida Console" panose="020B0609040504020204" pitchFamily="49" charset="0"/>
              </a:rPr>
              <a:t> ne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grisonnent</a:t>
            </a:r>
            <a:r>
              <a:rPr lang="en-US" altLang="en-US" sz="2800" b="1" dirty="0">
                <a:latin typeface="Lucida Console" panose="020B0609040504020204" pitchFamily="49" charset="0"/>
              </a:rPr>
              <a:t>,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oignez</a:t>
            </a:r>
            <a:r>
              <a:rPr lang="en-US" altLang="en-US" sz="2800" b="1" dirty="0">
                <a:latin typeface="Lucida Console" panose="020B0609040504020204" pitchFamily="49" charset="0"/>
              </a:rPr>
              <a:t>-les avec le sang d’un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veau</a:t>
            </a:r>
            <a:r>
              <a:rPr lang="en-US" altLang="en-US" sz="2800" b="1" dirty="0">
                <a:latin typeface="Lucida Console" panose="020B0609040504020204" pitchFamily="49" charset="0"/>
              </a:rPr>
              <a:t> qui a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été</a:t>
            </a:r>
            <a:r>
              <a:rPr lang="en-US" altLang="en-US" sz="2800" b="1" dirty="0">
                <a:latin typeface="Lucida Console" panose="020B0609040504020204" pitchFamily="49" charset="0"/>
              </a:rPr>
              <a:t> bouilli dans de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l’huile</a:t>
            </a:r>
            <a:r>
              <a:rPr lang="en-US" altLang="en-US" sz="2800" b="1" dirty="0">
                <a:latin typeface="Lucida Console" panose="020B0609040504020204" pitchFamily="49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ou</a:t>
            </a:r>
            <a:r>
              <a:rPr lang="en-US" altLang="en-US" sz="2800" b="1" dirty="0">
                <a:latin typeface="Lucida Console" panose="020B0609040504020204" pitchFamily="49" charset="0"/>
              </a:rPr>
              <a:t> avec la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graisse</a:t>
            </a:r>
            <a:r>
              <a:rPr lang="en-US" altLang="en-US" sz="2800" b="1" dirty="0">
                <a:latin typeface="Lucida Console" panose="020B0609040504020204" pitchFamily="49" charset="0"/>
              </a:rPr>
              <a:t> d’un serpent à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sonnettes</a:t>
            </a:r>
            <a:r>
              <a:rPr lang="en-US" altLang="en-US" sz="2800" b="1" dirty="0">
                <a:latin typeface="Lucida Console" panose="020B0609040504020204" pitchFamily="49" charset="0"/>
              </a:rPr>
              <a:t>. »
« Un mélange de six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graisses</a:t>
            </a:r>
            <a:r>
              <a:rPr lang="en-US" altLang="en-US" sz="2800" b="1" dirty="0">
                <a:latin typeface="Lucida Console" panose="020B0609040504020204" pitchFamily="49" charset="0"/>
              </a:rPr>
              <a:t>, à savoir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celles</a:t>
            </a:r>
            <a:r>
              <a:rPr lang="en-US" altLang="en-US" sz="2800" b="1" dirty="0">
                <a:latin typeface="Lucida Console" panose="020B0609040504020204" pitchFamily="49" charset="0"/>
              </a:rPr>
              <a:t> du cheval, de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l’hippopotame</a:t>
            </a:r>
            <a:r>
              <a:rPr lang="en-US" altLang="en-US" sz="2800" b="1" dirty="0">
                <a:latin typeface="Lucida Console" panose="020B0609040504020204" pitchFamily="49" charset="0"/>
              </a:rPr>
              <a:t>, du crocodile, du chat, du serpent et du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bouquetin</a:t>
            </a:r>
            <a:r>
              <a:rPr lang="en-US" altLang="en-US" sz="2800" b="1" dirty="0">
                <a:latin typeface="Lucida Console" panose="020B0609040504020204" pitchFamily="49" charset="0"/>
              </a:rPr>
              <a:t>... pour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prévenir</a:t>
            </a:r>
            <a:r>
              <a:rPr lang="en-US" altLang="en-US" sz="2800" b="1" dirty="0">
                <a:latin typeface="Lucida Console" panose="020B0609040504020204" pitchFamily="49" charset="0"/>
              </a:rPr>
              <a:t> la chute des </a:t>
            </a:r>
            <a:r>
              <a:rPr lang="en-US" altLang="en-US" sz="2800" b="1" dirty="0" err="1">
                <a:latin typeface="Lucida Console" panose="020B0609040504020204" pitchFamily="49" charset="0"/>
              </a:rPr>
              <a:t>cheveux</a:t>
            </a:r>
            <a:r>
              <a:rPr lang="en-US" altLang="en-US" sz="2800" b="1" dirty="0">
                <a:latin typeface="Lucida Console" panose="020B0609040504020204" pitchFamily="49" charset="0"/>
              </a:rPr>
              <a:t>.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4">
            <a:extLst>
              <a:ext uri="{FF2B5EF4-FFF2-40B4-BE49-F238E27FC236}">
                <a16:creationId xmlns:a16="http://schemas.microsoft.com/office/drawing/2014/main" id="{E04D9069-D816-45AE-1CEE-830D2C0C3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09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Arial" panose="020B0604020202020204" pitchFamily="34" charset="0"/>
              </a:rPr>
              <a:t>Drogues de choix dans Papyrus Ebers :</a:t>
            </a:r>
          </a:p>
        </p:txBody>
      </p:sp>
      <p:sp>
        <p:nvSpPr>
          <p:cNvPr id="235523" name="Rectangle 5">
            <a:extLst>
              <a:ext uri="{FF2B5EF4-FFF2-40B4-BE49-F238E27FC236}">
                <a16:creationId xmlns:a16="http://schemas.microsoft.com/office/drawing/2014/main" id="{8A7647BB-BF44-B0E1-1CB9-56DB7502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Sang de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lézards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
Dents de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porc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
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Viande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putride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
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Humidité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oreilles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porc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
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Excréments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d’animaux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y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compris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d’êtres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humains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d’ânes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d’antilopes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de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chiens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de chats et de mouches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>
            <a:extLst>
              <a:ext uri="{FF2B5EF4-FFF2-40B4-BE49-F238E27FC236}">
                <a16:creationId xmlns:a16="http://schemas.microsoft.com/office/drawing/2014/main" id="{A4630608-72DC-6C46-FF0B-F7906F8E1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371600"/>
            <a:ext cx="9906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« Je ne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vous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ferai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venir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aucune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de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ces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maladies... Exode 15:26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
« Le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cochon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...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est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impur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pour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vous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...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ceux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qui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marchent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sur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leurs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pattes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... la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belette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, le rat...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sont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impurs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pour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toi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.
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Lévitique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11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4">
            <a:extLst>
              <a:ext uri="{FF2B5EF4-FFF2-40B4-BE49-F238E27FC236}">
                <a16:creationId xmlns:a16="http://schemas.microsoft.com/office/drawing/2014/main" id="{80FBD19C-8F1E-026C-E622-40C5788D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3841"/>
            <a:ext cx="9906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«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L’aiguillon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d’un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frelon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est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guéri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par la mouche domestique,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écrasé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et appliqué sur la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plaie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. » 
« Le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moucheron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créature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faible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prenant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de la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nourriture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mais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ne la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sécrétant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jamais,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est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un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spécifique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contre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le poison de la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vipère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. »
Un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ancien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manuscrit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médical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hébreu</a:t>
            </a:r>
            <a:r>
              <a:rPr lang="en-US" altLang="en-US" sz="2800" b="1" dirty="0">
                <a:latin typeface="Lucida Console" panose="020B0609040504020204" pitchFamily="49" charset="0"/>
                <a:cs typeface="Arial" panose="020B0604020202020204" pitchFamily="34" charset="0"/>
              </a:rPr>
              <a:t>.</a:t>
            </a:r>
            <a:endParaRPr lang="en-US" altLang="en-US" sz="2400" dirty="0"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>
            <a:extLst>
              <a:ext uri="{FF2B5EF4-FFF2-40B4-BE49-F238E27FC236}">
                <a16:creationId xmlns:a16="http://schemas.microsoft.com/office/drawing/2014/main" id="{8C0E0D04-ECBB-4747-59E9-6964F141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71600"/>
            <a:ext cx="937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«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Quiconque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touchera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le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cadavre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de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quelqu’un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sera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impur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pendant sept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jours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.  Il doit se purifier avec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l’eau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le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troisième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et le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septième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jour...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Prenez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de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l’hysope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trempez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-la dans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l’eau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et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saupoudrez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la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tente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, les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meubles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et les gens qui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étaient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.
</a:t>
            </a:r>
            <a:r>
              <a:rPr lang="en-US" altLang="en-US" sz="2400" b="1" dirty="0" err="1">
                <a:latin typeface="Lucida Console" panose="020B0609040504020204" pitchFamily="49" charset="0"/>
                <a:cs typeface="Arial" panose="020B0604020202020204" pitchFamily="34" charset="0"/>
              </a:rPr>
              <a:t>Nombres</a:t>
            </a:r>
            <a:r>
              <a:rPr lang="en-US" altLang="en-US" sz="2400" b="1" dirty="0">
                <a:latin typeface="Lucida Console" panose="020B0609040504020204" pitchFamily="49" charset="0"/>
                <a:cs typeface="Arial" panose="020B0604020202020204" pitchFamily="34" charset="0"/>
              </a:rPr>
              <a:t> 19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4">
            <a:extLst>
              <a:ext uri="{FF2B5EF4-FFF2-40B4-BE49-F238E27FC236}">
                <a16:creationId xmlns:a16="http://schemas.microsoft.com/office/drawing/2014/main" id="{320F54F5-4936-29B0-3F1A-B701F98B0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2954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Semelweiss</a:t>
            </a:r>
          </a:p>
        </p:txBody>
      </p:sp>
      <p:pic>
        <p:nvPicPr>
          <p:cNvPr id="243715" name="Picture 5" descr="Ignaz Semmelweiss">
            <a:extLst>
              <a:ext uri="{FF2B5EF4-FFF2-40B4-BE49-F238E27FC236}">
                <a16:creationId xmlns:a16="http://schemas.microsoft.com/office/drawing/2014/main" id="{761E80D1-8A8B-FBCE-F58B-9C48F3BD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4">
            <a:extLst>
              <a:ext uri="{FF2B5EF4-FFF2-40B4-BE49-F238E27FC236}">
                <a16:creationId xmlns:a16="http://schemas.microsoft.com/office/drawing/2014/main" id="{5FDAFE01-C926-D571-90F2-D0518C0C0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868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en-US" altLang="en-US" sz="7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taux</a:t>
            </a:r>
            <a:r>
              <a:rPr lang="en-US" alt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en-US" sz="7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mortalité</a:t>
            </a:r>
            <a:r>
              <a:rPr lang="en-US" alt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passe de 18 % à 0,5 %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4">
            <a:extLst>
              <a:ext uri="{FF2B5EF4-FFF2-40B4-BE49-F238E27FC236}">
                <a16:creationId xmlns:a16="http://schemas.microsoft.com/office/drawing/2014/main" id="{782107DB-307F-C9B6-75A1-655566CC1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Vienne, 1847</a:t>
            </a:r>
          </a:p>
        </p:txBody>
      </p:sp>
      <p:sp>
        <p:nvSpPr>
          <p:cNvPr id="247811" name="Rectangle 5">
            <a:extLst>
              <a:ext uri="{FF2B5EF4-FFF2-40B4-BE49-F238E27FC236}">
                <a16:creationId xmlns:a16="http://schemas.microsoft.com/office/drawing/2014/main" id="{03CAADFD-8E54-934A-9A71-5CCFBE19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38400"/>
            <a:ext cx="960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Dans les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maternités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une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femme sur six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meurt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
Les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obstétriciens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attribuent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décès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à la constipation, à la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peur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et à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l’air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empoisonné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5">
            <a:extLst>
              <a:ext uri="{FF2B5EF4-FFF2-40B4-BE49-F238E27FC236}">
                <a16:creationId xmlns:a16="http://schemas.microsoft.com/office/drawing/2014/main" id="{D7B1E8B4-60EC-86D0-47E7-6DEF7C3D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8265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Thymol</a:t>
            </a:r>
          </a:p>
        </p:txBody>
      </p:sp>
      <p:pic>
        <p:nvPicPr>
          <p:cNvPr id="249859" name="Picture 7">
            <a:hlinkClick r:id="rId3"/>
            <a:extLst>
              <a:ext uri="{FF2B5EF4-FFF2-40B4-BE49-F238E27FC236}">
                <a16:creationId xmlns:a16="http://schemas.microsoft.com/office/drawing/2014/main" id="{A132EE6E-D03F-B8F0-29DB-8AA33D22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34051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1069F72-3E96-25F6-11BB-422F282E7C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82650" y="604838"/>
            <a:ext cx="9404350" cy="995362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tx1"/>
                </a:solidFill>
              </a:rPr>
              <a:t>Hypothèses</a:t>
            </a:r>
            <a:r>
              <a:rPr lang="en-US" altLang="en-US" b="1" dirty="0">
                <a:solidFill>
                  <a:schemeClr val="tx1"/>
                </a:solidFill>
              </a:rPr>
              <a:t> de base de la science</a:t>
            </a:r>
            <a:br>
              <a:rPr lang="en-US" altLang="en-US" sz="2400" dirty="0">
                <a:solidFill>
                  <a:srgbClr val="400040"/>
                </a:solidFill>
              </a:rPr>
            </a:br>
            <a:endParaRPr lang="en-US" altLang="en-US" sz="2400" dirty="0">
              <a:solidFill>
                <a:srgbClr val="400040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8493F0C-512D-3263-BFB2-818D8EF9B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3" y="2052638"/>
            <a:ext cx="10479087" cy="30527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3200" b="1" dirty="0"/>
              <a:t>Les </a:t>
            </a:r>
            <a:r>
              <a:rPr lang="en-US" altLang="en-US" sz="3200" b="1" dirty="0" err="1"/>
              <a:t>hypothèses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sont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acceptées</a:t>
            </a:r>
            <a:r>
              <a:rPr lang="en-US" altLang="en-US" sz="3200" b="1" dirty="0"/>
              <a:t> sans </a:t>
            </a:r>
            <a:r>
              <a:rPr lang="en-US" altLang="en-US" sz="3200" b="1" dirty="0" err="1"/>
              <a:t>preuve</a:t>
            </a:r>
            <a:r>
              <a:rPr lang="en-US" altLang="en-US" sz="3200" b="1" dirty="0"/>
              <a:t> 	
</a:t>
            </a:r>
            <a:r>
              <a:rPr lang="en-US" altLang="en-US" sz="3200" b="1" dirty="0" err="1"/>
              <a:t>Constituer</a:t>
            </a:r>
            <a:r>
              <a:rPr lang="en-US" altLang="en-US" sz="3200" b="1" dirty="0"/>
              <a:t> la base de toute pensée </a:t>
            </a:r>
            <a:r>
              <a:rPr lang="en-US" altLang="en-US" sz="3200" b="1" dirty="0" err="1"/>
              <a:t>scientifique</a:t>
            </a:r>
            <a:r>
              <a:rPr lang="en-US" altLang="en-US" sz="3200" b="1" dirty="0"/>
              <a:t>
En </a:t>
            </a:r>
            <a:r>
              <a:rPr lang="en-US" altLang="en-US" sz="3200" b="1" dirty="0" err="1"/>
              <a:t>d’autres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termes</a:t>
            </a:r>
            <a:r>
              <a:rPr lang="en-US" altLang="en-US" sz="3200" b="1" dirty="0"/>
              <a:t>, les </a:t>
            </a:r>
            <a:r>
              <a:rPr lang="en-US" altLang="en-US" sz="3200" b="1" dirty="0" err="1"/>
              <a:t>hypothèses</a:t>
            </a:r>
            <a:r>
              <a:rPr lang="en-US" altLang="en-US" sz="3200" b="1" dirty="0"/>
              <a:t> de base de la science </a:t>
            </a:r>
            <a:r>
              <a:rPr lang="en-US" altLang="en-US" sz="3200" b="1" dirty="0" err="1"/>
              <a:t>sont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acceptées</a:t>
            </a:r>
            <a:r>
              <a:rPr lang="en-US" altLang="en-US" sz="3200" b="1" dirty="0"/>
              <a:t> sur la </a:t>
            </a:r>
            <a:r>
              <a:rPr lang="en-US" altLang="en-US" sz="3200" b="1" dirty="0" err="1"/>
              <a:t>foi</a:t>
            </a:r>
            <a:r>
              <a:rPr lang="en-US" altLang="en-US" sz="3200" b="1" dirty="0"/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4">
            <a:extLst>
              <a:ext uri="{FF2B5EF4-FFF2-40B4-BE49-F238E27FC236}">
                <a16:creationId xmlns:a16="http://schemas.microsoft.com/office/drawing/2014/main" id="{4E187616-0235-B4E6-DB4C-5F3E5B8B9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14600"/>
            <a:ext cx="9982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Tant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l’infection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Il doit vivre seul ; Il doit vivre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dehors du camp.
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Quarantaine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maladies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infectieuses</a:t>
            </a:r>
            <a:endParaRPr lang="en-US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907" name="Rectangle 5">
            <a:extLst>
              <a:ext uri="{FF2B5EF4-FFF2-40B4-BE49-F238E27FC236}">
                <a16:creationId xmlns:a16="http://schemas.microsoft.com/office/drawing/2014/main" id="{40CE6FD7-A71C-73DD-9FAE-BF496349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b="1" u="sng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908" name="Rectangle 6">
            <a:extLst>
              <a:ext uri="{FF2B5EF4-FFF2-40B4-BE49-F238E27FC236}">
                <a16:creationId xmlns:a16="http://schemas.microsoft.com/office/drawing/2014/main" id="{4FABA1DB-E751-00DA-2D4C-0D927877B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u="sng" dirty="0" err="1">
                <a:latin typeface="Times New Roman" panose="02020603050405020304" pitchFamily="18" charset="0"/>
                <a:cs typeface="Arial" panose="020B0604020202020204" pitchFamily="34" charset="0"/>
              </a:rPr>
              <a:t>Lévitique</a:t>
            </a:r>
            <a:r>
              <a:rPr lang="en-US" altLang="en-US" sz="4400" b="1" u="sng" dirty="0">
                <a:latin typeface="Times New Roman" panose="02020603050405020304" pitchFamily="18" charset="0"/>
                <a:cs typeface="Arial" panose="020B0604020202020204" pitchFamily="34" charset="0"/>
              </a:rPr>
              <a:t> 13:46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4">
            <a:extLst>
              <a:ext uri="{FF2B5EF4-FFF2-40B4-BE49-F238E27FC236}">
                <a16:creationId xmlns:a16="http://schemas.microsoft.com/office/drawing/2014/main" id="{75EFEBF9-CAD5-319A-0563-AE9931FBF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dirty="0">
                <a:latin typeface="Times New Roman" panose="02020603050405020304" pitchFamily="18" charset="0"/>
                <a:cs typeface="Arial" panose="020B0604020202020204" pitchFamily="34" charset="0"/>
              </a:rPr>
              <a:t>LÈPRE</a:t>
            </a:r>
          </a:p>
        </p:txBody>
      </p:sp>
      <p:sp>
        <p:nvSpPr>
          <p:cNvPr id="253955" name="Rectangle 5">
            <a:extLst>
              <a:ext uri="{FF2B5EF4-FFF2-40B4-BE49-F238E27FC236}">
                <a16:creationId xmlns:a16="http://schemas.microsoft.com/office/drawing/2014/main" id="{7523D829-8601-17EB-CD04-64739A68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1200"/>
            <a:ext cx="10134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Elle a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tué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des millions de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personnes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Europe et dans le monde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entier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pendant des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milliers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d’années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
« La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peur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toutes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autres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maladies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prises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ensemble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peut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difficilement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être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comparée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à la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terreur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propagée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par la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lèpre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»  
    					—Dr George Rosen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4">
            <a:extLst>
              <a:ext uri="{FF2B5EF4-FFF2-40B4-BE49-F238E27FC236}">
                <a16:creationId xmlns:a16="http://schemas.microsoft.com/office/drawing/2014/main" id="{E26ACFD9-1C45-B893-6797-A33FDB076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u="sng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Leprosy </a:t>
            </a: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03" name="Rectangle 5">
            <a:extLst>
              <a:ext uri="{FF2B5EF4-FFF2-40B4-BE49-F238E27FC236}">
                <a16:creationId xmlns:a16="http://schemas.microsoft.com/office/drawing/2014/main" id="{3DB6E0A2-0751-B7C0-11B5-7C0079728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en-US" sz="3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6004" name="Picture 6" descr="leprosy5">
            <a:extLst>
              <a:ext uri="{FF2B5EF4-FFF2-40B4-BE49-F238E27FC236}">
                <a16:creationId xmlns:a16="http://schemas.microsoft.com/office/drawing/2014/main" id="{B54F6373-F495-0790-412B-4FDFC230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4">
            <a:extLst>
              <a:ext uri="{FF2B5EF4-FFF2-40B4-BE49-F238E27FC236}">
                <a16:creationId xmlns:a16="http://schemas.microsoft.com/office/drawing/2014/main" id="{DD941F98-6937-52F9-C642-629166B7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CBB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 COMMUNAUTÉ MÉDICALE N’AVAIT PAS DE RÉPONSES</a:t>
            </a:r>
          </a:p>
        </p:txBody>
      </p:sp>
      <p:sp>
        <p:nvSpPr>
          <p:cNvPr id="258051" name="Rectangle 5">
            <a:extLst>
              <a:ext uri="{FF2B5EF4-FFF2-40B4-BE49-F238E27FC236}">
                <a16:creationId xmlns:a16="http://schemas.microsoft.com/office/drawing/2014/main" id="{A12C5505-9C9D-1809-18BA-D2E3580D0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10744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Ils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ont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enseigné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qu’il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était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provoqué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par la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consommation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d’aliments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chauds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de poivre,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d’ail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et de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viande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porcs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malades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 
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D’autres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médecins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ont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déclaré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qu’il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était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causé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par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une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conjonction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maligne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planètes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
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Lévitique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13:46
« Tant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qu’il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l’infection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il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reste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impur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 Il doit vivre seul ; Il doit vivre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dehors du camp.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4">
            <a:extLst>
              <a:ext uri="{FF2B5EF4-FFF2-40B4-BE49-F238E27FC236}">
                <a16:creationId xmlns:a16="http://schemas.microsoft.com/office/drawing/2014/main" id="{FD727106-3A12-9143-0B3D-165774B0A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 vie </a:t>
            </a:r>
            <a:r>
              <a:rPr lang="en-US" alt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dans le sang</a:t>
            </a:r>
          </a:p>
        </p:txBody>
      </p:sp>
      <p:sp>
        <p:nvSpPr>
          <p:cNvPr id="260099" name="Rectangle 5">
            <a:extLst>
              <a:ext uri="{FF2B5EF4-FFF2-40B4-BE49-F238E27FC236}">
                <a16:creationId xmlns:a16="http://schemas.microsoft.com/office/drawing/2014/main" id="{07ACB9FA-8824-2545-15BB-9523652EA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FFCBB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Lévitique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17:14 "... La vie de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chaque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créature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dans son sang. 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C’est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pourquoi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aux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Israélites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 Vous ne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mangerez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le sang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d’aucune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créature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car la vie de toute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créature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son sang ;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Celui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qui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mange doit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être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retranché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4">
            <a:extLst>
              <a:ext uri="{FF2B5EF4-FFF2-40B4-BE49-F238E27FC236}">
                <a16:creationId xmlns:a16="http://schemas.microsoft.com/office/drawing/2014/main" id="{B2760A5A-F17F-01DA-1853-BFEEA87F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23950"/>
            <a:ext cx="9829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Saignée
La pratique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médicale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la plus courante
 dans les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années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1700 et 1800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4">
            <a:extLst>
              <a:ext uri="{FF2B5EF4-FFF2-40B4-BE49-F238E27FC236}">
                <a16:creationId xmlns:a16="http://schemas.microsoft.com/office/drawing/2014/main" id="{217BE4F8-070D-169A-9DDE-4EBDDA5AF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2114550"/>
            <a:ext cx="310197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1693). </a:t>
            </a:r>
            <a:endParaRPr lang="en-US" altLang="en-US" sz="9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  <a:hlinkClick r:id="rId3"/>
              </a:rPr>
              <a:t>  </a:t>
            </a:r>
            <a:r>
              <a:rPr lang="en-US" altLang="en-US" sz="118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n-US" altLang="en-US" sz="9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                                    </a:t>
            </a:r>
            <a:endParaRPr lang="en-US" altLang="en-US" sz="140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George Tiemann &amp; Co. </a:t>
            </a:r>
            <a:r>
              <a:rPr lang="en-US" altLang="en-US" sz="900" i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American armamentarium </a:t>
            </a:r>
            <a:endParaRPr lang="en-US" altLang="en-US" sz="9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4195" name="Picture 5" descr="George Tiemann &amp; Co. American armamentarium chirurgicum">
            <a:hlinkClick r:id="rId3"/>
            <a:extLst>
              <a:ext uri="{FF2B5EF4-FFF2-40B4-BE49-F238E27FC236}">
                <a16:creationId xmlns:a16="http://schemas.microsoft.com/office/drawing/2014/main" id="{753227DE-E48D-BFCD-73BC-A0358E32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44735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6" name="Text Box 6">
            <a:extLst>
              <a:ext uri="{FF2B5EF4-FFF2-40B4-BE49-F238E27FC236}">
                <a16:creationId xmlns:a16="http://schemas.microsoft.com/office/drawing/2014/main" id="{E1A9C82A-64E7-EA9B-F1FE-B257AADB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Instruments de saignée des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années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1800</a:t>
            </a: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>
            <a:extLst>
              <a:ext uri="{FF2B5EF4-FFF2-40B4-BE49-F238E27FC236}">
                <a16:creationId xmlns:a16="http://schemas.microsoft.com/office/drawing/2014/main" id="{5C4BA095-8A63-53E3-A7AD-9E0EC3428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90600"/>
            <a:ext cx="7543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“Pour les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générations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à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venir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, tout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mâle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parmi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vous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qui a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huit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jours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doit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être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circoncis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...”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Genesis 17:12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Vitamine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La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prothromburine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: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une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protéine</a:t>
            </a:r>
            <a:r>
              <a:rPr lang="en-US" altLang="en-US" sz="28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de coagulation.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dirty="0"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Object 4">
            <a:extLst>
              <a:ext uri="{FF2B5EF4-FFF2-40B4-BE49-F238E27FC236}">
                <a16:creationId xmlns:a16="http://schemas.microsoft.com/office/drawing/2014/main" id="{FCDDE588-09C7-CF0D-E090-0D3451F9C9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219200"/>
          <a:ext cx="76962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156700" imgH="6121400" progId="MSGraph.Chart.8">
                  <p:embed followColorScheme="full"/>
                </p:oleObj>
              </mc:Choice>
              <mc:Fallback>
                <p:oleObj name="Chart" r:id="rId3" imgW="9156700" imgH="61214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19200"/>
                        <a:ext cx="76962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1" name="Rectangle 5">
            <a:extLst>
              <a:ext uri="{FF2B5EF4-FFF2-40B4-BE49-F238E27FC236}">
                <a16:creationId xmlns:a16="http://schemas.microsoft.com/office/drawing/2014/main" id="{3561D734-0C4A-7723-BC89-73D69C262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Pics de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protéines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 coagulation le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huitième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jour</a:t>
            </a:r>
          </a:p>
        </p:txBody>
      </p:sp>
      <p:sp>
        <p:nvSpPr>
          <p:cNvPr id="268292" name="Rectangle 6">
            <a:extLst>
              <a:ext uri="{FF2B5EF4-FFF2-40B4-BE49-F238E27FC236}">
                <a16:creationId xmlns:a16="http://schemas.microsoft.com/office/drawing/2014/main" id="{82190B8A-B6B9-6B58-0BED-D0ACE1DE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085" y="957590"/>
            <a:ext cx="44358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Prothrombine</a:t>
            </a:r>
            <a:r>
              <a:rPr lang="en-US" alt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disponible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9" name="Group 39">
            <a:extLst>
              <a:ext uri="{FF2B5EF4-FFF2-40B4-BE49-F238E27FC236}">
                <a16:creationId xmlns:a16="http://schemas.microsoft.com/office/drawing/2014/main" id="{1BB3B6BA-4DD9-38A8-1CF4-091FA519AA51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676400"/>
          <a:ext cx="6324600" cy="4138614"/>
        </p:xfrm>
        <a:graphic>
          <a:graphicData uri="http://schemas.openxmlformats.org/drawingml/2006/table">
            <a:tbl>
              <a:tblPr/>
              <a:tblGrid>
                <a:gridCol w="167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Circoncis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garçons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hébreux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décès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0372" name="Text Box 38">
            <a:extLst>
              <a:ext uri="{FF2B5EF4-FFF2-40B4-BE49-F238E27FC236}">
                <a16:creationId xmlns:a16="http://schemas.microsoft.com/office/drawing/2014/main" id="{CB93F910-6978-B9E3-110E-548AD5200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826" y="404813"/>
            <a:ext cx="6227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L’expérience</a:t>
            </a: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d’Abraham</a:t>
            </a:r>
            <a:endParaRPr lang="en-US" altLang="en-US" sz="44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3EA16E28-A2DC-DC73-1ED4-03FAFCB28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35955"/>
            <a:ext cx="11049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Prédictions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basées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 sur la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théologie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chrétienne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 :
1-L’univers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suivra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 un ensemble unique et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immuable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 de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lois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.
2-L’univers sera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compréhensible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 pour les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êtres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humains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
3-L’univers sera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descriptible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 par les </a:t>
            </a:r>
            <a:r>
              <a:rPr lang="en-US" altLang="en-US" sz="36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mathématiques</a:t>
            </a:r>
            <a:r>
              <a:rPr lang="en-US" altLang="en-US" sz="3600" b="1" dirty="0">
                <a:latin typeface="Lucida Sans" panose="020B0602030504020204" pitchFamily="34" charset="77"/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rgbClr val="FFFF00"/>
              </a:solidFill>
              <a:latin typeface="Lucida Sans" panose="020B0602030504020204" pitchFamily="34" charset="7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3"/>
            </a:pPr>
            <a:endParaRPr lang="en-US" altLang="en-US" dirty="0">
              <a:solidFill>
                <a:srgbClr val="FFFF00"/>
              </a:solidFill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2FA66FB-67F0-09F6-FBB2-C350C94E19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757238"/>
            <a:ext cx="10021887" cy="91916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Conclusions sur la science et la religion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D7092FD-69F4-8137-77A2-10FA416335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11125200" cy="4724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800" b="1" dirty="0"/>
              <a:t>-La religion et la science </a:t>
            </a:r>
            <a:r>
              <a:rPr lang="en-US" altLang="en-US" sz="2800" b="1" dirty="0" err="1"/>
              <a:t>posent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différents</a:t>
            </a:r>
            <a:r>
              <a:rPr lang="en-US" altLang="en-US" sz="2800" b="1" dirty="0"/>
              <a:t> types de questions et </a:t>
            </a:r>
            <a:r>
              <a:rPr lang="en-US" altLang="en-US" sz="2800" b="1" dirty="0" err="1"/>
              <a:t>définissent</a:t>
            </a:r>
            <a:r>
              <a:rPr lang="en-US" altLang="en-US" sz="2800" b="1" dirty="0"/>
              <a:t> les mots </a:t>
            </a:r>
            <a:r>
              <a:rPr lang="en-US" altLang="en-US" sz="2800" b="1" dirty="0" err="1"/>
              <a:t>différemment</a:t>
            </a:r>
            <a:r>
              <a:rPr lang="en-US" altLang="en-US" sz="2800" b="1" dirty="0"/>
              <a:t>
-La religion et la science </a:t>
            </a:r>
            <a:r>
              <a:rPr lang="en-US" altLang="en-US" sz="2800" b="1" dirty="0" err="1"/>
              <a:t>apparaissent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comme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elles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étaient</a:t>
            </a:r>
            <a:r>
              <a:rPr lang="en-US" altLang="en-US" sz="2800" b="1" dirty="0"/>
              <a:t> deux </a:t>
            </a:r>
            <a:r>
              <a:rPr lang="en-US" altLang="en-US" sz="2800" b="1" dirty="0" err="1"/>
              <a:t>paradigmes</a:t>
            </a:r>
            <a:r>
              <a:rPr lang="en-US" altLang="en-US" sz="2800" b="1" dirty="0"/>
              <a:t> incommensurables </a:t>
            </a:r>
            <a:r>
              <a:rPr lang="en-US" altLang="en-US" sz="2800" b="1" dirty="0" err="1"/>
              <a:t>s’adressant</a:t>
            </a:r>
            <a:r>
              <a:rPr lang="en-US" altLang="en-US" sz="2800" b="1" dirty="0"/>
              <a:t> au </a:t>
            </a:r>
            <a:r>
              <a:rPr lang="en-US" altLang="en-US" sz="2800" b="1" dirty="0" err="1"/>
              <a:t>même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domaine</a:t>
            </a:r>
            <a:r>
              <a:rPr lang="en-US" altLang="en-US" sz="2800" b="1" dirty="0"/>
              <a:t> de </a:t>
            </a:r>
            <a:r>
              <a:rPr lang="en-US" altLang="en-US" sz="2800" b="1" dirty="0" err="1"/>
              <a:t>l’information</a:t>
            </a:r>
            <a:r>
              <a:rPr lang="en-US" altLang="en-US" sz="2800" b="1" dirty="0"/>
              <a:t>
</a:t>
            </a:r>
            <a:r>
              <a:rPr lang="en-US" altLang="en-US" sz="2800" b="1" dirty="0" err="1"/>
              <a:t>S’agit</a:t>
            </a:r>
            <a:r>
              <a:rPr lang="en-US" altLang="en-US" sz="2800" b="1" dirty="0"/>
              <a:t>-il d’un « </a:t>
            </a:r>
            <a:r>
              <a:rPr lang="en-US" altLang="en-US" sz="2800" b="1" dirty="0" err="1"/>
              <a:t>magistère</a:t>
            </a:r>
            <a:r>
              <a:rPr lang="en-US" altLang="en-US" sz="2800" b="1" dirty="0"/>
              <a:t> sans </a:t>
            </a:r>
            <a:r>
              <a:rPr lang="en-US" altLang="en-US" sz="2800" b="1" dirty="0" err="1"/>
              <a:t>chevauchement</a:t>
            </a:r>
            <a:r>
              <a:rPr lang="en-US" altLang="en-US" sz="2800" b="1" dirty="0"/>
              <a:t> » ?  (NOMA) </a:t>
            </a:r>
            <a:r>
              <a:rPr lang="en-US" altLang="en-US" sz="2800" b="1" dirty="0" err="1"/>
              <a:t>comme</a:t>
            </a:r>
            <a:r>
              <a:rPr lang="en-US" altLang="en-US" sz="2800" b="1" dirty="0"/>
              <a:t> le </a:t>
            </a:r>
            <a:r>
              <a:rPr lang="en-US" altLang="en-US" sz="2800" b="1" dirty="0" err="1"/>
              <a:t>suggère</a:t>
            </a:r>
            <a:r>
              <a:rPr lang="en-US" altLang="en-US" sz="2800" b="1" dirty="0"/>
              <a:t> Stephen Jay Gould ?   Non!  </a:t>
            </a:r>
            <a:r>
              <a:rPr lang="en-US" altLang="en-US" sz="2800" b="1" dirty="0" err="1"/>
              <a:t>Ils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s’informent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mutuellement</a:t>
            </a:r>
            <a:r>
              <a:rPr lang="en-US" altLang="en-US" sz="2800" b="1" dirty="0"/>
              <a:t> dans </a:t>
            </a:r>
            <a:r>
              <a:rPr lang="en-US" altLang="en-US" sz="2800" b="1" dirty="0" err="1"/>
              <a:t>une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certaine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mesure</a:t>
            </a:r>
            <a:r>
              <a:rPr lang="en-US" altLang="en-US" sz="2800" b="1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5E63D4B-DE15-4E2D-B119-4FCDB5F41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533400"/>
            <a:ext cx="9601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381C12"/>
                </a:solidFill>
              </a:rPr>
              <a:t>	</a:t>
            </a:r>
            <a:r>
              <a:rPr lang="en-US" altLang="en-US" sz="3200" b="1" dirty="0">
                <a:solidFill>
                  <a:schemeClr val="tx2"/>
                </a:solidFill>
              </a:rPr>
              <a:t>Des questions sans </a:t>
            </a:r>
            <a:r>
              <a:rPr lang="en-US" altLang="en-US" sz="3200" b="1" dirty="0" err="1">
                <a:solidFill>
                  <a:schemeClr val="tx2"/>
                </a:solidFill>
              </a:rPr>
              <a:t>réponse</a:t>
            </a:r>
            <a:r>
              <a:rPr lang="en-US" altLang="en-US" sz="3200" b="1" dirty="0">
                <a:solidFill>
                  <a:schemeClr val="tx2"/>
                </a:solidFill>
              </a:rPr>
              <a:t> qui </a:t>
            </a:r>
            <a:r>
              <a:rPr lang="en-US" altLang="en-US" sz="3200" b="1" dirty="0" err="1">
                <a:solidFill>
                  <a:schemeClr val="tx2"/>
                </a:solidFill>
              </a:rPr>
              <a:t>semblent</a:t>
            </a:r>
            <a:r>
              <a:rPr lang="en-US" altLang="en-US" sz="3200" b="1" dirty="0">
                <a:solidFill>
                  <a:schemeClr val="tx2"/>
                </a:solidFill>
              </a:rPr>
              <a:t> se </a:t>
            </a:r>
            <a:r>
              <a:rPr lang="en-US" altLang="en-US" sz="3200" b="1" dirty="0" err="1">
                <a:solidFill>
                  <a:schemeClr val="tx2"/>
                </a:solidFill>
              </a:rPr>
              <a:t>rapporter</a:t>
            </a:r>
            <a:r>
              <a:rPr lang="en-US" altLang="en-US" sz="3200" b="1" dirty="0">
                <a:solidFill>
                  <a:schemeClr val="tx2"/>
                </a:solidFill>
              </a:rPr>
              <a:t> à la science
1. Etre </a:t>
            </a:r>
            <a:r>
              <a:rPr lang="en-US" altLang="en-US" sz="3200" b="1" dirty="0" err="1">
                <a:solidFill>
                  <a:schemeClr val="tx2"/>
                </a:solidFill>
              </a:rPr>
              <a:t>humain</a:t>
            </a:r>
            <a:r>
              <a:rPr lang="en-US" altLang="en-US" sz="3200" b="1" dirty="0">
                <a:solidFill>
                  <a:schemeClr val="tx2"/>
                </a:solidFill>
              </a:rPr>
              <a:t> 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b="1" dirty="0">
                <a:solidFill>
                  <a:schemeClr val="tx2"/>
                </a:solidFill>
              </a:rPr>
              <a:t>Conscience (</a:t>
            </a:r>
            <a:r>
              <a:rPr lang="en-US" altLang="en-US" sz="3200" b="1" dirty="0" err="1">
                <a:solidFill>
                  <a:schemeClr val="tx2"/>
                </a:solidFill>
              </a:rPr>
              <a:t>qu’est-ce</a:t>
            </a:r>
            <a:r>
              <a:rPr lang="en-US" altLang="en-US" sz="3200" b="1" dirty="0">
                <a:solidFill>
                  <a:schemeClr val="tx2"/>
                </a:solidFill>
              </a:rPr>
              <a:t> que la conscience et </a:t>
            </a:r>
            <a:r>
              <a:rPr lang="en-US" altLang="en-US" sz="3200" b="1" dirty="0" err="1">
                <a:solidFill>
                  <a:schemeClr val="tx2"/>
                </a:solidFill>
              </a:rPr>
              <a:t>pourquoi</a:t>
            </a:r>
            <a:r>
              <a:rPr lang="en-US" altLang="en-US" sz="3200" b="1" dirty="0">
                <a:solidFill>
                  <a:schemeClr val="tx2"/>
                </a:solidFill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</a:rPr>
              <a:t>sommes</a:t>
            </a:r>
            <a:r>
              <a:rPr lang="en-US" altLang="en-US" sz="3200" b="1" dirty="0">
                <a:solidFill>
                  <a:schemeClr val="tx2"/>
                </a:solidFill>
              </a:rPr>
              <a:t>-nous </a:t>
            </a:r>
            <a:r>
              <a:rPr lang="en-US" altLang="en-US" sz="3200" b="1" dirty="0" err="1">
                <a:solidFill>
                  <a:schemeClr val="tx2"/>
                </a:solidFill>
              </a:rPr>
              <a:t>conscients</a:t>
            </a:r>
            <a:r>
              <a:rPr lang="en-US" altLang="en-US" sz="3200" b="1" dirty="0">
                <a:solidFill>
                  <a:schemeClr val="tx2"/>
                </a:solidFill>
              </a:rPr>
              <a:t> ?)
2. </a:t>
            </a:r>
            <a:r>
              <a:rPr lang="en-US" altLang="en-US" sz="3200" b="1" dirty="0" err="1">
                <a:solidFill>
                  <a:schemeClr val="tx2"/>
                </a:solidFill>
              </a:rPr>
              <a:t>Origines</a:t>
            </a:r>
            <a:r>
              <a:rPr lang="en-US" altLang="en-US" sz="3200" b="1" dirty="0">
                <a:solidFill>
                  <a:schemeClr val="tx2"/>
                </a:solidFill>
              </a:rPr>
              <a:t> de la vie 
3. Origine de </a:t>
            </a:r>
            <a:r>
              <a:rPr lang="en-US" altLang="en-US" sz="3200" b="1" dirty="0" err="1">
                <a:solidFill>
                  <a:schemeClr val="tx2"/>
                </a:solidFill>
              </a:rPr>
              <a:t>l’univers</a:t>
            </a:r>
            <a:r>
              <a:rPr lang="en-US" altLang="en-US" sz="3200" b="1" dirty="0">
                <a:solidFill>
                  <a:schemeClr val="tx2"/>
                </a:solidFill>
              </a:rPr>
              <a:t>.  </a:t>
            </a:r>
            <a:r>
              <a:rPr lang="en-US" altLang="en-US" sz="3200" b="1" dirty="0" err="1">
                <a:solidFill>
                  <a:schemeClr val="tx2"/>
                </a:solidFill>
              </a:rPr>
              <a:t>Pourquoi</a:t>
            </a:r>
            <a:r>
              <a:rPr lang="en-US" altLang="en-US" sz="3200" b="1" dirty="0">
                <a:solidFill>
                  <a:schemeClr val="tx2"/>
                </a:solidFill>
              </a:rPr>
              <a:t> y a-t-il quelque chose (par opposition à rien) ?
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b="1" dirty="0" err="1">
                <a:solidFill>
                  <a:schemeClr val="tx2"/>
                </a:solidFill>
              </a:rPr>
              <a:t>Pourquoi</a:t>
            </a:r>
            <a:r>
              <a:rPr lang="en-US" altLang="en-US" sz="3200" b="1" dirty="0">
                <a:solidFill>
                  <a:schemeClr val="tx2"/>
                </a:solidFill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</a:rPr>
              <a:t>est-ce</a:t>
            </a:r>
            <a:r>
              <a:rPr lang="en-US" altLang="en-US" sz="3200" b="1" dirty="0">
                <a:solidFill>
                  <a:schemeClr val="tx2"/>
                </a:solidFill>
              </a:rPr>
              <a:t> un </a:t>
            </a:r>
            <a:r>
              <a:rPr lang="en-US" altLang="en-US" sz="3200" b="1" dirty="0" err="1">
                <a:solidFill>
                  <a:schemeClr val="tx2"/>
                </a:solidFill>
              </a:rPr>
              <a:t>univers</a:t>
            </a:r>
            <a:r>
              <a:rPr lang="en-US" altLang="en-US" sz="3200" b="1" dirty="0">
                <a:solidFill>
                  <a:schemeClr val="tx2"/>
                </a:solidFill>
              </a:rPr>
              <a:t> Boucle d’or ?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A8369CC3-29A4-F740-5EA4-EF6A540F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6200"/>
            <a:ext cx="41084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29D1017B-C578-90EB-7B16-EEA2A636B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8763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Galilée</a:t>
            </a:r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(1564-1642)</a:t>
            </a:r>
            <a:endParaRPr lang="en-US" altLang="en-US" sz="4000" b="1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BB989C6E-219C-AD2B-6529-6CB039BC9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46200"/>
            <a:ext cx="6553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La Bible a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écrite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nous dire comment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ciel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 comment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vont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cieux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« Dans les discussions sur les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physiques, nous ne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devrions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 commencer par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l’autorité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passages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scripturaires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les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expériences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sensorielles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les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démonstrations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nécessaires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»</a:t>
            </a:r>
            <a:b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875DF02-05C0-88F5-75CA-82B5681F3E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571500"/>
          </a:xfrm>
        </p:spPr>
        <p:txBody>
          <a:bodyPr/>
          <a:lstStyle/>
          <a:p>
            <a:pPr eaLnBrk="1" hangingPunct="1"/>
            <a:r>
              <a:rPr lang="en-US" altLang="en-US" sz="4400" b="1" dirty="0" err="1"/>
              <a:t>Galilée</a:t>
            </a:r>
            <a:r>
              <a:rPr lang="en-US" altLang="en-US" sz="4400" b="1" dirty="0"/>
              <a:t> sur </a:t>
            </a:r>
            <a:r>
              <a:rPr lang="en-US" altLang="en-US" sz="4400" b="1" dirty="0" err="1"/>
              <a:t>l’Apocalypse</a:t>
            </a:r>
            <a:endParaRPr lang="en-US" altLang="en-US" sz="4400" b="1" dirty="0"/>
          </a:p>
        </p:txBody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38B8E1E6-F594-A977-2DFB-F9D49012D3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10668000" cy="4800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« Car la Sainte Bible et les </a:t>
            </a:r>
            <a:r>
              <a:rPr lang="en-US" altLang="en-US" sz="2800" b="1" dirty="0" err="1">
                <a:solidFill>
                  <a:srgbClr val="FFFF00"/>
                </a:solidFill>
              </a:rPr>
              <a:t>phénomènes</a:t>
            </a:r>
            <a:r>
              <a:rPr lang="en-US" altLang="en-US" sz="2800" b="1" dirty="0">
                <a:solidFill>
                  <a:srgbClr val="FFFF00"/>
                </a:solidFill>
              </a:rPr>
              <a:t> de la nature </a:t>
            </a:r>
            <a:r>
              <a:rPr lang="en-US" altLang="en-US" sz="2800" b="1" dirty="0" err="1">
                <a:solidFill>
                  <a:srgbClr val="FFFF00"/>
                </a:solidFill>
              </a:rPr>
              <a:t>procèdent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également</a:t>
            </a:r>
            <a:r>
              <a:rPr lang="en-US" altLang="en-US" sz="2800" b="1" dirty="0">
                <a:solidFill>
                  <a:srgbClr val="FFFF00"/>
                </a:solidFill>
              </a:rPr>
              <a:t> de la Parole divine, la première </a:t>
            </a:r>
            <a:r>
              <a:rPr lang="en-US" altLang="en-US" sz="2800" b="1" dirty="0" err="1">
                <a:solidFill>
                  <a:srgbClr val="FFFF00"/>
                </a:solidFill>
              </a:rPr>
              <a:t>comme</a:t>
            </a:r>
            <a:r>
              <a:rPr lang="en-US" altLang="en-US" sz="2800" b="1" dirty="0">
                <a:solidFill>
                  <a:srgbClr val="FFFF00"/>
                </a:solidFill>
              </a:rPr>
              <a:t> le </a:t>
            </a:r>
            <a:r>
              <a:rPr lang="en-US" altLang="en-US" sz="2800" b="1" dirty="0" err="1">
                <a:solidFill>
                  <a:srgbClr val="FFFF00"/>
                </a:solidFill>
              </a:rPr>
              <a:t>dictat</a:t>
            </a:r>
            <a:r>
              <a:rPr lang="en-US" altLang="en-US" sz="2800" b="1" dirty="0">
                <a:solidFill>
                  <a:srgbClr val="FFFF00"/>
                </a:solidFill>
              </a:rPr>
              <a:t> du Saint-Esprit et la </a:t>
            </a:r>
            <a:r>
              <a:rPr lang="en-US" altLang="en-US" sz="2800" b="1" dirty="0" err="1">
                <a:solidFill>
                  <a:srgbClr val="FFFF00"/>
                </a:solidFill>
              </a:rPr>
              <a:t>seconde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comme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l’exécuteur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observateur</a:t>
            </a:r>
            <a:r>
              <a:rPr lang="en-US" altLang="en-US" sz="2800" b="1" dirty="0">
                <a:solidFill>
                  <a:srgbClr val="FFFF00"/>
                </a:solidFill>
              </a:rPr>
              <a:t> des </a:t>
            </a:r>
            <a:r>
              <a:rPr lang="en-US" altLang="en-US" sz="2800" b="1" dirty="0" err="1">
                <a:solidFill>
                  <a:srgbClr val="FFFF00"/>
                </a:solidFill>
              </a:rPr>
              <a:t>commandements</a:t>
            </a:r>
            <a:r>
              <a:rPr lang="en-US" altLang="en-US" sz="2800" b="1" dirty="0">
                <a:solidFill>
                  <a:srgbClr val="FFFF00"/>
                </a:solidFill>
              </a:rPr>
              <a:t> de Dieu. » (Le </a:t>
            </a:r>
            <a:r>
              <a:rPr lang="en-US" altLang="en-US" sz="2800" b="1" dirty="0" err="1">
                <a:solidFill>
                  <a:srgbClr val="FFFF00"/>
                </a:solidFill>
              </a:rPr>
              <a:t>débat</a:t>
            </a:r>
            <a:r>
              <a:rPr lang="en-US" altLang="en-US" sz="2800" b="1" dirty="0">
                <a:solidFill>
                  <a:srgbClr val="FFFF00"/>
                </a:solidFill>
              </a:rPr>
              <a:t> sur </a:t>
            </a:r>
            <a:r>
              <a:rPr lang="en-US" altLang="en-US" sz="2800" b="1" dirty="0" err="1">
                <a:solidFill>
                  <a:srgbClr val="FFFF00"/>
                </a:solidFill>
              </a:rPr>
              <a:t>ce</a:t>
            </a:r>
            <a:r>
              <a:rPr lang="en-US" altLang="en-US" sz="2800" b="1" dirty="0">
                <a:solidFill>
                  <a:srgbClr val="FFFF00"/>
                </a:solidFill>
              </a:rPr>
              <a:t> point de </a:t>
            </a:r>
            <a:r>
              <a:rPr lang="en-US" altLang="en-US" sz="2800" b="1" dirty="0" err="1">
                <a:solidFill>
                  <a:srgbClr val="FFFF00"/>
                </a:solidFill>
              </a:rPr>
              <a:t>vue</a:t>
            </a:r>
            <a:r>
              <a:rPr lang="en-US" altLang="en-US" sz="2800" b="1" dirty="0">
                <a:solidFill>
                  <a:srgbClr val="FFFF00"/>
                </a:solidFill>
              </a:rPr>
              <a:t> fait rage encore </a:t>
            </a:r>
            <a:r>
              <a:rPr lang="en-US" altLang="en-US" sz="2800" b="1" dirty="0" err="1">
                <a:solidFill>
                  <a:srgbClr val="FFFF00"/>
                </a:solidFill>
              </a:rPr>
              <a:t>aujourd’hui</a:t>
            </a:r>
            <a:r>
              <a:rPr lang="en-US" altLang="en-US" sz="2800" b="1" dirty="0">
                <a:solidFill>
                  <a:srgbClr val="FFFF00"/>
                </a:solidFill>
              </a:rPr>
              <a:t>)
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800" b="1" dirty="0" err="1">
                <a:solidFill>
                  <a:srgbClr val="FFFF00"/>
                </a:solidFill>
              </a:rPr>
              <a:t>Existe</a:t>
            </a:r>
            <a:r>
              <a:rPr lang="en-US" altLang="en-US" sz="2800" b="1" dirty="0">
                <a:solidFill>
                  <a:srgbClr val="FFFF00"/>
                </a:solidFill>
              </a:rPr>
              <a:t>-t-il </a:t>
            </a:r>
            <a:r>
              <a:rPr lang="en-US" altLang="en-US" sz="2800" b="1" dirty="0" err="1">
                <a:solidFill>
                  <a:srgbClr val="FFFF00"/>
                </a:solidFill>
              </a:rPr>
              <a:t>une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Révélation</a:t>
            </a:r>
            <a:r>
              <a:rPr lang="en-US" altLang="en-US" sz="2800" b="1" dirty="0">
                <a:solidFill>
                  <a:srgbClr val="FFFF00"/>
                </a:solidFill>
              </a:rPr>
              <a:t> Naturelle/</a:t>
            </a:r>
            <a:r>
              <a:rPr lang="en-US" altLang="en-US" sz="2800" b="1" dirty="0" err="1">
                <a:solidFill>
                  <a:srgbClr val="FFFF00"/>
                </a:solidFill>
              </a:rPr>
              <a:t>Révélation</a:t>
            </a:r>
            <a:r>
              <a:rPr lang="en-US" altLang="en-US" sz="2800" b="1" dirty="0">
                <a:solidFill>
                  <a:srgbClr val="FFFF00"/>
                </a:solidFill>
              </a:rPr>
              <a:t> Générale ?   (par opposition à la </a:t>
            </a:r>
            <a:r>
              <a:rPr lang="en-US" altLang="en-US" sz="2800" b="1" dirty="0" err="1">
                <a:solidFill>
                  <a:srgbClr val="FFFF00"/>
                </a:solidFill>
              </a:rPr>
              <a:t>révélation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spéciale</a:t>
            </a:r>
            <a:r>
              <a:rPr lang="en-US" altLang="en-US" sz="2800" b="1" dirty="0">
                <a:solidFill>
                  <a:srgbClr val="FFFF00"/>
                </a:solidFill>
              </a:rPr>
              <a:t>)  En </a:t>
            </a:r>
            <a:r>
              <a:rPr lang="en-US" altLang="en-US" sz="2800" b="1" dirty="0" err="1">
                <a:solidFill>
                  <a:srgbClr val="FFFF00"/>
                </a:solidFill>
              </a:rPr>
              <a:t>d’autres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termes</a:t>
            </a:r>
            <a:r>
              <a:rPr lang="en-US" altLang="en-US" sz="2800" b="1" dirty="0">
                <a:solidFill>
                  <a:srgbClr val="FFFF00"/>
                </a:solidFill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</a:rPr>
              <a:t>pouvons</a:t>
            </a:r>
            <a:r>
              <a:rPr lang="en-US" altLang="en-US" sz="2800" b="1" dirty="0">
                <a:solidFill>
                  <a:srgbClr val="FFFF00"/>
                </a:solidFill>
              </a:rPr>
              <a:t>-nous </a:t>
            </a:r>
            <a:r>
              <a:rPr lang="en-US" altLang="en-US" sz="2800" b="1" dirty="0" err="1">
                <a:solidFill>
                  <a:srgbClr val="FFFF00"/>
                </a:solidFill>
              </a:rPr>
              <a:t>acquérir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une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connaissance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authentique</a:t>
            </a:r>
            <a:r>
              <a:rPr lang="en-US" altLang="en-US" sz="2800" b="1" dirty="0">
                <a:solidFill>
                  <a:srgbClr val="FFFF00"/>
                </a:solidFill>
              </a:rPr>
              <a:t> de Dieu </a:t>
            </a:r>
            <a:r>
              <a:rPr lang="en-US" altLang="en-US" sz="2800" b="1" dirty="0" err="1">
                <a:solidFill>
                  <a:srgbClr val="FFFF00"/>
                </a:solidFill>
              </a:rPr>
              <a:t>en</a:t>
            </a:r>
            <a:r>
              <a:rPr lang="en-US" altLang="en-US" sz="2800" b="1" dirty="0">
                <a:solidFill>
                  <a:srgbClr val="FFFF00"/>
                </a:solidFill>
              </a:rPr>
              <a:t> regardant </a:t>
            </a:r>
            <a:r>
              <a:rPr lang="en-US" altLang="en-US" sz="2800" b="1" dirty="0" err="1">
                <a:solidFill>
                  <a:srgbClr val="FFFF00"/>
                </a:solidFill>
              </a:rPr>
              <a:t>sa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création</a:t>
            </a:r>
            <a:r>
              <a:rPr lang="en-US" altLang="en-US" sz="2800" b="1" dirty="0">
                <a:solidFill>
                  <a:srgbClr val="FFFF00"/>
                </a:solidFill>
              </a:rPr>
              <a:t> 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4C30C243-018A-DA1D-21C3-6D5FB2F1A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5400"/>
            <a:ext cx="46482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012C8CEA-650D-977D-41BF-ED27ED18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11276"/>
            <a:ext cx="6705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Isaac Newton (1642-1727) 
« </a:t>
            </a:r>
            <a:r>
              <a:rPr lang="en-US" alt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L’univers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mécanique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
Dieu </a:t>
            </a:r>
            <a:r>
              <a:rPr lang="en-US" alt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-il le principal </a:t>
            </a:r>
            <a:r>
              <a:rPr lang="en-US" alt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</a:t>
            </a:r>
            <a:r>
              <a:rPr lang="en-US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alt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Voltaire">
            <a:hlinkClick r:id="rId3" tooltip="Voltaire"/>
            <a:extLst>
              <a:ext uri="{FF2B5EF4-FFF2-40B4-BE49-F238E27FC236}">
                <a16:creationId xmlns:a16="http://schemas.microsoft.com/office/drawing/2014/main" id="{B7F6ACEE-1EA8-F4C6-95FF-5A132C26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76400"/>
            <a:ext cx="38671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0431581D-675B-D6A9-A162-B6978CFD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352800"/>
            <a:ext cx="5638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Voltaire (1694-1778) 
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Créateur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scepticisme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religieux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</a:t>
            </a:r>
            <a:endParaRPr lang="en-US" alt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6" name="Text Box 4">
            <a:extLst>
              <a:ext uri="{FF2B5EF4-FFF2-40B4-BE49-F238E27FC236}">
                <a16:creationId xmlns:a16="http://schemas.microsoft.com/office/drawing/2014/main" id="{66AF67CD-30F5-B68C-A94C-FDE5D457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90678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Les Lumières : la montée du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déisme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et du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scepticisme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9BAF3AF-0190-2649-FD96-7E33AC19E9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</a:rPr>
              <a:t>Notre aperçu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8661308-52DF-9E72-4AB7-214086D60C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10668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Science et religion : les </a:t>
            </a:r>
            <a:r>
              <a:rPr lang="en-US" altLang="en-US" sz="2800" b="1" dirty="0" err="1"/>
              <a:t>limites</a:t>
            </a:r>
            <a:r>
              <a:rPr lang="en-US" altLang="en-US" sz="2800" b="1" dirty="0"/>
              <a:t> de la science
</a:t>
            </a:r>
            <a:r>
              <a:rPr lang="en-US" altLang="en-US" sz="2800" b="1" dirty="0" err="1"/>
              <a:t>L’histoire</a:t>
            </a:r>
            <a:r>
              <a:rPr lang="en-US" altLang="en-US" sz="2800" b="1" dirty="0"/>
              <a:t> de la science et du </a:t>
            </a:r>
            <a:r>
              <a:rPr lang="en-US" altLang="en-US" sz="2800" b="1" dirty="0" err="1"/>
              <a:t>christianisme</a:t>
            </a:r>
            <a:r>
              <a:rPr lang="en-US" altLang="en-US" sz="2800" b="1" dirty="0"/>
              <a:t>
</a:t>
            </a:r>
            <a:r>
              <a:rPr lang="en-US" altLang="en-US" sz="2800" b="1" dirty="0" err="1"/>
              <a:t>L’ère</a:t>
            </a:r>
            <a:r>
              <a:rPr lang="en-US" altLang="en-US" sz="2800" b="1" dirty="0"/>
              <a:t> de </a:t>
            </a:r>
            <a:r>
              <a:rPr lang="en-US" altLang="en-US" sz="2800" b="1" dirty="0" err="1"/>
              <a:t>l’univers</a:t>
            </a:r>
            <a:r>
              <a:rPr lang="en-US" altLang="en-US" sz="2800" b="1" dirty="0"/>
              <a:t> et </a:t>
            </a:r>
            <a:r>
              <a:rPr lang="en-US" altLang="en-US" sz="2800" b="1" dirty="0" err="1"/>
              <a:t>l’ère</a:t>
            </a:r>
            <a:r>
              <a:rPr lang="en-US" altLang="en-US" sz="2800" b="1" dirty="0"/>
              <a:t> de la terre
</a:t>
            </a:r>
            <a:r>
              <a:rPr lang="en-US" altLang="en-US" sz="2800" b="1" dirty="0" err="1"/>
              <a:t>Genèse</a:t>
            </a:r>
            <a:r>
              <a:rPr lang="en-US" altLang="en-US" sz="2800" b="1" dirty="0"/>
              <a:t> 1 et la </a:t>
            </a:r>
            <a:r>
              <a:rPr lang="en-US" altLang="en-US" sz="2800" b="1" dirty="0" err="1"/>
              <a:t>création</a:t>
            </a:r>
            <a:r>
              <a:rPr lang="en-US" altLang="en-US" sz="2800" b="1" dirty="0"/>
              <a:t>
</a:t>
            </a:r>
            <a:r>
              <a:rPr lang="en-US" altLang="en-US" sz="2800" b="1" dirty="0" err="1"/>
              <a:t>Évolution</a:t>
            </a:r>
            <a:r>
              <a:rPr lang="en-US" altLang="en-US" sz="2800" b="1" dirty="0"/>
              <a:t>
Le </a:t>
            </a:r>
            <a:r>
              <a:rPr lang="en-US" altLang="en-US" sz="2800" b="1" dirty="0" err="1"/>
              <a:t>principe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anthropique</a:t>
            </a:r>
            <a:r>
              <a:rPr lang="en-US" altLang="en-US" sz="2800" b="1" dirty="0"/>
              <a:t> : </a:t>
            </a:r>
            <a:r>
              <a:rPr lang="en-US" altLang="en-US" sz="2800" b="1" dirty="0" err="1"/>
              <a:t>preuves</a:t>
            </a:r>
            <a:r>
              <a:rPr lang="en-US" altLang="en-US" sz="2800" b="1" dirty="0"/>
              <a:t> pour la conception
</a:t>
            </a:r>
            <a:r>
              <a:rPr lang="en-US" altLang="en-US" sz="2800" b="1" dirty="0" err="1"/>
              <a:t>Matérialisme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scientifique</a:t>
            </a:r>
            <a:r>
              <a:rPr lang="en-US" altLang="en-US" sz="2800" b="1" dirty="0"/>
              <a:t>/</a:t>
            </a:r>
            <a:r>
              <a:rPr lang="en-US" altLang="en-US" sz="2800" b="1" dirty="0" err="1"/>
              <a:t>Scientisme</a:t>
            </a:r>
            <a:r>
              <a:rPr lang="en-US" altLang="en-US" sz="2800" b="1" dirty="0"/>
              <a:t>/</a:t>
            </a:r>
            <a:r>
              <a:rPr lang="en-US" altLang="en-US" sz="2800" b="1" dirty="0" err="1"/>
              <a:t>Naturalisme</a:t>
            </a:r>
            <a:r>
              <a:rPr lang="en-US" altLang="en-US" sz="2800" b="1" dirty="0"/>
              <a:t>
La science et la Bible (</a:t>
            </a:r>
            <a:r>
              <a:rPr lang="en-US" altLang="en-US" sz="2800" b="1" dirty="0" err="1"/>
              <a:t>autres</a:t>
            </a:r>
            <a:r>
              <a:rPr lang="en-US" altLang="en-US" sz="2800" b="1" dirty="0"/>
              <a:t> que la </a:t>
            </a:r>
            <a:r>
              <a:rPr lang="en-US" altLang="en-US" sz="2800" b="1" dirty="0" err="1"/>
              <a:t>création</a:t>
            </a:r>
            <a:r>
              <a:rPr lang="en-US" altLang="en-US" sz="2800" b="1" dirty="0"/>
              <a:t> et le </a:t>
            </a:r>
            <a:r>
              <a:rPr lang="en-US" altLang="en-US" sz="2800" b="1" dirty="0" err="1"/>
              <a:t>déluge</a:t>
            </a:r>
            <a:r>
              <a:rPr lang="en-US" altLang="en-US" sz="2800" b="1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47509CD5-0884-43F0-F4BB-07A00E22A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5791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LaPlace (1749-1827)</a:t>
            </a:r>
            <a:endParaRPr lang="en-US" altLang="en-US" sz="1800" b="1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7107" name="Picture 3">
            <a:hlinkClick r:id="rId3"/>
            <a:extLst>
              <a:ext uri="{FF2B5EF4-FFF2-40B4-BE49-F238E27FC236}">
                <a16:creationId xmlns:a16="http://schemas.microsoft.com/office/drawing/2014/main" id="{1C71F94A-0FE9-5044-4CD5-DA84EF3F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41463"/>
            <a:ext cx="3133725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261576B7-0E7D-DF49-0BCD-5ED2EBF1C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65532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Mathematicien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ecrit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la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Newton. Quand on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Dieu dans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repond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Dieu :  
« Je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n’ai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hypothèse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A1134E66-5A3D-FF26-28C2-09D25447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3810000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AA2F7D3E-CDA5-E103-F273-66EE372B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81600"/>
            <a:ext cx="487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Darwin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A2052295-A9EB-C5DF-F0D4-238D2AC99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098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73D4CF30-11A5-7CA5-6313-04F6DD27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47800"/>
            <a:ext cx="5638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C’etait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deisme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 un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croyait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Dieu a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vie et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l’univers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pure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foutaise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penser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l’origine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vie. 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Autant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penser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l’origine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matière.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DE947C8-94A7-390A-FCFA-1E2ABE0E79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452438"/>
            <a:ext cx="9488487" cy="762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La </a:t>
            </a:r>
            <a:r>
              <a:rPr lang="en-US" altLang="en-US" sz="3600" b="1" dirty="0" err="1"/>
              <a:t>réaction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chrétienne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conservatrice</a:t>
            </a:r>
            <a:endParaRPr lang="en-US" altLang="en-US" sz="3600" b="1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7C00CC6-F777-817E-79D2-0359144412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7543800" cy="76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800" dirty="0"/>
              <a:t>Etendues du « </a:t>
            </a:r>
            <a:r>
              <a:rPr lang="en-US" altLang="en-US" sz="2800" dirty="0" err="1"/>
              <a:t>procès</a:t>
            </a:r>
            <a:r>
              <a:rPr lang="en-US" altLang="en-US" sz="2800" dirty="0"/>
              <a:t> des singes » 1925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DD883FC1-0F99-67A0-4971-1B521E9C5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4752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>
            <a:extLst>
              <a:ext uri="{FF2B5EF4-FFF2-40B4-BE49-F238E27FC236}">
                <a16:creationId xmlns:a16="http://schemas.microsoft.com/office/drawing/2014/main" id="{59038117-C9AC-9A39-BD8E-4F2AC269E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494039"/>
            <a:ext cx="4648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Clarence Darrow, </a:t>
            </a:r>
            <a:r>
              <a:rPr lang="en-US" altLang="en-US" sz="32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athée</a:t>
            </a:r>
            <a:r>
              <a:rPr lang="en-US" altLang="en-US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 et William Jennings Bryan, </a:t>
            </a:r>
            <a:r>
              <a:rPr lang="en-US" altLang="en-US" sz="32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chrétien</a:t>
            </a:r>
            <a:endParaRPr lang="en-US" altLang="en-US" sz="3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Debat sur </a:t>
            </a:r>
            <a:r>
              <a:rPr lang="en-US" altLang="en-US" sz="32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l’évolution</a:t>
            </a:r>
            <a:r>
              <a:rPr lang="en-US" altLang="en-US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hlinkClick r:id="rId3"/>
            <a:extLst>
              <a:ext uri="{FF2B5EF4-FFF2-40B4-BE49-F238E27FC236}">
                <a16:creationId xmlns:a16="http://schemas.microsoft.com/office/drawing/2014/main" id="{E7A134FB-82C7-6EB0-1F8C-18160683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3994150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E159AF0C-934C-C2A9-43A2-7925235AE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38400"/>
            <a:ext cx="502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Années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1940 et après :
-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créationniste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Très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mauvaise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 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02C6D46-9EB5-D43C-27DE-0FB8B08325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696912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</a:rPr>
              <a:t>Une </a:t>
            </a:r>
            <a:r>
              <a:rPr lang="en-US" altLang="en-US" sz="4400" b="1" dirty="0" err="1">
                <a:solidFill>
                  <a:srgbClr val="FFFF00"/>
                </a:solidFill>
              </a:rPr>
              <a:t>réponse</a:t>
            </a:r>
            <a:r>
              <a:rPr lang="en-US" altLang="en-US" sz="4400" b="1" dirty="0">
                <a:solidFill>
                  <a:srgbClr val="FFFF00"/>
                </a:solidFill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</a:rPr>
              <a:t>chrétienne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3378F28-D13D-6C5C-F8F7-35C710A667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105918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err="1"/>
              <a:t>Souvenez-vous</a:t>
            </a:r>
            <a:r>
              <a:rPr lang="en-US" altLang="en-US" sz="2800" b="1" dirty="0"/>
              <a:t> de </a:t>
            </a:r>
            <a:r>
              <a:rPr lang="en-US" altLang="en-US" sz="2800" b="1" dirty="0" err="1"/>
              <a:t>Galilée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contre</a:t>
            </a:r>
            <a:r>
              <a:rPr lang="en-US" altLang="en-US" sz="2800" b="1" dirty="0"/>
              <a:t> la Curie romaine
</a:t>
            </a:r>
            <a:endParaRPr lang="en-US" altLang="en-US" b="1" dirty="0"/>
          </a:p>
          <a:p>
            <a:pPr marL="0" indent="0" eaLnBrk="1" hangingPunct="1">
              <a:buNone/>
            </a:pPr>
            <a:r>
              <a:rPr lang="en-US" altLang="en-US" sz="2800" b="1" dirty="0"/>
              <a:t>Que la science </a:t>
            </a:r>
            <a:r>
              <a:rPr lang="en-US" altLang="en-US" sz="2800" b="1" dirty="0" err="1"/>
              <a:t>réponde</a:t>
            </a:r>
            <a:r>
              <a:rPr lang="en-US" altLang="en-US" sz="2800" b="1" dirty="0"/>
              <a:t> aux questions sur la nature et que la Bible </a:t>
            </a:r>
            <a:r>
              <a:rPr lang="en-US" altLang="en-US" sz="2800" b="1" dirty="0" err="1"/>
              <a:t>réponde</a:t>
            </a:r>
            <a:r>
              <a:rPr lang="en-US" altLang="en-US" sz="2800" b="1" dirty="0"/>
              <a:t> aux questions sur la </a:t>
            </a:r>
            <a:r>
              <a:rPr lang="en-US" altLang="en-US" sz="2800" b="1" dirty="0" err="1"/>
              <a:t>théologie</a:t>
            </a:r>
            <a:r>
              <a:rPr lang="en-US" altLang="en-US" sz="2800" b="1" dirty="0"/>
              <a:t>
- La Bible et la science ne se </a:t>
            </a:r>
            <a:r>
              <a:rPr lang="en-US" altLang="en-US" sz="2800" b="1" dirty="0" err="1"/>
              <a:t>contredisent</a:t>
            </a:r>
            <a:r>
              <a:rPr lang="en-US" altLang="en-US" sz="2800" b="1" dirty="0"/>
              <a:t> pas ! 
- N’oubliez pas que la science </a:t>
            </a:r>
            <a:r>
              <a:rPr lang="en-US" altLang="en-US" sz="2800" b="1" dirty="0" err="1"/>
              <a:t>est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votre</a:t>
            </a:r>
            <a:r>
              <a:rPr lang="en-US" altLang="en-US" sz="2800" b="1" dirty="0"/>
              <a:t> amie : le </a:t>
            </a:r>
            <a:r>
              <a:rPr lang="en-US" altLang="en-US" sz="2800" b="1" dirty="0" err="1"/>
              <a:t>matérialisme</a:t>
            </a:r>
            <a:r>
              <a:rPr lang="en-US" altLang="en-US" sz="2800" b="1" dirty="0"/>
              <a:t>/</a:t>
            </a:r>
            <a:r>
              <a:rPr lang="en-US" altLang="en-US" sz="2800" b="1" dirty="0" err="1"/>
              <a:t>naturalisme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est</a:t>
            </a:r>
            <a:r>
              <a:rPr lang="en-US" altLang="en-US" sz="2800" b="1" dirty="0"/>
              <a:t> « </a:t>
            </a:r>
            <a:r>
              <a:rPr lang="en-US" altLang="en-US" sz="2800" b="1" dirty="0" err="1"/>
              <a:t>l’ennemi</a:t>
            </a:r>
            <a:r>
              <a:rPr lang="en-US" altLang="en-US" sz="2800" b="1" dirty="0"/>
              <a:t> »essayer de faire la science </a:t>
            </a:r>
            <a:r>
              <a:rPr lang="en-US" altLang="en-US" sz="2800" b="1" dirty="0" err="1"/>
              <a:t>devenir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une</a:t>
            </a:r>
            <a:r>
              <a:rPr lang="en-US" altLang="en-US" sz="2800" b="1" dirty="0"/>
              <a:t> religion et utilizer la science pour </a:t>
            </a:r>
            <a:r>
              <a:rPr lang="en-US" altLang="en-US" sz="2800" b="1" dirty="0" err="1"/>
              <a:t>rejeter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lesfaits</a:t>
            </a:r>
            <a:r>
              <a:rPr lang="en-US" altLang="en-US" sz="2800" b="1" dirty="0"/>
              <a:t> religieux
</a:t>
            </a:r>
            <a:r>
              <a:rPr lang="en-US" altLang="en-US" sz="2800" b="1" dirty="0" err="1"/>
              <a:t>Avoir</a:t>
            </a:r>
            <a:r>
              <a:rPr lang="en-US" altLang="en-US" sz="2800" b="1" dirty="0"/>
              <a:t> bon </a:t>
            </a:r>
            <a:r>
              <a:rPr lang="en-US" altLang="en-US" sz="2800" b="1" dirty="0" err="1"/>
              <a:t>espoir</a:t>
            </a:r>
            <a:r>
              <a:rPr lang="en-US" altLang="en-US" sz="2800" b="1" dirty="0"/>
              <a:t>.   </a:t>
            </a:r>
            <a:r>
              <a:rPr lang="en-US" altLang="en-US" sz="2800" b="1" dirty="0" err="1"/>
              <a:t>L’univers</a:t>
            </a:r>
            <a:r>
              <a:rPr lang="en-US" altLang="en-US" sz="2800" b="1" dirty="0"/>
              <a:t> a </a:t>
            </a:r>
            <a:r>
              <a:rPr lang="en-US" altLang="en-US" sz="2800" b="1" dirty="0" err="1"/>
              <a:t>été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créé</a:t>
            </a:r>
            <a:r>
              <a:rPr lang="en-US" altLang="en-US" sz="2800" b="1" dirty="0"/>
              <a:t>, la vie a </a:t>
            </a:r>
            <a:r>
              <a:rPr lang="en-US" altLang="en-US" sz="2800" b="1" dirty="0" err="1"/>
              <a:t>été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créée</a:t>
            </a:r>
            <a:r>
              <a:rPr lang="en-US" altLang="en-US" sz="2800" b="1" dirty="0"/>
              <a:t> et Jésus </a:t>
            </a:r>
            <a:r>
              <a:rPr lang="en-US" altLang="en-US" sz="2800" b="1" dirty="0" err="1"/>
              <a:t>soutient</a:t>
            </a:r>
            <a:r>
              <a:rPr lang="en-US" altLang="en-US" sz="2800" b="1" dirty="0"/>
              <a:t> toute la </a:t>
            </a:r>
            <a:r>
              <a:rPr lang="en-US" altLang="en-US" sz="2800" b="1" dirty="0" err="1"/>
              <a:t>création</a:t>
            </a:r>
            <a:r>
              <a:rPr lang="en-US" altLang="en-US" sz="2800" b="1" dirty="0"/>
              <a:t> (Coll 1:15-17)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43317D4-974A-23DA-C8DD-3458F62103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452438"/>
            <a:ext cx="9869487" cy="1400175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La science et la religion </a:t>
            </a:r>
            <a:r>
              <a:rPr lang="en-US" altLang="en-US" sz="3600" b="1" dirty="0" err="1"/>
              <a:t>peuvent-elles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coexister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pacifiquement</a:t>
            </a:r>
            <a:r>
              <a:rPr lang="en-US" altLang="en-US" sz="3600" b="1" dirty="0"/>
              <a:t> ?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2954FF1-8F40-155C-C17C-569F582C9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2438401"/>
            <a:ext cx="5257801" cy="3352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/>
              <a:t>Collins </a:t>
            </a:r>
            <a:r>
              <a:rPr lang="en-US" altLang="en-US" sz="3200" b="1" dirty="0" err="1"/>
              <a:t>est</a:t>
            </a:r>
            <a:r>
              <a:rPr lang="en-US" altLang="en-US" sz="3200" b="1" dirty="0"/>
              <a:t> à la tête du National Institute Health:
</a:t>
            </a:r>
          </a:p>
          <a:p>
            <a:pPr marL="0" indent="0" eaLnBrk="1" hangingPunct="1">
              <a:buNone/>
            </a:pPr>
            <a:r>
              <a:rPr lang="en-US" altLang="en-US" sz="3200" b="1" dirty="0"/>
              <a:t>a </a:t>
            </a:r>
            <a:r>
              <a:rPr lang="en-US" altLang="en-US" sz="3200" b="1" dirty="0" err="1"/>
              <a:t>écrit</a:t>
            </a:r>
            <a:r>
              <a:rPr lang="en-US" altLang="en-US" sz="3200" b="1" dirty="0"/>
              <a:t> « Le </a:t>
            </a:r>
            <a:r>
              <a:rPr lang="en-US" altLang="en-US" sz="3200" b="1" dirty="0" err="1"/>
              <a:t>langage</a:t>
            </a:r>
            <a:r>
              <a:rPr lang="en-US" altLang="en-US" sz="3200" b="1" dirty="0"/>
              <a:t> de Dieu » 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AEDF738C-064B-34D3-39AE-5396EFAB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4687888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4307C17-09E6-C172-2C37-DB65B547669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Raisons pour </a:t>
            </a:r>
            <a:r>
              <a:rPr lang="en-US" altLang="en-US" sz="4000" b="1" dirty="0" err="1"/>
              <a:t>lesquelles</a:t>
            </a:r>
            <a:r>
              <a:rPr lang="en-US" altLang="en-US" sz="4000" b="1" dirty="0"/>
              <a:t> Collins </a:t>
            </a:r>
            <a:r>
              <a:rPr lang="en-US" altLang="en-US" sz="4000" b="1" dirty="0" err="1"/>
              <a:t>croit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en</a:t>
            </a:r>
            <a:r>
              <a:rPr lang="en-US" altLang="en-US" sz="4000" b="1" dirty="0"/>
              <a:t> Dieu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63B4C5E-19C4-37B2-34C9-FB36DB21A3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52638"/>
            <a:ext cx="10896599" cy="41957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1. Il y a quelque chose au lieu de rien.
2. </a:t>
            </a:r>
            <a:r>
              <a:rPr lang="en-US" altLang="en-US" sz="2800" dirty="0" err="1"/>
              <a:t>L’efficacité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déraisonnable</a:t>
            </a:r>
            <a:r>
              <a:rPr lang="en-US" altLang="en-US" sz="2800" dirty="0"/>
              <a:t> des </a:t>
            </a:r>
            <a:r>
              <a:rPr lang="en-US" altLang="en-US" sz="2800" dirty="0" err="1"/>
              <a:t>mathématiques</a:t>
            </a:r>
            <a:r>
              <a:rPr lang="en-US" altLang="en-US" sz="2800" dirty="0"/>
              <a:t>.
3. Le Big Bang.
4. La nature ne </a:t>
            </a:r>
            <a:r>
              <a:rPr lang="en-US" altLang="en-US" sz="2800" dirty="0" err="1"/>
              <a:t>résout</a:t>
            </a:r>
            <a:r>
              <a:rPr lang="en-US" altLang="en-US" sz="2800" dirty="0"/>
              <a:t> pas le </a:t>
            </a:r>
            <a:r>
              <a:rPr lang="en-US" altLang="en-US" sz="2800" dirty="0" err="1"/>
              <a:t>problème</a:t>
            </a:r>
            <a:r>
              <a:rPr lang="en-US" altLang="en-US" sz="2800" dirty="0"/>
              <a:t> du </a:t>
            </a:r>
            <a:r>
              <a:rPr lang="en-US" altLang="en-US" sz="2800" dirty="0" err="1"/>
              <a:t>pourquoi</a:t>
            </a:r>
            <a:r>
              <a:rPr lang="en-US" altLang="en-US" sz="2800" dirty="0"/>
              <a:t>.
5. </a:t>
            </a:r>
            <a:r>
              <a:rPr lang="en-US" altLang="en-US" sz="2800" dirty="0" err="1"/>
              <a:t>L’existence</a:t>
            </a:r>
            <a:r>
              <a:rPr lang="en-US" altLang="en-US" sz="2800" dirty="0"/>
              <a:t> du temps. (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reel </a:t>
            </a:r>
            <a:r>
              <a:rPr lang="en-US" altLang="en-US" sz="2800" dirty="0" err="1"/>
              <a:t>donc</a:t>
            </a:r>
            <a:r>
              <a:rPr lang="en-US" altLang="en-US" sz="2800" dirty="0"/>
              <a:t> Dieu 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reel)
6. Mise au point de </a:t>
            </a:r>
            <a:r>
              <a:rPr lang="en-US" altLang="en-US" sz="2800" dirty="0" err="1"/>
              <a:t>l’univers</a:t>
            </a:r>
            <a:r>
              <a:rPr lang="en-US" altLang="en-US" sz="2800" dirty="0"/>
              <a:t>.  Le « </a:t>
            </a:r>
            <a:r>
              <a:rPr lang="en-US" altLang="en-US" sz="2800" dirty="0" err="1"/>
              <a:t>paradoxe</a:t>
            </a:r>
            <a:r>
              <a:rPr lang="en-US" altLang="en-US" sz="2800" dirty="0"/>
              <a:t> de Boucle d’or ».
7. Le </a:t>
            </a:r>
            <a:r>
              <a:rPr lang="en-US" altLang="en-US" sz="2800" dirty="0" err="1"/>
              <a:t>rasoir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d’Ockham</a:t>
            </a:r>
            <a:r>
              <a:rPr lang="en-US" altLang="en-US" sz="2800" dirty="0"/>
              <a:t>.
8. </a:t>
            </a:r>
            <a:r>
              <a:rPr lang="en-US" altLang="en-US" sz="2800" dirty="0" err="1"/>
              <a:t>L’existence</a:t>
            </a:r>
            <a:r>
              <a:rPr lang="en-US" altLang="en-US" sz="2800" dirty="0"/>
              <a:t> de la </a:t>
            </a:r>
            <a:r>
              <a:rPr lang="en-US" altLang="en-US" sz="2800" dirty="0" err="1"/>
              <a:t>loi</a:t>
            </a:r>
            <a:r>
              <a:rPr lang="en-US" altLang="en-US" sz="2800" dirty="0"/>
              <a:t> morale.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948977E-E4B5-CB72-2BF5-980887963F7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err="1"/>
              <a:t>L’ère</a:t>
            </a:r>
            <a:r>
              <a:rPr lang="en-US" altLang="en-US" sz="4000" dirty="0"/>
              <a:t> de </a:t>
            </a:r>
            <a:r>
              <a:rPr lang="en-US" altLang="en-US" sz="4000" dirty="0" err="1"/>
              <a:t>l’univers</a:t>
            </a:r>
            <a:r>
              <a:rPr lang="en-US" altLang="en-US" sz="4000" dirty="0"/>
              <a:t> et </a:t>
            </a:r>
            <a:r>
              <a:rPr lang="en-US" altLang="en-US" sz="4000" dirty="0" err="1"/>
              <a:t>l’ère</a:t>
            </a:r>
            <a:r>
              <a:rPr lang="en-US" altLang="en-US" sz="4000" dirty="0"/>
              <a:t> de la terre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0EDA4DF-29D2-9C57-B20A-A55832987D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971800"/>
            <a:ext cx="53340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200" b="1" dirty="0" err="1"/>
              <a:t>Évêque</a:t>
            </a:r>
            <a:r>
              <a:rPr lang="en-US" altLang="en-US" sz="3200" b="1" dirty="0"/>
              <a:t> Ussher 1640 : </a:t>
            </a:r>
            <a:r>
              <a:rPr lang="en-US" altLang="en-US" sz="3200" b="1" dirty="0" err="1"/>
              <a:t>L’univers</a:t>
            </a:r>
            <a:r>
              <a:rPr lang="en-US" altLang="en-US" sz="3200" b="1" dirty="0"/>
              <a:t> a </a:t>
            </a:r>
            <a:r>
              <a:rPr lang="en-US" altLang="en-US" sz="3200" b="1" dirty="0" err="1"/>
              <a:t>été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créé</a:t>
            </a:r>
            <a:r>
              <a:rPr lang="en-US" altLang="en-US" sz="3200" b="1" dirty="0"/>
              <a:t> le </a:t>
            </a:r>
            <a:r>
              <a:rPr lang="en-US" altLang="en-US" sz="3200" b="1" dirty="0" err="1"/>
              <a:t>dimanche</a:t>
            </a:r>
            <a:r>
              <a:rPr lang="en-US" altLang="en-US" sz="3200" b="1" dirty="0"/>
              <a:t> 23 </a:t>
            </a:r>
            <a:r>
              <a:rPr lang="en-US" altLang="en-US" sz="3200" b="1" dirty="0" err="1"/>
              <a:t>octobre</a:t>
            </a:r>
            <a:r>
              <a:rPr lang="en-US" altLang="en-US" sz="3200" b="1" dirty="0"/>
              <a:t> 4004 av. J.-C.</a:t>
            </a:r>
          </a:p>
        </p:txBody>
      </p:sp>
      <p:pic>
        <p:nvPicPr>
          <p:cNvPr id="61444" name="Picture 5">
            <a:extLst>
              <a:ext uri="{FF2B5EF4-FFF2-40B4-BE49-F238E27FC236}">
                <a16:creationId xmlns:a16="http://schemas.microsoft.com/office/drawing/2014/main" id="{79CAFE7C-2866-D520-F6EC-1E31346F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4191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CB240CA-4B1B-6C01-6747-91E8497978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43000" y="322263"/>
            <a:ext cx="8915400" cy="912812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FF00"/>
                </a:solidFill>
              </a:rPr>
              <a:t>Compteur</a:t>
            </a:r>
            <a:r>
              <a:rPr lang="en-US" altLang="en-US" b="1" dirty="0">
                <a:solidFill>
                  <a:srgbClr val="FFFF00"/>
                </a:solidFill>
              </a:rPr>
              <a:t> de </a:t>
            </a:r>
            <a:r>
              <a:rPr lang="en-US" altLang="en-US" b="1" dirty="0" err="1">
                <a:solidFill>
                  <a:srgbClr val="FFFF00"/>
                </a:solidFill>
              </a:rPr>
              <a:t>vitesse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cosmique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5772262-DA30-AB0B-3D43-54AF502582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869" y="1314450"/>
            <a:ext cx="9212263" cy="4648200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sz="2800" b="1" dirty="0" err="1">
                <a:solidFill>
                  <a:srgbClr val="FFFF00"/>
                </a:solidFill>
              </a:rPr>
              <a:t>Lorsqu’une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galaxie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s’éloigne</a:t>
            </a:r>
            <a:r>
              <a:rPr lang="en-US" altLang="en-US" sz="2800" b="1" dirty="0">
                <a:solidFill>
                  <a:srgbClr val="FFFF00"/>
                </a:solidFill>
              </a:rPr>
              <a:t>, les ondes </a:t>
            </a:r>
            <a:r>
              <a:rPr lang="en-US" altLang="en-US" sz="2800" b="1" dirty="0" err="1">
                <a:solidFill>
                  <a:srgbClr val="FFFF00"/>
                </a:solidFill>
              </a:rPr>
              <a:t>lumineuses</a:t>
            </a:r>
            <a:r>
              <a:rPr lang="en-US" altLang="en-US" sz="2800" b="1" dirty="0">
                <a:solidFill>
                  <a:srgbClr val="FFFF00"/>
                </a:solidFill>
              </a:rPr>
              <a:t> qui nous </a:t>
            </a:r>
            <a:r>
              <a:rPr lang="en-US" altLang="en-US" sz="2800" b="1" dirty="0" err="1">
                <a:solidFill>
                  <a:srgbClr val="FFFF00"/>
                </a:solidFill>
              </a:rPr>
              <a:t>parviennent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sont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décalées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vers</a:t>
            </a:r>
            <a:r>
              <a:rPr lang="en-US" altLang="en-US" sz="2800" b="1" dirty="0">
                <a:solidFill>
                  <a:srgbClr val="FFFF00"/>
                </a:solidFill>
              </a:rPr>
              <a:t> le rouge 
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800" b="1" dirty="0">
              <a:solidFill>
                <a:srgbClr val="FFFF00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en-US" altLang="en-US" sz="2800" b="1" dirty="0">
              <a:solidFill>
                <a:srgbClr val="FFFF00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Hubble a </a:t>
            </a:r>
            <a:r>
              <a:rPr lang="en-US" altLang="en-US" sz="2800" b="1" dirty="0" err="1">
                <a:solidFill>
                  <a:srgbClr val="FFFF00"/>
                </a:solidFill>
              </a:rPr>
              <a:t>mesuré</a:t>
            </a:r>
            <a:r>
              <a:rPr lang="en-US" altLang="en-US" sz="2800" b="1" dirty="0">
                <a:solidFill>
                  <a:srgbClr val="FFFF00"/>
                </a:solidFill>
              </a:rPr>
              <a:t> le </a:t>
            </a:r>
            <a:r>
              <a:rPr lang="en-US" altLang="en-US" sz="2800" b="1" dirty="0" err="1">
                <a:solidFill>
                  <a:srgbClr val="FFFF00"/>
                </a:solidFill>
              </a:rPr>
              <a:t>spectre</a:t>
            </a:r>
            <a:r>
              <a:rPr lang="en-US" altLang="en-US" sz="2800" b="1" dirty="0">
                <a:solidFill>
                  <a:srgbClr val="FFFF00"/>
                </a:solidFill>
              </a:rPr>
              <a:t> de </a:t>
            </a:r>
            <a:r>
              <a:rPr lang="en-US" altLang="en-US" sz="2800" b="1" dirty="0" err="1">
                <a:solidFill>
                  <a:srgbClr val="FFFF00"/>
                </a:solidFill>
              </a:rPr>
              <a:t>ces</a:t>
            </a:r>
            <a:r>
              <a:rPr lang="en-US" altLang="en-US" sz="2800" b="1" dirty="0">
                <a:solidFill>
                  <a:srgbClr val="FFFF00"/>
                </a:solidFill>
              </a:rPr>
              <a:t> galaxies et a </a:t>
            </a:r>
            <a:r>
              <a:rPr lang="en-US" altLang="en-US" sz="2800" b="1" dirty="0" err="1">
                <a:solidFill>
                  <a:srgbClr val="FFFF00"/>
                </a:solidFill>
              </a:rPr>
              <a:t>constaté</a:t>
            </a:r>
            <a:r>
              <a:rPr lang="en-US" altLang="en-US" sz="2800" b="1" dirty="0">
                <a:solidFill>
                  <a:srgbClr val="FFFF00"/>
                </a:solidFill>
              </a:rPr>
              <a:t> que les </a:t>
            </a:r>
            <a:r>
              <a:rPr lang="en-US" altLang="en-US" sz="2800" b="1" dirty="0" err="1">
                <a:solidFill>
                  <a:srgbClr val="FFFF00"/>
                </a:solidFill>
              </a:rPr>
              <a:t>raies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spectrales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étaient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décalées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vers</a:t>
            </a:r>
            <a:r>
              <a:rPr lang="en-US" altLang="en-US" sz="2800" b="1" dirty="0">
                <a:solidFill>
                  <a:srgbClr val="FFFF00"/>
                </a:solidFill>
              </a:rPr>
              <a:t> le rouge</a:t>
            </a:r>
            <a:endParaRPr lang="en-US" altLang="en-US" sz="2800" b="1" dirty="0"/>
          </a:p>
          <a:p>
            <a:pPr eaLnBrk="1" hangingPunct="1">
              <a:buFont typeface="Wingdings 3" panose="05040102010807070707" pitchFamily="18" charset="2"/>
              <a:buChar char=""/>
              <a:defRPr/>
            </a:pPr>
            <a:endParaRPr lang="en-US" altLang="en-US" dirty="0"/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3D78B524-6DD9-13EC-D270-9398905E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4419600" cy="18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>
            <a:extLst>
              <a:ext uri="{FF2B5EF4-FFF2-40B4-BE49-F238E27FC236}">
                <a16:creationId xmlns:a16="http://schemas.microsoft.com/office/drawing/2014/main" id="{7712699A-0DC2-5F39-BC15-DC7E6FD2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253192"/>
            <a:ext cx="47926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6">
            <a:extLst>
              <a:ext uri="{FF2B5EF4-FFF2-40B4-BE49-F238E27FC236}">
                <a16:creationId xmlns:a16="http://schemas.microsoft.com/office/drawing/2014/main" id="{0B335E88-4EFA-1FE0-571E-007316AA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400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411BB15-342E-627E-457F-EE553CEAE6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9525000" cy="1497012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</a:rPr>
              <a:t>Galaxies : des </a:t>
            </a:r>
            <a:r>
              <a:rPr lang="en-US" altLang="en-US" sz="3200" b="1" dirty="0" err="1">
                <a:solidFill>
                  <a:srgbClr val="FFFF00"/>
                </a:solidFill>
              </a:rPr>
              <a:t>îlots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d’étoiles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constituant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l’univers</a:t>
            </a:r>
            <a:br>
              <a:rPr lang="en-US" altLang="en-US" sz="3200" b="1" dirty="0">
                <a:solidFill>
                  <a:srgbClr val="FFFF00"/>
                </a:solidFill>
              </a:rPr>
            </a:br>
            <a:r>
              <a:rPr lang="en-US" altLang="en-US" sz="3200" b="1" dirty="0" err="1">
                <a:solidFill>
                  <a:srgbClr val="FFFF00"/>
                </a:solidFill>
              </a:rPr>
              <a:t>l’univers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s’etend</a:t>
            </a:r>
            <a:r>
              <a:rPr lang="en-US" altLang="en-US" sz="3200" b="1" dirty="0">
                <a:solidFill>
                  <a:srgbClr val="FFFF00"/>
                </a:solidFill>
              </a:rPr>
              <a:t> de plus </a:t>
            </a:r>
            <a:r>
              <a:rPr lang="en-US" altLang="en-US" sz="3200" b="1" dirty="0" err="1">
                <a:solidFill>
                  <a:srgbClr val="FFFF00"/>
                </a:solidFill>
              </a:rPr>
              <a:t>en</a:t>
            </a:r>
            <a:r>
              <a:rPr lang="en-US" altLang="en-US" sz="3200" b="1" dirty="0">
                <a:solidFill>
                  <a:srgbClr val="FFFF00"/>
                </a:solidFill>
              </a:rPr>
              <a:t> plus </a:t>
            </a:r>
            <a:endParaRPr lang="en-US" altLang="en-US" sz="3200" b="1" dirty="0"/>
          </a:p>
        </p:txBody>
      </p:sp>
      <p:pic>
        <p:nvPicPr>
          <p:cNvPr id="65539" name="Picture 3">
            <a:extLst>
              <a:ext uri="{FF2B5EF4-FFF2-40B4-BE49-F238E27FC236}">
                <a16:creationId xmlns:a16="http://schemas.microsoft.com/office/drawing/2014/main" id="{9500BB82-0648-F045-9E9C-6D5FB21D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29718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>
            <a:extLst>
              <a:ext uri="{FF2B5EF4-FFF2-40B4-BE49-F238E27FC236}">
                <a16:creationId xmlns:a16="http://schemas.microsoft.com/office/drawing/2014/main" id="{E48FAF11-8F79-860C-89AE-7200FA8A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2590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>
            <a:extLst>
              <a:ext uri="{FF2B5EF4-FFF2-40B4-BE49-F238E27FC236}">
                <a16:creationId xmlns:a16="http://schemas.microsoft.com/office/drawing/2014/main" id="{4AE4C990-65A0-D9CD-5491-F95108EC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27432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>
            <a:extLst>
              <a:ext uri="{FF2B5EF4-FFF2-40B4-BE49-F238E27FC236}">
                <a16:creationId xmlns:a16="http://schemas.microsoft.com/office/drawing/2014/main" id="{87902587-8FB1-9647-0E43-3F0B94D2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24300"/>
            <a:ext cx="39147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>
            <a:extLst>
              <a:ext uri="{FF2B5EF4-FFF2-40B4-BE49-F238E27FC236}">
                <a16:creationId xmlns:a16="http://schemas.microsoft.com/office/drawing/2014/main" id="{16AB4EE4-2550-0A0E-8032-D2BC113D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32238"/>
            <a:ext cx="34290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DF19FB5-4617-C1B3-53BB-254CAA7800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11250" y="833438"/>
            <a:ext cx="8413750" cy="919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Science et religion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8C56F87-F13E-ACD8-597D-86683175DA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3" y="2305050"/>
            <a:ext cx="8947150" cy="2952750"/>
          </a:xfrm>
        </p:spPr>
        <p:txBody>
          <a:bodyPr/>
          <a:lstStyle/>
          <a:p>
            <a:pPr eaLnBrk="1" hangingPunct="1"/>
            <a:r>
              <a:rPr lang="en-US" altLang="en-US" sz="3600" b="1" dirty="0" err="1"/>
              <a:t>Qu’est-ce</a:t>
            </a:r>
            <a:r>
              <a:rPr lang="en-US" altLang="en-US" sz="3600" b="1" dirty="0"/>
              <a:t> que la religion ?</a:t>
            </a:r>
          </a:p>
          <a:p>
            <a:pPr eaLnBrk="1" hangingPunct="1"/>
            <a:r>
              <a:rPr lang="en-US" altLang="en-US" sz="3600" b="1" dirty="0"/>
              <a:t>
</a:t>
            </a:r>
            <a:r>
              <a:rPr lang="en-US" altLang="en-US" sz="3600" b="1" dirty="0" err="1"/>
              <a:t>Qu’est-ce</a:t>
            </a:r>
            <a:r>
              <a:rPr lang="en-US" altLang="en-US" sz="3600" b="1" dirty="0"/>
              <a:t> que la science 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0E95C901-00AB-927C-A71D-AFA73C19AE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chemeClr val="tx1"/>
                </a:solidFill>
              </a:rPr>
              <a:t>Graphique</a:t>
            </a:r>
            <a:r>
              <a:rPr lang="en-US" altLang="en-US" sz="3200" dirty="0">
                <a:solidFill>
                  <a:schemeClr val="tx1"/>
                </a:solidFill>
              </a:rPr>
              <a:t> de la </a:t>
            </a:r>
            <a:r>
              <a:rPr lang="en-US" altLang="en-US" sz="3200" dirty="0" err="1">
                <a:solidFill>
                  <a:schemeClr val="tx1"/>
                </a:solidFill>
              </a:rPr>
              <a:t>constante</a:t>
            </a:r>
            <a:r>
              <a:rPr lang="en-US" altLang="en-US" sz="3200" dirty="0">
                <a:solidFill>
                  <a:schemeClr val="tx1"/>
                </a:solidFill>
              </a:rPr>
              <a:t> de Hubble :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3200" dirty="0">
                <a:solidFill>
                  <a:schemeClr val="tx1"/>
                </a:solidFill>
              </a:rPr>
              <a:t>Distance vs. </a:t>
            </a:r>
            <a:r>
              <a:rPr lang="en-US" altLang="en-US" sz="3200" dirty="0" err="1">
                <a:solidFill>
                  <a:schemeClr val="tx1"/>
                </a:solidFill>
              </a:rPr>
              <a:t>vitesse</a:t>
            </a:r>
            <a:r>
              <a:rPr lang="en-US" altLang="en-US" sz="3200" dirty="0">
                <a:solidFill>
                  <a:schemeClr val="tx1"/>
                </a:solidFill>
              </a:rPr>
              <a:t> de </a:t>
            </a:r>
            <a:r>
              <a:rPr lang="en-US" altLang="en-US" sz="3200" dirty="0" err="1">
                <a:solidFill>
                  <a:schemeClr val="tx1"/>
                </a:solidFill>
              </a:rPr>
              <a:t>régression</a:t>
            </a:r>
            <a:endParaRPr lang="en-US" altLang="en-US" sz="2800" dirty="0"/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91523709-C0E3-7670-148D-52EB8B9E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44638"/>
            <a:ext cx="80772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A7CA379-F0BD-6154-B50E-67B9FD265CB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322263"/>
            <a:ext cx="8077200" cy="912812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FF00"/>
                </a:solidFill>
              </a:rPr>
              <a:t>L’expansion</a:t>
            </a:r>
            <a:r>
              <a:rPr lang="en-US" altLang="en-US" dirty="0">
                <a:solidFill>
                  <a:srgbClr val="FFFF00"/>
                </a:solidFill>
              </a:rPr>
              <a:t> de </a:t>
            </a:r>
            <a:r>
              <a:rPr lang="en-US" altLang="en-US" dirty="0" err="1">
                <a:solidFill>
                  <a:srgbClr val="FFFF00"/>
                </a:solidFill>
              </a:rPr>
              <a:t>l’univers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3FCE5D3D-7279-B2A4-6DBE-BF089944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778827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566D8D39-F17F-8925-2D40-8260B1E86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924490"/>
            <a:ext cx="899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Verdana" panose="020B0604030504040204" pitchFamily="34" charset="0"/>
                <a:cs typeface="Arial" panose="020B0604020202020204" pitchFamily="34" charset="0"/>
              </a:rPr>
              <a:t>… « </a:t>
            </a:r>
            <a:r>
              <a:rPr lang="en-US" altLang="en-US" dirty="0" err="1">
                <a:latin typeface="Verdana" panose="020B0604030504040204" pitchFamily="34" charset="0"/>
                <a:cs typeface="Arial" panose="020B0604020202020204" pitchFamily="34" charset="0"/>
              </a:rPr>
              <a:t>serpentant</a:t>
            </a:r>
            <a:r>
              <a:rPr lang="en-US" altLang="en-US" dirty="0">
                <a:latin typeface="Verdana" panose="020B0604030504040204" pitchFamily="34" charset="0"/>
                <a:cs typeface="Arial" panose="020B0604020202020204" pitchFamily="34" charset="0"/>
              </a:rPr>
              <a:t> » à </a:t>
            </a:r>
            <a:r>
              <a:rPr lang="en-US" altLang="en-US" dirty="0" err="1">
                <a:latin typeface="Verdana" panose="020B0604030504040204" pitchFamily="34" charset="0"/>
                <a:cs typeface="Arial" panose="020B0604020202020204" pitchFamily="34" charset="0"/>
              </a:rPr>
              <a:t>l’envers</a:t>
            </a:r>
            <a:r>
              <a:rPr lang="en-US" altLang="en-US" dirty="0">
                <a:latin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Verdana" panose="020B0604030504040204" pitchFamily="34" charset="0"/>
                <a:cs typeface="Arial" panose="020B0604020202020204" pitchFamily="34" charset="0"/>
              </a:rPr>
              <a:t>l’univers</a:t>
            </a:r>
            <a:r>
              <a:rPr lang="en-US" altLang="en-US" dirty="0">
                <a:latin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en-US" dirty="0" err="1">
                <a:latin typeface="Verdana" panose="020B0604030504040204" pitchFamily="34" charset="0"/>
                <a:cs typeface="Arial" panose="020B0604020202020204" pitchFamily="34" charset="0"/>
              </a:rPr>
              <a:t>dû</a:t>
            </a:r>
            <a:r>
              <a:rPr lang="en-US" altLang="en-US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Verdana" panose="020B0604030504040204" pitchFamily="34" charset="0"/>
                <a:cs typeface="Arial" panose="020B0604020202020204" pitchFamily="34" charset="0"/>
              </a:rPr>
              <a:t>avoir</a:t>
            </a:r>
            <a:r>
              <a:rPr lang="en-US" altLang="en-US" dirty="0">
                <a:latin typeface="Verdana" panose="020B0604030504040204" pitchFamily="34" charset="0"/>
                <a:cs typeface="Arial" panose="020B0604020202020204" pitchFamily="34" charset="0"/>
              </a:rPr>
              <a:t> un commencement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>
            <a:extLst>
              <a:ext uri="{FF2B5EF4-FFF2-40B4-BE49-F238E27FC236}">
                <a16:creationId xmlns:a16="http://schemas.microsoft.com/office/drawing/2014/main" id="{EE8C40F3-68D2-30BD-C5CD-4EFCFC3D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00160"/>
            <a:ext cx="8610600" cy="43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6">
            <a:extLst>
              <a:ext uri="{FF2B5EF4-FFF2-40B4-BE49-F238E27FC236}">
                <a16:creationId xmlns:a16="http://schemas.microsoft.com/office/drawing/2014/main" id="{865670E8-9233-1C5D-3082-82CE2BD7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9296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Image du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rayonnement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fond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cosmologique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micro-ondes du satellite COBE rouge =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légèrement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plus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chaude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1964
Le «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pistolet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fumant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» du Big Bang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8DD9FF0-6926-CF8B-8E28-64DF441079B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03313" y="609600"/>
            <a:ext cx="8947150" cy="124301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Tests de la </a:t>
            </a:r>
            <a:r>
              <a:rPr lang="en-US" altLang="en-US" b="1" dirty="0" err="1">
                <a:solidFill>
                  <a:srgbClr val="FFFF00"/>
                </a:solidFill>
              </a:rPr>
              <a:t>théorie</a:t>
            </a:r>
            <a:r>
              <a:rPr lang="en-US" altLang="en-US" b="1" dirty="0">
                <a:solidFill>
                  <a:srgbClr val="FFFF00"/>
                </a:solidFill>
              </a:rPr>
              <a:t> du Big Bang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1E94F68-9467-C567-7595-08C67F1650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</a:rPr>
              <a:t>L’expansion</a:t>
            </a:r>
            <a:r>
              <a:rPr lang="en-US" altLang="en-US" sz="2800" b="1" dirty="0">
                <a:solidFill>
                  <a:srgbClr val="FFFF00"/>
                </a:solidFill>
              </a:rPr>
              <a:t> de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l’univers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</a:rPr>
              <a:t>
Fond </a:t>
            </a:r>
            <a:r>
              <a:rPr lang="en-US" altLang="en-US" sz="2800" b="1" dirty="0" err="1">
                <a:solidFill>
                  <a:srgbClr val="FFFF00"/>
                </a:solidFill>
              </a:rPr>
              <a:t>diffus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cosmologique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</a:rPr>
              <a:t>
</a:t>
            </a:r>
            <a:r>
              <a:rPr lang="en-US" altLang="en-US" sz="2800" b="1" dirty="0" err="1">
                <a:solidFill>
                  <a:srgbClr val="FFFF00"/>
                </a:solidFill>
              </a:rPr>
              <a:t>Abondances</a:t>
            </a:r>
            <a:r>
              <a:rPr lang="en-US" altLang="en-US" sz="2800" b="1" dirty="0">
                <a:solidFill>
                  <a:srgbClr val="FFFF00"/>
                </a:solidFill>
              </a:rPr>
              <a:t> relatives de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l’hydrogène</a:t>
            </a:r>
            <a:r>
              <a:rPr lang="en-US" altLang="en-US" sz="2800" b="1" dirty="0">
                <a:solidFill>
                  <a:srgbClr val="FFFF00"/>
                </a:solidFill>
              </a:rPr>
              <a:t>, du </a:t>
            </a:r>
            <a:r>
              <a:rPr lang="en-US" altLang="en-US" sz="2800" b="1" dirty="0" err="1">
                <a:solidFill>
                  <a:srgbClr val="FFFF00"/>
                </a:solidFill>
              </a:rPr>
              <a:t>deutérium</a:t>
            </a:r>
            <a:r>
              <a:rPr lang="en-US" altLang="en-US" sz="2800" b="1" dirty="0">
                <a:solidFill>
                  <a:srgbClr val="FFFF00"/>
                </a:solidFill>
              </a:rPr>
              <a:t>, de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l’hélium</a:t>
            </a:r>
            <a:r>
              <a:rPr lang="en-US" altLang="en-US" sz="2800" b="1" dirty="0">
                <a:solidFill>
                  <a:srgbClr val="FFFF00"/>
                </a:solidFill>
              </a:rPr>
              <a:t> et du lithium</a:t>
            </a:r>
          </a:p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</a:rPr>
              <a:t>Heb.11:2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D57F1DCC-9DE7-1907-99DB-4ED9D74F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1524000"/>
            <a:ext cx="4929188" cy="31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3E925B6-90C6-6A64-6E80-61C7362AE9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3400" y="1071246"/>
            <a:ext cx="7315200" cy="919162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FF00"/>
                </a:solidFill>
              </a:rPr>
              <a:t>Obtenir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</a:rPr>
              <a:t>l’âge</a:t>
            </a:r>
            <a:r>
              <a:rPr lang="en-US" altLang="en-US" b="1" dirty="0">
                <a:solidFill>
                  <a:srgbClr val="FFFF00"/>
                </a:solidFill>
              </a:rPr>
              <a:t> de </a:t>
            </a:r>
            <a:r>
              <a:rPr lang="en-US" altLang="en-US" b="1" dirty="0" err="1">
                <a:solidFill>
                  <a:srgbClr val="FFFF00"/>
                </a:solidFill>
              </a:rPr>
              <a:t>l’univers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7E92C5D-2DB7-97E7-FF36-7820845D69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972754"/>
            <a:ext cx="8947150" cy="350424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b="1" dirty="0" err="1">
                <a:solidFill>
                  <a:srgbClr val="FFFF00"/>
                </a:solidFill>
              </a:rPr>
              <a:t>Extrapoler</a:t>
            </a:r>
            <a:r>
              <a:rPr lang="en-US" altLang="en-US" sz="2800" b="1" dirty="0">
                <a:solidFill>
                  <a:srgbClr val="FFFF00"/>
                </a:solidFill>
              </a:rPr>
              <a:t> le </a:t>
            </a:r>
            <a:r>
              <a:rPr lang="en-US" altLang="en-US" sz="2800" b="1" dirty="0" err="1">
                <a:solidFill>
                  <a:srgbClr val="FFFF00"/>
                </a:solidFill>
              </a:rPr>
              <a:t>taux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d’expansion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actuel</a:t>
            </a:r>
            <a:r>
              <a:rPr lang="en-US" altLang="en-US" sz="2800" b="1" dirty="0">
                <a:solidFill>
                  <a:srgbClr val="FFFF00"/>
                </a:solidFill>
              </a:rPr>
              <a:t>   (</a:t>
            </a:r>
            <a:r>
              <a:rPr lang="en-US" altLang="en-US" sz="2800" b="1" dirty="0" err="1">
                <a:solidFill>
                  <a:srgbClr val="FFFF00"/>
                </a:solidFill>
              </a:rPr>
              <a:t>constante</a:t>
            </a:r>
            <a:r>
              <a:rPr lang="en-US" altLang="en-US" sz="2800" b="1" dirty="0">
                <a:solidFill>
                  <a:srgbClr val="FFFF00"/>
                </a:solidFill>
              </a:rPr>
              <a:t> de Hubble) </a:t>
            </a:r>
            <a:r>
              <a:rPr lang="en-US" altLang="en-US" sz="2800" b="1" dirty="0" err="1">
                <a:solidFill>
                  <a:srgbClr val="FFFF00"/>
                </a:solidFill>
              </a:rPr>
              <a:t>jusqu’au</a:t>
            </a:r>
            <a:r>
              <a:rPr lang="en-US" altLang="en-US" sz="2800" b="1" dirty="0">
                <a:solidFill>
                  <a:srgbClr val="FFFF00"/>
                </a:solidFill>
              </a:rPr>
              <a:t> Big Bang
</a:t>
            </a:r>
            <a:r>
              <a:rPr lang="en-US" altLang="en-US" sz="2800" b="1" u="sng" dirty="0">
                <a:solidFill>
                  <a:srgbClr val="FFFF00"/>
                </a:solidFill>
              </a:rPr>
              <a:t>13,5 milliards </a:t>
            </a:r>
            <a:r>
              <a:rPr lang="en-US" altLang="en-US" sz="2800" b="1" u="sng" dirty="0" err="1">
                <a:solidFill>
                  <a:srgbClr val="FFFF00"/>
                </a:solidFill>
              </a:rPr>
              <a:t>d’années</a:t>
            </a:r>
            <a:r>
              <a:rPr lang="en-US" altLang="en-US" sz="2800" b="1" dirty="0">
                <a:solidFill>
                  <a:srgbClr val="FFFF00"/>
                </a:solidFill>
              </a:rPr>
              <a:t>
</a:t>
            </a:r>
            <a:r>
              <a:rPr lang="en-US" altLang="en-US" sz="2800" b="1" dirty="0" err="1">
                <a:solidFill>
                  <a:srgbClr val="FFFF00"/>
                </a:solidFill>
              </a:rPr>
              <a:t>Recherchez</a:t>
            </a:r>
            <a:r>
              <a:rPr lang="en-US" altLang="en-US" sz="2800" b="1" dirty="0">
                <a:solidFill>
                  <a:srgbClr val="FFFF00"/>
                </a:solidFill>
              </a:rPr>
              <a:t> les étoiles les plus </a:t>
            </a:r>
            <a:r>
              <a:rPr lang="en-US" altLang="en-US" sz="2800" b="1" dirty="0" err="1">
                <a:solidFill>
                  <a:srgbClr val="FFFF00"/>
                </a:solidFill>
              </a:rPr>
              <a:t>anciennes</a:t>
            </a:r>
            <a:r>
              <a:rPr lang="en-US" altLang="en-US" sz="2800" b="1" dirty="0">
                <a:solidFill>
                  <a:srgbClr val="FFFF00"/>
                </a:solidFill>
              </a:rPr>
              <a:t>.   (dans les amas </a:t>
            </a:r>
            <a:r>
              <a:rPr lang="en-US" altLang="en-US" sz="2800" b="1" dirty="0" err="1">
                <a:solidFill>
                  <a:srgbClr val="FFFF00"/>
                </a:solidFill>
              </a:rPr>
              <a:t>globulaires</a:t>
            </a:r>
            <a:r>
              <a:rPr lang="en-US" altLang="en-US" sz="2800" b="1" dirty="0">
                <a:solidFill>
                  <a:srgbClr val="FFFF00"/>
                </a:solidFill>
              </a:rPr>
              <a:t>)
</a:t>
            </a:r>
            <a:r>
              <a:rPr lang="en-US" altLang="en-US" sz="2800" b="1" u="sng" dirty="0">
                <a:solidFill>
                  <a:srgbClr val="FFFF00"/>
                </a:solidFill>
              </a:rPr>
              <a:t>13,0 milliards </a:t>
            </a:r>
            <a:r>
              <a:rPr lang="en-US" altLang="en-US" sz="2800" b="1" u="sng" dirty="0" err="1">
                <a:solidFill>
                  <a:srgbClr val="FFFF00"/>
                </a:solidFill>
              </a:rPr>
              <a:t>d’années</a:t>
            </a:r>
            <a:r>
              <a:rPr lang="en-US" altLang="en-US" sz="2800" b="1" dirty="0">
                <a:solidFill>
                  <a:srgbClr val="FFFF00"/>
                </a:solidFill>
              </a:rPr>
              <a:t>
La </a:t>
            </a:r>
            <a:r>
              <a:rPr lang="en-US" altLang="en-US" sz="2800" b="1" dirty="0" err="1">
                <a:solidFill>
                  <a:srgbClr val="FFFF00"/>
                </a:solidFill>
              </a:rPr>
              <a:t>meilleure</a:t>
            </a:r>
            <a:r>
              <a:rPr lang="en-US" altLang="en-US" sz="2800" b="1" dirty="0">
                <a:solidFill>
                  <a:srgbClr val="FFFF00"/>
                </a:solidFill>
              </a:rPr>
              <a:t> estimation </a:t>
            </a:r>
            <a:r>
              <a:rPr lang="en-US" altLang="en-US" sz="2800" b="1" dirty="0" err="1">
                <a:solidFill>
                  <a:srgbClr val="FFFF00"/>
                </a:solidFill>
              </a:rPr>
              <a:t>actuelle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est</a:t>
            </a:r>
            <a:r>
              <a:rPr lang="en-US" altLang="en-US" sz="2800" b="1" dirty="0">
                <a:solidFill>
                  <a:srgbClr val="FFFF00"/>
                </a:solidFill>
              </a:rPr>
              <a:t> de 13,4 ± 0,5 milliard </a:t>
            </a:r>
            <a:r>
              <a:rPr lang="en-US" altLang="en-US" sz="2800" b="1" dirty="0" err="1">
                <a:solidFill>
                  <a:srgbClr val="FFFF00"/>
                </a:solidFill>
              </a:rPr>
              <a:t>d’années</a:t>
            </a:r>
            <a:endParaRPr lang="en-US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D6EDEFB6-C745-C079-F384-62CF7FE4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1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>
            <a:extLst>
              <a:ext uri="{FF2B5EF4-FFF2-40B4-BE49-F238E27FC236}">
                <a16:creationId xmlns:a16="http://schemas.microsoft.com/office/drawing/2014/main" id="{B005B215-7B61-6668-1D78-0D313DA82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324600"/>
            <a:ext cx="1295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latin typeface="Verdana" panose="020B0604030504040204" pitchFamily="34" charset="0"/>
                <a:cs typeface="Arial" panose="020B0604020202020204" pitchFamily="34" charset="0"/>
              </a:rPr>
              <a:t>M10 Globular Cluster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  <p:bldP spid="5734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378FCCC-05C3-C10A-08C0-F885C60612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934200" y="2590800"/>
            <a:ext cx="4876800" cy="10668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Quel </a:t>
            </a:r>
            <a:r>
              <a:rPr lang="en-US" altLang="en-US" sz="3600" b="1" dirty="0" err="1">
                <a:solidFill>
                  <a:srgbClr val="FFFF00"/>
                </a:solidFill>
              </a:rPr>
              <a:t>âge</a:t>
            </a:r>
            <a:r>
              <a:rPr lang="en-US" altLang="en-US" sz="3600" b="1" dirty="0">
                <a:solidFill>
                  <a:srgbClr val="FFFF00"/>
                </a:solidFill>
              </a:rPr>
              <a:t> a la Terre ?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C02F79F-AA9F-27C7-606C-1EC13C517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5181600"/>
            <a:ext cx="8382000" cy="12954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</a:rPr>
              <a:t>James Hutton, 1787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L’uniformitarisme</a:t>
            </a:r>
            <a:r>
              <a:rPr lang="en-US" altLang="en-US" sz="2800" b="1" dirty="0">
                <a:solidFill>
                  <a:srgbClr val="FFFF00"/>
                </a:solidFill>
              </a:rPr>
              <a:t> « Pas de vestige d’un commencement, pas de concept de fin. » </a:t>
            </a:r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1DCE5D53-422E-6608-0121-BCEA3C92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9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>
            <a:extLst>
              <a:ext uri="{FF2B5EF4-FFF2-40B4-BE49-F238E27FC236}">
                <a16:creationId xmlns:a16="http://schemas.microsoft.com/office/drawing/2014/main" id="{B90B60EF-0D9B-CFD9-4CC0-7E79AEE3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13"/>
            <a:ext cx="70104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>
            <a:extLst>
              <a:ext uri="{FF2B5EF4-FFF2-40B4-BE49-F238E27FC236}">
                <a16:creationId xmlns:a16="http://schemas.microsoft.com/office/drawing/2014/main" id="{1F583DB9-C7D5-2412-C9F0-27FBA2B0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687888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5">
            <a:extLst>
              <a:ext uri="{FF2B5EF4-FFF2-40B4-BE49-F238E27FC236}">
                <a16:creationId xmlns:a16="http://schemas.microsoft.com/office/drawing/2014/main" id="{4DC4B5D4-1A8F-ECFA-9D2B-C8C8A5BF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71600"/>
            <a:ext cx="39227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7">
            <a:extLst>
              <a:ext uri="{FF2B5EF4-FFF2-40B4-BE49-F238E27FC236}">
                <a16:creationId xmlns:a16="http://schemas.microsoft.com/office/drawing/2014/main" id="{A315C300-56AA-D0A7-4FE4-10A21B762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762000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William Smith 1769-1839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>
            <a:extLst>
              <a:ext uri="{FF2B5EF4-FFF2-40B4-BE49-F238E27FC236}">
                <a16:creationId xmlns:a16="http://schemas.microsoft.com/office/drawing/2014/main" id="{685BC472-DF9A-71E6-B638-DA9E4FFF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6953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6">
            <a:extLst>
              <a:ext uri="{FF2B5EF4-FFF2-40B4-BE49-F238E27FC236}">
                <a16:creationId xmlns:a16="http://schemas.microsoft.com/office/drawing/2014/main" id="{BD8ED9C1-E1D7-0E0A-1362-B56663FD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2450"/>
            <a:ext cx="922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Les </a:t>
            </a:r>
            <a:r>
              <a:rPr lang="en-US" altLang="en-US" sz="36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fossiles</a:t>
            </a: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36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l’indice</a:t>
            </a: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donnent</a:t>
            </a: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l’âge</a:t>
            </a: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relatif</a:t>
            </a: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d’une</a:t>
            </a: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roche</a:t>
            </a:r>
            <a:endParaRPr lang="en-US" altLang="en-US" sz="3600" b="1" dirty="0">
              <a:solidFill>
                <a:srgbClr val="FFFF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>
            <a:extLst>
              <a:ext uri="{FF2B5EF4-FFF2-40B4-BE49-F238E27FC236}">
                <a16:creationId xmlns:a16="http://schemas.microsoft.com/office/drawing/2014/main" id="{A656C1D6-72BB-1CB5-E2ED-B12F7E5F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1013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Techniques de </a:t>
            </a:r>
            <a:r>
              <a:rPr lang="en-US" altLang="en-US" sz="40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datation</a:t>
            </a:r>
            <a:r>
              <a:rPr lang="en-US" altLang="en-US" sz="40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radiométrique</a:t>
            </a:r>
            <a:endParaRPr lang="en-US" altLang="en-US" sz="4000" b="1" dirty="0">
              <a:solidFill>
                <a:srgbClr val="FFFF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6572" name="Group 28">
            <a:extLst>
              <a:ext uri="{FF2B5EF4-FFF2-40B4-BE49-F238E27FC236}">
                <a16:creationId xmlns:a16="http://schemas.microsoft.com/office/drawing/2014/main" id="{13C0C520-E316-BF21-F603-CB9CDA56C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02519"/>
              </p:ext>
            </p:extLst>
          </p:nvPr>
        </p:nvGraphicFramePr>
        <p:xfrm>
          <a:off x="1905000" y="1676400"/>
          <a:ext cx="8001000" cy="449580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Paire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isotopique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mère/fille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demi-vie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U238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cs typeface="Arial" panose="020B0604020202020204" pitchFamily="34" charset="0"/>
                        </a:rPr>
                        <a:t>→ Pb206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4.5 milliards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d’années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U235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cs typeface="Arial" panose="020B0604020202020204" pitchFamily="34" charset="0"/>
                        </a:rPr>
                        <a:t>→ Pb207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704 millions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d’années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K40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cs typeface="Arial" panose="020B0604020202020204" pitchFamily="34" charset="0"/>
                        </a:rPr>
                        <a:t>→  Ar40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1.25 milliards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d’années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Th232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cs typeface="Arial" panose="020B0604020202020204" pitchFamily="34" charset="0"/>
                        </a:rPr>
                        <a:t>→ Pb208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14.8 milliards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d’années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2A9F4B0-8B93-2577-B36F-1625390F1B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7917" y="990600"/>
            <a:ext cx="9404350" cy="919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Science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8B08496-FBD1-7C9D-8642-EE8C4D937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971800"/>
            <a:ext cx="8991600" cy="2514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3600" b="1" dirty="0" err="1">
                <a:solidFill>
                  <a:srgbClr val="FFFF00"/>
                </a:solidFill>
              </a:rPr>
              <a:t>L’utilisation</a:t>
            </a:r>
            <a:r>
              <a:rPr lang="en-US" altLang="en-US" sz="3600" b="1" dirty="0">
                <a:solidFill>
                  <a:srgbClr val="FFFF00"/>
                </a:solidFill>
              </a:rPr>
              <a:t> de </a:t>
            </a:r>
            <a:r>
              <a:rPr lang="en-US" altLang="en-US" sz="3600" b="1" dirty="0" err="1">
                <a:solidFill>
                  <a:srgbClr val="FFFF00"/>
                </a:solidFill>
              </a:rPr>
              <a:t>l’expérience</a:t>
            </a:r>
            <a:r>
              <a:rPr lang="en-US" altLang="en-US" sz="3600" b="1" dirty="0">
                <a:solidFill>
                  <a:srgbClr val="FFFF00"/>
                </a:solidFill>
              </a:rPr>
              <a:t> pour tester des </a:t>
            </a:r>
            <a:r>
              <a:rPr lang="en-US" altLang="en-US" sz="3600" b="1" dirty="0" err="1">
                <a:solidFill>
                  <a:srgbClr val="FFFF00"/>
                </a:solidFill>
              </a:rPr>
              <a:t>théories</a:t>
            </a:r>
            <a:r>
              <a:rPr lang="en-US" altLang="en-US" sz="3600" b="1" dirty="0">
                <a:solidFill>
                  <a:srgbClr val="FFFF00"/>
                </a:solidFill>
              </a:rPr>
              <a:t> sur les </a:t>
            </a:r>
            <a:r>
              <a:rPr lang="en-US" altLang="en-US" sz="3600" b="1" dirty="0" err="1">
                <a:solidFill>
                  <a:srgbClr val="FFFF00"/>
                </a:solidFill>
              </a:rPr>
              <a:t>lois</a:t>
            </a:r>
            <a:r>
              <a:rPr lang="en-US" altLang="en-US" sz="3600" b="1" dirty="0">
                <a:solidFill>
                  <a:srgbClr val="FFFF00"/>
                </a:solidFill>
              </a:rPr>
              <a:t> de la nature.</a:t>
            </a:r>
            <a:endParaRPr lang="en-US" altLang="en-US" sz="3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712A641-1F5B-6501-59A8-A9C6D8175B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0" y="274638"/>
            <a:ext cx="9144000" cy="792162"/>
          </a:xfrm>
        </p:spPr>
        <p:txBody>
          <a:bodyPr/>
          <a:lstStyle/>
          <a:p>
            <a:pPr algn="ctr" eaLnBrk="1" hangingPunct="1"/>
            <a:r>
              <a:rPr lang="en-US" altLang="en-US" sz="4000" b="1" dirty="0" err="1"/>
              <a:t>Genèse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Chapitre</a:t>
            </a:r>
            <a:r>
              <a:rPr lang="en-US" altLang="en-US" sz="4000" b="1" dirty="0"/>
              <a:t> Un : </a:t>
            </a:r>
            <a:r>
              <a:rPr lang="en-US" altLang="en-US" sz="4000" b="1" dirty="0" err="1"/>
              <a:t>Création</a:t>
            </a:r>
            <a:endParaRPr lang="en-US" altLang="en-US" sz="4000" b="1" dirty="0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70BD15A-FDB7-D359-B550-064C01468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10896600" cy="4876800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US" altLang="en-US" sz="2800" u="sng" dirty="0" err="1"/>
              <a:t>Théorie</a:t>
            </a:r>
            <a:r>
              <a:rPr lang="en-US" altLang="en-US" sz="2800" u="sng" dirty="0"/>
              <a:t> de la Terre jeune</a:t>
            </a:r>
            <a:r>
              <a:rPr lang="en-US" altLang="en-US" sz="2800" dirty="0"/>
              <a:t>
1. La Terre 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jeune et la science </a:t>
            </a:r>
            <a:r>
              <a:rPr lang="en-US" altLang="en-US" sz="2800" dirty="0" err="1"/>
              <a:t>soutient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cette</a:t>
            </a:r>
            <a:r>
              <a:rPr lang="en-US" altLang="en-US" sz="2800" dirty="0"/>
              <a:t> conclusion.
2. La terre 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jeune </a:t>
            </a:r>
            <a:r>
              <a:rPr lang="en-US" altLang="en-US" sz="2800" dirty="0" err="1"/>
              <a:t>parce</a:t>
            </a:r>
            <a:r>
              <a:rPr lang="en-US" altLang="en-US" sz="2800" dirty="0"/>
              <a:t> que Dieu </a:t>
            </a:r>
            <a:r>
              <a:rPr lang="en-US" altLang="en-US" sz="2800" dirty="0" err="1"/>
              <a:t>l’a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créée</a:t>
            </a:r>
            <a:r>
              <a:rPr lang="en-US" altLang="en-US" sz="2800" dirty="0"/>
              <a:t> « avec </a:t>
            </a:r>
            <a:r>
              <a:rPr lang="en-US" altLang="en-US" sz="2800" dirty="0" err="1"/>
              <a:t>l’apparence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l’âge</a:t>
            </a:r>
            <a:r>
              <a:rPr lang="en-US" altLang="en-US" sz="2800" dirty="0"/>
              <a:t> ». Ex Jesus change </a:t>
            </a:r>
            <a:r>
              <a:rPr lang="en-US" altLang="en-US" sz="2800" dirty="0" err="1"/>
              <a:t>l’eau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vin qui </a:t>
            </a:r>
            <a:r>
              <a:rPr lang="en-US" altLang="en-US" sz="2800" dirty="0" err="1"/>
              <a:t>semble</a:t>
            </a:r>
            <a:r>
              <a:rPr lang="en-US" altLang="en-US" sz="2800" dirty="0"/>
              <a:t> vieux 
3. </a:t>
            </a:r>
            <a:r>
              <a:rPr lang="en-US" altLang="en-US" sz="2800" u="sng" dirty="0" err="1"/>
              <a:t>Théorie</a:t>
            </a:r>
            <a:r>
              <a:rPr lang="en-US" altLang="en-US" sz="2800" u="sng" dirty="0"/>
              <a:t> du jour/de </a:t>
            </a:r>
            <a:r>
              <a:rPr lang="en-US" altLang="en-US" sz="2800" u="sng" dirty="0" err="1"/>
              <a:t>l’âge</a:t>
            </a:r>
            <a:r>
              <a:rPr lang="en-US" altLang="en-US" sz="2800" u="sng" dirty="0"/>
              <a:t> (jour </a:t>
            </a:r>
            <a:r>
              <a:rPr lang="en-US" altLang="en-US" sz="2800" u="sng" dirty="0" err="1"/>
              <a:t>metaphore</a:t>
            </a:r>
            <a:r>
              <a:rPr lang="en-US" altLang="en-US" sz="2800" u="sng" dirty="0"/>
              <a:t> = </a:t>
            </a:r>
            <a:r>
              <a:rPr lang="en-US" altLang="en-US" sz="2800" u="sng" dirty="0" err="1"/>
              <a:t>ordre</a:t>
            </a:r>
            <a:r>
              <a:rPr lang="en-US" altLang="en-US" sz="2800" u="sng" dirty="0"/>
              <a:t>)</a:t>
            </a:r>
            <a:r>
              <a:rPr lang="en-US" altLang="en-US" sz="2800" dirty="0"/>
              <a:t>
- </a:t>
            </a:r>
            <a:r>
              <a:rPr lang="en-US" altLang="en-US" sz="2800" dirty="0" err="1"/>
              <a:t>Modèle</a:t>
            </a:r>
            <a:r>
              <a:rPr lang="en-US" altLang="en-US" sz="2800" dirty="0"/>
              <a:t> de cadre
- Un </a:t>
            </a:r>
            <a:r>
              <a:rPr lang="en-US" altLang="en-US" sz="2800" dirty="0" err="1"/>
              <a:t>énorme</a:t>
            </a:r>
            <a:r>
              <a:rPr lang="en-US" altLang="en-US" sz="2800" dirty="0"/>
              <a:t> « </a:t>
            </a:r>
            <a:r>
              <a:rPr lang="en-US" altLang="en-US" sz="2800" dirty="0" err="1"/>
              <a:t>écart</a:t>
            </a:r>
            <a:r>
              <a:rPr lang="en-US" altLang="en-US" sz="2800" dirty="0"/>
              <a:t> » de temps entre </a:t>
            </a:r>
            <a:r>
              <a:rPr lang="en-US" altLang="en-US" sz="2800" dirty="0" err="1"/>
              <a:t>Genèse</a:t>
            </a:r>
            <a:r>
              <a:rPr lang="en-US" altLang="en-US" sz="2800" dirty="0"/>
              <a:t> 1:1 et 1:2
4. Tout </a:t>
            </a:r>
            <a:r>
              <a:rPr lang="en-US" altLang="en-US" sz="2800" dirty="0" err="1"/>
              <a:t>cela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n’est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qu’un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mythe</a:t>
            </a:r>
            <a:r>
              <a:rPr lang="en-US" altLang="en-US" sz="2800" dirty="0"/>
              <a:t>
			</a:t>
            </a:r>
            <a:r>
              <a:rPr lang="en-US" altLang="en-US" sz="2800" dirty="0" err="1"/>
              <a:t>Chaque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vue</a:t>
            </a:r>
            <a:r>
              <a:rPr lang="en-US" altLang="en-US" sz="2800" dirty="0"/>
              <a:t> a </a:t>
            </a:r>
            <a:r>
              <a:rPr lang="en-US" altLang="en-US" sz="2800" dirty="0" err="1"/>
              <a:t>ses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problèmes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4F9E032-4126-1D32-26BA-E85E911012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681038"/>
            <a:ext cx="9404350" cy="842962"/>
          </a:xfrm>
        </p:spPr>
        <p:txBody>
          <a:bodyPr/>
          <a:lstStyle/>
          <a:p>
            <a:pPr algn="ctr" eaLnBrk="1" hangingPunct="1"/>
            <a:r>
              <a:rPr lang="en-US" altLang="en-US" sz="4000" b="1" dirty="0"/>
              <a:t>Un </a:t>
            </a:r>
            <a:r>
              <a:rPr lang="en-US" altLang="en-US" sz="4000" b="1" dirty="0" err="1"/>
              <a:t>bref</a:t>
            </a:r>
            <a:r>
              <a:rPr lang="en-US" altLang="en-US" sz="4000" b="1" dirty="0"/>
              <a:t> résumé de Genesis One :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8C1CDC5B-975B-B82C-F8EA-44430B1EC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10591800" cy="3916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>
                <a:solidFill>
                  <a:srgbClr val="FFFF00"/>
                </a:solidFill>
              </a:rPr>
              <a:t>a. Dieu a </a:t>
            </a:r>
            <a:r>
              <a:rPr lang="en-US" altLang="en-US" sz="2800" b="1" dirty="0" err="1">
                <a:solidFill>
                  <a:srgbClr val="FFFF00"/>
                </a:solidFill>
              </a:rPr>
              <a:t>préexisté</a:t>
            </a:r>
            <a:r>
              <a:rPr lang="en-US" altLang="en-US" sz="2800" b="1" dirty="0">
                <a:solidFill>
                  <a:srgbClr val="FFFF00"/>
                </a:solidFill>
              </a:rPr>
              <a:t> à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l’univers</a:t>
            </a:r>
            <a:r>
              <a:rPr lang="en-US" altLang="en-US" sz="2800" b="1" dirty="0">
                <a:solidFill>
                  <a:srgbClr val="FFFF00"/>
                </a:solidFill>
              </a:rPr>
              <a:t>
b. Dieu a </a:t>
            </a:r>
            <a:r>
              <a:rPr lang="en-US" altLang="en-US" sz="2800" b="1" dirty="0" err="1">
                <a:solidFill>
                  <a:srgbClr val="FFFF00"/>
                </a:solidFill>
              </a:rPr>
              <a:t>créé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l’univers</a:t>
            </a:r>
            <a:r>
              <a:rPr lang="en-US" altLang="en-US" sz="2800" b="1" dirty="0">
                <a:solidFill>
                  <a:srgbClr val="FFFF00"/>
                </a:solidFill>
              </a:rPr>
              <a:t> : « Que la lumière </a:t>
            </a:r>
            <a:r>
              <a:rPr lang="en-US" altLang="en-US" sz="2800" b="1" dirty="0" err="1">
                <a:solidFill>
                  <a:srgbClr val="FFFF00"/>
                </a:solidFill>
              </a:rPr>
              <a:t>soit</a:t>
            </a:r>
            <a:r>
              <a:rPr lang="en-US" altLang="en-US" sz="2800" b="1" dirty="0">
                <a:solidFill>
                  <a:srgbClr val="FFFF00"/>
                </a:solidFill>
              </a:rPr>
              <a:t> »
c. Dieu a </a:t>
            </a:r>
            <a:r>
              <a:rPr lang="en-US" altLang="en-US" sz="2800" b="1" dirty="0" err="1">
                <a:solidFill>
                  <a:srgbClr val="FFFF00"/>
                </a:solidFill>
              </a:rPr>
              <a:t>créé</a:t>
            </a:r>
            <a:r>
              <a:rPr lang="en-US" altLang="en-US" sz="2800" b="1" dirty="0">
                <a:solidFill>
                  <a:srgbClr val="FFFF00"/>
                </a:solidFill>
              </a:rPr>
              <a:t> la terre
d. Dieu a </a:t>
            </a:r>
            <a:r>
              <a:rPr lang="en-US" altLang="en-US" sz="2800" b="1" dirty="0" err="1">
                <a:solidFill>
                  <a:srgbClr val="FFFF00"/>
                </a:solidFill>
              </a:rPr>
              <a:t>créé</a:t>
            </a:r>
            <a:r>
              <a:rPr lang="en-US" altLang="en-US" sz="2800" b="1" dirty="0">
                <a:solidFill>
                  <a:srgbClr val="FFFF00"/>
                </a:solidFill>
              </a:rPr>
              <a:t> la vie
e. </a:t>
            </a:r>
            <a:r>
              <a:rPr lang="en-US" altLang="en-US" sz="2800" b="1" dirty="0" err="1">
                <a:solidFill>
                  <a:srgbClr val="FFFF00"/>
                </a:solidFill>
              </a:rPr>
              <a:t>Enfin</a:t>
            </a:r>
            <a:r>
              <a:rPr lang="en-US" altLang="en-US" sz="2800" b="1" dirty="0">
                <a:solidFill>
                  <a:srgbClr val="FFFF00"/>
                </a:solidFill>
              </a:rPr>
              <a:t>, Dieu a </a:t>
            </a:r>
            <a:r>
              <a:rPr lang="en-US" altLang="en-US" sz="2800" b="1" dirty="0" err="1">
                <a:solidFill>
                  <a:srgbClr val="FFFF00"/>
                </a:solidFill>
              </a:rPr>
              <a:t>créé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l’humanité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marL="0" indent="0" algn="ctr" eaLnBrk="1" hangingPunct="1">
              <a:buNone/>
            </a:pPr>
            <a:endParaRPr lang="en-US" altLang="en-US" sz="2800" b="1" dirty="0">
              <a:solidFill>
                <a:srgbClr val="FFFF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Cela </a:t>
            </a:r>
            <a:r>
              <a:rPr lang="en-US" altLang="en-US" sz="2400" b="1" dirty="0" err="1">
                <a:solidFill>
                  <a:srgbClr val="FFFF00"/>
                </a:solidFill>
              </a:rPr>
              <a:t>semble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cohérent</a:t>
            </a:r>
            <a:r>
              <a:rPr lang="en-US" altLang="en-US" sz="2400" b="1" dirty="0">
                <a:solidFill>
                  <a:srgbClr val="FFFF00"/>
                </a:solidFill>
              </a:rPr>
              <a:t> avec </a:t>
            </a:r>
            <a:r>
              <a:rPr lang="en-US" altLang="en-US" sz="2400" b="1" dirty="0" err="1">
                <a:solidFill>
                  <a:srgbClr val="FFFF00"/>
                </a:solidFill>
              </a:rPr>
              <a:t>ce</a:t>
            </a:r>
            <a:r>
              <a:rPr lang="en-US" altLang="en-US" sz="2400" b="1" dirty="0">
                <a:solidFill>
                  <a:srgbClr val="FFFF00"/>
                </a:solidFill>
              </a:rPr>
              <a:t> que nous </a:t>
            </a:r>
            <a:r>
              <a:rPr lang="en-US" altLang="en-US" sz="2400" b="1" dirty="0" err="1">
                <a:solidFill>
                  <a:srgbClr val="FFFF00"/>
                </a:solidFill>
              </a:rPr>
              <a:t>savons</a:t>
            </a:r>
            <a:r>
              <a:rPr lang="en-US" altLang="en-US" sz="2400" b="1" dirty="0">
                <a:solidFill>
                  <a:srgbClr val="FFFF00"/>
                </a:solidFill>
              </a:rPr>
              <a:t> de la science.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21FE66D-E4EB-516F-779B-4702DE1F4D7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9677400" cy="1249362"/>
          </a:xfrm>
        </p:spPr>
        <p:txBody>
          <a:bodyPr/>
          <a:lstStyle/>
          <a:p>
            <a:pPr algn="ctr" eaLnBrk="1" hangingPunct="1"/>
            <a:r>
              <a:rPr lang="en-US" altLang="en-US" sz="3200" b="1" dirty="0"/>
              <a:t>Un résumé plus </a:t>
            </a:r>
            <a:r>
              <a:rPr lang="en-US" altLang="en-US" sz="3200" b="1" dirty="0" err="1"/>
              <a:t>détaillé</a:t>
            </a:r>
            <a:r>
              <a:rPr lang="en-US" altLang="en-US" sz="3200" b="1" dirty="0"/>
              <a:t> de </a:t>
            </a:r>
            <a:r>
              <a:rPr lang="en-US" altLang="en-US" sz="3200" b="1" dirty="0" err="1"/>
              <a:t>Genèse</a:t>
            </a:r>
            <a:r>
              <a:rPr lang="en-US" altLang="en-US" sz="3200" b="1" dirty="0"/>
              <a:t> 1</a:t>
            </a:r>
            <a:br>
              <a:rPr lang="en-US" altLang="en-US" sz="3200" b="1" dirty="0"/>
            </a:br>
            <a:r>
              <a:rPr lang="en-US" altLang="en-US" sz="3200" b="1" dirty="0"/>
              <a:t>Du point de </a:t>
            </a:r>
            <a:r>
              <a:rPr lang="en-US" altLang="en-US" sz="3200" b="1" dirty="0" err="1"/>
              <a:t>vue</a:t>
            </a:r>
            <a:r>
              <a:rPr lang="en-US" altLang="en-US" sz="3200" b="1" dirty="0"/>
              <a:t> d’un </a:t>
            </a:r>
            <a:r>
              <a:rPr lang="en-US" altLang="en-US" sz="3200" b="1" dirty="0" err="1"/>
              <a:t>observateur</a:t>
            </a:r>
            <a:r>
              <a:rPr lang="en-US" altLang="en-US" sz="3200" b="1" dirty="0"/>
              <a:t> sur la Terre :</a:t>
            </a:r>
            <a:endParaRPr lang="en-US" altLang="en-US" sz="3200" dirty="0"/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D16CD078-DC92-AC90-877E-22AC71D367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11811000" cy="5029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en-US" sz="2600" b="1" dirty="0">
                <a:solidFill>
                  <a:srgbClr val="FFFF00"/>
                </a:solidFill>
              </a:rPr>
              <a:t>a. La terre a </a:t>
            </a:r>
            <a:r>
              <a:rPr lang="en-US" altLang="en-US" sz="2600" b="1" dirty="0" err="1">
                <a:solidFill>
                  <a:srgbClr val="FFFF00"/>
                </a:solidFill>
              </a:rPr>
              <a:t>créé</a:t>
            </a:r>
            <a:r>
              <a:rPr lang="en-US" altLang="en-US" sz="2600" b="1" dirty="0">
                <a:solidFill>
                  <a:srgbClr val="FFFF00"/>
                </a:solidFill>
              </a:rPr>
              <a:t> et </a:t>
            </a:r>
            <a:r>
              <a:rPr lang="en-US" altLang="en-US" sz="2600" b="1" dirty="0" err="1">
                <a:solidFill>
                  <a:srgbClr val="FFFF00"/>
                </a:solidFill>
              </a:rPr>
              <a:t>tourne</a:t>
            </a:r>
            <a:r>
              <a:rPr lang="en-US" altLang="en-US" sz="2600" b="1" dirty="0">
                <a:solidFill>
                  <a:srgbClr val="FFFF00"/>
                </a:solidFill>
              </a:rPr>
              <a:t> : la nuit et le jour.  Jour 1
b. </a:t>
            </a:r>
            <a:r>
              <a:rPr lang="en-US" altLang="en-US" sz="2600" b="1" dirty="0" err="1">
                <a:solidFill>
                  <a:srgbClr val="FFFF00"/>
                </a:solidFill>
              </a:rPr>
              <a:t>L’eau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recouvre</a:t>
            </a:r>
            <a:r>
              <a:rPr lang="en-US" altLang="en-US" sz="2600" b="1" dirty="0">
                <a:solidFill>
                  <a:srgbClr val="FFFF00"/>
                </a:solidFill>
              </a:rPr>
              <a:t> la terre, </a:t>
            </a:r>
            <a:r>
              <a:rPr lang="en-US" altLang="en-US" sz="2600" b="1" dirty="0" err="1">
                <a:solidFill>
                  <a:srgbClr val="FFFF00"/>
                </a:solidFill>
              </a:rPr>
              <a:t>une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atmosphère</a:t>
            </a:r>
            <a:r>
              <a:rPr lang="en-US" altLang="en-US" sz="2600" b="1" dirty="0">
                <a:solidFill>
                  <a:srgbClr val="FFFF00"/>
                </a:solidFill>
              </a:rPr>
              <a:t> très </a:t>
            </a:r>
            <a:r>
              <a:rPr lang="en-US" altLang="en-US" sz="2600" b="1" dirty="0" err="1">
                <a:solidFill>
                  <a:srgbClr val="FFFF00"/>
                </a:solidFill>
              </a:rPr>
              <a:t>épaisse</a:t>
            </a:r>
            <a:r>
              <a:rPr lang="en-US" altLang="en-US" sz="2600" b="1" dirty="0">
                <a:solidFill>
                  <a:srgbClr val="FFFF00"/>
                </a:solidFill>
              </a:rPr>
              <a:t> se </a:t>
            </a:r>
            <a:r>
              <a:rPr lang="en-US" altLang="en-US" sz="2600" b="1" dirty="0" err="1">
                <a:solidFill>
                  <a:srgbClr val="FFFF00"/>
                </a:solidFill>
              </a:rPr>
              <a:t>forme</a:t>
            </a:r>
            <a:r>
              <a:rPr lang="en-US" altLang="en-US" sz="2600" b="1" dirty="0">
                <a:solidFill>
                  <a:srgbClr val="FFFF00"/>
                </a:solidFill>
              </a:rPr>
              <a:t>.  Jour 2
c. La terre se </a:t>
            </a:r>
            <a:r>
              <a:rPr lang="en-US" altLang="en-US" sz="2600" b="1" dirty="0" err="1">
                <a:solidFill>
                  <a:srgbClr val="FFFF00"/>
                </a:solidFill>
              </a:rPr>
              <a:t>refroidit</a:t>
            </a:r>
            <a:r>
              <a:rPr lang="en-US" altLang="en-US" sz="2600" b="1" dirty="0">
                <a:solidFill>
                  <a:srgbClr val="FFFF00"/>
                </a:solidFill>
              </a:rPr>
              <a:t>, la terre </a:t>
            </a:r>
            <a:r>
              <a:rPr lang="en-US" altLang="en-US" sz="2600" b="1" dirty="0" err="1">
                <a:solidFill>
                  <a:srgbClr val="FFFF00"/>
                </a:solidFill>
              </a:rPr>
              <a:t>apparaît</a:t>
            </a:r>
            <a:r>
              <a:rPr lang="en-US" altLang="en-US" sz="2600" b="1" dirty="0">
                <a:solidFill>
                  <a:srgbClr val="FFFF00"/>
                </a:solidFill>
              </a:rPr>
              <a:t> hors de </a:t>
            </a:r>
            <a:r>
              <a:rPr lang="en-US" altLang="en-US" sz="2600" b="1" dirty="0" err="1">
                <a:solidFill>
                  <a:srgbClr val="FFFF00"/>
                </a:solidFill>
              </a:rPr>
              <a:t>l’eau</a:t>
            </a:r>
            <a:r>
              <a:rPr lang="en-US" altLang="en-US" sz="2600" b="1" dirty="0">
                <a:solidFill>
                  <a:srgbClr val="FFFF00"/>
                </a:solidFill>
              </a:rPr>
              <a:t>.   Jour 3
d. La vie </a:t>
            </a:r>
            <a:r>
              <a:rPr lang="en-US" altLang="en-US" sz="2600" b="1" dirty="0" err="1">
                <a:solidFill>
                  <a:srgbClr val="FFFF00"/>
                </a:solidFill>
              </a:rPr>
              <a:t>apparaît</a:t>
            </a:r>
            <a:r>
              <a:rPr lang="en-US" altLang="en-US" sz="2600" b="1" dirty="0">
                <a:solidFill>
                  <a:srgbClr val="FFFF00"/>
                </a:solidFill>
              </a:rPr>
              <a:t> sur la terre.   Jour 3
e. (La vie </a:t>
            </a:r>
            <a:r>
              <a:rPr lang="en-US" altLang="en-US" sz="2600" b="1" dirty="0" err="1">
                <a:solidFill>
                  <a:srgbClr val="FFFF00"/>
                </a:solidFill>
              </a:rPr>
              <a:t>photosynthétique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modifie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radicalement</a:t>
            </a:r>
            <a:r>
              <a:rPr lang="en-US" altLang="en-US" sz="2600" b="1" dirty="0">
                <a:solidFill>
                  <a:srgbClr val="FFFF00"/>
                </a:solidFill>
              </a:rPr>
              <a:t> la </a:t>
            </a:r>
            <a:r>
              <a:rPr lang="en-US" altLang="en-US" sz="2600" b="1" dirty="0" err="1">
                <a:solidFill>
                  <a:srgbClr val="FFFF00"/>
                </a:solidFill>
              </a:rPr>
              <a:t>chimie</a:t>
            </a:r>
            <a:r>
              <a:rPr lang="en-US" altLang="en-US" sz="2600" b="1" dirty="0">
                <a:solidFill>
                  <a:srgbClr val="FFFF00"/>
                </a:solidFill>
              </a:rPr>
              <a:t> de </a:t>
            </a:r>
            <a:r>
              <a:rPr lang="en-US" altLang="en-US" sz="2600" b="1" dirty="0" err="1">
                <a:solidFill>
                  <a:srgbClr val="FFFF00"/>
                </a:solidFill>
              </a:rPr>
              <a:t>l’atmosphère</a:t>
            </a:r>
            <a:r>
              <a:rPr lang="en-US" altLang="en-US" sz="2600" b="1" dirty="0">
                <a:solidFill>
                  <a:srgbClr val="FFFF00"/>
                </a:solidFill>
              </a:rPr>
              <a:t>, qui passe de </a:t>
            </a:r>
            <a:r>
              <a:rPr lang="en-US" altLang="en-US" sz="2600" b="1" dirty="0" err="1">
                <a:solidFill>
                  <a:srgbClr val="FFFF00"/>
                </a:solidFill>
              </a:rPr>
              <a:t>réductrice</a:t>
            </a:r>
            <a:r>
              <a:rPr lang="en-US" altLang="en-US" sz="2600" b="1" dirty="0">
                <a:solidFill>
                  <a:srgbClr val="FFFF00"/>
                </a:solidFill>
              </a:rPr>
              <a:t> à </a:t>
            </a:r>
            <a:r>
              <a:rPr lang="en-US" altLang="en-US" sz="2600" b="1" dirty="0" err="1">
                <a:solidFill>
                  <a:srgbClr val="FFFF00"/>
                </a:solidFill>
              </a:rPr>
              <a:t>oxydante</a:t>
            </a:r>
            <a:r>
              <a:rPr lang="en-US" altLang="en-US" sz="2600" b="1" dirty="0">
                <a:solidFill>
                  <a:srgbClr val="FFFF00"/>
                </a:solidFill>
              </a:rPr>
              <a:t>.)
f. </a:t>
            </a:r>
            <a:r>
              <a:rPr lang="en-US" altLang="en-US" sz="2600" b="1" dirty="0" err="1">
                <a:solidFill>
                  <a:srgbClr val="FFFF00"/>
                </a:solidFill>
              </a:rPr>
              <a:t>Enfin</a:t>
            </a:r>
            <a:r>
              <a:rPr lang="en-US" altLang="en-US" sz="2600" b="1" dirty="0">
                <a:solidFill>
                  <a:srgbClr val="FFFF00"/>
                </a:solidFill>
              </a:rPr>
              <a:t>, les </a:t>
            </a:r>
            <a:r>
              <a:rPr lang="en-US" altLang="en-US" sz="2600" b="1" dirty="0" err="1">
                <a:solidFill>
                  <a:srgbClr val="FFFF00"/>
                </a:solidFill>
              </a:rPr>
              <a:t>objets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célestes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sont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apparus</a:t>
            </a:r>
            <a:r>
              <a:rPr lang="en-US" altLang="en-US" sz="2600" b="1" dirty="0">
                <a:solidFill>
                  <a:srgbClr val="FFFF00"/>
                </a:solidFill>
              </a:rPr>
              <a:t> dans le </a:t>
            </a:r>
            <a:r>
              <a:rPr lang="en-US" altLang="en-US" sz="2600" b="1" dirty="0" err="1">
                <a:solidFill>
                  <a:srgbClr val="FFFF00"/>
                </a:solidFill>
              </a:rPr>
              <a:t>ciel</a:t>
            </a:r>
            <a:r>
              <a:rPr lang="en-US" altLang="en-US" sz="2600" b="1" dirty="0">
                <a:solidFill>
                  <a:srgbClr val="FFFF00"/>
                </a:solidFill>
              </a:rPr>
              <a:t> Jour 4
g. </a:t>
            </a:r>
            <a:r>
              <a:rPr lang="en-US" altLang="en-US" sz="2600" b="1" dirty="0" err="1">
                <a:solidFill>
                  <a:srgbClr val="FFFF00"/>
                </a:solidFill>
              </a:rPr>
              <a:t>Formes</a:t>
            </a:r>
            <a:r>
              <a:rPr lang="en-US" altLang="en-US" sz="2600" b="1" dirty="0">
                <a:solidFill>
                  <a:srgbClr val="FFFF00"/>
                </a:solidFill>
              </a:rPr>
              <a:t> de vie plus </a:t>
            </a:r>
            <a:r>
              <a:rPr lang="en-US" altLang="en-US" sz="2600" b="1" dirty="0" err="1">
                <a:solidFill>
                  <a:srgbClr val="FFFF00"/>
                </a:solidFill>
              </a:rPr>
              <a:t>avancées</a:t>
            </a:r>
            <a:r>
              <a:rPr lang="en-US" altLang="en-US" sz="2600" b="1" dirty="0">
                <a:solidFill>
                  <a:srgbClr val="FFFF00"/>
                </a:solidFill>
              </a:rPr>
              <a:t> ; </a:t>
            </a:r>
            <a:r>
              <a:rPr lang="en-US" altLang="en-US" sz="2600" b="1" dirty="0" err="1">
                <a:solidFill>
                  <a:srgbClr val="FFFF00"/>
                </a:solidFill>
              </a:rPr>
              <a:t>d’abord</a:t>
            </a:r>
            <a:r>
              <a:rPr lang="en-US" altLang="en-US" sz="2600" b="1" dirty="0">
                <a:solidFill>
                  <a:srgbClr val="FFFF00"/>
                </a:solidFill>
              </a:rPr>
              <a:t> dans </a:t>
            </a:r>
            <a:r>
              <a:rPr lang="en-US" altLang="en-US" sz="2600" b="1" dirty="0" err="1">
                <a:solidFill>
                  <a:srgbClr val="FFFF00"/>
                </a:solidFill>
              </a:rPr>
              <a:t>l’eau</a:t>
            </a:r>
            <a:r>
              <a:rPr lang="en-US" altLang="en-US" sz="2600" b="1" dirty="0">
                <a:solidFill>
                  <a:srgbClr val="FFFF00"/>
                </a:solidFill>
              </a:rPr>
              <a:t>, </a:t>
            </a:r>
            <a:r>
              <a:rPr lang="en-US" altLang="en-US" sz="2600" b="1" dirty="0" err="1">
                <a:solidFill>
                  <a:srgbClr val="FFFF00"/>
                </a:solidFill>
              </a:rPr>
              <a:t>puis</a:t>
            </a:r>
            <a:r>
              <a:rPr lang="en-US" altLang="en-US" sz="2600" b="1" dirty="0">
                <a:solidFill>
                  <a:srgbClr val="FFFF00"/>
                </a:solidFill>
              </a:rPr>
              <a:t> sur la terre </a:t>
            </a:r>
            <a:r>
              <a:rPr lang="en-US" altLang="en-US" sz="2600" b="1" dirty="0" err="1">
                <a:solidFill>
                  <a:srgbClr val="FFFF00"/>
                </a:solidFill>
              </a:rPr>
              <a:t>ferme</a:t>
            </a:r>
            <a:r>
              <a:rPr lang="en-US" altLang="en-US" sz="2600" b="1" dirty="0">
                <a:solidFill>
                  <a:srgbClr val="FFFF00"/>
                </a:solidFill>
              </a:rPr>
              <a:t> Jour 5
h. Des </a:t>
            </a:r>
            <a:r>
              <a:rPr lang="en-US" altLang="en-US" sz="2600" b="1" dirty="0" err="1">
                <a:solidFill>
                  <a:srgbClr val="FFFF00"/>
                </a:solidFill>
              </a:rPr>
              <a:t>formes</a:t>
            </a:r>
            <a:r>
              <a:rPr lang="en-US" altLang="en-US" sz="2600" b="1" dirty="0">
                <a:solidFill>
                  <a:srgbClr val="FFFF00"/>
                </a:solidFill>
              </a:rPr>
              <a:t> de vie encore plus </a:t>
            </a:r>
            <a:r>
              <a:rPr lang="en-US" altLang="en-US" sz="2600" b="1" dirty="0" err="1">
                <a:solidFill>
                  <a:srgbClr val="FFFF00"/>
                </a:solidFill>
              </a:rPr>
              <a:t>avancées</a:t>
            </a:r>
            <a:r>
              <a:rPr lang="en-US" altLang="en-US" sz="2600" b="1" dirty="0">
                <a:solidFill>
                  <a:srgbClr val="FFFF00"/>
                </a:solidFill>
              </a:rPr>
              <a:t>.  Le dernier de </a:t>
            </a:r>
            <a:r>
              <a:rPr lang="en-US" altLang="en-US" sz="2600" b="1" dirty="0" err="1">
                <a:solidFill>
                  <a:srgbClr val="FFFF00"/>
                </a:solidFill>
              </a:rPr>
              <a:t>tous</a:t>
            </a:r>
            <a:r>
              <a:rPr lang="en-US" altLang="en-US" sz="2600" b="1" dirty="0">
                <a:solidFill>
                  <a:srgbClr val="FFFF00"/>
                </a:solidFill>
              </a:rPr>
              <a:t> les </a:t>
            </a:r>
            <a:r>
              <a:rPr lang="en-US" altLang="en-US" sz="2600" b="1" dirty="0" err="1">
                <a:solidFill>
                  <a:srgbClr val="FFFF00"/>
                </a:solidFill>
              </a:rPr>
              <a:t>êtres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humains</a:t>
            </a:r>
            <a:r>
              <a:rPr lang="en-US" altLang="en-US" sz="2600" b="1" dirty="0">
                <a:solidFill>
                  <a:srgbClr val="FFFF00"/>
                </a:solidFill>
              </a:rPr>
              <a:t> Jour 6
</a:t>
            </a:r>
            <a:r>
              <a:rPr lang="en-US" altLang="en-US" sz="2600" b="1" dirty="0" err="1">
                <a:solidFill>
                  <a:srgbClr val="FFFF00"/>
                </a:solidFill>
              </a:rPr>
              <a:t>Où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est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l’erreur</a:t>
            </a:r>
            <a:r>
              <a:rPr lang="en-US" altLang="en-US" sz="2600" b="1" dirty="0">
                <a:solidFill>
                  <a:srgbClr val="FFFF00"/>
                </a:solidFill>
              </a:rPr>
              <a:t> </a:t>
            </a:r>
            <a:r>
              <a:rPr lang="en-US" altLang="en-US" sz="2600" b="1" dirty="0" err="1">
                <a:solidFill>
                  <a:srgbClr val="FFFF00"/>
                </a:solidFill>
              </a:rPr>
              <a:t>scientifique</a:t>
            </a:r>
            <a:r>
              <a:rPr lang="en-US" altLang="en-US" sz="2600" b="1" dirty="0">
                <a:solidFill>
                  <a:srgbClr val="FFFF00"/>
                </a:solidFill>
              </a:rPr>
              <a:t> dans tout </a:t>
            </a:r>
            <a:r>
              <a:rPr lang="en-US" altLang="en-US" sz="2600" b="1" dirty="0" err="1">
                <a:solidFill>
                  <a:srgbClr val="FFFF00"/>
                </a:solidFill>
              </a:rPr>
              <a:t>cela</a:t>
            </a:r>
            <a:r>
              <a:rPr lang="en-US" altLang="en-US" sz="2600" b="1" dirty="0">
                <a:solidFill>
                  <a:srgbClr val="FFFF00"/>
                </a:solidFill>
              </a:rPr>
              <a:t> ?</a:t>
            </a:r>
            <a:endParaRPr lang="en-US" altLang="en-US" sz="28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03CB04B-973A-2740-E5F2-E60ECF0B8E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735013"/>
            <a:ext cx="8229600" cy="1017587"/>
          </a:xfrm>
        </p:spPr>
        <p:txBody>
          <a:bodyPr/>
          <a:lstStyle/>
          <a:p>
            <a:pPr eaLnBrk="1" hangingPunct="1"/>
            <a:r>
              <a:rPr lang="en-US" altLang="en-US" sz="4400" b="1" dirty="0" err="1"/>
              <a:t>Genèse</a:t>
            </a:r>
            <a:r>
              <a:rPr lang="en-US" altLang="en-US" sz="4400" b="1" dirty="0"/>
              <a:t> 1:1 </a:t>
            </a:r>
            <a:r>
              <a:rPr lang="en-US" altLang="en-US" sz="4400" b="1" dirty="0" err="1"/>
              <a:t>est</a:t>
            </a:r>
            <a:r>
              <a:rPr lang="en-US" altLang="en-US" sz="4400" b="1" dirty="0"/>
              <a:t>-il un </a:t>
            </a:r>
            <a:r>
              <a:rPr lang="en-US" altLang="en-US" sz="4400" b="1" dirty="0" err="1"/>
              <a:t>mythe</a:t>
            </a:r>
            <a:r>
              <a:rPr lang="en-US" altLang="en-US" sz="4400" b="1" dirty="0"/>
              <a:t> ?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F24AA33-AE37-9ACA-5CD8-E835611ABC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514600"/>
            <a:ext cx="10363200" cy="20574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Oui!  </a:t>
            </a:r>
            <a:r>
              <a:rPr lang="en-US" altLang="en-US" sz="3200" b="1" dirty="0" err="1"/>
              <a:t>C’est</a:t>
            </a:r>
            <a:r>
              <a:rPr lang="en-US" altLang="en-US" sz="3200" b="1" dirty="0"/>
              <a:t> un </a:t>
            </a:r>
            <a:r>
              <a:rPr lang="en-US" altLang="en-US" sz="3200" b="1" dirty="0" err="1"/>
              <a:t>véritable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mythe</a:t>
            </a:r>
            <a:r>
              <a:rPr lang="en-US" altLang="en-US" sz="3200" b="1" dirty="0"/>
              <a:t>.
Un </a:t>
            </a:r>
            <a:r>
              <a:rPr lang="en-US" altLang="en-US" sz="3200" b="1" dirty="0" err="1"/>
              <a:t>mythe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est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une</a:t>
            </a:r>
            <a:r>
              <a:rPr lang="en-US" altLang="en-US" sz="3200" b="1" dirty="0"/>
              <a:t> histoire </a:t>
            </a:r>
            <a:r>
              <a:rPr lang="en-US" altLang="en-US" sz="3200" b="1" dirty="0" err="1"/>
              <a:t>simplifiée</a:t>
            </a:r>
            <a:r>
              <a:rPr lang="en-US" altLang="en-US" sz="3200" b="1" dirty="0"/>
              <a:t>, donnée pour </a:t>
            </a:r>
            <a:r>
              <a:rPr lang="en-US" altLang="en-US" sz="3200" b="1" dirty="0" err="1"/>
              <a:t>expliquer</a:t>
            </a:r>
            <a:r>
              <a:rPr lang="en-US" altLang="en-US" sz="3200" b="1" dirty="0"/>
              <a:t> les </a:t>
            </a:r>
            <a:r>
              <a:rPr lang="en-US" altLang="en-US" sz="3200" b="1" dirty="0" err="1"/>
              <a:t>dieux</a:t>
            </a:r>
            <a:r>
              <a:rPr lang="en-US" altLang="en-US" sz="3200" b="1" dirty="0"/>
              <a:t> (</a:t>
            </a:r>
            <a:r>
              <a:rPr lang="en-US" altLang="en-US" sz="3200" b="1" dirty="0" err="1"/>
              <a:t>ou</a:t>
            </a:r>
            <a:r>
              <a:rPr lang="en-US" altLang="en-US" sz="3200" b="1" dirty="0"/>
              <a:t> Dieu) aux gens ordinaires.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38B45C6B-7A48-408F-F4BE-1880F7A7F5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469900"/>
            <a:ext cx="8229600" cy="825500"/>
          </a:xfrm>
        </p:spPr>
        <p:txBody>
          <a:bodyPr/>
          <a:lstStyle/>
          <a:p>
            <a:pPr algn="ctr" eaLnBrk="1" hangingPunct="1"/>
            <a:r>
              <a:rPr lang="en-US" altLang="en-US" sz="4000" b="1" dirty="0" err="1"/>
              <a:t>Mythes</a:t>
            </a:r>
            <a:r>
              <a:rPr lang="en-US" altLang="en-US" sz="4000" b="1" dirty="0"/>
              <a:t> de la </a:t>
            </a:r>
            <a:r>
              <a:rPr lang="en-US" altLang="en-US" sz="4000" b="1" dirty="0" err="1"/>
              <a:t>création</a:t>
            </a:r>
            <a:endParaRPr lang="en-US" altLang="en-US" sz="4000" b="1" dirty="0"/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147B55E4-E203-F542-B2E0-62208C715D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109728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000" b="1" dirty="0" err="1"/>
              <a:t>Mythe</a:t>
            </a:r>
            <a:r>
              <a:rPr lang="en-US" altLang="en-US" sz="3000" b="1" dirty="0"/>
              <a:t> de la </a:t>
            </a:r>
            <a:r>
              <a:rPr lang="en-US" altLang="en-US" sz="3000" b="1" dirty="0" err="1"/>
              <a:t>création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babylonienne</a:t>
            </a:r>
            <a:r>
              <a:rPr lang="en-US" altLang="en-US" sz="3000" b="1" dirty="0"/>
              <a:t>
Marais </a:t>
            </a:r>
            <a:r>
              <a:rPr lang="en-US" altLang="en-US" sz="3000" b="1" dirty="0" err="1"/>
              <a:t>primitif</a:t>
            </a:r>
            <a:r>
              <a:rPr lang="en-US" altLang="en-US" sz="3000" b="1" dirty="0"/>
              <a:t>.  Marduk </a:t>
            </a:r>
            <a:r>
              <a:rPr lang="en-US" altLang="en-US" sz="3000" b="1" dirty="0" err="1"/>
              <a:t>tue</a:t>
            </a:r>
            <a:r>
              <a:rPr lang="en-US" altLang="en-US" sz="3000" b="1" dirty="0"/>
              <a:t> Tiamat.  Sang + </a:t>
            </a:r>
            <a:r>
              <a:rPr lang="en-US" altLang="en-US" sz="3000" b="1" dirty="0" err="1"/>
              <a:t>boue</a:t>
            </a:r>
            <a:r>
              <a:rPr lang="en-US" altLang="en-US" sz="3000" b="1" dirty="0"/>
              <a:t> = </a:t>
            </a:r>
            <a:r>
              <a:rPr lang="en-US" altLang="en-US" sz="3000" b="1" dirty="0" err="1"/>
              <a:t>humains</a:t>
            </a:r>
            <a:r>
              <a:rPr lang="en-US" altLang="en-US" sz="3000" b="1" dirty="0"/>
              <a:t>
</a:t>
            </a:r>
            <a:r>
              <a:rPr lang="en-US" altLang="en-US" sz="3000" b="1" dirty="0" err="1"/>
              <a:t>Mythe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égyptien</a:t>
            </a:r>
            <a:r>
              <a:rPr lang="en-US" altLang="en-US" sz="3000" b="1" dirty="0"/>
              <a:t> de la </a:t>
            </a:r>
            <a:r>
              <a:rPr lang="en-US" altLang="en-US" sz="3000" b="1" dirty="0" err="1"/>
              <a:t>création</a:t>
            </a:r>
            <a:r>
              <a:rPr lang="en-US" altLang="en-US" sz="3000" b="1" dirty="0"/>
              <a:t>
Océan </a:t>
            </a:r>
            <a:r>
              <a:rPr lang="en-US" altLang="en-US" sz="3000" b="1" dirty="0" err="1"/>
              <a:t>primitif</a:t>
            </a:r>
            <a:r>
              <a:rPr lang="en-US" altLang="en-US" sz="3000" b="1" dirty="0"/>
              <a:t> « </a:t>
            </a:r>
            <a:r>
              <a:rPr lang="en-US" altLang="en-US" sz="3000" b="1" dirty="0" err="1"/>
              <a:t>Nonne</a:t>
            </a:r>
            <a:r>
              <a:rPr lang="en-US" altLang="en-US" sz="3000" b="1" dirty="0"/>
              <a:t> » </a:t>
            </a:r>
            <a:r>
              <a:rPr lang="en-US" altLang="en-US" sz="3000" b="1" dirty="0" err="1"/>
              <a:t>d’où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s’élève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une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colline</a:t>
            </a:r>
            <a:r>
              <a:rPr lang="en-US" altLang="en-US" sz="3000" b="1" dirty="0"/>
              <a:t> primitive.
</a:t>
            </a:r>
            <a:r>
              <a:rPr lang="en-US" altLang="en-US" sz="3000" b="1" dirty="0" err="1"/>
              <a:t>Mythe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grec</a:t>
            </a:r>
            <a:r>
              <a:rPr lang="en-US" altLang="en-US" sz="3000" b="1" dirty="0"/>
              <a:t> de la </a:t>
            </a:r>
            <a:r>
              <a:rPr lang="en-US" altLang="en-US" sz="3000" b="1" dirty="0" err="1"/>
              <a:t>création</a:t>
            </a:r>
            <a:r>
              <a:rPr lang="en-US" altLang="en-US" sz="3000" b="1" dirty="0"/>
              <a:t>
</a:t>
            </a:r>
            <a:r>
              <a:rPr lang="en-US" altLang="en-US" sz="3000" b="1" dirty="0" err="1"/>
              <a:t>Prométhée</a:t>
            </a:r>
            <a:r>
              <a:rPr lang="en-US" altLang="en-US" sz="3000" b="1" dirty="0"/>
              <a:t> et </a:t>
            </a:r>
            <a:r>
              <a:rPr lang="en-US" altLang="en-US" sz="3000" b="1" dirty="0" err="1"/>
              <a:t>Épiméthée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forment</a:t>
            </a:r>
            <a:r>
              <a:rPr lang="en-US" altLang="en-US" sz="3000" b="1" dirty="0"/>
              <a:t> des moules </a:t>
            </a:r>
            <a:r>
              <a:rPr lang="en-US" altLang="en-US" sz="3000" b="1" dirty="0" err="1"/>
              <a:t>en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argile</a:t>
            </a:r>
            <a:r>
              <a:rPr lang="en-US" altLang="en-US" sz="3000" b="1" dirty="0"/>
              <a:t>.  La Terre </a:t>
            </a:r>
            <a:r>
              <a:rPr lang="en-US" altLang="en-US" sz="3000" b="1" dirty="0" err="1"/>
              <a:t>soutenue</a:t>
            </a:r>
            <a:r>
              <a:rPr lang="en-US" altLang="en-US" sz="3000" b="1" dirty="0"/>
              <a:t> par Atlas.
</a:t>
            </a:r>
            <a:r>
              <a:rPr lang="en-US" altLang="en-US" sz="3000" b="1" dirty="0" err="1"/>
              <a:t>Mythe</a:t>
            </a:r>
            <a:r>
              <a:rPr lang="en-US" altLang="en-US" sz="3000" b="1" dirty="0"/>
              <a:t> de la </a:t>
            </a:r>
            <a:r>
              <a:rPr lang="en-US" altLang="en-US" sz="3000" b="1" dirty="0" err="1"/>
              <a:t>création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iroquoise</a:t>
            </a:r>
            <a:r>
              <a:rPr lang="en-US" altLang="en-US" sz="3000" b="1" dirty="0"/>
              <a:t>
</a:t>
            </a:r>
            <a:r>
              <a:rPr lang="en-US" altLang="en-US" sz="3000" b="1" dirty="0" err="1"/>
              <a:t>Enigorio</a:t>
            </a:r>
            <a:r>
              <a:rPr lang="en-US" altLang="en-US" sz="3000" b="1" dirty="0"/>
              <a:t> et </a:t>
            </a:r>
            <a:r>
              <a:rPr lang="en-US" altLang="en-US" sz="3000" b="1" dirty="0" err="1"/>
              <a:t>Enigohahetgea</a:t>
            </a:r>
            <a:r>
              <a:rPr lang="en-US" altLang="en-US" sz="3000" b="1" dirty="0"/>
              <a:t> : les frères du bien et du mal </a:t>
            </a:r>
            <a:r>
              <a:rPr lang="en-US" altLang="en-US" sz="3000" b="1" dirty="0" err="1"/>
              <a:t>s’affrontent</a:t>
            </a:r>
            <a:r>
              <a:rPr lang="en-US" altLang="en-US" sz="3000" b="1" dirty="0"/>
              <a:t>
Genesis One </a:t>
            </a:r>
            <a:r>
              <a:rPr lang="en-US" altLang="en-US" sz="3000" b="1" dirty="0" err="1"/>
              <a:t>est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une</a:t>
            </a:r>
            <a:r>
              <a:rPr lang="en-US" altLang="en-US" sz="3000" b="1" dirty="0"/>
              <a:t> exception </a:t>
            </a:r>
            <a:r>
              <a:rPr lang="en-US" altLang="en-US" sz="3000" b="1" dirty="0" err="1"/>
              <a:t>évidente</a:t>
            </a:r>
            <a:r>
              <a:rPr lang="en-US" altLang="en-US" sz="3000" b="1" dirty="0"/>
              <a:t> à </a:t>
            </a:r>
            <a:r>
              <a:rPr lang="en-US" altLang="en-US" sz="3000" b="1" dirty="0" err="1"/>
              <a:t>ce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modèle</a:t>
            </a:r>
            <a:endParaRPr lang="en-US" altLang="en-US" sz="24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>
            <a:extLst>
              <a:ext uri="{FF2B5EF4-FFF2-40B4-BE49-F238E27FC236}">
                <a16:creationId xmlns:a16="http://schemas.microsoft.com/office/drawing/2014/main" id="{DBB44657-B20C-5886-134B-F778E52E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7588"/>
            <a:ext cx="61722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6">
            <a:extLst>
              <a:ext uri="{FF2B5EF4-FFF2-40B4-BE49-F238E27FC236}">
                <a16:creationId xmlns:a16="http://schemas.microsoft.com/office/drawing/2014/main" id="{57C42B4C-932C-F116-1CD6-E3ADBC72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9600"/>
            <a:ext cx="5715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Mythe</a:t>
            </a:r>
            <a:r>
              <a:rPr lang="en-US" altLang="en-US" sz="32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babylonien</a:t>
            </a:r>
            <a:r>
              <a:rPr lang="en-US" altLang="en-US" sz="32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la </a:t>
            </a:r>
            <a:r>
              <a:rPr lang="en-US" altLang="en-US" sz="32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création</a:t>
            </a:r>
            <a:r>
              <a:rPr lang="en-US" altLang="en-US" sz="32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: Marduk </a:t>
            </a:r>
            <a:r>
              <a:rPr lang="en-US" altLang="en-US" sz="32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tue</a:t>
            </a:r>
            <a:r>
              <a:rPr lang="en-US" altLang="en-US" sz="32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Tiamat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images.encarta.msn.com/xrefmedia/sharemed/targets/images/pho/000a4/000a4930.jpg">
            <a:extLst>
              <a:ext uri="{FF2B5EF4-FFF2-40B4-BE49-F238E27FC236}">
                <a16:creationId xmlns:a16="http://schemas.microsoft.com/office/drawing/2014/main" id="{FEC043F7-D4F3-BADA-1E80-27928169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25663"/>
            <a:ext cx="548640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Box 2">
            <a:extLst>
              <a:ext uri="{FF2B5EF4-FFF2-40B4-BE49-F238E27FC236}">
                <a16:creationId xmlns:a16="http://schemas.microsoft.com/office/drawing/2014/main" id="{8E8A6535-F926-2A43-537A-3E147B45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333" y="1028700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Mythe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égyptien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création</a:t>
            </a:r>
            <a:endParaRPr lang="en-US" altLang="en-US" sz="28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>
            <a:extLst>
              <a:ext uri="{FF2B5EF4-FFF2-40B4-BE49-F238E27FC236}">
                <a16:creationId xmlns:a16="http://schemas.microsoft.com/office/drawing/2014/main" id="{5A1F6E83-CD51-A257-D3C6-C97C81DC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693420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6">
            <a:extLst>
              <a:ext uri="{FF2B5EF4-FFF2-40B4-BE49-F238E27FC236}">
                <a16:creationId xmlns:a16="http://schemas.microsoft.com/office/drawing/2014/main" id="{CF086013-22CD-6723-F8EF-781C769A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3400"/>
            <a:ext cx="7543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Mythe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création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iroquoise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:
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Enigorio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et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Enigohahetgea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affrontant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les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Ronnongwetowanca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Géants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pierre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4157E804-6A2E-4AD8-A537-354EE9F336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714905"/>
            <a:ext cx="9601200" cy="17526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Le jour </a:t>
            </a:r>
            <a:r>
              <a:rPr lang="en-US" altLang="en-US" sz="3200" dirty="0" err="1"/>
              <a:t>métaphorique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est</a:t>
            </a:r>
            <a:r>
              <a:rPr lang="en-US" altLang="en-US" sz="3200" dirty="0"/>
              <a:t>-il </a:t>
            </a:r>
            <a:r>
              <a:rPr lang="en-US" altLang="en-US" sz="3200" dirty="0" err="1"/>
              <a:t>une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interprétation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raisonnable</a:t>
            </a:r>
            <a:r>
              <a:rPr lang="en-US" altLang="en-US" sz="3200" dirty="0"/>
              <a:t> ?</a:t>
            </a:r>
            <a:br>
              <a:rPr lang="en-US" altLang="en-US" sz="3200" dirty="0"/>
            </a:br>
            <a:r>
              <a:rPr lang="en-US" altLang="en-US" sz="3200" dirty="0"/>
              <a:t>Des </a:t>
            </a:r>
            <a:r>
              <a:rPr lang="en-US" altLang="en-US" sz="3200" dirty="0" err="1"/>
              <a:t>théologiens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pré-scientifiques</a:t>
            </a:r>
            <a:r>
              <a:rPr lang="en-US" altLang="en-US" sz="3200" dirty="0"/>
              <a:t> qui </a:t>
            </a:r>
            <a:r>
              <a:rPr lang="en-US" altLang="en-US" sz="3200" dirty="0" err="1"/>
              <a:t>ont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oui</a:t>
            </a:r>
            <a:r>
              <a:rPr lang="en-US" altLang="en-US" sz="3200" dirty="0"/>
              <a:t>.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D81F676C-A9CC-1A55-E948-29F0EA9E4C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819399"/>
            <a:ext cx="8229600" cy="33067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FFFF00"/>
                </a:solidFill>
              </a:rPr>
              <a:t>Philon 1er siècle
</a:t>
            </a:r>
            <a:r>
              <a:rPr lang="en-US" altLang="en-US" sz="2800" dirty="0" err="1">
                <a:solidFill>
                  <a:srgbClr val="FFFF00"/>
                </a:solidFill>
              </a:rPr>
              <a:t>Origène</a:t>
            </a:r>
            <a:r>
              <a:rPr lang="en-US" altLang="en-US" sz="2800" dirty="0">
                <a:solidFill>
                  <a:srgbClr val="FFFF00"/>
                </a:solidFill>
              </a:rPr>
              <a:t> début 3ème siècle
Augustin début 5ème siècle
Thomas </a:t>
            </a:r>
            <a:r>
              <a:rPr lang="en-US" altLang="en-US" sz="2800" dirty="0" err="1">
                <a:solidFill>
                  <a:srgbClr val="FFFF00"/>
                </a:solidFill>
              </a:rPr>
              <a:t>d’Aquin</a:t>
            </a:r>
            <a:r>
              <a:rPr lang="en-US" altLang="en-US" sz="2800" dirty="0">
                <a:solidFill>
                  <a:srgbClr val="FFFF00"/>
                </a:solidFill>
              </a:rPr>
              <a:t> 13ème siècle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467F24A7-A7F8-8D37-663D-5C6D1E56B9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43000" y="609600"/>
            <a:ext cx="9296400" cy="762000"/>
          </a:xfrm>
        </p:spPr>
        <p:txBody>
          <a:bodyPr/>
          <a:lstStyle/>
          <a:p>
            <a:pPr eaLnBrk="1" hangingPunct="1"/>
            <a:r>
              <a:rPr lang="en-US" altLang="en-US" sz="2800" dirty="0" err="1"/>
              <a:t>Traductions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yom</a:t>
            </a:r>
            <a:r>
              <a:rPr lang="en-US" altLang="en-US" sz="2800" dirty="0"/>
              <a:t> dans </a:t>
            </a:r>
            <a:r>
              <a:rPr lang="en-US" altLang="en-US" sz="2800" dirty="0" err="1"/>
              <a:t>l’Ancien</a:t>
            </a:r>
            <a:r>
              <a:rPr lang="en-US" altLang="en-US" sz="2800" dirty="0"/>
              <a:t> Testament (LSG)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79FA581D-0485-2170-A071-30DC2D1BD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10134600" cy="4572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1181 </a:t>
            </a:r>
            <a:r>
              <a:rPr lang="en-US" altLang="en-US" sz="2400" dirty="0" err="1">
                <a:solidFill>
                  <a:srgbClr val="FFFF00"/>
                </a:solidFill>
              </a:rPr>
              <a:t>fois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comme</a:t>
            </a:r>
            <a:r>
              <a:rPr lang="en-US" altLang="en-US" sz="2400" dirty="0">
                <a:solidFill>
                  <a:srgbClr val="FFFF00"/>
                </a:solidFill>
              </a:rPr>
              <a:t> « jour » (</a:t>
            </a:r>
            <a:r>
              <a:rPr lang="en-US" altLang="en-US" sz="2400" dirty="0" err="1">
                <a:solidFill>
                  <a:srgbClr val="FFFF00"/>
                </a:solidFill>
              </a:rPr>
              <a:t>mais</a:t>
            </a:r>
            <a:r>
              <a:rPr lang="en-US" altLang="en-US" sz="2400" dirty="0">
                <a:solidFill>
                  <a:srgbClr val="FFFF00"/>
                </a:solidFill>
              </a:rPr>
              <a:t> avec </a:t>
            </a:r>
            <a:r>
              <a:rPr lang="en-US" altLang="en-US" sz="2400" dirty="0" err="1">
                <a:solidFill>
                  <a:srgbClr val="FFFF00"/>
                </a:solidFill>
              </a:rPr>
              <a:t>plusieurs</a:t>
            </a:r>
            <a:r>
              <a:rPr lang="en-US" altLang="en-US" sz="2400" dirty="0">
                <a:solidFill>
                  <a:srgbClr val="FFFF00"/>
                </a:solidFill>
              </a:rPr>
              <a:t> connotations </a:t>
            </a:r>
            <a:r>
              <a:rPr lang="en-US" altLang="en-US" sz="2400" dirty="0" err="1">
                <a:solidFill>
                  <a:srgbClr val="FFFF00"/>
                </a:solidFill>
              </a:rPr>
              <a:t>différentes</a:t>
            </a:r>
            <a:r>
              <a:rPr lang="en-US" altLang="en-US" sz="2400" dirty="0">
                <a:solidFill>
                  <a:srgbClr val="FFFF00"/>
                </a:solidFill>
              </a:rPr>
              <a:t> du mot, </a:t>
            </a:r>
            <a:r>
              <a:rPr lang="en-US" altLang="en-US" sz="2400" dirty="0" err="1">
                <a:solidFill>
                  <a:srgbClr val="FFFF00"/>
                </a:solidFill>
              </a:rPr>
              <a:t>certaines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n’étant</a:t>
            </a:r>
            <a:r>
              <a:rPr lang="en-US" altLang="en-US" sz="2400" dirty="0">
                <a:solidFill>
                  <a:srgbClr val="FFFF00"/>
                </a:solidFill>
              </a:rPr>
              <a:t> pas </a:t>
            </a:r>
            <a:r>
              <a:rPr lang="en-US" altLang="en-US" sz="2400" dirty="0" err="1">
                <a:solidFill>
                  <a:srgbClr val="FFFF00"/>
                </a:solidFill>
              </a:rPr>
              <a:t>littérales</a:t>
            </a:r>
            <a:r>
              <a:rPr lang="en-US" altLang="en-US" sz="2400" dirty="0">
                <a:solidFill>
                  <a:srgbClr val="FFFF00"/>
                </a:solidFill>
              </a:rPr>
              <a:t>) 
</a:t>
            </a:r>
            <a:r>
              <a:rPr lang="en-US" altLang="en-US" sz="2400" dirty="0" err="1">
                <a:solidFill>
                  <a:srgbClr val="FFFF00"/>
                </a:solidFill>
              </a:rPr>
              <a:t>Ésaïe</a:t>
            </a:r>
            <a:r>
              <a:rPr lang="en-US" altLang="en-US" sz="2400" dirty="0">
                <a:solidFill>
                  <a:srgbClr val="FFFF00"/>
                </a:solidFill>
              </a:rPr>
              <a:t> 4:2 En </a:t>
            </a:r>
            <a:r>
              <a:rPr lang="en-US" altLang="en-US" sz="2400" dirty="0" err="1">
                <a:solidFill>
                  <a:srgbClr val="FFFF00"/>
                </a:solidFill>
              </a:rPr>
              <a:t>ce</a:t>
            </a:r>
            <a:r>
              <a:rPr lang="en-US" altLang="en-US" sz="2400" dirty="0">
                <a:solidFill>
                  <a:srgbClr val="FFFF00"/>
                </a:solidFill>
              </a:rPr>
              <a:t> jour-</a:t>
            </a:r>
            <a:r>
              <a:rPr lang="en-US" altLang="en-US" sz="2400" dirty="0" err="1">
                <a:solidFill>
                  <a:srgbClr val="FFFF00"/>
                </a:solidFill>
              </a:rPr>
              <a:t>là</a:t>
            </a:r>
            <a:r>
              <a:rPr lang="en-US" altLang="en-US" sz="2400" dirty="0">
                <a:solidFill>
                  <a:srgbClr val="FFFF00"/>
                </a:solidFill>
              </a:rPr>
              <a:t>, le sarment du Seigneur sera beau...
67 </a:t>
            </a:r>
            <a:r>
              <a:rPr lang="en-US" altLang="en-US" sz="2400" dirty="0" err="1">
                <a:solidFill>
                  <a:srgbClr val="FFFF00"/>
                </a:solidFill>
              </a:rPr>
              <a:t>fois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comme</a:t>
            </a:r>
            <a:r>
              <a:rPr lang="en-US" altLang="en-US" sz="2400" dirty="0">
                <a:solidFill>
                  <a:srgbClr val="FFFF00"/>
                </a:solidFill>
              </a:rPr>
              <a:t> « temps »
30 </a:t>
            </a:r>
            <a:r>
              <a:rPr lang="en-US" altLang="en-US" sz="2400" dirty="0" err="1">
                <a:solidFill>
                  <a:srgbClr val="FFFF00"/>
                </a:solidFill>
              </a:rPr>
              <a:t>fois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comme</a:t>
            </a:r>
            <a:r>
              <a:rPr lang="en-US" altLang="en-US" sz="2400" dirty="0">
                <a:solidFill>
                  <a:srgbClr val="FFFF00"/>
                </a:solidFill>
              </a:rPr>
              <a:t> « </a:t>
            </a:r>
            <a:r>
              <a:rPr lang="en-US" altLang="en-US" sz="2400" dirty="0" err="1">
                <a:solidFill>
                  <a:srgbClr val="FFFF00"/>
                </a:solidFill>
              </a:rPr>
              <a:t>aujourd’hui</a:t>
            </a:r>
            <a:r>
              <a:rPr lang="en-US" altLang="en-US" sz="2400" dirty="0">
                <a:solidFill>
                  <a:srgbClr val="FFFF00"/>
                </a:solidFill>
              </a:rPr>
              <a:t> »
18 </a:t>
            </a:r>
            <a:r>
              <a:rPr lang="en-US" altLang="en-US" sz="2400" dirty="0" err="1">
                <a:solidFill>
                  <a:srgbClr val="FFFF00"/>
                </a:solidFill>
              </a:rPr>
              <a:t>fois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comme</a:t>
            </a:r>
            <a:r>
              <a:rPr lang="en-US" altLang="en-US" sz="2400" dirty="0">
                <a:solidFill>
                  <a:srgbClr val="FFFF00"/>
                </a:solidFill>
              </a:rPr>
              <a:t> « pour </a:t>
            </a:r>
            <a:r>
              <a:rPr lang="en-US" altLang="en-US" sz="2400" dirty="0" err="1">
                <a:solidFill>
                  <a:srgbClr val="FFFF00"/>
                </a:solidFill>
              </a:rPr>
              <a:t>toujours</a:t>
            </a:r>
            <a:r>
              <a:rPr lang="en-US" altLang="en-US" sz="2400" dirty="0">
                <a:solidFill>
                  <a:srgbClr val="FFFF00"/>
                </a:solidFill>
              </a:rPr>
              <a:t> »
10 </a:t>
            </a:r>
            <a:r>
              <a:rPr lang="en-US" altLang="en-US" sz="2400" dirty="0" err="1">
                <a:solidFill>
                  <a:srgbClr val="FFFF00"/>
                </a:solidFill>
              </a:rPr>
              <a:t>fois</a:t>
            </a:r>
            <a:r>
              <a:rPr lang="en-US" altLang="en-US" sz="2400" dirty="0">
                <a:solidFill>
                  <a:srgbClr val="FFFF00"/>
                </a:solidFill>
              </a:rPr>
              <a:t> plus « </a:t>
            </a:r>
            <a:r>
              <a:rPr lang="en-US" altLang="en-US" sz="2400" dirty="0" err="1">
                <a:solidFill>
                  <a:srgbClr val="FFFF00"/>
                </a:solidFill>
              </a:rPr>
              <a:t>en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continu</a:t>
            </a:r>
            <a:r>
              <a:rPr lang="en-US" altLang="en-US" sz="2400" dirty="0">
                <a:solidFill>
                  <a:srgbClr val="FFFF00"/>
                </a:solidFill>
              </a:rPr>
              <a:t> »
6 </a:t>
            </a:r>
            <a:r>
              <a:rPr lang="en-US" altLang="en-US" sz="2400" dirty="0" err="1">
                <a:solidFill>
                  <a:srgbClr val="FFFF00"/>
                </a:solidFill>
              </a:rPr>
              <a:t>fois</a:t>
            </a:r>
            <a:r>
              <a:rPr lang="en-US" altLang="en-US" sz="2400" dirty="0">
                <a:solidFill>
                  <a:srgbClr val="FFFF00"/>
                </a:solidFill>
              </a:rPr>
              <a:t> plus « </a:t>
            </a:r>
            <a:r>
              <a:rPr lang="en-US" altLang="en-US" sz="2400" dirty="0" err="1">
                <a:solidFill>
                  <a:srgbClr val="FFFF00"/>
                </a:solidFill>
              </a:rPr>
              <a:t>âge</a:t>
            </a:r>
            <a:r>
              <a:rPr lang="en-US" altLang="en-US" sz="2400" dirty="0">
                <a:solidFill>
                  <a:srgbClr val="FFFF00"/>
                </a:solidFill>
              </a:rPr>
              <a:t> »
4 </a:t>
            </a:r>
            <a:r>
              <a:rPr lang="en-US" altLang="en-US" sz="2400" dirty="0" err="1">
                <a:solidFill>
                  <a:srgbClr val="FFFF00"/>
                </a:solidFill>
              </a:rPr>
              <a:t>fois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comme</a:t>
            </a:r>
            <a:r>
              <a:rPr lang="en-US" altLang="en-US" sz="2400" dirty="0">
                <a:solidFill>
                  <a:srgbClr val="FFFF00"/>
                </a:solidFill>
              </a:rPr>
              <a:t> « vie »
2 </a:t>
            </a:r>
            <a:r>
              <a:rPr lang="en-US" altLang="en-US" sz="2400" dirty="0" err="1">
                <a:solidFill>
                  <a:srgbClr val="FFFF00"/>
                </a:solidFill>
              </a:rPr>
              <a:t>fois</a:t>
            </a:r>
            <a:r>
              <a:rPr lang="en-US" altLang="en-US" sz="2400" dirty="0">
                <a:solidFill>
                  <a:srgbClr val="FFFF00"/>
                </a:solidFill>
              </a:rPr>
              <a:t> plus « </a:t>
            </a:r>
            <a:r>
              <a:rPr lang="en-US" altLang="en-US" sz="2400" dirty="0" err="1">
                <a:solidFill>
                  <a:srgbClr val="FFFF00"/>
                </a:solidFill>
              </a:rPr>
              <a:t>perpétuellement</a:t>
            </a:r>
            <a:r>
              <a:rPr lang="en-US" altLang="en-US" sz="2400" dirty="0">
                <a:solidFill>
                  <a:srgbClr val="FFFF00"/>
                </a:solidFill>
              </a:rPr>
              <a:t> 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BE8A94A-7FAC-2E78-05D5-93EFFD77D19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n-US" b="1"/>
              <a:t>Science</a:t>
            </a:r>
            <a:r>
              <a:rPr lang="en-US" altLang="en-US"/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1F85010-2A40-AA06-C7FA-42B2BC7ACF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27138"/>
            <a:ext cx="10515600" cy="5630861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La </a:t>
            </a:r>
            <a:r>
              <a:rPr lang="en-US" altLang="en-US" sz="3200" b="1" dirty="0" err="1"/>
              <a:t>connaissance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scientifique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est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une</a:t>
            </a:r>
            <a:r>
              <a:rPr lang="en-US" altLang="en-US" sz="3200" b="1" dirty="0"/>
              <a:t> relation entre des observations
La </a:t>
            </a:r>
            <a:r>
              <a:rPr lang="en-US" altLang="en-US" sz="3200" b="1" dirty="0" err="1"/>
              <a:t>connaissance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scientifique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est</a:t>
            </a:r>
            <a:r>
              <a:rPr lang="en-US" altLang="en-US" sz="3200" b="1" dirty="0"/>
              <a:t> quantitative
Les observations </a:t>
            </a:r>
            <a:r>
              <a:rPr lang="en-US" altLang="en-US" sz="3200" b="1" dirty="0" err="1"/>
              <a:t>sont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sujettes</a:t>
            </a:r>
            <a:r>
              <a:rPr lang="en-US" altLang="en-US" sz="3200" b="1" dirty="0"/>
              <a:t> à </a:t>
            </a:r>
            <a:r>
              <a:rPr lang="en-US" altLang="en-US" sz="3200" b="1" dirty="0" err="1"/>
              <a:t>raffinement</a:t>
            </a:r>
            <a:r>
              <a:rPr lang="en-US" altLang="en-US" sz="3200" b="1" dirty="0"/>
              <a:t>
Les </a:t>
            </a:r>
            <a:r>
              <a:rPr lang="en-US" altLang="en-US" sz="3200" b="1" dirty="0" err="1"/>
              <a:t>connaissances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scientifiques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sont</a:t>
            </a:r>
            <a:r>
              <a:rPr lang="en-US" altLang="en-US" sz="3200" b="1" dirty="0"/>
              <a:t> progressives et </a:t>
            </a:r>
            <a:r>
              <a:rPr lang="en-US" altLang="en-US" sz="3200" b="1" dirty="0" err="1"/>
              <a:t>provisoires</a:t>
            </a:r>
            <a:r>
              <a:rPr lang="en-US" altLang="en-US" sz="3200" b="1" dirty="0"/>
              <a:t>
La </a:t>
            </a:r>
            <a:r>
              <a:rPr lang="en-US" altLang="en-US" sz="3200" b="1" dirty="0" err="1"/>
              <a:t>connaissance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scientifique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n’est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vraie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fausse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mais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plutôt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cohérente</a:t>
            </a:r>
            <a:r>
              <a:rPr lang="en-US" altLang="en-US" sz="3200" b="1" dirty="0"/>
              <a:t> avec les observations et </a:t>
            </a:r>
            <a:r>
              <a:rPr lang="en-US" altLang="en-US" sz="3200" b="1" dirty="0" err="1"/>
              <a:t>cohérente</a:t>
            </a:r>
            <a:r>
              <a:rPr lang="en-US" altLang="en-US" sz="3200" b="1" dirty="0"/>
              <a:t> avec la </a:t>
            </a:r>
            <a:r>
              <a:rPr lang="en-US" altLang="en-US" sz="3200" b="1" dirty="0" err="1"/>
              <a:t>connaissance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préalable</a:t>
            </a:r>
            <a:endParaRPr lang="en-US" altLang="en-US" sz="32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F9EF669-E2DD-D5D7-EB81-DDFA575975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446088"/>
            <a:ext cx="8229600" cy="696912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Le </a:t>
            </a:r>
            <a:r>
              <a:rPr lang="en-US" altLang="en-US" sz="3600" dirty="0" err="1"/>
              <a:t>Déluge</a:t>
            </a:r>
            <a:r>
              <a:rPr lang="en-US" altLang="en-US" sz="3600" dirty="0"/>
              <a:t> : </a:t>
            </a:r>
            <a:r>
              <a:rPr lang="en-US" altLang="en-US" sz="3600" dirty="0" err="1"/>
              <a:t>Genèse</a:t>
            </a:r>
            <a:r>
              <a:rPr lang="en-US" altLang="en-US" sz="3600" dirty="0"/>
              <a:t> 6-8</a:t>
            </a:r>
          </a:p>
        </p:txBody>
      </p:sp>
      <p:pic>
        <p:nvPicPr>
          <p:cNvPr id="108547" name="Picture 5">
            <a:extLst>
              <a:ext uri="{FF2B5EF4-FFF2-40B4-BE49-F238E27FC236}">
                <a16:creationId xmlns:a16="http://schemas.microsoft.com/office/drawing/2014/main" id="{72463DDB-ED88-0001-51EC-7762CBE9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90663"/>
            <a:ext cx="71628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809EAB95-0145-09DE-11D2-4325061F50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14600" y="762000"/>
            <a:ext cx="5562600" cy="8255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Explications du </a:t>
            </a:r>
            <a:r>
              <a:rPr lang="en-US" altLang="en-US" sz="3200" dirty="0" err="1"/>
              <a:t>Déluge</a:t>
            </a:r>
            <a:endParaRPr lang="en-US" altLang="en-US" sz="3200" dirty="0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E325E9E-0739-1F4A-AAD6-30FFE5570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052638"/>
            <a:ext cx="9717087" cy="41957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Juste un </a:t>
            </a:r>
            <a:r>
              <a:rPr lang="en-US" altLang="en-US" sz="2800" dirty="0" err="1"/>
              <a:t>mythe</a:t>
            </a:r>
            <a:r>
              <a:rPr lang="en-US" altLang="en-US" sz="2800" dirty="0"/>
              <a:t> sans </a:t>
            </a:r>
            <a:r>
              <a:rPr lang="en-US" altLang="en-US" sz="2800" dirty="0" err="1"/>
              <a:t>fondement</a:t>
            </a:r>
            <a:r>
              <a:rPr lang="en-US" altLang="en-US" sz="2800" dirty="0"/>
              <a:t>.
</a:t>
            </a:r>
            <a:r>
              <a:rPr lang="en-US" altLang="en-US" sz="2800" dirty="0" err="1"/>
              <a:t>Inondation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mondiale</a:t>
            </a:r>
            <a:r>
              <a:rPr lang="en-US" altLang="en-US" sz="2800" dirty="0"/>
              <a:t>.
Avec </a:t>
            </a:r>
            <a:r>
              <a:rPr lang="en-US" altLang="en-US" sz="2800" dirty="0" err="1"/>
              <a:t>une</a:t>
            </a:r>
            <a:r>
              <a:rPr lang="en-US" altLang="en-US" sz="2800" dirty="0"/>
              <a:t> explication « </a:t>
            </a:r>
            <a:r>
              <a:rPr lang="en-US" altLang="en-US" sz="2800" dirty="0" err="1"/>
              <a:t>scientifique</a:t>
            </a:r>
            <a:r>
              <a:rPr lang="en-US" altLang="en-US" sz="2800" dirty="0"/>
              <a:t> »
Un </a:t>
            </a:r>
            <a:r>
              <a:rPr lang="en-US" altLang="en-US" sz="2800" dirty="0" err="1"/>
              <a:t>événement</a:t>
            </a:r>
            <a:r>
              <a:rPr lang="en-US" altLang="en-US" sz="2800" dirty="0"/>
              <a:t> unique et </a:t>
            </a:r>
            <a:r>
              <a:rPr lang="en-US" altLang="en-US" sz="2800" dirty="0" err="1"/>
              <a:t>complètement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miraculeux</a:t>
            </a:r>
            <a:r>
              <a:rPr lang="en-US" altLang="en-US" sz="2800" dirty="0"/>
              <a:t>
</a:t>
            </a:r>
            <a:r>
              <a:rPr lang="en-US" altLang="en-US" sz="2800" dirty="0" err="1"/>
              <a:t>Inondation</a:t>
            </a:r>
            <a:r>
              <a:rPr lang="en-US" altLang="en-US" sz="2800" dirty="0"/>
              <a:t> locale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7">
            <a:extLst>
              <a:ext uri="{FF2B5EF4-FFF2-40B4-BE49-F238E27FC236}">
                <a16:creationId xmlns:a16="http://schemas.microsoft.com/office/drawing/2014/main" id="{15ED1983-4F0C-BBE1-5DB4-648C1969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08150"/>
            <a:ext cx="86868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8">
            <a:extLst>
              <a:ext uri="{FF2B5EF4-FFF2-40B4-BE49-F238E27FC236}">
                <a16:creationId xmlns:a16="http://schemas.microsoft.com/office/drawing/2014/main" id="{F4610E32-6C5A-E168-4740-350DE6A7C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Tout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cela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s’est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-il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produit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lors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d’une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seule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inondation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cataclysmique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>
            <a:extLst>
              <a:ext uri="{FF2B5EF4-FFF2-40B4-BE49-F238E27FC236}">
                <a16:creationId xmlns:a16="http://schemas.microsoft.com/office/drawing/2014/main" id="{E9EA0CF9-1B9F-7688-9FBA-30F98F00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52525"/>
            <a:ext cx="8001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7">
            <a:extLst>
              <a:ext uri="{FF2B5EF4-FFF2-40B4-BE49-F238E27FC236}">
                <a16:creationId xmlns:a16="http://schemas.microsoft.com/office/drawing/2014/main" id="{564C7A08-1613-0265-EFBE-EAA1A344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37623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8">
            <a:extLst>
              <a:ext uri="{FF2B5EF4-FFF2-40B4-BE49-F238E27FC236}">
                <a16:creationId xmlns:a16="http://schemas.microsoft.com/office/drawing/2014/main" id="{BF22DAFA-3E0A-52B4-FE19-10D3E010A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5334000"/>
            <a:ext cx="7086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L’ouverture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des «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fontaines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l’abîme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»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peut-elle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expliquer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le </a:t>
            </a:r>
            <a:r>
              <a:rPr lang="en-US" altLang="en-US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déluge</a:t>
            </a:r>
            <a:r>
              <a:rPr lang="en-US" altLang="en-US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5BAC017-80B4-82E9-117E-42B02529AA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579438"/>
            <a:ext cx="9753600" cy="868362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Cultures </a:t>
            </a:r>
            <a:r>
              <a:rPr lang="en-US" altLang="en-US" sz="3200" dirty="0" err="1"/>
              <a:t>anciennes</a:t>
            </a:r>
            <a:r>
              <a:rPr lang="en-US" altLang="en-US" sz="3200" dirty="0"/>
              <a:t> avec des histoires de </a:t>
            </a:r>
            <a:r>
              <a:rPr lang="en-US" altLang="en-US" sz="3200" dirty="0" err="1"/>
              <a:t>déluge</a:t>
            </a:r>
            <a:endParaRPr lang="en-US" altLang="en-US" sz="3200" dirty="0"/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C6EF3788-0E01-6411-B1E3-08252EC5D6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001000" cy="5181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dirty="0" err="1"/>
              <a:t>Hindous</a:t>
            </a:r>
            <a:r>
              <a:rPr lang="en-US" altLang="en-US" dirty="0"/>
              <a:t>
</a:t>
            </a:r>
            <a:r>
              <a:rPr lang="en-US" altLang="en-US" dirty="0" err="1"/>
              <a:t>Birmanie</a:t>
            </a:r>
            <a:r>
              <a:rPr lang="en-US" altLang="en-US" dirty="0"/>
              <a:t> (Myanmar)
Nouvelle-</a:t>
            </a:r>
            <a:r>
              <a:rPr lang="en-US" altLang="en-US" dirty="0" err="1"/>
              <a:t>Guinée</a:t>
            </a:r>
            <a:r>
              <a:rPr lang="en-US" altLang="en-US" dirty="0"/>
              <a:t>
</a:t>
            </a:r>
            <a:r>
              <a:rPr lang="en-US" altLang="en-US" dirty="0" err="1"/>
              <a:t>Aborigènes</a:t>
            </a:r>
            <a:r>
              <a:rPr lang="en-US" altLang="en-US" dirty="0"/>
              <a:t> </a:t>
            </a:r>
            <a:r>
              <a:rPr lang="en-US" altLang="en-US" dirty="0" err="1"/>
              <a:t>d’Australie</a:t>
            </a:r>
            <a:r>
              <a:rPr lang="en-US" altLang="en-US" dirty="0"/>
              <a:t>
Nouvelle-</a:t>
            </a:r>
            <a:r>
              <a:rPr lang="en-US" altLang="en-US" dirty="0" err="1"/>
              <a:t>Zélande</a:t>
            </a:r>
            <a:r>
              <a:rPr lang="en-US" altLang="en-US" dirty="0"/>
              <a:t>
</a:t>
            </a:r>
            <a:r>
              <a:rPr lang="en-US" altLang="en-US" dirty="0" err="1"/>
              <a:t>Iroquoi</a:t>
            </a:r>
            <a:r>
              <a:rPr lang="en-US" altLang="en-US" dirty="0"/>
              <a:t>
Incas
</a:t>
            </a:r>
            <a:r>
              <a:rPr lang="en-US" altLang="en-US" dirty="0" err="1"/>
              <a:t>Aztèques</a:t>
            </a:r>
            <a:r>
              <a:rPr lang="en-US" altLang="en-US" dirty="0"/>
              <a:t>
</a:t>
            </a:r>
            <a:r>
              <a:rPr lang="en-US" altLang="en-US" dirty="0" err="1"/>
              <a:t>Grecs</a:t>
            </a:r>
            <a:r>
              <a:rPr lang="en-US" altLang="en-US" dirty="0"/>
              <a:t>
</a:t>
            </a:r>
            <a:r>
              <a:rPr lang="en-US" altLang="en-US" dirty="0" err="1"/>
              <a:t>Babyloniens</a:t>
            </a:r>
            <a:r>
              <a:rPr lang="en-US" altLang="en-US" dirty="0"/>
              <a:t>
</a:t>
            </a:r>
            <a:r>
              <a:rPr lang="en-US" altLang="en-US" dirty="0" err="1"/>
              <a:t>Sumériens</a:t>
            </a:r>
            <a:r>
              <a:rPr lang="en-US" altLang="en-US" dirty="0"/>
              <a:t>
</a:t>
            </a:r>
            <a:r>
              <a:rPr lang="en-US" altLang="en-US" dirty="0" err="1"/>
              <a:t>Celtes</a:t>
            </a:r>
            <a:r>
              <a:rPr lang="en-US" altLang="en-US" dirty="0"/>
              <a:t>
Hottentots (Afrique australe)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E580EB4-34DD-480E-A6DC-C976CB9DC5F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452438"/>
            <a:ext cx="9404350" cy="842962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Éléments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communs</a:t>
            </a:r>
            <a:endParaRPr lang="en-US" altLang="en-US" sz="3600" dirty="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45022A2-CDD6-0B06-3543-7354D82DF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1. Le </a:t>
            </a:r>
            <a:r>
              <a:rPr lang="en-US" altLang="en-US" sz="2800" dirty="0" err="1"/>
              <a:t>déluge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un </a:t>
            </a:r>
            <a:r>
              <a:rPr lang="en-US" altLang="en-US" sz="2800" dirty="0" err="1"/>
              <a:t>jugement</a:t>
            </a:r>
            <a:r>
              <a:rPr lang="en-US" altLang="en-US" sz="2800" dirty="0"/>
              <a:t>.
2. </a:t>
            </a:r>
            <a:r>
              <a:rPr lang="en-US" altLang="en-US" sz="2800" dirty="0" err="1"/>
              <a:t>Effet</a:t>
            </a:r>
            <a:r>
              <a:rPr lang="en-US" altLang="en-US" sz="2800" dirty="0"/>
              <a:t> massif </a:t>
            </a:r>
            <a:r>
              <a:rPr lang="en-US" altLang="en-US" sz="2800" dirty="0" err="1"/>
              <a:t>ou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mondial</a:t>
            </a:r>
            <a:r>
              <a:rPr lang="en-US" altLang="en-US" sz="2800" dirty="0"/>
              <a:t>.
3. </a:t>
            </a:r>
            <a:r>
              <a:rPr lang="en-US" altLang="en-US" sz="2800" dirty="0" err="1"/>
              <a:t>Certains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humains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sauvé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ce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déluge</a:t>
            </a:r>
            <a:r>
              <a:rPr lang="en-US" altLang="en-US" sz="2800" dirty="0"/>
              <a:t> et </a:t>
            </a:r>
            <a:r>
              <a:rPr lang="en-US" altLang="en-US" sz="2800" dirty="0" err="1"/>
              <a:t>repeuplent</a:t>
            </a:r>
            <a:r>
              <a:rPr lang="en-US" altLang="en-US" sz="2800" dirty="0"/>
              <a:t> la terre.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C9B6C34D-B2B4-9EB2-BC35-6F7E4549F9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696912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solidFill>
                  <a:srgbClr val="FFFF00"/>
                </a:solidFill>
              </a:rPr>
              <a:t>La Bible et le </a:t>
            </a:r>
            <a:r>
              <a:rPr lang="en-US" altLang="en-US" sz="3200" dirty="0" err="1">
                <a:solidFill>
                  <a:srgbClr val="FFFF00"/>
                </a:solidFill>
              </a:rPr>
              <a:t>déluge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5F4DBF0E-D59A-0464-A743-D4F9D3946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10591800" cy="4495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/>
              <a:t>Les auteurs du Nouveau Testament </a:t>
            </a:r>
            <a:r>
              <a:rPr lang="en-US" altLang="en-US" sz="2800" dirty="0" err="1"/>
              <a:t>croient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clairement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qu’il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s’agissait</a:t>
            </a:r>
            <a:r>
              <a:rPr lang="en-US" altLang="en-US" sz="2800" dirty="0"/>
              <a:t> d’un </a:t>
            </a:r>
            <a:r>
              <a:rPr lang="en-US" altLang="en-US" sz="2800" dirty="0" err="1"/>
              <a:t>événement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historique</a:t>
            </a:r>
            <a:r>
              <a:rPr lang="en-US" altLang="en-US" sz="2800" dirty="0"/>
              <a:t>.  Matthieu 24:38-39
</a:t>
            </a:r>
            <a:r>
              <a:rPr lang="en-US" altLang="en-US" sz="2800" dirty="0" err="1"/>
              <a:t>C’est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arrivé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comme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jugement</a:t>
            </a:r>
            <a:r>
              <a:rPr lang="en-US" altLang="en-US" sz="2800" dirty="0"/>
              <a:t> pour le </a:t>
            </a:r>
            <a:r>
              <a:rPr lang="en-US" altLang="en-US" sz="2800" dirty="0" err="1"/>
              <a:t>péché</a:t>
            </a:r>
            <a:r>
              <a:rPr lang="en-US" altLang="en-US" sz="2800" dirty="0"/>
              <a:t> 2 Pierre 3:6-7
</a:t>
            </a:r>
            <a:r>
              <a:rPr lang="en-US" altLang="en-US" sz="2800" dirty="0" err="1"/>
              <a:t>C’est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préfiguration</a:t>
            </a:r>
            <a:r>
              <a:rPr lang="en-US" altLang="en-US" sz="2800" dirty="0"/>
              <a:t> du </a:t>
            </a:r>
            <a:r>
              <a:rPr lang="en-US" altLang="en-US" sz="2800" dirty="0" err="1"/>
              <a:t>jugement</a:t>
            </a:r>
            <a:r>
              <a:rPr lang="en-US" altLang="en-US" sz="2800" dirty="0"/>
              <a:t> final
</a:t>
            </a:r>
            <a:r>
              <a:rPr lang="en-US" altLang="en-US" sz="2800" dirty="0" err="1"/>
              <a:t>C’est</a:t>
            </a:r>
            <a:r>
              <a:rPr lang="en-US" altLang="en-US" sz="2800" dirty="0"/>
              <a:t> un miracle, pas un </a:t>
            </a:r>
            <a:r>
              <a:rPr lang="en-US" altLang="en-US" sz="2800" dirty="0" err="1"/>
              <a:t>événement</a:t>
            </a:r>
            <a:r>
              <a:rPr lang="en-US" altLang="en-US" sz="2800" dirty="0"/>
              <a:t> « naturel » – </a:t>
            </a:r>
            <a:r>
              <a:rPr lang="en-US" altLang="en-US" sz="2800" dirty="0" err="1"/>
              <a:t>comme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l’incendie</a:t>
            </a:r>
            <a:r>
              <a:rPr lang="en-US" altLang="en-US" sz="2800" dirty="0"/>
              <a:t> qui </a:t>
            </a:r>
            <a:r>
              <a:rPr lang="en-US" altLang="en-US" sz="2800" dirty="0" err="1"/>
              <a:t>détruira</a:t>
            </a:r>
            <a:r>
              <a:rPr lang="en-US" altLang="en-US" sz="2800" dirty="0"/>
              <a:t> le monde
La </a:t>
            </a:r>
            <a:r>
              <a:rPr lang="en-US" altLang="en-US" sz="2800" dirty="0" err="1"/>
              <a:t>croyance</a:t>
            </a:r>
            <a:r>
              <a:rPr lang="en-US" altLang="en-US" sz="2800" dirty="0"/>
              <a:t> au </a:t>
            </a:r>
            <a:r>
              <a:rPr lang="en-US" altLang="en-US" sz="2800" dirty="0" err="1"/>
              <a:t>déluge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basée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principalement</a:t>
            </a:r>
            <a:r>
              <a:rPr lang="en-US" altLang="en-US" sz="2800" dirty="0"/>
              <a:t> sur la </a:t>
            </a:r>
            <a:r>
              <a:rPr lang="en-US" altLang="en-US" sz="2800" dirty="0" err="1"/>
              <a:t>foi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la Bible, </a:t>
            </a:r>
            <a:r>
              <a:rPr lang="en-US" altLang="en-US" sz="2800" dirty="0" err="1"/>
              <a:t>certainement</a:t>
            </a:r>
            <a:r>
              <a:rPr lang="en-US" altLang="en-US" sz="2800" dirty="0"/>
              <a:t> pas sur la science.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FFB65C5D-7E3B-2350-8C58-8172D95195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696912"/>
          </a:xfrm>
        </p:spPr>
        <p:txBody>
          <a:bodyPr/>
          <a:lstStyle/>
          <a:p>
            <a:pPr algn="ctr" eaLnBrk="1" hangingPunct="1"/>
            <a:r>
              <a:rPr lang="en-US" altLang="en-US" sz="3600" b="1" dirty="0" err="1"/>
              <a:t>L’évolution</a:t>
            </a:r>
            <a:r>
              <a:rPr lang="en-US" altLang="en-US" sz="3600" b="1" dirty="0"/>
              <a:t> et la Bible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ED2D2C5F-20D9-2377-4A22-FF007340ED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3156" y="1828800"/>
            <a:ext cx="9945687" cy="4195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/>
              <a:t>Que </a:t>
            </a:r>
            <a:r>
              <a:rPr lang="en-US" altLang="en-US" sz="3200" b="1" dirty="0" err="1"/>
              <a:t>dit</a:t>
            </a:r>
            <a:r>
              <a:rPr lang="en-US" altLang="en-US" sz="3200" b="1" dirty="0"/>
              <a:t> la Bible ?
Que </a:t>
            </a:r>
            <a:r>
              <a:rPr lang="en-US" altLang="en-US" sz="3200" b="1" dirty="0" err="1"/>
              <a:t>disent</a:t>
            </a:r>
            <a:r>
              <a:rPr lang="en-US" altLang="en-US" sz="3200" b="1" dirty="0"/>
              <a:t> les </a:t>
            </a:r>
            <a:r>
              <a:rPr lang="en-US" altLang="en-US" sz="3200" b="1" dirty="0" err="1"/>
              <a:t>preuves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matérielles</a:t>
            </a:r>
            <a:r>
              <a:rPr lang="en-US" altLang="en-US" sz="3200" b="1" dirty="0"/>
              <a:t> ?
</a:t>
            </a:r>
            <a:r>
              <a:rPr lang="en-US" altLang="en-US" sz="3200" b="1" dirty="0" err="1"/>
              <a:t>Preuves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fossiles</a:t>
            </a:r>
            <a:r>
              <a:rPr lang="en-US" altLang="en-US" sz="3200" b="1" dirty="0"/>
              <a:t>
</a:t>
            </a:r>
            <a:r>
              <a:rPr lang="en-US" altLang="en-US" sz="3200" b="1" dirty="0" err="1"/>
              <a:t>Preuves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génétiques</a:t>
            </a:r>
            <a:r>
              <a:rPr lang="en-US" altLang="en-US" sz="3200" b="1" dirty="0"/>
              <a:t>/ADN
Y a-t-il </a:t>
            </a:r>
            <a:r>
              <a:rPr lang="en-US" altLang="en-US" sz="3200" b="1" dirty="0" err="1"/>
              <a:t>une</a:t>
            </a:r>
            <a:r>
              <a:rPr lang="en-US" altLang="en-US" sz="3200" b="1" dirty="0"/>
              <a:t> « </a:t>
            </a:r>
            <a:r>
              <a:rPr lang="en-US" altLang="en-US" sz="3200" b="1" dirty="0" err="1"/>
              <a:t>complexité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irréductible</a:t>
            </a:r>
            <a:r>
              <a:rPr lang="en-US" altLang="en-US" sz="3200" b="1" dirty="0"/>
              <a:t> » ?
</a:t>
            </a:r>
            <a:r>
              <a:rPr lang="en-US" altLang="en-US" sz="3200" b="1" dirty="0" err="1"/>
              <a:t>L’évolution</a:t>
            </a:r>
            <a:r>
              <a:rPr lang="en-US" altLang="en-US" sz="3200" b="1" dirty="0"/>
              <a:t> humaine 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5">
            <a:extLst>
              <a:ext uri="{FF2B5EF4-FFF2-40B4-BE49-F238E27FC236}">
                <a16:creationId xmlns:a16="http://schemas.microsoft.com/office/drawing/2014/main" id="{DE23CE1C-A149-9AFA-669D-A15249C5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40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8A2B93B-C76D-9943-C0C9-6FEFA31866C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Religion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248933A-0C67-17DB-6843-63B74D4154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525" y="1676400"/>
            <a:ext cx="11014075" cy="45720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La religion </a:t>
            </a:r>
            <a:r>
              <a:rPr lang="en-US" altLang="en-US" sz="3200" b="1" dirty="0" err="1"/>
              <a:t>est</a:t>
            </a:r>
            <a:r>
              <a:rPr lang="en-US" altLang="en-US" sz="3200" b="1" dirty="0"/>
              <a:t> la </a:t>
            </a:r>
            <a:r>
              <a:rPr lang="en-US" altLang="en-US" sz="3200" b="1" dirty="0" err="1"/>
              <a:t>croyance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en</a:t>
            </a:r>
            <a:r>
              <a:rPr lang="en-US" altLang="en-US" sz="3200" b="1" dirty="0"/>
              <a:t> quelque chose
La </a:t>
            </a:r>
            <a:r>
              <a:rPr lang="en-US" altLang="en-US" sz="3200" b="1" dirty="0" err="1"/>
              <a:t>croyance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n’est</a:t>
            </a:r>
            <a:r>
              <a:rPr lang="en-US" altLang="en-US" sz="3200" b="1" dirty="0"/>
              <a:t> pas </a:t>
            </a:r>
            <a:r>
              <a:rPr lang="en-US" altLang="en-US" sz="3200" b="1" dirty="0" err="1"/>
              <a:t>nécessairement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étayée</a:t>
            </a:r>
            <a:r>
              <a:rPr lang="en-US" altLang="en-US" sz="3200" b="1" dirty="0"/>
              <a:t> par des </a:t>
            </a:r>
            <a:r>
              <a:rPr lang="en-US" altLang="en-US" sz="3200" b="1" dirty="0" err="1"/>
              <a:t>preuves</a:t>
            </a:r>
            <a:r>
              <a:rPr lang="en-US" altLang="en-US" sz="3200" b="1" dirty="0"/>
              <a:t> physiques </a:t>
            </a:r>
            <a:r>
              <a:rPr lang="en-US" altLang="en-US" sz="3200" b="1" dirty="0" err="1"/>
              <a:t>ou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matérielles</a:t>
            </a:r>
            <a:r>
              <a:rPr lang="en-US" altLang="en-US" sz="3200" b="1" dirty="0"/>
              <a:t>.
</a:t>
            </a:r>
            <a:r>
              <a:rPr lang="en-US" altLang="en-US" sz="3200" b="1" dirty="0" err="1"/>
              <a:t>Connaissance</a:t>
            </a:r>
            <a:r>
              <a:rPr lang="en-US" altLang="en-US" sz="3200" b="1" dirty="0"/>
              <a:t> religieuse </a:t>
            </a:r>
            <a:r>
              <a:rPr lang="en-US" altLang="en-US" sz="3200" b="1" dirty="0" err="1"/>
              <a:t>obtenue</a:t>
            </a:r>
            <a:r>
              <a:rPr lang="en-US" altLang="en-US" sz="3200" b="1" dirty="0"/>
              <a:t> par des </a:t>
            </a:r>
            <a:r>
              <a:rPr lang="en-US" altLang="en-US" sz="3200" b="1" dirty="0" err="1"/>
              <a:t>écrits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sacrés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l’autorité</a:t>
            </a:r>
            <a:r>
              <a:rPr lang="en-US" altLang="en-US" sz="3200" b="1" dirty="0"/>
              <a:t>, des </a:t>
            </a:r>
            <a:r>
              <a:rPr lang="en-US" altLang="en-US" sz="3200" b="1" dirty="0" err="1"/>
              <a:t>révélations</a:t>
            </a:r>
            <a:r>
              <a:rPr lang="en-US" altLang="en-US" sz="3200" b="1" dirty="0"/>
              <a:t> et des </a:t>
            </a:r>
            <a:r>
              <a:rPr lang="en-US" altLang="en-US" sz="3200" b="1" dirty="0" err="1"/>
              <a:t>expériences</a:t>
            </a:r>
            <a:r>
              <a:rPr lang="en-US" altLang="en-US" sz="3200" b="1" dirty="0"/>
              <a:t> religieuses
Les </a:t>
            </a:r>
            <a:r>
              <a:rPr lang="en-US" altLang="en-US" sz="3200" b="1" dirty="0" err="1"/>
              <a:t>croyants</a:t>
            </a:r>
            <a:r>
              <a:rPr lang="en-US" altLang="en-US" sz="3200" b="1" dirty="0"/>
              <a:t> religieux </a:t>
            </a:r>
            <a:r>
              <a:rPr lang="en-US" altLang="en-US" sz="3200" b="1" dirty="0" err="1"/>
              <a:t>ont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foi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ou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confiance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une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telle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connaissance</a:t>
            </a:r>
            <a:endParaRPr lang="en-US" altLang="en-US" sz="32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8D8E866C-C47B-8082-DBD4-7700480D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81000"/>
            <a:ext cx="5713413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ext Box 3">
            <a:extLst>
              <a:ext uri="{FF2B5EF4-FFF2-40B4-BE49-F238E27FC236}">
                <a16:creationId xmlns:a16="http://schemas.microsoft.com/office/drawing/2014/main" id="{CC0D9380-48BD-B867-51D4-2974A025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057400"/>
            <a:ext cx="487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Découverte</a:t>
            </a:r>
            <a:r>
              <a:rPr lang="en-US" altLang="en-US" sz="32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pinsons</a:t>
            </a:r>
            <a:r>
              <a:rPr lang="en-US" altLang="en-US" sz="32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
Et </a:t>
            </a:r>
            <a:r>
              <a:rPr lang="en-US" altLang="en-US" sz="32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dessiné</a:t>
            </a:r>
            <a:r>
              <a:rPr lang="en-US" altLang="en-US" sz="32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par Charles Darwin
</a:t>
            </a:r>
            <a:r>
              <a:rPr lang="en-US" altLang="en-US" sz="32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Preuve</a:t>
            </a:r>
            <a:r>
              <a:rPr lang="en-US" altLang="en-US" sz="32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l’évolution</a:t>
            </a:r>
            <a:r>
              <a:rPr lang="en-US" altLang="en-US" sz="32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5">
            <a:extLst>
              <a:ext uri="{FF2B5EF4-FFF2-40B4-BE49-F238E27FC236}">
                <a16:creationId xmlns:a16="http://schemas.microsoft.com/office/drawing/2014/main" id="{57A4FF4F-575F-5192-5BEE-FC0A25DE9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8012113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 Box 6">
            <a:extLst>
              <a:ext uri="{FF2B5EF4-FFF2-40B4-BE49-F238E27FC236}">
                <a16:creationId xmlns:a16="http://schemas.microsoft.com/office/drawing/2014/main" id="{0D1ED148-5E4F-E475-8878-E31ABCE6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937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Évolution</a:t>
            </a: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des </a:t>
            </a:r>
            <a:r>
              <a:rPr lang="en-US" altLang="en-US" sz="36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baleines</a:t>
            </a:r>
            <a:r>
              <a:rPr lang="en-US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au fil du temps 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5">
            <a:extLst>
              <a:ext uri="{FF2B5EF4-FFF2-40B4-BE49-F238E27FC236}">
                <a16:creationId xmlns:a16="http://schemas.microsoft.com/office/drawing/2014/main" id="{6CDA990C-F601-6E76-0C12-F3CCEB09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0450"/>
            <a:ext cx="91440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6">
            <a:extLst>
              <a:ext uri="{FF2B5EF4-FFF2-40B4-BE49-F238E27FC236}">
                <a16:creationId xmlns:a16="http://schemas.microsoft.com/office/drawing/2014/main" id="{4A7C7032-2E15-B069-06EF-84DA67866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Preuves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fossiles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l’évolution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éléphants</a:t>
            </a:r>
            <a:endParaRPr lang="en-US" altLang="en-US" sz="2800" b="1" dirty="0">
              <a:solidFill>
                <a:srgbClr val="FFFF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5">
            <a:extLst>
              <a:ext uri="{FF2B5EF4-FFF2-40B4-BE49-F238E27FC236}">
                <a16:creationId xmlns:a16="http://schemas.microsoft.com/office/drawing/2014/main" id="{47CB7554-A82C-0E2F-364A-DD543142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144463"/>
            <a:ext cx="4214813" cy="714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>
            <a:extLst>
              <a:ext uri="{FF2B5EF4-FFF2-40B4-BE49-F238E27FC236}">
                <a16:creationId xmlns:a16="http://schemas.microsoft.com/office/drawing/2014/main" id="{90095D60-EC62-9A87-1D0E-902F6107FE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6350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Mais...   Est-</a:t>
            </a:r>
            <a:r>
              <a:rPr lang="en-US" altLang="en-US" sz="4000" b="1" dirty="0" err="1"/>
              <a:t>ce</a:t>
            </a:r>
            <a:r>
              <a:rPr lang="en-US" altLang="en-US" sz="4000" b="1" dirty="0"/>
              <a:t> toute </a:t>
            </a:r>
            <a:r>
              <a:rPr lang="en-US" altLang="en-US" sz="4000" b="1" dirty="0" err="1"/>
              <a:t>l’histoire</a:t>
            </a:r>
            <a:r>
              <a:rPr lang="en-US" altLang="en-US" sz="4000" b="1" dirty="0"/>
              <a:t> ?</a:t>
            </a:r>
          </a:p>
        </p:txBody>
      </p:sp>
      <p:sp>
        <p:nvSpPr>
          <p:cNvPr id="137219" name="Rectangle 7">
            <a:extLst>
              <a:ext uri="{FF2B5EF4-FFF2-40B4-BE49-F238E27FC236}">
                <a16:creationId xmlns:a16="http://schemas.microsoft.com/office/drawing/2014/main" id="{44EE3386-BA6B-3D33-CB84-8C3BD6FE3F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 sz="3200" b="1" dirty="0" err="1">
                <a:solidFill>
                  <a:srgbClr val="FFFF00"/>
                </a:solidFill>
              </a:rPr>
              <a:t>L’explosion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cambrienne</a:t>
            </a:r>
            <a:r>
              <a:rPr lang="en-US" altLang="en-US" sz="3200" b="1" dirty="0">
                <a:solidFill>
                  <a:srgbClr val="FFFF00"/>
                </a:solidFill>
              </a:rPr>
              <a:t>
« </a:t>
            </a:r>
            <a:r>
              <a:rPr lang="en-US" altLang="en-US" sz="3200" b="1" dirty="0" err="1">
                <a:solidFill>
                  <a:srgbClr val="FFFF00"/>
                </a:solidFill>
              </a:rPr>
              <a:t>Équilibre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ponctué</a:t>
            </a:r>
            <a:r>
              <a:rPr lang="en-US" altLang="en-US" sz="3200" b="1" dirty="0">
                <a:solidFill>
                  <a:srgbClr val="FFFF00"/>
                </a:solidFill>
              </a:rPr>
              <a:t> ? »
</a:t>
            </a:r>
            <a:r>
              <a:rPr lang="en-US" altLang="en-US" sz="3200" b="1" dirty="0" err="1">
                <a:solidFill>
                  <a:srgbClr val="FFFF00"/>
                </a:solidFill>
              </a:rPr>
              <a:t>L’évolution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théiste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>
            <a:extLst>
              <a:ext uri="{FF2B5EF4-FFF2-40B4-BE49-F238E27FC236}">
                <a16:creationId xmlns:a16="http://schemas.microsoft.com/office/drawing/2014/main" id="{B101ABD9-82FC-5175-12EA-1CE831EA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4784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>
            <a:extLst>
              <a:ext uri="{FF2B5EF4-FFF2-40B4-BE49-F238E27FC236}">
                <a16:creationId xmlns:a16="http://schemas.microsoft.com/office/drawing/2014/main" id="{9749294E-6CA5-0D9A-C2E7-9C9D151C3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4419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latin typeface="Tahoma" panose="020B0604030504040204" pitchFamily="34" charset="0"/>
                <a:cs typeface="Arial" panose="020B0604020202020204" pitchFamily="34" charset="0"/>
              </a:rPr>
              <a:t>Fossiles</a:t>
            </a:r>
            <a:r>
              <a:rPr lang="en-US" altLang="en-US" sz="3200" b="1" dirty="0">
                <a:latin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latin typeface="Tahoma" panose="020B0604030504040204" pitchFamily="34" charset="0"/>
                <a:cs typeface="Arial" panose="020B0604020202020204" pitchFamily="34" charset="0"/>
              </a:rPr>
              <a:t>créatures</a:t>
            </a:r>
            <a:r>
              <a:rPr lang="en-US" altLang="en-US" sz="3200" b="1" dirty="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ahoma" panose="020B0604030504040204" pitchFamily="34" charset="0"/>
                <a:cs typeface="Arial" panose="020B0604020202020204" pitchFamily="34" charset="0"/>
              </a:rPr>
              <a:t>apparues</a:t>
            </a:r>
            <a:r>
              <a:rPr lang="en-US" altLang="en-US" sz="3200" b="1" dirty="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ahoma" panose="020B0604030504040204" pitchFamily="34" charset="0"/>
                <a:cs typeface="Arial" panose="020B0604020202020204" pitchFamily="34" charset="0"/>
              </a:rPr>
              <a:t>lors</a:t>
            </a:r>
            <a:r>
              <a:rPr lang="en-US" altLang="en-US" sz="3200" b="1" dirty="0">
                <a:latin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latin typeface="Tahoma" panose="020B0604030504040204" pitchFamily="34" charset="0"/>
                <a:cs typeface="Arial" panose="020B0604020202020204" pitchFamily="34" charset="0"/>
              </a:rPr>
              <a:t>l’explosion</a:t>
            </a:r>
            <a:r>
              <a:rPr lang="en-US" altLang="en-US" sz="3200" b="1" dirty="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Tahoma" panose="020B0604030504040204" pitchFamily="34" charset="0"/>
                <a:cs typeface="Arial" panose="020B0604020202020204" pitchFamily="34" charset="0"/>
              </a:rPr>
              <a:t>cambrienne</a:t>
            </a:r>
            <a:endParaRPr lang="en-US" altLang="en-US" sz="3200" b="1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hlinkClick r:id="rId3"/>
            <a:extLst>
              <a:ext uri="{FF2B5EF4-FFF2-40B4-BE49-F238E27FC236}">
                <a16:creationId xmlns:a16="http://schemas.microsoft.com/office/drawing/2014/main" id="{BA6723FC-D325-0FB4-8A2B-A8E5988B3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986088"/>
            <a:ext cx="1200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>
            <a:extLst>
              <a:ext uri="{FF2B5EF4-FFF2-40B4-BE49-F238E27FC236}">
                <a16:creationId xmlns:a16="http://schemas.microsoft.com/office/drawing/2014/main" id="{182018D5-209F-6456-05DC-4B0413EE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35013"/>
            <a:ext cx="7696200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Text Box 4">
            <a:extLst>
              <a:ext uri="{FF2B5EF4-FFF2-40B4-BE49-F238E27FC236}">
                <a16:creationId xmlns:a16="http://schemas.microsoft.com/office/drawing/2014/main" id="{F3E10477-0466-2ED4-A56B-ED6452E5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524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vie au </a:t>
            </a:r>
            <a:r>
              <a:rPr lang="en-US" alt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Cambrien</a:t>
            </a:r>
            <a:endParaRPr lang="en-US" alt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>
            <a:extLst>
              <a:ext uri="{FF2B5EF4-FFF2-40B4-BE49-F238E27FC236}">
                <a16:creationId xmlns:a16="http://schemas.microsoft.com/office/drawing/2014/main" id="{0CC1FE6F-284B-79A3-072C-F8175911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0"/>
            <a:ext cx="589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5">
            <a:extLst>
              <a:ext uri="{FF2B5EF4-FFF2-40B4-BE49-F238E27FC236}">
                <a16:creationId xmlns:a16="http://schemas.microsoft.com/office/drawing/2014/main" id="{1F349543-C8FC-58F8-5010-4622F44C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89560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1" name="Picture 7">
            <a:extLst>
              <a:ext uri="{FF2B5EF4-FFF2-40B4-BE49-F238E27FC236}">
                <a16:creationId xmlns:a16="http://schemas.microsoft.com/office/drawing/2014/main" id="{F3AF25CC-B409-E947-E53C-BF53C6C1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259080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Text Box 8">
            <a:extLst>
              <a:ext uri="{FF2B5EF4-FFF2-40B4-BE49-F238E27FC236}">
                <a16:creationId xmlns:a16="http://schemas.microsoft.com/office/drawing/2014/main" id="{B953A43A-DFAC-D566-902E-11C4927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1555750"/>
            <a:ext cx="115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5413" name="Text Box 10">
            <a:extLst>
              <a:ext uri="{FF2B5EF4-FFF2-40B4-BE49-F238E27FC236}">
                <a16:creationId xmlns:a16="http://schemas.microsoft.com/office/drawing/2014/main" id="{39FF474F-3161-9B7A-107A-AFE014CC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33600"/>
            <a:ext cx="4876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Des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preuves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l’évolution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humaine ?
Chromosome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humain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#2 et chromosome du grand singe #2 a, 2b :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preuve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d’une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descendance commune.</a:t>
            </a:r>
            <a:endParaRPr lang="en-US" altLang="en-US" sz="2800" b="1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B5A41D5B-1425-4E52-B5FB-F9A8B01BF17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05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Plus de </a:t>
            </a:r>
            <a:r>
              <a:rPr lang="en-US" altLang="en-US" sz="3200" b="1" dirty="0" err="1"/>
              <a:t>preuves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génétiques</a:t>
            </a:r>
            <a:r>
              <a:rPr lang="en-US" altLang="en-US" sz="3200" b="1" dirty="0"/>
              <a:t> de </a:t>
            </a:r>
            <a:r>
              <a:rPr lang="en-US" altLang="en-US" sz="3200" b="1" dirty="0" err="1"/>
              <a:t>l’ascendance</a:t>
            </a:r>
            <a:r>
              <a:rPr lang="en-US" altLang="en-US" sz="3200" b="1" dirty="0"/>
              <a:t> commune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0A80226-5C09-2893-4C22-7B3961D503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286000"/>
            <a:ext cx="10744200" cy="38401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Char char=""/>
              <a:defRPr/>
            </a:pPr>
            <a:r>
              <a:rPr lang="en-US" altLang="en-US" sz="3200" b="1" dirty="0" err="1"/>
              <a:t>Pseudogènes</a:t>
            </a:r>
            <a:r>
              <a:rPr lang="en-US" altLang="en-US" sz="3200" b="1" dirty="0"/>
              <a:t>
</a:t>
            </a:r>
            <a:r>
              <a:rPr lang="en-US" altLang="en-US" sz="3200" b="1" dirty="0" err="1"/>
              <a:t>Pseudogène</a:t>
            </a:r>
            <a:r>
              <a:rPr lang="en-US" altLang="en-US" sz="3200" b="1" dirty="0"/>
              <a:t> de la </a:t>
            </a:r>
            <a:r>
              <a:rPr lang="en-US" altLang="en-US" sz="3200" b="1" dirty="0" err="1"/>
              <a:t>vitamine</a:t>
            </a:r>
            <a:r>
              <a:rPr lang="en-US" altLang="en-US" sz="3200" b="1" dirty="0"/>
              <a:t> C chez les grands singes et les </a:t>
            </a:r>
            <a:r>
              <a:rPr lang="en-US" altLang="en-US" sz="3200" b="1" dirty="0" err="1"/>
              <a:t>humains</a:t>
            </a:r>
            <a:r>
              <a:rPr lang="en-US" altLang="en-US" sz="3200" b="1" dirty="0"/>
              <a:t>
</a:t>
            </a:r>
            <a:r>
              <a:rPr lang="en-US" altLang="en-US" sz="3200" b="1" dirty="0" err="1"/>
              <a:t>Rétroposons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sinusoïds</a:t>
            </a:r>
            <a:r>
              <a:rPr lang="en-US" altLang="en-US" sz="3200" b="1" dirty="0"/>
              <a:t> (</a:t>
            </a:r>
            <a:r>
              <a:rPr lang="en-US" altLang="en-US" sz="3200" b="1" dirty="0" err="1"/>
              <a:t>éléments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intercalés</a:t>
            </a:r>
            <a:r>
              <a:rPr lang="en-US" altLang="en-US" sz="3200" b="1" dirty="0"/>
              <a:t> courts), etc.
Insertions </a:t>
            </a:r>
            <a:r>
              <a:rPr lang="en-US" altLang="en-US" sz="3200" b="1" dirty="0" err="1"/>
              <a:t>virales</a:t>
            </a:r>
            <a:endParaRPr lang="en-US" altLang="en-US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1BB46A0-0ED3-DF37-064E-A0819913F1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681038"/>
            <a:ext cx="9404350" cy="919162"/>
          </a:xfrm>
        </p:spPr>
        <p:txBody>
          <a:bodyPr/>
          <a:lstStyle/>
          <a:p>
            <a:pPr eaLnBrk="1" hangingPunct="1"/>
            <a:r>
              <a:rPr lang="en-US" altLang="en-US" b="1"/>
              <a:t>Religion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4E2E629-EBB9-C397-D526-FE2CE2ABA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10631487" cy="4500562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</a:rPr>
              <a:t>La </a:t>
            </a:r>
            <a:r>
              <a:rPr lang="en-US" altLang="en-US" sz="3200" b="1" dirty="0" err="1">
                <a:solidFill>
                  <a:srgbClr val="FFFF00"/>
                </a:solidFill>
              </a:rPr>
              <a:t>connaissance</a:t>
            </a:r>
            <a:r>
              <a:rPr lang="en-US" altLang="en-US" sz="3200" b="1" dirty="0">
                <a:solidFill>
                  <a:srgbClr val="FFFF00"/>
                </a:solidFill>
              </a:rPr>
              <a:t> religieuse </a:t>
            </a:r>
            <a:r>
              <a:rPr lang="en-US" altLang="en-US" sz="3200" b="1" dirty="0" err="1">
                <a:solidFill>
                  <a:srgbClr val="FFFF00"/>
                </a:solidFill>
              </a:rPr>
              <a:t>est</a:t>
            </a:r>
            <a:r>
              <a:rPr lang="en-US" altLang="en-US" sz="3200" b="1" dirty="0">
                <a:solidFill>
                  <a:srgbClr val="FFFF00"/>
                </a:solidFill>
              </a:rPr>
              <a:t> qualitative et non quantitative.
La </a:t>
            </a:r>
            <a:r>
              <a:rPr lang="en-US" altLang="en-US" sz="3200" b="1" dirty="0" err="1">
                <a:solidFill>
                  <a:srgbClr val="FFFF00"/>
                </a:solidFill>
              </a:rPr>
              <a:t>connaissance</a:t>
            </a:r>
            <a:r>
              <a:rPr lang="en-US" altLang="en-US" sz="3200" b="1" dirty="0">
                <a:solidFill>
                  <a:srgbClr val="FFFF00"/>
                </a:solidFill>
              </a:rPr>
              <a:t> religieuse ne </a:t>
            </a:r>
            <a:r>
              <a:rPr lang="en-US" altLang="en-US" sz="3200" b="1" dirty="0" err="1">
                <a:solidFill>
                  <a:srgbClr val="FFFF00"/>
                </a:solidFill>
              </a:rPr>
              <a:t>s’obtient</a:t>
            </a:r>
            <a:r>
              <a:rPr lang="en-US" altLang="en-US" sz="3200" b="1" dirty="0">
                <a:solidFill>
                  <a:srgbClr val="FFFF00"/>
                </a:solidFill>
              </a:rPr>
              <a:t> pas par la </a:t>
            </a:r>
            <a:r>
              <a:rPr lang="en-US" altLang="en-US" sz="3200" b="1" dirty="0" err="1">
                <a:solidFill>
                  <a:srgbClr val="FFFF00"/>
                </a:solidFill>
              </a:rPr>
              <a:t>mesure</a:t>
            </a:r>
            <a:r>
              <a:rPr lang="en-US" altLang="en-US" sz="3200" b="1" dirty="0">
                <a:solidFill>
                  <a:srgbClr val="FFFF00"/>
                </a:solidFill>
              </a:rPr>
              <a:t>  
Dans la religion, la </a:t>
            </a:r>
            <a:r>
              <a:rPr lang="en-US" altLang="en-US" sz="3200" b="1" dirty="0" err="1">
                <a:solidFill>
                  <a:srgbClr val="FFFF00"/>
                </a:solidFill>
              </a:rPr>
              <a:t>connaissance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est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considérée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comme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vraie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ou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fausse</a:t>
            </a:r>
            <a:r>
              <a:rPr lang="en-US" altLang="en-US" sz="3200" b="1" dirty="0">
                <a:solidFill>
                  <a:srgbClr val="FFFF00"/>
                </a:solidFill>
              </a:rPr>
              <a:t>. 
La </a:t>
            </a:r>
            <a:r>
              <a:rPr lang="en-US" altLang="en-US" sz="3200" b="1" dirty="0" err="1">
                <a:solidFill>
                  <a:srgbClr val="FFFF00"/>
                </a:solidFill>
              </a:rPr>
              <a:t>connaissance</a:t>
            </a:r>
            <a:r>
              <a:rPr lang="en-US" altLang="en-US" sz="3200" b="1" dirty="0">
                <a:solidFill>
                  <a:srgbClr val="FFFF00"/>
                </a:solidFill>
              </a:rPr>
              <a:t> religieuse </a:t>
            </a:r>
            <a:r>
              <a:rPr lang="en-US" altLang="en-US" sz="3200" b="1" dirty="0" err="1">
                <a:solidFill>
                  <a:srgbClr val="FFFF00"/>
                </a:solidFill>
              </a:rPr>
              <a:t>n’est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ni</a:t>
            </a:r>
            <a:r>
              <a:rPr lang="en-US" altLang="en-US" sz="3200" b="1" dirty="0">
                <a:solidFill>
                  <a:srgbClr val="FFFF00"/>
                </a:solidFill>
              </a:rPr>
              <a:t> progressive, </a:t>
            </a:r>
            <a:r>
              <a:rPr lang="en-US" altLang="en-US" sz="3200" b="1" dirty="0" err="1">
                <a:solidFill>
                  <a:srgbClr val="FFFF00"/>
                </a:solidFill>
              </a:rPr>
              <a:t>ni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provisoire</a:t>
            </a:r>
            <a:r>
              <a:rPr lang="en-US" altLang="en-US" sz="32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92" name="Group 136">
            <a:extLst>
              <a:ext uri="{FF2B5EF4-FFF2-40B4-BE49-F238E27FC236}">
                <a16:creationId xmlns:a16="http://schemas.microsoft.com/office/drawing/2014/main" id="{0ED827A4-6045-6E6B-C9AB-E7C5CBBDE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89560"/>
              </p:ext>
            </p:extLst>
          </p:nvPr>
        </p:nvGraphicFramePr>
        <p:xfrm>
          <a:off x="1905000" y="228600"/>
          <a:ext cx="7010400" cy="3428999"/>
        </p:xfrm>
        <a:graphic>
          <a:graphicData uri="http://schemas.openxmlformats.org/drawingml/2006/table">
            <a:tbl>
              <a:tblPr/>
              <a:tblGrid>
                <a:gridCol w="2476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Tableau 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Séquence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gène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 qui</a:t>
                      </a:r>
                      <a:b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codes pour les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protéines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Segment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d’ADN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aléatoire</a:t>
                      </a:r>
                      <a:b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entre les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gènes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Chimpanzé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100%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98%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Chien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99%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52%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Souris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99%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Poules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75%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Mouche des fruits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~0%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Nématode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35%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~0%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9540" name="Rectangle 137">
            <a:extLst>
              <a:ext uri="{FF2B5EF4-FFF2-40B4-BE49-F238E27FC236}">
                <a16:creationId xmlns:a16="http://schemas.microsoft.com/office/drawing/2014/main" id="{5411D2E7-0D60-C265-8E2A-257FBF0A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44069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41" name="Text Box 139">
            <a:extLst>
              <a:ext uri="{FF2B5EF4-FFF2-40B4-BE49-F238E27FC236}">
                <a16:creationId xmlns:a16="http://schemas.microsoft.com/office/drawing/2014/main" id="{A96FAA84-57F8-D943-139E-33F50EA4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75087"/>
            <a:ext cx="11049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Mais...   Les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taux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 mutation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ponctuelle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aléatoire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typiques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sont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d’environ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1x10-5 à 1x10-7 mutations/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génération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
5 millions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d’années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 250 000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générations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.
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Suffisant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pour que des mutations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aléatoires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expliquent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le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changement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sans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l’intervention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d’une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main </a:t>
            </a:r>
            <a:r>
              <a:rPr lang="en-US" altLang="en-US" sz="2800" b="1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directrice</a:t>
            </a: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ED030F6-7CAE-BC51-EF51-D53A3C7905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9296400" cy="571500"/>
          </a:xfrm>
        </p:spPr>
        <p:txBody>
          <a:bodyPr/>
          <a:lstStyle/>
          <a:p>
            <a:pPr eaLnBrk="1" hangingPunct="1"/>
            <a:r>
              <a:rPr lang="en-US" altLang="en-US" sz="4000" b="1" dirty="0" err="1"/>
              <a:t>Quelques</a:t>
            </a:r>
            <a:r>
              <a:rPr lang="en-US" altLang="en-US" sz="4000" b="1" dirty="0"/>
              <a:t> conclusions </a:t>
            </a:r>
            <a:r>
              <a:rPr lang="en-US" altLang="en-US" sz="4000" b="1" dirty="0" err="1"/>
              <a:t>provisoires</a:t>
            </a:r>
            <a:endParaRPr lang="en-US" altLang="en-US" sz="4000" b="1" dirty="0"/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1BD5F833-D402-38CA-BA14-929B586DF8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11430000" cy="5334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400" b="1" dirty="0" err="1">
                <a:solidFill>
                  <a:srgbClr val="FFFF00"/>
                </a:solidFill>
              </a:rPr>
              <a:t>L’évolution</a:t>
            </a:r>
            <a:r>
              <a:rPr lang="en-US" altLang="en-US" sz="2400" b="1" dirty="0">
                <a:solidFill>
                  <a:srgbClr val="FFFF00"/>
                </a:solidFill>
              </a:rPr>
              <a:t> a </a:t>
            </a:r>
            <a:r>
              <a:rPr lang="en-US" altLang="en-US" sz="2400" b="1" dirty="0" err="1">
                <a:solidFill>
                  <a:srgbClr val="FFFF00"/>
                </a:solidFill>
              </a:rPr>
              <a:t>eu</a:t>
            </a:r>
            <a:r>
              <a:rPr lang="en-US" altLang="en-US" sz="2400" b="1" dirty="0">
                <a:solidFill>
                  <a:srgbClr val="FFFF00"/>
                </a:solidFill>
              </a:rPr>
              <a:t> lieu.  Une </a:t>
            </a:r>
            <a:r>
              <a:rPr lang="en-US" altLang="en-US" sz="2400" b="1" dirty="0" err="1">
                <a:solidFill>
                  <a:srgbClr val="FFFF00"/>
                </a:solidFill>
              </a:rPr>
              <a:t>microévolution</a:t>
            </a:r>
            <a:r>
              <a:rPr lang="en-US" altLang="en-US" sz="2400" b="1" dirty="0">
                <a:solidFill>
                  <a:srgbClr val="FFFF00"/>
                </a:solidFill>
              </a:rPr>
              <a:t> a </a:t>
            </a:r>
            <a:r>
              <a:rPr lang="en-US" altLang="en-US" sz="2400" b="1" dirty="0" err="1">
                <a:solidFill>
                  <a:srgbClr val="FFFF00"/>
                </a:solidFill>
              </a:rPr>
              <a:t>été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observée</a:t>
            </a:r>
            <a:r>
              <a:rPr lang="en-US" altLang="en-US" sz="2400" b="1" dirty="0">
                <a:solidFill>
                  <a:srgbClr val="FFFF00"/>
                </a:solidFill>
              </a:rPr>
              <a:t>.
Les </a:t>
            </a:r>
            <a:r>
              <a:rPr lang="en-US" altLang="en-US" sz="2400" b="1" dirty="0" err="1">
                <a:solidFill>
                  <a:srgbClr val="FFFF00"/>
                </a:solidFill>
              </a:rPr>
              <a:t>preuves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fossiles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soutiennent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fortement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l’idée</a:t>
            </a:r>
            <a:r>
              <a:rPr lang="en-US" altLang="en-US" sz="2400" b="1" dirty="0">
                <a:solidFill>
                  <a:srgbClr val="FFFF00"/>
                </a:solidFill>
              </a:rPr>
              <a:t> d’un </a:t>
            </a:r>
            <a:r>
              <a:rPr lang="en-US" altLang="en-US" sz="2400" b="1" dirty="0" err="1">
                <a:solidFill>
                  <a:srgbClr val="FFFF00"/>
                </a:solidFill>
              </a:rPr>
              <a:t>changement</a:t>
            </a:r>
            <a:r>
              <a:rPr lang="en-US" altLang="en-US" sz="2400" b="1" dirty="0">
                <a:solidFill>
                  <a:srgbClr val="FFFF00"/>
                </a:solidFill>
              </a:rPr>
              <a:t> au fil du temps, </a:t>
            </a:r>
            <a:r>
              <a:rPr lang="en-US" altLang="en-US" sz="2400" b="1" dirty="0" err="1">
                <a:solidFill>
                  <a:srgbClr val="FFFF00"/>
                </a:solidFill>
              </a:rPr>
              <a:t>mais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ce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changement</a:t>
            </a:r>
            <a:r>
              <a:rPr lang="en-US" altLang="en-US" sz="2400" b="1" dirty="0">
                <a:solidFill>
                  <a:srgbClr val="FFFF00"/>
                </a:solidFill>
              </a:rPr>
              <a:t> se </a:t>
            </a:r>
            <a:r>
              <a:rPr lang="en-US" altLang="en-US" sz="2400" b="1" dirty="0" err="1">
                <a:solidFill>
                  <a:srgbClr val="FFFF00"/>
                </a:solidFill>
              </a:rPr>
              <a:t>produit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souvent</a:t>
            </a:r>
            <a:r>
              <a:rPr lang="en-US" altLang="en-US" sz="2400" b="1" dirty="0">
                <a:solidFill>
                  <a:srgbClr val="FFFF00"/>
                </a:solidFill>
              </a:rPr>
              <a:t> par rafales </a:t>
            </a:r>
            <a:r>
              <a:rPr lang="en-US" altLang="en-US" sz="2400" b="1" dirty="0" err="1">
                <a:solidFill>
                  <a:srgbClr val="FFFF00"/>
                </a:solidFill>
              </a:rPr>
              <a:t>étonnamment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soudaines</a:t>
            </a:r>
            <a:r>
              <a:rPr lang="en-US" altLang="en-US" sz="2400" b="1" dirty="0">
                <a:solidFill>
                  <a:srgbClr val="FFFF00"/>
                </a:solidFill>
              </a:rPr>
              <a:t>. 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L’explosion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cambrienne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soulève</a:t>
            </a:r>
            <a:r>
              <a:rPr lang="en-US" altLang="en-US" sz="2400" b="1" dirty="0">
                <a:solidFill>
                  <a:srgbClr val="FFFF00"/>
                </a:solidFill>
              </a:rPr>
              <a:t> de </a:t>
            </a:r>
            <a:r>
              <a:rPr lang="en-US" altLang="en-US" sz="2400" b="1" dirty="0" err="1">
                <a:solidFill>
                  <a:srgbClr val="FFFF00"/>
                </a:solidFill>
              </a:rPr>
              <a:t>vraies</a:t>
            </a:r>
            <a:r>
              <a:rPr lang="en-US" altLang="en-US" sz="2400" b="1" dirty="0">
                <a:solidFill>
                  <a:srgbClr val="FFFF00"/>
                </a:solidFill>
              </a:rPr>
              <a:t> questions.
Les </a:t>
            </a:r>
            <a:r>
              <a:rPr lang="en-US" altLang="en-US" sz="2400" b="1" dirty="0" err="1">
                <a:solidFill>
                  <a:srgbClr val="FFFF00"/>
                </a:solidFill>
              </a:rPr>
              <a:t>preuves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génétiques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soutiennent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assez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fortement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l’idée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d’une</a:t>
            </a:r>
            <a:r>
              <a:rPr lang="en-US" altLang="en-US" sz="2400" b="1" dirty="0">
                <a:solidFill>
                  <a:srgbClr val="FFFF00"/>
                </a:solidFill>
              </a:rPr>
              <a:t> descendance commune.  </a:t>
            </a:r>
            <a:r>
              <a:rPr lang="en-US" altLang="en-US" sz="2400" b="1" dirty="0" err="1">
                <a:solidFill>
                  <a:srgbClr val="FFFF00"/>
                </a:solidFill>
              </a:rPr>
              <a:t>Qu’on</a:t>
            </a:r>
            <a:r>
              <a:rPr lang="en-US" altLang="en-US" sz="2400" b="1" dirty="0">
                <a:solidFill>
                  <a:srgbClr val="FFFF00"/>
                </a:solidFill>
              </a:rPr>
              <a:t> le </a:t>
            </a:r>
            <a:r>
              <a:rPr lang="en-US" altLang="en-US" sz="2400" b="1" dirty="0" err="1">
                <a:solidFill>
                  <a:srgbClr val="FFFF00"/>
                </a:solidFill>
              </a:rPr>
              <a:t>veuille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ou</a:t>
            </a:r>
            <a:r>
              <a:rPr lang="en-US" altLang="en-US" sz="2400" b="1" dirty="0">
                <a:solidFill>
                  <a:srgbClr val="FFFF00"/>
                </a:solidFill>
              </a:rPr>
              <a:t> non, </a:t>
            </a:r>
            <a:r>
              <a:rPr lang="en-US" altLang="en-US" sz="2400" b="1" dirty="0" err="1">
                <a:solidFill>
                  <a:srgbClr val="FFFF00"/>
                </a:solidFill>
              </a:rPr>
              <a:t>cela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est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également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vrai</a:t>
            </a:r>
            <a:r>
              <a:rPr lang="en-US" altLang="en-US" sz="2400" b="1" dirty="0">
                <a:solidFill>
                  <a:srgbClr val="FFFF00"/>
                </a:solidFill>
              </a:rPr>
              <a:t> pour les </a:t>
            </a:r>
            <a:r>
              <a:rPr lang="en-US" altLang="en-US" sz="2400" b="1" dirty="0" err="1">
                <a:solidFill>
                  <a:srgbClr val="FFFF00"/>
                </a:solidFill>
              </a:rPr>
              <a:t>humains</a:t>
            </a:r>
            <a:r>
              <a:rPr lang="en-US" altLang="en-US" sz="2400" b="1" dirty="0">
                <a:solidFill>
                  <a:srgbClr val="FFFF00"/>
                </a:solidFill>
              </a:rPr>
              <a:t>.
Les arguments </a:t>
            </a:r>
            <a:r>
              <a:rPr lang="en-US" altLang="en-US" sz="2400" b="1" dirty="0" err="1">
                <a:solidFill>
                  <a:srgbClr val="FFFF00"/>
                </a:solidFill>
              </a:rPr>
              <a:t>statistiques</a:t>
            </a:r>
            <a:r>
              <a:rPr lang="en-US" altLang="en-US" sz="2400" b="1" dirty="0">
                <a:solidFill>
                  <a:srgbClr val="FFFF00"/>
                </a:solidFill>
              </a:rPr>
              <a:t> et </a:t>
            </a:r>
            <a:r>
              <a:rPr lang="en-US" altLang="en-US" sz="2400" b="1" dirty="0" err="1">
                <a:solidFill>
                  <a:srgbClr val="FFFF00"/>
                </a:solidFill>
              </a:rPr>
              <a:t>autres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soutiennent</a:t>
            </a:r>
            <a:r>
              <a:rPr lang="en-US" altLang="en-US" sz="2400" b="1" dirty="0">
                <a:solidFill>
                  <a:srgbClr val="FFFF00"/>
                </a:solidFill>
              </a:rPr>
              <a:t> que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l’évolution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est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théiste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plutôt</a:t>
            </a:r>
            <a:r>
              <a:rPr lang="en-US" altLang="en-US" sz="2400" b="1" dirty="0">
                <a:solidFill>
                  <a:srgbClr val="FFFF00"/>
                </a:solidFill>
              </a:rPr>
              <a:t> que </a:t>
            </a:r>
            <a:r>
              <a:rPr lang="en-US" altLang="en-US" sz="2400" b="1" dirty="0" err="1">
                <a:solidFill>
                  <a:srgbClr val="FFFF00"/>
                </a:solidFill>
              </a:rPr>
              <a:t>déiste</a:t>
            </a:r>
            <a:r>
              <a:rPr lang="en-US" altLang="en-US" sz="2400" b="1" dirty="0">
                <a:solidFill>
                  <a:srgbClr val="FFFF00"/>
                </a:solidFill>
              </a:rPr>
              <a:t>, </a:t>
            </a:r>
            <a:r>
              <a:rPr lang="en-US" altLang="en-US" sz="2400" b="1" dirty="0" err="1">
                <a:solidFill>
                  <a:srgbClr val="FFFF00"/>
                </a:solidFill>
              </a:rPr>
              <a:t>mais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ce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n’est</a:t>
            </a:r>
            <a:r>
              <a:rPr lang="en-US" altLang="en-US" sz="2400" b="1" dirty="0">
                <a:solidFill>
                  <a:srgbClr val="FFFF00"/>
                </a:solidFill>
              </a:rPr>
              <a:t> pas un argument </a:t>
            </a:r>
            <a:r>
              <a:rPr lang="en-US" altLang="en-US" sz="2400" b="1" dirty="0" err="1">
                <a:solidFill>
                  <a:srgbClr val="FFFF00"/>
                </a:solidFill>
              </a:rPr>
              <a:t>scientifique</a:t>
            </a:r>
            <a:r>
              <a:rPr lang="en-US" altLang="en-US" sz="2400" b="1" dirty="0">
                <a:solidFill>
                  <a:srgbClr val="FFFF00"/>
                </a:solidFill>
              </a:rPr>
              <a:t>.
Dieu a </a:t>
            </a:r>
            <a:r>
              <a:rPr lang="en-US" altLang="en-US" sz="2400" b="1" dirty="0" err="1">
                <a:solidFill>
                  <a:srgbClr val="FFFF00"/>
                </a:solidFill>
              </a:rPr>
              <a:t>inventé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l’évolution</a:t>
            </a:r>
            <a:r>
              <a:rPr lang="en-US" altLang="en-US" sz="2400" b="1" dirty="0">
                <a:solidFill>
                  <a:srgbClr val="FFFF00"/>
                </a:solidFill>
              </a:rPr>
              <a:t> ; </a:t>
            </a:r>
            <a:r>
              <a:rPr lang="en-US" altLang="en-US" sz="2400" b="1" dirty="0" err="1">
                <a:solidFill>
                  <a:srgbClr val="FFFF00"/>
                </a:solidFill>
              </a:rPr>
              <a:t>Donnons-lui</a:t>
            </a:r>
            <a:r>
              <a:rPr lang="en-US" altLang="en-US" sz="2400" b="1" dirty="0">
                <a:solidFill>
                  <a:srgbClr val="FFFF00"/>
                </a:solidFill>
              </a:rPr>
              <a:t> le </a:t>
            </a:r>
            <a:r>
              <a:rPr lang="en-US" altLang="en-US" sz="2400" b="1" dirty="0" err="1">
                <a:solidFill>
                  <a:srgbClr val="FFFF00"/>
                </a:solidFill>
              </a:rPr>
              <a:t>crédit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d’une</a:t>
            </a:r>
            <a:r>
              <a:rPr lang="en-US" altLang="en-US" sz="2400" b="1" dirty="0">
                <a:solidFill>
                  <a:srgbClr val="FFFF00"/>
                </a:solidFill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</a:rPr>
              <a:t>excellente</a:t>
            </a:r>
            <a:r>
              <a:rPr lang="en-US" altLang="en-US" sz="2400" b="1" dirty="0">
                <a:solidFill>
                  <a:srgbClr val="FFFF00"/>
                </a:solidFill>
              </a:rPr>
              <a:t> idée.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12D8FA22-A4D0-081C-5292-3231915CC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7200"/>
            <a:ext cx="8153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L’argument</a:t>
            </a:r>
            <a:r>
              <a:rPr lang="en-US" alt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téléologique</a:t>
            </a:r>
            <a:r>
              <a:rPr lang="en-US" alt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
</a:t>
            </a:r>
            <a:r>
              <a:rPr lang="en-US" altLang="en-US" sz="36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Preuves</a:t>
            </a:r>
            <a:r>
              <a:rPr lang="en-US" alt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 de la conception dans la nature
Le </a:t>
            </a:r>
            <a:r>
              <a:rPr lang="en-US" altLang="en-US" sz="36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principe</a:t>
            </a:r>
            <a:r>
              <a:rPr lang="en-US" alt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anthropique</a:t>
            </a:r>
            <a:endParaRPr lang="en-US" altLang="en-US" sz="36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53603" name="Text Box 4">
            <a:extLst>
              <a:ext uri="{FF2B5EF4-FFF2-40B4-BE49-F238E27FC236}">
                <a16:creationId xmlns:a16="http://schemas.microsoft.com/office/drawing/2014/main" id="{20F578D2-0971-7138-83BE-EEDFC80A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67200"/>
            <a:ext cx="47640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FF"/>
                </a:solidFill>
                <a:latin typeface="Garamond" panose="02020404030301010803" pitchFamily="18" charset="0"/>
              </a:rPr>
              <a:t>Boeing 757 Dreamliner
Conception </a:t>
            </a:r>
            <a:r>
              <a:rPr lang="en-US" altLang="en-US" sz="28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ou</a:t>
            </a:r>
            <a:r>
              <a:rPr lang="en-US" altLang="en-US" sz="2800" b="1" dirty="0">
                <a:solidFill>
                  <a:srgbClr val="FFFFFF"/>
                </a:solidFill>
                <a:latin typeface="Garamond" panose="02020404030301010803" pitchFamily="18" charset="0"/>
              </a:rPr>
              <a:t> accident ?</a:t>
            </a:r>
          </a:p>
        </p:txBody>
      </p:sp>
      <p:pic>
        <p:nvPicPr>
          <p:cNvPr id="153604" name="Picture 6" descr="A mostly white Boeing 757 with blue and yellow trim preparing for landing against a grey sky.">
            <a:extLst>
              <a:ext uri="{FF2B5EF4-FFF2-40B4-BE49-F238E27FC236}">
                <a16:creationId xmlns:a16="http://schemas.microsoft.com/office/drawing/2014/main" id="{EE820A25-7C1F-216F-F2E5-BACD1EBE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433638"/>
            <a:ext cx="5718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1ADA9122-DD90-741A-5E8C-A3DDA8D5DC7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625739"/>
            <a:ext cx="5943600" cy="9191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Le </a:t>
            </a:r>
            <a:r>
              <a:rPr lang="en-US" altLang="en-US" sz="3600" dirty="0" err="1"/>
              <a:t>principe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anthropique</a:t>
            </a:r>
            <a:endParaRPr lang="en-US" altLang="en-US" sz="3600" dirty="0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42F3FE87-3A43-F8A8-2067-5F54C8184F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7125" y="1962680"/>
            <a:ext cx="9937750" cy="3810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FF00"/>
                </a:solidFill>
              </a:rPr>
              <a:t>Les </a:t>
            </a:r>
            <a:r>
              <a:rPr lang="en-US" altLang="en-US" sz="2800" b="1" dirty="0" err="1">
                <a:solidFill>
                  <a:srgbClr val="FFFF00"/>
                </a:solidFill>
              </a:rPr>
              <a:t>lois</a:t>
            </a:r>
            <a:r>
              <a:rPr lang="en-US" altLang="en-US" sz="2800" b="1" dirty="0">
                <a:solidFill>
                  <a:srgbClr val="FFFF00"/>
                </a:solidFill>
              </a:rPr>
              <a:t> de la nature </a:t>
            </a:r>
            <a:r>
              <a:rPr lang="en-US" altLang="en-US" sz="2800" b="1" dirty="0" err="1">
                <a:solidFill>
                  <a:srgbClr val="FFFF00"/>
                </a:solidFill>
              </a:rPr>
              <a:t>sont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ce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qu’elles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sont</a:t>
            </a:r>
            <a:r>
              <a:rPr lang="en-US" altLang="en-US" sz="2800" b="1" dirty="0">
                <a:solidFill>
                  <a:srgbClr val="FFFF00"/>
                </a:solidFill>
              </a:rPr>
              <a:t> et les </a:t>
            </a:r>
            <a:r>
              <a:rPr lang="en-US" altLang="en-US" sz="2800" b="1" dirty="0" err="1">
                <a:solidFill>
                  <a:srgbClr val="FFFF00"/>
                </a:solidFill>
              </a:rPr>
              <a:t>constantes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fondamentales</a:t>
            </a:r>
            <a:r>
              <a:rPr lang="en-US" altLang="en-US" sz="2800" b="1" dirty="0">
                <a:solidFill>
                  <a:srgbClr val="FFFF00"/>
                </a:solidFill>
              </a:rPr>
              <a:t> qui les sous-tendent </a:t>
            </a:r>
            <a:r>
              <a:rPr lang="en-US" altLang="en-US" sz="2800" b="1" dirty="0" err="1">
                <a:solidFill>
                  <a:srgbClr val="FFFF00"/>
                </a:solidFill>
              </a:rPr>
              <a:t>ont</a:t>
            </a:r>
            <a:r>
              <a:rPr lang="en-US" altLang="en-US" sz="2800" b="1" dirty="0">
                <a:solidFill>
                  <a:srgbClr val="FFFF00"/>
                </a:solidFill>
              </a:rPr>
              <a:t> les </a:t>
            </a:r>
            <a:r>
              <a:rPr lang="en-US" altLang="en-US" sz="2800" b="1" dirty="0" err="1">
                <a:solidFill>
                  <a:srgbClr val="FFFF00"/>
                </a:solidFill>
              </a:rPr>
              <a:t>valeurs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qu’elles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ont</a:t>
            </a:r>
            <a:r>
              <a:rPr lang="en-US" altLang="en-US" sz="2800" b="1" dirty="0">
                <a:solidFill>
                  <a:srgbClr val="FFFF00"/>
                </a:solidFill>
              </a:rPr>
              <a:t> par conception ; </a:t>
            </a:r>
            <a:r>
              <a:rPr lang="en-US" altLang="en-US" sz="2800" b="1" dirty="0" err="1">
                <a:solidFill>
                  <a:srgbClr val="FFFF00"/>
                </a:solidFill>
              </a:rPr>
              <a:t>afin</a:t>
            </a:r>
            <a:r>
              <a:rPr lang="en-US" altLang="en-US" sz="2800" b="1" dirty="0">
                <a:solidFill>
                  <a:srgbClr val="FFFF00"/>
                </a:solidFill>
              </a:rPr>
              <a:t> que des </a:t>
            </a:r>
            <a:r>
              <a:rPr lang="en-US" altLang="en-US" sz="2800" b="1" dirty="0" err="1">
                <a:solidFill>
                  <a:srgbClr val="FFFF00"/>
                </a:solidFill>
              </a:rPr>
              <a:t>formes</a:t>
            </a:r>
            <a:r>
              <a:rPr lang="en-US" altLang="en-US" sz="2800" b="1" dirty="0">
                <a:solidFill>
                  <a:srgbClr val="FFFF00"/>
                </a:solidFill>
              </a:rPr>
              <a:t> de vie </a:t>
            </a:r>
            <a:r>
              <a:rPr lang="en-US" altLang="en-US" sz="2800" b="1" dirty="0" err="1">
                <a:solidFill>
                  <a:srgbClr val="FFFF00"/>
                </a:solidFill>
              </a:rPr>
              <a:t>avancées</a:t>
            </a:r>
            <a:r>
              <a:rPr lang="en-US" altLang="en-US" sz="2800" b="1" dirty="0">
                <a:solidFill>
                  <a:srgbClr val="FFFF00"/>
                </a:solidFill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</a:rPr>
              <a:t>telles</a:t>
            </a:r>
            <a:r>
              <a:rPr lang="en-US" altLang="en-US" sz="2800" b="1" dirty="0">
                <a:solidFill>
                  <a:srgbClr val="FFFF00"/>
                </a:solidFill>
              </a:rPr>
              <a:t> que les </a:t>
            </a:r>
            <a:r>
              <a:rPr lang="en-US" altLang="en-US" sz="2800" b="1" dirty="0" err="1">
                <a:solidFill>
                  <a:srgbClr val="FFFF00"/>
                </a:solidFill>
              </a:rPr>
              <a:t>humains</a:t>
            </a:r>
            <a:r>
              <a:rPr lang="en-US" altLang="en-US" sz="2800" b="1" dirty="0">
                <a:solidFill>
                  <a:srgbClr val="FFFF00"/>
                </a:solidFill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</a:rPr>
              <a:t>puissent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exister</a:t>
            </a:r>
            <a:r>
              <a:rPr lang="en-US" altLang="en-US" sz="2800" b="1" dirty="0">
                <a:solidFill>
                  <a:srgbClr val="FFFF00"/>
                </a:solidFill>
              </a:rPr>
              <a:t> dans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l’univers</a:t>
            </a:r>
            <a:r>
              <a:rPr lang="en-US" altLang="en-US" sz="2800" b="1" dirty="0">
                <a:solidFill>
                  <a:srgbClr val="FFFF00"/>
                </a:solidFill>
              </a:rPr>
              <a:t>.
Aristote → Copernic → Herschel → Hubble Aristote ?
L'« </a:t>
            </a:r>
            <a:r>
              <a:rPr lang="en-US" altLang="en-US" sz="2800" b="1" dirty="0" err="1">
                <a:solidFill>
                  <a:srgbClr val="FFFF00"/>
                </a:solidFill>
              </a:rPr>
              <a:t>univers</a:t>
            </a:r>
            <a:r>
              <a:rPr lang="en-US" altLang="en-US" sz="2800" b="1" dirty="0">
                <a:solidFill>
                  <a:srgbClr val="FFFF00"/>
                </a:solidFill>
              </a:rPr>
              <a:t> » </a:t>
            </a:r>
            <a:r>
              <a:rPr lang="en-US" altLang="en-US" sz="2800" b="1" dirty="0" err="1">
                <a:solidFill>
                  <a:srgbClr val="FFFF00"/>
                </a:solidFill>
              </a:rPr>
              <a:t>est</a:t>
            </a:r>
            <a:r>
              <a:rPr lang="en-US" altLang="en-US" sz="2800" b="1" dirty="0">
                <a:solidFill>
                  <a:srgbClr val="FFFF00"/>
                </a:solidFill>
              </a:rPr>
              <a:t>-il </a:t>
            </a:r>
            <a:r>
              <a:rPr lang="en-US" altLang="en-US" sz="2800" b="1" dirty="0" err="1">
                <a:solidFill>
                  <a:srgbClr val="FFFF00"/>
                </a:solidFill>
              </a:rPr>
              <a:t>en</a:t>
            </a:r>
            <a:r>
              <a:rPr lang="en-US" altLang="en-US" sz="2800" b="1" dirty="0">
                <a:solidFill>
                  <a:srgbClr val="FFFF00"/>
                </a:solidFill>
              </a:rPr>
              <a:t> train de </a:t>
            </a:r>
            <a:r>
              <a:rPr lang="en-US" altLang="en-US" sz="2800" b="1" dirty="0" err="1">
                <a:solidFill>
                  <a:srgbClr val="FFFF00"/>
                </a:solidFill>
              </a:rPr>
              <a:t>devenir</a:t>
            </a:r>
            <a:r>
              <a:rPr lang="en-US" altLang="en-US" sz="2800" b="1" dirty="0">
                <a:solidFill>
                  <a:srgbClr val="FFFF00"/>
                </a:solidFill>
              </a:rPr>
              <a:t> plus petit ?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4">
            <a:extLst>
              <a:ext uri="{FF2B5EF4-FFF2-40B4-BE49-F238E27FC236}">
                <a16:creationId xmlns:a16="http://schemas.microsoft.com/office/drawing/2014/main" id="{0F491002-F541-06BE-C2CD-9AB038718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9829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Lucida Sans" panose="020B0602030504020204" pitchFamily="34" charset="77"/>
                <a:cs typeface="Arial" panose="020B0604020202020204" pitchFamily="34" charset="0"/>
              </a:rPr>
              <a:t>Thomas Huxley, le « </a:t>
            </a:r>
            <a:r>
              <a:rPr lang="en-US" altLang="en-US" sz="40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bouledogue</a:t>
            </a:r>
            <a:r>
              <a:rPr lang="en-US" altLang="en-US" sz="4000" b="1" dirty="0">
                <a:latin typeface="Lucida Sans" panose="020B0602030504020204" pitchFamily="34" charset="77"/>
                <a:cs typeface="Arial" panose="020B0604020202020204" pitchFamily="34" charset="0"/>
              </a:rPr>
              <a:t> » de Darwin</a:t>
            </a:r>
            <a:endParaRPr lang="en-US" altLang="en-US" sz="40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pic>
        <p:nvPicPr>
          <p:cNvPr id="157699" name="Picture 6" descr="[]">
            <a:extLst>
              <a:ext uri="{FF2B5EF4-FFF2-40B4-BE49-F238E27FC236}">
                <a16:creationId xmlns:a16="http://schemas.microsoft.com/office/drawing/2014/main" id="{6A96801A-EED0-B824-50B5-F3788F3F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15258"/>
            <a:ext cx="3505200" cy="47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 Box 7">
            <a:extLst>
              <a:ext uri="{FF2B5EF4-FFF2-40B4-BE49-F238E27FC236}">
                <a16:creationId xmlns:a16="http://schemas.microsoft.com/office/drawing/2014/main" id="{33590AA2-A3D8-C6C8-963F-9FB86BA8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6324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« Nous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sommes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autant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le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produit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de forces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aveugles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que la chute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d’une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pierre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sur la terre,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ou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le flux et le reflux des marées.  Nous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venons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d’arriver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, et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l’homme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a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été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fait chair par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une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série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d’accidents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singulièrement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Lucida Sans" panose="020B0602030504020204" pitchFamily="34" charset="77"/>
                <a:cs typeface="Arial" panose="020B0604020202020204" pitchFamily="34" charset="0"/>
              </a:rPr>
              <a:t>bénéfiques</a:t>
            </a:r>
            <a:r>
              <a:rPr lang="en-US" altLang="en-US" sz="2800" b="1" dirty="0">
                <a:latin typeface="Lucida Sans" panose="020B0602030504020204" pitchFamily="34" charset="77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>
            <a:extLst>
              <a:ext uri="{FF2B5EF4-FFF2-40B4-BE49-F238E27FC236}">
                <a16:creationId xmlns:a16="http://schemas.microsoft.com/office/drawing/2014/main" id="{6C242050-5D9E-0ABF-CC5C-73A8FCFA19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981201"/>
            <a:ext cx="11125200" cy="3962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Dans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l’univers</a:t>
            </a:r>
            <a:r>
              <a:rPr lang="en-US" altLang="en-US" sz="2800" b="1" dirty="0">
                <a:solidFill>
                  <a:srgbClr val="FFFF00"/>
                </a:solidFill>
              </a:rPr>
              <a:t> des forces physiques </a:t>
            </a:r>
            <a:r>
              <a:rPr lang="en-US" altLang="en-US" sz="2800" b="1" dirty="0" err="1">
                <a:solidFill>
                  <a:srgbClr val="FFFF00"/>
                </a:solidFill>
              </a:rPr>
              <a:t>aveugles</a:t>
            </a:r>
            <a:r>
              <a:rPr lang="en-US" altLang="en-US" sz="2800" b="1" dirty="0">
                <a:solidFill>
                  <a:srgbClr val="FFFF00"/>
                </a:solidFill>
              </a:rPr>
              <a:t> et de la </a:t>
            </a:r>
            <a:r>
              <a:rPr lang="en-US" altLang="en-US" sz="2800" b="1" dirty="0" err="1">
                <a:solidFill>
                  <a:srgbClr val="FFFF00"/>
                </a:solidFill>
              </a:rPr>
              <a:t>réplication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génétique</a:t>
            </a:r>
            <a:r>
              <a:rPr lang="en-US" altLang="en-US" sz="2800" b="1" dirty="0">
                <a:solidFill>
                  <a:srgbClr val="FFFF00"/>
                </a:solidFill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</a:rPr>
              <a:t>certaines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personnes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vont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être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blessées</a:t>
            </a:r>
            <a:r>
              <a:rPr lang="en-US" altLang="en-US" sz="2800" b="1" dirty="0">
                <a:solidFill>
                  <a:srgbClr val="FFFF00"/>
                </a:solidFill>
              </a:rPr>
              <a:t> et </a:t>
            </a:r>
            <a:r>
              <a:rPr lang="en-US" altLang="en-US" sz="2800" b="1" dirty="0" err="1">
                <a:solidFill>
                  <a:srgbClr val="FFFF00"/>
                </a:solidFill>
              </a:rPr>
              <a:t>d’autres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vont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avoir</a:t>
            </a:r>
            <a:r>
              <a:rPr lang="en-US" altLang="en-US" sz="2800" b="1" dirty="0">
                <a:solidFill>
                  <a:srgbClr val="FFFF00"/>
                </a:solidFill>
              </a:rPr>
              <a:t> de la chance : et </a:t>
            </a:r>
            <a:r>
              <a:rPr lang="en-US" altLang="en-US" sz="2800" b="1" dirty="0" err="1">
                <a:solidFill>
                  <a:srgbClr val="FFFF00"/>
                </a:solidFill>
              </a:rPr>
              <a:t>vous</a:t>
            </a:r>
            <a:r>
              <a:rPr lang="en-US" altLang="en-US" sz="2800" b="1" dirty="0">
                <a:solidFill>
                  <a:srgbClr val="FFFF00"/>
                </a:solidFill>
              </a:rPr>
              <a:t> ne </a:t>
            </a:r>
            <a:r>
              <a:rPr lang="en-US" altLang="en-US" sz="2800" b="1" dirty="0" err="1">
                <a:solidFill>
                  <a:srgbClr val="FFFF00"/>
                </a:solidFill>
              </a:rPr>
              <a:t>trouverez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ni</a:t>
            </a:r>
            <a:r>
              <a:rPr lang="en-US" altLang="en-US" sz="2800" b="1" dirty="0">
                <a:solidFill>
                  <a:srgbClr val="FFFF00"/>
                </a:solidFill>
              </a:rPr>
              <a:t> rime </a:t>
            </a:r>
            <a:r>
              <a:rPr lang="en-US" altLang="en-US" sz="2800" b="1" dirty="0" err="1">
                <a:solidFill>
                  <a:srgbClr val="FFFF00"/>
                </a:solidFill>
              </a:rPr>
              <a:t>ni</a:t>
            </a:r>
            <a:r>
              <a:rPr lang="en-US" altLang="en-US" sz="2800" b="1" dirty="0">
                <a:solidFill>
                  <a:srgbClr val="FFFF00"/>
                </a:solidFill>
              </a:rPr>
              <a:t> raison à </a:t>
            </a:r>
            <a:r>
              <a:rPr lang="en-US" altLang="en-US" sz="2800" b="1" dirty="0" err="1">
                <a:solidFill>
                  <a:srgbClr val="FFFF00"/>
                </a:solidFill>
              </a:rPr>
              <a:t>cela</a:t>
            </a:r>
            <a:r>
              <a:rPr lang="en-US" altLang="en-US" sz="2800" b="1" dirty="0">
                <a:solidFill>
                  <a:srgbClr val="FFFF00"/>
                </a:solidFill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</a:rPr>
              <a:t>ni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aucune</a:t>
            </a:r>
            <a:r>
              <a:rPr lang="en-US" altLang="en-US" sz="2800" b="1" dirty="0">
                <a:solidFill>
                  <a:srgbClr val="FFFF00"/>
                </a:solidFill>
              </a:rPr>
              <a:t> justice. 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L’univers</a:t>
            </a:r>
            <a:r>
              <a:rPr lang="en-US" altLang="en-US" sz="2800" b="1" dirty="0">
                <a:solidFill>
                  <a:srgbClr val="FFFF00"/>
                </a:solidFill>
              </a:rPr>
              <a:t> que nous </a:t>
            </a:r>
            <a:r>
              <a:rPr lang="en-US" altLang="en-US" sz="2800" b="1" dirty="0" err="1">
                <a:solidFill>
                  <a:srgbClr val="FFFF00"/>
                </a:solidFill>
              </a:rPr>
              <a:t>observons</a:t>
            </a:r>
            <a:r>
              <a:rPr lang="en-US" altLang="en-US" sz="2800" b="1" dirty="0">
                <a:solidFill>
                  <a:srgbClr val="FFFF00"/>
                </a:solidFill>
              </a:rPr>
              <a:t> a </a:t>
            </a:r>
            <a:r>
              <a:rPr lang="en-US" altLang="en-US" sz="2800" b="1" dirty="0" err="1">
                <a:solidFill>
                  <a:srgbClr val="FFFF00"/>
                </a:solidFill>
              </a:rPr>
              <a:t>précisément</a:t>
            </a:r>
            <a:r>
              <a:rPr lang="en-US" altLang="en-US" sz="2800" b="1" dirty="0">
                <a:solidFill>
                  <a:srgbClr val="FFFF00"/>
                </a:solidFill>
              </a:rPr>
              <a:t> les </a:t>
            </a:r>
            <a:r>
              <a:rPr lang="en-US" altLang="en-US" sz="2800" b="1" dirty="0" err="1">
                <a:solidFill>
                  <a:srgbClr val="FFFF00"/>
                </a:solidFill>
              </a:rPr>
              <a:t>propriétés</a:t>
            </a:r>
            <a:r>
              <a:rPr lang="en-US" altLang="en-US" sz="2800" b="1" dirty="0">
                <a:solidFill>
                  <a:srgbClr val="FFFF00"/>
                </a:solidFill>
              </a:rPr>
              <a:t> que nous </a:t>
            </a:r>
            <a:r>
              <a:rPr lang="en-US" altLang="en-US" sz="2800" b="1" dirty="0" err="1">
                <a:solidFill>
                  <a:srgbClr val="FFFF00"/>
                </a:solidFill>
              </a:rPr>
              <a:t>devrions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attendre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s’il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n’y</a:t>
            </a:r>
            <a:r>
              <a:rPr lang="en-US" altLang="en-US" sz="2800" b="1" dirty="0">
                <a:solidFill>
                  <a:srgbClr val="FFFF00"/>
                </a:solidFill>
              </a:rPr>
              <a:t> a au fond, </a:t>
            </a:r>
            <a:r>
              <a:rPr lang="en-US" altLang="en-US" sz="2800" b="1" dirty="0" err="1">
                <a:solidFill>
                  <a:srgbClr val="FFFF00"/>
                </a:solidFill>
              </a:rPr>
              <a:t>aucun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dessein</a:t>
            </a:r>
            <a:r>
              <a:rPr lang="en-US" altLang="en-US" sz="2800" b="1" dirty="0">
                <a:solidFill>
                  <a:srgbClr val="FFFF00"/>
                </a:solidFill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</a:rPr>
              <a:t>aucun</a:t>
            </a:r>
            <a:r>
              <a:rPr lang="en-US" altLang="en-US" sz="2800" b="1" dirty="0">
                <a:solidFill>
                  <a:srgbClr val="FFFF00"/>
                </a:solidFill>
              </a:rPr>
              <a:t> but, </a:t>
            </a:r>
            <a:r>
              <a:rPr lang="en-US" altLang="en-US" sz="2800" b="1" dirty="0" err="1">
                <a:solidFill>
                  <a:srgbClr val="FFFF00"/>
                </a:solidFill>
              </a:rPr>
              <a:t>aucun</a:t>
            </a:r>
            <a:r>
              <a:rPr lang="en-US" altLang="en-US" sz="2800" b="1" dirty="0">
                <a:solidFill>
                  <a:srgbClr val="FFFF00"/>
                </a:solidFill>
              </a:rPr>
              <a:t> mal et </a:t>
            </a:r>
            <a:r>
              <a:rPr lang="en-US" altLang="en-US" sz="2800" b="1" dirty="0" err="1">
                <a:solidFill>
                  <a:srgbClr val="FFFF00"/>
                </a:solidFill>
              </a:rPr>
              <a:t>aucun</a:t>
            </a:r>
            <a:r>
              <a:rPr lang="en-US" altLang="en-US" sz="2800" b="1" dirty="0">
                <a:solidFill>
                  <a:srgbClr val="FFFF00"/>
                </a:solidFill>
              </a:rPr>
              <a:t> bien.  Rien que de </a:t>
            </a:r>
            <a:r>
              <a:rPr lang="en-US" altLang="en-US" sz="2800" b="1" dirty="0" err="1">
                <a:solidFill>
                  <a:srgbClr val="FFFF00"/>
                </a:solidFill>
              </a:rPr>
              <a:t>l’indifférence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aveugle</a:t>
            </a:r>
            <a:r>
              <a:rPr lang="en-US" altLang="en-US" sz="2800" b="1" dirty="0">
                <a:solidFill>
                  <a:srgbClr val="FFFF00"/>
                </a:solidFill>
              </a:rPr>
              <a:t> et </a:t>
            </a:r>
            <a:r>
              <a:rPr lang="en-US" altLang="en-US" sz="2800" b="1" dirty="0" err="1">
                <a:solidFill>
                  <a:srgbClr val="FFFF00"/>
                </a:solidFill>
              </a:rPr>
              <a:t>impitoyable</a:t>
            </a:r>
            <a:r>
              <a:rPr lang="en-US" altLang="en-US" sz="2800" b="1" dirty="0">
                <a:solidFill>
                  <a:srgbClr val="FFFF00"/>
                </a:solidFill>
              </a:rPr>
              <a:t>.  L’ADN ne </a:t>
            </a:r>
            <a:r>
              <a:rPr lang="en-US" altLang="en-US" sz="2800" b="1" dirty="0" err="1">
                <a:solidFill>
                  <a:srgbClr val="FFFF00"/>
                </a:solidFill>
              </a:rPr>
              <a:t>sait</a:t>
            </a:r>
            <a:r>
              <a:rPr lang="en-US" altLang="en-US" sz="2800" b="1" dirty="0">
                <a:solidFill>
                  <a:srgbClr val="FFFF00"/>
                </a:solidFill>
              </a:rPr>
              <a:t> pas et ne </a:t>
            </a:r>
            <a:r>
              <a:rPr lang="en-US" altLang="en-US" sz="2800" b="1" dirty="0" err="1">
                <a:solidFill>
                  <a:srgbClr val="FFFF00"/>
                </a:solidFill>
              </a:rPr>
              <a:t>s’en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</a:rPr>
              <a:t>soucie</a:t>
            </a:r>
            <a:r>
              <a:rPr lang="en-US" altLang="en-US" sz="2800" b="1" dirty="0">
                <a:solidFill>
                  <a:srgbClr val="FFFF00"/>
                </a:solidFill>
              </a:rPr>
              <a:t> pas.  L’ADN </a:t>
            </a:r>
            <a:r>
              <a:rPr lang="en-US" altLang="en-US" sz="2800" b="1" dirty="0" err="1">
                <a:solidFill>
                  <a:srgbClr val="FFFF00"/>
                </a:solidFill>
              </a:rPr>
              <a:t>est</a:t>
            </a:r>
            <a:r>
              <a:rPr lang="en-US" altLang="en-US" sz="2800" b="1" dirty="0">
                <a:solidFill>
                  <a:srgbClr val="FFFF00"/>
                </a:solidFill>
              </a:rPr>
              <a:t>, tout </a:t>
            </a:r>
            <a:r>
              <a:rPr lang="en-US" altLang="en-US" sz="2800" b="1" dirty="0" err="1">
                <a:solidFill>
                  <a:srgbClr val="FFFF00"/>
                </a:solidFill>
              </a:rPr>
              <a:t>simplement</a:t>
            </a:r>
            <a:r>
              <a:rPr lang="en-US" altLang="en-US" sz="2800" b="1" dirty="0">
                <a:solidFill>
                  <a:srgbClr val="FFFF00"/>
                </a:solidFill>
              </a:rPr>
              <a:t>, et nous </a:t>
            </a:r>
            <a:r>
              <a:rPr lang="en-US" altLang="en-US" sz="2800" b="1" dirty="0" err="1">
                <a:solidFill>
                  <a:srgbClr val="FFFF00"/>
                </a:solidFill>
              </a:rPr>
              <a:t>dansons</a:t>
            </a:r>
            <a:r>
              <a:rPr lang="en-US" altLang="en-US" sz="2800" b="1" dirty="0">
                <a:solidFill>
                  <a:srgbClr val="FFFF00"/>
                </a:solidFill>
              </a:rPr>
              <a:t> sur </a:t>
            </a:r>
            <a:r>
              <a:rPr lang="en-US" altLang="en-US" sz="2800" b="1" dirty="0" err="1">
                <a:solidFill>
                  <a:srgbClr val="FFFF00"/>
                </a:solidFill>
              </a:rPr>
              <a:t>sa</a:t>
            </a:r>
            <a:r>
              <a:rPr lang="en-US" altLang="en-US" sz="2800" b="1" dirty="0">
                <a:solidFill>
                  <a:srgbClr val="FFFF00"/>
                </a:solidFill>
              </a:rPr>
              <a:t> musique.</a:t>
            </a:r>
          </a:p>
        </p:txBody>
      </p:sp>
      <p:sp>
        <p:nvSpPr>
          <p:cNvPr id="159747" name="Text Box 5">
            <a:extLst>
              <a:ext uri="{FF2B5EF4-FFF2-40B4-BE49-F238E27FC236}">
                <a16:creationId xmlns:a16="http://schemas.microsoft.com/office/drawing/2014/main" id="{19E4CF5A-4A9F-A6EC-F2EC-A41493F2C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574675"/>
            <a:ext cx="5562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>
                <a:latin typeface="Tahoma" panose="020B0604030504040204" pitchFamily="34" charset="0"/>
                <a:cs typeface="Arial" panose="020B0604020202020204" pitchFamily="34" charset="0"/>
              </a:rPr>
              <a:t>Richard Dawkins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4">
            <a:extLst>
              <a:ext uri="{FF2B5EF4-FFF2-40B4-BE49-F238E27FC236}">
                <a16:creationId xmlns:a16="http://schemas.microsoft.com/office/drawing/2014/main" id="{40BDD538-ECEE-E7C5-A142-B3CDDB936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17500"/>
            <a:ext cx="7315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Accident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ou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conception ?  
Le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principe</a:t>
            </a: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Lucida Sans" panose="020B0602030504020204" pitchFamily="34" charset="77"/>
                <a:cs typeface="Arial" panose="020B0604020202020204" pitchFamily="34" charset="0"/>
              </a:rPr>
              <a:t>anthropique</a:t>
            </a:r>
            <a:endParaRPr lang="en-US" altLang="en-US" sz="36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pic>
        <p:nvPicPr>
          <p:cNvPr id="161795" name="Picture 6" descr="watch-movement">
            <a:extLst>
              <a:ext uri="{FF2B5EF4-FFF2-40B4-BE49-F238E27FC236}">
                <a16:creationId xmlns:a16="http://schemas.microsoft.com/office/drawing/2014/main" id="{7F342CDC-75DF-D838-2077-7B249D53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64008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7">
            <a:extLst>
              <a:ext uri="{FF2B5EF4-FFF2-40B4-BE49-F238E27FC236}">
                <a16:creationId xmlns:a16="http://schemas.microsoft.com/office/drawing/2014/main" id="{D7564F7B-0A49-11FD-A787-531C4A90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549525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sp>
        <p:nvSpPr>
          <p:cNvPr id="161797" name="Text Box 8">
            <a:extLst>
              <a:ext uri="{FF2B5EF4-FFF2-40B4-BE49-F238E27FC236}">
                <a16:creationId xmlns:a16="http://schemas.microsoft.com/office/drawing/2014/main" id="{A8CF0DDA-EDBA-0FAB-F558-6A91ED37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08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Lucida Sans" panose="020B0602030504020204" pitchFamily="34" charset="77"/>
                <a:cs typeface="Arial" panose="020B0604020202020204" pitchFamily="34" charset="0"/>
              </a:rPr>
              <a:t>William </a:t>
            </a:r>
            <a:br>
              <a:rPr lang="en-US" altLang="en-US">
                <a:latin typeface="Lucida Sans" panose="020B0602030504020204" pitchFamily="34" charset="77"/>
                <a:cs typeface="Arial" panose="020B0604020202020204" pitchFamily="34" charset="0"/>
              </a:rPr>
            </a:br>
            <a:r>
              <a:rPr lang="en-US" altLang="en-US">
                <a:latin typeface="Lucida Sans" panose="020B0602030504020204" pitchFamily="34" charset="77"/>
                <a:cs typeface="Arial" panose="020B0604020202020204" pitchFamily="34" charset="0"/>
              </a:rPr>
              <a:t>Paley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4">
            <a:extLst>
              <a:ext uri="{FF2B5EF4-FFF2-40B4-BE49-F238E27FC236}">
                <a16:creationId xmlns:a16="http://schemas.microsoft.com/office/drawing/2014/main" id="{394065A6-2E91-1B6B-EF27-AD3E48B30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0"/>
            <a:ext cx="8534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Physique:
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L’univers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finement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réglé</a:t>
            </a:r>
            <a:endParaRPr lang="en-US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43" name="Picture 4">
            <a:extLst>
              <a:ext uri="{FF2B5EF4-FFF2-40B4-BE49-F238E27FC236}">
                <a16:creationId xmlns:a16="http://schemas.microsoft.com/office/drawing/2014/main" id="{22C251D4-3602-E1FD-9B6F-C8BC2906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372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>
            <a:extLst>
              <a:ext uri="{FF2B5EF4-FFF2-40B4-BE49-F238E27FC236}">
                <a16:creationId xmlns:a16="http://schemas.microsoft.com/office/drawing/2014/main" id="{1CF3065C-5871-46C4-E731-561EC880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09800"/>
            <a:ext cx="6858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.00000000000000000000000000000000000000000000000000000000000001</a:t>
            </a:r>
            <a:endParaRPr lang="en-US" altLang="en-US" sz="4000">
              <a:solidFill>
                <a:srgbClr val="FFFF00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4AE9781D-879F-5585-01FF-ED59132FC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"/>
            <a:ext cx="480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latin typeface="Garamond" panose="02020404030301010803" pitchFamily="18" charset="0"/>
                <a:cs typeface="Arial" panose="020B0604020202020204" pitchFamily="34" charset="0"/>
              </a:rPr>
              <a:t>Réglage</a:t>
            </a:r>
            <a:r>
              <a:rPr lang="en-US" altLang="en-US" sz="3200" b="1" dirty="0">
                <a:latin typeface="Garamond" panose="02020404030301010803" pitchFamily="18" charset="0"/>
                <a:cs typeface="Arial" panose="020B0604020202020204" pitchFamily="34" charset="0"/>
              </a:rPr>
              <a:t> fin de la </a:t>
            </a:r>
            <a:r>
              <a:rPr lang="en-US" altLang="en-US" sz="3200" b="1" dirty="0" err="1">
                <a:latin typeface="Garamond" panose="02020404030301010803" pitchFamily="18" charset="0"/>
                <a:cs typeface="Arial" panose="020B0604020202020204" pitchFamily="34" charset="0"/>
              </a:rPr>
              <a:t>constante</a:t>
            </a:r>
            <a:r>
              <a:rPr lang="en-US" altLang="en-US" sz="3200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Garamond" panose="02020404030301010803" pitchFamily="18" charset="0"/>
                <a:cs typeface="Arial" panose="020B0604020202020204" pitchFamily="34" charset="0"/>
              </a:rPr>
              <a:t>gravitationnelle</a:t>
            </a:r>
            <a:endParaRPr lang="en-US" altLang="en-US" sz="32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47D75217-950D-D42D-EC59-C2F36E965A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Gravité</a:t>
            </a:r>
            <a:endParaRPr lang="en-US" altLang="en-US" b="1" dirty="0"/>
          </a:p>
        </p:txBody>
      </p:sp>
      <p:sp>
        <p:nvSpPr>
          <p:cNvPr id="536579" name="Rectangle 3">
            <a:extLst>
              <a:ext uri="{FF2B5EF4-FFF2-40B4-BE49-F238E27FC236}">
                <a16:creationId xmlns:a16="http://schemas.microsoft.com/office/drawing/2014/main" id="{E4ED430E-2010-B81E-E336-E2B927FAE5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052638"/>
            <a:ext cx="9945687" cy="4195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/>
              <a:t>Force </a:t>
            </a:r>
            <a:r>
              <a:rPr lang="en-US" altLang="en-US" sz="2800" b="1" dirty="0" err="1"/>
              <a:t>dominante</a:t>
            </a:r>
            <a:r>
              <a:rPr lang="en-US" altLang="en-US" sz="2800" b="1" dirty="0"/>
              <a:t> sur </a:t>
            </a:r>
            <a:r>
              <a:rPr lang="en-US" altLang="en-US" sz="2800" b="1" dirty="0" err="1"/>
              <a:t>l’échelle</a:t>
            </a:r>
            <a:r>
              <a:rPr lang="en-US" altLang="en-US" sz="2800" b="1" dirty="0"/>
              <a:t> de taille </a:t>
            </a:r>
            <a:r>
              <a:rPr lang="en-US" altLang="en-US" sz="2800" b="1" dirty="0" err="1"/>
              <a:t>astronomique</a:t>
            </a:r>
            <a:r>
              <a:rPr lang="en-US" altLang="en-US" sz="2800" b="1" dirty="0"/>
              <a:t>.
</a:t>
            </a:r>
            <a:r>
              <a:rPr lang="en-US" altLang="en-US" sz="2800" b="1" dirty="0" err="1"/>
              <a:t>Besoin</a:t>
            </a:r>
            <a:r>
              <a:rPr lang="en-US" altLang="en-US" sz="2800" b="1" dirty="0"/>
              <a:t> d’un </a:t>
            </a:r>
            <a:r>
              <a:rPr lang="en-US" altLang="en-US" sz="2800" b="1" dirty="0" err="1"/>
              <a:t>équilibre</a:t>
            </a:r>
            <a:r>
              <a:rPr lang="en-US" altLang="en-US" sz="2800" b="1" dirty="0"/>
              <a:t> très </a:t>
            </a:r>
            <a:r>
              <a:rPr lang="en-US" altLang="en-US" sz="2800" b="1" dirty="0" err="1"/>
              <a:t>proche</a:t>
            </a:r>
            <a:r>
              <a:rPr lang="en-US" altLang="en-US" sz="2800" b="1" dirty="0"/>
              <a:t> de la </a:t>
            </a:r>
            <a:r>
              <a:rPr lang="en-US" altLang="en-US" sz="2800" b="1" dirty="0" err="1"/>
              <a:t>gravité</a:t>
            </a:r>
            <a:r>
              <a:rPr lang="en-US" altLang="en-US" sz="2800" b="1" dirty="0"/>
              <a:t> et de </a:t>
            </a:r>
            <a:r>
              <a:rPr lang="en-US" altLang="en-US" sz="2800" b="1" dirty="0" err="1"/>
              <a:t>l’expansion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cosmique</a:t>
            </a:r>
            <a:r>
              <a:rPr lang="en-US" altLang="en-US" sz="2800" b="1" dirty="0"/>
              <a:t> pour un </a:t>
            </a:r>
            <a:r>
              <a:rPr lang="en-US" altLang="en-US" sz="2800" b="1" dirty="0" err="1"/>
              <a:t>univers</a:t>
            </a:r>
            <a:r>
              <a:rPr lang="en-US" altLang="en-US" sz="2800" b="1" dirty="0"/>
              <a:t> stable.
Si la </a:t>
            </a:r>
            <a:r>
              <a:rPr lang="en-US" altLang="en-US" sz="2800" b="1" dirty="0" err="1"/>
              <a:t>gravité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s’affaiblit</a:t>
            </a:r>
            <a:r>
              <a:rPr lang="en-US" altLang="en-US" sz="2800" b="1" dirty="0"/>
              <a:t> de 1 sur 1060, </a:t>
            </a:r>
            <a:r>
              <a:rPr lang="en-US" altLang="en-US" sz="2800" b="1" dirty="0" err="1"/>
              <a:t>l’univers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s’étend</a:t>
            </a:r>
            <a:r>
              <a:rPr lang="en-US" altLang="en-US" sz="2800" b="1" dirty="0"/>
              <a:t> trop </a:t>
            </a:r>
            <a:r>
              <a:rPr lang="en-US" altLang="en-US" sz="2800" b="1" dirty="0" err="1"/>
              <a:t>rapidement</a:t>
            </a:r>
            <a:r>
              <a:rPr lang="en-US" altLang="en-US" sz="2800" b="1" dirty="0"/>
              <a:t>, pas de galaxies </a:t>
            </a:r>
            <a:r>
              <a:rPr lang="en-US" altLang="en-US" sz="2800" b="1" dirty="0" err="1"/>
              <a:t>ni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d’étoiles</a:t>
            </a:r>
            <a:r>
              <a:rPr lang="en-US" altLang="en-US" sz="2800" b="1" dirty="0"/>
              <a:t>.
Si la </a:t>
            </a:r>
            <a:r>
              <a:rPr lang="en-US" altLang="en-US" sz="2800" b="1" dirty="0" err="1"/>
              <a:t>gravité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est</a:t>
            </a:r>
            <a:r>
              <a:rPr lang="en-US" altLang="en-US" sz="2800" b="1" dirty="0"/>
              <a:t> plus forte de 1 sur 1060, </a:t>
            </a:r>
            <a:r>
              <a:rPr lang="en-US" altLang="en-US" sz="2800" b="1" dirty="0" err="1"/>
              <a:t>l’univers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s’effondre</a:t>
            </a:r>
            <a:r>
              <a:rPr lang="en-US" altLang="en-US" sz="2800" b="1" dirty="0"/>
              <a:t> sans former de galaxies </a:t>
            </a:r>
            <a:r>
              <a:rPr lang="en-US" altLang="en-US" sz="2800" b="1" dirty="0" err="1"/>
              <a:t>ou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d’étoiles</a:t>
            </a:r>
            <a:r>
              <a:rPr lang="en-US" altLang="en-US" sz="2800" b="1" dirty="0"/>
              <a:t>.
La </a:t>
            </a:r>
            <a:r>
              <a:rPr lang="en-US" altLang="en-US" sz="2800" b="1" dirty="0" err="1"/>
              <a:t>gravité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est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réglée</a:t>
            </a:r>
            <a:r>
              <a:rPr lang="en-US" altLang="en-US" sz="2800" b="1" dirty="0"/>
              <a:t> avec </a:t>
            </a:r>
            <a:r>
              <a:rPr lang="en-US" altLang="en-US" sz="2800" b="1" dirty="0" err="1"/>
              <a:t>précision</a:t>
            </a:r>
            <a:r>
              <a:rPr lang="en-US" altLang="en-US" sz="2800" b="1" dirty="0"/>
              <a:t> à 1 </a:t>
            </a:r>
            <a:r>
              <a:rPr lang="en-US" altLang="en-US" sz="2800" b="1" dirty="0" err="1"/>
              <a:t>partie</a:t>
            </a:r>
            <a:r>
              <a:rPr lang="en-US" altLang="en-US" sz="2800" b="1" dirty="0"/>
              <a:t> sur 10</a:t>
            </a:r>
            <a:r>
              <a:rPr lang="en-US" altLang="en-US" sz="2800" b="1" baseline="30000" dirty="0"/>
              <a:t>60</a:t>
            </a:r>
            <a:r>
              <a:rPr lang="en-US" altLang="en-US" sz="2800" b="1" dirty="0"/>
              <a:t>.</a:t>
            </a:r>
            <a:endParaRPr lang="en-US" altLang="en-US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7F9FD0E-E082-86DB-B0B4-39C86A46272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00"/>
                </a:solidFill>
              </a:rPr>
              <a:t>Les questions </a:t>
            </a:r>
            <a:r>
              <a:rPr lang="en-US" altLang="en-US" sz="4400" b="1" dirty="0" err="1">
                <a:solidFill>
                  <a:srgbClr val="FFFF00"/>
                </a:solidFill>
              </a:rPr>
              <a:t>auxquelles</a:t>
            </a:r>
            <a:r>
              <a:rPr lang="en-US" altLang="en-US" sz="4400" b="1" dirty="0">
                <a:solidFill>
                  <a:srgbClr val="FFFF00"/>
                </a:solidFill>
              </a:rPr>
              <a:t> la science </a:t>
            </a:r>
            <a:r>
              <a:rPr lang="en-US" altLang="en-US" sz="4400" b="1" dirty="0" err="1">
                <a:solidFill>
                  <a:srgbClr val="FFFF00"/>
                </a:solidFill>
              </a:rPr>
              <a:t>peut</a:t>
            </a:r>
            <a:r>
              <a:rPr lang="en-US" altLang="en-US" sz="4400" b="1" dirty="0">
                <a:solidFill>
                  <a:srgbClr val="FFFF00"/>
                </a:solidFill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</a:rPr>
              <a:t>répondre</a:t>
            </a:r>
            <a:endParaRPr lang="en-US" altLang="en-US" sz="4400" b="1" dirty="0">
              <a:solidFill>
                <a:srgbClr val="FFFF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D63C1A-7BF3-422E-4BC5-1A10285BB8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/>
              <a:t>Quand?
Quoi?
</a:t>
            </a:r>
            <a:r>
              <a:rPr lang="en-US" altLang="en-US" sz="3600" b="1" dirty="0" err="1"/>
              <a:t>Où</a:t>
            </a:r>
            <a:r>
              <a:rPr lang="en-US" altLang="en-US" sz="3600" b="1" dirty="0"/>
              <a:t>?
</a:t>
            </a:r>
            <a:r>
              <a:rPr lang="en-US" altLang="en-US" sz="3600" b="1" dirty="0" err="1"/>
              <a:t>Combien</a:t>
            </a:r>
            <a:r>
              <a:rPr lang="en-US" altLang="en-US" sz="3600" b="1" dirty="0"/>
              <a:t>?
Par </a:t>
            </a:r>
            <a:r>
              <a:rPr lang="en-US" altLang="en-US" sz="3600" b="1" dirty="0" err="1"/>
              <a:t>quels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moyens</a:t>
            </a:r>
            <a:r>
              <a:rPr lang="en-US" altLang="en-US" sz="3600" b="1" dirty="0"/>
              <a:t> 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53C035BE-02DC-E086-D081-F2118DC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1112520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143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        		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Réglage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fin de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l’univers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
Constant Un peu plus grand Un peu plus petit
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1. Constante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gravitationnelle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,   étoiles à très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courte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durée de vie,     pas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d’étoiles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
2. Rapport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électrons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/protons :  pas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d’étoiles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ou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galaxies,     pas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d’étoiles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ou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galaxies
3. Force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nucléaire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forte pas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d’hydrogène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, fusion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uniquement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de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l’hydrogène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
4. Force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nucléaire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faible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tout Il au big bang non Il au big bang
    					                                         pas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d’éléments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lourds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
   5. Force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électrique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, pas de liaison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chimique</a:t>
            </a:r>
            <a:r>
              <a:rPr lang="en-US" alt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, pas de liaison </a:t>
            </a:r>
            <a:r>
              <a:rPr lang="en-US" alt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chimique</a:t>
            </a: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2" charset="2"/>
              </a:rPr>
              <a:t> </a:t>
            </a:r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2" charset="2"/>
              </a:rPr>
              <a:t>   </a:t>
            </a:r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2" charset="2"/>
              </a:rPr>
              <a:t>              </a:t>
            </a:r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2" charset="2"/>
              </a:rPr>
              <a:t>   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D61E8B03-33AE-671E-08E3-D442BAFA87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La force forte</a:t>
            </a:r>
          </a:p>
        </p:txBody>
      </p:sp>
      <p:sp>
        <p:nvSpPr>
          <p:cNvPr id="533507" name="Rectangle 3">
            <a:extLst>
              <a:ext uri="{FF2B5EF4-FFF2-40B4-BE49-F238E27FC236}">
                <a16:creationId xmlns:a16="http://schemas.microsoft.com/office/drawing/2014/main" id="{450FFDF9-2941-6545-0408-6BC96ABBAD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9601200" cy="4191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 err="1"/>
              <a:t>Maintient</a:t>
            </a:r>
            <a:r>
              <a:rPr lang="en-US" altLang="en-US" sz="3200" b="1" dirty="0"/>
              <a:t> le noyau ensemble.
5 % plus </a:t>
            </a:r>
            <a:r>
              <a:rPr lang="en-US" altLang="en-US" sz="3200" b="1" dirty="0" err="1"/>
              <a:t>faible</a:t>
            </a:r>
            <a:r>
              <a:rPr lang="en-US" altLang="en-US" sz="3200" b="1" dirty="0"/>
              <a:t>, pas de </a:t>
            </a:r>
            <a:r>
              <a:rPr lang="en-US" altLang="en-US" sz="3200" b="1" dirty="0" err="1"/>
              <a:t>deutérium</a:t>
            </a:r>
            <a:r>
              <a:rPr lang="en-US" altLang="en-US" sz="3200" b="1" dirty="0"/>
              <a:t>, les étoiles ne </a:t>
            </a:r>
            <a:r>
              <a:rPr lang="en-US" altLang="en-US" sz="3200" b="1" dirty="0" err="1"/>
              <a:t>brûlent</a:t>
            </a:r>
            <a:r>
              <a:rPr lang="en-US" altLang="en-US" sz="3200" b="1" dirty="0"/>
              <a:t> pas
5 % plus fort, stable au diproton, les étoiles </a:t>
            </a:r>
            <a:r>
              <a:rPr lang="en-US" altLang="en-US" sz="3200" b="1" dirty="0" err="1"/>
              <a:t>explosent</a:t>
            </a:r>
            <a:r>
              <a:rPr lang="en-US" altLang="en-US" sz="3200" b="1" dirty="0"/>
              <a:t>
La force forte </a:t>
            </a:r>
            <a:r>
              <a:rPr lang="en-US" altLang="en-US" sz="3200" b="1" dirty="0" err="1"/>
              <a:t>est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réglée</a:t>
            </a:r>
            <a:r>
              <a:rPr lang="en-US" altLang="en-US" sz="3200" b="1" dirty="0"/>
              <a:t> à ±5 % sur la base de </a:t>
            </a:r>
            <a:r>
              <a:rPr lang="en-US" altLang="en-US" sz="3200" b="1" dirty="0" err="1"/>
              <a:t>ces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seules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considérations</a:t>
            </a:r>
            <a:r>
              <a:rPr lang="en-US" altLang="en-US" sz="3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32394688-F423-7E36-BE99-6917B61B55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452438"/>
            <a:ext cx="4992687" cy="9191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La force </a:t>
            </a:r>
            <a:r>
              <a:rPr lang="en-US" altLang="en-US" b="1" dirty="0" err="1"/>
              <a:t>faible</a:t>
            </a:r>
            <a:endParaRPr lang="en-US" altLang="en-US" b="1" dirty="0"/>
          </a:p>
        </p:txBody>
      </p:sp>
      <p:sp>
        <p:nvSpPr>
          <p:cNvPr id="534531" name="Rectangle 3">
            <a:extLst>
              <a:ext uri="{FF2B5EF4-FFF2-40B4-BE49-F238E27FC236}">
                <a16:creationId xmlns:a16="http://schemas.microsoft.com/office/drawing/2014/main" id="{C7269616-925D-4C96-064B-02CAB37BAB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10402887" cy="4195762"/>
          </a:xfrm>
        </p:spPr>
        <p:txBody>
          <a:bodyPr/>
          <a:lstStyle/>
          <a:p>
            <a:pPr eaLnBrk="1" hangingPunct="1"/>
            <a:r>
              <a:rPr lang="en-US" altLang="en-US" sz="3200" b="1" dirty="0" err="1"/>
              <a:t>Maintient</a:t>
            </a:r>
            <a:r>
              <a:rPr lang="en-US" altLang="en-US" sz="3200" b="1" dirty="0"/>
              <a:t> les neutrons ensemble.   
Peu de % plus </a:t>
            </a:r>
            <a:r>
              <a:rPr lang="en-US" altLang="en-US" sz="3200" b="1" dirty="0" err="1"/>
              <a:t>faibles</a:t>
            </a:r>
            <a:r>
              <a:rPr lang="en-US" altLang="en-US" sz="3200" b="1" dirty="0"/>
              <a:t>, peu de neutrons, peu </a:t>
            </a:r>
            <a:r>
              <a:rPr lang="en-US" altLang="en-US" sz="3200" b="1" dirty="0" err="1"/>
              <a:t>d’He</a:t>
            </a:r>
            <a:r>
              <a:rPr lang="en-US" altLang="en-US" sz="3200" b="1" dirty="0"/>
              <a:t>, peu </a:t>
            </a:r>
            <a:r>
              <a:rPr lang="en-US" altLang="en-US" sz="3200" b="1" dirty="0" err="1"/>
              <a:t>d’éléments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lourds</a:t>
            </a:r>
            <a:r>
              <a:rPr lang="en-US" altLang="en-US" sz="3200" b="1" dirty="0"/>
              <a:t> ; </a:t>
            </a:r>
            <a:r>
              <a:rPr lang="en-US" altLang="en-US" sz="3200" b="1" dirty="0" err="1"/>
              <a:t>Même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ceux</a:t>
            </a:r>
            <a:r>
              <a:rPr lang="en-US" altLang="en-US" sz="3200" b="1" dirty="0"/>
              <a:t>-ci </a:t>
            </a:r>
            <a:r>
              <a:rPr lang="en-US" altLang="en-US" sz="3200" b="1" dirty="0" err="1"/>
              <a:t>restent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piégés</a:t>
            </a:r>
            <a:r>
              <a:rPr lang="en-US" altLang="en-US" sz="3200" b="1" dirty="0"/>
              <a:t> dans les étoiles.
Peu de % plus fort, trop de neutrons, trop </a:t>
            </a:r>
            <a:r>
              <a:rPr lang="en-US" altLang="en-US" sz="3200" b="1" dirty="0" err="1"/>
              <a:t>d’He</a:t>
            </a:r>
            <a:r>
              <a:rPr lang="en-US" altLang="en-US" sz="3200" b="1" dirty="0"/>
              <a:t>, trop </a:t>
            </a:r>
            <a:r>
              <a:rPr lang="en-US" altLang="en-US" sz="3200" b="1" dirty="0" err="1"/>
              <a:t>d’éléments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lourds</a:t>
            </a:r>
            <a:r>
              <a:rPr lang="en-US" altLang="en-US" sz="3200" b="1" dirty="0"/>
              <a:t> ; Mais </a:t>
            </a:r>
            <a:r>
              <a:rPr lang="en-US" altLang="en-US" sz="3200" b="1" dirty="0" err="1"/>
              <a:t>ceux</a:t>
            </a:r>
            <a:r>
              <a:rPr lang="en-US" altLang="en-US" sz="3200" b="1" dirty="0"/>
              <a:t>-ci </a:t>
            </a:r>
            <a:r>
              <a:rPr lang="en-US" altLang="en-US" sz="3200" b="1" dirty="0" err="1"/>
              <a:t>aussi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restent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piégés</a:t>
            </a:r>
            <a:r>
              <a:rPr lang="en-US" altLang="en-US" sz="3200" b="1" dirty="0"/>
              <a:t> dans les étoiles.
La force </a:t>
            </a:r>
            <a:r>
              <a:rPr lang="en-US" altLang="en-US" sz="3200" b="1" dirty="0" err="1"/>
              <a:t>faible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est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réglée</a:t>
            </a:r>
            <a:r>
              <a:rPr lang="en-US" altLang="en-US" sz="3200" b="1" dirty="0"/>
              <a:t> à </a:t>
            </a:r>
            <a:r>
              <a:rPr lang="en-US" altLang="en-US" sz="3200" b="1" dirty="0" err="1"/>
              <a:t>quelques</a:t>
            </a:r>
            <a:r>
              <a:rPr lang="en-US" altLang="en-US" sz="3200" b="1" dirty="0"/>
              <a:t> pour cent.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16BC87FC-CA02-9B04-D520-A7EC8488E6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452438"/>
            <a:ext cx="9404350" cy="8429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Résumé sur le </a:t>
            </a:r>
            <a:r>
              <a:rPr lang="en-US" altLang="en-US" b="1" dirty="0" err="1"/>
              <a:t>réglage</a:t>
            </a:r>
            <a:r>
              <a:rPr lang="en-US" altLang="en-US" b="1" dirty="0"/>
              <a:t> fin</a:t>
            </a:r>
          </a:p>
        </p:txBody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BEA09303-D7DF-34C1-9BF5-E14FF11DAA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6113" y="1524000"/>
            <a:ext cx="10899773" cy="472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b="1" dirty="0"/>
              <a:t>La </a:t>
            </a:r>
            <a:r>
              <a:rPr lang="en-US" altLang="en-US" sz="2400" b="1" dirty="0" err="1"/>
              <a:t>combinaison</a:t>
            </a:r>
            <a:r>
              <a:rPr lang="en-US" altLang="en-US" sz="2400" b="1" dirty="0"/>
              <a:t> de </a:t>
            </a:r>
            <a:r>
              <a:rPr lang="en-US" altLang="en-US" sz="2400" b="1" dirty="0" err="1"/>
              <a:t>ces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cas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donne</a:t>
            </a:r>
            <a:r>
              <a:rPr lang="en-US" altLang="en-US" sz="2400" b="1" dirty="0"/>
              <a:t> un </a:t>
            </a:r>
            <a:r>
              <a:rPr lang="en-US" altLang="en-US" sz="2400" b="1" dirty="0" err="1"/>
              <a:t>réglage</a:t>
            </a:r>
            <a:r>
              <a:rPr lang="en-US" altLang="en-US" sz="2400" b="1" dirty="0"/>
              <a:t> fin de plus </a:t>
            </a:r>
            <a:r>
              <a:rPr lang="en-US" altLang="en-US" sz="2400" b="1" dirty="0" err="1"/>
              <a:t>d’une</a:t>
            </a:r>
            <a:r>
              <a:rPr lang="en-US" altLang="en-US" sz="2400" b="1" dirty="0"/>
              <a:t> pièce sur 10100.
</a:t>
            </a:r>
            <a:r>
              <a:rPr lang="en-US" altLang="en-US" sz="2400" b="1" dirty="0" err="1"/>
              <a:t>Avons</a:t>
            </a:r>
            <a:r>
              <a:rPr lang="en-US" altLang="en-US" sz="2400" b="1" dirty="0"/>
              <a:t>-nous </a:t>
            </a:r>
            <a:r>
              <a:rPr lang="en-US" altLang="en-US" sz="2400" b="1" dirty="0" err="1"/>
              <a:t>vraiment</a:t>
            </a:r>
            <a:r>
              <a:rPr lang="en-US" altLang="en-US" sz="2400" b="1" dirty="0"/>
              <a:t> des </a:t>
            </a:r>
            <a:r>
              <a:rPr lang="en-US" altLang="en-US" sz="2400" b="1" dirty="0" err="1"/>
              <a:t>preuves</a:t>
            </a:r>
            <a:r>
              <a:rPr lang="en-US" altLang="en-US" sz="2400" b="1" dirty="0"/>
              <a:t> de </a:t>
            </a:r>
            <a:r>
              <a:rPr lang="en-US" altLang="en-US" sz="2400" b="1" dirty="0" err="1"/>
              <a:t>l’existence</a:t>
            </a:r>
            <a:r>
              <a:rPr lang="en-US" altLang="en-US" sz="2400" b="1" dirty="0"/>
              <a:t> de 10100 </a:t>
            </a:r>
            <a:r>
              <a:rPr lang="en-US" altLang="en-US" sz="2400" b="1" dirty="0" err="1"/>
              <a:t>univers</a:t>
            </a:r>
            <a:r>
              <a:rPr lang="en-US" altLang="en-US" sz="2400" b="1" dirty="0"/>
              <a:t> pour </a:t>
            </a:r>
            <a:r>
              <a:rPr lang="en-US" altLang="en-US" sz="2400" b="1" dirty="0" err="1"/>
              <a:t>rendre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cela</a:t>
            </a:r>
            <a:r>
              <a:rPr lang="en-US" altLang="en-US" sz="2400" b="1" dirty="0"/>
              <a:t> probable </a:t>
            </a:r>
            <a:r>
              <a:rPr lang="en-US" altLang="en-US" sz="2400" b="1" dirty="0" err="1"/>
              <a:t>simplement</a:t>
            </a:r>
            <a:r>
              <a:rPr lang="en-US" altLang="en-US" sz="2400" b="1" dirty="0"/>
              <a:t> par </a:t>
            </a:r>
            <a:r>
              <a:rPr lang="en-US" altLang="en-US" sz="2400" b="1" dirty="0" err="1"/>
              <a:t>hasard</a:t>
            </a:r>
            <a:r>
              <a:rPr lang="en-US" altLang="en-US" sz="2400" b="1" dirty="0"/>
              <a:t> ?
Quelle </a:t>
            </a:r>
            <a:r>
              <a:rPr lang="en-US" altLang="en-US" sz="2400" b="1" dirty="0" err="1"/>
              <a:t>est</a:t>
            </a:r>
            <a:r>
              <a:rPr lang="en-US" altLang="en-US" sz="2400" b="1" dirty="0"/>
              <a:t> la taille de 10100 ?
On </a:t>
            </a:r>
            <a:r>
              <a:rPr lang="en-US" altLang="en-US" sz="2400" b="1" dirty="0" err="1"/>
              <a:t>estime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qu’il</a:t>
            </a:r>
            <a:r>
              <a:rPr lang="en-US" altLang="en-US" sz="2400" b="1" dirty="0"/>
              <a:t> y a environ 1080 </a:t>
            </a:r>
            <a:r>
              <a:rPr lang="en-US" altLang="en-US" sz="2400" b="1" dirty="0" err="1"/>
              <a:t>particules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élémentaires</a:t>
            </a:r>
            <a:r>
              <a:rPr lang="en-US" altLang="en-US" sz="2400" b="1" dirty="0"/>
              <a:t> dans </a:t>
            </a:r>
            <a:r>
              <a:rPr lang="en-US" altLang="en-US" sz="2400" b="1" dirty="0" err="1"/>
              <a:t>notre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univers</a:t>
            </a:r>
            <a:r>
              <a:rPr lang="en-US" altLang="en-US" sz="2400" b="1" dirty="0"/>
              <a:t>.
Nous </a:t>
            </a:r>
            <a:r>
              <a:rPr lang="en-US" altLang="en-US" sz="2400" b="1" dirty="0" err="1"/>
              <a:t>avons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donc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besoin</a:t>
            </a:r>
            <a:r>
              <a:rPr lang="en-US" altLang="en-US" sz="2400" b="1" dirty="0"/>
              <a:t> de 1020 </a:t>
            </a:r>
            <a:r>
              <a:rPr lang="en-US" altLang="en-US" sz="2400" b="1" dirty="0" err="1"/>
              <a:t>univers</a:t>
            </a:r>
            <a:r>
              <a:rPr lang="en-US" altLang="en-US" sz="2400" b="1" dirty="0"/>
              <a:t> pour </a:t>
            </a:r>
            <a:r>
              <a:rPr lang="en-US" altLang="en-US" sz="2400" b="1" dirty="0" err="1"/>
              <a:t>obtenir</a:t>
            </a:r>
            <a:r>
              <a:rPr lang="en-US" altLang="en-US" sz="2400" b="1" dirty="0"/>
              <a:t> 10100 </a:t>
            </a:r>
            <a:r>
              <a:rPr lang="en-US" altLang="en-US" sz="2400" b="1" dirty="0" err="1"/>
              <a:t>particules</a:t>
            </a:r>
            <a:r>
              <a:rPr lang="en-US" altLang="en-US" sz="2400" b="1" dirty="0"/>
              <a:t>.
</a:t>
            </a:r>
            <a:r>
              <a:rPr lang="en-US" altLang="en-US" sz="2400" b="1" dirty="0" err="1"/>
              <a:t>Imaginez</a:t>
            </a:r>
            <a:r>
              <a:rPr lang="en-US" altLang="en-US" sz="2400" b="1" dirty="0"/>
              <a:t> les chances de </a:t>
            </a:r>
            <a:r>
              <a:rPr lang="en-US" altLang="en-US" sz="2400" b="1" dirty="0" err="1"/>
              <a:t>choisir</a:t>
            </a:r>
            <a:r>
              <a:rPr lang="en-US" altLang="en-US" sz="2400" b="1" dirty="0"/>
              <a:t> au </a:t>
            </a:r>
            <a:r>
              <a:rPr lang="en-US" altLang="en-US" sz="2400" b="1" dirty="0" err="1"/>
              <a:t>hasard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une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particule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marquée</a:t>
            </a:r>
            <a:r>
              <a:rPr lang="en-US" altLang="en-US" sz="2400" b="1" dirty="0"/>
              <a:t> dans </a:t>
            </a:r>
            <a:r>
              <a:rPr lang="en-US" altLang="en-US" sz="2400" b="1" dirty="0" err="1"/>
              <a:t>tous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ces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univers</a:t>
            </a:r>
            <a:r>
              <a:rPr lang="en-US" altLang="en-US" sz="2400" b="1" dirty="0"/>
              <a:t> !</a:t>
            </a:r>
            <a:endParaRPr lang="en-US" altLang="en-US" sz="2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build="p" bldLvl="2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3BFA00A-6F5B-9AA4-3068-A588F29407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Fred Hoyle sur la mise au point</a:t>
            </a:r>
          </a:p>
        </p:txBody>
      </p:sp>
      <p:sp>
        <p:nvSpPr>
          <p:cNvPr id="539651" name="Text Box 3">
            <a:extLst>
              <a:ext uri="{FF2B5EF4-FFF2-40B4-BE49-F238E27FC236}">
                <a16:creationId xmlns:a16="http://schemas.microsoft.com/office/drawing/2014/main" id="{73C3F0C8-CD8D-2553-AB07-A873EFDE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9404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“… Un super-intellect 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joué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avec la physique,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aussi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bien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qu’avec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chimie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et la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biologie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1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http://www.galacticimages.com/catalog/images/m51exz.JPG">
            <a:extLst>
              <a:ext uri="{FF2B5EF4-FFF2-40B4-BE49-F238E27FC236}">
                <a16:creationId xmlns:a16="http://schemas.microsoft.com/office/drawing/2014/main" id="{1241B657-C76D-7785-01F7-055BAACE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404653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7" name="Picture 4" descr="http://library.thinkquest.org/28413/our-universe/pictures/Sombrero%20Galaxy.gif">
            <a:extLst>
              <a:ext uri="{FF2B5EF4-FFF2-40B4-BE49-F238E27FC236}">
                <a16:creationId xmlns:a16="http://schemas.microsoft.com/office/drawing/2014/main" id="{A869E7D6-C7D5-A6AD-FBE5-A6DAD152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4724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8" name="Picture 6" descr="http://cache.eb.com/eb/image?id=94941&amp;rendTypeId=4">
            <a:extLst>
              <a:ext uri="{FF2B5EF4-FFF2-40B4-BE49-F238E27FC236}">
                <a16:creationId xmlns:a16="http://schemas.microsoft.com/office/drawing/2014/main" id="{7352AB7D-AEED-6B1A-DFAD-1B46FD25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38369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TextBox 4">
            <a:extLst>
              <a:ext uri="{FF2B5EF4-FFF2-40B4-BE49-F238E27FC236}">
                <a16:creationId xmlns:a16="http://schemas.microsoft.com/office/drawing/2014/main" id="{E1697CE1-C49D-F49F-B0AA-6FBB381A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860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Le bon type de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galaxie</a:t>
            </a:r>
            <a:endParaRPr lang="en-US" altLang="en-US" sz="28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sp>
        <p:nvSpPr>
          <p:cNvPr id="180230" name="TextBox 5">
            <a:extLst>
              <a:ext uri="{FF2B5EF4-FFF2-40B4-BE49-F238E27FC236}">
                <a16:creationId xmlns:a16="http://schemas.microsoft.com/office/drawing/2014/main" id="{C6173ECC-3BA4-7AC3-6AC0-F57E19B9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9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Lucida Sans" panose="020B0602030504020204" pitchFamily="34" charset="77"/>
                <a:cs typeface="Arial" panose="020B0604020202020204" pitchFamily="34" charset="0"/>
              </a:rPr>
              <a:t>Spirale</a:t>
            </a:r>
            <a:endParaRPr lang="en-US" altLang="en-US" sz="18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sp>
        <p:nvSpPr>
          <p:cNvPr id="180231" name="TextBox 6">
            <a:extLst>
              <a:ext uri="{FF2B5EF4-FFF2-40B4-BE49-F238E27FC236}">
                <a16:creationId xmlns:a16="http://schemas.microsoft.com/office/drawing/2014/main" id="{AA91701E-8762-21BD-C3B2-F8E0A65E0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85800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Lucida Sans" panose="020B0602030504020204" pitchFamily="34" charset="77"/>
                <a:cs typeface="Arial" panose="020B0604020202020204" pitchFamily="34" charset="0"/>
              </a:rPr>
              <a:t>Irrégulier</a:t>
            </a:r>
            <a:endParaRPr lang="en-US" altLang="en-US" sz="16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sp>
        <p:nvSpPr>
          <p:cNvPr id="180232" name="TextBox 7">
            <a:extLst>
              <a:ext uri="{FF2B5EF4-FFF2-40B4-BE49-F238E27FC236}">
                <a16:creationId xmlns:a16="http://schemas.microsoft.com/office/drawing/2014/main" id="{8D24694B-9625-604E-8240-DA1F7B311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79120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latin typeface="Lucida Sans" panose="020B0602030504020204" pitchFamily="34" charset="77"/>
                <a:cs typeface="Arial" panose="020B0604020202020204" pitchFamily="34" charset="0"/>
              </a:rPr>
              <a:t>Éliptique</a:t>
            </a:r>
            <a:endParaRPr lang="en-US" altLang="en-US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7260F962-DFCE-A1B1-D361-D78CC4D3C8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 bonne </a:t>
            </a:r>
            <a:r>
              <a:rPr lang="en-US" altLang="en-US" dirty="0" err="1"/>
              <a:t>galaxie</a:t>
            </a:r>
            <a:endParaRPr lang="en-US" altLang="en-US" dirty="0"/>
          </a:p>
        </p:txBody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86796410-679E-C41E-B1E2-02B17B8F15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362200"/>
            <a:ext cx="9640887" cy="3886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Notre </a:t>
            </a:r>
            <a:r>
              <a:rPr lang="en-US" altLang="en-US" sz="2800" dirty="0" err="1"/>
              <a:t>galaxie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spirale</a:t>
            </a:r>
            <a:r>
              <a:rPr lang="en-US" altLang="en-US" sz="2800" dirty="0"/>
              <a:t>, qui a </a:t>
            </a:r>
            <a:r>
              <a:rPr lang="en-US" altLang="en-US" sz="2800" dirty="0" err="1"/>
              <a:t>produit</a:t>
            </a:r>
            <a:r>
              <a:rPr lang="en-US" altLang="en-US" sz="2800" dirty="0"/>
              <a:t> des étoiles pendant </a:t>
            </a:r>
            <a:r>
              <a:rPr lang="en-US" altLang="en-US" sz="2800" dirty="0" err="1"/>
              <a:t>une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grande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partie</a:t>
            </a:r>
            <a:r>
              <a:rPr lang="en-US" altLang="en-US" sz="2800" dirty="0"/>
              <a:t> de son histoire.
Pas un </a:t>
            </a:r>
            <a:r>
              <a:rPr lang="en-US" altLang="en-US" sz="2800" dirty="0" err="1"/>
              <a:t>elliptique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où</a:t>
            </a:r>
            <a:r>
              <a:rPr lang="en-US" altLang="en-US" sz="2800" dirty="0"/>
              <a:t> la formation </a:t>
            </a:r>
            <a:r>
              <a:rPr lang="en-US" altLang="en-US" sz="2800" dirty="0" err="1"/>
              <a:t>d’étoiles</a:t>
            </a:r>
            <a:r>
              <a:rPr lang="en-US" altLang="en-US" sz="2800" dirty="0"/>
              <a:t> se </a:t>
            </a:r>
            <a:r>
              <a:rPr lang="en-US" altLang="en-US" sz="2800" dirty="0" err="1"/>
              <a:t>termine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avant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qu’il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n’y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ait</a:t>
            </a:r>
            <a:r>
              <a:rPr lang="en-US" altLang="en-US" sz="2800" dirty="0"/>
              <a:t> beaucoup </a:t>
            </a:r>
            <a:r>
              <a:rPr lang="en-US" altLang="en-US" sz="2800" dirty="0" err="1"/>
              <a:t>d’éléments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lourds</a:t>
            </a:r>
            <a:r>
              <a:rPr lang="en-US" altLang="en-US" sz="2800" dirty="0"/>
              <a:t>.
Pas un </a:t>
            </a:r>
            <a:r>
              <a:rPr lang="en-US" altLang="en-US" sz="2800" dirty="0" err="1"/>
              <a:t>irrégulier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où</a:t>
            </a:r>
            <a:r>
              <a:rPr lang="en-US" altLang="en-US" sz="2800" dirty="0"/>
              <a:t> des </a:t>
            </a:r>
            <a:r>
              <a:rPr lang="en-US" altLang="en-US" sz="2800" dirty="0" err="1"/>
              <a:t>événements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radiologiques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auraient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détruit</a:t>
            </a:r>
            <a:r>
              <a:rPr lang="en-US" altLang="en-US" sz="2800" dirty="0"/>
              <a:t> la vie.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62164BE7-04B7-EAB6-D60E-593D751F57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452438"/>
            <a:ext cx="9404350" cy="919162"/>
          </a:xfrm>
        </p:spPr>
        <p:txBody>
          <a:bodyPr/>
          <a:lstStyle/>
          <a:p>
            <a:pPr eaLnBrk="1" hangingPunct="1"/>
            <a:r>
              <a:rPr lang="en-US" altLang="en-US" dirty="0"/>
              <a:t>Le bon soleil : </a:t>
            </a:r>
            <a:r>
              <a:rPr lang="en-US" altLang="en-US" dirty="0" err="1"/>
              <a:t>l’emplacement</a:t>
            </a:r>
            <a:endParaRPr lang="en-US" altLang="en-US" dirty="0"/>
          </a:p>
        </p:txBody>
      </p:sp>
      <p:sp>
        <p:nvSpPr>
          <p:cNvPr id="548867" name="Rectangle 3">
            <a:extLst>
              <a:ext uri="{FF2B5EF4-FFF2-40B4-BE49-F238E27FC236}">
                <a16:creationId xmlns:a16="http://schemas.microsoft.com/office/drawing/2014/main" id="{96E85E21-81D1-5786-B4D9-59AB63A0F7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1676400"/>
            <a:ext cx="9945687" cy="4572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800" dirty="0"/>
              <a:t>Distance droite du </a:t>
            </a:r>
            <a:r>
              <a:rPr lang="en-US" altLang="en-US" sz="2800" dirty="0" err="1"/>
              <a:t>centre</a:t>
            </a:r>
            <a:r>
              <a:rPr lang="en-US" altLang="en-US" sz="2800" dirty="0"/>
              <a:t> de la </a:t>
            </a:r>
            <a:r>
              <a:rPr lang="en-US" altLang="en-US" sz="2800" dirty="0" err="1"/>
              <a:t>galaxie</a:t>
            </a:r>
            <a:r>
              <a:rPr lang="en-US" altLang="en-US" sz="2800" dirty="0"/>
              <a:t> :
Plus </a:t>
            </a:r>
            <a:r>
              <a:rPr lang="en-US" altLang="en-US" sz="2800" dirty="0" err="1"/>
              <a:t>proche</a:t>
            </a:r>
            <a:r>
              <a:rPr lang="en-US" altLang="en-US" sz="2800" dirty="0"/>
              <a:t> – trop de radiations, </a:t>
            </a:r>
            <a:r>
              <a:rPr lang="en-US" altLang="en-US" sz="2800" dirty="0" err="1"/>
              <a:t>gravité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perturbatrice</a:t>
            </a:r>
            <a:r>
              <a:rPr lang="en-US" altLang="en-US" sz="2800" dirty="0"/>
              <a:t>
De plus, trop peu </a:t>
            </a:r>
            <a:r>
              <a:rPr lang="en-US" altLang="en-US" sz="2800" dirty="0" err="1"/>
              <a:t>d’éléments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lourds</a:t>
            </a:r>
            <a:r>
              <a:rPr lang="en-US" altLang="en-US" sz="2800" dirty="0"/>
              <a:t>
Relation droite avec les supernovae :
Plus </a:t>
            </a:r>
            <a:r>
              <a:rPr lang="en-US" altLang="en-US" sz="2800" dirty="0" err="1"/>
              <a:t>ou</a:t>
            </a:r>
            <a:r>
              <a:rPr lang="en-US" altLang="en-US" sz="2800" dirty="0"/>
              <a:t> plus près – </a:t>
            </a:r>
            <a:r>
              <a:rPr lang="en-US" altLang="en-US" sz="2800" dirty="0" err="1"/>
              <a:t>exterminer</a:t>
            </a:r>
            <a:r>
              <a:rPr lang="en-US" altLang="en-US" sz="2800" dirty="0"/>
              <a:t> la vie
</a:t>
            </a:r>
            <a:r>
              <a:rPr lang="en-US" altLang="en-US" sz="2800" dirty="0" err="1"/>
              <a:t>Moins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ou</a:t>
            </a:r>
            <a:r>
              <a:rPr lang="en-US" altLang="en-US" sz="2800" dirty="0"/>
              <a:t> plus loin – trop peu </a:t>
            </a:r>
            <a:r>
              <a:rPr lang="en-US" altLang="en-US" sz="2800" dirty="0" err="1"/>
              <a:t>d’éléments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lourds</a:t>
            </a:r>
            <a:r>
              <a:rPr lang="en-US" altLang="en-US" sz="2800" dirty="0"/>
              <a:t>
Le bon </a:t>
            </a:r>
            <a:r>
              <a:rPr lang="en-US" altLang="en-US" sz="2800" dirty="0" err="1"/>
              <a:t>nombre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d’étoiles</a:t>
            </a:r>
            <a:r>
              <a:rPr lang="en-US" altLang="en-US" sz="2800" dirty="0"/>
              <a:t> dans le </a:t>
            </a:r>
            <a:r>
              <a:rPr lang="en-US" altLang="en-US" sz="2800" dirty="0" err="1"/>
              <a:t>système</a:t>
            </a:r>
            <a:r>
              <a:rPr lang="en-US" altLang="en-US" sz="2800" dirty="0"/>
              <a:t>
</a:t>
            </a:r>
            <a:r>
              <a:rPr lang="en-US" altLang="en-US" sz="2800" dirty="0" err="1"/>
              <a:t>Zéro</a:t>
            </a:r>
            <a:r>
              <a:rPr lang="en-US" altLang="en-US" sz="2800" dirty="0"/>
              <a:t> – </a:t>
            </a:r>
            <a:r>
              <a:rPr lang="en-US" altLang="en-US" sz="2800" dirty="0" err="1"/>
              <a:t>assez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froid</a:t>
            </a:r>
            <a:r>
              <a:rPr lang="en-US" altLang="en-US" sz="2800" dirty="0"/>
              <a:t> !
Deux </a:t>
            </a:r>
            <a:r>
              <a:rPr lang="en-US" altLang="en-US" sz="2800" dirty="0" err="1"/>
              <a:t>orbites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ou</a:t>
            </a:r>
            <a:r>
              <a:rPr lang="en-US" altLang="en-US" sz="2800" dirty="0"/>
              <a:t> plus – </a:t>
            </a:r>
            <a:r>
              <a:rPr lang="en-US" altLang="en-US" sz="2800" dirty="0" err="1"/>
              <a:t>orbites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instables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voire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planètes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build="p" bldLvl="2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Box 1">
            <a:extLst>
              <a:ext uri="{FF2B5EF4-FFF2-40B4-BE49-F238E27FC236}">
                <a16:creationId xmlns:a16="http://schemas.microsoft.com/office/drawing/2014/main" id="{97EC0674-1AB8-9E27-C379-2C6ACACAC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Le bon type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d’étoile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
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L’étoile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Boucle d’or</a:t>
            </a:r>
          </a:p>
        </p:txBody>
      </p:sp>
      <p:pic>
        <p:nvPicPr>
          <p:cNvPr id="186371" name="Picture 2" descr="http://www.oglethorpe.edu/faculty/~m_rulison/Astronomy/Chap%2017/Images/compare_star_sizes.gif">
            <a:extLst>
              <a:ext uri="{FF2B5EF4-FFF2-40B4-BE49-F238E27FC236}">
                <a16:creationId xmlns:a16="http://schemas.microsoft.com/office/drawing/2014/main" id="{79E34C20-7AB2-8DA0-AFEB-F83397C8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69697"/>
            <a:ext cx="3895725" cy="394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4" descr="http://imagine.gsfc.nasa.gov/Images/teachers/lessons/star_comparison2.gif">
            <a:extLst>
              <a:ext uri="{FF2B5EF4-FFF2-40B4-BE49-F238E27FC236}">
                <a16:creationId xmlns:a16="http://schemas.microsoft.com/office/drawing/2014/main" id="{63E4531E-E6B9-07D3-C9F1-4E58EF74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38300"/>
            <a:ext cx="4191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BF808B58-244D-ADA0-47D3-52A936921E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452438"/>
            <a:ext cx="6821487" cy="842962"/>
          </a:xfrm>
        </p:spPr>
        <p:txBody>
          <a:bodyPr/>
          <a:lstStyle/>
          <a:p>
            <a:pPr eaLnBrk="1" hangingPunct="1"/>
            <a:r>
              <a:rPr lang="en-US" altLang="en-US" dirty="0"/>
              <a:t>Le Soleil Droit : </a:t>
            </a:r>
            <a:r>
              <a:rPr lang="en-US" altLang="en-US" dirty="0" err="1"/>
              <a:t>Caractère</a:t>
            </a:r>
            <a:endParaRPr lang="en-US" altLang="en-US" dirty="0"/>
          </a:p>
        </p:txBody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ABA1C984-E44A-6D1E-3CF5-416D256BF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1524000"/>
            <a:ext cx="10402887" cy="4724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Masse à droite :
Plus </a:t>
            </a:r>
            <a:r>
              <a:rPr lang="en-US" altLang="en-US" sz="2800" dirty="0" err="1"/>
              <a:t>lourd</a:t>
            </a:r>
            <a:r>
              <a:rPr lang="en-US" altLang="en-US" sz="2800" dirty="0"/>
              <a:t> – la </a:t>
            </a:r>
            <a:r>
              <a:rPr lang="en-US" altLang="en-US" sz="2800" dirty="0" err="1"/>
              <a:t>luminosité</a:t>
            </a:r>
            <a:r>
              <a:rPr lang="en-US" altLang="en-US" sz="2800" dirty="0"/>
              <a:t> change trop </a:t>
            </a:r>
            <a:r>
              <a:rPr lang="en-US" altLang="en-US" sz="2800" dirty="0" err="1"/>
              <a:t>rapidement</a:t>
            </a:r>
            <a:r>
              <a:rPr lang="en-US" altLang="en-US" sz="2800" dirty="0"/>
              <a:t>
Plus </a:t>
            </a:r>
            <a:r>
              <a:rPr lang="en-US" altLang="en-US" sz="2800" dirty="0" err="1"/>
              <a:t>léger</a:t>
            </a:r>
            <a:r>
              <a:rPr lang="en-US" altLang="en-US" sz="2800" dirty="0"/>
              <a:t> – zone de vie trop </a:t>
            </a:r>
            <a:r>
              <a:rPr lang="en-US" altLang="en-US" sz="2800" dirty="0" err="1"/>
              <a:t>étroite</a:t>
            </a:r>
            <a:r>
              <a:rPr lang="en-US" altLang="en-US" sz="2800" dirty="0"/>
              <a:t>, forces de marée trop </a:t>
            </a:r>
            <a:r>
              <a:rPr lang="en-US" altLang="en-US" sz="2800" dirty="0" err="1"/>
              <a:t>importantes</a:t>
            </a:r>
            <a:r>
              <a:rPr lang="en-US" altLang="en-US" sz="2800" dirty="0"/>
              <a:t>
</a:t>
            </a:r>
            <a:r>
              <a:rPr lang="en-US" altLang="en-US" sz="2800" dirty="0" err="1"/>
              <a:t>Température</a:t>
            </a:r>
            <a:r>
              <a:rPr lang="en-US" altLang="en-US" sz="2800" dirty="0"/>
              <a:t> (couleur) dans la plage de droite :
Redder – </a:t>
            </a:r>
            <a:r>
              <a:rPr lang="en-US" altLang="en-US" sz="2800" dirty="0" err="1"/>
              <a:t>photosynthèse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insuffisante</a:t>
            </a:r>
            <a:r>
              <a:rPr lang="en-US" altLang="en-US" sz="2800" dirty="0"/>
              <a:t>
Bluer – </a:t>
            </a:r>
            <a:r>
              <a:rPr lang="en-US" altLang="en-US" sz="2800" dirty="0" err="1"/>
              <a:t>photosynthèse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insuffisante</a:t>
            </a:r>
            <a:r>
              <a:rPr lang="en-US" altLang="en-US" sz="2800" dirty="0"/>
              <a:t>
Le </a:t>
            </a:r>
            <a:r>
              <a:rPr lang="en-US" altLang="en-US" sz="2800" dirty="0" err="1"/>
              <a:t>rayonnement</a:t>
            </a:r>
            <a:r>
              <a:rPr lang="en-US" altLang="en-US" sz="2800" dirty="0"/>
              <a:t> principal du Soleil se </a:t>
            </a:r>
            <a:r>
              <a:rPr lang="en-US" altLang="en-US" sz="2800" dirty="0" err="1"/>
              <a:t>trouve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plein dans la </a:t>
            </a:r>
            <a:r>
              <a:rPr lang="en-US" altLang="en-US" sz="2800" dirty="0" err="1"/>
              <a:t>région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où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notre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atmosphère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transparente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FE28757-CA5F-30B8-D709-38ECE9C238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90600" y="381000"/>
            <a:ext cx="9448800" cy="14478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Questions </a:t>
            </a:r>
            <a:r>
              <a:rPr lang="en-US" altLang="en-US" sz="3600" b="1" dirty="0" err="1">
                <a:solidFill>
                  <a:srgbClr val="FFFF00"/>
                </a:solidFill>
              </a:rPr>
              <a:t>auxquelles</a:t>
            </a:r>
            <a:r>
              <a:rPr lang="en-US" altLang="en-US" sz="3600" b="1" dirty="0">
                <a:solidFill>
                  <a:srgbClr val="FFFF00"/>
                </a:solidFill>
              </a:rPr>
              <a:t> la science ne </a:t>
            </a:r>
            <a:r>
              <a:rPr lang="en-US" altLang="en-US" sz="3600" b="1" dirty="0" err="1">
                <a:solidFill>
                  <a:srgbClr val="FFFF00"/>
                </a:solidFill>
              </a:rPr>
              <a:t>peut</a:t>
            </a:r>
            <a:r>
              <a:rPr lang="en-US" altLang="en-US" sz="3600" b="1" dirty="0">
                <a:solidFill>
                  <a:srgbClr val="FFFF00"/>
                </a:solidFill>
              </a:rPr>
              <a:t> pas </a:t>
            </a:r>
            <a:r>
              <a:rPr lang="en-US" altLang="en-US" sz="3600" b="1" dirty="0" err="1">
                <a:solidFill>
                  <a:srgbClr val="FFFF00"/>
                </a:solidFill>
              </a:rPr>
              <a:t>répondre</a:t>
            </a:r>
            <a:r>
              <a:rPr lang="en-US" altLang="en-US" sz="3600" b="1" dirty="0">
                <a:solidFill>
                  <a:srgbClr val="FFFF00"/>
                </a:solidFill>
              </a:rPr>
              <a:t> : (Cette religion </a:t>
            </a:r>
            <a:r>
              <a:rPr lang="en-US" altLang="en-US" sz="3600" b="1" dirty="0" err="1">
                <a:solidFill>
                  <a:srgbClr val="FFFF00"/>
                </a:solidFill>
              </a:rPr>
              <a:t>répond</a:t>
            </a:r>
            <a:r>
              <a:rPr lang="en-US" altLang="en-US" sz="36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A9B99D5-CE4A-443E-8F55-D4DA097074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11049000" cy="4267200"/>
          </a:xfrm>
        </p:spPr>
        <p:txBody>
          <a:bodyPr/>
          <a:lstStyle/>
          <a:p>
            <a:pPr lvl="1" eaLnBrk="1" hangingPunct="1"/>
            <a:r>
              <a:rPr lang="en-US" altLang="en-US" sz="3200" b="1" dirty="0" err="1"/>
              <a:t>Pourquoi</a:t>
            </a:r>
            <a:r>
              <a:rPr lang="en-US" altLang="en-US" sz="3200" b="1" dirty="0"/>
              <a:t> suis-je </a:t>
            </a:r>
            <a:r>
              <a:rPr lang="en-US" altLang="en-US" sz="3200" b="1" dirty="0" err="1"/>
              <a:t>ici</a:t>
            </a:r>
            <a:r>
              <a:rPr lang="en-US" altLang="en-US" sz="3200" b="1" dirty="0"/>
              <a:t> ?
Est-</a:t>
            </a:r>
            <a:r>
              <a:rPr lang="en-US" altLang="en-US" sz="3200" b="1" dirty="0" err="1"/>
              <a:t>ce</a:t>
            </a:r>
            <a:r>
              <a:rPr lang="en-US" altLang="en-US" sz="3200" b="1" dirty="0"/>
              <a:t> la bonne chose à faire ?
Quelle </a:t>
            </a:r>
            <a:r>
              <a:rPr lang="en-US" altLang="en-US" sz="3200" b="1" dirty="0" err="1"/>
              <a:t>est</a:t>
            </a:r>
            <a:r>
              <a:rPr lang="en-US" altLang="en-US" sz="3200" b="1" dirty="0"/>
              <a:t> ma </a:t>
            </a:r>
            <a:r>
              <a:rPr lang="en-US" altLang="en-US" sz="3200" b="1" dirty="0" err="1"/>
              <a:t>valeur</a:t>
            </a:r>
            <a:r>
              <a:rPr lang="en-US" altLang="en-US" sz="3200" b="1" dirty="0"/>
              <a:t> ?
Dieu </a:t>
            </a:r>
            <a:r>
              <a:rPr lang="en-US" altLang="en-US" sz="3200" b="1" dirty="0" err="1"/>
              <a:t>existe</a:t>
            </a:r>
            <a:r>
              <a:rPr lang="en-US" altLang="en-US" sz="3200" b="1" dirty="0"/>
              <a:t>-t-il ?  Dieu agit-il (</a:t>
            </a:r>
            <a:r>
              <a:rPr lang="en-US" altLang="en-US" sz="3200" b="1" dirty="0" err="1"/>
              <a:t>théisme</a:t>
            </a:r>
            <a:r>
              <a:rPr lang="en-US" altLang="en-US" sz="3200" b="1" dirty="0"/>
              <a:t>) ?
</a:t>
            </a:r>
            <a:r>
              <a:rPr lang="en-US" altLang="en-US" sz="3200" b="1" dirty="0" err="1"/>
              <a:t>Pourquoi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existe</a:t>
            </a:r>
            <a:r>
              <a:rPr lang="en-US" altLang="en-US" sz="3200" b="1" dirty="0"/>
              <a:t>-t-il quelque chose ?
Des </a:t>
            </a:r>
            <a:r>
              <a:rPr lang="en-US" altLang="en-US" sz="3200" b="1" dirty="0" err="1"/>
              <a:t>événements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surnaturels</a:t>
            </a:r>
            <a:r>
              <a:rPr lang="en-US" altLang="en-US" sz="3200" b="1" dirty="0"/>
              <a:t> (miracles) se </a:t>
            </a:r>
            <a:r>
              <a:rPr lang="en-US" altLang="en-US" sz="3200" b="1" dirty="0" err="1"/>
              <a:t>produisent-ils</a:t>
            </a:r>
            <a:r>
              <a:rPr lang="en-US" altLang="en-US" sz="3200" b="1" dirty="0"/>
              <a:t> ?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Box 1">
            <a:extLst>
              <a:ext uri="{FF2B5EF4-FFF2-40B4-BE49-F238E27FC236}">
                <a16:creationId xmlns:a16="http://schemas.microsoft.com/office/drawing/2014/main" id="{2B63DFF9-80C6-01D6-6004-A9F30070B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Lucida Sans" panose="020B0602030504020204" pitchFamily="34" charset="77"/>
                <a:cs typeface="Arial" panose="020B0604020202020204" pitchFamily="34" charset="0"/>
              </a:rPr>
              <a:t>Le bon type de </a:t>
            </a:r>
            <a:r>
              <a:rPr lang="en-US" altLang="en-US" sz="3200" dirty="0" err="1">
                <a:latin typeface="Lucida Sans" panose="020B0602030504020204" pitchFamily="34" charset="77"/>
                <a:cs typeface="Arial" panose="020B0604020202020204" pitchFamily="34" charset="0"/>
              </a:rPr>
              <a:t>planète</a:t>
            </a:r>
            <a:endParaRPr lang="en-US" altLang="en-US" sz="32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pic>
        <p:nvPicPr>
          <p:cNvPr id="190467" name="Picture 4" descr="http://phoenix.lpl.arizona.edu/images/picHabitableZone.jpg">
            <a:extLst>
              <a:ext uri="{FF2B5EF4-FFF2-40B4-BE49-F238E27FC236}">
                <a16:creationId xmlns:a16="http://schemas.microsoft.com/office/drawing/2014/main" id="{2A1F2AB6-ADA9-7DB0-F445-5C6FFE3DE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4" y="1736725"/>
            <a:ext cx="5613006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TextBox 4">
            <a:extLst>
              <a:ext uri="{FF2B5EF4-FFF2-40B4-BE49-F238E27FC236}">
                <a16:creationId xmlns:a16="http://schemas.microsoft.com/office/drawing/2014/main" id="{84788935-8EEB-958E-48FA-E61FEFF51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416308"/>
            <a:ext cx="561300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Distance droite
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Planète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rocheuse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avec beaucoup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d’oxygène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et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d’eau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
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Croûte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planétaire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mince et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légère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
(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en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tenant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compte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de la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tectonique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des plaques)
Lune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énorme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pour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une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rotation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planétaire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stable
Axe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incliné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pour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répartir</a:t>
            </a:r>
            <a:r>
              <a:rPr lang="en-US" altLang="en-US" sz="28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Lucida Sans" panose="020B0602030504020204" pitchFamily="34" charset="77"/>
                <a:cs typeface="Arial" panose="020B0604020202020204" pitchFamily="34" charset="0"/>
              </a:rPr>
              <a:t>l’énergie</a:t>
            </a:r>
            <a:endParaRPr lang="en-US" altLang="en-US" sz="28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874E7AC0-DF57-7EDE-C2E8-928C662458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452438"/>
            <a:ext cx="9404350" cy="995362"/>
          </a:xfrm>
        </p:spPr>
        <p:txBody>
          <a:bodyPr/>
          <a:lstStyle/>
          <a:p>
            <a:pPr eaLnBrk="1" hangingPunct="1"/>
            <a:r>
              <a:rPr lang="en-US" altLang="en-US" dirty="0"/>
              <a:t>La bonne </a:t>
            </a:r>
            <a:r>
              <a:rPr lang="en-US" altLang="en-US" dirty="0" err="1"/>
              <a:t>planète</a:t>
            </a:r>
            <a:r>
              <a:rPr lang="en-US" altLang="en-US" dirty="0"/>
              <a:t> : la </a:t>
            </a:r>
            <a:r>
              <a:rPr lang="en-US" altLang="en-US" dirty="0" err="1"/>
              <a:t>température</a:t>
            </a:r>
            <a:endParaRPr lang="en-US" altLang="en-US" dirty="0"/>
          </a:p>
        </p:txBody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8C6EB158-3DD1-6DAC-EC12-E57DEE755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052638"/>
            <a:ext cx="10098087" cy="4195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Varie </a:t>
            </a:r>
            <a:r>
              <a:rPr lang="en-US" altLang="en-US" sz="2800" dirty="0" err="1"/>
              <a:t>considérablement</a:t>
            </a:r>
            <a:r>
              <a:rPr lang="en-US" altLang="en-US" sz="2800" dirty="0"/>
              <a:t> sur Terre, </a:t>
            </a:r>
            <a:r>
              <a:rPr lang="en-US" altLang="en-US" sz="2800" dirty="0" err="1"/>
              <a:t>mais</a:t>
            </a:r>
            <a:r>
              <a:rPr lang="en-US" altLang="en-US" sz="2800" dirty="0"/>
              <a:t> :
</a:t>
            </a:r>
            <a:r>
              <a:rPr lang="en-US" altLang="en-US" sz="2800" dirty="0" err="1"/>
              <a:t>Seulement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quelques</a:t>
            </a:r>
            <a:r>
              <a:rPr lang="en-US" altLang="en-US" sz="2800" dirty="0"/>
              <a:t> points au-dessus de </a:t>
            </a:r>
            <a:r>
              <a:rPr lang="en-US" altLang="en-US" sz="2800" dirty="0" err="1"/>
              <a:t>l’ébullition</a:t>
            </a:r>
            <a:r>
              <a:rPr lang="en-US" altLang="en-US" sz="2800" dirty="0"/>
              <a:t>
</a:t>
            </a:r>
            <a:r>
              <a:rPr lang="en-US" altLang="en-US" sz="2800" dirty="0" err="1"/>
              <a:t>Certains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</a:t>
            </a:r>
            <a:r>
              <a:rPr lang="en-US" altLang="en-US" sz="2800" dirty="0"/>
              <a:t> dessous de </a:t>
            </a:r>
            <a:r>
              <a:rPr lang="en-US" altLang="en-US" sz="2800" dirty="0" err="1"/>
              <a:t>zéro</a:t>
            </a:r>
            <a:r>
              <a:rPr lang="en-US" altLang="en-US" sz="2800" dirty="0"/>
              <a:t>
</a:t>
            </a:r>
            <a:r>
              <a:rPr lang="en-US" altLang="en-US" sz="2800" dirty="0" err="1"/>
              <a:t>Contraste</a:t>
            </a:r>
            <a:r>
              <a:rPr lang="en-US" altLang="en-US" sz="2800" dirty="0"/>
              <a:t> avec Vénus, environ 900 </a:t>
            </a:r>
            <a:r>
              <a:rPr lang="en-US" altLang="en-US" sz="2800" dirty="0" err="1"/>
              <a:t>oF</a:t>
            </a:r>
            <a:r>
              <a:rPr lang="en-US" altLang="en-US" sz="2800" dirty="0"/>
              <a:t> (500 </a:t>
            </a:r>
            <a:r>
              <a:rPr lang="en-US" altLang="en-US" sz="2800" dirty="0" err="1"/>
              <a:t>oC</a:t>
            </a:r>
            <a:r>
              <a:rPr lang="en-US" altLang="en-US" sz="2800" dirty="0"/>
              <a:t>).
</a:t>
            </a:r>
            <a:r>
              <a:rPr lang="en-US" altLang="en-US" sz="2800" dirty="0" err="1"/>
              <a:t>Contrastez</a:t>
            </a:r>
            <a:r>
              <a:rPr lang="en-US" altLang="en-US" sz="2800" dirty="0"/>
              <a:t> avec Mars, à </a:t>
            </a:r>
            <a:r>
              <a:rPr lang="en-US" altLang="en-US" sz="2800" dirty="0" err="1"/>
              <a:t>peine</a:t>
            </a:r>
            <a:r>
              <a:rPr lang="en-US" altLang="en-US" sz="2800" dirty="0"/>
              <a:t> au-dessus du point de </a:t>
            </a:r>
            <a:r>
              <a:rPr lang="en-US" altLang="en-US" sz="2800" dirty="0" err="1"/>
              <a:t>congélation</a:t>
            </a:r>
            <a:r>
              <a:rPr lang="en-US" altLang="en-US" sz="2800" dirty="0"/>
              <a:t> au milieu de </a:t>
            </a:r>
            <a:r>
              <a:rPr lang="en-US" altLang="en-US" sz="2800" dirty="0" err="1"/>
              <a:t>l’été</a:t>
            </a:r>
            <a:r>
              <a:rPr lang="en-US" altLang="en-US" sz="2800" dirty="0"/>
              <a:t> à </a:t>
            </a:r>
            <a:r>
              <a:rPr lang="en-US" altLang="en-US" sz="2800" dirty="0" err="1"/>
              <a:t>l’équateur</a:t>
            </a:r>
            <a:r>
              <a:rPr lang="en-US" altLang="en-US" sz="2800" dirty="0"/>
              <a:t>.
La Terre 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suffisamment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chaude</a:t>
            </a:r>
            <a:r>
              <a:rPr lang="en-US" altLang="en-US" sz="2800" dirty="0"/>
              <a:t> pour que </a:t>
            </a:r>
            <a:r>
              <a:rPr lang="en-US" altLang="en-US" sz="2800" dirty="0" err="1"/>
              <a:t>l’eau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soit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liquide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assez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froide</a:t>
            </a:r>
            <a:r>
              <a:rPr lang="en-US" altLang="en-US" sz="2800" dirty="0"/>
              <a:t> pour ne pas </a:t>
            </a:r>
            <a:r>
              <a:rPr lang="en-US" altLang="en-US" sz="2800" dirty="0" err="1"/>
              <a:t>détruire</a:t>
            </a:r>
            <a:r>
              <a:rPr lang="en-US" altLang="en-US" sz="2800" dirty="0"/>
              <a:t> les </a:t>
            </a:r>
            <a:r>
              <a:rPr lang="en-US" altLang="en-US" sz="2800" dirty="0" err="1"/>
              <a:t>biomolécules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build="p" bldLvl="2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975A2323-FD87-6B01-8722-D17A7CB69A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 bonne lune : taille et distance</a:t>
            </a:r>
          </a:p>
        </p:txBody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00576AF9-A06C-3A4B-E84E-BF3818FC13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052638"/>
            <a:ext cx="9945687" cy="41957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Notre Lune </a:t>
            </a:r>
            <a:r>
              <a:rPr lang="en-US" altLang="en-US" sz="2800" dirty="0" err="1"/>
              <a:t>est</a:t>
            </a:r>
            <a:r>
              <a:rPr lang="en-US" altLang="en-US" sz="2800" dirty="0"/>
              <a:t> unique dans le </a:t>
            </a:r>
            <a:r>
              <a:rPr lang="en-US" altLang="en-US" sz="2800" dirty="0" err="1"/>
              <a:t>système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solaire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l’une</a:t>
            </a:r>
            <a:r>
              <a:rPr lang="en-US" altLang="en-US" sz="2800" dirty="0"/>
              <a:t> des plus </a:t>
            </a:r>
            <a:r>
              <a:rPr lang="en-US" altLang="en-US" sz="2800" dirty="0" err="1"/>
              <a:t>grandes</a:t>
            </a:r>
            <a:r>
              <a:rPr lang="en-US" altLang="en-US" sz="2800" dirty="0"/>
              <a:t> et de loin la plus </a:t>
            </a:r>
            <a:r>
              <a:rPr lang="en-US" altLang="en-US" sz="2800" dirty="0" err="1"/>
              <a:t>grande</a:t>
            </a:r>
            <a:r>
              <a:rPr lang="en-US" altLang="en-US" sz="2800" dirty="0"/>
              <a:t> par rapport à </a:t>
            </a:r>
            <a:r>
              <a:rPr lang="en-US" altLang="en-US" sz="2800" dirty="0" err="1"/>
              <a:t>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planète</a:t>
            </a:r>
            <a:r>
              <a:rPr lang="en-US" altLang="en-US" sz="2800" dirty="0"/>
              <a:t>.
</a:t>
            </a:r>
            <a:r>
              <a:rPr lang="en-US" altLang="en-US" sz="2800" dirty="0" err="1"/>
              <a:t>S’il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était</a:t>
            </a:r>
            <a:r>
              <a:rPr lang="en-US" altLang="en-US" sz="2800" dirty="0"/>
              <a:t> plus petit (</a:t>
            </a:r>
            <a:r>
              <a:rPr lang="en-US" altLang="en-US" sz="2800" dirty="0" err="1"/>
              <a:t>ou</a:t>
            </a:r>
            <a:r>
              <a:rPr lang="en-US" altLang="en-US" sz="2800" dirty="0"/>
              <a:t> plus </a:t>
            </a:r>
            <a:r>
              <a:rPr lang="en-US" altLang="en-US" sz="2800" dirty="0" err="1"/>
              <a:t>éloigné</a:t>
            </a:r>
            <a:r>
              <a:rPr lang="en-US" altLang="en-US" sz="2800" dirty="0"/>
              <a:t>), le </a:t>
            </a:r>
            <a:r>
              <a:rPr lang="en-US" altLang="en-US" sz="2800" dirty="0" err="1"/>
              <a:t>climat</a:t>
            </a:r>
            <a:r>
              <a:rPr lang="en-US" altLang="en-US" sz="2800" dirty="0"/>
              <a:t> de la Terre </a:t>
            </a:r>
            <a:r>
              <a:rPr lang="en-US" altLang="en-US" sz="2800" dirty="0" err="1"/>
              <a:t>serait</a:t>
            </a:r>
            <a:r>
              <a:rPr lang="en-US" altLang="en-US" sz="2800" dirty="0"/>
              <a:t> instable et les marées trop petites pour se </a:t>
            </a:r>
            <a:r>
              <a:rPr lang="en-US" altLang="en-US" sz="2800" dirty="0" err="1"/>
              <a:t>mélanger</a:t>
            </a:r>
            <a:r>
              <a:rPr lang="en-US" altLang="en-US" sz="2800" dirty="0"/>
              <a:t>.
</a:t>
            </a:r>
            <a:r>
              <a:rPr lang="en-US" altLang="en-US" sz="2800" dirty="0" err="1"/>
              <a:t>S’il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était</a:t>
            </a:r>
            <a:r>
              <a:rPr lang="en-US" altLang="en-US" sz="2800" dirty="0"/>
              <a:t> plus grand (</a:t>
            </a:r>
            <a:r>
              <a:rPr lang="en-US" altLang="en-US" sz="2800" dirty="0" err="1"/>
              <a:t>ou</a:t>
            </a:r>
            <a:r>
              <a:rPr lang="en-US" altLang="en-US" sz="2800" dirty="0"/>
              <a:t> plus </a:t>
            </a:r>
            <a:r>
              <a:rPr lang="en-US" altLang="en-US" sz="2800" dirty="0" err="1"/>
              <a:t>proche</a:t>
            </a:r>
            <a:r>
              <a:rPr lang="en-US" altLang="en-US" sz="2800" dirty="0"/>
              <a:t>), les </a:t>
            </a:r>
            <a:r>
              <a:rPr lang="en-US" altLang="en-US" sz="2800" dirty="0" err="1"/>
              <a:t>effets</a:t>
            </a:r>
            <a:r>
              <a:rPr lang="en-US" altLang="en-US" sz="2800" dirty="0"/>
              <a:t> de marée sur la rotation de la Terre, </a:t>
            </a:r>
            <a:r>
              <a:rPr lang="en-US" altLang="en-US" sz="2800" dirty="0" err="1"/>
              <a:t>l’océan</a:t>
            </a:r>
            <a:r>
              <a:rPr lang="en-US" altLang="en-US" sz="2800" dirty="0"/>
              <a:t> et </a:t>
            </a:r>
            <a:r>
              <a:rPr lang="en-US" altLang="en-US" sz="2800" dirty="0" err="1"/>
              <a:t>l’atmosphère</a:t>
            </a:r>
            <a:r>
              <a:rPr lang="en-US" altLang="en-US" sz="2800" dirty="0"/>
              <a:t> trop grands.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61506A46-E5F2-5634-69B5-C26F1BA346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3" y="452438"/>
            <a:ext cx="9640887" cy="1400175"/>
          </a:xfrm>
        </p:spPr>
        <p:txBody>
          <a:bodyPr/>
          <a:lstStyle/>
          <a:p>
            <a:pPr eaLnBrk="1" hangingPunct="1"/>
            <a:r>
              <a:rPr lang="en-US" altLang="en-US" dirty="0"/>
              <a:t>La bonne Lune et la </a:t>
            </a:r>
            <a:r>
              <a:rPr lang="en-US" altLang="en-US" dirty="0" err="1"/>
              <a:t>croûte</a:t>
            </a:r>
            <a:r>
              <a:rPr lang="en-US" altLang="en-US" dirty="0"/>
              <a:t> </a:t>
            </a:r>
            <a:r>
              <a:rPr lang="en-US" altLang="en-US" dirty="0" err="1"/>
              <a:t>terrestre</a:t>
            </a:r>
            <a:endParaRPr lang="en-US" altLang="en-US" dirty="0"/>
          </a:p>
        </p:txBody>
      </p:sp>
      <p:sp>
        <p:nvSpPr>
          <p:cNvPr id="546819" name="Rectangle 3">
            <a:extLst>
              <a:ext uri="{FF2B5EF4-FFF2-40B4-BE49-F238E27FC236}">
                <a16:creationId xmlns:a16="http://schemas.microsoft.com/office/drawing/2014/main" id="{BB4DF860-285F-F489-5EB5-DAF56BC1C0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312" y="2052638"/>
            <a:ext cx="9640887" cy="41957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Si la </a:t>
            </a:r>
            <a:r>
              <a:rPr lang="en-US" altLang="en-US" sz="2800" dirty="0" err="1"/>
              <a:t>croûte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terrestre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s’épaississait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elle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consommerait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l’oxygène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atmosphérique</a:t>
            </a:r>
            <a:r>
              <a:rPr lang="en-US" altLang="en-US" sz="2800" dirty="0"/>
              <a:t>.
Si la </a:t>
            </a:r>
            <a:r>
              <a:rPr lang="en-US" altLang="en-US" sz="2800" dirty="0" err="1"/>
              <a:t>croûte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terrestre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s’amincit</a:t>
            </a:r>
            <a:r>
              <a:rPr lang="en-US" altLang="en-US" sz="2800" dirty="0"/>
              <a:t>, trop de </a:t>
            </a:r>
            <a:r>
              <a:rPr lang="en-US" altLang="en-US" sz="2800" dirty="0" err="1"/>
              <a:t>volcanisme</a:t>
            </a:r>
            <a:r>
              <a:rPr lang="en-US" altLang="en-US" sz="2800" dirty="0"/>
              <a:t> et de </a:t>
            </a:r>
            <a:r>
              <a:rPr lang="en-US" altLang="en-US" sz="2800" dirty="0" err="1"/>
              <a:t>mouvement</a:t>
            </a:r>
            <a:r>
              <a:rPr lang="en-US" altLang="en-US" sz="2800" dirty="0"/>
              <a:t> des plaques.
La Lune </a:t>
            </a:r>
            <a:r>
              <a:rPr lang="en-US" altLang="en-US" sz="2800" dirty="0" err="1"/>
              <a:t>s’est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apparemment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formée</a:t>
            </a:r>
            <a:r>
              <a:rPr lang="en-US" altLang="en-US" sz="2800" dirty="0"/>
              <a:t> à </a:t>
            </a:r>
            <a:r>
              <a:rPr lang="en-US" altLang="en-US" sz="2800" dirty="0" err="1"/>
              <a:t>partir</a:t>
            </a:r>
            <a:r>
              <a:rPr lang="en-US" altLang="en-US" sz="2800" dirty="0"/>
              <a:t> de la </a:t>
            </a:r>
            <a:r>
              <a:rPr lang="en-US" altLang="en-US" sz="2800" dirty="0" err="1"/>
              <a:t>croûte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terrestre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lorsque</a:t>
            </a:r>
            <a:r>
              <a:rPr lang="en-US" altLang="en-US" sz="2800" dirty="0"/>
              <a:t> nous </a:t>
            </a:r>
            <a:r>
              <a:rPr lang="en-US" altLang="en-US" sz="2800" dirty="0" err="1"/>
              <a:t>avons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été</a:t>
            </a:r>
            <a:r>
              <a:rPr lang="en-US" altLang="en-US" sz="2800" dirty="0"/>
              <a:t> frappés par </a:t>
            </a:r>
            <a:r>
              <a:rPr lang="en-US" altLang="en-US" sz="2800" dirty="0" err="1"/>
              <a:t>une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planète</a:t>
            </a:r>
            <a:r>
              <a:rPr lang="en-US" altLang="en-US" sz="2800" dirty="0"/>
              <a:t> de la taille de Mars, un </a:t>
            </a:r>
            <a:r>
              <a:rPr lang="en-US" altLang="en-US" sz="2800" dirty="0" err="1"/>
              <a:t>événement</a:t>
            </a:r>
            <a:r>
              <a:rPr lang="en-US" altLang="en-US" sz="2800" dirty="0"/>
              <a:t> très </a:t>
            </a:r>
            <a:r>
              <a:rPr lang="en-US" altLang="en-US" sz="2800" dirty="0" err="1"/>
              <a:t>aléatoire</a:t>
            </a:r>
            <a:r>
              <a:rPr lang="en-US" altLang="en-US" sz="2800" dirty="0"/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3" descr="water">
            <a:extLst>
              <a:ext uri="{FF2B5EF4-FFF2-40B4-BE49-F238E27FC236}">
                <a16:creationId xmlns:a16="http://schemas.microsoft.com/office/drawing/2014/main" id="{454CB339-764C-B032-F157-24F92353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5626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8D08E110-C101-896D-DFBF-3C288424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9525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err="1">
                <a:latin typeface="Lucida Sans" pitchFamily="34" charset="0"/>
              </a:rPr>
              <a:t>Solvant</a:t>
            </a:r>
            <a:r>
              <a:rPr lang="en-US" sz="2000" b="1" dirty="0">
                <a:latin typeface="Lucida Sans" pitchFamily="34" charset="0"/>
              </a:rPr>
              <a:t> </a:t>
            </a:r>
            <a:r>
              <a:rPr lang="en-US" sz="2000" b="1" dirty="0" err="1">
                <a:latin typeface="Lucida Sans" pitchFamily="34" charset="0"/>
              </a:rPr>
              <a:t>idéal</a:t>
            </a:r>
            <a:r>
              <a:rPr lang="en-US" sz="2000" b="1" dirty="0">
                <a:latin typeface="Lucida Sans" pitchFamily="34" charset="0"/>
              </a:rPr>
              <a:t> pour </a:t>
            </a:r>
            <a:r>
              <a:rPr lang="en-US" sz="2000" b="1" dirty="0" err="1">
                <a:latin typeface="Lucida Sans" pitchFamily="34" charset="0"/>
              </a:rPr>
              <a:t>soutenir</a:t>
            </a:r>
            <a:r>
              <a:rPr lang="en-US" sz="2000" b="1" dirty="0">
                <a:latin typeface="Lucida Sans" pitchFamily="34" charset="0"/>
              </a:rPr>
              <a:t> la vie (</a:t>
            </a:r>
            <a:r>
              <a:rPr lang="en-US" sz="2000" b="1" dirty="0" err="1">
                <a:latin typeface="Lucida Sans" pitchFamily="34" charset="0"/>
              </a:rPr>
              <a:t>dissout</a:t>
            </a:r>
            <a:r>
              <a:rPr lang="en-US" sz="2000" b="1" dirty="0">
                <a:latin typeface="Lucida Sans" pitchFamily="34" charset="0"/>
              </a:rPr>
              <a:t> les ions et les </a:t>
            </a:r>
            <a:r>
              <a:rPr lang="en-US" sz="2000" b="1" dirty="0" err="1">
                <a:latin typeface="Lucida Sans" pitchFamily="34" charset="0"/>
              </a:rPr>
              <a:t>molécules</a:t>
            </a:r>
            <a:r>
              <a:rPr lang="en-US" sz="2000" b="1" dirty="0">
                <a:latin typeface="Lucida Sans" pitchFamily="34" charset="0"/>
              </a:rPr>
              <a:t>
Points </a:t>
            </a:r>
            <a:r>
              <a:rPr lang="en-US" sz="2000" b="1" dirty="0" err="1">
                <a:latin typeface="Lucida Sans" pitchFamily="34" charset="0"/>
              </a:rPr>
              <a:t>d’ébullition</a:t>
            </a:r>
            <a:r>
              <a:rPr lang="en-US" sz="2000" b="1" dirty="0">
                <a:latin typeface="Lucida Sans" pitchFamily="34" charset="0"/>
              </a:rPr>
              <a:t> et de fusion </a:t>
            </a:r>
            <a:r>
              <a:rPr lang="en-US" sz="2000" b="1" dirty="0" err="1">
                <a:latin typeface="Lucida Sans" pitchFamily="34" charset="0"/>
              </a:rPr>
              <a:t>justes</a:t>
            </a:r>
            <a:r>
              <a:rPr lang="en-US" sz="2000" b="1" dirty="0">
                <a:latin typeface="Lucida Sans" pitchFamily="34" charset="0"/>
              </a:rPr>
              <a:t>
Chaleur </a:t>
            </a:r>
            <a:r>
              <a:rPr lang="en-US" sz="2000" b="1" dirty="0" err="1">
                <a:latin typeface="Lucida Sans" pitchFamily="34" charset="0"/>
              </a:rPr>
              <a:t>spécifique</a:t>
            </a:r>
            <a:r>
              <a:rPr lang="en-US" sz="2000" b="1" dirty="0">
                <a:latin typeface="Lucida Sans" pitchFamily="34" charset="0"/>
              </a:rPr>
              <a:t> </a:t>
            </a:r>
            <a:r>
              <a:rPr lang="en-US" sz="2000" b="1" dirty="0" err="1">
                <a:latin typeface="Lucida Sans" pitchFamily="34" charset="0"/>
              </a:rPr>
              <a:t>élevée</a:t>
            </a:r>
            <a:r>
              <a:rPr lang="en-US" sz="2000" b="1" dirty="0">
                <a:latin typeface="Lucida Sans" pitchFamily="34" charset="0"/>
              </a:rPr>
              <a:t>
Le </a:t>
            </a:r>
            <a:r>
              <a:rPr lang="en-US" sz="2000" b="1" dirty="0" err="1">
                <a:latin typeface="Lucida Sans" pitchFamily="34" charset="0"/>
              </a:rPr>
              <a:t>solide</a:t>
            </a:r>
            <a:r>
              <a:rPr lang="en-US" sz="2000" b="1" dirty="0">
                <a:latin typeface="Lucida Sans" pitchFamily="34" charset="0"/>
              </a:rPr>
              <a:t> </a:t>
            </a:r>
            <a:r>
              <a:rPr lang="en-US" sz="2000" b="1" dirty="0" err="1">
                <a:latin typeface="Lucida Sans" pitchFamily="34" charset="0"/>
              </a:rPr>
              <a:t>flotte</a:t>
            </a:r>
            <a:r>
              <a:rPr lang="en-US" sz="2000" b="1" dirty="0">
                <a:latin typeface="Lucida Sans" pitchFamily="34" charset="0"/>
              </a:rPr>
              <a:t> sur </a:t>
            </a:r>
            <a:r>
              <a:rPr lang="en-US" sz="2000" b="1" dirty="0" err="1">
                <a:latin typeface="Lucida Sans" pitchFamily="34" charset="0"/>
              </a:rPr>
              <a:t>liquide</a:t>
            </a:r>
            <a:r>
              <a:rPr lang="en-US" sz="2000" b="1" dirty="0">
                <a:latin typeface="Lucida Sans" pitchFamily="34" charset="0"/>
              </a:rPr>
              <a:t>
</a:t>
            </a:r>
            <a:r>
              <a:rPr lang="en-US" sz="2000" b="1" dirty="0" err="1">
                <a:latin typeface="Lucida Sans" pitchFamily="34" charset="0"/>
              </a:rPr>
              <a:t>Contracte</a:t>
            </a:r>
            <a:r>
              <a:rPr lang="en-US" sz="2000" b="1" dirty="0">
                <a:latin typeface="Lucida Sans" pitchFamily="34" charset="0"/>
              </a:rPr>
              <a:t> de 0 à 4 </a:t>
            </a:r>
            <a:r>
              <a:rPr lang="en-US" sz="2000" b="1" dirty="0" err="1">
                <a:latin typeface="Lucida Sans" pitchFamily="34" charset="0"/>
              </a:rPr>
              <a:t>degrés</a:t>
            </a:r>
            <a:r>
              <a:rPr lang="en-US" sz="2000" b="1" dirty="0">
                <a:latin typeface="Lucida Sans" pitchFamily="34" charset="0"/>
              </a:rPr>
              <a:t> </a:t>
            </a:r>
            <a:r>
              <a:rPr lang="en-US" sz="2000" b="1" dirty="0" err="1">
                <a:latin typeface="Lucida Sans" pitchFamily="34" charset="0"/>
              </a:rPr>
              <a:t>centigrades</a:t>
            </a:r>
            <a:endParaRPr lang="en-US" sz="2400" b="1" dirty="0">
              <a:latin typeface="Lucida Sans" pitchFamily="34" charset="0"/>
            </a:endParaRPr>
          </a:p>
        </p:txBody>
      </p:sp>
      <p:sp>
        <p:nvSpPr>
          <p:cNvPr id="198660" name="TextBox 5">
            <a:extLst>
              <a:ext uri="{FF2B5EF4-FFF2-40B4-BE49-F238E27FC236}">
                <a16:creationId xmlns:a16="http://schemas.microsoft.com/office/drawing/2014/main" id="{9E7D2636-2D5C-E8DC-EF77-75C7C24BA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Lucida Sans" panose="020B0602030504020204" pitchFamily="34" charset="77"/>
                <a:cs typeface="Arial" panose="020B0604020202020204" pitchFamily="34" charset="0"/>
              </a:rPr>
              <a:t>Eau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6">
            <a:extLst>
              <a:ext uri="{FF2B5EF4-FFF2-40B4-BE49-F238E27FC236}">
                <a16:creationId xmlns:a16="http://schemas.microsoft.com/office/drawing/2014/main" id="{B9967661-57ED-4455-2CB9-211C2990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Éléments</a:t>
            </a:r>
            <a:r>
              <a:rPr lang="en-US" altLang="en-US" sz="32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conçus</a:t>
            </a:r>
            <a:r>
              <a:rPr lang="en-US" altLang="en-US" sz="3200" b="1" dirty="0">
                <a:solidFill>
                  <a:srgbClr val="FFFF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 ?</a:t>
            </a:r>
            <a:endParaRPr lang="en-US" altLang="en-US" sz="3200" dirty="0">
              <a:solidFill>
                <a:srgbClr val="000066"/>
              </a:solidFill>
              <a:latin typeface="Lucida Console" panose="020B0609040504020204" pitchFamily="49" charset="0"/>
              <a:cs typeface="Arial" panose="020B0604020202020204" pitchFamily="34" charset="0"/>
            </a:endParaRPr>
          </a:p>
        </p:txBody>
      </p:sp>
      <p:pic>
        <p:nvPicPr>
          <p:cNvPr id="200707" name="Picture 10" descr="http://serc.carleton.edu/images/usingdata/nasaimages/periodic-table.gif">
            <a:extLst>
              <a:ext uri="{FF2B5EF4-FFF2-40B4-BE49-F238E27FC236}">
                <a16:creationId xmlns:a16="http://schemas.microsoft.com/office/drawing/2014/main" id="{99317B63-25EA-E800-D538-B3852721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8343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http://mooni.fccj.org/~ethall/stereo/methane.gif">
            <a:extLst>
              <a:ext uri="{FF2B5EF4-FFF2-40B4-BE49-F238E27FC236}">
                <a16:creationId xmlns:a16="http://schemas.microsoft.com/office/drawing/2014/main" id="{7A1E28B9-A0EA-1547-419B-3D6317A60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2943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5" name="Picture 4" descr="http://www.gmi-inc.com/CliniLab/Cholesterol.jpg">
            <a:extLst>
              <a:ext uri="{FF2B5EF4-FFF2-40B4-BE49-F238E27FC236}">
                <a16:creationId xmlns:a16="http://schemas.microsoft.com/office/drawing/2014/main" id="{4A1EF935-8BBC-DC87-EC03-9FA233AE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33242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6" name="Text Box 5">
            <a:extLst>
              <a:ext uri="{FF2B5EF4-FFF2-40B4-BE49-F238E27FC236}">
                <a16:creationId xmlns:a16="http://schemas.microsoft.com/office/drawing/2014/main" id="{7592C7B1-6245-ECFD-54D0-D263D9D6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Le </a:t>
            </a:r>
            <a:r>
              <a:rPr lang="en-US" altLang="en-US" sz="32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carbone</a:t>
            </a:r>
            <a:r>
              <a:rPr lang="en-US" altLang="en-US" sz="32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l’élément</a:t>
            </a:r>
            <a:r>
              <a:rPr lang="en-US" altLang="en-US" sz="3200" b="1" dirty="0">
                <a:solidFill>
                  <a:srgbClr val="FFFF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central de la vie</a:t>
            </a:r>
          </a:p>
        </p:txBody>
      </p:sp>
      <p:sp>
        <p:nvSpPr>
          <p:cNvPr id="202757" name="Text Box 6">
            <a:extLst>
              <a:ext uri="{FF2B5EF4-FFF2-40B4-BE49-F238E27FC236}">
                <a16:creationId xmlns:a16="http://schemas.microsoft.com/office/drawing/2014/main" id="{3D64B13D-B80B-2F9E-6601-4B225FF94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3-D molecules</a:t>
            </a:r>
          </a:p>
        </p:txBody>
      </p:sp>
      <p:sp>
        <p:nvSpPr>
          <p:cNvPr id="202758" name="Text Box 7">
            <a:extLst>
              <a:ext uri="{FF2B5EF4-FFF2-40B4-BE49-F238E27FC236}">
                <a16:creationId xmlns:a16="http://schemas.microsoft.com/office/drawing/2014/main" id="{43E0F9A5-C6D6-81DE-BE81-EB23FF69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4229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Molécules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taille, complexes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flexibles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www.aerospaceweb.org/question/astronomy/magnetic-field/earth.jpg">
            <a:extLst>
              <a:ext uri="{FF2B5EF4-FFF2-40B4-BE49-F238E27FC236}">
                <a16:creationId xmlns:a16="http://schemas.microsoft.com/office/drawing/2014/main" id="{660AFFDA-DE76-FB27-BD14-348D8B70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Text Box 3">
            <a:extLst>
              <a:ext uri="{FF2B5EF4-FFF2-40B4-BE49-F238E27FC236}">
                <a16:creationId xmlns:a16="http://schemas.microsoft.com/office/drawing/2014/main" id="{D7D04672-A629-7382-79DA-95D36051D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96000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fer : un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élément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essentiel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http://www.export.gov.il/Eng/_Uploads/4076ozon.jpg">
            <a:extLst>
              <a:ext uri="{FF2B5EF4-FFF2-40B4-BE49-F238E27FC236}">
                <a16:creationId xmlns:a16="http://schemas.microsoft.com/office/drawing/2014/main" id="{ACF436FF-BCBE-6969-5DB9-512D548E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46005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TextBox 2">
            <a:extLst>
              <a:ext uri="{FF2B5EF4-FFF2-40B4-BE49-F238E27FC236}">
                <a16:creationId xmlns:a16="http://schemas.microsoft.com/office/drawing/2014/main" id="{018AB6C1-5445-C6D8-BEE7-6A3F73B3E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85800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La couche </a:t>
            </a:r>
            <a:r>
              <a:rPr lang="en-US" altLang="en-US" sz="24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d’ozone</a:t>
            </a:r>
            <a:r>
              <a:rPr lang="en-US" altLang="en-US" sz="24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:
</a:t>
            </a:r>
            <a:r>
              <a:rPr lang="en-US" altLang="en-US" sz="24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L’oxygène</a:t>
            </a:r>
            <a:r>
              <a:rPr lang="en-US" altLang="en-US" sz="24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est</a:t>
            </a:r>
            <a:r>
              <a:rPr lang="en-US" altLang="en-US" sz="24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-il un </a:t>
            </a:r>
            <a:r>
              <a:rPr lang="en-US" altLang="en-US" sz="24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élément</a:t>
            </a:r>
            <a:r>
              <a:rPr lang="en-US" altLang="en-US" sz="24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conçu</a:t>
            </a:r>
            <a:r>
              <a:rPr lang="en-US" altLang="en-US" sz="2400" dirty="0">
                <a:solidFill>
                  <a:srgbClr val="FFFF00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http://www.uwsp.edu/geo/faculty/ritter/images/lithosphere/tectonics/Platet2.jpg">
            <a:extLst>
              <a:ext uri="{FF2B5EF4-FFF2-40B4-BE49-F238E27FC236}">
                <a16:creationId xmlns:a16="http://schemas.microsoft.com/office/drawing/2014/main" id="{890D24F7-5346-00E1-5353-9FD72AF7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19275"/>
            <a:ext cx="7239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Text Box 4">
            <a:extLst>
              <a:ext uri="{FF2B5EF4-FFF2-40B4-BE49-F238E27FC236}">
                <a16:creationId xmlns:a16="http://schemas.microsoft.com/office/drawing/2014/main" id="{C78202B3-AEEC-B947-505A-25A19C04E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861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d’uranium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pas de plaques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tectoniques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21350</TotalTime>
  <Words>5169</Words>
  <Application>Microsoft Macintosh PowerPoint</Application>
  <PresentationFormat>Widescreen</PresentationFormat>
  <Paragraphs>457</Paragraphs>
  <Slides>129</Slides>
  <Notes>129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43" baseType="lpstr">
      <vt:lpstr>Aptos</vt:lpstr>
      <vt:lpstr>Arial</vt:lpstr>
      <vt:lpstr>Century Gothic</vt:lpstr>
      <vt:lpstr>Garamond</vt:lpstr>
      <vt:lpstr>Lucida Console</vt:lpstr>
      <vt:lpstr>Lucida Sans</vt:lpstr>
      <vt:lpstr>Tahoma</vt:lpstr>
      <vt:lpstr>Times New Roman</vt:lpstr>
      <vt:lpstr>Verdana</vt:lpstr>
      <vt:lpstr>Wingdings</vt:lpstr>
      <vt:lpstr>Wingdings 3</vt:lpstr>
      <vt:lpstr>Ion</vt:lpstr>
      <vt:lpstr>Beam</vt:lpstr>
      <vt:lpstr>Chart</vt:lpstr>
      <vt:lpstr>Science et apologétique chrétienne</vt:lpstr>
      <vt:lpstr>Notre aperçu</vt:lpstr>
      <vt:lpstr>Science et religion</vt:lpstr>
      <vt:lpstr>Science</vt:lpstr>
      <vt:lpstr>Science </vt:lpstr>
      <vt:lpstr>Religion</vt:lpstr>
      <vt:lpstr>Religion</vt:lpstr>
      <vt:lpstr>Les questions auxquelles la science peut répondre</vt:lpstr>
      <vt:lpstr>Questions auxquelles la science ne peut pas répondre : (Cette religion répond)</vt:lpstr>
      <vt:lpstr>PowerPoint Presentation</vt:lpstr>
      <vt:lpstr>Hypothèses de la science</vt:lpstr>
      <vt:lpstr>Hypothèses de base de la science </vt:lpstr>
      <vt:lpstr>PowerPoint Presentation</vt:lpstr>
      <vt:lpstr>Conclusions sur la science et la religion</vt:lpstr>
      <vt:lpstr>PowerPoint Presentation</vt:lpstr>
      <vt:lpstr>PowerPoint Presentation</vt:lpstr>
      <vt:lpstr>Galilée sur l’Apocalypse</vt:lpstr>
      <vt:lpstr>PowerPoint Presentation</vt:lpstr>
      <vt:lpstr>PowerPoint Presentation</vt:lpstr>
      <vt:lpstr>PowerPoint Presentation</vt:lpstr>
      <vt:lpstr>PowerPoint Presentation</vt:lpstr>
      <vt:lpstr>La réaction chrétienne conservatrice</vt:lpstr>
      <vt:lpstr>PowerPoint Presentation</vt:lpstr>
      <vt:lpstr>Une réponse chrétienne</vt:lpstr>
      <vt:lpstr>La science et la religion peuvent-elles coexister pacifiquement ?</vt:lpstr>
      <vt:lpstr>Raisons pour lesquelles Collins croit en Dieu</vt:lpstr>
      <vt:lpstr>L’ère de l’univers et l’ère de la terre</vt:lpstr>
      <vt:lpstr>Compteur de vitesse cosmique</vt:lpstr>
      <vt:lpstr>Galaxies : des îlots d’étoiles constituant l’univers l’univers s’etend de plus en plus </vt:lpstr>
      <vt:lpstr>Graphique de la constante de Hubble : Distance vs. vitesse de régression</vt:lpstr>
      <vt:lpstr>L’expansion de l’univers</vt:lpstr>
      <vt:lpstr>PowerPoint Presentation</vt:lpstr>
      <vt:lpstr>Tests de la théorie du Big Bang</vt:lpstr>
      <vt:lpstr>Obtenir l’âge de l’univers</vt:lpstr>
      <vt:lpstr>Quel âge a la Terre ?</vt:lpstr>
      <vt:lpstr>PowerPoint Presentation</vt:lpstr>
      <vt:lpstr>PowerPoint Presentation</vt:lpstr>
      <vt:lpstr>PowerPoint Presentation</vt:lpstr>
      <vt:lpstr>PowerPoint Presentation</vt:lpstr>
      <vt:lpstr>Genèse Chapitre Un : Création</vt:lpstr>
      <vt:lpstr>Un bref résumé de Genesis One :</vt:lpstr>
      <vt:lpstr>Un résumé plus détaillé de Genèse 1 Du point de vue d’un observateur sur la Terre :</vt:lpstr>
      <vt:lpstr>Genèse 1:1 est-il un mythe ?</vt:lpstr>
      <vt:lpstr>Mythes de la création</vt:lpstr>
      <vt:lpstr>PowerPoint Presentation</vt:lpstr>
      <vt:lpstr>PowerPoint Presentation</vt:lpstr>
      <vt:lpstr>PowerPoint Presentation</vt:lpstr>
      <vt:lpstr>Le jour métaphorique est-il une interprétation raisonnable ? Des théologiens pré-scientifiques qui ont dit oui.</vt:lpstr>
      <vt:lpstr>Traductions de yom dans l’Ancien Testament (LSG)</vt:lpstr>
      <vt:lpstr>Le Déluge : Genèse 6-8</vt:lpstr>
      <vt:lpstr>Explications du Déluge</vt:lpstr>
      <vt:lpstr>PowerPoint Presentation</vt:lpstr>
      <vt:lpstr>PowerPoint Presentation</vt:lpstr>
      <vt:lpstr>PowerPoint Presentation</vt:lpstr>
      <vt:lpstr>Cultures anciennes avec des histoires de déluge</vt:lpstr>
      <vt:lpstr>Éléments communs</vt:lpstr>
      <vt:lpstr>La Bible et le déluge</vt:lpstr>
      <vt:lpstr>L’évolution et la Bible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Mais...   Est-ce toute l’histoire ?</vt:lpstr>
      <vt:lpstr>PowerPoint Presentation</vt:lpstr>
      <vt:lpstr>PowerPoint Presentation</vt:lpstr>
      <vt:lpstr>PowerPoint Presentation</vt:lpstr>
      <vt:lpstr>PowerPoint Presentation</vt:lpstr>
      <vt:lpstr>Plus de preuves génétiques de l’ascendance commune</vt:lpstr>
      <vt:lpstr>PowerPoint Presentation</vt:lpstr>
      <vt:lpstr>Quelques conclusions provisoires</vt:lpstr>
      <vt:lpstr>PowerPoint Presentation</vt:lpstr>
      <vt:lpstr>Le principe anthropique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Gravité</vt:lpstr>
      <vt:lpstr>PowerPoint Presentation</vt:lpstr>
      <vt:lpstr>La force forte</vt:lpstr>
      <vt:lpstr>La force faible</vt:lpstr>
      <vt:lpstr>Résumé sur le réglage fin</vt:lpstr>
      <vt:lpstr>Fred Hoyle sur la mise au point</vt:lpstr>
      <vt:lpstr>PowerPoint Presentation</vt:lpstr>
      <vt:lpstr>La bonne galaxie</vt:lpstr>
      <vt:lpstr>Le bon soleil : l’emplacement</vt:lpstr>
      <vt:lpstr>PowerPoint Presentation</vt:lpstr>
      <vt:lpstr>Le Soleil Droit : Caractère</vt:lpstr>
      <vt:lpstr>PowerPoint Presentation</vt:lpstr>
      <vt:lpstr>La bonne planète : la température</vt:lpstr>
      <vt:lpstr>La bonne lune : taille et distance</vt:lpstr>
      <vt:lpstr>La bonne Lune et la croûte terrestre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Fred Hoyle sur les êtres vivants</vt:lpstr>
      <vt:lpstr>PowerPoint Presentation</vt:lpstr>
      <vt:lpstr>PowerPoint Presentation</vt:lpstr>
      <vt:lpstr>PowerPoint Presentation</vt:lpstr>
      <vt:lpstr>Ce que vous voyez dépend de votre « vision du monde ».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RELIGION A HISTORY</dc:title>
  <dc:creator>GCCCD</dc:creator>
  <cp:lastModifiedBy>Emile Pantaleon</cp:lastModifiedBy>
  <cp:revision>99</cp:revision>
  <dcterms:created xsi:type="dcterms:W3CDTF">2005-06-13T18:38:10Z</dcterms:created>
  <dcterms:modified xsi:type="dcterms:W3CDTF">2025-03-28T03:20:32Z</dcterms:modified>
</cp:coreProperties>
</file>