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9"/>
  </p:notesMasterIdLst>
  <p:sldIdLst>
    <p:sldId id="257" r:id="rId3"/>
    <p:sldId id="272" r:id="rId4"/>
    <p:sldId id="274" r:id="rId5"/>
    <p:sldId id="390" r:id="rId6"/>
    <p:sldId id="369" r:id="rId7"/>
    <p:sldId id="384" r:id="rId8"/>
    <p:sldId id="385" r:id="rId9"/>
    <p:sldId id="387" r:id="rId10"/>
    <p:sldId id="388" r:id="rId11"/>
    <p:sldId id="391" r:id="rId12"/>
    <p:sldId id="392" r:id="rId13"/>
    <p:sldId id="393" r:id="rId14"/>
    <p:sldId id="394" r:id="rId15"/>
    <p:sldId id="397" r:id="rId16"/>
    <p:sldId id="395" r:id="rId17"/>
    <p:sldId id="39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7" autoAdjust="0"/>
    <p:restoredTop sz="94660"/>
  </p:normalViewPr>
  <p:slideViewPr>
    <p:cSldViewPr snapToGrid="0">
      <p:cViewPr varScale="1">
        <p:scale>
          <a:sx n="86" d="100"/>
          <a:sy n="86" d="100"/>
        </p:scale>
        <p:origin x="115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B49934-23FC-438B-8A55-2DE95F6FF853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E5C3A3-C2EF-43E3-9DC1-607061503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31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7574E2-EFD2-4871-B434-DFA83DC19F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0866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574E2-EFD2-4871-B434-DFA83DC19F5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7839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574E2-EFD2-4871-B434-DFA83DC19F5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973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36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3FAA-897B-455B-BF6B-FA45948F92B0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33C-30A8-415D-B9A5-7A314FAF7EE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23093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3FAA-897B-455B-BF6B-FA45948F92B0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33C-30A8-415D-B9A5-7A314FAF7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358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3FAA-897B-455B-BF6B-FA45948F92B0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33C-30A8-415D-B9A5-7A314FAF7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8661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3FAA-897B-455B-BF6B-FA45948F92B0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33C-30A8-415D-B9A5-7A314FAF7EE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06391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3FAA-897B-455B-BF6B-FA45948F92B0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33C-30A8-415D-B9A5-7A314FAF7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989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3FAA-897B-455B-BF6B-FA45948F92B0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F45D33C-30A8-415D-B9A5-7A314FAF7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2749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3FAA-897B-455B-BF6B-FA45948F92B0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33C-30A8-415D-B9A5-7A314FAF7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0931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3FAA-897B-455B-BF6B-FA45948F92B0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33C-30A8-415D-B9A5-7A314FAF7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4546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3FAA-897B-455B-BF6B-FA45948F92B0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33C-30A8-415D-B9A5-7A314FAF7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7865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3FAA-897B-455B-BF6B-FA45948F92B0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33C-30A8-415D-B9A5-7A314FAF7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6594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3FAA-897B-455B-BF6B-FA45948F92B0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33C-30A8-415D-B9A5-7A314FAF7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16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3FAA-897B-455B-BF6B-FA45948F92B0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33C-30A8-415D-B9A5-7A314FAF7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7330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3FAA-897B-455B-BF6B-FA45948F92B0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33C-30A8-415D-B9A5-7A314FAF7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1836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3FAA-897B-455B-BF6B-FA45948F92B0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33C-30A8-415D-B9A5-7A314FAF7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5471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3FAA-897B-455B-BF6B-FA45948F92B0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33C-30A8-415D-B9A5-7A314FAF7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786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36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54864" indent="0" algn="l">
              <a:buNone/>
              <a:defRPr sz="1500">
                <a:solidFill>
                  <a:schemeClr val="tx1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3FAA-897B-455B-BF6B-FA45948F92B0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7"/>
            <a:ext cx="762000" cy="365125"/>
          </a:xfrm>
        </p:spPr>
        <p:txBody>
          <a:bodyPr/>
          <a:lstStyle/>
          <a:p>
            <a:fld id="{8F45D33C-30A8-415D-B9A5-7A314FAF7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9809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195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195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3FAA-897B-455B-BF6B-FA45948F92B0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33C-30A8-415D-B9A5-7A314FAF7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734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750887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tx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3"/>
            <a:ext cx="4041775" cy="750887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tx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2"/>
            <a:ext cx="4040188" cy="376396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2"/>
            <a:ext cx="4041775" cy="376396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3FAA-897B-455B-BF6B-FA45948F92B0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33C-30A8-415D-B9A5-7A314FAF7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917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3FAA-897B-455B-BF6B-FA45948F92B0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33C-30A8-415D-B9A5-7A314FAF7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345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3FAA-897B-455B-BF6B-FA45948F92B0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33C-30A8-415D-B9A5-7A314FAF7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306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165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2"/>
            <a:ext cx="3008313" cy="4602163"/>
          </a:xfrm>
        </p:spPr>
        <p:txBody>
          <a:bodyPr/>
          <a:lstStyle>
            <a:lvl1pPr marL="0" indent="0">
              <a:buNone/>
              <a:defRPr sz="1050"/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1950"/>
            </a:lvl1pPr>
            <a:lvl2pPr>
              <a:defRPr sz="1800"/>
            </a:lvl2pPr>
            <a:lvl3pPr>
              <a:defRPr sz="1650"/>
            </a:lvl3pPr>
            <a:lvl4pPr>
              <a:defRPr sz="1500"/>
            </a:lvl4pPr>
            <a:lvl5pPr>
              <a:defRPr sz="135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3FAA-897B-455B-BF6B-FA45948F92B0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33C-30A8-415D-B9A5-7A314FAF7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582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15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24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050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3FAA-897B-455B-BF6B-FA45948F92B0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33C-30A8-415D-B9A5-7A314FAF7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689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7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9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7B83FAA-897B-455B-BF6B-FA45948F92B0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7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9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7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9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F45D33C-30A8-415D-B9A5-7A314FAF7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8176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075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11480" indent="-30861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651510" indent="-212598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0392" indent="-17145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1650" kern="1200">
          <a:solidFill>
            <a:schemeClr val="tx1"/>
          </a:solidFill>
          <a:latin typeface="+mn-lt"/>
          <a:ea typeface="+mn-ea"/>
          <a:cs typeface="+mn-cs"/>
        </a:defRPr>
      </a:lvl3pPr>
      <a:lvl4pPr marL="1014984" indent="-13716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159002" indent="-13716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323594" indent="-13716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474470" indent="-13716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625346" indent="-13716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776222" indent="-13716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05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7B83FAA-897B-455B-BF6B-FA45948F92B0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F45D33C-30A8-415D-B9A5-7A314FAF7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4842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5825" y="71021"/>
            <a:ext cx="7865616" cy="1331651"/>
          </a:xfrm>
        </p:spPr>
        <p:txBody>
          <a:bodyPr>
            <a:normAutofit/>
          </a:bodyPr>
          <a:lstStyle/>
          <a:p>
            <a:r>
              <a:rPr lang="en-US" sz="4000" dirty="0"/>
              <a:t>The Gospel of John IX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42516" y="2929631"/>
            <a:ext cx="3719743" cy="3355759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rgbClr val="FFFF00"/>
                </a:solidFill>
              </a:rPr>
              <a:t>Jesus and the Feast of Tabernacles</a:t>
            </a:r>
          </a:p>
        </p:txBody>
      </p:sp>
      <p:pic>
        <p:nvPicPr>
          <p:cNvPr id="1026" name="Picture 2" descr="http://www.milligan.edu/administrative/mmatson/john-ic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25" y="1951289"/>
            <a:ext cx="3719744" cy="4754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96917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5D281-B102-41EB-B3F0-50912AA63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John 7:14-24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1C16A9-0250-4700-A7E6-7D27EF1A7E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9351" y="1846554"/>
            <a:ext cx="4136994" cy="4736807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en-US" b="1" dirty="0"/>
              <a:t>John 7:17</a:t>
            </a:r>
          </a:p>
          <a:p>
            <a:pPr marL="137160" indent="0">
              <a:buNone/>
            </a:pPr>
            <a:r>
              <a:rPr lang="en-US" b="1" dirty="0"/>
              <a:t>If anyone chooses to do God’s will, he will find out whether my teaching comes from God or whether I speak on my own.</a:t>
            </a:r>
          </a:p>
          <a:p>
            <a:pPr marL="137160" indent="0">
              <a:buNone/>
            </a:pPr>
            <a:endParaRPr lang="en-US" b="1" dirty="0"/>
          </a:p>
          <a:p>
            <a:pPr marL="137160" indent="0">
              <a:buNone/>
            </a:pPr>
            <a:endParaRPr lang="en-US" b="1" dirty="0"/>
          </a:p>
        </p:txBody>
      </p:sp>
      <p:sp>
        <p:nvSpPr>
          <p:cNvPr id="5" name="AutoShape 4" descr="The Meaning of the Feast of Tabernacles - ONE FOR ISRAEL Ministry">
            <a:extLst>
              <a:ext uri="{FF2B5EF4-FFF2-40B4-BE49-F238E27FC236}">
                <a16:creationId xmlns:a16="http://schemas.microsoft.com/office/drawing/2014/main" id="{6D4EE8B0-B85F-4352-A7B7-F6FDE5DF421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2694DA-0592-4C7E-B61C-E03ABA8663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50111" y="2304614"/>
            <a:ext cx="6084255" cy="348830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96C9DF8-6034-417F-B26C-7C5C97721988}"/>
              </a:ext>
            </a:extLst>
          </p:cNvPr>
          <p:cNvSpPr txBox="1"/>
          <p:nvPr/>
        </p:nvSpPr>
        <p:spPr>
          <a:xfrm>
            <a:off x="457200" y="1562470"/>
            <a:ext cx="36620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Sukkot in a city</a:t>
            </a:r>
          </a:p>
        </p:txBody>
      </p:sp>
    </p:spTree>
    <p:extLst>
      <p:ext uri="{BB962C8B-B14F-4D97-AF65-F5344CB8AC3E}">
        <p14:creationId xmlns:p14="http://schemas.microsoft.com/office/powerpoint/2010/main" val="9848151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0917E-89A3-4141-B3F0-7F411FDB2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John 7:37-43  Living Water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804D62-4348-4762-85A3-E9D1DF904C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44" y="1322774"/>
            <a:ext cx="4509857" cy="5335478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en-US" sz="2400" b="1" dirty="0"/>
              <a:t>John 7:37  “Whoever believes in my, as Scripture says, rivers of living water will flow from within them.”  By this he meant the Spirit…</a:t>
            </a:r>
          </a:p>
          <a:p>
            <a:pPr marL="137160" indent="0">
              <a:buNone/>
            </a:pPr>
            <a:endParaRPr lang="en-US" sz="2400" b="1" dirty="0"/>
          </a:p>
          <a:p>
            <a:pPr marL="137160" indent="0">
              <a:buNone/>
            </a:pPr>
            <a:r>
              <a:rPr lang="en-US" sz="2400" b="1" dirty="0"/>
              <a:t>Isaiah 12:3 With joy, you will draw water from the well of salvation.</a:t>
            </a:r>
          </a:p>
          <a:p>
            <a:pPr marL="137160" indent="0">
              <a:buNone/>
            </a:pPr>
            <a:endParaRPr lang="en-US" sz="2400" b="1" dirty="0"/>
          </a:p>
          <a:p>
            <a:pPr marL="137160" indent="0">
              <a:buNone/>
            </a:pPr>
            <a:r>
              <a:rPr lang="en-US" sz="2400" b="1" dirty="0"/>
              <a:t>Zechariah 14:6-9, 16-17</a:t>
            </a:r>
          </a:p>
          <a:p>
            <a:pPr marL="137160" indent="0">
              <a:buNone/>
            </a:pPr>
            <a:r>
              <a:rPr lang="en-US" sz="2400" b="1" dirty="0"/>
              <a:t>Ezekiel 47:1-11</a:t>
            </a:r>
          </a:p>
          <a:p>
            <a:pPr marL="137160" indent="0">
              <a:buNone/>
            </a:pPr>
            <a:r>
              <a:rPr lang="en-US" sz="2400" b="1" dirty="0"/>
              <a:t>Joel 3:18</a:t>
            </a:r>
          </a:p>
          <a:p>
            <a:pPr marL="137160" indent="0">
              <a:buNone/>
            </a:pPr>
            <a:endParaRPr lang="en-US" sz="24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9B73A1-6CDC-488B-9E63-5B0AB33176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1306" y="1553593"/>
            <a:ext cx="4400550" cy="39433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C6CA260-E9CD-4E62-B907-A687CF5F5BF3}"/>
              </a:ext>
            </a:extLst>
          </p:cNvPr>
          <p:cNvSpPr txBox="1"/>
          <p:nvPr/>
        </p:nvSpPr>
        <p:spPr>
          <a:xfrm>
            <a:off x="4829452" y="6036816"/>
            <a:ext cx="38573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The Water Ceremony</a:t>
            </a:r>
          </a:p>
        </p:txBody>
      </p:sp>
    </p:spTree>
    <p:extLst>
      <p:ext uri="{BB962C8B-B14F-4D97-AF65-F5344CB8AC3E}">
        <p14:creationId xmlns:p14="http://schemas.microsoft.com/office/powerpoint/2010/main" val="31871278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95666-5554-4744-B948-B5D491BC6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John 8:12-20 </a:t>
            </a:r>
            <a:br>
              <a:rPr lang="en-US" sz="3600" dirty="0"/>
            </a:br>
            <a:r>
              <a:rPr lang="en-US" sz="3600" dirty="0"/>
              <a:t>I AM the Light of the World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C4A110-97F9-4C28-883F-4EB50F7E6E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8847" y="2086252"/>
            <a:ext cx="3666476" cy="4223108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en-US" sz="2400" b="1" dirty="0"/>
              <a:t>Illumination of the Temple</a:t>
            </a:r>
          </a:p>
          <a:p>
            <a:pPr marL="137160" indent="0">
              <a:buNone/>
            </a:pPr>
            <a:endParaRPr lang="en-US" sz="2400" b="1" dirty="0"/>
          </a:p>
          <a:p>
            <a:pPr marL="137160" indent="0">
              <a:buNone/>
            </a:pPr>
            <a:r>
              <a:rPr lang="en-US" sz="2400" b="1" dirty="0"/>
              <a:t>Purpose: To remember the </a:t>
            </a:r>
            <a:r>
              <a:rPr lang="en-US" sz="2400" b="1" i="1" dirty="0"/>
              <a:t>Shekinah</a:t>
            </a:r>
            <a:r>
              <a:rPr lang="en-US" sz="2400" b="1" dirty="0"/>
              <a:t>—the Glory of God who dwelt with them in the wilderness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DC8110-4CFB-43AE-99F1-8BBCDB9433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70337"/>
            <a:ext cx="5054764" cy="3462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6723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96D35-B887-4187-B9E5-0FCE80A8F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John 8:28  I AM He  </a:t>
            </a:r>
            <a:r>
              <a:rPr lang="en-US" sz="3200" i="1" dirty="0"/>
              <a:t>ego </a:t>
            </a:r>
            <a:r>
              <a:rPr lang="en-US" sz="3200" i="1" dirty="0" err="1"/>
              <a:t>eimi</a:t>
            </a:r>
            <a:endParaRPr lang="en-US" sz="3200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18D2B-0509-465C-BBCD-3044332B4A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819" y="1544716"/>
            <a:ext cx="4527611" cy="2032986"/>
          </a:xfrm>
        </p:spPr>
        <p:txBody>
          <a:bodyPr/>
          <a:lstStyle/>
          <a:p>
            <a:pPr marL="137160" indent="0">
              <a:buNone/>
            </a:pPr>
            <a:r>
              <a:rPr lang="en-US" b="1" dirty="0"/>
              <a:t>When you have lifted up the Son of Man, then you will know that I AM He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3EF846-1318-4FF0-A3CE-FAB2871FCD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1742" y="1258981"/>
            <a:ext cx="3212635" cy="47895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7235096-22EA-4842-987E-846C87E686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819" y="3053919"/>
            <a:ext cx="4919792" cy="27714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51F212E-033E-40AE-AFC3-1749CB982F5A}"/>
              </a:ext>
            </a:extLst>
          </p:cNvPr>
          <p:cNvSpPr txBox="1"/>
          <p:nvPr/>
        </p:nvSpPr>
        <p:spPr>
          <a:xfrm>
            <a:off x="1340528" y="6045692"/>
            <a:ext cx="6498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Have you been lifting Jesus up?</a:t>
            </a:r>
          </a:p>
        </p:txBody>
      </p:sp>
    </p:spTree>
    <p:extLst>
      <p:ext uri="{BB962C8B-B14F-4D97-AF65-F5344CB8AC3E}">
        <p14:creationId xmlns:p14="http://schemas.microsoft.com/office/powerpoint/2010/main" val="3899472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5C82A-37B2-4097-8097-1CCFF5498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John 8:31-48 True Disciples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CD25C3-A54B-4BDC-9C93-4852AE792A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en-US" b="1" dirty="0"/>
              <a:t>John 8:31 “Belief” is not enough.</a:t>
            </a:r>
          </a:p>
          <a:p>
            <a:pPr marL="137160" indent="0">
              <a:buNone/>
            </a:pPr>
            <a:endParaRPr lang="en-US" sz="1200" b="1" dirty="0"/>
          </a:p>
          <a:p>
            <a:pPr marL="137160" indent="0">
              <a:buNone/>
            </a:pPr>
            <a:r>
              <a:rPr lang="en-US" b="1" dirty="0"/>
              <a:t>We need to hold to Jesus’ teachings!</a:t>
            </a:r>
          </a:p>
          <a:p>
            <a:pPr marL="137160" indent="0">
              <a:buNone/>
            </a:pPr>
            <a:endParaRPr lang="en-US" b="1" dirty="0"/>
          </a:p>
          <a:p>
            <a:pPr marL="137160" indent="0">
              <a:buNone/>
            </a:pPr>
            <a:r>
              <a:rPr lang="en-US" b="1" dirty="0"/>
              <a:t>John 8:46   Can any of you prove me guilty of sin?</a:t>
            </a:r>
          </a:p>
          <a:p>
            <a:pPr marL="137160" indent="0">
              <a:buNone/>
            </a:pPr>
            <a:r>
              <a:rPr lang="en-US" b="1" dirty="0"/>
              <a:t>Jesus was sinless!!!</a:t>
            </a:r>
          </a:p>
          <a:p>
            <a:pPr marL="137160" indent="0">
              <a:buNone/>
            </a:pPr>
            <a:endParaRPr lang="en-US" sz="1200" b="1" dirty="0"/>
          </a:p>
          <a:p>
            <a:pPr marL="137160" indent="0">
              <a:buNone/>
            </a:pPr>
            <a:r>
              <a:rPr lang="en-US" b="1" dirty="0"/>
              <a:t>John 8:48  Response: You are demon-possessed!</a:t>
            </a:r>
          </a:p>
        </p:txBody>
      </p:sp>
    </p:spTree>
    <p:extLst>
      <p:ext uri="{BB962C8B-B14F-4D97-AF65-F5344CB8AC3E}">
        <p14:creationId xmlns:p14="http://schemas.microsoft.com/office/powerpoint/2010/main" val="2866958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2B9B5-E0B0-41FE-83E7-A76E9B51D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John 8:49-59 I 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13705-5384-476A-915A-9579590E03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600200"/>
            <a:ext cx="4540928" cy="4709160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en-US" b="1" dirty="0"/>
              <a:t>John 8:51  Whoever obeys my word will never see death.</a:t>
            </a:r>
          </a:p>
          <a:p>
            <a:pPr marL="137160" indent="0">
              <a:buNone/>
            </a:pPr>
            <a:endParaRPr lang="en-US" sz="900" b="1" dirty="0"/>
          </a:p>
          <a:p>
            <a:pPr marL="137160" indent="0">
              <a:buNone/>
            </a:pPr>
            <a:r>
              <a:rPr lang="en-US" b="1" dirty="0"/>
              <a:t>Jesus: I am greater than Abraham.</a:t>
            </a:r>
          </a:p>
          <a:p>
            <a:pPr marL="137160" indent="0">
              <a:buNone/>
            </a:pPr>
            <a:endParaRPr lang="en-US" sz="800" b="1" dirty="0"/>
          </a:p>
          <a:p>
            <a:pPr marL="137160" indent="0">
              <a:buNone/>
            </a:pPr>
            <a:r>
              <a:rPr lang="en-US" b="1" dirty="0"/>
              <a:t>John 8:58 Before Abraham was born, I AM</a:t>
            </a:r>
          </a:p>
          <a:p>
            <a:pPr marL="137160" indent="0">
              <a:buNone/>
            </a:pPr>
            <a:endParaRPr lang="en-US" sz="800" b="1" dirty="0"/>
          </a:p>
          <a:p>
            <a:pPr marL="137160" indent="0">
              <a:buNone/>
            </a:pPr>
            <a:r>
              <a:rPr lang="en-US" b="1" dirty="0"/>
              <a:t>They picked up stones…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7A0CF9-2A6C-40CE-AA63-AC3B0D742D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571" y="1828800"/>
            <a:ext cx="3648568" cy="42080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E1998F3-0A7D-4EDE-A154-06B7051901DD}"/>
              </a:ext>
            </a:extLst>
          </p:cNvPr>
          <p:cNvSpPr txBox="1"/>
          <p:nvPr/>
        </p:nvSpPr>
        <p:spPr>
          <a:xfrm>
            <a:off x="6054571" y="6125824"/>
            <a:ext cx="2951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YHWH  I AM</a:t>
            </a:r>
          </a:p>
        </p:txBody>
      </p:sp>
    </p:spTree>
    <p:extLst>
      <p:ext uri="{BB962C8B-B14F-4D97-AF65-F5344CB8AC3E}">
        <p14:creationId xmlns:p14="http://schemas.microsoft.com/office/powerpoint/2010/main" val="41050994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23923-26F2-402D-86ED-2C19A6893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DFDB3-628E-4B63-A1B5-6CC10E9F41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179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Theme:  Jesus Replacing/Greater than the Jewish Festivals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763000" cy="4709160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en-US" dirty="0"/>
              <a:t> </a:t>
            </a:r>
          </a:p>
          <a:p>
            <a:pPr marL="137160" indent="0">
              <a:buNone/>
            </a:pPr>
            <a:r>
              <a:rPr lang="en-US" b="1" dirty="0">
                <a:solidFill>
                  <a:srgbClr val="FFFF00"/>
                </a:solidFill>
              </a:rPr>
              <a:t>1. Jesus greater than the Sabbath  </a:t>
            </a:r>
            <a:r>
              <a:rPr lang="en-US" b="1" dirty="0" err="1">
                <a:solidFill>
                  <a:srgbClr val="FFFF00"/>
                </a:solidFill>
              </a:rPr>
              <a:t>Jn</a:t>
            </a:r>
            <a:r>
              <a:rPr lang="en-US" b="1" dirty="0">
                <a:solidFill>
                  <a:srgbClr val="FFFF00"/>
                </a:solidFill>
              </a:rPr>
              <a:t> 5:1-18</a:t>
            </a:r>
          </a:p>
          <a:p>
            <a:pPr marL="137160" indent="0">
              <a:buNone/>
            </a:pPr>
            <a:endParaRPr lang="en-US" sz="1000" b="1" dirty="0">
              <a:solidFill>
                <a:srgbClr val="FFFF00"/>
              </a:solidFill>
            </a:endParaRPr>
          </a:p>
          <a:p>
            <a:pPr marL="137160" indent="0">
              <a:buNone/>
            </a:pPr>
            <a:r>
              <a:rPr lang="en-US" b="1" dirty="0">
                <a:solidFill>
                  <a:srgbClr val="FFFF00"/>
                </a:solidFill>
              </a:rPr>
              <a:t>2. Jesus fulfills the Passover  Jn 6:1-70</a:t>
            </a:r>
          </a:p>
          <a:p>
            <a:pPr marL="137160" indent="0">
              <a:buNone/>
            </a:pPr>
            <a:endParaRPr lang="en-US" sz="1000" b="1" dirty="0">
              <a:solidFill>
                <a:srgbClr val="FFFF00"/>
              </a:solidFill>
            </a:endParaRPr>
          </a:p>
          <a:p>
            <a:pPr marL="137160" indent="0">
              <a:buNone/>
            </a:pPr>
            <a:r>
              <a:rPr lang="en-US" b="1" dirty="0">
                <a:solidFill>
                  <a:srgbClr val="FFFF00"/>
                </a:solidFill>
              </a:rPr>
              <a:t>3. Jesus fulfills Booths/Tabernacles  Jn 7:1-9:41</a:t>
            </a:r>
          </a:p>
          <a:p>
            <a:pPr marL="137160" indent="0">
              <a:buNone/>
            </a:pPr>
            <a:endParaRPr lang="en-US" sz="1000" b="1" dirty="0">
              <a:solidFill>
                <a:srgbClr val="FFFF00"/>
              </a:solidFill>
            </a:endParaRPr>
          </a:p>
          <a:p>
            <a:pPr marL="137160" indent="0">
              <a:buNone/>
            </a:pPr>
            <a:r>
              <a:rPr lang="en-US" b="1" dirty="0">
                <a:solidFill>
                  <a:srgbClr val="FFFF00"/>
                </a:solidFill>
              </a:rPr>
              <a:t>4. Jesus fulfills Feast of Dedication (Hanukkah)</a:t>
            </a:r>
          </a:p>
          <a:p>
            <a:pPr marL="137160" indent="0">
              <a:buNone/>
            </a:pPr>
            <a:r>
              <a:rPr lang="en-US" b="1" dirty="0">
                <a:solidFill>
                  <a:srgbClr val="FFFF00"/>
                </a:solidFill>
              </a:rPr>
              <a:t>    </a:t>
            </a:r>
            <a:r>
              <a:rPr lang="en-US" b="1" dirty="0" err="1">
                <a:solidFill>
                  <a:srgbClr val="FFFF00"/>
                </a:solidFill>
              </a:rPr>
              <a:t>Jn</a:t>
            </a:r>
            <a:r>
              <a:rPr lang="en-US" b="1" dirty="0">
                <a:solidFill>
                  <a:srgbClr val="FFFF00"/>
                </a:solidFill>
              </a:rPr>
              <a:t> 10</a:t>
            </a:r>
          </a:p>
          <a:p>
            <a:pPr marL="13716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677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 Sign #4  Feeding the 5000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77374"/>
            <a:ext cx="4953000" cy="4231985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en-US" b="1" dirty="0">
                <a:solidFill>
                  <a:srgbClr val="FFFF00"/>
                </a:solidFill>
              </a:rPr>
              <a:t>Theme:  Jesus the second  Moses and </a:t>
            </a:r>
          </a:p>
          <a:p>
            <a:pPr marL="137160" indent="0">
              <a:buNone/>
            </a:pPr>
            <a:endParaRPr lang="en-US" b="1" dirty="0">
              <a:solidFill>
                <a:srgbClr val="FFFF00"/>
              </a:solidFill>
            </a:endParaRPr>
          </a:p>
          <a:p>
            <a:pPr marL="137160" indent="0">
              <a:buNone/>
            </a:pPr>
            <a:r>
              <a:rPr lang="en-US" b="1" dirty="0">
                <a:solidFill>
                  <a:srgbClr val="FFFF00"/>
                </a:solidFill>
              </a:rPr>
              <a:t>Jesus fulfills the Passover.</a:t>
            </a:r>
          </a:p>
          <a:p>
            <a:pPr marL="137160" indent="0">
              <a:buNone/>
            </a:pPr>
            <a:endParaRPr lang="en-US" sz="2000" b="1" dirty="0">
              <a:solidFill>
                <a:srgbClr val="FFFF00"/>
              </a:solidFill>
            </a:endParaRPr>
          </a:p>
          <a:p>
            <a:pPr marL="137160" indent="0">
              <a:buNone/>
            </a:pPr>
            <a:r>
              <a:rPr lang="en-US" b="1" dirty="0">
                <a:solidFill>
                  <a:srgbClr val="FFFF00"/>
                </a:solidFill>
              </a:rPr>
              <a:t>Jesus gives bread (like the manna)</a:t>
            </a:r>
          </a:p>
          <a:p>
            <a:pPr marL="137160" indent="0">
              <a:buNone/>
            </a:pPr>
            <a:endParaRPr lang="en-US" sz="2000" b="1" dirty="0">
              <a:solidFill>
                <a:srgbClr val="FFFF00"/>
              </a:solidFill>
            </a:endParaRPr>
          </a:p>
          <a:p>
            <a:pPr marL="137160" indent="0">
              <a:buNone/>
            </a:pPr>
            <a:endParaRPr lang="en-US" dirty="0"/>
          </a:p>
        </p:txBody>
      </p:sp>
      <p:pic>
        <p:nvPicPr>
          <p:cNvPr id="1026" name="Picture 2" descr="http://www.bible-basics-layers-of-understanding.com/images/feeding5000breadfishes4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295400"/>
            <a:ext cx="38100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cartoonstock.com/lowres/jlo0174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992880"/>
            <a:ext cx="3295650" cy="2636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3738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1EF0B-A96F-445C-9E2A-67B423336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Sign #4  Jesus feeds 10,000 +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FA4A1-AFD3-4F44-8762-65AFD082E4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990" y="1677880"/>
            <a:ext cx="8043169" cy="4631480"/>
          </a:xfrm>
        </p:spPr>
        <p:txBody>
          <a:bodyPr/>
          <a:lstStyle/>
          <a:p>
            <a:pPr marL="137160" indent="0">
              <a:buNone/>
            </a:pPr>
            <a:r>
              <a:rPr lang="en-US" b="1" dirty="0">
                <a:solidFill>
                  <a:srgbClr val="FFFF00"/>
                </a:solidFill>
              </a:rPr>
              <a:t>People’s response:  Jn 6:14 “Surely this is the prophet” (Deuteronomy 18:15-19)</a:t>
            </a:r>
          </a:p>
          <a:p>
            <a:pPr marL="137160" indent="0">
              <a:buNone/>
            </a:pPr>
            <a:endParaRPr lang="en-US" b="1" dirty="0">
              <a:solidFill>
                <a:srgbClr val="FFFF00"/>
              </a:solidFill>
            </a:endParaRPr>
          </a:p>
          <a:p>
            <a:pPr marL="137160" indent="0">
              <a:buNone/>
            </a:pPr>
            <a:r>
              <a:rPr lang="en-US" b="1" dirty="0">
                <a:solidFill>
                  <a:srgbClr val="FFFF00"/>
                </a:solidFill>
              </a:rPr>
              <a:t>Moses:</a:t>
            </a:r>
          </a:p>
          <a:p>
            <a:pPr marL="137160" indent="0">
              <a:buNone/>
            </a:pPr>
            <a:endParaRPr lang="en-US" b="1" dirty="0">
              <a:solidFill>
                <a:srgbClr val="FFFF00"/>
              </a:solidFill>
            </a:endParaRPr>
          </a:p>
          <a:p>
            <a:pPr marL="137160" indent="0">
              <a:buNone/>
            </a:pPr>
            <a:r>
              <a:rPr lang="en-US" b="1" dirty="0">
                <a:solidFill>
                  <a:srgbClr val="FFFF00"/>
                </a:solidFill>
              </a:rPr>
              <a:t>Gave them bread (sign #4)</a:t>
            </a:r>
          </a:p>
          <a:p>
            <a:pPr marL="137160" indent="0">
              <a:buNone/>
            </a:pPr>
            <a:r>
              <a:rPr lang="en-US" b="1" dirty="0">
                <a:solidFill>
                  <a:srgbClr val="FFFF00"/>
                </a:solidFill>
              </a:rPr>
              <a:t>Parted the Red Sea (sign #5)</a:t>
            </a:r>
          </a:p>
          <a:p>
            <a:pPr marL="137160" indent="0">
              <a:buNone/>
            </a:pPr>
            <a:r>
              <a:rPr lang="en-US" b="1" dirty="0">
                <a:solidFill>
                  <a:srgbClr val="FFFF00"/>
                </a:solidFill>
              </a:rPr>
              <a:t>Gave them water (John 4:10, John 7:38)</a:t>
            </a:r>
          </a:p>
          <a:p>
            <a:pPr marL="13716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7766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A3DBA-4AD9-411F-B98F-570DF701D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3515"/>
            <a:ext cx="8225161" cy="1571917"/>
          </a:xfrm>
        </p:spPr>
        <p:txBody>
          <a:bodyPr>
            <a:normAutofit/>
          </a:bodyPr>
          <a:lstStyle/>
          <a:p>
            <a:r>
              <a:rPr lang="en-US" sz="3600" dirty="0"/>
              <a:t>John 6:16-21</a:t>
            </a:r>
            <a:br>
              <a:rPr lang="en-US" sz="3600" dirty="0"/>
            </a:br>
            <a:r>
              <a:rPr lang="en-US" sz="3600" dirty="0"/>
              <a:t>Sign #5 Jesus Walks on Water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E4BD5F7-2132-472E-9D5E-2567E98DC2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1935332"/>
            <a:ext cx="5291090" cy="39683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C55641C-3254-44D7-9DAF-090C6E81510A}"/>
              </a:ext>
            </a:extLst>
          </p:cNvPr>
          <p:cNvSpPr txBox="1"/>
          <p:nvPr/>
        </p:nvSpPr>
        <p:spPr>
          <a:xfrm>
            <a:off x="5575177" y="2263806"/>
            <a:ext cx="322259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Jesus walking on water the antitype to Moses parting the Red Sea.</a:t>
            </a:r>
          </a:p>
          <a:p>
            <a:endParaRPr lang="en-US" sz="2400" b="1" dirty="0"/>
          </a:p>
          <a:p>
            <a:r>
              <a:rPr lang="en-US" sz="2400" b="1" dirty="0"/>
              <a:t>John 6:20 “It is I”</a:t>
            </a:r>
          </a:p>
          <a:p>
            <a:r>
              <a:rPr lang="en-US" sz="2400" b="1" i="1" dirty="0"/>
              <a:t>ego </a:t>
            </a:r>
            <a:r>
              <a:rPr lang="en-US" sz="2400" b="1" i="1" dirty="0" err="1"/>
              <a:t>eimi</a:t>
            </a:r>
            <a:endParaRPr lang="en-US" sz="2400" b="1" i="1" dirty="0"/>
          </a:p>
          <a:p>
            <a:r>
              <a:rPr lang="en-US" sz="2400" b="1" dirty="0"/>
              <a:t>I, I Am.</a:t>
            </a:r>
          </a:p>
          <a:p>
            <a:endParaRPr lang="en-US" sz="2400" b="1" dirty="0"/>
          </a:p>
          <a:p>
            <a:r>
              <a:rPr lang="en-US" sz="2400" b="1" dirty="0"/>
              <a:t>Jesus is God.</a:t>
            </a:r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213537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EEF04-7D39-49C9-9D82-3F14E148C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John 6:35-44 I AM the Bread of Life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89308A-F60D-4FC0-8BD4-B2EA43524F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r>
              <a:rPr lang="en-US" b="1" dirty="0"/>
              <a:t>I, I AM the bread of life</a:t>
            </a:r>
          </a:p>
          <a:p>
            <a:pPr marL="137160" indent="0">
              <a:buNone/>
            </a:pPr>
            <a:endParaRPr lang="en-US" sz="1100" b="1" dirty="0"/>
          </a:p>
          <a:p>
            <a:pPr marL="137160" indent="0" algn="r">
              <a:buNone/>
            </a:pPr>
            <a:r>
              <a:rPr lang="en-US" b="1" dirty="0"/>
              <a:t>Not “I have bread”</a:t>
            </a:r>
          </a:p>
          <a:p>
            <a:pPr marL="137160" indent="0" algn="r">
              <a:buNone/>
            </a:pPr>
            <a:r>
              <a:rPr lang="en-US" b="1" dirty="0"/>
              <a:t>Not “I offer bread”</a:t>
            </a:r>
          </a:p>
          <a:p>
            <a:pPr marL="137160" indent="0" algn="r">
              <a:buNone/>
            </a:pPr>
            <a:r>
              <a:rPr lang="en-US" b="1" dirty="0"/>
              <a:t>Not “I bring bread”</a:t>
            </a:r>
          </a:p>
          <a:p>
            <a:pPr marL="137160" indent="0" algn="r">
              <a:buNone/>
            </a:pPr>
            <a:endParaRPr lang="en-US" sz="1100" b="1" dirty="0"/>
          </a:p>
          <a:p>
            <a:pPr marL="137160" indent="0">
              <a:buNone/>
            </a:pPr>
            <a:r>
              <a:rPr lang="en-US" sz="3200" b="1" dirty="0"/>
              <a:t>I AM the bread of life</a:t>
            </a:r>
          </a:p>
          <a:p>
            <a:pPr marL="137160" indent="0">
              <a:buNone/>
            </a:pPr>
            <a:endParaRPr lang="en-US" sz="1000" b="1" dirty="0"/>
          </a:p>
          <a:p>
            <a:pPr marL="137160" indent="0">
              <a:buNone/>
            </a:pPr>
            <a:r>
              <a:rPr lang="en-US" sz="2400" b="1" dirty="0"/>
              <a:t>What do you hunger for?</a:t>
            </a:r>
          </a:p>
          <a:p>
            <a:pPr marL="137160" indent="0">
              <a:buNone/>
            </a:pPr>
            <a:r>
              <a:rPr lang="en-US" sz="2400" b="1" dirty="0"/>
              <a:t>What do you thirst for?</a:t>
            </a:r>
          </a:p>
          <a:p>
            <a:pPr marL="137160" indent="0">
              <a:buNone/>
            </a:pPr>
            <a:r>
              <a:rPr lang="en-US" sz="2400" b="1" dirty="0"/>
              <a:t>Where do you go for spiritual food?</a:t>
            </a:r>
          </a:p>
        </p:txBody>
      </p:sp>
    </p:spTree>
    <p:extLst>
      <p:ext uri="{BB962C8B-B14F-4D97-AF65-F5344CB8AC3E}">
        <p14:creationId xmlns:p14="http://schemas.microsoft.com/office/powerpoint/2010/main" val="3491361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8D524-1347-40A4-B277-CFE8C97FC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7 I AM Statements in John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94A84BF-3F74-4961-AF35-BD2CB45614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8889" y="1687566"/>
            <a:ext cx="7134601" cy="4379343"/>
          </a:xfrm>
        </p:spPr>
      </p:pic>
    </p:spTree>
    <p:extLst>
      <p:ext uri="{BB962C8B-B14F-4D97-AF65-F5344CB8AC3E}">
        <p14:creationId xmlns:p14="http://schemas.microsoft.com/office/powerpoint/2010/main" val="260812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6B4EC-227C-4646-8041-B33AFAD62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John 6:45-59  Eat of Me!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CE9C9-1DDA-497B-9FFA-D371C6EAAD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r>
              <a:rPr lang="en-US" sz="2400" b="1" dirty="0"/>
              <a:t>v. 49, 58 Your ancestors ate bread from Moses and died.</a:t>
            </a:r>
          </a:p>
          <a:p>
            <a:pPr marL="137160" indent="0">
              <a:buNone/>
            </a:pPr>
            <a:endParaRPr lang="en-US" sz="2400" b="1" dirty="0"/>
          </a:p>
          <a:p>
            <a:pPr marL="137160" indent="0">
              <a:buNone/>
            </a:pPr>
            <a:r>
              <a:rPr lang="en-US" sz="2400" b="1" dirty="0"/>
              <a:t>I am greater than Moses!!!  I am living bread!</a:t>
            </a:r>
          </a:p>
          <a:p>
            <a:pPr marL="137160" indent="0">
              <a:buNone/>
            </a:pPr>
            <a:endParaRPr lang="en-US" sz="2400" b="1" dirty="0"/>
          </a:p>
          <a:p>
            <a:pPr marL="137160" indent="0">
              <a:buNone/>
            </a:pPr>
            <a:r>
              <a:rPr lang="en-US" sz="2400" b="1" dirty="0"/>
              <a:t>If you eat my flesh me you will not die!</a:t>
            </a:r>
          </a:p>
          <a:p>
            <a:pPr marL="137160" indent="0">
              <a:buNone/>
            </a:pPr>
            <a:endParaRPr lang="en-US" sz="2400" b="1" dirty="0"/>
          </a:p>
          <a:p>
            <a:pPr marL="137160" indent="0">
              <a:buNone/>
            </a:pPr>
            <a:r>
              <a:rPr lang="en-US" sz="2400" b="1" dirty="0"/>
              <a:t>v. 53 Very truly I tell you, unless you eat the flesh of the Son of Man and drink his blood, you have no life in you!!!      My flesh is real food.</a:t>
            </a:r>
          </a:p>
          <a:p>
            <a:pPr marL="137160" indent="0">
              <a:buNone/>
            </a:pPr>
            <a:endParaRPr lang="en-US" sz="2400" b="1" dirty="0"/>
          </a:p>
          <a:p>
            <a:pPr marL="137160" indent="0">
              <a:buNone/>
            </a:pPr>
            <a:r>
              <a:rPr lang="en-US" sz="2400" b="1" dirty="0"/>
              <a:t>Wow!!!               Are you feeding on Jesus?</a:t>
            </a:r>
          </a:p>
        </p:txBody>
      </p:sp>
    </p:spTree>
    <p:extLst>
      <p:ext uri="{BB962C8B-B14F-4D97-AF65-F5344CB8AC3E}">
        <p14:creationId xmlns:p14="http://schemas.microsoft.com/office/powerpoint/2010/main" val="1890850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39971-AD99-4811-9337-0CD28F25F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John 7 &amp; 8 Jesus and Tabernacles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FF7178-4B25-48AF-8F42-70F36FDC20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33490"/>
            <a:ext cx="4114800" cy="4675869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en-US" sz="2400" b="1" dirty="0"/>
              <a:t>Feast of Tabernacles</a:t>
            </a:r>
          </a:p>
          <a:p>
            <a:pPr marL="137160" indent="0">
              <a:buNone/>
            </a:pPr>
            <a:endParaRPr lang="en-US" sz="2400" b="1" dirty="0"/>
          </a:p>
          <a:p>
            <a:pPr marL="137160" indent="0">
              <a:buNone/>
            </a:pPr>
            <a:r>
              <a:rPr lang="en-US" sz="2400" b="1" dirty="0"/>
              <a:t>Feast of Booths</a:t>
            </a:r>
          </a:p>
          <a:p>
            <a:pPr marL="137160" indent="0">
              <a:buNone/>
            </a:pPr>
            <a:endParaRPr lang="en-US" sz="2400" b="1" dirty="0"/>
          </a:p>
          <a:p>
            <a:pPr marL="137160" indent="0">
              <a:buNone/>
            </a:pPr>
            <a:r>
              <a:rPr lang="en-US" sz="2400" b="1" i="1" dirty="0"/>
              <a:t>Sukkot</a:t>
            </a:r>
          </a:p>
          <a:p>
            <a:pPr marL="137160" indent="0">
              <a:buNone/>
            </a:pPr>
            <a:endParaRPr lang="en-US" sz="2400" b="1" i="1" dirty="0"/>
          </a:p>
          <a:p>
            <a:pPr marL="137160" indent="0">
              <a:buNone/>
            </a:pPr>
            <a:r>
              <a:rPr lang="en-US" sz="2400" b="1" dirty="0"/>
              <a:t>A harvest festival Sept/Oct</a:t>
            </a:r>
          </a:p>
          <a:p>
            <a:pPr marL="137160" indent="0">
              <a:buNone/>
            </a:pPr>
            <a:endParaRPr lang="en-US" sz="2400" b="1" dirty="0"/>
          </a:p>
          <a:p>
            <a:pPr marL="137160" indent="0">
              <a:buNone/>
            </a:pPr>
            <a:r>
              <a:rPr lang="en-US" sz="2400" b="1" dirty="0"/>
              <a:t>Remembering God dwelling with his people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20A763-AD94-4E34-957A-9B5D8BF06B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4690" y="1500326"/>
            <a:ext cx="3893953" cy="4809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9839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pex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15802</TotalTime>
  <Words>606</Words>
  <Application>Microsoft Office PowerPoint</Application>
  <PresentationFormat>On-screen Show (4:3)</PresentationFormat>
  <Paragraphs>108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Book Antiqua</vt:lpstr>
      <vt:lpstr>Calibri</vt:lpstr>
      <vt:lpstr>Lucida Sans</vt:lpstr>
      <vt:lpstr>Wingdings</vt:lpstr>
      <vt:lpstr>Wingdings 2</vt:lpstr>
      <vt:lpstr>Wingdings 3</vt:lpstr>
      <vt:lpstr>Apex</vt:lpstr>
      <vt:lpstr>1_Apex</vt:lpstr>
      <vt:lpstr>The Gospel of John IX</vt:lpstr>
      <vt:lpstr>Theme:  Jesus Replacing/Greater than the Jewish Festivals</vt:lpstr>
      <vt:lpstr> Sign #4  Feeding the 5000</vt:lpstr>
      <vt:lpstr>Sign #4  Jesus feeds 10,000 +</vt:lpstr>
      <vt:lpstr>John 6:16-21 Sign #5 Jesus Walks on Water</vt:lpstr>
      <vt:lpstr>John 6:35-44 I AM the Bread of Life</vt:lpstr>
      <vt:lpstr>7 I AM Statements in John</vt:lpstr>
      <vt:lpstr>John 6:45-59  Eat of Me!</vt:lpstr>
      <vt:lpstr>John 7 &amp; 8 Jesus and Tabernacles</vt:lpstr>
      <vt:lpstr>John 7:14-24</vt:lpstr>
      <vt:lpstr>John 7:37-43  Living Water</vt:lpstr>
      <vt:lpstr>John 8:12-20  I AM the Light of the World</vt:lpstr>
      <vt:lpstr>John 8:28  I AM He  ego eimi</vt:lpstr>
      <vt:lpstr>John 8:31-48 True Disciples</vt:lpstr>
      <vt:lpstr>John 8:49-59 I AM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Gospel of John</dc:title>
  <dc:creator>John Oakes</dc:creator>
  <cp:lastModifiedBy>John Oakes</cp:lastModifiedBy>
  <cp:revision>102</cp:revision>
  <dcterms:created xsi:type="dcterms:W3CDTF">2020-11-05T23:37:34Z</dcterms:created>
  <dcterms:modified xsi:type="dcterms:W3CDTF">2021-01-03T16:59:55Z</dcterms:modified>
</cp:coreProperties>
</file>