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272" r:id="rId4"/>
    <p:sldId id="372" r:id="rId5"/>
    <p:sldId id="373" r:id="rId6"/>
    <p:sldId id="382" r:id="rId7"/>
    <p:sldId id="274" r:id="rId8"/>
    <p:sldId id="390" r:id="rId9"/>
    <p:sldId id="369" r:id="rId10"/>
    <p:sldId id="383" r:id="rId11"/>
    <p:sldId id="384" r:id="rId12"/>
    <p:sldId id="385" r:id="rId13"/>
    <p:sldId id="386" r:id="rId14"/>
    <p:sldId id="387" r:id="rId15"/>
    <p:sldId id="389" r:id="rId16"/>
    <p:sldId id="3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9934-23FC-438B-8A55-2DE95F6FF853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C3A3-C2EF-43E3-9DC1-60706150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574E2-EFD2-4871-B434-DFA83DC19F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86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574E2-EFD2-4871-B434-DFA83DC19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574E2-EFD2-4871-B434-DFA83DC19F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7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36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309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6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39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7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9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86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9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33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3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7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8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54864" indent="0" algn="l"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80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2"/>
            <a:ext cx="4040188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2"/>
            <a:ext cx="4041775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4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65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2"/>
            <a:ext cx="3008313" cy="4602163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65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15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24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7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075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11480" indent="-30861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51510" indent="-21259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17145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014984" indent="-13716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5900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3594" indent="-13716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74470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346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7622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83FAA-897B-455B-BF6B-FA45948F92B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4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825" y="71021"/>
            <a:ext cx="7865616" cy="1331651"/>
          </a:xfrm>
        </p:spPr>
        <p:txBody>
          <a:bodyPr>
            <a:normAutofit/>
          </a:bodyPr>
          <a:lstStyle/>
          <a:p>
            <a:r>
              <a:rPr lang="en-US" sz="4000" dirty="0"/>
              <a:t>The Gospel of John VIII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2516" y="2929631"/>
            <a:ext cx="3719743" cy="335575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Jesus fulfills Passover.</a:t>
            </a:r>
          </a:p>
          <a:p>
            <a:pPr algn="l"/>
            <a:endParaRPr lang="en-US" sz="3200" b="1" dirty="0">
              <a:solidFill>
                <a:srgbClr val="FFFF00"/>
              </a:solidFill>
            </a:endParaRPr>
          </a:p>
          <a:p>
            <a:pPr algn="l"/>
            <a:r>
              <a:rPr lang="en-US" sz="3200" b="1" dirty="0">
                <a:solidFill>
                  <a:srgbClr val="FFFF00"/>
                </a:solidFill>
              </a:rPr>
              <a:t>Jesus the Second Moses</a:t>
            </a:r>
          </a:p>
        </p:txBody>
      </p:sp>
      <p:pic>
        <p:nvPicPr>
          <p:cNvPr id="1026" name="Picture 2" descr="http://www.milligan.edu/administrative/mmatson/john-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5" y="1951289"/>
            <a:ext cx="3719744" cy="47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69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EF04-7D39-49C9-9D82-3F14E148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John 6:35-44 I AM the Bread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9308A-F60D-4FC0-8BD4-B2EA4352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I, I AM the bread of life</a:t>
            </a:r>
          </a:p>
          <a:p>
            <a:pPr marL="137160" indent="0">
              <a:buNone/>
            </a:pPr>
            <a:endParaRPr lang="en-US" sz="1100" b="1" dirty="0"/>
          </a:p>
          <a:p>
            <a:pPr marL="137160" indent="0" algn="r">
              <a:buNone/>
            </a:pPr>
            <a:r>
              <a:rPr lang="en-US" b="1" dirty="0"/>
              <a:t>Not “I have bread”</a:t>
            </a:r>
          </a:p>
          <a:p>
            <a:pPr marL="137160" indent="0" algn="r">
              <a:buNone/>
            </a:pPr>
            <a:r>
              <a:rPr lang="en-US" b="1" dirty="0"/>
              <a:t>Not “I offer bread”</a:t>
            </a:r>
          </a:p>
          <a:p>
            <a:pPr marL="137160" indent="0" algn="r">
              <a:buNone/>
            </a:pPr>
            <a:r>
              <a:rPr lang="en-US" b="1" dirty="0"/>
              <a:t>Not “I bring bread”</a:t>
            </a:r>
          </a:p>
          <a:p>
            <a:pPr marL="137160" indent="0" algn="r">
              <a:buNone/>
            </a:pPr>
            <a:endParaRPr lang="en-US" sz="1100" b="1" dirty="0"/>
          </a:p>
          <a:p>
            <a:pPr marL="137160" indent="0">
              <a:buNone/>
            </a:pPr>
            <a:r>
              <a:rPr lang="en-US" sz="3200" b="1" dirty="0"/>
              <a:t>I AM the bread of life</a:t>
            </a:r>
          </a:p>
          <a:p>
            <a:pPr marL="137160" indent="0">
              <a:buNone/>
            </a:pPr>
            <a:endParaRPr lang="en-US" sz="1000" b="1" dirty="0"/>
          </a:p>
          <a:p>
            <a:pPr marL="137160" indent="0">
              <a:buNone/>
            </a:pPr>
            <a:r>
              <a:rPr lang="en-US" sz="2400" b="1" dirty="0"/>
              <a:t>What do you hunger for?</a:t>
            </a:r>
          </a:p>
          <a:p>
            <a:pPr marL="137160" indent="0">
              <a:buNone/>
            </a:pPr>
            <a:r>
              <a:rPr lang="en-US" sz="2400" b="1" dirty="0"/>
              <a:t>What do you thirst for?</a:t>
            </a:r>
          </a:p>
          <a:p>
            <a:pPr marL="137160" indent="0">
              <a:buNone/>
            </a:pPr>
            <a:r>
              <a:rPr lang="en-US" sz="2400" b="1" dirty="0"/>
              <a:t>Where do you go for spiritual food?</a:t>
            </a:r>
          </a:p>
        </p:txBody>
      </p:sp>
    </p:spTree>
    <p:extLst>
      <p:ext uri="{BB962C8B-B14F-4D97-AF65-F5344CB8AC3E}">
        <p14:creationId xmlns:p14="http://schemas.microsoft.com/office/powerpoint/2010/main" val="349136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D524-1347-40A4-B277-CFE8C97F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7 I AM Statements in John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4A84BF-3F74-4961-AF35-BD2CB4561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889" y="1687566"/>
            <a:ext cx="7134601" cy="4379343"/>
          </a:xfrm>
        </p:spPr>
      </p:pic>
    </p:spTree>
    <p:extLst>
      <p:ext uri="{BB962C8B-B14F-4D97-AF65-F5344CB8AC3E}">
        <p14:creationId xmlns:p14="http://schemas.microsoft.com/office/powerpoint/2010/main" val="26081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2112-2668-4A1A-85C8-095C4F4E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6:41  Grumbling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EF3C-D56F-47B2-BC46-27D4EE462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486" y="1553592"/>
            <a:ext cx="3399313" cy="4755768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Is this not Jesus, the son of Joseph, whose father and mother we know?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Jesus: stop grumbling!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It is true! I AM the bread of life!</a:t>
            </a:r>
          </a:p>
        </p:txBody>
      </p:sp>
      <p:pic>
        <p:nvPicPr>
          <p:cNvPr id="1026" name="Picture 2" descr="Grumble Grumble | | VITAL">
            <a:extLst>
              <a:ext uri="{FF2B5EF4-FFF2-40B4-BE49-F238E27FC236}">
                <a16:creationId xmlns:a16="http://schemas.microsoft.com/office/drawing/2014/main" id="{5866CC6E-C3F2-4F27-9F18-0056C9F8F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4706"/>
            <a:ext cx="5287486" cy="325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75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B4EC-227C-4646-8041-B33AFAD6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6:45-59  Eat of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E9C9-1DDA-497B-9FFA-D371C6EA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v. 49, 58 Your ancestors ate bread from Moses and died.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I am greater than Moses!!!  I am living bread!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If you eat my flesh me you will not die!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v. 53 Very truly I tell you, unless you eat the flesh of the Son of Man and drink his blood, you have no life in you!!!      My flesh is real food.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Wow!!!               Are you feeding on Jesus?</a:t>
            </a:r>
          </a:p>
        </p:txBody>
      </p:sp>
    </p:spTree>
    <p:extLst>
      <p:ext uri="{BB962C8B-B14F-4D97-AF65-F5344CB8AC3E}">
        <p14:creationId xmlns:p14="http://schemas.microsoft.com/office/powerpoint/2010/main" val="18908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7567-B683-4023-B257-99FA304E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John 6:60-70  What Is Your </a:t>
            </a:r>
            <a:r>
              <a:rPr lang="en-US" sz="3600" dirty="0" err="1"/>
              <a:t>Respose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E2F3-5195-432D-AF89-33725ED23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v. 60 This is a hard teaching!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v. 67  Do you want to leave too?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Peter: To whom [else] shall we go?</a:t>
            </a:r>
          </a:p>
          <a:p>
            <a:pPr marL="137160" indent="0">
              <a:buNone/>
            </a:pPr>
            <a:r>
              <a:rPr lang="en-US" b="1" dirty="0"/>
              <a:t>Consider the alternative.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Let us eat the bread and drink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282657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9971-AD99-4811-9337-0CD28F25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7178-4B25-48AF-8F42-70F36FDC2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8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Theme:  Jesus Replacing/Greater than the Jewish Festivals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 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1. Jesus greater than the Sabbath  </a:t>
            </a:r>
            <a:r>
              <a:rPr lang="en-US" b="1" dirty="0" err="1">
                <a:solidFill>
                  <a:srgbClr val="FFFF00"/>
                </a:solidFill>
              </a:rPr>
              <a:t>Jn</a:t>
            </a:r>
            <a:r>
              <a:rPr lang="en-US" b="1" dirty="0">
                <a:solidFill>
                  <a:srgbClr val="FFFF00"/>
                </a:solidFill>
              </a:rPr>
              <a:t> 5:1-18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2. Jesus fulfills the Passover  Jn 6:1-70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3. Jesus fulfills Booths/Tabernacles  Jn 7:1-9:41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4. Jesus fulfills Feast of Dedication (Hanukkah)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    </a:t>
            </a:r>
            <a:r>
              <a:rPr lang="en-US" b="1" dirty="0" err="1">
                <a:solidFill>
                  <a:srgbClr val="FFFF00"/>
                </a:solidFill>
              </a:rPr>
              <a:t>Jn</a:t>
            </a:r>
            <a:r>
              <a:rPr lang="en-US" b="1" dirty="0">
                <a:solidFill>
                  <a:srgbClr val="FFFF00"/>
                </a:solidFill>
              </a:rPr>
              <a:t> 10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7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6DBB-7704-4E26-A52B-1FB55F0E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John 10:22-25  Jesus at the Feast of Dedication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67798-DB65-4458-8929-8F5A0C96B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16141"/>
            <a:ext cx="4114799" cy="429321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Jesus is the antitype to the Feast of Dedication.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Hanukkah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Celebrates the rededication of the temple on 25</a:t>
            </a:r>
            <a:r>
              <a:rPr lang="en-US" sz="2400" b="1" baseline="30000" dirty="0"/>
              <a:t>th</a:t>
            </a:r>
            <a:r>
              <a:rPr lang="en-US" sz="2400" b="1" dirty="0"/>
              <a:t> of Chislev (December, 164 BC)</a:t>
            </a:r>
          </a:p>
        </p:txBody>
      </p:sp>
      <p:pic>
        <p:nvPicPr>
          <p:cNvPr id="23554" name="Picture 2" descr="Festive Facts About Hanukkah | Mental Floss">
            <a:extLst>
              <a:ext uri="{FF2B5EF4-FFF2-40B4-BE49-F238E27FC236}">
                <a16:creationId xmlns:a16="http://schemas.microsoft.com/office/drawing/2014/main" id="{30D5C50B-1DAC-4775-A5EC-BDE17CBE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5320" y="2184817"/>
            <a:ext cx="5424256" cy="303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1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DDC-394F-4EC3-969D-8A2E271C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Hanukkah: God Saves His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9655-3BC1-4823-80FE-18439A961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963880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400" b="1" dirty="0"/>
              <a:t>What is Hanukkah about?   It is about God saving his people.</a:t>
            </a:r>
          </a:p>
          <a:p>
            <a:pPr marL="137160" indent="0">
              <a:buNone/>
            </a:pPr>
            <a:endParaRPr lang="en-US" sz="900" b="1" dirty="0"/>
          </a:p>
          <a:p>
            <a:pPr marL="137160" indent="0">
              <a:buNone/>
            </a:pPr>
            <a:r>
              <a:rPr lang="en-US" sz="2400" b="1" dirty="0"/>
              <a:t>Judas </a:t>
            </a:r>
            <a:r>
              <a:rPr lang="en-US" sz="2400" b="1" dirty="0" err="1"/>
              <a:t>Maccabeeus</a:t>
            </a:r>
            <a:r>
              <a:rPr lang="en-US" sz="2400" b="1" dirty="0"/>
              <a:t> is a prefigure of the Messiah.</a:t>
            </a:r>
          </a:p>
          <a:p>
            <a:pPr marL="137160" indent="0">
              <a:buNone/>
            </a:pPr>
            <a:endParaRPr lang="en-US" sz="900" b="1" dirty="0"/>
          </a:p>
          <a:p>
            <a:pPr marL="137160" indent="0">
              <a:buNone/>
            </a:pPr>
            <a:r>
              <a:rPr lang="en-US" sz="2400" b="1" dirty="0"/>
              <a:t>He defeated Antiochus Epiphanes, and rededicated the temple.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sz="2400" b="1" dirty="0"/>
              <a:t>His people are raised from the dead on the 8</a:t>
            </a:r>
            <a:r>
              <a:rPr lang="en-US" sz="2400" b="1" baseline="30000" dirty="0"/>
              <a:t>th</a:t>
            </a:r>
            <a:r>
              <a:rPr lang="en-US" sz="2400" b="1" dirty="0"/>
              <a:t> day.</a:t>
            </a:r>
          </a:p>
        </p:txBody>
      </p:sp>
      <p:pic>
        <p:nvPicPr>
          <p:cNvPr id="1026" name="Picture 2" descr="12 Fun Hanukkah Facts - What is Hanukkah, How to Celebrate &amp; History">
            <a:extLst>
              <a:ext uri="{FF2B5EF4-FFF2-40B4-BE49-F238E27FC236}">
                <a16:creationId xmlns:a16="http://schemas.microsoft.com/office/drawing/2014/main" id="{702B60CE-2ED7-4740-812E-23E4F33D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080" y="2267413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89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B670-1F7F-4576-8687-D4934CE2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 Fulfills Hannukah/Dedication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452C-45A0-4D5C-984C-1069B600A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9820"/>
            <a:ext cx="8229600" cy="4409539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John 10:36  Jesus:  I am the one whom the Father has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apart </a:t>
            </a:r>
            <a:r>
              <a:rPr lang="en-US" b="1" dirty="0"/>
              <a:t>(dedicated)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1. I am the one dedicated to God.</a:t>
            </a:r>
          </a:p>
          <a:p>
            <a:pPr marL="137160" indent="0">
              <a:buNone/>
            </a:pPr>
            <a:r>
              <a:rPr lang="en-US" b="1" dirty="0"/>
              <a:t>2. I am God’s Son.</a:t>
            </a:r>
          </a:p>
          <a:p>
            <a:pPr marL="137160" indent="0">
              <a:buNone/>
            </a:pPr>
            <a:r>
              <a:rPr lang="en-US" b="1" dirty="0"/>
              <a:t>3. The Father is in me and I am in the Father.</a:t>
            </a:r>
          </a:p>
        </p:txBody>
      </p:sp>
    </p:spTree>
    <p:extLst>
      <p:ext uri="{BB962C8B-B14F-4D97-AF65-F5344CB8AC3E}">
        <p14:creationId xmlns:p14="http://schemas.microsoft.com/office/powerpoint/2010/main" val="345973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Sign #4  Feeding the 5000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77374"/>
            <a:ext cx="4953000" cy="423198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Theme:  Jesus the second  Moses and 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Jesus fulfills the Passover.</a:t>
            </a:r>
          </a:p>
          <a:p>
            <a:pPr marL="13716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Jesus gives bread (like the manna)</a:t>
            </a:r>
          </a:p>
          <a:p>
            <a:pPr marL="13716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 descr="http://www.bible-basics-layers-of-understanding.com/images/feeding5000breadfishes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artoonstock.com/lowres/jlo0174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92880"/>
            <a:ext cx="3295650" cy="26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73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EF0B-A96F-445C-9E2A-67B42333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Sign #4  Jesus feeds 10,000 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FA4A1-AFD3-4F44-8762-65AFD082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77880"/>
            <a:ext cx="4270159" cy="4631480"/>
          </a:xfrm>
        </p:spPr>
        <p:txBody>
          <a:bodyPr/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People’s response:  Jn 6:14 “Surely this is the prophet” (Deuteronomy 18:15-19)</a:t>
            </a:r>
          </a:p>
          <a:p>
            <a:pPr marL="137160" indent="0">
              <a:buNone/>
            </a:pPr>
            <a:endParaRPr lang="en-US" sz="1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Moses:</a:t>
            </a:r>
          </a:p>
          <a:p>
            <a:pPr marL="137160" indent="0">
              <a:buNone/>
            </a:pPr>
            <a:endParaRPr lang="en-US" sz="1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Gave them bread (sign #4)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Parted the Red Sea (sign #5)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Gave them water (John 4:10, John 7:38)</a:t>
            </a:r>
          </a:p>
          <a:p>
            <a:pPr marL="137160" indent="0">
              <a:buNone/>
            </a:pP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13E0BB-2356-4176-A758-21184DDD2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574" y="2166151"/>
            <a:ext cx="4663735" cy="34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3DBA-4AD9-411F-B98F-570DF701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3515"/>
            <a:ext cx="8225161" cy="1571917"/>
          </a:xfrm>
        </p:spPr>
        <p:txBody>
          <a:bodyPr>
            <a:normAutofit/>
          </a:bodyPr>
          <a:lstStyle/>
          <a:p>
            <a:r>
              <a:rPr lang="en-US" sz="3600" dirty="0"/>
              <a:t>John 6:16-21</a:t>
            </a:r>
            <a:br>
              <a:rPr lang="en-US" sz="3600" dirty="0"/>
            </a:br>
            <a:r>
              <a:rPr lang="en-US" sz="3600" dirty="0"/>
              <a:t>Sign #5 Jesus Walks on Water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4BD5F7-2132-472E-9D5E-2567E98DC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935332"/>
            <a:ext cx="5291090" cy="39683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55641C-3254-44D7-9DAF-090C6E81510A}"/>
              </a:ext>
            </a:extLst>
          </p:cNvPr>
          <p:cNvSpPr txBox="1"/>
          <p:nvPr/>
        </p:nvSpPr>
        <p:spPr>
          <a:xfrm>
            <a:off x="5575177" y="2263806"/>
            <a:ext cx="32225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Jesus walking on water the antitype to Moses parting the Red Sea.</a:t>
            </a:r>
          </a:p>
          <a:p>
            <a:endParaRPr lang="en-US" sz="2400" b="1" dirty="0"/>
          </a:p>
          <a:p>
            <a:r>
              <a:rPr lang="en-US" sz="2400" b="1" dirty="0"/>
              <a:t>John 6:20 “It is I”</a:t>
            </a:r>
          </a:p>
          <a:p>
            <a:r>
              <a:rPr lang="en-US" sz="2400" b="1" i="1" dirty="0"/>
              <a:t>ego </a:t>
            </a:r>
            <a:r>
              <a:rPr lang="en-US" sz="2400" b="1" i="1" dirty="0" err="1"/>
              <a:t>eimi</a:t>
            </a:r>
            <a:endParaRPr lang="en-US" sz="2400" b="1" i="1" dirty="0"/>
          </a:p>
          <a:p>
            <a:r>
              <a:rPr lang="en-US" sz="2400" b="1" dirty="0"/>
              <a:t>I, I Am.</a:t>
            </a:r>
          </a:p>
          <a:p>
            <a:endParaRPr lang="en-US" sz="2400" b="1" dirty="0"/>
          </a:p>
          <a:p>
            <a:r>
              <a:rPr lang="en-US" sz="2400" b="1" dirty="0"/>
              <a:t>Jesus is God.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1353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57FD-E6EC-4AFA-B18E-85E65D5AE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John 6:25-71 Jesus the Bread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F65D-268C-46CC-B33A-F6690B386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v. 27  Work for food that will last.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sz="2400" b="1" dirty="0"/>
              <a:t>Q: What are you working for?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sz="2400" b="1" dirty="0"/>
              <a:t>v. 29  The work that God requires is to believe in Jesus who was sent by God.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sz="2400" b="1" dirty="0"/>
              <a:t>v. 30 Give us a sign!  Are you greater than Moses?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sz="2400" b="1" dirty="0"/>
              <a:t>v. 32 Were you paying attention yesterday?  I am greater than Moses.  I bring bread from heaven!</a:t>
            </a:r>
          </a:p>
          <a:p>
            <a:pPr marL="137160" indent="0">
              <a:buNone/>
            </a:pPr>
            <a:endParaRPr lang="en-US" sz="1200" b="1" dirty="0"/>
          </a:p>
          <a:p>
            <a:pPr marL="137160" indent="0">
              <a:buNone/>
            </a:pPr>
            <a:r>
              <a:rPr lang="en-US" sz="2400" b="1" dirty="0"/>
              <a:t>v. 34 We want this bread!</a:t>
            </a:r>
          </a:p>
        </p:txBody>
      </p:sp>
    </p:spTree>
    <p:extLst>
      <p:ext uri="{BB962C8B-B14F-4D97-AF65-F5344CB8AC3E}">
        <p14:creationId xmlns:p14="http://schemas.microsoft.com/office/powerpoint/2010/main" val="714318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15737</TotalTime>
  <Words>653</Words>
  <Application>Microsoft Office PowerPoint</Application>
  <PresentationFormat>On-screen Show (4:3)</PresentationFormat>
  <Paragraphs>109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1_Apex</vt:lpstr>
      <vt:lpstr>The Gospel of John VIII</vt:lpstr>
      <vt:lpstr>Theme:  Jesus Replacing/Greater than the Jewish Festivals</vt:lpstr>
      <vt:lpstr>John 10:22-25  Jesus at the Feast of Dedication</vt:lpstr>
      <vt:lpstr>Hanukkah: God Saves His People</vt:lpstr>
      <vt:lpstr>Jesus Fulfills Hannukah/Dedication</vt:lpstr>
      <vt:lpstr> Sign #4  Feeding the 5000</vt:lpstr>
      <vt:lpstr>Sign #4  Jesus feeds 10,000 +</vt:lpstr>
      <vt:lpstr>John 6:16-21 Sign #5 Jesus Walks on Water</vt:lpstr>
      <vt:lpstr>John 6:25-71 Jesus the Bread of Life</vt:lpstr>
      <vt:lpstr>John 6:35-44 I AM the Bread of Life</vt:lpstr>
      <vt:lpstr>7 I AM Statements in John</vt:lpstr>
      <vt:lpstr>John 6:41  Grumbling</vt:lpstr>
      <vt:lpstr>John 6:45-59  Eat of Me!</vt:lpstr>
      <vt:lpstr>John 6:60-70  What Is Your Respose?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John</dc:title>
  <dc:creator>John Oakes</dc:creator>
  <cp:lastModifiedBy>John Oakes</cp:lastModifiedBy>
  <cp:revision>92</cp:revision>
  <dcterms:created xsi:type="dcterms:W3CDTF">2020-11-05T23:37:34Z</dcterms:created>
  <dcterms:modified xsi:type="dcterms:W3CDTF">2020-12-27T17:43:35Z</dcterms:modified>
</cp:coreProperties>
</file>