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81"/>
  </p:notesMasterIdLst>
  <p:sldIdLst>
    <p:sldId id="256" r:id="rId5"/>
    <p:sldId id="469" r:id="rId6"/>
    <p:sldId id="470" r:id="rId7"/>
    <p:sldId id="289" r:id="rId8"/>
    <p:sldId id="283" r:id="rId9"/>
    <p:sldId id="471" r:id="rId10"/>
    <p:sldId id="472" r:id="rId11"/>
    <p:sldId id="473" r:id="rId12"/>
    <p:sldId id="474" r:id="rId13"/>
    <p:sldId id="298" r:id="rId14"/>
    <p:sldId id="475" r:id="rId15"/>
    <p:sldId id="476" r:id="rId16"/>
    <p:sldId id="477" r:id="rId17"/>
    <p:sldId id="478" r:id="rId18"/>
    <p:sldId id="479" r:id="rId19"/>
    <p:sldId id="480" r:id="rId20"/>
    <p:sldId id="481" r:id="rId21"/>
    <p:sldId id="482" r:id="rId22"/>
    <p:sldId id="483" r:id="rId23"/>
    <p:sldId id="484" r:id="rId24"/>
    <p:sldId id="485" r:id="rId25"/>
    <p:sldId id="486" r:id="rId26"/>
    <p:sldId id="487" r:id="rId27"/>
    <p:sldId id="488" r:id="rId28"/>
    <p:sldId id="489" r:id="rId29"/>
    <p:sldId id="490" r:id="rId30"/>
    <p:sldId id="491" r:id="rId31"/>
    <p:sldId id="492" r:id="rId32"/>
    <p:sldId id="493" r:id="rId33"/>
    <p:sldId id="494" r:id="rId34"/>
    <p:sldId id="495" r:id="rId35"/>
    <p:sldId id="496" r:id="rId36"/>
    <p:sldId id="497" r:id="rId37"/>
    <p:sldId id="498" r:id="rId38"/>
    <p:sldId id="499" r:id="rId39"/>
    <p:sldId id="500" r:id="rId40"/>
    <p:sldId id="501" r:id="rId41"/>
    <p:sldId id="502" r:id="rId42"/>
    <p:sldId id="503" r:id="rId43"/>
    <p:sldId id="504" r:id="rId44"/>
    <p:sldId id="505" r:id="rId45"/>
    <p:sldId id="506" r:id="rId46"/>
    <p:sldId id="507" r:id="rId47"/>
    <p:sldId id="508" r:id="rId48"/>
    <p:sldId id="278" r:id="rId49"/>
    <p:sldId id="509" r:id="rId50"/>
    <p:sldId id="510" r:id="rId51"/>
    <p:sldId id="511" r:id="rId52"/>
    <p:sldId id="512" r:id="rId53"/>
    <p:sldId id="514" r:id="rId54"/>
    <p:sldId id="515" r:id="rId55"/>
    <p:sldId id="516" r:id="rId56"/>
    <p:sldId id="517" r:id="rId57"/>
    <p:sldId id="518" r:id="rId58"/>
    <p:sldId id="519" r:id="rId59"/>
    <p:sldId id="520" r:id="rId60"/>
    <p:sldId id="521" r:id="rId61"/>
    <p:sldId id="522" r:id="rId62"/>
    <p:sldId id="453" r:id="rId63"/>
    <p:sldId id="523" r:id="rId64"/>
    <p:sldId id="524" r:id="rId65"/>
    <p:sldId id="525" r:id="rId66"/>
    <p:sldId id="526" r:id="rId67"/>
    <p:sldId id="527" r:id="rId68"/>
    <p:sldId id="528" r:id="rId69"/>
    <p:sldId id="529" r:id="rId70"/>
    <p:sldId id="530" r:id="rId71"/>
    <p:sldId id="531" r:id="rId72"/>
    <p:sldId id="533" r:id="rId73"/>
    <p:sldId id="534" r:id="rId74"/>
    <p:sldId id="535" r:id="rId75"/>
    <p:sldId id="536" r:id="rId76"/>
    <p:sldId id="537" r:id="rId77"/>
    <p:sldId id="538" r:id="rId78"/>
    <p:sldId id="532" r:id="rId79"/>
    <p:sldId id="539" r:id="rId8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50D6"/>
    <a:srgbClr val="FF01FE"/>
    <a:srgbClr val="762E08"/>
    <a:srgbClr val="375764"/>
    <a:srgbClr val="156082"/>
    <a:srgbClr val="B1D272"/>
    <a:srgbClr val="FDA907"/>
    <a:srgbClr val="404040"/>
    <a:srgbClr val="262217"/>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65E9A-8E40-46C8-BAC0-709C5CB133C2}" v="1539" dt="2026-02-07T14:53:09.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961" autoAdjust="0"/>
  </p:normalViewPr>
  <p:slideViewPr>
    <p:cSldViewPr snapToGrid="0">
      <p:cViewPr varScale="1">
        <p:scale>
          <a:sx n="61" d="100"/>
          <a:sy n="61" d="100"/>
        </p:scale>
        <p:origin x="8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9D3B2C-0A4C-40C1-B1A8-AAA9725C80FB}" type="datetimeFigureOut">
              <a:rPr lang="es-MX" smtClean="0"/>
              <a:t>07/02/2026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4B86D7-C083-477E-9DE2-95C58182AEA7}" type="slidenum">
              <a:rPr lang="es-MX" smtClean="0"/>
              <a:t>‹#›</a:t>
            </a:fld>
            <a:endParaRPr lang="es-MX"/>
          </a:p>
        </p:txBody>
      </p:sp>
    </p:spTree>
    <p:extLst>
      <p:ext uri="{BB962C8B-B14F-4D97-AF65-F5344CB8AC3E}">
        <p14:creationId xmlns:p14="http://schemas.microsoft.com/office/powerpoint/2010/main" val="303368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MX"/>
          </a:p>
        </p:txBody>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62D48-2530-46E4-80A0-40D210080F44}"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1196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9C45-06E1-6AF1-29CA-E2D5773BE9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F77371B-B0BB-95AF-8FE8-E67EC034087A}"/>
              </a:ext>
            </a:extLst>
          </p:cNvPr>
          <p:cNvSpPr>
            <a:spLocks noGrp="1" noRot="1" noChangeAspect="1"/>
          </p:cNvSpPr>
          <p:nvPr>
            <p:ph type="sldImg"/>
          </p:nvPr>
        </p:nvSpPr>
        <p:spPr/>
        <p:txBody>
          <a:bodyPr/>
          <a:lstStyle/>
          <a:p>
            <a:endParaRPr lang="es-MX"/>
          </a:p>
        </p:txBody>
      </p:sp>
      <p:sp>
        <p:nvSpPr>
          <p:cNvPr id="3" name="Marcador de notas 2">
            <a:extLst>
              <a:ext uri="{FF2B5EF4-FFF2-40B4-BE49-F238E27FC236}">
                <a16:creationId xmlns:a16="http://schemas.microsoft.com/office/drawing/2014/main" id="{701C4C43-A3F0-56E2-8002-B7D041926B19}"/>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770B16F3-B66F-6309-5578-582A13F093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B86D7-C083-477E-9DE2-95C58182AEA7}"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6103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4D7B6-6CEE-EB9E-FB00-099C67A1C68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3E8050-F7A5-B1F0-E5F3-D6798DA4DB70}"/>
              </a:ext>
            </a:extLst>
          </p:cNvPr>
          <p:cNvSpPr>
            <a:spLocks noGrp="1" noRot="1" noChangeAspect="1"/>
          </p:cNvSpPr>
          <p:nvPr>
            <p:ph type="sldImg"/>
          </p:nvPr>
        </p:nvSpPr>
        <p:spPr/>
        <p:txBody>
          <a:bodyPr/>
          <a:lstStyle/>
          <a:p>
            <a:endParaRPr lang="es-MX"/>
          </a:p>
        </p:txBody>
      </p:sp>
      <p:sp>
        <p:nvSpPr>
          <p:cNvPr id="3" name="Marcador de notas 2">
            <a:extLst>
              <a:ext uri="{FF2B5EF4-FFF2-40B4-BE49-F238E27FC236}">
                <a16:creationId xmlns:a16="http://schemas.microsoft.com/office/drawing/2014/main" id="{F5676F26-9181-0B6E-30F9-3EB5683280FC}"/>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93E7C71F-7005-D607-93B2-1847D3A6FB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B86D7-C083-477E-9DE2-95C58182AEA7}"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7836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24B86D7-C083-477E-9DE2-95C58182AEA7}" type="slidenum">
              <a:rPr lang="es-MX" smtClean="0"/>
              <a:t>73</a:t>
            </a:fld>
            <a:endParaRPr lang="es-MX"/>
          </a:p>
        </p:txBody>
      </p:sp>
    </p:spTree>
    <p:extLst>
      <p:ext uri="{BB962C8B-B14F-4D97-AF65-F5344CB8AC3E}">
        <p14:creationId xmlns:p14="http://schemas.microsoft.com/office/powerpoint/2010/main" val="4088542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2F73A-92E2-915E-9F39-19118D0F00B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4943BF5-47EF-A626-DFAB-08791D9B08E1}"/>
              </a:ext>
            </a:extLst>
          </p:cNvPr>
          <p:cNvSpPr>
            <a:spLocks noGrp="1" noRot="1" noChangeAspect="1"/>
          </p:cNvSpPr>
          <p:nvPr>
            <p:ph type="sldImg"/>
          </p:nvPr>
        </p:nvSpPr>
        <p:spPr/>
        <p:txBody>
          <a:bodyPr/>
          <a:lstStyle/>
          <a:p>
            <a:endParaRPr lang="es-MX"/>
          </a:p>
        </p:txBody>
      </p:sp>
      <p:sp>
        <p:nvSpPr>
          <p:cNvPr id="3" name="Marcador de notas 2">
            <a:extLst>
              <a:ext uri="{FF2B5EF4-FFF2-40B4-BE49-F238E27FC236}">
                <a16:creationId xmlns:a16="http://schemas.microsoft.com/office/drawing/2014/main" id="{7C8F5D5B-3758-699A-2640-FAE3DC99D9F3}"/>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6E0E4A0A-A3B6-A41B-C3F9-F1CBF673F8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B86D7-C083-477E-9DE2-95C58182AEA7}"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7799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MX"/>
          </a:p>
        </p:txBody>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B467-3396-49F6-B156-7BAA8FF7FFF0}"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04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05C05-74C4-5549-667C-41973375082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8A1357B-3EB3-5D80-D420-DC7E4253B46F}"/>
              </a:ext>
            </a:extLst>
          </p:cNvPr>
          <p:cNvSpPr>
            <a:spLocks noGrp="1" noRot="1" noChangeAspect="1"/>
          </p:cNvSpPr>
          <p:nvPr>
            <p:ph type="sldImg"/>
          </p:nvPr>
        </p:nvSpPr>
        <p:spPr/>
        <p:txBody>
          <a:bodyPr/>
          <a:lstStyle/>
          <a:p>
            <a:endParaRPr lang="es-MX"/>
          </a:p>
        </p:txBody>
      </p:sp>
      <p:sp>
        <p:nvSpPr>
          <p:cNvPr id="3" name="Marcador de notas 2">
            <a:extLst>
              <a:ext uri="{FF2B5EF4-FFF2-40B4-BE49-F238E27FC236}">
                <a16:creationId xmlns:a16="http://schemas.microsoft.com/office/drawing/2014/main" id="{5C1AB6F6-D890-CF70-39BC-D98E044ABE4C}"/>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637CB144-0F0B-BF77-147F-4516AEB86F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62D48-2530-46E4-80A0-40D210080F44}"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959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MX"/>
          </a:p>
        </p:txBody>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B467-3396-49F6-B156-7BAA8FF7FFF0}"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559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MX"/>
          </a:p>
        </p:txBody>
      </p:sp>
      <p:sp>
        <p:nvSpPr>
          <p:cNvPr id="3" name="Marcador de notas 2"/>
          <p:cNvSpPr>
            <a:spLocks noGrp="1"/>
          </p:cNvSpPr>
          <p:nvPr>
            <p:ph type="body" idx="1"/>
          </p:nvPr>
        </p:nvSpPr>
        <p:spPr/>
        <p:txBody>
          <a:bodyPr/>
          <a:lstStyle/>
          <a:p>
            <a:r>
              <a:rPr lang="es-ES" dirty="0"/>
              <a:t>El supralapsarianismo y el infralapsarianismo son dos posturas teológicas sobre la predestinación en la teología calvinista.</a:t>
            </a:r>
          </a:p>
          <a:p>
            <a:endParaRPr lang="es-ES" dirty="0"/>
          </a:p>
          <a:p>
            <a:r>
              <a:rPr lang="es-ES" dirty="0"/>
              <a:t>Supralapsarianismo: Sostiene que Dios </a:t>
            </a:r>
            <a:r>
              <a:rPr lang="es-ES" u="sng" dirty="0"/>
              <a:t>decidió predestinar a ciertos individuos antes </a:t>
            </a:r>
            <a:r>
              <a:rPr lang="es-ES" dirty="0"/>
              <a:t>de permitir la caída del hombre. Esto implica que Dios planeó la caída y la elección de salvación desde el principio de su plan eterno. </a:t>
            </a:r>
          </a:p>
          <a:p>
            <a:endParaRPr lang="es-ES" dirty="0"/>
          </a:p>
          <a:p>
            <a:r>
              <a:rPr lang="es-ES" dirty="0"/>
              <a:t>Infralapsarianismo: Por otro lado, sostiene que </a:t>
            </a:r>
            <a:r>
              <a:rPr lang="es-ES" u="sng" dirty="0"/>
              <a:t>Dios permitió la caída del hombre antes de decidir predestinar </a:t>
            </a:r>
            <a:r>
              <a:rPr lang="es-ES" dirty="0"/>
              <a:t>a algunos para la salvación. Esto significa que la elección de Dios para la salvación se realizó después de que el pecado entrara al mundo. </a:t>
            </a:r>
          </a:p>
          <a:p>
            <a:endParaRPr lang="es-ES" dirty="0"/>
          </a:p>
          <a:p>
            <a:r>
              <a:rPr lang="es-ES" dirty="0"/>
              <a:t>Ambas posturas buscan explicar cómo Dios ha elegido a sus seguidores y cómo esta elección se relaciona con la caída del hombre, pero desde perspectivas diferentes sobre el orden lógico de los decretos divinos.</a:t>
            </a:r>
            <a:endParaRPr lang="es-MX" dirty="0"/>
          </a:p>
        </p:txBody>
      </p:sp>
      <p:sp>
        <p:nvSpPr>
          <p:cNvPr id="4" name="Marcador de número de diapositiva 3"/>
          <p:cNvSpPr>
            <a:spLocks noGrp="1"/>
          </p:cNvSpPr>
          <p:nvPr>
            <p:ph type="sldNum" sz="quarter" idx="5"/>
          </p:nvPr>
        </p:nvSpPr>
        <p:spPr/>
        <p:txBody>
          <a:bodyPr/>
          <a:lstStyle/>
          <a:p>
            <a:fld id="{124B86D7-C083-477E-9DE2-95C58182AEA7}" type="slidenum">
              <a:rPr lang="es-MX" smtClean="0"/>
              <a:t>22</a:t>
            </a:fld>
            <a:endParaRPr lang="es-MX"/>
          </a:p>
        </p:txBody>
      </p:sp>
    </p:spTree>
    <p:extLst>
      <p:ext uri="{BB962C8B-B14F-4D97-AF65-F5344CB8AC3E}">
        <p14:creationId xmlns:p14="http://schemas.microsoft.com/office/powerpoint/2010/main" val="1354202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98BCF-BE4E-485D-D5C7-88AEC951B63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7F90C33-E095-8A8B-C669-B6425EB6F504}"/>
              </a:ext>
            </a:extLst>
          </p:cNvPr>
          <p:cNvSpPr>
            <a:spLocks noGrp="1" noRot="1" noChangeAspect="1"/>
          </p:cNvSpPr>
          <p:nvPr>
            <p:ph type="sldImg"/>
          </p:nvPr>
        </p:nvSpPr>
        <p:spPr/>
        <p:txBody>
          <a:bodyPr/>
          <a:lstStyle/>
          <a:p>
            <a:endParaRPr lang="es-MX"/>
          </a:p>
        </p:txBody>
      </p:sp>
      <p:sp>
        <p:nvSpPr>
          <p:cNvPr id="3" name="Marcador de notas 2">
            <a:extLst>
              <a:ext uri="{FF2B5EF4-FFF2-40B4-BE49-F238E27FC236}">
                <a16:creationId xmlns:a16="http://schemas.microsoft.com/office/drawing/2014/main" id="{33C76C60-7088-8350-DA2A-F40305A035AF}"/>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7F3685DB-547A-4DCB-7B42-C998EBE418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B86D7-C083-477E-9DE2-95C58182AEA7}"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102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MX"/>
          </a:p>
        </p:txBody>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24B86D7-C083-477E-9DE2-95C58182AEA7}" type="slidenum">
              <a:rPr lang="es-MX" smtClean="0"/>
              <a:t>24</a:t>
            </a:fld>
            <a:endParaRPr lang="es-MX"/>
          </a:p>
        </p:txBody>
      </p:sp>
    </p:spTree>
    <p:extLst>
      <p:ext uri="{BB962C8B-B14F-4D97-AF65-F5344CB8AC3E}">
        <p14:creationId xmlns:p14="http://schemas.microsoft.com/office/powerpoint/2010/main" val="254393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F12ED-899F-EEF1-72AA-0735E9599E7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A71F19B-79EA-6C87-FA44-6837E788AB83}"/>
              </a:ext>
            </a:extLst>
          </p:cNvPr>
          <p:cNvSpPr>
            <a:spLocks noGrp="1" noRot="1" noChangeAspect="1"/>
          </p:cNvSpPr>
          <p:nvPr>
            <p:ph type="sldImg"/>
          </p:nvPr>
        </p:nvSpPr>
        <p:spPr/>
        <p:txBody>
          <a:bodyPr/>
          <a:lstStyle/>
          <a:p>
            <a:endParaRPr lang="es-MX"/>
          </a:p>
        </p:txBody>
      </p:sp>
      <p:sp>
        <p:nvSpPr>
          <p:cNvPr id="3" name="Marcador de notas 2">
            <a:extLst>
              <a:ext uri="{FF2B5EF4-FFF2-40B4-BE49-F238E27FC236}">
                <a16:creationId xmlns:a16="http://schemas.microsoft.com/office/drawing/2014/main" id="{78636A64-C975-E6A7-EAF0-054EA20F2F02}"/>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D8FD6D77-CF45-68AA-7D41-3AC21D712F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B86D7-C083-477E-9DE2-95C58182AEA7}"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8853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38A7F-C2E9-150B-20D8-376582AB642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6E7E298-59F5-BF67-7D18-B1BCCC40EA74}"/>
              </a:ext>
            </a:extLst>
          </p:cNvPr>
          <p:cNvSpPr>
            <a:spLocks noGrp="1" noRot="1" noChangeAspect="1"/>
          </p:cNvSpPr>
          <p:nvPr>
            <p:ph type="sldImg"/>
          </p:nvPr>
        </p:nvSpPr>
        <p:spPr/>
        <p:txBody>
          <a:bodyPr/>
          <a:lstStyle/>
          <a:p>
            <a:endParaRPr lang="es-MX"/>
          </a:p>
        </p:txBody>
      </p:sp>
      <p:sp>
        <p:nvSpPr>
          <p:cNvPr id="3" name="Marcador de notas 2">
            <a:extLst>
              <a:ext uri="{FF2B5EF4-FFF2-40B4-BE49-F238E27FC236}">
                <a16:creationId xmlns:a16="http://schemas.microsoft.com/office/drawing/2014/main" id="{DD16F1C2-1FB3-468A-7FF6-D9A2E3D1E893}"/>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1E66561B-B650-5650-5775-CA89271657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B86D7-C083-477E-9DE2-95C58182AEA7}"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02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738AC-13E9-1CDD-5C5B-469A55409E5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ADB4EBF7-EC39-703B-1CD2-D514CF6CAE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4E232857-2A11-830F-CBED-99B34BA0EE46}"/>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5" name="Marcador de pie de página 4">
            <a:extLst>
              <a:ext uri="{FF2B5EF4-FFF2-40B4-BE49-F238E27FC236}">
                <a16:creationId xmlns:a16="http://schemas.microsoft.com/office/drawing/2014/main" id="{082D4897-B86B-74DD-60D3-ACF97794934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1843470-184F-4E17-1E6B-940C9A5675BD}"/>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244052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5F496A-3B53-D4BA-CE86-ED9834E8862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82572D4-F55D-9252-33A2-4BBFE96C57D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E9A0DB4-FAE9-6405-B9D4-71B08E559000}"/>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5" name="Marcador de pie de página 4">
            <a:extLst>
              <a:ext uri="{FF2B5EF4-FFF2-40B4-BE49-F238E27FC236}">
                <a16:creationId xmlns:a16="http://schemas.microsoft.com/office/drawing/2014/main" id="{30C9E1A7-9431-10C6-FC0C-20ADD1F32A8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AAA0C30-7A49-D8BC-C678-ED1AA49E17D0}"/>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86671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27C4D7-38B6-022A-9809-14EEB0A7129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FD474E79-9EE0-E4A6-6687-7638F816691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1B6C697-1D25-A300-3139-D8F2F6683542}"/>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5" name="Marcador de pie de página 4">
            <a:extLst>
              <a:ext uri="{FF2B5EF4-FFF2-40B4-BE49-F238E27FC236}">
                <a16:creationId xmlns:a16="http://schemas.microsoft.com/office/drawing/2014/main" id="{464265A3-440A-93E0-C7F1-FF2E18E0D31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17253CD-A7FE-11D2-0229-FDDC3CAF89C0}"/>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34000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3A4766-8839-C573-27DF-25B0526F9CC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F3D931BF-2F6F-BA05-7FA7-11571CA917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F3CF7CF5-A350-D6CF-194F-DDBD1EFB6E2E}"/>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5" name="Marcador de pie de página 4">
            <a:extLst>
              <a:ext uri="{FF2B5EF4-FFF2-40B4-BE49-F238E27FC236}">
                <a16:creationId xmlns:a16="http://schemas.microsoft.com/office/drawing/2014/main" id="{B2C45E32-8AF6-560E-1317-6F140FE74AA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B6EDA3B-8DF3-59C5-B550-D4169ACC7211}"/>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83737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89C3D2-E5D2-62C1-2E91-9B1A10C36AF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E91E31F-6A75-B6E5-140C-FD451BE65F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5B83AF5-CDC9-5D12-4EC1-2C8C4E9DFC88}"/>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5" name="Marcador de pie de página 4">
            <a:extLst>
              <a:ext uri="{FF2B5EF4-FFF2-40B4-BE49-F238E27FC236}">
                <a16:creationId xmlns:a16="http://schemas.microsoft.com/office/drawing/2014/main" id="{3972889D-3284-4875-0270-2397AB6D714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3375192-C1EC-F3CB-32C2-E03336D3C8C4}"/>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991482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82F2C-293A-0B2E-6167-6C6DF9D1F7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84742A2-835C-3FE4-8B67-F82370F502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A9417E5-C122-5401-8D8C-FD53A02DB82A}"/>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5" name="Marcador de pie de página 4">
            <a:extLst>
              <a:ext uri="{FF2B5EF4-FFF2-40B4-BE49-F238E27FC236}">
                <a16:creationId xmlns:a16="http://schemas.microsoft.com/office/drawing/2014/main" id="{6483173E-E19E-D352-64D9-CC4443C7F35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29034E8-2AB0-B457-9B8D-D744AEAC115A}"/>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788907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E26CF-C5D7-FFAE-CEBF-778A039100B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32DF372-C7D4-C5AD-4553-C15344B7F9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E8000539-C912-71BC-CAE7-7D0F4A252B4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847D1DCB-4139-6143-D622-14D8B8986347}"/>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6" name="Marcador de pie de página 5">
            <a:extLst>
              <a:ext uri="{FF2B5EF4-FFF2-40B4-BE49-F238E27FC236}">
                <a16:creationId xmlns:a16="http://schemas.microsoft.com/office/drawing/2014/main" id="{E76767EB-602A-4064-CB9A-2F38CDFA4D4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2412B165-D91E-2424-CD90-97049FE15369}"/>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942611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841230-ED70-1B31-526E-CD2FB239AA8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FD5BB2C-6AED-C0E3-EDD3-E6A88AA1E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5ABF22E-4CB9-FB64-EC2A-346F828206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CCF88315-BB6B-0C68-6C5C-840403EAB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C1DAFDC-1D71-AECD-BD34-FBAA21A2C0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78248AF4-5A9D-E676-16A7-3F850040F830}"/>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8" name="Marcador de pie de página 7">
            <a:extLst>
              <a:ext uri="{FF2B5EF4-FFF2-40B4-BE49-F238E27FC236}">
                <a16:creationId xmlns:a16="http://schemas.microsoft.com/office/drawing/2014/main" id="{D154BC44-D479-9EB3-9B80-FF20505DE1F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4538DCEA-5EE9-E9CD-B720-067E690CB274}"/>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219043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6E644-D26C-7676-709C-02F0EC392E5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649F4809-0E21-06CF-FB0A-4F7FE8759C2B}"/>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4" name="Marcador de pie de página 3">
            <a:extLst>
              <a:ext uri="{FF2B5EF4-FFF2-40B4-BE49-F238E27FC236}">
                <a16:creationId xmlns:a16="http://schemas.microsoft.com/office/drawing/2014/main" id="{08209E2F-F782-9B3C-B576-1063173C5C48}"/>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3D2E5491-5125-5C2B-40D5-1B1DB416FF51}"/>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1738588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BC20575-D0F7-5286-8EDF-EBD41F9F440A}"/>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3" name="Marcador de pie de página 2">
            <a:extLst>
              <a:ext uri="{FF2B5EF4-FFF2-40B4-BE49-F238E27FC236}">
                <a16:creationId xmlns:a16="http://schemas.microsoft.com/office/drawing/2014/main" id="{0C7B159A-A597-8EF8-5C14-2FC9075B069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B5400D96-FAAD-5D3A-F68F-77FFD8D76338}"/>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4219761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21F309-7A1D-3DF3-9140-1731D809C5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6C8DD4E-699A-536D-D452-6EACE6ABEE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C730132E-2CCC-894F-C4B2-B8699CB93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B4BAF38-CE42-B4D0-6F7D-4A6C99775587}"/>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6" name="Marcador de pie de página 5">
            <a:extLst>
              <a:ext uri="{FF2B5EF4-FFF2-40B4-BE49-F238E27FC236}">
                <a16:creationId xmlns:a16="http://schemas.microsoft.com/office/drawing/2014/main" id="{7AE87F6E-D964-B5F8-4FBF-E1C2573CA8B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4FF241A-DEDF-A5A5-2F91-6C71A5147411}"/>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403044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D3E19-65BE-203C-94D5-35C5D9A939B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EDFAF599-7731-C67E-7719-55945348B63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6D95E72-70CD-A30F-2609-C5150857C1F5}"/>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5" name="Marcador de pie de página 4">
            <a:extLst>
              <a:ext uri="{FF2B5EF4-FFF2-40B4-BE49-F238E27FC236}">
                <a16:creationId xmlns:a16="http://schemas.microsoft.com/office/drawing/2014/main" id="{ED778025-8E7C-9021-B90A-3E2455E7035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842B0D4-8A58-90FF-FC5D-FA2CCBD7A3EB}"/>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436839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CB4A86-9333-BE4D-14D0-1BB3D12B496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E18B85C1-8694-6CDA-6157-B180D7EE05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A8C35726-076F-4C66-E0AD-CECD9C0CD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AB90873-4F73-F897-F4CD-08C291AD3475}"/>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6" name="Marcador de pie de página 5">
            <a:extLst>
              <a:ext uri="{FF2B5EF4-FFF2-40B4-BE49-F238E27FC236}">
                <a16:creationId xmlns:a16="http://schemas.microsoft.com/office/drawing/2014/main" id="{A97142A9-837B-9D3B-046A-2670E328EE8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883D3DE-1BA0-2B7E-B903-92D21BABE1B6}"/>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4225968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A95B0F-9624-D477-2770-18004BA44FA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749E3F2E-F498-C9FE-0B1C-7BEB76B32EA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3A99F0A-06AC-B5FA-CB61-C4A67889EAA1}"/>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5" name="Marcador de pie de página 4">
            <a:extLst>
              <a:ext uri="{FF2B5EF4-FFF2-40B4-BE49-F238E27FC236}">
                <a16:creationId xmlns:a16="http://schemas.microsoft.com/office/drawing/2014/main" id="{21F0548B-D137-A62F-D3CE-593293079BE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60A426B-9FEC-E7F1-102F-73A1F3B0F3D8}"/>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2815955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423F21-3553-E2E7-186B-CC2CC6B1ED7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1BCFB916-15F5-7856-9125-917A06C099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ED91680-9EEF-3F06-5927-4975A61C00EA}"/>
              </a:ext>
            </a:extLst>
          </p:cNvPr>
          <p:cNvSpPr>
            <a:spLocks noGrp="1"/>
          </p:cNvSpPr>
          <p:nvPr>
            <p:ph type="dt" sz="half" idx="10"/>
          </p:nvPr>
        </p:nvSpPr>
        <p:spPr/>
        <p:txBody>
          <a:bodyPr/>
          <a:lstStyle/>
          <a:p>
            <a:fld id="{1D5798E1-EDA7-484E-944A-13EE84C8F55B}" type="datetimeFigureOut">
              <a:rPr lang="es-MX" smtClean="0"/>
              <a:t>07/02/2026</a:t>
            </a:fld>
            <a:endParaRPr lang="es-MX"/>
          </a:p>
        </p:txBody>
      </p:sp>
      <p:sp>
        <p:nvSpPr>
          <p:cNvPr id="5" name="Marcador de pie de página 4">
            <a:extLst>
              <a:ext uri="{FF2B5EF4-FFF2-40B4-BE49-F238E27FC236}">
                <a16:creationId xmlns:a16="http://schemas.microsoft.com/office/drawing/2014/main" id="{60B8B132-98FE-41EB-0C3A-45978FE8855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FED8C3A-C31F-CC50-6105-0F4F461DCE59}"/>
              </a:ext>
            </a:extLst>
          </p:cNvPr>
          <p:cNvSpPr>
            <a:spLocks noGrp="1"/>
          </p:cNvSpPr>
          <p:nvPr>
            <p:ph type="sldNum" sz="quarter" idx="12"/>
          </p:nvPr>
        </p:nvSpPr>
        <p:spPr/>
        <p:txBody>
          <a:bodyPr/>
          <a:lstStyle/>
          <a:p>
            <a:fld id="{93AA3D24-C1BD-4087-9DD1-D2F267F404A0}" type="slidenum">
              <a:rPr lang="es-MX" smtClean="0"/>
              <a:t>‹#›</a:t>
            </a:fld>
            <a:endParaRPr lang="es-MX"/>
          </a:p>
        </p:txBody>
      </p:sp>
    </p:spTree>
    <p:extLst>
      <p:ext uri="{BB962C8B-B14F-4D97-AF65-F5344CB8AC3E}">
        <p14:creationId xmlns:p14="http://schemas.microsoft.com/office/powerpoint/2010/main" val="1160626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C013F0-670A-4ABD-93D1-C64814C6DE4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A0500177-31A6-46A3-82A4-EA470F337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FC850276-FB27-4B0E-B02F-8D72A4C1AF86}"/>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5" name="Marcador de pie de página 4">
            <a:extLst>
              <a:ext uri="{FF2B5EF4-FFF2-40B4-BE49-F238E27FC236}">
                <a16:creationId xmlns:a16="http://schemas.microsoft.com/office/drawing/2014/main" id="{919B48CF-ED00-4B01-8BB4-0D110A54A82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A25D095-5337-4E26-A38D-1187DE816AB6}"/>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1236800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55EF5-BA4F-434B-A8E7-49E7D46C7EF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1F70F48-2ECC-4C83-90BB-36CA98D1B3F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07163E9-9322-4E2B-A212-F7D146867769}"/>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5" name="Marcador de pie de página 4">
            <a:extLst>
              <a:ext uri="{FF2B5EF4-FFF2-40B4-BE49-F238E27FC236}">
                <a16:creationId xmlns:a16="http://schemas.microsoft.com/office/drawing/2014/main" id="{CF3EC6CB-C854-4FBA-8B08-A5C382AB0BD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2FF33BC-3F57-49D7-9E8A-68C9F61F8273}"/>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1945875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680A7F-E6A8-46D5-B872-B6E07478AFB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D27CBD4-B2A1-4374-AA3F-40997AB6D1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F7719D-F031-4353-9044-805448E9A752}"/>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5" name="Marcador de pie de página 4">
            <a:extLst>
              <a:ext uri="{FF2B5EF4-FFF2-40B4-BE49-F238E27FC236}">
                <a16:creationId xmlns:a16="http://schemas.microsoft.com/office/drawing/2014/main" id="{C27D0EA9-CCD9-4A96-9883-2939EA6C2F8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AAD8C32-73A5-4C15-91FB-80343C44CF7E}"/>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2137475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C39D7-372F-416B-8881-FABCAE6C7CD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FB90932-4505-4314-8855-0B4B4977F05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F5C954A6-E39B-4BD0-8847-F451A23720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D537D432-9457-43EF-BB11-320474552F40}"/>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6" name="Marcador de pie de página 5">
            <a:extLst>
              <a:ext uri="{FF2B5EF4-FFF2-40B4-BE49-F238E27FC236}">
                <a16:creationId xmlns:a16="http://schemas.microsoft.com/office/drawing/2014/main" id="{800B82ED-212A-483F-A63D-8AC24F5F01E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06E3976-27A1-4B5B-A696-156C9D69B1BD}"/>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3650120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3A185B-2AF1-45F8-8B8D-E62D410BAD5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1E3F81E-08B6-4DA0-A8D6-215F7AFF69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C998198-32E4-4D81-833B-3415C2D7F8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EAC360AB-5D57-41A7-9E91-FE8D7074C2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EBD7A0F-C208-407B-98AE-D3C6F4F893B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3B630761-2CC3-446E-8D19-264E69FEE5E1}"/>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8" name="Marcador de pie de página 7">
            <a:extLst>
              <a:ext uri="{FF2B5EF4-FFF2-40B4-BE49-F238E27FC236}">
                <a16:creationId xmlns:a16="http://schemas.microsoft.com/office/drawing/2014/main" id="{A3901C5B-DCD3-49EA-BAF8-193E170B43C4}"/>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C8CB1144-9902-41B3-9F98-FC5050D30920}"/>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312284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6BEFCD-3998-45AD-9B3F-359E606F9EE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4CDA1D51-CA36-478C-9835-A540091FFED7}"/>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4" name="Marcador de pie de página 3">
            <a:extLst>
              <a:ext uri="{FF2B5EF4-FFF2-40B4-BE49-F238E27FC236}">
                <a16:creationId xmlns:a16="http://schemas.microsoft.com/office/drawing/2014/main" id="{42AD222A-B3A8-435C-B058-B4593D9BEED8}"/>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60D7156-0A29-4D91-9DE9-6BAE505C8294}"/>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1031984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7BFA0D7-1767-4DF7-83A5-9176074FDCCB}"/>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3" name="Marcador de pie de página 2">
            <a:extLst>
              <a:ext uri="{FF2B5EF4-FFF2-40B4-BE49-F238E27FC236}">
                <a16:creationId xmlns:a16="http://schemas.microsoft.com/office/drawing/2014/main" id="{FA804DF8-C3EB-4046-B3D6-292571522997}"/>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23A1EB15-867D-4AAD-A739-ED2DD852A2CA}"/>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95158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C6FCAC-F3E9-A831-5AF6-A6AF812C33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261B3CA-102C-21FA-CE17-1EE1A7E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10F7EDB-7444-50BC-BB61-E19E9A0B4813}"/>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5" name="Marcador de pie de página 4">
            <a:extLst>
              <a:ext uri="{FF2B5EF4-FFF2-40B4-BE49-F238E27FC236}">
                <a16:creationId xmlns:a16="http://schemas.microsoft.com/office/drawing/2014/main" id="{56A7D737-29D5-A70B-AF24-0E01A21AB4A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A546F45-9607-76BB-6C11-DA3AD36ED67C}"/>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3223968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42456A-8ADF-45DC-9B75-895EA0BA1F0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5A7A5C1-02D3-4606-911A-FBAA7F9967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AF88E9B2-EA9B-4CF5-A431-1BCA3A611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C2ACCE-55BD-47C3-B78D-932425094FF8}"/>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6" name="Marcador de pie de página 5">
            <a:extLst>
              <a:ext uri="{FF2B5EF4-FFF2-40B4-BE49-F238E27FC236}">
                <a16:creationId xmlns:a16="http://schemas.microsoft.com/office/drawing/2014/main" id="{77F28342-1A13-4B5D-8EA8-CBCAE62DA97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315E2F2-A686-44EA-AB6D-6DB4FE703BA1}"/>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635814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1DD3B2-742B-4F08-BFD0-D3C5372916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FEF592EE-4EF1-4D27-AC3F-0D2954204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4114D401-3E05-4C84-B58C-CB47BBA53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0FDFCA-D579-4A55-AA3F-92351F897B40}"/>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6" name="Marcador de pie de página 5">
            <a:extLst>
              <a:ext uri="{FF2B5EF4-FFF2-40B4-BE49-F238E27FC236}">
                <a16:creationId xmlns:a16="http://schemas.microsoft.com/office/drawing/2014/main" id="{3250C5B8-F555-4B26-A33A-617DFE2B635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3254AC2-7856-4688-81AE-4597493D6E2D}"/>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853526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47DBC6-469A-4BC2-95F8-F58BBDDE8F3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B473C18A-5E39-4D61-83DB-3E36C0164DE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4CD3D0A-F083-440D-BF84-BCDF16B955D1}"/>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5" name="Marcador de pie de página 4">
            <a:extLst>
              <a:ext uri="{FF2B5EF4-FFF2-40B4-BE49-F238E27FC236}">
                <a16:creationId xmlns:a16="http://schemas.microsoft.com/office/drawing/2014/main" id="{539859C3-E0E7-42D7-9D2B-CE43CA4C696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966C60C-7E9E-4E99-B351-E42BB50E45F0}"/>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104564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B11D4A-0F1C-4B11-8857-294F91B48FE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9CBC287-08E6-4AC5-AD2C-4C233A6C734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4B9CD9A-DECF-46CD-9691-90A8D48CF9D7}"/>
              </a:ext>
            </a:extLst>
          </p:cNvPr>
          <p:cNvSpPr>
            <a:spLocks noGrp="1"/>
          </p:cNvSpPr>
          <p:nvPr>
            <p:ph type="dt" sz="half" idx="10"/>
          </p:nvPr>
        </p:nvSpPr>
        <p:spPr/>
        <p:txBody>
          <a:bodyPr/>
          <a:lstStyle/>
          <a:p>
            <a:fld id="{DD34FBAE-D526-425C-A2E6-92BC7EA422E8}" type="datetimeFigureOut">
              <a:rPr lang="es-MX" smtClean="0"/>
              <a:t>07/02/2026</a:t>
            </a:fld>
            <a:endParaRPr lang="es-MX"/>
          </a:p>
        </p:txBody>
      </p:sp>
      <p:sp>
        <p:nvSpPr>
          <p:cNvPr id="5" name="Marcador de pie de página 4">
            <a:extLst>
              <a:ext uri="{FF2B5EF4-FFF2-40B4-BE49-F238E27FC236}">
                <a16:creationId xmlns:a16="http://schemas.microsoft.com/office/drawing/2014/main" id="{61190B4B-3707-4C2D-8BFE-C04C2B4D017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1ED9F1A-57FC-42B6-ABBB-9F835C9DFAEE}"/>
              </a:ext>
            </a:extLst>
          </p:cNvPr>
          <p:cNvSpPr>
            <a:spLocks noGrp="1"/>
          </p:cNvSpPr>
          <p:nvPr>
            <p:ph type="sldNum" sz="quarter" idx="12"/>
          </p:nvPr>
        </p:nvSpPr>
        <p:spPr/>
        <p:txBody>
          <a:bodyPr/>
          <a:lstStyle/>
          <a:p>
            <a:fld id="{809106E2-4652-497E-B24B-AE5AD4FC16FF}" type="slidenum">
              <a:rPr lang="es-MX" smtClean="0"/>
              <a:t>‹#›</a:t>
            </a:fld>
            <a:endParaRPr lang="es-MX"/>
          </a:p>
        </p:txBody>
      </p:sp>
    </p:spTree>
    <p:extLst>
      <p:ext uri="{BB962C8B-B14F-4D97-AF65-F5344CB8AC3E}">
        <p14:creationId xmlns:p14="http://schemas.microsoft.com/office/powerpoint/2010/main" val="616979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ea typeface="微软雅黑" panose="020B0503020204020204" pitchFamily="34" charset="-122"/>
            </a:endParaRPr>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Tree>
    <p:extLst>
      <p:ext uri="{BB962C8B-B14F-4D97-AF65-F5344CB8AC3E}">
        <p14:creationId xmlns:p14="http://schemas.microsoft.com/office/powerpoint/2010/main" val="3527996480"/>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rgbClr val="1A7BAE"/>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grpSp>
        <p:nvGrpSpPr>
          <p:cNvPr id="7" name="组合 6"/>
          <p:cNvGrpSpPr/>
          <p:nvPr userDrawn="1"/>
        </p:nvGrpSpPr>
        <p:grpSpPr>
          <a:xfrm rot="10800000">
            <a:off x="11735675" y="6617464"/>
            <a:ext cx="140967" cy="240536"/>
            <a:chOff x="281524" y="0"/>
            <a:chExt cx="105725" cy="721610"/>
          </a:xfrm>
          <a:solidFill>
            <a:srgbClr val="1A7BAE"/>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spTree>
    <p:extLst>
      <p:ext uri="{BB962C8B-B14F-4D97-AF65-F5344CB8AC3E}">
        <p14:creationId xmlns:p14="http://schemas.microsoft.com/office/powerpoint/2010/main" val="119806576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rgbClr val="95BC49"/>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grpSp>
        <p:nvGrpSpPr>
          <p:cNvPr id="7" name="组合 6"/>
          <p:cNvGrpSpPr/>
          <p:nvPr userDrawn="1"/>
        </p:nvGrpSpPr>
        <p:grpSpPr>
          <a:xfrm rot="10800000">
            <a:off x="11735675" y="6617464"/>
            <a:ext cx="140967" cy="240536"/>
            <a:chOff x="281524" y="0"/>
            <a:chExt cx="105725" cy="721610"/>
          </a:xfrm>
          <a:solidFill>
            <a:srgbClr val="95BC49"/>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spTree>
    <p:extLst>
      <p:ext uri="{BB962C8B-B14F-4D97-AF65-F5344CB8AC3E}">
        <p14:creationId xmlns:p14="http://schemas.microsoft.com/office/powerpoint/2010/main" val="36621249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rgbClr val="FDA907"/>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grpSp>
        <p:nvGrpSpPr>
          <p:cNvPr id="7" name="组合 6"/>
          <p:cNvGrpSpPr/>
          <p:nvPr userDrawn="1"/>
        </p:nvGrpSpPr>
        <p:grpSpPr>
          <a:xfrm rot="10800000">
            <a:off x="11735675" y="6617464"/>
            <a:ext cx="140967" cy="240536"/>
            <a:chOff x="281524" y="0"/>
            <a:chExt cx="105725" cy="721610"/>
          </a:xfrm>
          <a:solidFill>
            <a:srgbClr val="FDA907"/>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spTree>
    <p:extLst>
      <p:ext uri="{BB962C8B-B14F-4D97-AF65-F5344CB8AC3E}">
        <p14:creationId xmlns:p14="http://schemas.microsoft.com/office/powerpoint/2010/main" val="364439238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rgbClr val="BF3420"/>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grpSp>
        <p:nvGrpSpPr>
          <p:cNvPr id="7" name="组合 6"/>
          <p:cNvGrpSpPr/>
          <p:nvPr userDrawn="1"/>
        </p:nvGrpSpPr>
        <p:grpSpPr>
          <a:xfrm rot="10800000">
            <a:off x="11735675" y="6617464"/>
            <a:ext cx="140967" cy="240536"/>
            <a:chOff x="281524" y="0"/>
            <a:chExt cx="105725" cy="721610"/>
          </a:xfrm>
          <a:solidFill>
            <a:srgbClr val="BF3420"/>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spTree>
    <p:extLst>
      <p:ext uri="{BB962C8B-B14F-4D97-AF65-F5344CB8AC3E}">
        <p14:creationId xmlns:p14="http://schemas.microsoft.com/office/powerpoint/2010/main" val="27209872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grpSp>
        <p:nvGrpSpPr>
          <p:cNvPr id="2" name="组合 1"/>
          <p:cNvGrpSpPr/>
          <p:nvPr userDrawn="1"/>
        </p:nvGrpSpPr>
        <p:grpSpPr>
          <a:xfrm>
            <a:off x="215348" y="0"/>
            <a:ext cx="300985" cy="962147"/>
            <a:chOff x="161510" y="0"/>
            <a:chExt cx="225739" cy="721610"/>
          </a:xfrm>
        </p:grpSpPr>
        <p:sp>
          <p:nvSpPr>
            <p:cNvPr id="3" name="矩形 2"/>
            <p:cNvSpPr/>
            <p:nvPr/>
          </p:nvSpPr>
          <p:spPr>
            <a:xfrm>
              <a:off x="161510" y="0"/>
              <a:ext cx="45719" cy="721610"/>
            </a:xfrm>
            <a:prstGeom prst="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4" name="矩形 3"/>
            <p:cNvSpPr/>
            <p:nvPr/>
          </p:nvSpPr>
          <p:spPr>
            <a:xfrm>
              <a:off x="221517" y="0"/>
              <a:ext cx="45719" cy="721610"/>
            </a:xfrm>
            <a:prstGeom prst="rect">
              <a:avLst/>
            </a:pr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5" name="矩形 4"/>
            <p:cNvSpPr/>
            <p:nvPr/>
          </p:nvSpPr>
          <p:spPr>
            <a:xfrm>
              <a:off x="281524" y="0"/>
              <a:ext cx="45719" cy="721610"/>
            </a:xfrm>
            <a:prstGeom prst="rect">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6" name="矩形 5"/>
            <p:cNvSpPr/>
            <p:nvPr/>
          </p:nvSpPr>
          <p:spPr>
            <a:xfrm>
              <a:off x="341530" y="0"/>
              <a:ext cx="45719" cy="721610"/>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grpSp>
        <p:nvGrpSpPr>
          <p:cNvPr id="7" name="组合 6"/>
          <p:cNvGrpSpPr/>
          <p:nvPr userDrawn="1"/>
        </p:nvGrpSpPr>
        <p:grpSpPr>
          <a:xfrm rot="10800000">
            <a:off x="11735676" y="6617464"/>
            <a:ext cx="300985" cy="240536"/>
            <a:chOff x="161510" y="0"/>
            <a:chExt cx="225739" cy="721610"/>
          </a:xfrm>
        </p:grpSpPr>
        <p:sp>
          <p:nvSpPr>
            <p:cNvPr id="8" name="矩形 7"/>
            <p:cNvSpPr/>
            <p:nvPr/>
          </p:nvSpPr>
          <p:spPr>
            <a:xfrm>
              <a:off x="161510" y="0"/>
              <a:ext cx="45719" cy="721610"/>
            </a:xfrm>
            <a:prstGeom prst="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9" name="矩形 8"/>
            <p:cNvSpPr/>
            <p:nvPr/>
          </p:nvSpPr>
          <p:spPr>
            <a:xfrm>
              <a:off x="221517" y="0"/>
              <a:ext cx="45719" cy="721610"/>
            </a:xfrm>
            <a:prstGeom prst="rect">
              <a:avLst/>
            </a:pr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10" name="矩形 9"/>
            <p:cNvSpPr/>
            <p:nvPr/>
          </p:nvSpPr>
          <p:spPr>
            <a:xfrm>
              <a:off x="281524" y="0"/>
              <a:ext cx="45719" cy="721610"/>
            </a:xfrm>
            <a:prstGeom prst="rect">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
          <p:nvSpPr>
            <p:cNvPr id="11" name="矩形 10"/>
            <p:cNvSpPr/>
            <p:nvPr/>
          </p:nvSpPr>
          <p:spPr>
            <a:xfrm>
              <a:off x="341530" y="0"/>
              <a:ext cx="45719" cy="721610"/>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spTree>
    <p:extLst>
      <p:ext uri="{BB962C8B-B14F-4D97-AF65-F5344CB8AC3E}">
        <p14:creationId xmlns:p14="http://schemas.microsoft.com/office/powerpoint/2010/main" val="36467440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9C084-2CD4-2BBF-17B2-BB5F3484CB9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E0245C9-DABB-9647-8A56-9BA4FE19D12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22DF4A2E-3FE0-B869-7270-F2E723D0CD9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AF13E408-7096-CEF0-1E2A-7511CDCB1325}"/>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6" name="Marcador de pie de página 5">
            <a:extLst>
              <a:ext uri="{FF2B5EF4-FFF2-40B4-BE49-F238E27FC236}">
                <a16:creationId xmlns:a16="http://schemas.microsoft.com/office/drawing/2014/main" id="{6FE36A9D-04F0-AB40-7B55-71D9BAE5EDF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6D92C7D-9DB2-949C-20AA-91A496B1D2BF}"/>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2620434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630211"/>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8836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2" name="矩形 11"/>
          <p:cNvSpPr/>
          <p:nvPr userDrawn="1"/>
        </p:nvSpPr>
        <p:spPr>
          <a:xfrm>
            <a:off x="0" y="3609020"/>
            <a:ext cx="12192000"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pic>
        <p:nvPicPr>
          <p:cNvPr id="3" name="Picture 2" descr="C:\Documents and Settings\yangweizhou\桌面\2.jpg"/>
          <p:cNvPicPr>
            <a:picLocks noChangeAspect="1" noChangeArrowheads="1"/>
          </p:cNvPicPr>
          <p:nvPr userDrawn="1"/>
        </p:nvPicPr>
        <p:blipFill rotWithShape="1">
          <a:blip r:embed="rId2"/>
          <a:srcRect b="20467"/>
          <a:stretch/>
        </p:blipFill>
        <p:spPr bwMode="auto">
          <a:xfrm>
            <a:off x="0" y="0"/>
            <a:ext cx="12192000" cy="6858000"/>
          </a:xfrm>
          <a:prstGeom prst="rect">
            <a:avLst/>
          </a:prstGeom>
          <a:noFill/>
        </p:spPr>
      </p:pic>
    </p:spTree>
    <p:extLst>
      <p:ext uri="{BB962C8B-B14F-4D97-AF65-F5344CB8AC3E}">
        <p14:creationId xmlns:p14="http://schemas.microsoft.com/office/powerpoint/2010/main" val="42412583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372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855108183"/>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ea typeface="微软雅黑" panose="020B0503020204020204" pitchFamily="34" charset="-122"/>
              </a:defRPr>
            </a:lvl1pPr>
            <a:lvl2pPr>
              <a:defRPr sz="3733">
                <a:ea typeface="微软雅黑" panose="020B0503020204020204" pitchFamily="34" charset="-122"/>
              </a:defRPr>
            </a:lvl2pPr>
            <a:lvl3pPr>
              <a:defRPr sz="3200">
                <a:ea typeface="微软雅黑" panose="020B0503020204020204" pitchFamily="34" charset="-122"/>
              </a:defRPr>
            </a:lvl3pPr>
            <a:lvl4pPr>
              <a:defRPr sz="2667">
                <a:ea typeface="微软雅黑" panose="020B0503020204020204" pitchFamily="34" charset="-122"/>
              </a:defRPr>
            </a:lvl4pPr>
            <a:lvl5pPr>
              <a:defRPr sz="2667">
                <a:ea typeface="微软雅黑" panose="020B0503020204020204" pitchFamily="34" charset="-122"/>
              </a:defRPr>
            </a:lvl5pPr>
            <a:lvl6pPr>
              <a:defRPr sz="2667"/>
            </a:lvl6pPr>
            <a:lvl7pPr>
              <a:defRPr sz="2667"/>
            </a:lvl7pPr>
            <a:lvl8pPr>
              <a:defRPr sz="2667"/>
            </a:lvl8pPr>
            <a:lvl9pPr>
              <a:defRPr sz="2667"/>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ea typeface="微软雅黑" panose="020B0503020204020204" pitchFamily="34" charset="-122"/>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827469364"/>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ea typeface="微软雅黑" panose="020B0503020204020204" pitchFamily="34" charset="-122"/>
              </a:defRPr>
            </a:lvl1pPr>
          </a:lstStyle>
          <a:p>
            <a:r>
              <a:rPr lang="zh-CN" altLang="en-US" dirty="0"/>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ea typeface="微软雅黑" panose="020B0503020204020204" pitchFamily="34" charset="-122"/>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dirty="0"/>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ea typeface="微软雅黑" panose="020B0503020204020204" pitchFamily="34" charset="-122"/>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dirty="0"/>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78848962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234001017"/>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lvl1pPr>
              <a:defRPr>
                <a:ea typeface="微软雅黑" panose="020B0503020204020204" pitchFamily="34"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65140076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D1D31-158F-5D0C-6035-1B79A35ADD7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0FC5351-3702-B7BA-FEAD-96BB53EC6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0C31B06-9F24-608F-5F6A-74A968B6741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6C184E45-494B-26E0-1D96-4A668ABBC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4865604-2CB9-9DCA-CA93-4458272DEE8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1A8CD554-CC6B-D05E-8AF4-7EDCD943EAF4}"/>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8" name="Marcador de pie de página 7">
            <a:extLst>
              <a:ext uri="{FF2B5EF4-FFF2-40B4-BE49-F238E27FC236}">
                <a16:creationId xmlns:a16="http://schemas.microsoft.com/office/drawing/2014/main" id="{62EBCCFF-429F-0764-DCD0-A5D433078086}"/>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37B963E0-3123-EE07-8790-AFC922ACE6B8}"/>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3003652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7558F0-18AB-A748-3C8A-ABBDE414FCB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59F1B08A-DC0E-B187-A26C-AAA3FA2EA251}"/>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4" name="Marcador de pie de página 3">
            <a:extLst>
              <a:ext uri="{FF2B5EF4-FFF2-40B4-BE49-F238E27FC236}">
                <a16:creationId xmlns:a16="http://schemas.microsoft.com/office/drawing/2014/main" id="{D465D0C2-0408-BA1D-B40D-0F99DE4CF58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1F07AE7-0E30-C179-06C5-EC1B199959ED}"/>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8624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39648C7-0E3C-1DEF-B912-97A701227263}"/>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3" name="Marcador de pie de página 2">
            <a:extLst>
              <a:ext uri="{FF2B5EF4-FFF2-40B4-BE49-F238E27FC236}">
                <a16:creationId xmlns:a16="http://schemas.microsoft.com/office/drawing/2014/main" id="{EACACC15-80C2-F3AB-4D40-10326268F8EA}"/>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24A6F088-AD9B-9F5E-5318-F4A5B9BF86F6}"/>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4129294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11A4A0-1327-06C2-2663-E51897E981F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B551A9E-A419-1A7C-C0EF-A0935632D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1655BE46-E485-09EE-1A51-ADA0FCFD4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71136D4-7241-B5FF-DC34-A9B036474811}"/>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6" name="Marcador de pie de página 5">
            <a:extLst>
              <a:ext uri="{FF2B5EF4-FFF2-40B4-BE49-F238E27FC236}">
                <a16:creationId xmlns:a16="http://schemas.microsoft.com/office/drawing/2014/main" id="{EDC725E4-967A-FA36-764B-B860CB5FD90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2FEE0CC5-FA9F-FD7F-F077-A42426843747}"/>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427294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9630B-744A-9D1A-A81B-87EBE20EF62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B700421D-B121-81FD-7073-8849F8BA72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C4E135E-AA67-1AE8-DAFD-CF3864FCB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97AB90-F1F0-519D-A7F5-C0DDAAB62AEF}"/>
              </a:ext>
            </a:extLst>
          </p:cNvPr>
          <p:cNvSpPr>
            <a:spLocks noGrp="1"/>
          </p:cNvSpPr>
          <p:nvPr>
            <p:ph type="dt" sz="half" idx="10"/>
          </p:nvPr>
        </p:nvSpPr>
        <p:spPr/>
        <p:txBody>
          <a:bodyPr/>
          <a:lstStyle/>
          <a:p>
            <a:fld id="{3CA710C9-8ACF-4ECE-891B-BB1DE124A2DF}" type="datetimeFigureOut">
              <a:rPr lang="es-MX" smtClean="0"/>
              <a:t>07/02/2026</a:t>
            </a:fld>
            <a:endParaRPr lang="es-MX"/>
          </a:p>
        </p:txBody>
      </p:sp>
      <p:sp>
        <p:nvSpPr>
          <p:cNvPr id="6" name="Marcador de pie de página 5">
            <a:extLst>
              <a:ext uri="{FF2B5EF4-FFF2-40B4-BE49-F238E27FC236}">
                <a16:creationId xmlns:a16="http://schemas.microsoft.com/office/drawing/2014/main" id="{A7C418A4-BF9B-7838-CE98-89041D8DEDC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61F968A-624E-E223-A2F5-50E988B0BA5B}"/>
              </a:ext>
            </a:extLst>
          </p:cNvPr>
          <p:cNvSpPr>
            <a:spLocks noGrp="1"/>
          </p:cNvSpPr>
          <p:nvPr>
            <p:ph type="sldNum" sz="quarter" idx="12"/>
          </p:nvPr>
        </p:nvSpPr>
        <p:spPr/>
        <p:txBody>
          <a:bodyPr/>
          <a:lstStyle/>
          <a:p>
            <a:fld id="{C9BB3988-C739-4A89-8FA0-286021A02775}" type="slidenum">
              <a:rPr lang="es-MX" smtClean="0"/>
              <a:t>‹#›</a:t>
            </a:fld>
            <a:endParaRPr lang="es-MX"/>
          </a:p>
        </p:txBody>
      </p:sp>
    </p:spTree>
    <p:extLst>
      <p:ext uri="{BB962C8B-B14F-4D97-AF65-F5344CB8AC3E}">
        <p14:creationId xmlns:p14="http://schemas.microsoft.com/office/powerpoint/2010/main" val="339489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4023CFF-0E6A-8C77-FEEE-12D8061D53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48718AE-C7A9-A062-755F-DC9E3FBB8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9929C45-D05F-701D-0F0C-27D5326380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A710C9-8ACF-4ECE-891B-BB1DE124A2DF}" type="datetimeFigureOut">
              <a:rPr lang="es-MX" smtClean="0"/>
              <a:t>07/02/2026</a:t>
            </a:fld>
            <a:endParaRPr lang="es-MX"/>
          </a:p>
        </p:txBody>
      </p:sp>
      <p:sp>
        <p:nvSpPr>
          <p:cNvPr id="5" name="Marcador de pie de página 4">
            <a:extLst>
              <a:ext uri="{FF2B5EF4-FFF2-40B4-BE49-F238E27FC236}">
                <a16:creationId xmlns:a16="http://schemas.microsoft.com/office/drawing/2014/main" id="{12C0F1E6-9BF2-4F27-AC85-9E86FC141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24399069-460A-30E2-8E8B-3EC7EAF76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BB3988-C739-4A89-8FA0-286021A02775}" type="slidenum">
              <a:rPr lang="es-MX" smtClean="0"/>
              <a:t>‹#›</a:t>
            </a:fld>
            <a:endParaRPr lang="es-MX"/>
          </a:p>
        </p:txBody>
      </p:sp>
    </p:spTree>
    <p:extLst>
      <p:ext uri="{BB962C8B-B14F-4D97-AF65-F5344CB8AC3E}">
        <p14:creationId xmlns:p14="http://schemas.microsoft.com/office/powerpoint/2010/main" val="2899941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A42BC3-3CCB-BF08-4BEE-D4AD727D5D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A3F04AC-C885-C0B8-AC13-F0C1DC8B16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79EA020-E345-8AC2-6949-9DC15615E8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5798E1-EDA7-484E-944A-13EE84C8F55B}" type="datetimeFigureOut">
              <a:rPr lang="es-MX" smtClean="0"/>
              <a:t>07/02/2026</a:t>
            </a:fld>
            <a:endParaRPr lang="es-MX"/>
          </a:p>
        </p:txBody>
      </p:sp>
      <p:sp>
        <p:nvSpPr>
          <p:cNvPr id="5" name="Marcador de pie de página 4">
            <a:extLst>
              <a:ext uri="{FF2B5EF4-FFF2-40B4-BE49-F238E27FC236}">
                <a16:creationId xmlns:a16="http://schemas.microsoft.com/office/drawing/2014/main" id="{A48E7BB8-601D-12CF-FA9C-C6CDC36EC7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AABB19FC-EB0F-F387-1AF9-30967AC09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AA3D24-C1BD-4087-9DD1-D2F267F404A0}" type="slidenum">
              <a:rPr lang="es-MX" smtClean="0"/>
              <a:t>‹#›</a:t>
            </a:fld>
            <a:endParaRPr lang="es-MX"/>
          </a:p>
        </p:txBody>
      </p:sp>
    </p:spTree>
    <p:extLst>
      <p:ext uri="{BB962C8B-B14F-4D97-AF65-F5344CB8AC3E}">
        <p14:creationId xmlns:p14="http://schemas.microsoft.com/office/powerpoint/2010/main" val="247169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852B80-A4B1-4A00-99F4-0EC81DA5F4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52ECC91-015D-4BB0-94F0-DB2363D83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1B01C06-4B05-436B-A1CD-208580AFB6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4FBAE-D526-425C-A2E6-92BC7EA422E8}" type="datetimeFigureOut">
              <a:rPr lang="es-MX" smtClean="0"/>
              <a:t>07/02/2026</a:t>
            </a:fld>
            <a:endParaRPr lang="es-MX"/>
          </a:p>
        </p:txBody>
      </p:sp>
      <p:sp>
        <p:nvSpPr>
          <p:cNvPr id="5" name="Marcador de pie de página 4">
            <a:extLst>
              <a:ext uri="{FF2B5EF4-FFF2-40B4-BE49-F238E27FC236}">
                <a16:creationId xmlns:a16="http://schemas.microsoft.com/office/drawing/2014/main" id="{64A1FAD7-C25E-4F5A-8EAA-13C355C0B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3B017E1B-A397-4C0E-8105-E9DDD77B49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106E2-4652-497E-B24B-AE5AD4FC16FF}" type="slidenum">
              <a:rPr lang="es-MX" smtClean="0"/>
              <a:t>‹#›</a:t>
            </a:fld>
            <a:endParaRPr lang="es-MX"/>
          </a:p>
        </p:txBody>
      </p:sp>
    </p:spTree>
    <p:extLst>
      <p:ext uri="{BB962C8B-B14F-4D97-AF65-F5344CB8AC3E}">
        <p14:creationId xmlns:p14="http://schemas.microsoft.com/office/powerpoint/2010/main" val="3049667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0370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en.wikipedia.org/wiki/File:St-thomas-aquinas.jpg"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en.wikipedia.org/wiki/File:St-thomas-aquinas.jpg"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4CB58AE6-DF12-10D8-DEE7-87E6D4BA2097}"/>
              </a:ext>
            </a:extLst>
          </p:cNvPr>
          <p:cNvPicPr>
            <a:picLocks noChangeAspect="1"/>
          </p:cNvPicPr>
          <p:nvPr/>
        </p:nvPicPr>
        <p:blipFill>
          <a:blip r:embed="rId2"/>
          <a:srcRect l="3547" r="3546" b="-1"/>
          <a:stretch>
            <a:fillRect/>
          </a:stretch>
        </p:blipFill>
        <p:spPr>
          <a:xfrm>
            <a:off x="20" y="1282"/>
            <a:ext cx="12191980" cy="6856718"/>
          </a:xfrm>
          <a:prstGeom prst="rect">
            <a:avLst/>
          </a:prstGeom>
        </p:spPr>
      </p:pic>
      <p:pic>
        <p:nvPicPr>
          <p:cNvPr id="5" name="Imagen 4">
            <a:extLst>
              <a:ext uri="{FF2B5EF4-FFF2-40B4-BE49-F238E27FC236}">
                <a16:creationId xmlns:a16="http://schemas.microsoft.com/office/drawing/2014/main" id="{CBC2AA80-278E-B9F8-457B-68644B67EE61}"/>
              </a:ext>
            </a:extLst>
          </p:cNvPr>
          <p:cNvPicPr>
            <a:picLocks noChangeAspect="1"/>
          </p:cNvPicPr>
          <p:nvPr/>
        </p:nvPicPr>
        <p:blipFill rotWithShape="1">
          <a:blip r:embed="rId3"/>
          <a:srcRect l="19650" t="16079" r="32119" b="19613"/>
          <a:stretch>
            <a:fillRect/>
          </a:stretch>
        </p:blipFill>
        <p:spPr>
          <a:xfrm>
            <a:off x="9391383" y="3068702"/>
            <a:ext cx="1870364" cy="1870364"/>
          </a:xfrm>
          <a:prstGeom prst="flowChartConnector">
            <a:avLst/>
          </a:prstGeom>
        </p:spPr>
      </p:pic>
      <p:sp>
        <p:nvSpPr>
          <p:cNvPr id="6" name="Title 1">
            <a:extLst>
              <a:ext uri="{FF2B5EF4-FFF2-40B4-BE49-F238E27FC236}">
                <a16:creationId xmlns:a16="http://schemas.microsoft.com/office/drawing/2014/main" id="{46F86A53-D952-5D75-AA1B-DC87BFDF1440}"/>
              </a:ext>
            </a:extLst>
          </p:cNvPr>
          <p:cNvSpPr txBox="1">
            <a:spLocks/>
          </p:cNvSpPr>
          <p:nvPr/>
        </p:nvSpPr>
        <p:spPr>
          <a:xfrm>
            <a:off x="9512648" y="1880094"/>
            <a:ext cx="1627833" cy="796724"/>
          </a:xfrm>
          <a:prstGeom prst="rect">
            <a:avLst/>
          </a:prstGeom>
        </p:spPr>
        <p:txBody>
          <a:bodyPr vert="horz" lIns="91440" tIns="45720" rIns="91440" bIns="45720" rtlCol="0" anchor="b">
            <a:normAutofit fontScale="92500"/>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400" b="1" dirty="0">
                <a:solidFill>
                  <a:schemeClr val="bg1"/>
                </a:solidFill>
              </a:rPr>
              <a:t>Imparte: John Oakes</a:t>
            </a:r>
          </a:p>
        </p:txBody>
      </p:sp>
      <p:sp>
        <p:nvSpPr>
          <p:cNvPr id="7" name="Círculo: vacío 6">
            <a:extLst>
              <a:ext uri="{FF2B5EF4-FFF2-40B4-BE49-F238E27FC236}">
                <a16:creationId xmlns:a16="http://schemas.microsoft.com/office/drawing/2014/main" id="{78800A3A-D038-B37D-479F-FC0EF8CDD7BE}"/>
              </a:ext>
            </a:extLst>
          </p:cNvPr>
          <p:cNvSpPr/>
          <p:nvPr/>
        </p:nvSpPr>
        <p:spPr>
          <a:xfrm>
            <a:off x="9181111" y="2858426"/>
            <a:ext cx="2290908" cy="229091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itle 1">
            <a:extLst>
              <a:ext uri="{FF2B5EF4-FFF2-40B4-BE49-F238E27FC236}">
                <a16:creationId xmlns:a16="http://schemas.microsoft.com/office/drawing/2014/main" id="{CB72F950-095C-70EC-4D9C-2C12BFA1228D}"/>
              </a:ext>
            </a:extLst>
          </p:cNvPr>
          <p:cNvSpPr txBox="1">
            <a:spLocks/>
          </p:cNvSpPr>
          <p:nvPr/>
        </p:nvSpPr>
        <p:spPr>
          <a:xfrm>
            <a:off x="8851075" y="5149340"/>
            <a:ext cx="2950978" cy="1353579"/>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b="1" dirty="0">
                <a:solidFill>
                  <a:schemeClr val="bg1"/>
                </a:solidFill>
              </a:rPr>
              <a:t>Maestro de la biblia, Merced CA.</a:t>
            </a:r>
          </a:p>
          <a:p>
            <a:pPr algn="ctr"/>
            <a:r>
              <a:rPr lang="es-MX" sz="2000" b="1" dirty="0">
                <a:solidFill>
                  <a:schemeClr val="bg1"/>
                </a:solidFill>
              </a:rPr>
              <a:t>06 febrero 2026</a:t>
            </a:r>
          </a:p>
          <a:p>
            <a:pPr algn="ctr"/>
            <a:endParaRPr lang="es-MX" sz="2000" b="1" dirty="0">
              <a:solidFill>
                <a:schemeClr val="bg1"/>
              </a:solidFill>
            </a:endParaRPr>
          </a:p>
        </p:txBody>
      </p:sp>
      <p:pic>
        <p:nvPicPr>
          <p:cNvPr id="10" name="Imagen 9">
            <a:extLst>
              <a:ext uri="{FF2B5EF4-FFF2-40B4-BE49-F238E27FC236}">
                <a16:creationId xmlns:a16="http://schemas.microsoft.com/office/drawing/2014/main" id="{0D5BBA24-BD5A-1D21-AED4-D3DB43FAA7D9}"/>
              </a:ext>
            </a:extLst>
          </p:cNvPr>
          <p:cNvPicPr>
            <a:picLocks noChangeAspect="1"/>
          </p:cNvPicPr>
          <p:nvPr/>
        </p:nvPicPr>
        <p:blipFill>
          <a:blip r:embed="rId4"/>
          <a:stretch>
            <a:fillRect/>
          </a:stretch>
        </p:blipFill>
        <p:spPr>
          <a:xfrm rot="21314216">
            <a:off x="1163276" y="1712507"/>
            <a:ext cx="2084645" cy="2068100"/>
          </a:xfrm>
          <a:prstGeom prst="rect">
            <a:avLst/>
          </a:prstGeom>
        </p:spPr>
      </p:pic>
      <p:sp>
        <p:nvSpPr>
          <p:cNvPr id="11" name="Title 1">
            <a:extLst>
              <a:ext uri="{FF2B5EF4-FFF2-40B4-BE49-F238E27FC236}">
                <a16:creationId xmlns:a16="http://schemas.microsoft.com/office/drawing/2014/main" id="{F0931DB3-6A5E-CF9F-4183-1A3792D54B4C}"/>
              </a:ext>
            </a:extLst>
          </p:cNvPr>
          <p:cNvSpPr txBox="1">
            <a:spLocks/>
          </p:cNvSpPr>
          <p:nvPr/>
        </p:nvSpPr>
        <p:spPr>
          <a:xfrm>
            <a:off x="168338" y="3697659"/>
            <a:ext cx="6560882" cy="231848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ES" sz="8800" spc="300" dirty="0">
                <a:solidFill>
                  <a:schemeClr val="bg1"/>
                </a:solidFill>
                <a:effectLst>
                  <a:outerShdw blurRad="38100" dist="38100" dir="2700000" algn="tl">
                    <a:srgbClr val="000000">
                      <a:alpha val="43137"/>
                    </a:srgbClr>
                  </a:outerShdw>
                </a:effectLst>
                <a:latin typeface="Impact" panose="020B0806030902050204" pitchFamily="34" charset="0"/>
              </a:rPr>
              <a:t>RESPONDIENDO AL CALVINISMO</a:t>
            </a:r>
            <a:endParaRPr lang="en-US" sz="8800" spc="300" dirty="0">
              <a:solidFill>
                <a:schemeClr val="accent1">
                  <a:lumMod val="20000"/>
                  <a:lumOff val="80000"/>
                </a:schemeClr>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46770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03FB528-642F-95CC-3FF2-6DBE13998890}"/>
              </a:ext>
            </a:extLst>
          </p:cNvPr>
          <p:cNvPicPr>
            <a:picLocks noChangeAspect="1"/>
          </p:cNvPicPr>
          <p:nvPr/>
        </p:nvPicPr>
        <p:blipFill rotWithShape="1">
          <a:blip r:embed="rId3">
            <a:alphaModFix amt="35000"/>
          </a:blip>
          <a:srcRect t="7813" b="7813"/>
          <a:stretch>
            <a:fillRect/>
          </a:stretch>
        </p:blipFill>
        <p:spPr>
          <a:xfrm>
            <a:off x="0" y="0"/>
            <a:ext cx="12192000" cy="6858000"/>
          </a:xfrm>
          <a:prstGeom prst="rect">
            <a:avLst/>
          </a:prstGeom>
        </p:spPr>
      </p:pic>
      <p:sp>
        <p:nvSpPr>
          <p:cNvPr id="7" name="TextBox 6"/>
          <p:cNvSpPr txBox="1"/>
          <p:nvPr/>
        </p:nvSpPr>
        <p:spPr>
          <a:xfrm>
            <a:off x="893779" y="307532"/>
            <a:ext cx="9901162"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3200" dirty="0">
                <a:solidFill>
                  <a:prstClr val="black">
                    <a:lumMod val="85000"/>
                    <a:lumOff val="15000"/>
                  </a:prstClr>
                </a:solidFill>
                <a:latin typeface="Impact" pitchFamily="34" charset="0"/>
                <a:ea typeface="微软雅黑" panose="020B0503020204020204" pitchFamily="34" charset="-122"/>
              </a:rPr>
              <a:t>RESPUESTA DE AGUSTÍN A PELAGIO</a:t>
            </a:r>
            <a:endParaRPr kumimoji="0" lang="zh-CN" altLang="en-US" sz="3200" b="0" i="0" u="none" strike="noStrike" kern="1200" cap="none" spc="0" normalizeH="0" baseline="0" noProof="0" dirty="0">
              <a:ln>
                <a:noFill/>
              </a:ln>
              <a:solidFill>
                <a:prstClr val="black">
                  <a:lumMod val="85000"/>
                  <a:lumOff val="15000"/>
                </a:prstClr>
              </a:solidFill>
              <a:effectLst/>
              <a:uLnTx/>
              <a:uFillTx/>
              <a:latin typeface="Impact" pitchFamily="34" charset="0"/>
              <a:ea typeface="微软雅黑" panose="020B0503020204020204" pitchFamily="34" charset="-122"/>
              <a:cs typeface="+mn-cs"/>
            </a:endParaRPr>
          </a:p>
        </p:txBody>
      </p:sp>
      <p:cxnSp>
        <p:nvCxnSpPr>
          <p:cNvPr id="8" name="直接连接符 7"/>
          <p:cNvCxnSpPr/>
          <p:nvPr/>
        </p:nvCxnSpPr>
        <p:spPr>
          <a:xfrm>
            <a:off x="1079216" y="849086"/>
            <a:ext cx="91210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圆角矩形 27"/>
          <p:cNvSpPr/>
          <p:nvPr/>
        </p:nvSpPr>
        <p:spPr>
          <a:xfrm>
            <a:off x="1137427" y="1154683"/>
            <a:ext cx="9879120" cy="873977"/>
          </a:xfrm>
          <a:prstGeom prst="roundRect">
            <a:avLst>
              <a:gd name="adj" fmla="val 900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9" name="矩形 28"/>
          <p:cNvSpPr/>
          <p:nvPr/>
        </p:nvSpPr>
        <p:spPr>
          <a:xfrm>
            <a:off x="2368200" y="1154683"/>
            <a:ext cx="8408349" cy="873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1" name="TextBox 30"/>
          <p:cNvSpPr txBox="1"/>
          <p:nvPr/>
        </p:nvSpPr>
        <p:spPr>
          <a:xfrm>
            <a:off x="2435623" y="1260580"/>
            <a:ext cx="5472608" cy="666977"/>
          </a:xfrm>
          <a:prstGeom prst="rect">
            <a:avLst/>
          </a:prstGeom>
          <a:noFill/>
          <a:effectLst/>
        </p:spPr>
        <p:txBody>
          <a:bodyPr wrap="square" rtlCol="0">
            <a:spAutoFit/>
          </a:bodyPr>
          <a:lstStyle/>
          <a:p>
            <a:pPr lvl="0" defTabSz="1219170"/>
            <a:r>
              <a:rPr lang="es-ES" altLang="zh-CN" sz="1867" b="1" dirty="0">
                <a:solidFill>
                  <a:srgbClr val="F79646">
                    <a:lumMod val="75000"/>
                  </a:srgbClr>
                </a:solidFill>
                <a:latin typeface="Century Gothic" panose="020B0502020202020204" pitchFamily="34" charset="0"/>
                <a:ea typeface="微软雅黑" panose="020B0503020204020204" pitchFamily="34" charset="-122"/>
              </a:rPr>
              <a:t>La muerte vino del pecado, no de la naturaleza física del hombre.</a:t>
            </a:r>
          </a:p>
        </p:txBody>
      </p:sp>
      <p:sp>
        <p:nvSpPr>
          <p:cNvPr id="36" name="圆角矩形 35"/>
          <p:cNvSpPr/>
          <p:nvPr/>
        </p:nvSpPr>
        <p:spPr>
          <a:xfrm>
            <a:off x="1137427" y="2277168"/>
            <a:ext cx="9879120" cy="873977"/>
          </a:xfrm>
          <a:prstGeom prst="roundRect">
            <a:avLst>
              <a:gd name="adj" fmla="val 9001"/>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8" name="矩形 37"/>
          <p:cNvSpPr/>
          <p:nvPr/>
        </p:nvSpPr>
        <p:spPr>
          <a:xfrm>
            <a:off x="2368200" y="2277168"/>
            <a:ext cx="8408349" cy="873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9" name="TextBox 38"/>
          <p:cNvSpPr txBox="1"/>
          <p:nvPr/>
        </p:nvSpPr>
        <p:spPr>
          <a:xfrm>
            <a:off x="2435622" y="2373126"/>
            <a:ext cx="6062919" cy="666977"/>
          </a:xfrm>
          <a:prstGeom prst="rect">
            <a:avLst/>
          </a:prstGeom>
          <a:noFill/>
          <a:effectLst/>
        </p:spPr>
        <p:txBody>
          <a:bodyPr wrap="square" rtlCol="0">
            <a:spAutoFit/>
          </a:bodyPr>
          <a:lstStyle/>
          <a:p>
            <a:pPr lvl="0" defTabSz="1219170"/>
            <a:r>
              <a:rPr lang="es-ES" altLang="zh-CN" sz="1867" b="1" dirty="0">
                <a:solidFill>
                  <a:srgbClr val="FDA907"/>
                </a:solidFill>
                <a:latin typeface="Century Gothic" panose="020B0502020202020204" pitchFamily="34" charset="0"/>
                <a:ea typeface="微软雅黑" panose="020B0503020204020204" pitchFamily="34" charset="-122"/>
              </a:rPr>
              <a:t>Los infantes deben ser bautizados para ser limpiados del pecado original.</a:t>
            </a:r>
          </a:p>
        </p:txBody>
      </p:sp>
      <p:sp>
        <p:nvSpPr>
          <p:cNvPr id="42" name="圆角矩形 41"/>
          <p:cNvSpPr/>
          <p:nvPr/>
        </p:nvSpPr>
        <p:spPr>
          <a:xfrm>
            <a:off x="1137427" y="3409585"/>
            <a:ext cx="9879120" cy="873977"/>
          </a:xfrm>
          <a:prstGeom prst="roundRect">
            <a:avLst>
              <a:gd name="adj" fmla="val 900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44" name="矩形 43"/>
          <p:cNvSpPr/>
          <p:nvPr/>
        </p:nvSpPr>
        <p:spPr>
          <a:xfrm>
            <a:off x="2368200" y="3409585"/>
            <a:ext cx="8408349" cy="873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45" name="TextBox 44"/>
          <p:cNvSpPr txBox="1"/>
          <p:nvPr/>
        </p:nvSpPr>
        <p:spPr>
          <a:xfrm>
            <a:off x="2435622" y="3634749"/>
            <a:ext cx="6623318" cy="379656"/>
          </a:xfrm>
          <a:prstGeom prst="rect">
            <a:avLst/>
          </a:prstGeom>
          <a:noFill/>
          <a:effectLst/>
        </p:spPr>
        <p:txBody>
          <a:bodyPr wrap="square" rtlCol="0">
            <a:spAutoFit/>
          </a:bodyPr>
          <a:lstStyle/>
          <a:p>
            <a:pPr lvl="0" defTabSz="1219170"/>
            <a:r>
              <a:rPr lang="es-ES" altLang="zh-CN" sz="1867" b="1" dirty="0">
                <a:solidFill>
                  <a:srgbClr val="F79646">
                    <a:lumMod val="75000"/>
                  </a:srgbClr>
                </a:solidFill>
                <a:latin typeface="Century Gothic" panose="020B0502020202020204" pitchFamily="34" charset="0"/>
                <a:ea typeface="微软雅黑" panose="020B0503020204020204" pitchFamily="34" charset="-122"/>
              </a:rPr>
              <a:t>Ninguna buena obra puede venir sin la gracia de Dios.</a:t>
            </a:r>
          </a:p>
        </p:txBody>
      </p:sp>
      <p:sp>
        <p:nvSpPr>
          <p:cNvPr id="2" name="CuadroTexto 1">
            <a:extLst>
              <a:ext uri="{FF2B5EF4-FFF2-40B4-BE49-F238E27FC236}">
                <a16:creationId xmlns:a16="http://schemas.microsoft.com/office/drawing/2014/main" id="{F94A7824-AE38-4799-B3ED-91D52F26A9CE}"/>
              </a:ext>
            </a:extLst>
          </p:cNvPr>
          <p:cNvSpPr txBox="1"/>
          <p:nvPr/>
        </p:nvSpPr>
        <p:spPr>
          <a:xfrm>
            <a:off x="1517814" y="1350869"/>
            <a:ext cx="470000" cy="4834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1</a:t>
            </a:r>
          </a:p>
        </p:txBody>
      </p:sp>
      <p:sp>
        <p:nvSpPr>
          <p:cNvPr id="21" name="CuadroTexto 20">
            <a:extLst>
              <a:ext uri="{FF2B5EF4-FFF2-40B4-BE49-F238E27FC236}">
                <a16:creationId xmlns:a16="http://schemas.microsoft.com/office/drawing/2014/main" id="{68F13DDC-3DC5-4BF2-BC28-90F7DC11077A}"/>
              </a:ext>
            </a:extLst>
          </p:cNvPr>
          <p:cNvSpPr txBox="1"/>
          <p:nvPr/>
        </p:nvSpPr>
        <p:spPr>
          <a:xfrm>
            <a:off x="1517814" y="2447897"/>
            <a:ext cx="470000" cy="4834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2</a:t>
            </a:r>
          </a:p>
        </p:txBody>
      </p:sp>
      <p:sp>
        <p:nvSpPr>
          <p:cNvPr id="22" name="CuadroTexto 21">
            <a:extLst>
              <a:ext uri="{FF2B5EF4-FFF2-40B4-BE49-F238E27FC236}">
                <a16:creationId xmlns:a16="http://schemas.microsoft.com/office/drawing/2014/main" id="{CD84281C-916F-4C2C-A339-C4956FD5E71E}"/>
              </a:ext>
            </a:extLst>
          </p:cNvPr>
          <p:cNvSpPr txBox="1"/>
          <p:nvPr/>
        </p:nvSpPr>
        <p:spPr>
          <a:xfrm>
            <a:off x="1517814" y="3508574"/>
            <a:ext cx="470000" cy="4834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3</a:t>
            </a:r>
          </a:p>
        </p:txBody>
      </p:sp>
      <p:sp>
        <p:nvSpPr>
          <p:cNvPr id="4" name="圆角矩形 41">
            <a:extLst>
              <a:ext uri="{FF2B5EF4-FFF2-40B4-BE49-F238E27FC236}">
                <a16:creationId xmlns:a16="http://schemas.microsoft.com/office/drawing/2014/main" id="{1A567AE4-3052-82B9-B3F1-8D8BE56EE4CB}"/>
              </a:ext>
            </a:extLst>
          </p:cNvPr>
          <p:cNvSpPr/>
          <p:nvPr/>
        </p:nvSpPr>
        <p:spPr>
          <a:xfrm>
            <a:off x="1137426" y="4488603"/>
            <a:ext cx="9879120" cy="873977"/>
          </a:xfrm>
          <a:prstGeom prst="roundRect">
            <a:avLst>
              <a:gd name="adj" fmla="val 9001"/>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5" name="矩形 43">
            <a:extLst>
              <a:ext uri="{FF2B5EF4-FFF2-40B4-BE49-F238E27FC236}">
                <a16:creationId xmlns:a16="http://schemas.microsoft.com/office/drawing/2014/main" id="{10D3A9B6-86D4-6BE2-2ABD-E188D1C2D86E}"/>
              </a:ext>
            </a:extLst>
          </p:cNvPr>
          <p:cNvSpPr/>
          <p:nvPr/>
        </p:nvSpPr>
        <p:spPr>
          <a:xfrm>
            <a:off x="2368199" y="4488603"/>
            <a:ext cx="8408349" cy="873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6" name="TextBox 44">
            <a:extLst>
              <a:ext uri="{FF2B5EF4-FFF2-40B4-BE49-F238E27FC236}">
                <a16:creationId xmlns:a16="http://schemas.microsoft.com/office/drawing/2014/main" id="{0FC8BCE8-7C05-F99F-EDA0-4C2772F39FC0}"/>
              </a:ext>
            </a:extLst>
          </p:cNvPr>
          <p:cNvSpPr txBox="1"/>
          <p:nvPr/>
        </p:nvSpPr>
        <p:spPr>
          <a:xfrm>
            <a:off x="2435621" y="4594499"/>
            <a:ext cx="6623318" cy="666977"/>
          </a:xfrm>
          <a:prstGeom prst="rect">
            <a:avLst/>
          </a:prstGeom>
          <a:noFill/>
          <a:effectLst/>
        </p:spPr>
        <p:txBody>
          <a:bodyPr wrap="square" rtlCol="0">
            <a:spAutoFit/>
          </a:bodyPr>
          <a:lstStyle/>
          <a:p>
            <a:pPr lvl="0" defTabSz="1219170"/>
            <a:r>
              <a:rPr lang="es-ES" altLang="zh-CN" sz="1867" b="1" dirty="0">
                <a:solidFill>
                  <a:srgbClr val="FDA907"/>
                </a:solidFill>
                <a:latin typeface="Century Gothic" panose="020B0502020202020204" pitchFamily="34" charset="0"/>
                <a:ea typeface="微软雅黑" panose="020B0503020204020204" pitchFamily="34" charset="-122"/>
              </a:rPr>
              <a:t>Los niños que mueren sin el bautismo quedan excluidos tanto del Reino de los Cielos como de la vida eterna.</a:t>
            </a:r>
          </a:p>
        </p:txBody>
      </p:sp>
      <p:sp>
        <p:nvSpPr>
          <p:cNvPr id="10" name="CuadroTexto 9">
            <a:extLst>
              <a:ext uri="{FF2B5EF4-FFF2-40B4-BE49-F238E27FC236}">
                <a16:creationId xmlns:a16="http://schemas.microsoft.com/office/drawing/2014/main" id="{AA7B091F-8AD9-5AAB-C8A0-0165744AABB1}"/>
              </a:ext>
            </a:extLst>
          </p:cNvPr>
          <p:cNvSpPr txBox="1"/>
          <p:nvPr/>
        </p:nvSpPr>
        <p:spPr>
          <a:xfrm>
            <a:off x="1517813" y="4587592"/>
            <a:ext cx="471604" cy="4834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4000" b="1" dirty="0">
                <a:solidFill>
                  <a:prstClr val="white"/>
                </a:solidFill>
                <a:latin typeface="Century Gothic" panose="020B0502020202020204" pitchFamily="34" charset="0"/>
                <a:ea typeface="微软雅黑"/>
              </a:rPr>
              <a:t>4</a:t>
            </a:r>
            <a:endParaRPr kumimoji="0" lang="es-MX" sz="4000" b="1" i="0"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endParaRPr>
          </a:p>
        </p:txBody>
      </p:sp>
      <p:sp>
        <p:nvSpPr>
          <p:cNvPr id="13" name="矩形 43">
            <a:extLst>
              <a:ext uri="{FF2B5EF4-FFF2-40B4-BE49-F238E27FC236}">
                <a16:creationId xmlns:a16="http://schemas.microsoft.com/office/drawing/2014/main" id="{F6971585-9160-9964-C285-B3F9D1BCCB6C}"/>
              </a:ext>
            </a:extLst>
          </p:cNvPr>
          <p:cNvSpPr/>
          <p:nvPr/>
        </p:nvSpPr>
        <p:spPr>
          <a:xfrm>
            <a:off x="1137426" y="5534107"/>
            <a:ext cx="9879119" cy="873977"/>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Century Gothic" panose="020B0502020202020204" pitchFamily="34" charset="0"/>
              <a:ea typeface="微软雅黑" panose="020B0503020204020204" pitchFamily="34" charset="-122"/>
            </a:endParaRPr>
          </a:p>
        </p:txBody>
      </p:sp>
      <p:sp>
        <p:nvSpPr>
          <p:cNvPr id="14" name="TextBox 44">
            <a:extLst>
              <a:ext uri="{FF2B5EF4-FFF2-40B4-BE49-F238E27FC236}">
                <a16:creationId xmlns:a16="http://schemas.microsoft.com/office/drawing/2014/main" id="{18F08787-96F4-EE8E-7CC5-6A460C9CDA78}"/>
              </a:ext>
            </a:extLst>
          </p:cNvPr>
          <p:cNvSpPr txBox="1"/>
          <p:nvPr/>
        </p:nvSpPr>
        <p:spPr>
          <a:xfrm>
            <a:off x="2375986" y="5630064"/>
            <a:ext cx="7533327" cy="666977"/>
          </a:xfrm>
          <a:prstGeom prst="rect">
            <a:avLst/>
          </a:prstGeom>
          <a:noFill/>
          <a:effectLst/>
        </p:spPr>
        <p:txBody>
          <a:bodyPr wrap="square" rtlCol="0">
            <a:spAutoFit/>
          </a:bodyPr>
          <a:lstStyle/>
          <a:p>
            <a:pPr lvl="0" defTabSz="1219170"/>
            <a:r>
              <a:rPr lang="es-ES" altLang="zh-CN" sz="1867" b="1" dirty="0">
                <a:solidFill>
                  <a:schemeClr val="bg1"/>
                </a:solidFill>
                <a:latin typeface="Century Gothic" panose="020B0502020202020204" pitchFamily="34" charset="0"/>
                <a:ea typeface="微软雅黑" panose="020B0503020204020204" pitchFamily="34" charset="-122"/>
              </a:rPr>
              <a:t>Conclusión: Debemos ser cautelosos y no permitir que lo que creemos sea una respuesta a nuestros oponentes.</a:t>
            </a:r>
          </a:p>
        </p:txBody>
      </p:sp>
    </p:spTree>
    <p:extLst>
      <p:ext uri="{BB962C8B-B14F-4D97-AF65-F5344CB8AC3E}">
        <p14:creationId xmlns:p14="http://schemas.microsoft.com/office/powerpoint/2010/main" val="1225798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ppt_w</p:attrName>
                                        </p:attrNameLst>
                                      </p:cBhvr>
                                      <p:tavLst>
                                        <p:tav tm="0">
                                          <p:val>
                                            <p:fltVal val="0"/>
                                          </p:val>
                                        </p:tav>
                                        <p:tav tm="100000">
                                          <p:val>
                                            <p:strVal val="#ppt_w"/>
                                          </p:val>
                                        </p:tav>
                                      </p:tavLst>
                                    </p:anim>
                                    <p:anim calcmode="lin" valueType="num">
                                      <p:cBhvr>
                                        <p:cTn id="22" dur="500" fill="hold"/>
                                        <p:tgtEl>
                                          <p:spTgt spid="45"/>
                                        </p:tgtEl>
                                        <p:attrNameLst>
                                          <p:attrName>ppt_h</p:attrName>
                                        </p:attrNameLst>
                                      </p:cBhvr>
                                      <p:tavLst>
                                        <p:tav tm="0">
                                          <p:val>
                                            <p:fltVal val="0"/>
                                          </p:val>
                                        </p:tav>
                                        <p:tav tm="100000">
                                          <p:val>
                                            <p:strVal val="#ppt_h"/>
                                          </p:val>
                                        </p:tav>
                                      </p:tavLst>
                                    </p:anim>
                                    <p:animEffect transition="in" filter="fade">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9" grpId="0"/>
      <p:bldP spid="45" grpId="0"/>
      <p:bldP spid="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63871-E517-D377-9199-EB44CB25830A}"/>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3C7EB2C-5907-C00B-064B-122DFFC16C7A}"/>
              </a:ext>
            </a:extLst>
          </p:cNvPr>
          <p:cNvPicPr>
            <a:picLocks noChangeAspect="1"/>
          </p:cNvPicPr>
          <p:nvPr/>
        </p:nvPicPr>
        <p:blipFill rotWithShape="1">
          <a:blip r:embed="rId2">
            <a:alphaModFix amt="20000"/>
          </a:blip>
          <a:srcRect l="191" t="10262" r="1475" b="33488"/>
          <a:stretch>
            <a:fillRect/>
          </a:stretch>
        </p:blipFill>
        <p:spPr>
          <a:xfrm>
            <a:off x="0" y="0"/>
            <a:ext cx="12313830" cy="7043895"/>
          </a:xfrm>
          <a:prstGeom prst="rect">
            <a:avLst/>
          </a:prstGeom>
          <a:solidFill>
            <a:schemeClr val="bg1"/>
          </a:solidFill>
        </p:spPr>
      </p:pic>
      <p:sp>
        <p:nvSpPr>
          <p:cNvPr id="5" name="Círculo: vacío 4">
            <a:extLst>
              <a:ext uri="{FF2B5EF4-FFF2-40B4-BE49-F238E27FC236}">
                <a16:creationId xmlns:a16="http://schemas.microsoft.com/office/drawing/2014/main" id="{4FE28560-921C-E186-3205-5C144BA5340B}"/>
              </a:ext>
            </a:extLst>
          </p:cNvPr>
          <p:cNvSpPr/>
          <p:nvPr/>
        </p:nvSpPr>
        <p:spPr>
          <a:xfrm>
            <a:off x="8060383" y="2700811"/>
            <a:ext cx="3049199" cy="3049207"/>
          </a:xfrm>
          <a:prstGeom prst="donut">
            <a:avLst>
              <a:gd name="adj" fmla="val 428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Rectangle 2">
            <a:extLst>
              <a:ext uri="{FF2B5EF4-FFF2-40B4-BE49-F238E27FC236}">
                <a16:creationId xmlns:a16="http://schemas.microsoft.com/office/drawing/2014/main" id="{DF7532D6-C069-F022-8F46-415E8EFA4204}"/>
              </a:ext>
            </a:extLst>
          </p:cNvPr>
          <p:cNvSpPr>
            <a:spLocks noGrp="1" noChangeArrowheads="1"/>
          </p:cNvSpPr>
          <p:nvPr>
            <p:ph type="title"/>
          </p:nvPr>
        </p:nvSpPr>
        <p:spPr>
          <a:xfrm>
            <a:off x="8141113" y="884584"/>
            <a:ext cx="2851355" cy="1716698"/>
          </a:xfrm>
        </p:spPr>
        <p:txBody>
          <a:bodyPr vert="horz" lIns="91440" tIns="45720" rIns="91440" bIns="45720" rtlCol="0" anchor="b">
            <a:normAutofit fontScale="90000"/>
          </a:bodyPr>
          <a:lstStyle/>
          <a:p>
            <a:pPr algn="ctr">
              <a:defRPr/>
            </a:pPr>
            <a:r>
              <a:rPr lang="es-MX" noProof="0" dirty="0">
                <a:latin typeface="Impact" panose="020B0806030902050204" pitchFamily="34" charset="0"/>
              </a:rPr>
              <a:t>Julián de </a:t>
            </a:r>
            <a:r>
              <a:rPr lang="es-MX" noProof="0" dirty="0" err="1">
                <a:latin typeface="Impact" panose="020B0806030902050204" pitchFamily="34" charset="0"/>
              </a:rPr>
              <a:t>Eclana</a:t>
            </a:r>
            <a:r>
              <a:rPr lang="es-MX" noProof="0" dirty="0">
                <a:latin typeface="Impact" panose="020B0806030902050204" pitchFamily="34" charset="0"/>
              </a:rPr>
              <a:t> (386-455)</a:t>
            </a:r>
          </a:p>
        </p:txBody>
      </p:sp>
      <p:sp>
        <p:nvSpPr>
          <p:cNvPr id="7" name="Text Box 4">
            <a:extLst>
              <a:ext uri="{FF2B5EF4-FFF2-40B4-BE49-F238E27FC236}">
                <a16:creationId xmlns:a16="http://schemas.microsoft.com/office/drawing/2014/main" id="{66DDDA5D-9FDB-F4AD-9DC4-44B9947C70E0}"/>
              </a:ext>
            </a:extLst>
          </p:cNvPr>
          <p:cNvSpPr txBox="1">
            <a:spLocks noChangeArrowheads="1"/>
          </p:cNvSpPr>
          <p:nvPr/>
        </p:nvSpPr>
        <p:spPr bwMode="auto">
          <a:xfrm>
            <a:off x="870710" y="1256480"/>
            <a:ext cx="675516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alt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“Tú [es decir, Agustín] crees que tu Señor es capaz de cometer un crimen contra la justicia difícilmente concebible incluso entre los bárbaros”.</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alt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Acusó a Agustín de maniqueísmo y de hacer de Dios el creador tanto del bien como del mal.</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alt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“Sostenemos que los hombres son obra de Dios, y que nadie es obligado contra su voluntad por su poder ni al mal ni al bien, sino que el hombre hace el bien o el mal por su propia voluntad; pero que en una buena obra siempre es asistido por la gracia de Dios, mientras que en la mala es incitado por las sugestiones del diablo”.</a:t>
            </a:r>
          </a:p>
        </p:txBody>
      </p:sp>
      <p:sp>
        <p:nvSpPr>
          <p:cNvPr id="9" name="Marco 8">
            <a:extLst>
              <a:ext uri="{FF2B5EF4-FFF2-40B4-BE49-F238E27FC236}">
                <a16:creationId xmlns:a16="http://schemas.microsoft.com/office/drawing/2014/main" id="{70154479-DE81-79A2-AD22-84193F9F30ED}"/>
              </a:ext>
            </a:extLst>
          </p:cNvPr>
          <p:cNvSpPr/>
          <p:nvPr/>
        </p:nvSpPr>
        <p:spPr>
          <a:xfrm>
            <a:off x="658446" y="1107982"/>
            <a:ext cx="7078785" cy="5071753"/>
          </a:xfrm>
          <a:prstGeom prst="frame">
            <a:avLst>
              <a:gd name="adj1" fmla="val 197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Imagen 1">
            <a:extLst>
              <a:ext uri="{FF2B5EF4-FFF2-40B4-BE49-F238E27FC236}">
                <a16:creationId xmlns:a16="http://schemas.microsoft.com/office/drawing/2014/main" id="{D1E24652-53EC-3507-2DA3-30C509E8A2A9}"/>
              </a:ext>
            </a:extLst>
          </p:cNvPr>
          <p:cNvPicPr>
            <a:picLocks noChangeAspect="1"/>
          </p:cNvPicPr>
          <p:nvPr/>
        </p:nvPicPr>
        <p:blipFill>
          <a:blip r:embed="rId3"/>
          <a:stretch>
            <a:fillRect/>
          </a:stretch>
        </p:blipFill>
        <p:spPr>
          <a:xfrm>
            <a:off x="8278182" y="2918614"/>
            <a:ext cx="2613600" cy="2613600"/>
          </a:xfrm>
          <a:prstGeom prst="flowChartConnector">
            <a:avLst/>
          </a:prstGeom>
        </p:spPr>
      </p:pic>
    </p:spTree>
    <p:extLst>
      <p:ext uri="{BB962C8B-B14F-4D97-AF65-F5344CB8AC3E}">
        <p14:creationId xmlns:p14="http://schemas.microsoft.com/office/powerpoint/2010/main" val="1720127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200px-St-thomas-aquinas">
            <a:hlinkClick r:id="rId2" tooltip="St-thomas-aquinas.jpg"/>
            <a:extLst>
              <a:ext uri="{FF2B5EF4-FFF2-40B4-BE49-F238E27FC236}">
                <a16:creationId xmlns:a16="http://schemas.microsoft.com/office/drawing/2014/main" id="{C6EC40C1-45E1-3229-46D8-B979BA3DB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878"/>
          <a:stretch>
            <a:fillRect/>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3">
            <a:extLst>
              <a:ext uri="{FF2B5EF4-FFF2-40B4-BE49-F238E27FC236}">
                <a16:creationId xmlns:a16="http://schemas.microsoft.com/office/drawing/2014/main" id="{06C0E75F-3FE7-98B8-2792-9809075363FC}"/>
              </a:ext>
            </a:extLst>
          </p:cNvPr>
          <p:cNvSpPr txBox="1">
            <a:spLocks noChangeArrowheads="1"/>
          </p:cNvSpPr>
          <p:nvPr/>
        </p:nvSpPr>
        <p:spPr bwMode="auto">
          <a:xfrm>
            <a:off x="6177428" y="2662814"/>
            <a:ext cx="5247340" cy="34968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indent="-228600">
              <a:lnSpc>
                <a:spcPct val="90000"/>
              </a:lnSpc>
              <a:spcBef>
                <a:spcPct val="50000"/>
              </a:spcBef>
              <a:buClrTx/>
              <a:buFont typeface="Arial" panose="020B0604020202020204" pitchFamily="34" charset="0"/>
              <a:buChar char="•"/>
            </a:pPr>
            <a:r>
              <a:rPr lang="es-MX" sz="2800" noProof="0">
                <a:latin typeface="Century Gothic" panose="020B0502020202020204" pitchFamily="34" charset="0"/>
              </a:rPr>
              <a:t>Discípulo de Aristóteles</a:t>
            </a:r>
          </a:p>
          <a:p>
            <a:pPr indent="-228600">
              <a:lnSpc>
                <a:spcPct val="90000"/>
              </a:lnSpc>
              <a:spcBef>
                <a:spcPct val="50000"/>
              </a:spcBef>
              <a:buClrTx/>
              <a:buFont typeface="Arial" panose="020B0604020202020204" pitchFamily="34" charset="0"/>
              <a:buChar char="•"/>
            </a:pPr>
            <a:r>
              <a:rPr lang="es-MX" sz="2800" noProof="0" dirty="0">
                <a:latin typeface="Century Gothic" panose="020B0502020202020204" pitchFamily="34" charset="0"/>
              </a:rPr>
              <a:t>Escolástica</a:t>
            </a:r>
          </a:p>
          <a:p>
            <a:pPr indent="-228600">
              <a:lnSpc>
                <a:spcPct val="90000"/>
              </a:lnSpc>
              <a:spcBef>
                <a:spcPct val="50000"/>
              </a:spcBef>
              <a:buClrTx/>
              <a:buFont typeface="Arial" panose="020B0604020202020204" pitchFamily="34" charset="0"/>
              <a:buChar char="•"/>
            </a:pPr>
            <a:r>
              <a:rPr lang="es-MX" sz="2800" noProof="0" dirty="0">
                <a:latin typeface="Century Gothic" panose="020B0502020202020204" pitchFamily="34" charset="0"/>
              </a:rPr>
              <a:t>Argumentos a favor de la existencia de Dios</a:t>
            </a:r>
          </a:p>
          <a:p>
            <a:pPr indent="-228600">
              <a:lnSpc>
                <a:spcPct val="90000"/>
              </a:lnSpc>
              <a:spcBef>
                <a:spcPct val="50000"/>
              </a:spcBef>
              <a:buClrTx/>
              <a:buFont typeface="Arial" panose="020B0604020202020204" pitchFamily="34" charset="0"/>
              <a:buChar char="•"/>
            </a:pPr>
            <a:r>
              <a:rPr lang="es-MX" sz="2800" noProof="0" dirty="0">
                <a:latin typeface="Century Gothic" panose="020B0502020202020204" pitchFamily="34" charset="0"/>
              </a:rPr>
              <a:t>¿Sinergismo?</a:t>
            </a:r>
          </a:p>
        </p:txBody>
      </p:sp>
      <p:sp>
        <p:nvSpPr>
          <p:cNvPr id="6" name="Rectangle 2">
            <a:extLst>
              <a:ext uri="{FF2B5EF4-FFF2-40B4-BE49-F238E27FC236}">
                <a16:creationId xmlns:a16="http://schemas.microsoft.com/office/drawing/2014/main" id="{3669EAB8-74DF-D8D9-9EB5-5568DD4B5FE1}"/>
              </a:ext>
            </a:extLst>
          </p:cNvPr>
          <p:cNvSpPr>
            <a:spLocks noGrp="1" noChangeArrowheads="1"/>
          </p:cNvSpPr>
          <p:nvPr>
            <p:ph type="title"/>
          </p:nvPr>
        </p:nvSpPr>
        <p:spPr>
          <a:xfrm>
            <a:off x="6453663" y="284650"/>
            <a:ext cx="4570647" cy="1716698"/>
          </a:xfrm>
        </p:spPr>
        <p:txBody>
          <a:bodyPr vert="horz" lIns="91440" tIns="45720" rIns="91440" bIns="45720" rtlCol="0" anchor="b">
            <a:normAutofit/>
          </a:bodyPr>
          <a:lstStyle/>
          <a:p>
            <a:pPr algn="ctr">
              <a:defRPr/>
            </a:pPr>
            <a:r>
              <a:rPr lang="es-MX" noProof="0" dirty="0">
                <a:latin typeface="Impact" panose="020B0806030902050204" pitchFamily="34" charset="0"/>
              </a:rPr>
              <a:t>Tomás de Aquino</a:t>
            </a:r>
            <a:br>
              <a:rPr lang="es-MX" noProof="0" dirty="0">
                <a:latin typeface="Impact" panose="020B0806030902050204" pitchFamily="34" charset="0"/>
              </a:rPr>
            </a:br>
            <a:r>
              <a:rPr lang="es-MX" noProof="0" dirty="0">
                <a:latin typeface="Impact" panose="020B0806030902050204" pitchFamily="34" charset="0"/>
              </a:rPr>
              <a:t>1225-1274</a:t>
            </a:r>
          </a:p>
        </p:txBody>
      </p:sp>
    </p:spTree>
    <p:extLst>
      <p:ext uri="{BB962C8B-B14F-4D97-AF65-F5344CB8AC3E}">
        <p14:creationId xmlns:p14="http://schemas.microsoft.com/office/powerpoint/2010/main" val="104164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4EE108-7642-718D-A800-CF89092B5C19}"/>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780B6B8-5480-6982-955F-8324FF978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200px-St-thomas-aquinas">
            <a:hlinkClick r:id="rId2" tooltip="St-thomas-aquinas.jpg"/>
            <a:extLst>
              <a:ext uri="{FF2B5EF4-FFF2-40B4-BE49-F238E27FC236}">
                <a16:creationId xmlns:a16="http://schemas.microsoft.com/office/drawing/2014/main" id="{B9B0DB91-C1AD-3153-F7DB-3ADFA577A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878"/>
          <a:stretch>
            <a:fillRect/>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Rectangle 11">
            <a:extLst>
              <a:ext uri="{FF2B5EF4-FFF2-40B4-BE49-F238E27FC236}">
                <a16:creationId xmlns:a16="http://schemas.microsoft.com/office/drawing/2014/main" id="{83164C61-7C02-A393-45F5-5FD0B3BD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 Box 3">
            <a:extLst>
              <a:ext uri="{FF2B5EF4-FFF2-40B4-BE49-F238E27FC236}">
                <a16:creationId xmlns:a16="http://schemas.microsoft.com/office/drawing/2014/main" id="{43BE1533-C7BE-6E2B-7034-D9F8F1190449}"/>
              </a:ext>
            </a:extLst>
          </p:cNvPr>
          <p:cNvSpPr txBox="1">
            <a:spLocks noChangeArrowheads="1"/>
          </p:cNvSpPr>
          <p:nvPr/>
        </p:nvSpPr>
        <p:spPr bwMode="auto">
          <a:xfrm>
            <a:off x="6177428" y="2723102"/>
            <a:ext cx="5247340" cy="34968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fontScale="70000" lnSpcReduction="20000"/>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R="0" lvl="0" algn="l" defTabSz="914400" rtl="0" eaLnBrk="1" fontAlgn="auto" latinLnBrk="0" hangingPunct="1">
              <a:lnSpc>
                <a:spcPct val="90000"/>
              </a:lnSpc>
              <a:spcBef>
                <a:spcPct val="50000"/>
              </a:spcBef>
              <a:spcAft>
                <a:spcPts val="0"/>
              </a:spcAft>
              <a:buClrTx/>
              <a:buSzTx/>
              <a:buNone/>
              <a:tabLst/>
              <a:defRPr/>
            </a:pPr>
            <a:r>
              <a:rPr kumimoji="0" lang="es-E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Dios, por lo tanto, es la causa primera, quien mueve causas tanto naturales como voluntarias. Y así como al mover las causas naturales no impide que sus acciones sean naturales, al mover las causas voluntarias no priva a sus acciones de ser voluntarias; sino que, más bien, es la causa de esto mismo en ellas, pues obra en cada cosa según su propia naturaleza.</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endParaRPr kumimoji="0" lang="es-E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R="0" lvl="0" algn="l" defTabSz="914400" rtl="0" eaLnBrk="1" fontAlgn="auto" latinLnBrk="0" hangingPunct="1">
              <a:lnSpc>
                <a:spcPct val="90000"/>
              </a:lnSpc>
              <a:spcBef>
                <a:spcPct val="50000"/>
              </a:spcBef>
              <a:spcAft>
                <a:spcPts val="0"/>
              </a:spcAft>
              <a:buClrTx/>
              <a:buSzTx/>
              <a:buNone/>
              <a:tabLst/>
              <a:defRPr/>
            </a:pPr>
            <a:r>
              <a:rPr kumimoji="0" lang="es-E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 otras palabras, Aquino creía en el libre albedrío y no en un </a:t>
            </a:r>
            <a:r>
              <a:rPr kumimoji="0" lang="es-ES" altLang="en-US" sz="2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monergismo</a:t>
            </a:r>
            <a:r>
              <a:rPr kumimoji="0" lang="es-E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estricto.</a:t>
            </a:r>
            <a:endPar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F89F0D36-5D7E-E639-0C54-11E58EDCCFEE}"/>
              </a:ext>
            </a:extLst>
          </p:cNvPr>
          <p:cNvSpPr>
            <a:spLocks noGrp="1" noChangeArrowheads="1"/>
          </p:cNvSpPr>
          <p:nvPr>
            <p:ph type="title"/>
          </p:nvPr>
        </p:nvSpPr>
        <p:spPr>
          <a:xfrm>
            <a:off x="6453663" y="284650"/>
            <a:ext cx="4570647" cy="1716698"/>
          </a:xfrm>
        </p:spPr>
        <p:txBody>
          <a:bodyPr vert="horz" lIns="91440" tIns="45720" rIns="91440" bIns="45720" rtlCol="0" anchor="b">
            <a:normAutofit/>
          </a:bodyPr>
          <a:lstStyle/>
          <a:p>
            <a:pPr algn="ctr">
              <a:defRPr/>
            </a:pPr>
            <a:r>
              <a:rPr lang="es-MX" noProof="0" dirty="0">
                <a:latin typeface="Impact" panose="020B0806030902050204" pitchFamily="34" charset="0"/>
              </a:rPr>
              <a:t>Tomás de Aquino</a:t>
            </a:r>
            <a:br>
              <a:rPr lang="es-MX" noProof="0" dirty="0">
                <a:latin typeface="Impact" panose="020B0806030902050204" pitchFamily="34" charset="0"/>
              </a:rPr>
            </a:br>
            <a:r>
              <a:rPr lang="es-MX" noProof="0" dirty="0">
                <a:latin typeface="Impact" panose="020B0806030902050204" pitchFamily="34" charset="0"/>
              </a:rPr>
              <a:t>1225-1274</a:t>
            </a:r>
          </a:p>
        </p:txBody>
      </p:sp>
    </p:spTree>
    <p:extLst>
      <p:ext uri="{BB962C8B-B14F-4D97-AF65-F5344CB8AC3E}">
        <p14:creationId xmlns:p14="http://schemas.microsoft.com/office/powerpoint/2010/main" val="3271758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5146519F-4371-711A-AA73-E600445049C4}"/>
              </a:ext>
            </a:extLst>
          </p:cNvPr>
          <p:cNvPicPr>
            <a:picLocks noChangeAspect="1"/>
          </p:cNvPicPr>
          <p:nvPr/>
        </p:nvPicPr>
        <p:blipFill>
          <a:blip r:embed="rId2">
            <a:alphaModFix amt="35000"/>
          </a:blip>
          <a:srcRect t="8367" b="52117"/>
          <a:stretch>
            <a:fillRect/>
          </a:stretch>
        </p:blipFill>
        <p:spPr>
          <a:xfrm>
            <a:off x="20" y="1"/>
            <a:ext cx="12191980" cy="6857999"/>
          </a:xfrm>
          <a:prstGeom prst="rect">
            <a:avLst/>
          </a:prstGeom>
        </p:spPr>
      </p:pic>
      <p:sp>
        <p:nvSpPr>
          <p:cNvPr id="6" name="Rectangle 2">
            <a:extLst>
              <a:ext uri="{FF2B5EF4-FFF2-40B4-BE49-F238E27FC236}">
                <a16:creationId xmlns:a16="http://schemas.microsoft.com/office/drawing/2014/main" id="{8F8107D9-080F-63DA-8FFB-C294B1EDCF06}"/>
              </a:ext>
            </a:extLst>
          </p:cNvPr>
          <p:cNvSpPr>
            <a:spLocks noGrp="1" noChangeArrowheads="1"/>
          </p:cNvSpPr>
          <p:nvPr>
            <p:ph type="title"/>
          </p:nvPr>
        </p:nvSpPr>
        <p:spPr>
          <a:xfrm>
            <a:off x="838199" y="1065862"/>
            <a:ext cx="6052955" cy="4726276"/>
          </a:xfrm>
        </p:spPr>
        <p:txBody>
          <a:bodyPr vert="horz" lIns="91440" tIns="45720" rIns="91440" bIns="45720" rtlCol="0" anchor="ctr">
            <a:normAutofit/>
          </a:bodyPr>
          <a:lstStyle/>
          <a:p>
            <a:pPr algn="r">
              <a:defRPr/>
            </a:pPr>
            <a:r>
              <a:rPr lang="en-US" sz="8000" noProof="0" dirty="0">
                <a:ln w="22225">
                  <a:solidFill>
                    <a:srgbClr val="FFFFFF"/>
                  </a:solidFill>
                </a:ln>
                <a:noFill/>
                <a:latin typeface="Impact" panose="020B0806030902050204" pitchFamily="34" charset="0"/>
              </a:rPr>
              <a:t>Martín Lutero 1483-1541</a:t>
            </a:r>
          </a:p>
        </p:txBody>
      </p:sp>
      <p:cxnSp>
        <p:nvCxnSpPr>
          <p:cNvPr id="16" name="Straight Connector 15">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 Box 3">
            <a:extLst>
              <a:ext uri="{FF2B5EF4-FFF2-40B4-BE49-F238E27FC236}">
                <a16:creationId xmlns:a16="http://schemas.microsoft.com/office/drawing/2014/main" id="{DAE32480-ED19-C0C4-4EA2-D2FCC4240380}"/>
              </a:ext>
            </a:extLst>
          </p:cNvPr>
          <p:cNvSpPr txBox="1">
            <a:spLocks noChangeArrowheads="1"/>
          </p:cNvSpPr>
          <p:nvPr/>
        </p:nvSpPr>
        <p:spPr bwMode="auto">
          <a:xfrm>
            <a:off x="7534641" y="1065862"/>
            <a:ext cx="3860002" cy="47262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indent="-228600">
              <a:lnSpc>
                <a:spcPct val="90000"/>
              </a:lnSpc>
              <a:spcBef>
                <a:spcPct val="50000"/>
              </a:spcBef>
              <a:buClrTx/>
              <a:buFont typeface="Arial" panose="020B0604020202020204" pitchFamily="34" charset="0"/>
              <a:buChar char="•"/>
            </a:pPr>
            <a:r>
              <a:rPr lang="en-US" sz="2400" noProof="0" dirty="0">
                <a:solidFill>
                  <a:srgbClr val="FFFFFF"/>
                </a:solidFill>
                <a:latin typeface="Century Gothic" panose="020B0502020202020204" pitchFamily="34" charset="0"/>
              </a:rPr>
              <a:t>Monje </a:t>
            </a:r>
            <a:r>
              <a:rPr lang="en-US" sz="2400" noProof="0" dirty="0" err="1">
                <a:solidFill>
                  <a:srgbClr val="FFFFFF"/>
                </a:solidFill>
                <a:latin typeface="Century Gothic" panose="020B0502020202020204" pitchFamily="34" charset="0"/>
              </a:rPr>
              <a:t>agustino</a:t>
            </a:r>
            <a:endParaRPr lang="en-US" sz="2400" noProof="0" dirty="0">
              <a:solidFill>
                <a:srgbClr val="FFFFFF"/>
              </a:solidFill>
              <a:latin typeface="Century Gothic" panose="020B0502020202020204" pitchFamily="34" charset="0"/>
            </a:endParaRPr>
          </a:p>
          <a:p>
            <a:pPr indent="-228600">
              <a:lnSpc>
                <a:spcPct val="90000"/>
              </a:lnSpc>
              <a:spcBef>
                <a:spcPct val="50000"/>
              </a:spcBef>
              <a:buClrTx/>
              <a:buFont typeface="Arial" panose="020B0604020202020204" pitchFamily="34" charset="0"/>
              <a:buChar char="•"/>
            </a:pPr>
            <a:endParaRPr lang="en-US" sz="2400" noProof="0" dirty="0">
              <a:solidFill>
                <a:srgbClr val="FFFFFF"/>
              </a:solidFill>
              <a:latin typeface="Century Gothic" panose="020B0502020202020204" pitchFamily="34" charset="0"/>
            </a:endParaRPr>
          </a:p>
          <a:p>
            <a:pPr indent="-228600">
              <a:lnSpc>
                <a:spcPct val="90000"/>
              </a:lnSpc>
              <a:spcBef>
                <a:spcPct val="50000"/>
              </a:spcBef>
              <a:buClrTx/>
              <a:buFont typeface="Arial" panose="020B0604020202020204" pitchFamily="34" charset="0"/>
              <a:buChar char="•"/>
            </a:pPr>
            <a:r>
              <a:rPr lang="en-US" sz="2400" noProof="0" dirty="0">
                <a:solidFill>
                  <a:srgbClr val="FFFFFF"/>
                </a:solidFill>
                <a:latin typeface="Century Gothic" panose="020B0502020202020204" pitchFamily="34" charset="0"/>
              </a:rPr>
              <a:t>La Sola </a:t>
            </a:r>
            <a:r>
              <a:rPr lang="en-US" sz="2400" dirty="0">
                <a:solidFill>
                  <a:srgbClr val="FFFFFF"/>
                </a:solidFill>
                <a:latin typeface="Century Gothic" panose="020B0502020202020204" pitchFamily="34" charset="0"/>
              </a:rPr>
              <a:t>F</a:t>
            </a:r>
            <a:r>
              <a:rPr lang="en-US" sz="2400" noProof="0" dirty="0">
                <a:solidFill>
                  <a:srgbClr val="FFFFFF"/>
                </a:solidFill>
                <a:latin typeface="Century Gothic" panose="020B0502020202020204" pitchFamily="34" charset="0"/>
              </a:rPr>
              <a:t>e</a:t>
            </a:r>
          </a:p>
          <a:p>
            <a:pPr indent="-228600">
              <a:lnSpc>
                <a:spcPct val="90000"/>
              </a:lnSpc>
              <a:spcBef>
                <a:spcPct val="50000"/>
              </a:spcBef>
              <a:buClrTx/>
              <a:buFont typeface="Arial" panose="020B0604020202020204" pitchFamily="34" charset="0"/>
              <a:buChar char="•"/>
            </a:pPr>
            <a:r>
              <a:rPr lang="en-US" sz="2400" noProof="0" dirty="0">
                <a:solidFill>
                  <a:srgbClr val="FFFFFF"/>
                </a:solidFill>
                <a:latin typeface="Century Gothic" panose="020B0502020202020204" pitchFamily="34" charset="0"/>
              </a:rPr>
              <a:t>La Sola Gracia</a:t>
            </a:r>
          </a:p>
          <a:p>
            <a:pPr indent="-228600">
              <a:lnSpc>
                <a:spcPct val="90000"/>
              </a:lnSpc>
              <a:spcBef>
                <a:spcPct val="50000"/>
              </a:spcBef>
              <a:buClrTx/>
              <a:buFont typeface="Arial" panose="020B0604020202020204" pitchFamily="34" charset="0"/>
              <a:buChar char="•"/>
            </a:pPr>
            <a:r>
              <a:rPr lang="en-US" sz="2400" dirty="0">
                <a:solidFill>
                  <a:srgbClr val="FFFFFF"/>
                </a:solidFill>
                <a:latin typeface="Century Gothic" panose="020B0502020202020204" pitchFamily="34" charset="0"/>
              </a:rPr>
              <a:t>La Sola </a:t>
            </a:r>
            <a:r>
              <a:rPr lang="en-US" sz="2400" noProof="0" dirty="0" err="1">
                <a:solidFill>
                  <a:srgbClr val="FFFFFF"/>
                </a:solidFill>
                <a:latin typeface="Century Gothic" panose="020B0502020202020204" pitchFamily="34" charset="0"/>
              </a:rPr>
              <a:t>Escritura</a:t>
            </a:r>
            <a:endParaRPr lang="en-US" sz="2400" noProof="0" dirty="0">
              <a:solidFill>
                <a:srgbClr val="FFFFFF"/>
              </a:solidFill>
              <a:latin typeface="Century Gothic" panose="020B0502020202020204" pitchFamily="34" charset="0"/>
            </a:endParaRPr>
          </a:p>
          <a:p>
            <a:pPr indent="-228600">
              <a:lnSpc>
                <a:spcPct val="90000"/>
              </a:lnSpc>
              <a:spcBef>
                <a:spcPct val="50000"/>
              </a:spcBef>
              <a:buClrTx/>
              <a:buFont typeface="Arial" panose="020B0604020202020204" pitchFamily="34" charset="0"/>
              <a:buChar char="•"/>
            </a:pPr>
            <a:endParaRPr lang="en-US" sz="2400" noProof="0" dirty="0">
              <a:solidFill>
                <a:srgbClr val="FFFFFF"/>
              </a:solidFill>
              <a:latin typeface="Century Gothic" panose="020B0502020202020204" pitchFamily="34" charset="0"/>
            </a:endParaRPr>
          </a:p>
          <a:p>
            <a:pPr indent="-228600">
              <a:lnSpc>
                <a:spcPct val="90000"/>
              </a:lnSpc>
              <a:spcBef>
                <a:spcPct val="50000"/>
              </a:spcBef>
              <a:buClrTx/>
              <a:buFont typeface="Arial" panose="020B0604020202020204" pitchFamily="34" charset="0"/>
              <a:buChar char="•"/>
            </a:pPr>
            <a:r>
              <a:rPr lang="en-US" sz="2400" noProof="0" dirty="0">
                <a:solidFill>
                  <a:srgbClr val="FFFFFF"/>
                </a:solidFill>
                <a:latin typeface="Century Gothic" panose="020B0502020202020204" pitchFamily="34" charset="0"/>
              </a:rPr>
              <a:t>Predestinación</a:t>
            </a:r>
          </a:p>
        </p:txBody>
      </p:sp>
    </p:spTree>
    <p:extLst>
      <p:ext uri="{BB962C8B-B14F-4D97-AF65-F5344CB8AC3E}">
        <p14:creationId xmlns:p14="http://schemas.microsoft.com/office/powerpoint/2010/main" val="127087680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97B532-03E7-85CE-0D2A-BCCDB8D89E9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95E1B99-1B53-F5B9-4A3C-4522C2FF0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C23EFD7B-84B2-C26E-743C-1E4EEBE63E30}"/>
              </a:ext>
            </a:extLst>
          </p:cNvPr>
          <p:cNvPicPr>
            <a:picLocks noChangeAspect="1"/>
          </p:cNvPicPr>
          <p:nvPr/>
        </p:nvPicPr>
        <p:blipFill>
          <a:blip r:embed="rId2">
            <a:alphaModFix amt="35000"/>
          </a:blip>
          <a:srcRect t="8367" b="52117"/>
          <a:stretch>
            <a:fillRect/>
          </a:stretch>
        </p:blipFill>
        <p:spPr>
          <a:xfrm>
            <a:off x="20" y="1"/>
            <a:ext cx="12191980" cy="6857999"/>
          </a:xfrm>
          <a:prstGeom prst="rect">
            <a:avLst/>
          </a:prstGeom>
        </p:spPr>
      </p:pic>
      <p:sp>
        <p:nvSpPr>
          <p:cNvPr id="6" name="Rectangle 2">
            <a:extLst>
              <a:ext uri="{FF2B5EF4-FFF2-40B4-BE49-F238E27FC236}">
                <a16:creationId xmlns:a16="http://schemas.microsoft.com/office/drawing/2014/main" id="{0993787E-0EF4-39B7-1323-8B480F66B13F}"/>
              </a:ext>
            </a:extLst>
          </p:cNvPr>
          <p:cNvSpPr>
            <a:spLocks noGrp="1" noChangeArrowheads="1"/>
          </p:cNvSpPr>
          <p:nvPr>
            <p:ph type="title"/>
          </p:nvPr>
        </p:nvSpPr>
        <p:spPr>
          <a:xfrm>
            <a:off x="838199" y="884582"/>
            <a:ext cx="6052955" cy="4987068"/>
          </a:xfrm>
        </p:spPr>
        <p:txBody>
          <a:bodyPr vert="horz" lIns="91440" tIns="45720" rIns="91440" bIns="45720" rtlCol="0" anchor="ctr">
            <a:normAutofit fontScale="90000"/>
          </a:bodyPr>
          <a:lstStyle/>
          <a:p>
            <a:pPr algn="just">
              <a:spcBef>
                <a:spcPct val="50000"/>
              </a:spcBef>
            </a:pPr>
            <a:r>
              <a:rPr lang="es-ES" altLang="en-US" sz="2400" dirty="0">
                <a:latin typeface="Century Gothic" panose="020B0502020202020204" pitchFamily="34" charset="0"/>
                <a:cs typeface="Arial" panose="020B0604020202020204" pitchFamily="34" charset="0"/>
              </a:rPr>
              <a:t>“¡Fuera Santiago!... Su autoridad no es lo suficientemente grande como para hacerme abandonar la doctrina de la </a:t>
            </a:r>
            <a:r>
              <a:rPr lang="es-MX" altLang="en-US" sz="2400" dirty="0">
                <a:latin typeface="Century Gothic" panose="020B0502020202020204" pitchFamily="34" charset="0"/>
                <a:cs typeface="Arial" panose="020B0604020202020204" pitchFamily="34" charset="0"/>
              </a:rPr>
              <a:t>«</a:t>
            </a:r>
            <a:r>
              <a:rPr lang="es-ES" altLang="en-US" sz="2400" dirty="0">
                <a:latin typeface="Century Gothic" panose="020B0502020202020204" pitchFamily="34" charset="0"/>
                <a:cs typeface="Arial" panose="020B0604020202020204" pitchFamily="34" charset="0"/>
              </a:rPr>
              <a:t>(sola) fe</a:t>
            </a:r>
            <a:r>
              <a:rPr lang="es-MX" altLang="en-US" sz="2400" dirty="0">
                <a:latin typeface="Century Gothic" panose="020B0502020202020204" pitchFamily="34" charset="0"/>
                <a:cs typeface="Arial" panose="020B0604020202020204" pitchFamily="34" charset="0"/>
              </a:rPr>
              <a:t>»</a:t>
            </a:r>
            <a:r>
              <a:rPr lang="es-ES" altLang="en-US" sz="2400" dirty="0">
                <a:latin typeface="Century Gothic" panose="020B0502020202020204" pitchFamily="34" charset="0"/>
                <a:cs typeface="Arial" panose="020B0604020202020204" pitchFamily="34" charset="0"/>
              </a:rPr>
              <a:t> y desviarme de la autoridad de los demás apóstoles y de toda la Escritura. La epístola de Santiago es en realidad una epístola de paja, comparada con estas otras [Romanos, Gálatas, Efesios, Colosenses], pues no tiene nada de la naturaleza del evangelio”.</a:t>
            </a:r>
            <a:br>
              <a:rPr lang="en-US" altLang="en-US" sz="2400" dirty="0">
                <a:latin typeface="Century Gothic" panose="020B0502020202020204" pitchFamily="34" charset="0"/>
                <a:cs typeface="Arial" panose="020B0604020202020204" pitchFamily="34" charset="0"/>
              </a:rPr>
            </a:br>
            <a:br>
              <a:rPr lang="en-US" altLang="en-US" sz="2400" dirty="0">
                <a:latin typeface="Century Gothic" panose="020B0502020202020204" pitchFamily="34" charset="0"/>
                <a:cs typeface="Arial" panose="020B0604020202020204" pitchFamily="34" charset="0"/>
              </a:rPr>
            </a:br>
            <a:r>
              <a:rPr lang="es-ES" altLang="en-US" sz="2400" dirty="0">
                <a:latin typeface="Century Gothic" panose="020B0502020202020204" pitchFamily="34" charset="0"/>
                <a:cs typeface="Arial" panose="020B0604020202020204" pitchFamily="34" charset="0"/>
              </a:rPr>
              <a:t>También se cuestionó la canonicidad de Hebreos debido a su enseñanza sobre la perseverancia de los santos</a:t>
            </a:r>
            <a:r>
              <a:rPr lang="en-US" altLang="en-US" sz="2400" dirty="0">
                <a:latin typeface="Century Gothic" panose="020B0502020202020204" pitchFamily="34" charset="0"/>
                <a:cs typeface="Arial" panose="020B0604020202020204" pitchFamily="34" charset="0"/>
              </a:rPr>
              <a:t>.</a:t>
            </a:r>
            <a:endParaRPr lang="en-US" sz="2400" noProof="0" dirty="0">
              <a:ln w="22225">
                <a:solidFill>
                  <a:srgbClr val="FFFFFF"/>
                </a:solidFill>
              </a:ln>
              <a:noFill/>
              <a:latin typeface="Century Gothic" panose="020B0502020202020204" pitchFamily="34" charset="0"/>
            </a:endParaRPr>
          </a:p>
        </p:txBody>
      </p:sp>
      <p:cxnSp>
        <p:nvCxnSpPr>
          <p:cNvPr id="16" name="Straight Connector 15">
            <a:extLst>
              <a:ext uri="{FF2B5EF4-FFF2-40B4-BE49-F238E27FC236}">
                <a16:creationId xmlns:a16="http://schemas.microsoft.com/office/drawing/2014/main" id="{A5F67FAC-45D5-20F7-2729-95E9D1422E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 Box 3">
            <a:extLst>
              <a:ext uri="{FF2B5EF4-FFF2-40B4-BE49-F238E27FC236}">
                <a16:creationId xmlns:a16="http://schemas.microsoft.com/office/drawing/2014/main" id="{04D1D490-266C-87E8-9606-B951764E40DD}"/>
              </a:ext>
            </a:extLst>
          </p:cNvPr>
          <p:cNvSpPr txBox="1">
            <a:spLocks noChangeArrowheads="1"/>
          </p:cNvSpPr>
          <p:nvPr/>
        </p:nvSpPr>
        <p:spPr bwMode="auto">
          <a:xfrm>
            <a:off x="7534641" y="1065862"/>
            <a:ext cx="3860002" cy="47262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R="0" lvl="0" algn="ctr" defTabSz="914400" rtl="0" eaLnBrk="1" fontAlgn="auto" latinLnBrk="0" hangingPunct="1">
              <a:lnSpc>
                <a:spcPct val="90000"/>
              </a:lnSpc>
              <a:spcBef>
                <a:spcPct val="50000"/>
              </a:spcBef>
              <a:spcAft>
                <a:spcPts val="0"/>
              </a:spcAft>
              <a:buClrTx/>
              <a:buSzTx/>
              <a:buNone/>
              <a:tabLst/>
              <a:defRPr/>
            </a:pPr>
            <a:r>
              <a:rPr kumimoji="0" lang="en-US" sz="4000" b="0" i="0" u="none" strike="noStrike" kern="1200" cap="none" spc="0" normalizeH="0" baseline="0" noProof="0" dirty="0">
                <a:ln w="22225">
                  <a:solidFill>
                    <a:srgbClr val="FFFFFF"/>
                  </a:solidFill>
                </a:ln>
                <a:noFill/>
                <a:effectLst/>
                <a:uLnTx/>
                <a:uFillTx/>
                <a:latin typeface="Impact" panose="020B0806030902050204" pitchFamily="34" charset="0"/>
                <a:ea typeface="+mj-ea"/>
                <a:cs typeface="+mj-cs"/>
              </a:rPr>
              <a:t>Martín Lutero </a:t>
            </a:r>
          </a:p>
          <a:p>
            <a:pPr marR="0" lvl="0" algn="ctr" defTabSz="914400" rtl="0" eaLnBrk="1" fontAlgn="auto" latinLnBrk="0" hangingPunct="1">
              <a:lnSpc>
                <a:spcPct val="90000"/>
              </a:lnSpc>
              <a:spcBef>
                <a:spcPct val="50000"/>
              </a:spcBef>
              <a:spcAft>
                <a:spcPts val="0"/>
              </a:spcAft>
              <a:buClrTx/>
              <a:buSzTx/>
              <a:buNone/>
              <a:tabLst/>
              <a:defRPr/>
            </a:pPr>
            <a:r>
              <a:rPr kumimoji="0" lang="en-US" sz="4000" b="0" i="0" u="none" strike="noStrike" kern="1200" cap="none" spc="0" normalizeH="0" baseline="0" noProof="0" dirty="0">
                <a:ln w="22225">
                  <a:solidFill>
                    <a:srgbClr val="FFFFFF"/>
                  </a:solidFill>
                </a:ln>
                <a:noFill/>
                <a:effectLst/>
                <a:uLnTx/>
                <a:uFillTx/>
                <a:latin typeface="Impact" panose="020B0806030902050204" pitchFamily="34" charset="0"/>
                <a:ea typeface="+mj-ea"/>
                <a:cs typeface="+mj-cs"/>
              </a:rPr>
              <a:t>1483-1541</a:t>
            </a:r>
            <a:endParaRPr kumimoji="0" lang="en-US" sz="4000" b="0" i="0" u="none" strike="noStrike" kern="1200" cap="none" spc="0" normalizeH="0" baseline="0" noProof="0" dirty="0">
              <a:ln>
                <a:noFill/>
              </a:ln>
              <a:solidFill>
                <a:srgbClr val="FFFFFF"/>
              </a:solidFill>
              <a:effectLst/>
              <a:uLnTx/>
              <a:uFillTx/>
              <a:latin typeface="Impact" panose="020B0806030902050204" pitchFamily="34" charset="0"/>
            </a:endParaRPr>
          </a:p>
        </p:txBody>
      </p:sp>
    </p:spTree>
    <p:extLst>
      <p:ext uri="{BB962C8B-B14F-4D97-AF65-F5344CB8AC3E}">
        <p14:creationId xmlns:p14="http://schemas.microsoft.com/office/powerpoint/2010/main" val="307784322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B85399-27E0-90FD-BFAE-1037ADC61C94}"/>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265309D-7C28-24FC-9CBF-2205C85A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84124E24-5319-3909-525E-E466F7765666}"/>
              </a:ext>
            </a:extLst>
          </p:cNvPr>
          <p:cNvPicPr>
            <a:picLocks noChangeAspect="1"/>
          </p:cNvPicPr>
          <p:nvPr/>
        </p:nvPicPr>
        <p:blipFill>
          <a:blip r:embed="rId2">
            <a:alphaModFix amt="35000"/>
          </a:blip>
          <a:srcRect t="8367" b="52117"/>
          <a:stretch>
            <a:fillRect/>
          </a:stretch>
        </p:blipFill>
        <p:spPr>
          <a:xfrm>
            <a:off x="20" y="1"/>
            <a:ext cx="12191980" cy="6857999"/>
          </a:xfrm>
          <a:prstGeom prst="rect">
            <a:avLst/>
          </a:prstGeom>
        </p:spPr>
      </p:pic>
      <p:sp>
        <p:nvSpPr>
          <p:cNvPr id="6" name="Rectangle 2">
            <a:extLst>
              <a:ext uri="{FF2B5EF4-FFF2-40B4-BE49-F238E27FC236}">
                <a16:creationId xmlns:a16="http://schemas.microsoft.com/office/drawing/2014/main" id="{FA284672-54C3-92BB-4F6D-678C6ADE5942}"/>
              </a:ext>
            </a:extLst>
          </p:cNvPr>
          <p:cNvSpPr>
            <a:spLocks noGrp="1" noChangeArrowheads="1"/>
          </p:cNvSpPr>
          <p:nvPr>
            <p:ph type="title"/>
          </p:nvPr>
        </p:nvSpPr>
        <p:spPr>
          <a:xfrm>
            <a:off x="838199" y="884582"/>
            <a:ext cx="6052955" cy="4987068"/>
          </a:xfrm>
        </p:spPr>
        <p:txBody>
          <a:bodyPr vert="horz" lIns="91440" tIns="45720" rIns="91440" bIns="45720" rtlCol="0" anchor="ctr">
            <a:normAutofit/>
          </a:bodyPr>
          <a:lstStyle/>
          <a:p>
            <a:pPr algn="just">
              <a:spcBef>
                <a:spcPct val="50000"/>
              </a:spcBef>
            </a:pPr>
            <a:r>
              <a:rPr lang="es-ES" altLang="en-US" sz="2400" dirty="0">
                <a:latin typeface="Century Gothic" panose="020B0502020202020204" pitchFamily="34" charset="0"/>
                <a:cs typeface="Arial" panose="020B0604020202020204" pitchFamily="34" charset="0"/>
              </a:rPr>
              <a:t>“El libre albedrío es un término vacío cuya realidad se pierde y una libertad perdida no es libertad en absoluto”</a:t>
            </a:r>
            <a:br>
              <a:rPr lang="es-ES" altLang="en-US" sz="2400" dirty="0">
                <a:latin typeface="Century Gothic" panose="020B0502020202020204" pitchFamily="34" charset="0"/>
                <a:cs typeface="Arial" panose="020B0604020202020204" pitchFamily="34" charset="0"/>
              </a:rPr>
            </a:br>
            <a:r>
              <a:rPr lang="es-ES" altLang="en-US" sz="2400" dirty="0">
                <a:latin typeface="Century Gothic" panose="020B0502020202020204" pitchFamily="34" charset="0"/>
                <a:cs typeface="Arial" panose="020B0604020202020204" pitchFamily="34" charset="0"/>
              </a:rPr>
              <a:t>      </a:t>
            </a:r>
            <a:br>
              <a:rPr lang="es-ES" altLang="en-US" sz="2400" dirty="0">
                <a:latin typeface="Century Gothic" panose="020B0502020202020204" pitchFamily="34" charset="0"/>
                <a:cs typeface="Arial" panose="020B0604020202020204" pitchFamily="34" charset="0"/>
              </a:rPr>
            </a:br>
            <a:r>
              <a:rPr lang="es-ES" altLang="en-US" sz="2400" dirty="0">
                <a:latin typeface="Century Gothic" panose="020B0502020202020204" pitchFamily="34" charset="0"/>
                <a:cs typeface="Arial" panose="020B0604020202020204" pitchFamily="34" charset="0"/>
              </a:rPr>
              <a:t>“El libre albedrío es en realidad una ficción… todo ocurre por absoluta necesidad”.   Lutero, </a:t>
            </a:r>
            <a:r>
              <a:rPr lang="es-ES" altLang="en-US" sz="2400" dirty="0" err="1">
                <a:latin typeface="Century Gothic" panose="020B0502020202020204" pitchFamily="34" charset="0"/>
                <a:cs typeface="Arial" panose="020B0604020202020204" pitchFamily="34" charset="0"/>
              </a:rPr>
              <a:t>Assertio</a:t>
            </a:r>
            <a:r>
              <a:rPr lang="es-ES" altLang="en-US" sz="2400" dirty="0">
                <a:latin typeface="Century Gothic" panose="020B0502020202020204" pitchFamily="34" charset="0"/>
                <a:cs typeface="Arial" panose="020B0604020202020204" pitchFamily="34" charset="0"/>
              </a:rPr>
              <a:t>, 36</a:t>
            </a:r>
            <a:br>
              <a:rPr lang="es-ES" altLang="en-US" sz="2400" dirty="0">
                <a:latin typeface="Century Gothic" panose="020B0502020202020204" pitchFamily="34" charset="0"/>
                <a:cs typeface="Arial" panose="020B0604020202020204" pitchFamily="34" charset="0"/>
              </a:rPr>
            </a:br>
            <a:endParaRPr lang="en-US" sz="2400" noProof="0" dirty="0">
              <a:ln w="22225">
                <a:solidFill>
                  <a:srgbClr val="FFFFFF"/>
                </a:solidFill>
              </a:ln>
              <a:noFill/>
              <a:latin typeface="Century Gothic" panose="020B0502020202020204" pitchFamily="34" charset="0"/>
            </a:endParaRPr>
          </a:p>
        </p:txBody>
      </p:sp>
      <p:cxnSp>
        <p:nvCxnSpPr>
          <p:cNvPr id="16" name="Straight Connector 15">
            <a:extLst>
              <a:ext uri="{FF2B5EF4-FFF2-40B4-BE49-F238E27FC236}">
                <a16:creationId xmlns:a16="http://schemas.microsoft.com/office/drawing/2014/main" id="{A1280131-0491-7C0F-7B55-012B34DD7B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 Box 3">
            <a:extLst>
              <a:ext uri="{FF2B5EF4-FFF2-40B4-BE49-F238E27FC236}">
                <a16:creationId xmlns:a16="http://schemas.microsoft.com/office/drawing/2014/main" id="{115645AA-6846-36CD-2F6A-2735487888C5}"/>
              </a:ext>
            </a:extLst>
          </p:cNvPr>
          <p:cNvSpPr txBox="1">
            <a:spLocks noChangeArrowheads="1"/>
          </p:cNvSpPr>
          <p:nvPr/>
        </p:nvSpPr>
        <p:spPr bwMode="auto">
          <a:xfrm>
            <a:off x="7534641" y="1065862"/>
            <a:ext cx="3860002" cy="47262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US" sz="4000" b="0" i="0" u="none" strike="noStrike" kern="1200" cap="none" spc="0" normalizeH="0" baseline="0" noProof="0" dirty="0">
                <a:ln w="22225">
                  <a:solidFill>
                    <a:srgbClr val="FFFFFF"/>
                  </a:solidFill>
                </a:ln>
                <a:noFill/>
                <a:effectLst/>
                <a:uLnTx/>
                <a:uFillTx/>
                <a:latin typeface="Impact" panose="020B0806030902050204" pitchFamily="34" charset="0"/>
                <a:ea typeface="+mn-ea"/>
                <a:cs typeface="+mn-cs"/>
              </a:rPr>
              <a:t>Martín Lutero </a:t>
            </a:r>
            <a:r>
              <a:rPr lang="en-US" sz="4000" dirty="0">
                <a:solidFill>
                  <a:srgbClr val="FFC000"/>
                </a:solidFill>
                <a:latin typeface="Impact" panose="020B0806030902050204" pitchFamily="34" charset="0"/>
              </a:rPr>
              <a:t>y </a:t>
            </a:r>
            <a:r>
              <a:rPr lang="en-US" sz="4000" dirty="0" err="1">
                <a:solidFill>
                  <a:srgbClr val="FFC000"/>
                </a:solidFill>
                <a:latin typeface="Impact" panose="020B0806030902050204" pitchFamily="34" charset="0"/>
              </a:rPr>
              <a:t>el</a:t>
            </a:r>
            <a:r>
              <a:rPr lang="en-US" sz="4000" dirty="0">
                <a:solidFill>
                  <a:srgbClr val="FFC000"/>
                </a:solidFill>
                <a:latin typeface="Impact" panose="020B0806030902050204" pitchFamily="34" charset="0"/>
              </a:rPr>
              <a:t> libre </a:t>
            </a:r>
            <a:r>
              <a:rPr lang="en-US" sz="4000" dirty="0" err="1">
                <a:solidFill>
                  <a:srgbClr val="FFC000"/>
                </a:solidFill>
                <a:latin typeface="Impact" panose="020B0806030902050204" pitchFamily="34" charset="0"/>
              </a:rPr>
              <a:t>albedrio</a:t>
            </a:r>
            <a:endParaRPr kumimoji="0" lang="en-US" sz="4000" b="0" i="0" u="none" strike="noStrike" kern="1200" cap="none" spc="0" normalizeH="0" baseline="0" noProof="0" dirty="0">
              <a:ln w="22225">
                <a:solidFill>
                  <a:srgbClr val="FFFFFF"/>
                </a:solidFill>
              </a:ln>
              <a:solidFill>
                <a:srgbClr val="FFC000"/>
              </a:solidFill>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23481641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D4647D-B477-829D-1BFD-073D351564B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0AB9CCF7-B40F-2EE1-29D6-31F488C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CDB952F5-EF09-CD1F-D930-16FAD8F2B69C}"/>
              </a:ext>
            </a:extLst>
          </p:cNvPr>
          <p:cNvPicPr>
            <a:picLocks noChangeAspect="1"/>
          </p:cNvPicPr>
          <p:nvPr/>
        </p:nvPicPr>
        <p:blipFill>
          <a:blip r:embed="rId2">
            <a:alphaModFix amt="35000"/>
          </a:blip>
          <a:srcRect t="8367" b="52117"/>
          <a:stretch>
            <a:fillRect/>
          </a:stretch>
        </p:blipFill>
        <p:spPr>
          <a:xfrm>
            <a:off x="20" y="1"/>
            <a:ext cx="12191980" cy="6857999"/>
          </a:xfrm>
          <a:prstGeom prst="rect">
            <a:avLst/>
          </a:prstGeom>
        </p:spPr>
      </p:pic>
      <p:sp>
        <p:nvSpPr>
          <p:cNvPr id="6" name="Rectangle 2">
            <a:extLst>
              <a:ext uri="{FF2B5EF4-FFF2-40B4-BE49-F238E27FC236}">
                <a16:creationId xmlns:a16="http://schemas.microsoft.com/office/drawing/2014/main" id="{FF80E47E-7F4C-6BA0-8240-7261A62E8D9A}"/>
              </a:ext>
            </a:extLst>
          </p:cNvPr>
          <p:cNvSpPr>
            <a:spLocks noGrp="1" noChangeArrowheads="1"/>
          </p:cNvSpPr>
          <p:nvPr>
            <p:ph type="title"/>
          </p:nvPr>
        </p:nvSpPr>
        <p:spPr>
          <a:xfrm>
            <a:off x="838199" y="884582"/>
            <a:ext cx="6052955" cy="4987068"/>
          </a:xfrm>
        </p:spPr>
        <p:txBody>
          <a:bodyPr vert="horz" lIns="91440" tIns="45720" rIns="91440" bIns="45720" rtlCol="0" anchor="ctr">
            <a:normAutofit/>
          </a:bodyPr>
          <a:lstStyle/>
          <a:p>
            <a:pPr algn="just">
              <a:spcBef>
                <a:spcPct val="50000"/>
              </a:spcBef>
            </a:pPr>
            <a:r>
              <a:rPr lang="es-ES" altLang="en-US" sz="2400" dirty="0">
                <a:latin typeface="Century Gothic" panose="020B0502020202020204" pitchFamily="34" charset="0"/>
                <a:cs typeface="Arial" panose="020B0604020202020204" pitchFamily="34" charset="0"/>
              </a:rPr>
              <a:t>"Todas las cosas surgen y dependen del designio divino, por el cual fue preordenado quién recibiría la palabra de vida y quién no la creería; quién sería librado de sus pecados y quién sería endurecido en ellos; quién sería justificado y quién sería condenado“. </a:t>
            </a:r>
            <a:br>
              <a:rPr lang="es-ES" altLang="en-US" sz="2400" dirty="0">
                <a:latin typeface="Century Gothic" panose="020B0502020202020204" pitchFamily="34" charset="0"/>
                <a:cs typeface="Arial" panose="020B0604020202020204" pitchFamily="34" charset="0"/>
              </a:rPr>
            </a:br>
            <a:br>
              <a:rPr lang="es-ES" altLang="en-US" sz="2400" dirty="0">
                <a:latin typeface="Century Gothic" panose="020B0502020202020204" pitchFamily="34" charset="0"/>
                <a:cs typeface="Arial" panose="020B0604020202020204" pitchFamily="34" charset="0"/>
              </a:rPr>
            </a:br>
            <a:r>
              <a:rPr lang="es-ES" altLang="en-US" sz="2400" dirty="0" err="1">
                <a:latin typeface="Century Gothic" panose="020B0502020202020204" pitchFamily="34" charset="0"/>
                <a:cs typeface="Arial" panose="020B0604020202020204" pitchFamily="34" charset="0"/>
              </a:rPr>
              <a:t>Melanchton</a:t>
            </a:r>
            <a:r>
              <a:rPr lang="es-ES" altLang="en-US" sz="2400" dirty="0">
                <a:latin typeface="Century Gothic" panose="020B0502020202020204" pitchFamily="34" charset="0"/>
                <a:cs typeface="Arial" panose="020B0604020202020204" pitchFamily="34" charset="0"/>
              </a:rPr>
              <a:t> y la Concordia Luterana enseñaron la predestinación única. Lutero la dejó como un misterio.</a:t>
            </a:r>
            <a:br>
              <a:rPr lang="es-ES" altLang="en-US" sz="2400" dirty="0">
                <a:latin typeface="Century Gothic" panose="020B0502020202020204" pitchFamily="34" charset="0"/>
                <a:cs typeface="Arial" panose="020B0604020202020204" pitchFamily="34" charset="0"/>
              </a:rPr>
            </a:br>
            <a:endParaRPr lang="en-US" sz="2400" noProof="0" dirty="0">
              <a:ln w="22225">
                <a:solidFill>
                  <a:srgbClr val="FFFFFF"/>
                </a:solidFill>
              </a:ln>
              <a:noFill/>
              <a:latin typeface="Century Gothic" panose="020B0502020202020204" pitchFamily="34" charset="0"/>
            </a:endParaRPr>
          </a:p>
        </p:txBody>
      </p:sp>
      <p:cxnSp>
        <p:nvCxnSpPr>
          <p:cNvPr id="16" name="Straight Connector 15">
            <a:extLst>
              <a:ext uri="{FF2B5EF4-FFF2-40B4-BE49-F238E27FC236}">
                <a16:creationId xmlns:a16="http://schemas.microsoft.com/office/drawing/2014/main" id="{5C4D7D15-A97A-444A-D187-186F58481E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 Box 3">
            <a:extLst>
              <a:ext uri="{FF2B5EF4-FFF2-40B4-BE49-F238E27FC236}">
                <a16:creationId xmlns:a16="http://schemas.microsoft.com/office/drawing/2014/main" id="{00B67C03-19DE-FC3A-E22E-AE3F82C0D410}"/>
              </a:ext>
            </a:extLst>
          </p:cNvPr>
          <p:cNvSpPr txBox="1">
            <a:spLocks noChangeArrowheads="1"/>
          </p:cNvSpPr>
          <p:nvPr/>
        </p:nvSpPr>
        <p:spPr bwMode="auto">
          <a:xfrm>
            <a:off x="7534641" y="1065862"/>
            <a:ext cx="3860002" cy="47262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US" sz="4000" b="0" i="0" u="none" strike="noStrike" kern="1200" cap="none" spc="0" normalizeH="0" baseline="0" noProof="0" dirty="0">
                <a:ln w="22225">
                  <a:solidFill>
                    <a:srgbClr val="FFFFFF"/>
                  </a:solidFill>
                </a:ln>
                <a:noFill/>
                <a:effectLst/>
                <a:uLnTx/>
                <a:uFillTx/>
                <a:latin typeface="Impact" panose="020B0806030902050204" pitchFamily="34" charset="0"/>
                <a:ea typeface="+mn-ea"/>
                <a:cs typeface="+mn-cs"/>
              </a:rPr>
              <a:t>Martín Lutero </a:t>
            </a:r>
            <a:r>
              <a:rPr kumimoji="0" lang="en-US" sz="4000" b="0" i="0" u="none" strike="noStrike" kern="1200" cap="none" spc="0" normalizeH="0" baseline="0" noProof="0" dirty="0">
                <a:ln>
                  <a:noFill/>
                </a:ln>
                <a:solidFill>
                  <a:srgbClr val="FFC000"/>
                </a:solidFill>
                <a:effectLst/>
                <a:uLnTx/>
                <a:uFillTx/>
                <a:latin typeface="Impact" panose="020B0806030902050204" pitchFamily="34" charset="0"/>
                <a:ea typeface="+mn-ea"/>
                <a:cs typeface="+mn-cs"/>
              </a:rPr>
              <a:t>y la doble </a:t>
            </a:r>
            <a:r>
              <a:rPr kumimoji="0" lang="en-US" sz="4000" b="0" i="0" u="none" strike="noStrike" kern="1200" cap="none" spc="0" normalizeH="0" baseline="0" noProof="0" dirty="0" err="1">
                <a:ln>
                  <a:noFill/>
                </a:ln>
                <a:solidFill>
                  <a:srgbClr val="FFC000"/>
                </a:solidFill>
                <a:effectLst/>
                <a:uLnTx/>
                <a:uFillTx/>
                <a:latin typeface="Impact" panose="020B0806030902050204" pitchFamily="34" charset="0"/>
                <a:ea typeface="+mn-ea"/>
                <a:cs typeface="+mn-cs"/>
              </a:rPr>
              <a:t>predestinación</a:t>
            </a:r>
            <a:endParaRPr kumimoji="0" lang="en-US" sz="4000" b="0" i="0" u="none" strike="noStrike" kern="1200" cap="none" spc="0" normalizeH="0" baseline="0" noProof="0" dirty="0">
              <a:ln w="22225">
                <a:solidFill>
                  <a:srgbClr val="FFFFFF"/>
                </a:solidFill>
              </a:ln>
              <a:solidFill>
                <a:srgbClr val="FFC000"/>
              </a:solidFill>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86004021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noProof="0" dirty="0"/>
          </a:p>
        </p:txBody>
      </p:sp>
      <p:pic>
        <p:nvPicPr>
          <p:cNvPr id="4" name="Imagen 3">
            <a:extLst>
              <a:ext uri="{FF2B5EF4-FFF2-40B4-BE49-F238E27FC236}">
                <a16:creationId xmlns:a16="http://schemas.microsoft.com/office/drawing/2014/main" id="{C3A165B6-FF05-BAA1-11EA-2989F9A9A452}"/>
              </a:ext>
            </a:extLst>
          </p:cNvPr>
          <p:cNvPicPr>
            <a:picLocks noChangeAspect="1"/>
          </p:cNvPicPr>
          <p:nvPr/>
        </p:nvPicPr>
        <p:blipFill>
          <a:blip r:embed="rId2">
            <a:alphaModFix amt="35000"/>
          </a:blip>
          <a:srcRect b="19"/>
          <a:stretch>
            <a:fillRect/>
          </a:stretch>
        </p:blipFill>
        <p:spPr>
          <a:xfrm>
            <a:off x="23679" y="0"/>
            <a:ext cx="12191980" cy="6856718"/>
          </a:xfrm>
          <a:prstGeom prst="rect">
            <a:avLst/>
          </a:prstGeom>
        </p:spPr>
      </p:pic>
      <p:pic>
        <p:nvPicPr>
          <p:cNvPr id="5" name="Imagen 4">
            <a:extLst>
              <a:ext uri="{FF2B5EF4-FFF2-40B4-BE49-F238E27FC236}">
                <a16:creationId xmlns:a16="http://schemas.microsoft.com/office/drawing/2014/main" id="{EA03E12B-7F0E-8008-0EAD-34EE336BDF8A}"/>
              </a:ext>
            </a:extLst>
          </p:cNvPr>
          <p:cNvPicPr>
            <a:picLocks noChangeAspect="1"/>
          </p:cNvPicPr>
          <p:nvPr/>
        </p:nvPicPr>
        <p:blipFill rotWithShape="1">
          <a:blip r:embed="rId3"/>
          <a:srcRect l="937" t="5948" r="-937" b="19852"/>
          <a:stretch>
            <a:fillRect/>
          </a:stretch>
        </p:blipFill>
        <p:spPr>
          <a:xfrm>
            <a:off x="1321496" y="3027709"/>
            <a:ext cx="3187967" cy="3187967"/>
          </a:xfrm>
          <a:prstGeom prst="flowChartConnector">
            <a:avLst/>
          </a:prstGeom>
        </p:spPr>
      </p:pic>
      <p:sp>
        <p:nvSpPr>
          <p:cNvPr id="6" name="Círculo: vacío 5">
            <a:extLst>
              <a:ext uri="{FF2B5EF4-FFF2-40B4-BE49-F238E27FC236}">
                <a16:creationId xmlns:a16="http://schemas.microsoft.com/office/drawing/2014/main" id="{E94D9CF9-D68F-285E-F5A4-64B956C64716}"/>
              </a:ext>
            </a:extLst>
          </p:cNvPr>
          <p:cNvSpPr/>
          <p:nvPr/>
        </p:nvSpPr>
        <p:spPr>
          <a:xfrm>
            <a:off x="1070713" y="2776921"/>
            <a:ext cx="3689531" cy="3689541"/>
          </a:xfrm>
          <a:prstGeom prst="donut">
            <a:avLst>
              <a:gd name="adj" fmla="val 428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2">
            <a:extLst>
              <a:ext uri="{FF2B5EF4-FFF2-40B4-BE49-F238E27FC236}">
                <a16:creationId xmlns:a16="http://schemas.microsoft.com/office/drawing/2014/main" id="{B16E2173-3F96-BAFE-634F-1A218ED8EFA0}"/>
              </a:ext>
            </a:extLst>
          </p:cNvPr>
          <p:cNvSpPr>
            <a:spLocks noGrp="1" noChangeArrowheads="1"/>
          </p:cNvSpPr>
          <p:nvPr>
            <p:ph type="title"/>
          </p:nvPr>
        </p:nvSpPr>
        <p:spPr>
          <a:xfrm>
            <a:off x="1489800" y="902334"/>
            <a:ext cx="2851355" cy="1716698"/>
          </a:xfrm>
        </p:spPr>
        <p:txBody>
          <a:bodyPr vert="horz" lIns="91440" tIns="45720" rIns="91440" bIns="45720" rtlCol="0" anchor="b">
            <a:normAutofit fontScale="90000"/>
          </a:bodyPr>
          <a:lstStyle/>
          <a:p>
            <a:pPr algn="ctr">
              <a:defRPr/>
            </a:pPr>
            <a:r>
              <a:rPr lang="es-MX" noProof="0" dirty="0">
                <a:latin typeface="Impact" panose="020B0806030902050204" pitchFamily="34" charset="0"/>
              </a:rPr>
              <a:t>Ulrich Zwinglio</a:t>
            </a:r>
            <a:br>
              <a:rPr lang="es-MX" noProof="0" dirty="0">
                <a:latin typeface="Impact" panose="020B0806030902050204" pitchFamily="34" charset="0"/>
              </a:rPr>
            </a:br>
            <a:r>
              <a:rPr lang="es-MX" noProof="0" dirty="0">
                <a:latin typeface="Impact" panose="020B0806030902050204" pitchFamily="34" charset="0"/>
              </a:rPr>
              <a:t>1484-1531</a:t>
            </a:r>
          </a:p>
        </p:txBody>
      </p:sp>
      <p:sp>
        <p:nvSpPr>
          <p:cNvPr id="8" name="Text Box 3">
            <a:extLst>
              <a:ext uri="{FF2B5EF4-FFF2-40B4-BE49-F238E27FC236}">
                <a16:creationId xmlns:a16="http://schemas.microsoft.com/office/drawing/2014/main" id="{35DD8093-1267-BADF-9BBE-74BA1CF58B7F}"/>
              </a:ext>
            </a:extLst>
          </p:cNvPr>
          <p:cNvSpPr txBox="1">
            <a:spLocks noChangeArrowheads="1"/>
          </p:cNvSpPr>
          <p:nvPr/>
        </p:nvSpPr>
        <p:spPr bwMode="auto">
          <a:xfrm>
            <a:off x="6119669" y="1073425"/>
            <a:ext cx="4593763" cy="506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spcBef>
                <a:spcPct val="50000"/>
              </a:spcBef>
              <a:buClrTx/>
              <a:buFontTx/>
              <a:buNone/>
            </a:pPr>
            <a:r>
              <a:rPr lang="es-MX" sz="2800" noProof="0" dirty="0">
                <a:latin typeface="Century Gothic" panose="020B0502020202020204" pitchFamily="34" charset="0"/>
                <a:cs typeface="Arial" panose="020B0604020202020204" pitchFamily="34" charset="0"/>
              </a:rPr>
              <a:t>Se opuso a la regeneración bautismal</a:t>
            </a:r>
          </a:p>
          <a:p>
            <a:pPr>
              <a:spcBef>
                <a:spcPct val="50000"/>
              </a:spcBef>
              <a:buClrTx/>
              <a:buFontTx/>
              <a:buNone/>
            </a:pPr>
            <a:r>
              <a:rPr lang="es-MX" sz="2800" noProof="0" dirty="0">
                <a:latin typeface="Century Gothic" panose="020B0502020202020204" pitchFamily="34" charset="0"/>
                <a:cs typeface="Arial" panose="020B0604020202020204" pitchFamily="34" charset="0"/>
              </a:rPr>
              <a:t>Doble predestinación</a:t>
            </a:r>
          </a:p>
          <a:p>
            <a:pPr>
              <a:spcBef>
                <a:spcPct val="50000"/>
              </a:spcBef>
              <a:buClrTx/>
              <a:buFontTx/>
              <a:buNone/>
            </a:pPr>
            <a:r>
              <a:rPr lang="es-MX" sz="2800" noProof="0" dirty="0">
                <a:latin typeface="Century Gothic" panose="020B0502020202020204" pitchFamily="34" charset="0"/>
                <a:cs typeface="Arial" panose="020B0604020202020204" pitchFamily="34" charset="0"/>
              </a:rPr>
              <a:t>Teología reformada</a:t>
            </a:r>
          </a:p>
          <a:p>
            <a:pPr>
              <a:spcBef>
                <a:spcPct val="50000"/>
              </a:spcBef>
              <a:buClrTx/>
              <a:buFontTx/>
              <a:buNone/>
            </a:pPr>
            <a:endParaRPr lang="es-MX" sz="1800" noProof="0" dirty="0">
              <a:latin typeface="Century Gothic" panose="020B0502020202020204" pitchFamily="34" charset="0"/>
              <a:cs typeface="Arial" panose="020B0604020202020204" pitchFamily="34" charset="0"/>
            </a:endParaRPr>
          </a:p>
          <a:p>
            <a:pPr>
              <a:spcBef>
                <a:spcPct val="50000"/>
              </a:spcBef>
              <a:buClrTx/>
              <a:buFontTx/>
              <a:buNone/>
            </a:pPr>
            <a:r>
              <a:rPr lang="es-MX" sz="2400" noProof="0" dirty="0">
                <a:latin typeface="Century Gothic" panose="020B0502020202020204" pitchFamily="34" charset="0"/>
                <a:cs typeface="Arial" panose="020B0604020202020204" pitchFamily="34" charset="0"/>
              </a:rPr>
              <a:t>“Aquellos individuos que terminan condenados para siempre en el infierno también están determinados eternamente por Dios para ese destino”. </a:t>
            </a:r>
          </a:p>
        </p:txBody>
      </p:sp>
      <p:sp>
        <p:nvSpPr>
          <p:cNvPr id="10" name="Marco 9">
            <a:extLst>
              <a:ext uri="{FF2B5EF4-FFF2-40B4-BE49-F238E27FC236}">
                <a16:creationId xmlns:a16="http://schemas.microsoft.com/office/drawing/2014/main" id="{6148E10B-1B1E-6DB2-E0DE-AF1700677F95}"/>
              </a:ext>
            </a:extLst>
          </p:cNvPr>
          <p:cNvSpPr/>
          <p:nvPr/>
        </p:nvSpPr>
        <p:spPr>
          <a:xfrm>
            <a:off x="5729385" y="900553"/>
            <a:ext cx="5134741" cy="5331281"/>
          </a:xfrm>
          <a:prstGeom prst="frame">
            <a:avLst>
              <a:gd name="adj1" fmla="val 19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940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0494CB-BA7B-6D25-2E20-4668F9FF51E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3173FD8-0BC0-F084-F369-2127AB11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CA66FBBF-CD35-76FF-7420-826B3D4F4CCF}"/>
              </a:ext>
            </a:extLst>
          </p:cNvPr>
          <p:cNvPicPr>
            <a:picLocks noChangeAspect="1"/>
          </p:cNvPicPr>
          <p:nvPr/>
        </p:nvPicPr>
        <p:blipFill>
          <a:blip r:embed="rId2">
            <a:alphaModFix amt="35000"/>
          </a:blip>
          <a:srcRect b="19"/>
          <a:stretch>
            <a:fillRect/>
          </a:stretch>
        </p:blipFill>
        <p:spPr>
          <a:xfrm>
            <a:off x="23679" y="0"/>
            <a:ext cx="12191980" cy="6856718"/>
          </a:xfrm>
          <a:prstGeom prst="rect">
            <a:avLst/>
          </a:prstGeom>
        </p:spPr>
      </p:pic>
      <p:sp>
        <p:nvSpPr>
          <p:cNvPr id="6" name="Círculo: vacío 5">
            <a:extLst>
              <a:ext uri="{FF2B5EF4-FFF2-40B4-BE49-F238E27FC236}">
                <a16:creationId xmlns:a16="http://schemas.microsoft.com/office/drawing/2014/main" id="{D2D45E1B-60BE-8CFB-043B-AD4672C9B5AC}"/>
              </a:ext>
            </a:extLst>
          </p:cNvPr>
          <p:cNvSpPr/>
          <p:nvPr/>
        </p:nvSpPr>
        <p:spPr>
          <a:xfrm>
            <a:off x="6964605" y="2588080"/>
            <a:ext cx="3689531" cy="3689541"/>
          </a:xfrm>
          <a:prstGeom prst="donut">
            <a:avLst>
              <a:gd name="adj" fmla="val 428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2">
            <a:extLst>
              <a:ext uri="{FF2B5EF4-FFF2-40B4-BE49-F238E27FC236}">
                <a16:creationId xmlns:a16="http://schemas.microsoft.com/office/drawing/2014/main" id="{D41E6056-32CE-3C5B-BBEC-18F152884016}"/>
              </a:ext>
            </a:extLst>
          </p:cNvPr>
          <p:cNvSpPr>
            <a:spLocks noGrp="1" noChangeArrowheads="1"/>
          </p:cNvSpPr>
          <p:nvPr>
            <p:ph type="title"/>
          </p:nvPr>
        </p:nvSpPr>
        <p:spPr>
          <a:xfrm>
            <a:off x="7383692" y="713493"/>
            <a:ext cx="2851355" cy="1716698"/>
          </a:xfrm>
        </p:spPr>
        <p:txBody>
          <a:bodyPr vert="horz" lIns="91440" tIns="45720" rIns="91440" bIns="45720" rtlCol="0" anchor="b">
            <a:normAutofit fontScale="90000"/>
          </a:bodyPr>
          <a:lstStyle/>
          <a:p>
            <a:pPr algn="ctr">
              <a:defRPr/>
            </a:pPr>
            <a:r>
              <a:rPr lang="es-MX" noProof="0" dirty="0">
                <a:latin typeface="Impact" panose="020B0806030902050204" pitchFamily="34" charset="0"/>
              </a:rPr>
              <a:t>Juan Calvino  1509-1564</a:t>
            </a:r>
          </a:p>
        </p:txBody>
      </p:sp>
      <p:pic>
        <p:nvPicPr>
          <p:cNvPr id="2" name="Picture 2" descr="john-calvin1">
            <a:extLst>
              <a:ext uri="{FF2B5EF4-FFF2-40B4-BE49-F238E27FC236}">
                <a16:creationId xmlns:a16="http://schemas.microsoft.com/office/drawing/2014/main" id="{5ED55DCF-3F84-513D-D301-9CE060976B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60" b="6660"/>
          <a:stretch>
            <a:fillRect/>
          </a:stretch>
        </p:blipFill>
        <p:spPr bwMode="auto">
          <a:xfrm>
            <a:off x="7195931" y="2813091"/>
            <a:ext cx="3232025" cy="323202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ector recto 10">
            <a:extLst>
              <a:ext uri="{FF2B5EF4-FFF2-40B4-BE49-F238E27FC236}">
                <a16:creationId xmlns:a16="http://schemas.microsoft.com/office/drawing/2014/main" id="{04F7F88D-DBE2-C5CD-C118-E9F4F9CBC96D}"/>
              </a:ext>
            </a:extLst>
          </p:cNvPr>
          <p:cNvCxnSpPr/>
          <p:nvPr/>
        </p:nvCxnSpPr>
        <p:spPr>
          <a:xfrm>
            <a:off x="6331220" y="1698646"/>
            <a:ext cx="0" cy="4146823"/>
          </a:xfrm>
          <a:prstGeom prst="line">
            <a:avLst/>
          </a:prstGeom>
          <a:ln w="76200">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
        <p:nvSpPr>
          <p:cNvPr id="12" name="Text Box 3">
            <a:extLst>
              <a:ext uri="{FF2B5EF4-FFF2-40B4-BE49-F238E27FC236}">
                <a16:creationId xmlns:a16="http://schemas.microsoft.com/office/drawing/2014/main" id="{AEBFF276-AF27-7F0E-15DC-AAA4208511BC}"/>
              </a:ext>
            </a:extLst>
          </p:cNvPr>
          <p:cNvSpPr txBox="1">
            <a:spLocks noChangeArrowheads="1"/>
          </p:cNvSpPr>
          <p:nvPr/>
        </p:nvSpPr>
        <p:spPr bwMode="auto">
          <a:xfrm>
            <a:off x="1224033" y="1427918"/>
            <a:ext cx="4637964"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r">
              <a:spcBef>
                <a:spcPct val="50000"/>
              </a:spcBef>
              <a:buClrTx/>
              <a:buFontTx/>
              <a:buNone/>
            </a:pPr>
            <a:r>
              <a:rPr lang="es-MX" sz="2800" noProof="0" dirty="0">
                <a:latin typeface="Century Gothic" panose="020B0502020202020204" pitchFamily="34" charset="0"/>
                <a:cs typeface="Arial" panose="020B0604020202020204" pitchFamily="34" charset="0"/>
              </a:rPr>
              <a:t>Escribió la obra de la «Institución de Religión Cristiana» en 1536</a:t>
            </a:r>
          </a:p>
          <a:p>
            <a:pPr algn="r">
              <a:spcBef>
                <a:spcPct val="50000"/>
              </a:spcBef>
              <a:buClrTx/>
              <a:buFontTx/>
              <a:buNone/>
            </a:pPr>
            <a:r>
              <a:rPr lang="es-MX" sz="2800" noProof="0" dirty="0">
                <a:latin typeface="Century Gothic" panose="020B0502020202020204" pitchFamily="34" charset="0"/>
                <a:cs typeface="Arial" panose="020B0604020202020204" pitchFamily="34" charset="0"/>
              </a:rPr>
              <a:t>Su énfasis: la soberanía de Dios</a:t>
            </a:r>
          </a:p>
          <a:p>
            <a:pPr algn="r">
              <a:spcBef>
                <a:spcPct val="50000"/>
              </a:spcBef>
              <a:buClrTx/>
              <a:buFontTx/>
              <a:buNone/>
            </a:pPr>
            <a:r>
              <a:rPr lang="es-MX" sz="4000" spc="300" noProof="0" dirty="0" err="1">
                <a:latin typeface="Century Gothic" panose="020B0502020202020204" pitchFamily="34" charset="0"/>
                <a:cs typeface="Arial" panose="020B0604020202020204" pitchFamily="34" charset="0"/>
              </a:rPr>
              <a:t>TULIP</a:t>
            </a:r>
            <a:endParaRPr lang="es-MX" sz="4000" spc="300" noProof="0" dirty="0">
              <a:latin typeface="Century Gothic" panose="020B0502020202020204" pitchFamily="34" charset="0"/>
              <a:cs typeface="Arial" panose="020B0604020202020204" pitchFamily="34" charset="0"/>
            </a:endParaRPr>
          </a:p>
          <a:p>
            <a:pPr algn="r">
              <a:spcBef>
                <a:spcPct val="50000"/>
              </a:spcBef>
              <a:buClrTx/>
              <a:buFontTx/>
              <a:buNone/>
            </a:pPr>
            <a:r>
              <a:rPr lang="es-ES" sz="1800" spc="300" dirty="0">
                <a:latin typeface="Century Gothic" panose="020B0502020202020204" pitchFamily="34" charset="0"/>
                <a:cs typeface="Arial" panose="020B0604020202020204" pitchFamily="34" charset="0"/>
              </a:rPr>
              <a:t>(acróstico que </a:t>
            </a:r>
            <a:r>
              <a:rPr lang="es-ES" sz="1800" spc="300" noProof="0" dirty="0">
                <a:latin typeface="Century Gothic" panose="020B0502020202020204" pitchFamily="34" charset="0"/>
                <a:cs typeface="Arial" panose="020B0604020202020204" pitchFamily="34" charset="0"/>
              </a:rPr>
              <a:t>abarca de manera simplificada y concreta la teología reformada)</a:t>
            </a:r>
            <a:endParaRPr lang="es-MX" sz="1800" spc="300" noProof="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512300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842F7AF-74E3-15BF-6174-42AB2C3740A5}"/>
              </a:ext>
            </a:extLst>
          </p:cNvPr>
          <p:cNvPicPr>
            <a:picLocks noChangeAspect="1"/>
          </p:cNvPicPr>
          <p:nvPr/>
        </p:nvPicPr>
        <p:blipFill rotWithShape="1">
          <a:blip r:embed="rId2">
            <a:alphaModFix amt="50000"/>
          </a:blip>
          <a:srcRect t="7802" b="7802"/>
          <a:stretch>
            <a:fillRect/>
          </a:stretch>
        </p:blipFill>
        <p:spPr>
          <a:xfrm>
            <a:off x="0" y="0"/>
            <a:ext cx="12192000" cy="6858000"/>
          </a:xfrm>
          <a:prstGeom prst="rect">
            <a:avLst/>
          </a:prstGeom>
          <a:solidFill>
            <a:schemeClr val="tx1"/>
          </a:solidFill>
        </p:spPr>
      </p:pic>
      <p:sp>
        <p:nvSpPr>
          <p:cNvPr id="5" name="Title 1">
            <a:extLst>
              <a:ext uri="{FF2B5EF4-FFF2-40B4-BE49-F238E27FC236}">
                <a16:creationId xmlns:a16="http://schemas.microsoft.com/office/drawing/2014/main" id="{FE3105D7-588C-24BC-8E66-F2FDB06FCA44}"/>
              </a:ext>
            </a:extLst>
          </p:cNvPr>
          <p:cNvSpPr>
            <a:spLocks noGrp="1"/>
          </p:cNvSpPr>
          <p:nvPr>
            <p:ph type="title"/>
          </p:nvPr>
        </p:nvSpPr>
        <p:spPr>
          <a:xfrm>
            <a:off x="640080" y="506352"/>
            <a:ext cx="10911840" cy="937143"/>
          </a:xfrm>
        </p:spPr>
        <p:txBody>
          <a:bodyPr vert="horz" lIns="91440" tIns="45720" rIns="91440" bIns="45720" rtlCol="0" anchor="ctr">
            <a:noAutofit/>
          </a:bodyPr>
          <a:lstStyle/>
          <a:p>
            <a:pPr algn="ctr">
              <a:defRPr/>
            </a:pPr>
            <a:r>
              <a:rPr lang="es-MX" sz="4800" spc="600" dirty="0">
                <a:solidFill>
                  <a:schemeClr val="bg1"/>
                </a:solidFill>
                <a:latin typeface="Impact" panose="020B0806030902050204" pitchFamily="34" charset="0"/>
              </a:rPr>
              <a:t>Preguntas de discusión</a:t>
            </a:r>
            <a:endParaRPr lang="es-MX" sz="4800" spc="600" noProof="0" dirty="0">
              <a:solidFill>
                <a:schemeClr val="bg1"/>
              </a:solidFill>
              <a:latin typeface="Impact" panose="020B0806030902050204" pitchFamily="34" charset="0"/>
            </a:endParaRPr>
          </a:p>
        </p:txBody>
      </p:sp>
      <p:sp>
        <p:nvSpPr>
          <p:cNvPr id="6" name="Content Placeholder 2">
            <a:extLst>
              <a:ext uri="{FF2B5EF4-FFF2-40B4-BE49-F238E27FC236}">
                <a16:creationId xmlns:a16="http://schemas.microsoft.com/office/drawing/2014/main" id="{C28CACC2-A4EC-4603-705B-F4D2B482C574}"/>
              </a:ext>
            </a:extLst>
          </p:cNvPr>
          <p:cNvSpPr>
            <a:spLocks noGrp="1"/>
          </p:cNvSpPr>
          <p:nvPr>
            <p:ph idx="1"/>
          </p:nvPr>
        </p:nvSpPr>
        <p:spPr>
          <a:xfrm>
            <a:off x="1902542" y="1573161"/>
            <a:ext cx="8853948" cy="4876800"/>
          </a:xfrm>
        </p:spPr>
        <p:txBody>
          <a:bodyPr>
            <a:normAutofit/>
          </a:bodyPr>
          <a:lstStyle/>
          <a:p>
            <a:pPr>
              <a:buFont typeface="Courier New" panose="02070309020205020404" pitchFamily="49" charset="0"/>
              <a:buChar char="o"/>
              <a:defRPr/>
            </a:pPr>
            <a:r>
              <a:rPr lang="es-ES" sz="2400" b="1" dirty="0">
                <a:solidFill>
                  <a:schemeClr val="bg1"/>
                </a:solidFill>
                <a:latin typeface="Century Gothic" panose="020B0502020202020204" pitchFamily="34" charset="0"/>
              </a:rPr>
              <a:t>¿Es Dios absolutamente soberano? ¿Se cumple siempre su voluntad?</a:t>
            </a:r>
            <a:endParaRPr lang="en-US" sz="2400" b="1" dirty="0">
              <a:solidFill>
                <a:schemeClr val="bg1"/>
              </a:solidFill>
              <a:latin typeface="Century Gothic" panose="020B0502020202020204" pitchFamily="34" charset="0"/>
            </a:endParaRPr>
          </a:p>
          <a:p>
            <a:pPr>
              <a:buFont typeface="Courier New" panose="02070309020205020404" pitchFamily="49" charset="0"/>
              <a:buChar char="o"/>
              <a:defRPr/>
            </a:pPr>
            <a:endParaRPr lang="en-US" sz="2400" b="1" dirty="0">
              <a:solidFill>
                <a:schemeClr val="bg1"/>
              </a:solidFill>
              <a:latin typeface="Century Gothic" panose="020B0502020202020204" pitchFamily="34" charset="0"/>
            </a:endParaRPr>
          </a:p>
          <a:p>
            <a:pPr>
              <a:buFont typeface="Courier New" panose="02070309020205020404" pitchFamily="49" charset="0"/>
              <a:buChar char="o"/>
              <a:defRPr/>
            </a:pPr>
            <a:r>
              <a:rPr lang="es-ES" sz="2400" b="1" dirty="0">
                <a:solidFill>
                  <a:srgbClr val="FFC000"/>
                </a:solidFill>
                <a:latin typeface="Century Gothic" panose="020B0502020202020204" pitchFamily="34" charset="0"/>
              </a:rPr>
              <a:t>¿Los seres humanos nacen culpables del pecado de Adán (y Eva)?</a:t>
            </a:r>
            <a:endParaRPr lang="en-US" sz="2400" b="1" dirty="0">
              <a:solidFill>
                <a:srgbClr val="FFC000"/>
              </a:solidFill>
              <a:latin typeface="Century Gothic" panose="020B0502020202020204" pitchFamily="34" charset="0"/>
            </a:endParaRPr>
          </a:p>
          <a:p>
            <a:pPr>
              <a:buFont typeface="Courier New" panose="02070309020205020404" pitchFamily="49" charset="0"/>
              <a:buChar char="o"/>
              <a:defRPr/>
            </a:pPr>
            <a:endParaRPr lang="en-US" sz="2400" b="1" dirty="0">
              <a:solidFill>
                <a:schemeClr val="bg1"/>
              </a:solidFill>
              <a:latin typeface="Century Gothic" panose="020B0502020202020204" pitchFamily="34" charset="0"/>
            </a:endParaRPr>
          </a:p>
          <a:p>
            <a:pPr>
              <a:buFont typeface="Courier New" panose="02070309020205020404" pitchFamily="49" charset="0"/>
              <a:buChar char="o"/>
              <a:defRPr/>
            </a:pPr>
            <a:r>
              <a:rPr lang="es-ES" sz="2400" b="1" dirty="0">
                <a:solidFill>
                  <a:schemeClr val="bg1"/>
                </a:solidFill>
                <a:latin typeface="Century Gothic" panose="020B0502020202020204" pitchFamily="34" charset="0"/>
              </a:rPr>
              <a:t>¿Es la «caída del hombre» un concepto bíblico? De ser así, ¿cuál es la naturaleza de dicha caída y cuáles son sus implicaciones para nosotros como individuos?</a:t>
            </a:r>
            <a:endParaRPr lang="en-US" sz="2400" b="1" dirty="0">
              <a:solidFill>
                <a:schemeClr val="bg1"/>
              </a:solidFill>
              <a:latin typeface="Century Gothic" panose="020B0502020202020204" pitchFamily="34" charset="0"/>
            </a:endParaRPr>
          </a:p>
          <a:p>
            <a:pPr>
              <a:buFont typeface="Courier New" panose="02070309020205020404" pitchFamily="49" charset="0"/>
              <a:buChar char="o"/>
              <a:defRPr/>
            </a:pPr>
            <a:endParaRPr lang="en-US" sz="2400" b="1" dirty="0">
              <a:solidFill>
                <a:schemeClr val="bg1"/>
              </a:solidFill>
              <a:latin typeface="Century Gothic" panose="020B0502020202020204" pitchFamily="34" charset="0"/>
            </a:endParaRPr>
          </a:p>
          <a:p>
            <a:pPr>
              <a:buFont typeface="Courier New" panose="02070309020205020404" pitchFamily="49" charset="0"/>
              <a:buChar char="o"/>
              <a:defRPr/>
            </a:pPr>
            <a:r>
              <a:rPr lang="es-ES" sz="2400" b="1" dirty="0">
                <a:solidFill>
                  <a:srgbClr val="FFC000"/>
                </a:solidFill>
                <a:latin typeface="Century Gothic" panose="020B0502020202020204" pitchFamily="34" charset="0"/>
              </a:rPr>
              <a:t>¿Es bíblica la idea del libre albedrío? ¿Qué escrituras lo respaldan?</a:t>
            </a:r>
            <a:endParaRPr lang="en-US" sz="2400" b="1"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2666608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E73715-6D45-DA10-1D72-42A8280C628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59F7FD8-4676-9E74-C50B-8E1E211A2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B053A21-07A2-EF97-15B0-D86CCF2ACEC8}"/>
              </a:ext>
            </a:extLst>
          </p:cNvPr>
          <p:cNvPicPr>
            <a:picLocks noChangeAspect="1"/>
          </p:cNvPicPr>
          <p:nvPr/>
        </p:nvPicPr>
        <p:blipFill>
          <a:blip r:embed="rId2">
            <a:alphaModFix amt="35000"/>
          </a:blip>
          <a:srcRect b="19"/>
          <a:stretch>
            <a:fillRect/>
          </a:stretch>
        </p:blipFill>
        <p:spPr>
          <a:xfrm>
            <a:off x="23679" y="0"/>
            <a:ext cx="12191980" cy="6856718"/>
          </a:xfrm>
          <a:prstGeom prst="rect">
            <a:avLst/>
          </a:prstGeom>
        </p:spPr>
      </p:pic>
      <p:sp>
        <p:nvSpPr>
          <p:cNvPr id="6" name="Círculo: vacío 5">
            <a:extLst>
              <a:ext uri="{FF2B5EF4-FFF2-40B4-BE49-F238E27FC236}">
                <a16:creationId xmlns:a16="http://schemas.microsoft.com/office/drawing/2014/main" id="{7BFEC596-AA27-F9B3-071D-BE22D8974283}"/>
              </a:ext>
            </a:extLst>
          </p:cNvPr>
          <p:cNvSpPr/>
          <p:nvPr/>
        </p:nvSpPr>
        <p:spPr>
          <a:xfrm>
            <a:off x="6964605" y="2588080"/>
            <a:ext cx="3689531" cy="3689541"/>
          </a:xfrm>
          <a:prstGeom prst="donut">
            <a:avLst>
              <a:gd name="adj" fmla="val 4282"/>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2">
            <a:extLst>
              <a:ext uri="{FF2B5EF4-FFF2-40B4-BE49-F238E27FC236}">
                <a16:creationId xmlns:a16="http://schemas.microsoft.com/office/drawing/2014/main" id="{DA69E399-6FCD-0DF6-E1AE-F42E78908DEC}"/>
              </a:ext>
            </a:extLst>
          </p:cNvPr>
          <p:cNvSpPr>
            <a:spLocks noGrp="1" noChangeArrowheads="1"/>
          </p:cNvSpPr>
          <p:nvPr>
            <p:ph type="title"/>
          </p:nvPr>
        </p:nvSpPr>
        <p:spPr>
          <a:xfrm>
            <a:off x="6956313" y="713493"/>
            <a:ext cx="3584275" cy="1716698"/>
          </a:xfrm>
        </p:spPr>
        <p:txBody>
          <a:bodyPr vert="horz" lIns="91440" tIns="45720" rIns="91440" bIns="45720" rtlCol="0" anchor="b">
            <a:normAutofit fontScale="90000"/>
          </a:bodyPr>
          <a:lstStyle/>
          <a:p>
            <a:pPr algn="ctr">
              <a:defRPr/>
            </a:pPr>
            <a:r>
              <a:rPr lang="es-MX" noProof="0" dirty="0">
                <a:latin typeface="Impact" panose="020B0806030902050204" pitchFamily="34" charset="0"/>
              </a:rPr>
              <a:t>Juan Calvino  sobre </a:t>
            </a:r>
            <a:r>
              <a:rPr lang="es-MX" noProof="0" dirty="0">
                <a:solidFill>
                  <a:schemeClr val="accent2"/>
                </a:solidFill>
                <a:latin typeface="Impact" panose="020B0806030902050204" pitchFamily="34" charset="0"/>
              </a:rPr>
              <a:t>la predestinación</a:t>
            </a:r>
          </a:p>
        </p:txBody>
      </p:sp>
      <p:pic>
        <p:nvPicPr>
          <p:cNvPr id="2" name="Picture 2" descr="john-calvin1">
            <a:extLst>
              <a:ext uri="{FF2B5EF4-FFF2-40B4-BE49-F238E27FC236}">
                <a16:creationId xmlns:a16="http://schemas.microsoft.com/office/drawing/2014/main" id="{8C6CE17E-AADF-0B4C-5A30-E2B563F8B9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60" b="6660"/>
          <a:stretch>
            <a:fillRect/>
          </a:stretch>
        </p:blipFill>
        <p:spPr bwMode="auto">
          <a:xfrm>
            <a:off x="7195931" y="2813091"/>
            <a:ext cx="3232025" cy="323202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ector recto 10">
            <a:extLst>
              <a:ext uri="{FF2B5EF4-FFF2-40B4-BE49-F238E27FC236}">
                <a16:creationId xmlns:a16="http://schemas.microsoft.com/office/drawing/2014/main" id="{52B47FC6-89BC-BF09-4C9E-5E5F4ABB2626}"/>
              </a:ext>
            </a:extLst>
          </p:cNvPr>
          <p:cNvCxnSpPr/>
          <p:nvPr/>
        </p:nvCxnSpPr>
        <p:spPr>
          <a:xfrm>
            <a:off x="6331220" y="1698646"/>
            <a:ext cx="0" cy="4146823"/>
          </a:xfrm>
          <a:prstGeom prst="line">
            <a:avLst/>
          </a:prstGeom>
          <a:ln w="76200">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
        <p:nvSpPr>
          <p:cNvPr id="12" name="Text Box 3">
            <a:extLst>
              <a:ext uri="{FF2B5EF4-FFF2-40B4-BE49-F238E27FC236}">
                <a16:creationId xmlns:a16="http://schemas.microsoft.com/office/drawing/2014/main" id="{3F44D446-64E5-216F-B31C-7C4C235EE807}"/>
              </a:ext>
            </a:extLst>
          </p:cNvPr>
          <p:cNvSpPr txBox="1">
            <a:spLocks noChangeArrowheads="1"/>
          </p:cNvSpPr>
          <p:nvPr/>
        </p:nvSpPr>
        <p:spPr bwMode="auto">
          <a:xfrm>
            <a:off x="636107" y="1427918"/>
            <a:ext cx="5225890"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Llamamos predestinación al decreto eterno de Dios, por el cual determinó consigo mismo lo que quería que cada ser humano fuera. Pues no todos son creados en igualdad de condiciones; más bien, la vida eterna está predestinada para algunos, la condenación eterna para otros. Por lo tanto, como todo ser humano ha sido creado para uno u otro de estos fines, hablamos de él como predestinado a la vida o a la muerte”.</a:t>
            </a:r>
          </a:p>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Utiliza Efesios 1:4, Juan 17:6 y 6:37 y Romanos 9 </a:t>
            </a:r>
          </a:p>
        </p:txBody>
      </p:sp>
    </p:spTree>
    <p:extLst>
      <p:ext uri="{BB962C8B-B14F-4D97-AF65-F5344CB8AC3E}">
        <p14:creationId xmlns:p14="http://schemas.microsoft.com/office/powerpoint/2010/main" val="2439444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6778C6-DF17-B6FA-E0CB-5692A51BF80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4D05507-F1DB-A7F9-19CF-F183204D0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D5A6E96A-D5D1-E166-850D-F83758D220FF}"/>
              </a:ext>
            </a:extLst>
          </p:cNvPr>
          <p:cNvPicPr>
            <a:picLocks noChangeAspect="1"/>
          </p:cNvPicPr>
          <p:nvPr/>
        </p:nvPicPr>
        <p:blipFill>
          <a:blip r:embed="rId2">
            <a:alphaModFix amt="35000"/>
          </a:blip>
          <a:srcRect b="19"/>
          <a:stretch>
            <a:fillRect/>
          </a:stretch>
        </p:blipFill>
        <p:spPr>
          <a:xfrm>
            <a:off x="23679" y="0"/>
            <a:ext cx="12191980" cy="6856718"/>
          </a:xfrm>
          <a:prstGeom prst="rect">
            <a:avLst/>
          </a:prstGeom>
        </p:spPr>
      </p:pic>
      <p:sp>
        <p:nvSpPr>
          <p:cNvPr id="6" name="Círculo: vacío 5">
            <a:extLst>
              <a:ext uri="{FF2B5EF4-FFF2-40B4-BE49-F238E27FC236}">
                <a16:creationId xmlns:a16="http://schemas.microsoft.com/office/drawing/2014/main" id="{787D34E5-9CBB-744B-CDF0-557C7C562570}"/>
              </a:ext>
            </a:extLst>
          </p:cNvPr>
          <p:cNvSpPr/>
          <p:nvPr/>
        </p:nvSpPr>
        <p:spPr>
          <a:xfrm>
            <a:off x="1130348" y="2766982"/>
            <a:ext cx="3689531" cy="3689541"/>
          </a:xfrm>
          <a:prstGeom prst="donut">
            <a:avLst>
              <a:gd name="adj" fmla="val 4282"/>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2">
            <a:extLst>
              <a:ext uri="{FF2B5EF4-FFF2-40B4-BE49-F238E27FC236}">
                <a16:creationId xmlns:a16="http://schemas.microsoft.com/office/drawing/2014/main" id="{07CF02FC-8BED-5A77-158C-31CB3E3B880C}"/>
              </a:ext>
            </a:extLst>
          </p:cNvPr>
          <p:cNvSpPr>
            <a:spLocks noGrp="1" noChangeArrowheads="1"/>
          </p:cNvSpPr>
          <p:nvPr>
            <p:ph type="title"/>
          </p:nvPr>
        </p:nvSpPr>
        <p:spPr>
          <a:xfrm>
            <a:off x="834890" y="633981"/>
            <a:ext cx="3871442" cy="1975111"/>
          </a:xfrm>
        </p:spPr>
        <p:txBody>
          <a:bodyPr vert="horz" lIns="91440" tIns="45720" rIns="91440" bIns="45720" rtlCol="0" anchor="b">
            <a:normAutofit fontScale="90000"/>
          </a:bodyPr>
          <a:lstStyle/>
          <a:p>
            <a:pPr algn="ctr">
              <a:defRPr/>
            </a:pPr>
            <a:r>
              <a:rPr lang="es-MX" noProof="0" dirty="0">
                <a:latin typeface="Impact" panose="020B0806030902050204" pitchFamily="34" charset="0"/>
              </a:rPr>
              <a:t>Juan Calvino  sobre </a:t>
            </a:r>
            <a:r>
              <a:rPr lang="es-MX" noProof="0" dirty="0">
                <a:solidFill>
                  <a:schemeClr val="accent2"/>
                </a:solidFill>
                <a:latin typeface="Impact" panose="020B0806030902050204" pitchFamily="34" charset="0"/>
              </a:rPr>
              <a:t>la depravación total</a:t>
            </a:r>
          </a:p>
        </p:txBody>
      </p:sp>
      <p:pic>
        <p:nvPicPr>
          <p:cNvPr id="2" name="Picture 2" descr="john-calvin1">
            <a:extLst>
              <a:ext uri="{FF2B5EF4-FFF2-40B4-BE49-F238E27FC236}">
                <a16:creationId xmlns:a16="http://schemas.microsoft.com/office/drawing/2014/main" id="{D58ACABC-279F-BDEA-A198-C5EE19E07B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60" b="6660"/>
          <a:stretch>
            <a:fillRect/>
          </a:stretch>
        </p:blipFill>
        <p:spPr bwMode="auto">
          <a:xfrm>
            <a:off x="1361674" y="2991993"/>
            <a:ext cx="3232025" cy="323202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ector recto 10">
            <a:extLst>
              <a:ext uri="{FF2B5EF4-FFF2-40B4-BE49-F238E27FC236}">
                <a16:creationId xmlns:a16="http://schemas.microsoft.com/office/drawing/2014/main" id="{7C4683B9-1C88-2909-F0FF-6A8EB0B30651}"/>
              </a:ext>
            </a:extLst>
          </p:cNvPr>
          <p:cNvCxnSpPr/>
          <p:nvPr/>
        </p:nvCxnSpPr>
        <p:spPr>
          <a:xfrm>
            <a:off x="5317430" y="1738402"/>
            <a:ext cx="0" cy="4146823"/>
          </a:xfrm>
          <a:prstGeom prst="line">
            <a:avLst/>
          </a:prstGeom>
          <a:ln w="76200">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
        <p:nvSpPr>
          <p:cNvPr id="3" name="Text Box 3">
            <a:extLst>
              <a:ext uri="{FF2B5EF4-FFF2-40B4-BE49-F238E27FC236}">
                <a16:creationId xmlns:a16="http://schemas.microsoft.com/office/drawing/2014/main" id="{A446B170-B448-9DC3-7D56-FC206A97B11D}"/>
              </a:ext>
            </a:extLst>
          </p:cNvPr>
          <p:cNvSpPr txBox="1">
            <a:spLocks noChangeArrowheads="1"/>
          </p:cNvSpPr>
          <p:nvPr/>
        </p:nvSpPr>
        <p:spPr bwMode="auto">
          <a:xfrm>
            <a:off x="5739089" y="1571842"/>
            <a:ext cx="522589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(Institución 1.15.4)  “Aunque admitimos que la imagen de Dios no fue totalmente aniquilada y destruida en él [Adán], sin embargo, fue tan corrompida que lo que queda es una deformidad espantosa”.</a:t>
            </a:r>
          </a:p>
          <a:p>
            <a:pPr marL="0" marR="0" lvl="0" indent="0" defTabSz="914400" rtl="0" eaLnBrk="1" fontAlgn="auto" latinLnBrk="0" hangingPunct="1">
              <a:lnSpc>
                <a:spcPct val="100000"/>
              </a:lnSpc>
              <a:spcBef>
                <a:spcPct val="5000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ct val="5000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“¿Qué queda en los hombres? Solo son alimañas y podredumbre”.</a:t>
            </a:r>
          </a:p>
        </p:txBody>
      </p:sp>
    </p:spTree>
    <p:extLst>
      <p:ext uri="{BB962C8B-B14F-4D97-AF65-F5344CB8AC3E}">
        <p14:creationId xmlns:p14="http://schemas.microsoft.com/office/powerpoint/2010/main" val="8881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B4F5E9A-694D-70A0-A7F2-8BF26D423F68}"/>
              </a:ext>
            </a:extLst>
          </p:cNvPr>
          <p:cNvPicPr>
            <a:picLocks noChangeAspect="1"/>
          </p:cNvPicPr>
          <p:nvPr/>
        </p:nvPicPr>
        <p:blipFill>
          <a:blip r:embed="rId3">
            <a:alphaModFix amt="50000"/>
          </a:blip>
          <a:srcRect t="24141" r="-1" b="24390"/>
          <a:stretch>
            <a:fillRect/>
          </a:stretch>
        </p:blipFill>
        <p:spPr>
          <a:xfrm>
            <a:off x="20" y="10"/>
            <a:ext cx="12191980" cy="6857990"/>
          </a:xfrm>
          <a:prstGeom prst="rect">
            <a:avLst/>
          </a:prstGeom>
          <a:solidFill>
            <a:schemeClr val="tx1"/>
          </a:solidFill>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91DB77F2-2E16-3B2A-49CE-E8DE4864E2B8}"/>
              </a:ext>
            </a:extLst>
          </p:cNvPr>
          <p:cNvSpPr>
            <a:spLocks noGrp="1" noChangeArrowheads="1"/>
          </p:cNvSpPr>
          <p:nvPr>
            <p:ph type="title"/>
          </p:nvPr>
        </p:nvSpPr>
        <p:spPr>
          <a:xfrm>
            <a:off x="838199" y="1065862"/>
            <a:ext cx="6052955" cy="4726276"/>
          </a:xfrm>
        </p:spPr>
        <p:txBody>
          <a:bodyPr vert="horz" lIns="91440" tIns="45720" rIns="91440" bIns="45720" rtlCol="0" anchor="ctr">
            <a:normAutofit/>
          </a:bodyPr>
          <a:lstStyle/>
          <a:p>
            <a:pPr algn="r">
              <a:defRPr/>
            </a:pPr>
            <a:r>
              <a:rPr lang="en-US" sz="8000" dirty="0">
                <a:ln w="22225">
                  <a:solidFill>
                    <a:srgbClr val="FFFFFF"/>
                  </a:solidFill>
                </a:ln>
                <a:noFill/>
                <a:latin typeface="Impact" panose="020B0806030902050204" pitchFamily="34" charset="0"/>
              </a:rPr>
              <a:t>Teodoro de Beza</a:t>
            </a:r>
            <a:r>
              <a:rPr lang="en-US" sz="8000" noProof="0" dirty="0">
                <a:ln w="22225">
                  <a:solidFill>
                    <a:srgbClr val="FFFFFF"/>
                  </a:solidFill>
                </a:ln>
                <a:noFill/>
                <a:latin typeface="Impact" panose="020B0806030902050204" pitchFamily="34" charset="0"/>
              </a:rPr>
              <a:t> (1519-1605)</a:t>
            </a:r>
          </a:p>
        </p:txBody>
      </p:sp>
      <p:sp>
        <p:nvSpPr>
          <p:cNvPr id="6" name="Text Box 3">
            <a:extLst>
              <a:ext uri="{FF2B5EF4-FFF2-40B4-BE49-F238E27FC236}">
                <a16:creationId xmlns:a16="http://schemas.microsoft.com/office/drawing/2014/main" id="{69EB140A-18FE-DD99-E0ED-F5E81DE5AB48}"/>
              </a:ext>
            </a:extLst>
          </p:cNvPr>
          <p:cNvSpPr txBox="1">
            <a:spLocks noChangeArrowheads="1"/>
          </p:cNvSpPr>
          <p:nvPr/>
        </p:nvSpPr>
        <p:spPr bwMode="auto">
          <a:xfrm>
            <a:off x="7534641" y="1065862"/>
            <a:ext cx="3860002" cy="47262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lnSpcReduction="10000"/>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indent="-228600">
              <a:lnSpc>
                <a:spcPct val="90000"/>
              </a:lnSpc>
              <a:spcBef>
                <a:spcPct val="50000"/>
              </a:spcBef>
              <a:buClrTx/>
              <a:buFont typeface="Arial" panose="020B0604020202020204" pitchFamily="34" charset="0"/>
              <a:buChar char="•"/>
            </a:pPr>
            <a:r>
              <a:rPr lang="es-ES" sz="2400" noProof="0" dirty="0">
                <a:solidFill>
                  <a:srgbClr val="FFFFFF"/>
                </a:solidFill>
                <a:latin typeface="Century Gothic" panose="020B0502020202020204" pitchFamily="34" charset="0"/>
              </a:rPr>
              <a:t>Sucesor de Calvino en Ginebra</a:t>
            </a:r>
          </a:p>
          <a:p>
            <a:pPr indent="-228600">
              <a:lnSpc>
                <a:spcPct val="90000"/>
              </a:lnSpc>
              <a:spcBef>
                <a:spcPct val="50000"/>
              </a:spcBef>
              <a:buClrTx/>
              <a:buFont typeface="Arial" panose="020B0604020202020204" pitchFamily="34" charset="0"/>
              <a:buChar char="•"/>
            </a:pPr>
            <a:endParaRPr lang="es-ES" sz="2400" noProof="0" dirty="0">
              <a:solidFill>
                <a:srgbClr val="FFFFFF"/>
              </a:solidFill>
              <a:latin typeface="Century Gothic" panose="020B0502020202020204" pitchFamily="34" charset="0"/>
            </a:endParaRPr>
          </a:p>
          <a:p>
            <a:pPr indent="-228600">
              <a:lnSpc>
                <a:spcPct val="90000"/>
              </a:lnSpc>
              <a:spcBef>
                <a:spcPct val="50000"/>
              </a:spcBef>
              <a:buClrTx/>
              <a:buFont typeface="Arial" panose="020B0604020202020204" pitchFamily="34" charset="0"/>
              <a:buChar char="•"/>
            </a:pPr>
            <a:r>
              <a:rPr lang="es-ES" sz="2400" noProof="0" dirty="0">
                <a:solidFill>
                  <a:srgbClr val="FFFFFF"/>
                </a:solidFill>
                <a:latin typeface="Century Gothic" panose="020B0502020202020204" pitchFamily="34" charset="0"/>
              </a:rPr>
              <a:t>Creó lo que ahora se llama calvinismo</a:t>
            </a:r>
          </a:p>
          <a:p>
            <a:pPr indent="-228600">
              <a:lnSpc>
                <a:spcPct val="90000"/>
              </a:lnSpc>
              <a:spcBef>
                <a:spcPct val="50000"/>
              </a:spcBef>
              <a:buClrTx/>
              <a:buFont typeface="Arial" panose="020B0604020202020204" pitchFamily="34" charset="0"/>
              <a:buChar char="•"/>
            </a:pPr>
            <a:endParaRPr lang="es-ES" sz="2400" noProof="0" dirty="0">
              <a:solidFill>
                <a:srgbClr val="FFFFFF"/>
              </a:solidFill>
              <a:latin typeface="Century Gothic" panose="020B0502020202020204" pitchFamily="34" charset="0"/>
            </a:endParaRPr>
          </a:p>
          <a:p>
            <a:pPr indent="-228600">
              <a:lnSpc>
                <a:spcPct val="90000"/>
              </a:lnSpc>
              <a:spcBef>
                <a:spcPct val="50000"/>
              </a:spcBef>
              <a:buClrTx/>
              <a:buFont typeface="Arial" panose="020B0604020202020204" pitchFamily="34" charset="0"/>
              <a:buChar char="•"/>
            </a:pPr>
            <a:r>
              <a:rPr lang="es-ES" sz="2400" noProof="0" dirty="0" err="1">
                <a:solidFill>
                  <a:srgbClr val="FFFFFF"/>
                </a:solidFill>
                <a:latin typeface="Century Gothic" panose="020B0502020202020204" pitchFamily="34" charset="0"/>
              </a:rPr>
              <a:t>TULIP</a:t>
            </a:r>
            <a:endParaRPr lang="es-ES" sz="2400" noProof="0" dirty="0">
              <a:solidFill>
                <a:srgbClr val="FFFFFF"/>
              </a:solidFill>
              <a:latin typeface="Century Gothic" panose="020B0502020202020204" pitchFamily="34" charset="0"/>
            </a:endParaRPr>
          </a:p>
          <a:p>
            <a:pPr indent="-228600">
              <a:lnSpc>
                <a:spcPct val="90000"/>
              </a:lnSpc>
              <a:spcBef>
                <a:spcPct val="50000"/>
              </a:spcBef>
              <a:buClrTx/>
              <a:buFont typeface="Arial" panose="020B0604020202020204" pitchFamily="34" charset="0"/>
              <a:buChar char="•"/>
            </a:pPr>
            <a:endParaRPr lang="es-ES" sz="2400" noProof="0" dirty="0">
              <a:solidFill>
                <a:srgbClr val="FFFFFF"/>
              </a:solidFill>
              <a:latin typeface="Century Gothic" panose="020B0502020202020204" pitchFamily="34" charset="0"/>
            </a:endParaRPr>
          </a:p>
          <a:p>
            <a:pPr indent="-228600">
              <a:lnSpc>
                <a:spcPct val="90000"/>
              </a:lnSpc>
              <a:spcBef>
                <a:spcPct val="50000"/>
              </a:spcBef>
              <a:buClrTx/>
              <a:buFont typeface="Arial" panose="020B0604020202020204" pitchFamily="34" charset="0"/>
              <a:buChar char="•"/>
            </a:pPr>
            <a:r>
              <a:rPr lang="es-ES" sz="2400" noProof="0" dirty="0">
                <a:solidFill>
                  <a:srgbClr val="FFFFFF"/>
                </a:solidFill>
                <a:latin typeface="Century Gothic" panose="020B0502020202020204" pitchFamily="34" charset="0"/>
              </a:rPr>
              <a:t>Supralapsarianismo (en oposición al infralapsarianismo)</a:t>
            </a:r>
          </a:p>
        </p:txBody>
      </p:sp>
      <p:cxnSp>
        <p:nvCxnSpPr>
          <p:cNvPr id="7" name="Conector recto 6">
            <a:extLst>
              <a:ext uri="{FF2B5EF4-FFF2-40B4-BE49-F238E27FC236}">
                <a16:creationId xmlns:a16="http://schemas.microsoft.com/office/drawing/2014/main" id="{1743493A-2F3F-1570-BB9F-8F30482A2D55}"/>
              </a:ext>
            </a:extLst>
          </p:cNvPr>
          <p:cNvCxnSpPr/>
          <p:nvPr/>
        </p:nvCxnSpPr>
        <p:spPr>
          <a:xfrm>
            <a:off x="7126351" y="2376446"/>
            <a:ext cx="0" cy="2127975"/>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94926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37DA50-7548-CE65-CBDE-690956C4AF8D}"/>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C316066-C5E7-C468-D38E-470703A24947}"/>
              </a:ext>
            </a:extLst>
          </p:cNvPr>
          <p:cNvPicPr>
            <a:picLocks noChangeAspect="1"/>
          </p:cNvPicPr>
          <p:nvPr/>
        </p:nvPicPr>
        <p:blipFill>
          <a:blip r:embed="rId3">
            <a:alphaModFix amt="50000"/>
          </a:blip>
          <a:srcRect t="24141" r="-1" b="24390"/>
          <a:stretch>
            <a:fillRect/>
          </a:stretch>
        </p:blipFill>
        <p:spPr>
          <a:xfrm>
            <a:off x="20" y="10"/>
            <a:ext cx="12191980" cy="6857990"/>
          </a:xfrm>
          <a:prstGeom prst="rect">
            <a:avLst/>
          </a:prstGeom>
          <a:solidFill>
            <a:schemeClr val="tx1"/>
          </a:solidFill>
        </p:spPr>
      </p:pic>
      <p:sp>
        <p:nvSpPr>
          <p:cNvPr id="9" name="Rectangle 8">
            <a:extLst>
              <a:ext uri="{FF2B5EF4-FFF2-40B4-BE49-F238E27FC236}">
                <a16:creationId xmlns:a16="http://schemas.microsoft.com/office/drawing/2014/main" id="{4B7D430E-8743-A621-AB0F-75090453B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2">
            <a:extLst>
              <a:ext uri="{FF2B5EF4-FFF2-40B4-BE49-F238E27FC236}">
                <a16:creationId xmlns:a16="http://schemas.microsoft.com/office/drawing/2014/main" id="{1631BEB8-1333-E92A-6B94-2A4F91816597}"/>
              </a:ext>
            </a:extLst>
          </p:cNvPr>
          <p:cNvSpPr>
            <a:spLocks noGrp="1" noChangeArrowheads="1"/>
          </p:cNvSpPr>
          <p:nvPr>
            <p:ph type="title"/>
          </p:nvPr>
        </p:nvSpPr>
        <p:spPr>
          <a:xfrm>
            <a:off x="889257" y="479712"/>
            <a:ext cx="2003316" cy="4726276"/>
          </a:xfrm>
        </p:spPr>
        <p:txBody>
          <a:bodyPr vert="horz" lIns="91440" tIns="45720" rIns="91440" bIns="45720" rtlCol="0" anchor="ctr">
            <a:noAutofit/>
          </a:bodyPr>
          <a:lstStyle/>
          <a:p>
            <a:pPr algn="ctr">
              <a:defRPr/>
            </a:pPr>
            <a:r>
              <a:rPr lang="en-US" sz="4800" dirty="0">
                <a:ln w="22225">
                  <a:solidFill>
                    <a:srgbClr val="FFFFFF"/>
                  </a:solidFill>
                </a:ln>
                <a:noFill/>
                <a:latin typeface="Impact" panose="020B0806030902050204" pitchFamily="34" charset="0"/>
              </a:rPr>
              <a:t>T</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U</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L</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I</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P</a:t>
            </a:r>
            <a:endParaRPr lang="en-US" sz="4800" noProof="0" dirty="0">
              <a:ln w="22225">
                <a:solidFill>
                  <a:srgbClr val="FFFFFF"/>
                </a:solidFill>
              </a:ln>
              <a:noFill/>
              <a:latin typeface="Impact" panose="020B0806030902050204" pitchFamily="34" charset="0"/>
            </a:endParaRPr>
          </a:p>
        </p:txBody>
      </p:sp>
      <p:sp>
        <p:nvSpPr>
          <p:cNvPr id="6" name="Text Box 3">
            <a:extLst>
              <a:ext uri="{FF2B5EF4-FFF2-40B4-BE49-F238E27FC236}">
                <a16:creationId xmlns:a16="http://schemas.microsoft.com/office/drawing/2014/main" id="{034A21BC-9A13-5A25-E812-E0CDCD045C05}"/>
              </a:ext>
            </a:extLst>
          </p:cNvPr>
          <p:cNvSpPr txBox="1">
            <a:spLocks noChangeArrowheads="1"/>
          </p:cNvSpPr>
          <p:nvPr/>
        </p:nvSpPr>
        <p:spPr bwMode="auto">
          <a:xfrm>
            <a:off x="2888208" y="1181903"/>
            <a:ext cx="8229601" cy="32281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Depravación total         (</a:t>
            </a:r>
            <a:r>
              <a:rPr kumimoji="0" lang="es-ES"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rPr>
              <a:t>T</a:t>
            </a: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otal </a:t>
            </a:r>
            <a:r>
              <a:rPr kumimoji="0" lang="es-ES"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depravity</a:t>
            </a: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Elección incondicional (</a:t>
            </a:r>
            <a:r>
              <a:rPr kumimoji="0" lang="es-ES"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U</a:t>
            </a:r>
            <a:r>
              <a:rPr kumimoji="0" lang="es-ES"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nconditional</a:t>
            </a: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election</a:t>
            </a: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Expiación limitada         (</a:t>
            </a:r>
            <a:r>
              <a:rPr kumimoji="0" lang="es-ES"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L</a:t>
            </a:r>
            <a:r>
              <a:rPr kumimoji="0" lang="es-ES"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a:t>
            </a:r>
            <a:r>
              <a:rPr kumimoji="0" lang="es-ES"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mited</a:t>
            </a: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atonement</a:t>
            </a: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Gracia irresistible            (</a:t>
            </a:r>
            <a:r>
              <a:rPr kumimoji="0" lang="es-ES"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rPr>
              <a:t>I</a:t>
            </a: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rresistible </a:t>
            </a:r>
            <a:r>
              <a:rPr kumimoji="0" lang="es-ES"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grace</a:t>
            </a: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lvl="0" indent="-228600">
              <a:lnSpc>
                <a:spcPct val="90000"/>
              </a:lnSpc>
              <a:spcBef>
                <a:spcPct val="50000"/>
              </a:spcBef>
              <a:buClrTx/>
              <a:buFont typeface="Arial" panose="020B0604020202020204" pitchFamily="34" charset="0"/>
              <a:buChar char="•"/>
            </a:pP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Perseverancia de los </a:t>
            </a:r>
            <a:r>
              <a:rPr lang="es-ES" sz="2400" dirty="0">
                <a:solidFill>
                  <a:srgbClr val="FFFFFF"/>
                </a:solidFill>
                <a:latin typeface="Century Gothic" panose="020B0502020202020204" pitchFamily="34" charset="0"/>
              </a:rPr>
              <a:t>santos (</a:t>
            </a:r>
            <a:r>
              <a:rPr lang="es-ES" b="1" dirty="0" err="1">
                <a:solidFill>
                  <a:srgbClr val="FFFF00"/>
                </a:solidFill>
                <a:latin typeface="Century Gothic" panose="020B0502020202020204" pitchFamily="34" charset="0"/>
              </a:rPr>
              <a:t>P</a:t>
            </a:r>
            <a:r>
              <a:rPr lang="es-ES" sz="2400" dirty="0" err="1">
                <a:solidFill>
                  <a:srgbClr val="FFFFFF"/>
                </a:solidFill>
                <a:latin typeface="Century Gothic" panose="020B0502020202020204" pitchFamily="34" charset="0"/>
              </a:rPr>
              <a:t>erseverance</a:t>
            </a:r>
            <a:r>
              <a:rPr lang="es-ES" sz="2400" dirty="0">
                <a:solidFill>
                  <a:srgbClr val="FFFFFF"/>
                </a:solidFill>
                <a:latin typeface="Century Gothic" panose="020B0502020202020204" pitchFamily="34" charset="0"/>
              </a:rPr>
              <a:t> </a:t>
            </a:r>
            <a:r>
              <a:rPr lang="es-ES" sz="2400" dirty="0" err="1">
                <a:solidFill>
                  <a:srgbClr val="FFFFFF"/>
                </a:solidFill>
                <a:latin typeface="Century Gothic" panose="020B0502020202020204" pitchFamily="34" charset="0"/>
              </a:rPr>
              <a:t>of</a:t>
            </a:r>
            <a:r>
              <a:rPr lang="es-ES" sz="2400" dirty="0">
                <a:solidFill>
                  <a:srgbClr val="FFFFFF"/>
                </a:solidFill>
                <a:latin typeface="Century Gothic" panose="020B0502020202020204" pitchFamily="34" charset="0"/>
              </a:rPr>
              <a:t> </a:t>
            </a:r>
            <a:r>
              <a:rPr lang="es-ES" sz="2400" dirty="0" err="1">
                <a:solidFill>
                  <a:srgbClr val="FFFFFF"/>
                </a:solidFill>
                <a:latin typeface="Century Gothic" panose="020B0502020202020204" pitchFamily="34" charset="0"/>
              </a:rPr>
              <a:t>the</a:t>
            </a:r>
            <a:r>
              <a:rPr lang="es-ES" sz="2400" dirty="0">
                <a:solidFill>
                  <a:srgbClr val="FFFFFF"/>
                </a:solidFill>
                <a:latin typeface="Century Gothic" panose="020B0502020202020204" pitchFamily="34" charset="0"/>
              </a:rPr>
              <a:t> </a:t>
            </a:r>
            <a:r>
              <a:rPr lang="es-ES" sz="2400" dirty="0" err="1">
                <a:solidFill>
                  <a:srgbClr val="FFFFFF"/>
                </a:solidFill>
                <a:latin typeface="Century Gothic" panose="020B0502020202020204" pitchFamily="34" charset="0"/>
              </a:rPr>
              <a:t>saints</a:t>
            </a:r>
            <a:r>
              <a:rPr lang="es-ES" sz="2400" dirty="0">
                <a:solidFill>
                  <a:srgbClr val="FFFFFF"/>
                </a:solidFill>
                <a:latin typeface="Century Gothic" panose="020B0502020202020204" pitchFamily="34" charset="0"/>
              </a:rPr>
              <a:t>) [</a:t>
            </a:r>
            <a:r>
              <a:rPr kumimoji="0" lang="es-E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una vez salvo, siempre salvo]</a:t>
            </a:r>
          </a:p>
        </p:txBody>
      </p:sp>
      <p:cxnSp>
        <p:nvCxnSpPr>
          <p:cNvPr id="7" name="Conector recto 6">
            <a:extLst>
              <a:ext uri="{FF2B5EF4-FFF2-40B4-BE49-F238E27FC236}">
                <a16:creationId xmlns:a16="http://schemas.microsoft.com/office/drawing/2014/main" id="{315463F6-5F25-F6D5-68DD-E950D9F58866}"/>
              </a:ext>
            </a:extLst>
          </p:cNvPr>
          <p:cNvCxnSpPr/>
          <p:nvPr/>
        </p:nvCxnSpPr>
        <p:spPr>
          <a:xfrm>
            <a:off x="2479920" y="1743404"/>
            <a:ext cx="0" cy="2127975"/>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sp>
        <p:nvSpPr>
          <p:cNvPr id="2" name="Rectangle 3">
            <a:extLst>
              <a:ext uri="{FF2B5EF4-FFF2-40B4-BE49-F238E27FC236}">
                <a16:creationId xmlns:a16="http://schemas.microsoft.com/office/drawing/2014/main" id="{598F8EB7-000C-24A1-0D85-F6F8121C20D7}"/>
              </a:ext>
            </a:extLst>
          </p:cNvPr>
          <p:cNvSpPr txBox="1">
            <a:spLocks noChangeArrowheads="1"/>
          </p:cNvSpPr>
          <p:nvPr/>
        </p:nvSpPr>
        <p:spPr>
          <a:xfrm>
            <a:off x="2888208" y="4533984"/>
            <a:ext cx="8386337" cy="165101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2000" dirty="0">
              <a:solidFill>
                <a:schemeClr val="bg1"/>
              </a:solidFill>
              <a:latin typeface="Century Gothic" panose="020B0502020202020204" pitchFamily="34" charset="0"/>
            </a:endParaRPr>
          </a:p>
          <a:p>
            <a:pPr>
              <a:defRPr/>
            </a:pPr>
            <a:r>
              <a:rPr lang="en-US" sz="2400" dirty="0">
                <a:solidFill>
                  <a:schemeClr val="bg1"/>
                </a:solidFill>
                <a:latin typeface="Century Gothic" panose="020B0502020202020204" pitchFamily="34" charset="0"/>
              </a:rPr>
              <a:t>Todo </a:t>
            </a:r>
            <a:r>
              <a:rPr lang="en-US" sz="2400" dirty="0" err="1">
                <a:solidFill>
                  <a:schemeClr val="bg1"/>
                </a:solidFill>
                <a:latin typeface="Century Gothic" panose="020B0502020202020204" pitchFamily="34" charset="0"/>
              </a:rPr>
              <a:t>este</a:t>
            </a:r>
            <a:r>
              <a:rPr lang="en-US" sz="2400" dirty="0">
                <a:solidFill>
                  <a:schemeClr val="bg1"/>
                </a:solidFill>
                <a:latin typeface="Century Gothic" panose="020B0502020202020204" pitchFamily="34" charset="0"/>
              </a:rPr>
              <a:t> </a:t>
            </a:r>
            <a:r>
              <a:rPr lang="en-US" sz="2400" dirty="0" err="1">
                <a:solidFill>
                  <a:schemeClr val="bg1"/>
                </a:solidFill>
                <a:latin typeface="Century Gothic" panose="020B0502020202020204" pitchFamily="34" charset="0"/>
              </a:rPr>
              <a:t>sistema</a:t>
            </a:r>
            <a:r>
              <a:rPr lang="en-US" sz="2400" dirty="0">
                <a:solidFill>
                  <a:schemeClr val="bg1"/>
                </a:solidFill>
                <a:latin typeface="Century Gothic" panose="020B0502020202020204" pitchFamily="34" charset="0"/>
              </a:rPr>
              <a:t> es:</a:t>
            </a:r>
          </a:p>
          <a:p>
            <a:pPr lvl="1">
              <a:defRPr/>
            </a:pPr>
            <a:r>
              <a:rPr lang="en-US" sz="2000" dirty="0" err="1">
                <a:solidFill>
                  <a:schemeClr val="bg1"/>
                </a:solidFill>
                <a:latin typeface="Century Gothic" panose="020B0502020202020204" pitchFamily="34" charset="0"/>
              </a:rPr>
              <a:t>Lógico</a:t>
            </a:r>
            <a:r>
              <a:rPr lang="en-US" sz="2000" dirty="0">
                <a:solidFill>
                  <a:schemeClr val="bg1"/>
                </a:solidFill>
                <a:latin typeface="Century Gothic" panose="020B0502020202020204" pitchFamily="34" charset="0"/>
              </a:rPr>
              <a:t>    y</a:t>
            </a:r>
          </a:p>
          <a:p>
            <a:pPr lvl="1">
              <a:defRPr/>
            </a:pPr>
            <a:r>
              <a:rPr lang="es-ES" sz="2000" dirty="0">
                <a:solidFill>
                  <a:schemeClr val="bg1"/>
                </a:solidFill>
                <a:latin typeface="Century Gothic" panose="020B0502020202020204" pitchFamily="34" charset="0"/>
              </a:rPr>
              <a:t>Construido sobre la doctrina del pecado original/depravación total</a:t>
            </a:r>
            <a:r>
              <a:rPr lang="en-US" sz="20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430395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B8A54C-1E8B-E92D-DBAA-CCC774FEF02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C1C4B83-E2A1-849A-D7E7-6475ED7BF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0F766F97-9859-743F-97F6-B71E9BC45630}"/>
              </a:ext>
            </a:extLst>
          </p:cNvPr>
          <p:cNvPicPr>
            <a:picLocks noChangeAspect="1"/>
          </p:cNvPicPr>
          <p:nvPr/>
        </p:nvPicPr>
        <p:blipFill>
          <a:blip r:embed="rId3">
            <a:alphaModFix amt="35000"/>
          </a:blip>
          <a:srcRect b="19"/>
          <a:stretch>
            <a:fillRect/>
          </a:stretch>
        </p:blipFill>
        <p:spPr>
          <a:xfrm>
            <a:off x="23679" y="0"/>
            <a:ext cx="12191980" cy="6856718"/>
          </a:xfrm>
          <a:prstGeom prst="rect">
            <a:avLst/>
          </a:prstGeom>
        </p:spPr>
      </p:pic>
      <p:sp>
        <p:nvSpPr>
          <p:cNvPr id="6" name="Círculo: vacío 5">
            <a:extLst>
              <a:ext uri="{FF2B5EF4-FFF2-40B4-BE49-F238E27FC236}">
                <a16:creationId xmlns:a16="http://schemas.microsoft.com/office/drawing/2014/main" id="{2D16DFE6-0F52-5E29-B6FC-EA7CAA7985DE}"/>
              </a:ext>
            </a:extLst>
          </p:cNvPr>
          <p:cNvSpPr/>
          <p:nvPr/>
        </p:nvSpPr>
        <p:spPr>
          <a:xfrm>
            <a:off x="6964605" y="2302330"/>
            <a:ext cx="3689531" cy="3689541"/>
          </a:xfrm>
          <a:prstGeom prst="donut">
            <a:avLst>
              <a:gd name="adj" fmla="val 428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2">
            <a:extLst>
              <a:ext uri="{FF2B5EF4-FFF2-40B4-BE49-F238E27FC236}">
                <a16:creationId xmlns:a16="http://schemas.microsoft.com/office/drawing/2014/main" id="{9B829C78-F684-DB4F-97AE-BE7AF4582692}"/>
              </a:ext>
            </a:extLst>
          </p:cNvPr>
          <p:cNvSpPr>
            <a:spLocks noGrp="1" noChangeArrowheads="1"/>
          </p:cNvSpPr>
          <p:nvPr>
            <p:ph type="title"/>
          </p:nvPr>
        </p:nvSpPr>
        <p:spPr>
          <a:xfrm>
            <a:off x="6956313" y="930663"/>
            <a:ext cx="3584275" cy="1716698"/>
          </a:xfrm>
        </p:spPr>
        <p:txBody>
          <a:bodyPr vert="horz" lIns="91440" tIns="45720" rIns="91440" bIns="45720" rtlCol="0" anchor="b">
            <a:normAutofit fontScale="90000"/>
          </a:bodyPr>
          <a:lstStyle/>
          <a:p>
            <a:pPr algn="ctr">
              <a:defRPr/>
            </a:pPr>
            <a:r>
              <a:rPr lang="es-MX" noProof="0" dirty="0">
                <a:latin typeface="Impact" panose="020B0806030902050204" pitchFamily="34" charset="0"/>
              </a:rPr>
              <a:t>Jacobo Arminio (1560-1609)</a:t>
            </a:r>
            <a:br>
              <a:rPr lang="es-MX" noProof="0" dirty="0">
                <a:latin typeface="Impact" panose="020B0806030902050204" pitchFamily="34" charset="0"/>
              </a:rPr>
            </a:br>
            <a:endParaRPr lang="es-MX" noProof="0" dirty="0">
              <a:solidFill>
                <a:schemeClr val="accent2"/>
              </a:solidFill>
              <a:latin typeface="Impact" panose="020B0806030902050204" pitchFamily="34" charset="0"/>
            </a:endParaRPr>
          </a:p>
        </p:txBody>
      </p:sp>
      <p:cxnSp>
        <p:nvCxnSpPr>
          <p:cNvPr id="11" name="Conector recto 10">
            <a:extLst>
              <a:ext uri="{FF2B5EF4-FFF2-40B4-BE49-F238E27FC236}">
                <a16:creationId xmlns:a16="http://schemas.microsoft.com/office/drawing/2014/main" id="{9ABB4EC6-BAF3-DDAE-0D44-1D795B0E4CF6}"/>
              </a:ext>
            </a:extLst>
          </p:cNvPr>
          <p:cNvCxnSpPr/>
          <p:nvPr/>
        </p:nvCxnSpPr>
        <p:spPr>
          <a:xfrm>
            <a:off x="6331220" y="1698646"/>
            <a:ext cx="0" cy="4146823"/>
          </a:xfrm>
          <a:prstGeom prst="line">
            <a:avLst/>
          </a:prstGeom>
          <a:ln w="76200">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
        <p:nvSpPr>
          <p:cNvPr id="12" name="Text Box 3">
            <a:extLst>
              <a:ext uri="{FF2B5EF4-FFF2-40B4-BE49-F238E27FC236}">
                <a16:creationId xmlns:a16="http://schemas.microsoft.com/office/drawing/2014/main" id="{1957841A-5A1D-0E1D-67C9-C0D71868951E}"/>
              </a:ext>
            </a:extLst>
          </p:cNvPr>
          <p:cNvSpPr txBox="1">
            <a:spLocks noChangeArrowheads="1"/>
          </p:cNvSpPr>
          <p:nvPr/>
        </p:nvSpPr>
        <p:spPr bwMode="auto">
          <a:xfrm>
            <a:off x="636107" y="1427918"/>
            <a:ext cx="522589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457200" marR="0" lvl="0" indent="-457200" algn="r"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Alumno de </a:t>
            </a:r>
            <a:r>
              <a:rPr kumimoji="0" lang="es-ES" sz="2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Beza</a:t>
            </a:r>
            <a:endPar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457200" marR="0" lvl="0" indent="-457200" algn="r"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Se opuso a la idea reformada de la predestinación.</a:t>
            </a:r>
          </a:p>
          <a:p>
            <a:pPr marL="457200" marR="0" lvl="0" indent="-457200" algn="r"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Sinergismo: Dios trabaja junto con nuestro libre albedrío para lograr la salvación.</a:t>
            </a:r>
          </a:p>
          <a:p>
            <a:pPr marL="457200" marR="0" lvl="0" indent="-457200" algn="r"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¿Somos arminianos?</a:t>
            </a:r>
          </a:p>
        </p:txBody>
      </p:sp>
      <p:pic>
        <p:nvPicPr>
          <p:cNvPr id="3" name="Imagen 2">
            <a:extLst>
              <a:ext uri="{FF2B5EF4-FFF2-40B4-BE49-F238E27FC236}">
                <a16:creationId xmlns:a16="http://schemas.microsoft.com/office/drawing/2014/main" id="{486D1A35-A0A9-7CF8-0A2D-672C6F9F96C5}"/>
              </a:ext>
            </a:extLst>
          </p:cNvPr>
          <p:cNvPicPr>
            <a:picLocks noChangeAspect="1"/>
          </p:cNvPicPr>
          <p:nvPr/>
        </p:nvPicPr>
        <p:blipFill rotWithShape="1">
          <a:blip r:embed="rId4"/>
          <a:srcRect t="11375" b="11375"/>
          <a:stretch>
            <a:fillRect/>
          </a:stretch>
        </p:blipFill>
        <p:spPr>
          <a:xfrm>
            <a:off x="7186825" y="2528325"/>
            <a:ext cx="3237548" cy="3237548"/>
          </a:xfrm>
          <a:prstGeom prst="flowChartConnector">
            <a:avLst/>
          </a:prstGeom>
        </p:spPr>
      </p:pic>
    </p:spTree>
    <p:extLst>
      <p:ext uri="{BB962C8B-B14F-4D97-AF65-F5344CB8AC3E}">
        <p14:creationId xmlns:p14="http://schemas.microsoft.com/office/powerpoint/2010/main" val="496085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C0549-160E-5893-947B-63A5DC1E968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8546165-CE2A-2F86-6A28-48F30E3C3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F40DB442-8A0A-D693-F1AA-C3A37FB365B1}"/>
              </a:ext>
            </a:extLst>
          </p:cNvPr>
          <p:cNvPicPr>
            <a:picLocks noChangeAspect="1"/>
          </p:cNvPicPr>
          <p:nvPr/>
        </p:nvPicPr>
        <p:blipFill>
          <a:blip r:embed="rId3">
            <a:alphaModFix amt="35000"/>
          </a:blip>
          <a:srcRect b="19"/>
          <a:stretch>
            <a:fillRect/>
          </a:stretch>
        </p:blipFill>
        <p:spPr>
          <a:xfrm>
            <a:off x="23679" y="0"/>
            <a:ext cx="12191980" cy="6856718"/>
          </a:xfrm>
          <a:prstGeom prst="rect">
            <a:avLst/>
          </a:prstGeom>
        </p:spPr>
      </p:pic>
      <p:sp>
        <p:nvSpPr>
          <p:cNvPr id="6" name="Círculo: vacío 5">
            <a:extLst>
              <a:ext uri="{FF2B5EF4-FFF2-40B4-BE49-F238E27FC236}">
                <a16:creationId xmlns:a16="http://schemas.microsoft.com/office/drawing/2014/main" id="{8782166A-5147-0778-6469-E7EA59E81BF6}"/>
              </a:ext>
            </a:extLst>
          </p:cNvPr>
          <p:cNvSpPr/>
          <p:nvPr/>
        </p:nvSpPr>
        <p:spPr>
          <a:xfrm>
            <a:off x="6964605" y="2302330"/>
            <a:ext cx="3689531" cy="3689541"/>
          </a:xfrm>
          <a:prstGeom prst="donut">
            <a:avLst>
              <a:gd name="adj" fmla="val 4282"/>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2">
            <a:extLst>
              <a:ext uri="{FF2B5EF4-FFF2-40B4-BE49-F238E27FC236}">
                <a16:creationId xmlns:a16="http://schemas.microsoft.com/office/drawing/2014/main" id="{05030EB7-A5EB-E2D2-B019-BF1ABE2E3E32}"/>
              </a:ext>
            </a:extLst>
          </p:cNvPr>
          <p:cNvSpPr>
            <a:spLocks noGrp="1" noChangeArrowheads="1"/>
          </p:cNvSpPr>
          <p:nvPr>
            <p:ph type="title"/>
          </p:nvPr>
        </p:nvSpPr>
        <p:spPr>
          <a:xfrm>
            <a:off x="6668570" y="830427"/>
            <a:ext cx="4274057" cy="1323201"/>
          </a:xfrm>
        </p:spPr>
        <p:txBody>
          <a:bodyPr vert="horz" lIns="91440" tIns="45720" rIns="91440" bIns="45720" rtlCol="0" anchor="b">
            <a:normAutofit fontScale="90000"/>
          </a:bodyPr>
          <a:lstStyle/>
          <a:p>
            <a:pPr algn="ctr">
              <a:defRPr/>
            </a:pPr>
            <a:r>
              <a:rPr lang="es-MX" noProof="0" dirty="0">
                <a:latin typeface="Impact" panose="020B0806030902050204" pitchFamily="34" charset="0"/>
              </a:rPr>
              <a:t>Jacobo Arminio </a:t>
            </a:r>
            <a:r>
              <a:rPr lang="es-MX" noProof="0" dirty="0">
                <a:solidFill>
                  <a:schemeClr val="accent2"/>
                </a:solidFill>
                <a:latin typeface="Impact" panose="020B0806030902050204" pitchFamily="34" charset="0"/>
              </a:rPr>
              <a:t>y la “Gracia preventiva”</a:t>
            </a:r>
          </a:p>
        </p:txBody>
      </p:sp>
      <p:cxnSp>
        <p:nvCxnSpPr>
          <p:cNvPr id="11" name="Conector recto 10">
            <a:extLst>
              <a:ext uri="{FF2B5EF4-FFF2-40B4-BE49-F238E27FC236}">
                <a16:creationId xmlns:a16="http://schemas.microsoft.com/office/drawing/2014/main" id="{7EAE8A84-C148-88BB-552D-44B6851D37BD}"/>
              </a:ext>
            </a:extLst>
          </p:cNvPr>
          <p:cNvCxnSpPr/>
          <p:nvPr/>
        </p:nvCxnSpPr>
        <p:spPr>
          <a:xfrm>
            <a:off x="6331220" y="1698646"/>
            <a:ext cx="0" cy="4146823"/>
          </a:xfrm>
          <a:prstGeom prst="line">
            <a:avLst/>
          </a:prstGeom>
          <a:ln w="76200">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
        <p:nvSpPr>
          <p:cNvPr id="12" name="Text Box 3">
            <a:extLst>
              <a:ext uri="{FF2B5EF4-FFF2-40B4-BE49-F238E27FC236}">
                <a16:creationId xmlns:a16="http://schemas.microsoft.com/office/drawing/2014/main" id="{8B0D8644-4B55-E5F8-D848-2DF908FE2B6F}"/>
              </a:ext>
            </a:extLst>
          </p:cNvPr>
          <p:cNvSpPr txBox="1">
            <a:spLocks noChangeArrowheads="1"/>
          </p:cNvSpPr>
          <p:nvPr/>
        </p:nvSpPr>
        <p:spPr bwMode="auto">
          <a:xfrm>
            <a:off x="295965" y="843036"/>
            <a:ext cx="5564816"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457200" marR="0" lvl="0" indent="-457200" algn="r"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“La gracia suficiente para la salvación se confiere a los elegidos y a los no elegidos; para que, si quieren, puedan creer o no creer, puedan salvarse o no”.</a:t>
            </a:r>
          </a:p>
          <a:p>
            <a:pPr marL="457200" marR="0" lvl="0" indent="-457200" algn="r"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Un ser humano no puede, por sí solo, recurrir a Dios. Dios concede a todos los pecadores la gracia preventiva (preventiva significa "que viene antes"). Con esta gracia preventiva (o con sus efectos en el ser humano caído), una persona puede elegir libremente depositar su fe en Cristo o rechazar su salvación. Si la acepta, Dios la justifica y continúa otorgando más gracia para sanarla y santificarla espiritualmente.</a:t>
            </a:r>
          </a:p>
        </p:txBody>
      </p:sp>
      <p:pic>
        <p:nvPicPr>
          <p:cNvPr id="3" name="Imagen 2">
            <a:extLst>
              <a:ext uri="{FF2B5EF4-FFF2-40B4-BE49-F238E27FC236}">
                <a16:creationId xmlns:a16="http://schemas.microsoft.com/office/drawing/2014/main" id="{136A08F2-0B38-DAC5-9780-3E03167BBD5B}"/>
              </a:ext>
            </a:extLst>
          </p:cNvPr>
          <p:cNvPicPr>
            <a:picLocks noChangeAspect="1"/>
          </p:cNvPicPr>
          <p:nvPr/>
        </p:nvPicPr>
        <p:blipFill rotWithShape="1">
          <a:blip r:embed="rId4"/>
          <a:srcRect t="11375" b="11375"/>
          <a:stretch>
            <a:fillRect/>
          </a:stretch>
        </p:blipFill>
        <p:spPr>
          <a:xfrm>
            <a:off x="7186825" y="2528325"/>
            <a:ext cx="3237548" cy="3237548"/>
          </a:xfrm>
          <a:prstGeom prst="flowChartConnector">
            <a:avLst/>
          </a:prstGeom>
        </p:spPr>
      </p:pic>
    </p:spTree>
    <p:extLst>
      <p:ext uri="{BB962C8B-B14F-4D97-AF65-F5344CB8AC3E}">
        <p14:creationId xmlns:p14="http://schemas.microsoft.com/office/powerpoint/2010/main" val="1969349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534426-BECA-67E2-23B2-555F1C7A34B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1C3E430-AF04-B5C3-6B87-5A794E323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0E961C13-B664-D06B-EA7E-3411FAE8B8DD}"/>
              </a:ext>
            </a:extLst>
          </p:cNvPr>
          <p:cNvPicPr>
            <a:picLocks noChangeAspect="1"/>
          </p:cNvPicPr>
          <p:nvPr/>
        </p:nvPicPr>
        <p:blipFill>
          <a:blip r:embed="rId2">
            <a:alphaModFix amt="35000"/>
          </a:blip>
          <a:srcRect b="19"/>
          <a:stretch>
            <a:fillRect/>
          </a:stretch>
        </p:blipFill>
        <p:spPr>
          <a:xfrm>
            <a:off x="23679" y="0"/>
            <a:ext cx="12191980" cy="6856718"/>
          </a:xfrm>
          <a:prstGeom prst="rect">
            <a:avLst/>
          </a:prstGeom>
        </p:spPr>
      </p:pic>
      <p:sp>
        <p:nvSpPr>
          <p:cNvPr id="6" name="Círculo: vacío 5">
            <a:extLst>
              <a:ext uri="{FF2B5EF4-FFF2-40B4-BE49-F238E27FC236}">
                <a16:creationId xmlns:a16="http://schemas.microsoft.com/office/drawing/2014/main" id="{EF83A01D-589A-607A-FFFC-93B7CDB974E2}"/>
              </a:ext>
            </a:extLst>
          </p:cNvPr>
          <p:cNvSpPr/>
          <p:nvPr/>
        </p:nvSpPr>
        <p:spPr>
          <a:xfrm>
            <a:off x="1298054" y="3128998"/>
            <a:ext cx="3354119" cy="3354128"/>
          </a:xfrm>
          <a:prstGeom prst="donut">
            <a:avLst>
              <a:gd name="adj" fmla="val 428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2">
            <a:extLst>
              <a:ext uri="{FF2B5EF4-FFF2-40B4-BE49-F238E27FC236}">
                <a16:creationId xmlns:a16="http://schemas.microsoft.com/office/drawing/2014/main" id="{DFF75E16-CD2F-9A64-DA22-B19E0FDE720C}"/>
              </a:ext>
            </a:extLst>
          </p:cNvPr>
          <p:cNvSpPr>
            <a:spLocks noGrp="1" noChangeArrowheads="1"/>
          </p:cNvSpPr>
          <p:nvPr>
            <p:ph type="title"/>
          </p:nvPr>
        </p:nvSpPr>
        <p:spPr>
          <a:xfrm>
            <a:off x="640114" y="1497330"/>
            <a:ext cx="4482540" cy="1519954"/>
          </a:xfrm>
        </p:spPr>
        <p:txBody>
          <a:bodyPr vert="horz" lIns="91440" tIns="45720" rIns="91440" bIns="45720" rtlCol="0" anchor="b">
            <a:normAutofit/>
          </a:bodyPr>
          <a:lstStyle/>
          <a:p>
            <a:pPr algn="ctr">
              <a:defRPr/>
            </a:pPr>
            <a:r>
              <a:rPr lang="es-MX" noProof="0" dirty="0">
                <a:latin typeface="Impact" panose="020B0806030902050204" pitchFamily="34" charset="0"/>
              </a:rPr>
              <a:t>Jonathan Edwards 1703-1758</a:t>
            </a:r>
            <a:endParaRPr lang="es-MX" noProof="0" dirty="0">
              <a:solidFill>
                <a:schemeClr val="accent2"/>
              </a:solidFill>
              <a:latin typeface="Impact" panose="020B0806030902050204" pitchFamily="34" charset="0"/>
            </a:endParaRPr>
          </a:p>
        </p:txBody>
      </p:sp>
      <p:cxnSp>
        <p:nvCxnSpPr>
          <p:cNvPr id="11" name="Conector recto 10">
            <a:extLst>
              <a:ext uri="{FF2B5EF4-FFF2-40B4-BE49-F238E27FC236}">
                <a16:creationId xmlns:a16="http://schemas.microsoft.com/office/drawing/2014/main" id="{D317722D-2040-378E-C468-F5A6BA20EDE1}"/>
              </a:ext>
            </a:extLst>
          </p:cNvPr>
          <p:cNvCxnSpPr/>
          <p:nvPr/>
        </p:nvCxnSpPr>
        <p:spPr>
          <a:xfrm>
            <a:off x="5317430" y="3495938"/>
            <a:ext cx="0" cy="2574850"/>
          </a:xfrm>
          <a:prstGeom prst="line">
            <a:avLst/>
          </a:prstGeom>
          <a:ln w="76200">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
        <p:nvSpPr>
          <p:cNvPr id="3" name="Text Box 3">
            <a:extLst>
              <a:ext uri="{FF2B5EF4-FFF2-40B4-BE49-F238E27FC236}">
                <a16:creationId xmlns:a16="http://schemas.microsoft.com/office/drawing/2014/main" id="{FE4DFD6F-F202-BD21-04A2-3584E6D89670}"/>
              </a:ext>
            </a:extLst>
          </p:cNvPr>
          <p:cNvSpPr txBox="1">
            <a:spLocks noChangeArrowheads="1"/>
          </p:cNvSpPr>
          <p:nvPr/>
        </p:nvSpPr>
        <p:spPr bwMode="auto">
          <a:xfrm>
            <a:off x="5512207" y="3423194"/>
            <a:ext cx="522589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s-ES" sz="2400" dirty="0">
                <a:solidFill>
                  <a:prstClr val="black"/>
                </a:solidFill>
                <a:latin typeface="Century Gothic" panose="020B0502020202020204" pitchFamily="34" charset="0"/>
                <a:cs typeface="Arial" panose="020B0604020202020204" pitchFamily="34" charset="0"/>
              </a:rPr>
              <a:t>P</a:t>
            </a:r>
            <a:r>
              <a:rPr kumimoji="0" lang="es-E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redicó</a:t>
            </a: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el sermón evangélico más famoso de todos los tiempos: </a:t>
            </a:r>
            <a:r>
              <a:rPr kumimoji="0" lang="es-MX"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t>
            </a: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Pecadores en manos de un Dios airado</a:t>
            </a:r>
            <a:r>
              <a:rPr kumimoji="0" lang="es-MX"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t>
            </a: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(8 de julio 1741)</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¿Cómo sabemos que somos de los elegidos?</a:t>
            </a:r>
          </a:p>
        </p:txBody>
      </p:sp>
      <p:pic>
        <p:nvPicPr>
          <p:cNvPr id="5" name="Picture 2" descr="jonathan-edwards">
            <a:extLst>
              <a:ext uri="{FF2B5EF4-FFF2-40B4-BE49-F238E27FC236}">
                <a16:creationId xmlns:a16="http://schemas.microsoft.com/office/drawing/2014/main" id="{9548D20E-6D20-62A5-600C-92E3249130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82" b="5682"/>
          <a:stretch>
            <a:fillRect/>
          </a:stretch>
        </p:blipFill>
        <p:spPr bwMode="auto">
          <a:xfrm>
            <a:off x="1592250" y="3423194"/>
            <a:ext cx="2790946" cy="2790946"/>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D10980BC-406E-D525-F7F3-8B06BA9FFB74}"/>
              </a:ext>
            </a:extLst>
          </p:cNvPr>
          <p:cNvSpPr txBox="1">
            <a:spLocks noChangeArrowheads="1"/>
          </p:cNvSpPr>
          <p:nvPr/>
        </p:nvSpPr>
        <p:spPr>
          <a:xfrm>
            <a:off x="1444921" y="511871"/>
            <a:ext cx="9550511" cy="8579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MX" sz="4800" dirty="0">
                <a:latin typeface="Impact" panose="020B0806030902050204" pitchFamily="34" charset="0"/>
              </a:rPr>
              <a:t>Puritanismo inglés y estadounidense</a:t>
            </a:r>
          </a:p>
        </p:txBody>
      </p:sp>
    </p:spTree>
    <p:extLst>
      <p:ext uri="{BB962C8B-B14F-4D97-AF65-F5344CB8AC3E}">
        <p14:creationId xmlns:p14="http://schemas.microsoft.com/office/powerpoint/2010/main" val="1480470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9251B158-600E-3D7C-5186-0CA20A8F2F97}"/>
              </a:ext>
            </a:extLst>
          </p:cNvPr>
          <p:cNvPicPr>
            <a:picLocks noChangeAspect="1"/>
          </p:cNvPicPr>
          <p:nvPr/>
        </p:nvPicPr>
        <p:blipFill>
          <a:blip r:embed="rId2">
            <a:alphaModFix amt="35000"/>
          </a:blip>
          <a:srcRect t="13836" r="1" b="39337"/>
          <a:stretch>
            <a:fillRect/>
          </a:stretch>
        </p:blipFill>
        <p:spPr>
          <a:xfrm>
            <a:off x="20" y="1"/>
            <a:ext cx="12191980" cy="6857999"/>
          </a:xfrm>
          <a:prstGeom prst="rect">
            <a:avLst/>
          </a:prstGeom>
        </p:spPr>
      </p:pic>
      <p:sp>
        <p:nvSpPr>
          <p:cNvPr id="5" name="Title 1">
            <a:extLst>
              <a:ext uri="{FF2B5EF4-FFF2-40B4-BE49-F238E27FC236}">
                <a16:creationId xmlns:a16="http://schemas.microsoft.com/office/drawing/2014/main" id="{3C5ECD7B-5111-25CD-AC3B-8DE489995769}"/>
              </a:ext>
            </a:extLst>
          </p:cNvPr>
          <p:cNvSpPr>
            <a:spLocks noGrp="1"/>
          </p:cNvSpPr>
          <p:nvPr>
            <p:ph type="title"/>
          </p:nvPr>
        </p:nvSpPr>
        <p:spPr>
          <a:xfrm>
            <a:off x="6904904" y="1065862"/>
            <a:ext cx="4662305" cy="4726276"/>
          </a:xfrm>
        </p:spPr>
        <p:txBody>
          <a:bodyPr>
            <a:normAutofit/>
          </a:bodyPr>
          <a:lstStyle/>
          <a:p>
            <a:pPr algn="ctr">
              <a:defRPr/>
            </a:pPr>
            <a:r>
              <a:rPr lang="en-US" sz="5400" dirty="0">
                <a:ln w="22225">
                  <a:solidFill>
                    <a:srgbClr val="FFFFFF"/>
                  </a:solidFill>
                </a:ln>
                <a:noFill/>
              </a:rPr>
              <a:t>John Wesley (1703-1791) </a:t>
            </a:r>
            <a:r>
              <a:rPr lang="en-US" sz="5400" dirty="0">
                <a:ln w="22225">
                  <a:solidFill>
                    <a:srgbClr val="FFFFFF"/>
                  </a:solidFill>
                </a:ln>
                <a:solidFill>
                  <a:schemeClr val="accent2"/>
                </a:solidFill>
              </a:rPr>
              <a:t>y </a:t>
            </a:r>
            <a:r>
              <a:rPr lang="en-US" sz="5400" dirty="0" err="1">
                <a:ln w="22225">
                  <a:solidFill>
                    <a:srgbClr val="FFFFFF"/>
                  </a:solidFill>
                </a:ln>
                <a:solidFill>
                  <a:schemeClr val="accent2"/>
                </a:solidFill>
              </a:rPr>
              <a:t>el</a:t>
            </a:r>
            <a:r>
              <a:rPr lang="en-US" sz="5400" dirty="0">
                <a:ln w="22225">
                  <a:solidFill>
                    <a:srgbClr val="FFFFFF"/>
                  </a:solidFill>
                </a:ln>
                <a:solidFill>
                  <a:schemeClr val="accent2"/>
                </a:solidFill>
              </a:rPr>
              <a:t> </a:t>
            </a:r>
            <a:r>
              <a:rPr lang="en-US" sz="5400" dirty="0" err="1">
                <a:ln w="22225">
                  <a:solidFill>
                    <a:srgbClr val="FFFFFF"/>
                  </a:solidFill>
                </a:ln>
                <a:solidFill>
                  <a:schemeClr val="accent2"/>
                </a:solidFill>
              </a:rPr>
              <a:t>Metodismo</a:t>
            </a:r>
            <a:endParaRPr lang="en-US" sz="5400" dirty="0">
              <a:ln w="22225">
                <a:solidFill>
                  <a:srgbClr val="FFFFFF"/>
                </a:solidFill>
              </a:ln>
              <a:solidFill>
                <a:schemeClr val="accent2"/>
              </a:solidFill>
            </a:endParaRPr>
          </a:p>
        </p:txBody>
      </p:sp>
      <p:cxnSp>
        <p:nvCxnSpPr>
          <p:cNvPr id="19" name="Straight Connector 15">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1B23EFCA-E3AC-C2EA-BED2-A27C86578639}"/>
              </a:ext>
            </a:extLst>
          </p:cNvPr>
          <p:cNvSpPr>
            <a:spLocks noGrp="1"/>
          </p:cNvSpPr>
          <p:nvPr>
            <p:ph idx="1"/>
          </p:nvPr>
        </p:nvSpPr>
        <p:spPr>
          <a:xfrm>
            <a:off x="1522460" y="1088722"/>
            <a:ext cx="5382443" cy="4726276"/>
          </a:xfrm>
        </p:spPr>
        <p:txBody>
          <a:bodyPr anchor="ctr">
            <a:normAutofit fontScale="92500" lnSpcReduction="10000"/>
          </a:bodyPr>
          <a:lstStyle/>
          <a:p>
            <a:pPr marL="0" indent="0" algn="r">
              <a:buNone/>
              <a:defRPr/>
            </a:pPr>
            <a:r>
              <a:rPr lang="en-US" dirty="0">
                <a:solidFill>
                  <a:srgbClr val="FFFFFF"/>
                </a:solidFill>
                <a:latin typeface="Century Gothic" panose="020B0502020202020204" pitchFamily="34" charset="0"/>
              </a:rPr>
              <a:t>"</a:t>
            </a:r>
            <a:r>
              <a:rPr lang="es-ES" dirty="0">
                <a:solidFill>
                  <a:srgbClr val="FFFFFF"/>
                </a:solidFill>
                <a:latin typeface="Century Gothic" panose="020B0502020202020204" pitchFamily="34" charset="0"/>
              </a:rPr>
              <a:t>La voluntad del hombre es, por naturaleza, libre solo para el mal. Sin embargo... a cada hombre se le ha restituido una medida de libre albedrío por gracia. "No entiendo el libre albedrío natural en el estado actual de la humanidad: solo afirmo que hay una medida de libre albedrío restituida sobrenaturalmente a cada hombre, junto con esa luz sobrenatural que ilumina a todo hombre que viene al mundo"</a:t>
            </a:r>
            <a:r>
              <a:rPr lang="en-US" dirty="0">
                <a:solidFill>
                  <a:srgbClr val="FFFFFF"/>
                </a:solidFill>
                <a:latin typeface="Century Gothic" panose="020B0502020202020204" pitchFamily="34" charset="0"/>
              </a:rPr>
              <a:t>.</a:t>
            </a:r>
          </a:p>
        </p:txBody>
      </p:sp>
    </p:spTree>
    <p:extLst>
      <p:ext uri="{BB962C8B-B14F-4D97-AF65-F5344CB8AC3E}">
        <p14:creationId xmlns:p14="http://schemas.microsoft.com/office/powerpoint/2010/main" val="181063961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3B913F-41EE-FE85-DAFA-2348081C634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C46B3DB-C31F-6D25-E56E-9EC463F90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965E066-32B1-6379-932C-A7287A1C6D4E}"/>
              </a:ext>
            </a:extLst>
          </p:cNvPr>
          <p:cNvPicPr>
            <a:picLocks noChangeAspect="1"/>
          </p:cNvPicPr>
          <p:nvPr/>
        </p:nvPicPr>
        <p:blipFill>
          <a:blip r:embed="rId2">
            <a:alphaModFix amt="35000"/>
          </a:blip>
          <a:srcRect b="19"/>
          <a:stretch>
            <a:fillRect/>
          </a:stretch>
        </p:blipFill>
        <p:spPr>
          <a:xfrm>
            <a:off x="23679" y="0"/>
            <a:ext cx="12191980" cy="6856718"/>
          </a:xfrm>
          <a:prstGeom prst="rect">
            <a:avLst/>
          </a:prstGeom>
        </p:spPr>
      </p:pic>
      <p:sp>
        <p:nvSpPr>
          <p:cNvPr id="3" name="Text Box 3">
            <a:extLst>
              <a:ext uri="{FF2B5EF4-FFF2-40B4-BE49-F238E27FC236}">
                <a16:creationId xmlns:a16="http://schemas.microsoft.com/office/drawing/2014/main" id="{97D4138B-9C37-3AEF-01E1-16396038B0FC}"/>
              </a:ext>
            </a:extLst>
          </p:cNvPr>
          <p:cNvSpPr txBox="1">
            <a:spLocks noChangeArrowheads="1"/>
          </p:cNvSpPr>
          <p:nvPr/>
        </p:nvSpPr>
        <p:spPr bwMode="auto">
          <a:xfrm>
            <a:off x="1613009" y="2324769"/>
            <a:ext cx="9589957"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342900" indent="-342900">
              <a:spcBef>
                <a:spcPct val="50000"/>
              </a:spcBef>
              <a:buClrTx/>
              <a:buFont typeface="Courier New" panose="02070309020205020404" pitchFamily="49" charset="0"/>
              <a:buChar char="o"/>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El </a:t>
            </a:r>
            <a:r>
              <a:rPr kumimoji="0" lang="es-ES" sz="2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Revivalismo</a:t>
            </a: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en la frontera</a:t>
            </a:r>
          </a:p>
          <a:p>
            <a:pPr marL="342900" marR="0" lvl="0" indent="-3429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Barton Stone rechaza el calvinismo</a:t>
            </a:r>
          </a:p>
          <a:p>
            <a:pPr marL="342900" marR="0" lvl="0" indent="-3429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La banca de los dolientes, Charles </a:t>
            </a:r>
            <a:r>
              <a:rPr kumimoji="0" lang="es-ES" sz="2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Finney</a:t>
            </a: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1835</a:t>
            </a:r>
          </a:p>
          <a:p>
            <a:pPr marL="342900" marR="0" lvl="0" indent="-3429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Una vez que Dios te salva, es imposible perder tu salvación, pase lo que pase.</a:t>
            </a:r>
          </a:p>
          <a:p>
            <a:pPr marL="342900" marR="0" lvl="0" indent="-3429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Billy </a:t>
            </a:r>
            <a:r>
              <a:rPr kumimoji="0" lang="es-ES" sz="2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Sunday</a:t>
            </a: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Principios de  1900s  “El camino del aserrín”</a:t>
            </a:r>
          </a:p>
        </p:txBody>
      </p:sp>
      <p:sp>
        <p:nvSpPr>
          <p:cNvPr id="8" name="Rectangle 2">
            <a:extLst>
              <a:ext uri="{FF2B5EF4-FFF2-40B4-BE49-F238E27FC236}">
                <a16:creationId xmlns:a16="http://schemas.microsoft.com/office/drawing/2014/main" id="{13D47461-8B90-3995-3B94-46B4EFEFFDAE}"/>
              </a:ext>
            </a:extLst>
          </p:cNvPr>
          <p:cNvSpPr txBox="1">
            <a:spLocks noChangeArrowheads="1"/>
          </p:cNvSpPr>
          <p:nvPr/>
        </p:nvSpPr>
        <p:spPr>
          <a:xfrm>
            <a:off x="1444921" y="614741"/>
            <a:ext cx="9550511" cy="133978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800" b="0" i="0" u="none" strike="noStrike" kern="1200" cap="none" spc="0" normalizeH="0" baseline="0" noProof="0" dirty="0">
                <a:ln>
                  <a:noFill/>
                </a:ln>
                <a:solidFill>
                  <a:prstClr val="black"/>
                </a:solidFill>
                <a:effectLst/>
                <a:uLnTx/>
                <a:uFillTx/>
                <a:latin typeface="Impact" panose="020B0806030902050204" pitchFamily="34" charset="0"/>
                <a:ea typeface="+mj-ea"/>
                <a:cs typeface="+mj-cs"/>
              </a:rPr>
              <a:t>Estados Unidos 1800’s :  Calvinismo feliz, Una vez salvo, siempre salvo</a:t>
            </a:r>
          </a:p>
        </p:txBody>
      </p:sp>
      <p:sp>
        <p:nvSpPr>
          <p:cNvPr id="12" name="Marco 11">
            <a:extLst>
              <a:ext uri="{FF2B5EF4-FFF2-40B4-BE49-F238E27FC236}">
                <a16:creationId xmlns:a16="http://schemas.microsoft.com/office/drawing/2014/main" id="{ADBF80AB-C6C6-76CB-D575-3845B16DBCD2}"/>
              </a:ext>
            </a:extLst>
          </p:cNvPr>
          <p:cNvSpPr/>
          <p:nvPr/>
        </p:nvSpPr>
        <p:spPr>
          <a:xfrm>
            <a:off x="1454028" y="2137410"/>
            <a:ext cx="9124963" cy="4234174"/>
          </a:xfrm>
          <a:prstGeom prst="frame">
            <a:avLst>
              <a:gd name="adj1" fmla="val 19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3396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2C3915-E032-2552-2C42-F8753F977BE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65307EE-51D8-D30F-859E-F64AA5723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 Box 3">
            <a:extLst>
              <a:ext uri="{FF2B5EF4-FFF2-40B4-BE49-F238E27FC236}">
                <a16:creationId xmlns:a16="http://schemas.microsoft.com/office/drawing/2014/main" id="{E7FCAE7D-9F37-2B47-BDF6-024C09F29C16}"/>
              </a:ext>
            </a:extLst>
          </p:cNvPr>
          <p:cNvSpPr txBox="1">
            <a:spLocks noChangeArrowheads="1"/>
          </p:cNvSpPr>
          <p:nvPr/>
        </p:nvSpPr>
        <p:spPr bwMode="auto">
          <a:xfrm>
            <a:off x="1613010" y="2324769"/>
            <a:ext cx="731728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342900" marR="0" lvl="0" indent="-3429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1950s  Billy Graham,   Bill Bright</a:t>
            </a:r>
          </a:p>
          <a:p>
            <a:pPr marL="342900" marR="0" lvl="0" indent="-3429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Cuatro leyes espirituales</a:t>
            </a:r>
          </a:p>
          <a:p>
            <a:pPr marL="342900" marR="0" lvl="0" indent="-3429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Oración del pecador</a:t>
            </a:r>
          </a:p>
          <a:p>
            <a:pPr marL="342900" marR="0" lvl="0" indent="-3429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"Señor Jesús, te necesito. Gracias por morir en la cruz por mis pecados. Abro la puerta de mi vida y te recibo como mi Señor y Salvador. Gracias por perdonar mis pecados y darme vida eterna. Toma el control de mi vida. Hazme la persona que quieres que sea“.</a:t>
            </a:r>
          </a:p>
        </p:txBody>
      </p:sp>
      <p:sp>
        <p:nvSpPr>
          <p:cNvPr id="8" name="Rectangle 2">
            <a:extLst>
              <a:ext uri="{FF2B5EF4-FFF2-40B4-BE49-F238E27FC236}">
                <a16:creationId xmlns:a16="http://schemas.microsoft.com/office/drawing/2014/main" id="{09D9F567-DA6A-0D26-D5D8-960396799D51}"/>
              </a:ext>
            </a:extLst>
          </p:cNvPr>
          <p:cNvSpPr txBox="1">
            <a:spLocks noChangeArrowheads="1"/>
          </p:cNvSpPr>
          <p:nvPr/>
        </p:nvSpPr>
        <p:spPr>
          <a:xfrm>
            <a:off x="1444921" y="880110"/>
            <a:ext cx="9550511" cy="9715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800" b="0" i="0" u="none" strike="noStrike" kern="1200" cap="none" spc="0" normalizeH="0" baseline="0" noProof="0" dirty="0">
                <a:ln>
                  <a:noFill/>
                </a:ln>
                <a:solidFill>
                  <a:prstClr val="black"/>
                </a:solidFill>
                <a:effectLst/>
                <a:uLnTx/>
                <a:uFillTx/>
                <a:latin typeface="Impact" panose="020B0806030902050204" pitchFamily="34" charset="0"/>
                <a:ea typeface="+mj-ea"/>
                <a:cs typeface="+mj-cs"/>
              </a:rPr>
              <a:t>Evangelicalismo: Calvinismo suave</a:t>
            </a:r>
          </a:p>
        </p:txBody>
      </p:sp>
      <p:sp>
        <p:nvSpPr>
          <p:cNvPr id="12" name="Marco 11">
            <a:extLst>
              <a:ext uri="{FF2B5EF4-FFF2-40B4-BE49-F238E27FC236}">
                <a16:creationId xmlns:a16="http://schemas.microsoft.com/office/drawing/2014/main" id="{4BAAED25-DFCB-0DB5-C32A-E44B926A6C9C}"/>
              </a:ext>
            </a:extLst>
          </p:cNvPr>
          <p:cNvSpPr/>
          <p:nvPr/>
        </p:nvSpPr>
        <p:spPr>
          <a:xfrm>
            <a:off x="1454029" y="2137410"/>
            <a:ext cx="7667112" cy="4234174"/>
          </a:xfrm>
          <a:prstGeom prst="frame">
            <a:avLst>
              <a:gd name="adj1" fmla="val 19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Imagen 1">
            <a:extLst>
              <a:ext uri="{FF2B5EF4-FFF2-40B4-BE49-F238E27FC236}">
                <a16:creationId xmlns:a16="http://schemas.microsoft.com/office/drawing/2014/main" id="{5120EA78-F5E2-F745-9CD7-66588A40FB3B}"/>
              </a:ext>
            </a:extLst>
          </p:cNvPr>
          <p:cNvPicPr>
            <a:picLocks noChangeAspect="1"/>
          </p:cNvPicPr>
          <p:nvPr/>
        </p:nvPicPr>
        <p:blipFill rotWithShape="1">
          <a:blip r:embed="rId2">
            <a:clrChange>
              <a:clrFrom>
                <a:srgbClr val="6E3820"/>
              </a:clrFrom>
              <a:clrTo>
                <a:srgbClr val="6E3820">
                  <a:alpha val="0"/>
                </a:srgbClr>
              </a:clrTo>
            </a:clrChange>
          </a:blip>
          <a:srcRect l="4553" t="19892" r="4553" b="20000"/>
          <a:stretch>
            <a:fillRect/>
          </a:stretch>
        </p:blipFill>
        <p:spPr>
          <a:xfrm>
            <a:off x="9476611" y="2968244"/>
            <a:ext cx="2194069" cy="2194069"/>
          </a:xfrm>
          <a:prstGeom prst="flowChartConnector">
            <a:avLst/>
          </a:prstGeom>
        </p:spPr>
      </p:pic>
      <p:sp>
        <p:nvSpPr>
          <p:cNvPr id="5" name="Círculo: vacío 4">
            <a:extLst>
              <a:ext uri="{FF2B5EF4-FFF2-40B4-BE49-F238E27FC236}">
                <a16:creationId xmlns:a16="http://schemas.microsoft.com/office/drawing/2014/main" id="{4835F095-2801-3192-BEA2-41497D5CDF62}"/>
              </a:ext>
            </a:extLst>
          </p:cNvPr>
          <p:cNvSpPr/>
          <p:nvPr/>
        </p:nvSpPr>
        <p:spPr>
          <a:xfrm>
            <a:off x="9313645" y="2805276"/>
            <a:ext cx="2519999" cy="2520005"/>
          </a:xfrm>
          <a:prstGeom prst="donut">
            <a:avLst>
              <a:gd name="adj" fmla="val 4282"/>
            </a:avLst>
          </a:prstGeom>
          <a:solidFill>
            <a:srgbClr val="762E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0036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C0B203A8-D07C-9395-3952-D3F18952D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56" r="4056"/>
          <a:stretch>
            <a:fillRect/>
          </a:stretch>
        </p:blipFill>
        <p:spPr bwMode="auto">
          <a:xfrm>
            <a:off x="-1" y="-2"/>
            <a:ext cx="6096001" cy="68580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a16="http://schemas.microsoft.com/office/drawing/2014/main" id="{AD47BE2B-8838-9BD1-C777-CF72BCEB4E11}"/>
              </a:ext>
            </a:extLst>
          </p:cNvPr>
          <p:cNvSpPr>
            <a:spLocks noGrp="1"/>
          </p:cNvSpPr>
          <p:nvPr>
            <p:ph idx="1"/>
          </p:nvPr>
        </p:nvSpPr>
        <p:spPr>
          <a:xfrm>
            <a:off x="6803409" y="2177947"/>
            <a:ext cx="4156512" cy="3115566"/>
          </a:xfrm>
        </p:spPr>
        <p:txBody>
          <a:bodyPr anchor="ctr">
            <a:normAutofit/>
          </a:bodyPr>
          <a:lstStyle/>
          <a:p>
            <a:pPr marL="0" indent="0">
              <a:buNone/>
              <a:defRPr/>
            </a:pPr>
            <a:r>
              <a:rPr lang="es-ES" sz="2000" dirty="0">
                <a:latin typeface="Century Gothic" panose="020B0502020202020204" pitchFamily="34" charset="0"/>
              </a:rPr>
              <a:t>Es el sistema teológico “reformado” más comúnmente asociado con el reformador Juan Calvino</a:t>
            </a:r>
            <a:r>
              <a:rPr lang="en-US" sz="2000" dirty="0">
                <a:latin typeface="Century Gothic" panose="020B0502020202020204" pitchFamily="34" charset="0"/>
              </a:rPr>
              <a:t>.</a:t>
            </a:r>
          </a:p>
          <a:p>
            <a:pPr marL="0" indent="0">
              <a:buNone/>
              <a:defRPr/>
            </a:pPr>
            <a:endParaRPr lang="en-US" sz="2000" dirty="0">
              <a:latin typeface="Century Gothic" panose="020B0502020202020204" pitchFamily="34" charset="0"/>
            </a:endParaRPr>
          </a:p>
          <a:p>
            <a:pPr marL="0" indent="0">
              <a:buNone/>
              <a:defRPr/>
            </a:pPr>
            <a:r>
              <a:rPr lang="es-ES" sz="2000" dirty="0">
                <a:latin typeface="Century Gothic" panose="020B0502020202020204" pitchFamily="34" charset="0"/>
              </a:rPr>
              <a:t>Mejor: El sistema teológico basado en el supuesto de la soberanía absoluta de Dios y el concepto de la depravación total de la humanidad</a:t>
            </a:r>
            <a:r>
              <a:rPr lang="en-US" sz="2000" dirty="0">
                <a:latin typeface="Century Gothic" panose="020B0502020202020204" pitchFamily="34" charset="0"/>
              </a:rPr>
              <a:t>.</a:t>
            </a:r>
          </a:p>
        </p:txBody>
      </p:sp>
      <p:sp>
        <p:nvSpPr>
          <p:cNvPr id="6" name="Title 1">
            <a:extLst>
              <a:ext uri="{FF2B5EF4-FFF2-40B4-BE49-F238E27FC236}">
                <a16:creationId xmlns:a16="http://schemas.microsoft.com/office/drawing/2014/main" id="{4AF99B36-B372-046F-9AB0-2CC5D3FEAEC7}"/>
              </a:ext>
            </a:extLst>
          </p:cNvPr>
          <p:cNvSpPr>
            <a:spLocks noGrp="1"/>
          </p:cNvSpPr>
          <p:nvPr>
            <p:ph type="title"/>
          </p:nvPr>
        </p:nvSpPr>
        <p:spPr>
          <a:xfrm>
            <a:off x="6506467" y="766551"/>
            <a:ext cx="4499479" cy="937143"/>
          </a:xfrm>
        </p:spPr>
        <p:txBody>
          <a:bodyPr vert="horz" lIns="91440" tIns="45720" rIns="91440" bIns="45720" rtlCol="0" anchor="ctr">
            <a:noAutofit/>
          </a:bodyPr>
          <a:lstStyle/>
          <a:p>
            <a:pPr algn="ctr">
              <a:defRPr/>
            </a:pPr>
            <a:r>
              <a:rPr lang="es-MX" sz="4800" dirty="0">
                <a:latin typeface="Impact" panose="020B0806030902050204" pitchFamily="34" charset="0"/>
              </a:rPr>
              <a:t>¿Qué es el calvinismo?</a:t>
            </a:r>
            <a:endParaRPr lang="es-MX" sz="4800" noProof="0" dirty="0">
              <a:latin typeface="Impact" panose="020B0806030902050204" pitchFamily="34" charset="0"/>
            </a:endParaRPr>
          </a:p>
        </p:txBody>
      </p:sp>
      <p:sp>
        <p:nvSpPr>
          <p:cNvPr id="7" name="TextBox 3">
            <a:extLst>
              <a:ext uri="{FF2B5EF4-FFF2-40B4-BE49-F238E27FC236}">
                <a16:creationId xmlns:a16="http://schemas.microsoft.com/office/drawing/2014/main" id="{70B0B5EB-85FE-01BF-F56B-4A2AA9940B82}"/>
              </a:ext>
            </a:extLst>
          </p:cNvPr>
          <p:cNvSpPr txBox="1">
            <a:spLocks noChangeArrowheads="1"/>
          </p:cNvSpPr>
          <p:nvPr/>
        </p:nvSpPr>
        <p:spPr bwMode="auto">
          <a:xfrm>
            <a:off x="6636775" y="5631129"/>
            <a:ext cx="4038600" cy="830262"/>
          </a:xfrm>
          <a:prstGeom prst="rect">
            <a:avLst/>
          </a:prstGeom>
          <a:solidFill>
            <a:srgbClr val="C00000"/>
          </a:solidFill>
          <a:ln>
            <a:noFill/>
          </a:ln>
        </p:spPr>
        <p:txBody>
          <a:bodyPr>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r>
              <a:rPr lang="en-US" altLang="en-US" sz="2400" dirty="0">
                <a:solidFill>
                  <a:schemeClr val="bg1"/>
                </a:solidFill>
                <a:latin typeface="Century Gothic" panose="020B0502020202020204" pitchFamily="34" charset="0"/>
              </a:rPr>
              <a:t>¿Fue Juan Calvino un </a:t>
            </a:r>
            <a:r>
              <a:rPr lang="en-US" altLang="en-US" sz="2400" dirty="0" err="1">
                <a:solidFill>
                  <a:schemeClr val="bg1"/>
                </a:solidFill>
                <a:latin typeface="Century Gothic" panose="020B0502020202020204" pitchFamily="34" charset="0"/>
              </a:rPr>
              <a:t>calvinista</a:t>
            </a:r>
            <a:r>
              <a:rPr lang="en-US" altLang="en-US" sz="24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1776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FAF1C76-ECBB-442B-F189-F394FF216E91}"/>
              </a:ext>
            </a:extLst>
          </p:cNvPr>
          <p:cNvPicPr>
            <a:picLocks noChangeAspect="1"/>
          </p:cNvPicPr>
          <p:nvPr/>
        </p:nvPicPr>
        <p:blipFill>
          <a:blip r:embed="rId2">
            <a:duotone>
              <a:schemeClr val="bg2">
                <a:shade val="45000"/>
                <a:satMod val="135000"/>
              </a:schemeClr>
              <a:prstClr val="white"/>
            </a:duotone>
          </a:blip>
          <a:srcRect t="11067"/>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6531C57-CF22-E355-F509-FE51915539DC}"/>
              </a:ext>
            </a:extLst>
          </p:cNvPr>
          <p:cNvSpPr>
            <a:spLocks noGrp="1"/>
          </p:cNvSpPr>
          <p:nvPr>
            <p:ph type="title"/>
          </p:nvPr>
        </p:nvSpPr>
        <p:spPr>
          <a:xfrm>
            <a:off x="838200" y="959485"/>
            <a:ext cx="10515600" cy="1325563"/>
          </a:xfrm>
        </p:spPr>
        <p:txBody>
          <a:bodyPr>
            <a:normAutofit/>
          </a:bodyPr>
          <a:lstStyle/>
          <a:p>
            <a:pPr>
              <a:defRPr/>
            </a:pPr>
            <a:r>
              <a:rPr lang="en-US" sz="5400" dirty="0">
                <a:latin typeface="Impact" panose="020B0806030902050204" pitchFamily="34" charset="0"/>
              </a:rPr>
              <a:t>II. </a:t>
            </a:r>
            <a:r>
              <a:rPr lang="en-US" sz="5400" dirty="0" err="1">
                <a:latin typeface="Impact" panose="020B0806030902050204" pitchFamily="34" charset="0"/>
              </a:rPr>
              <a:t>Implicaciones</a:t>
            </a:r>
            <a:r>
              <a:rPr lang="en-US" sz="5400" dirty="0">
                <a:latin typeface="Impact" panose="020B0806030902050204" pitchFamily="34" charset="0"/>
              </a:rPr>
              <a:t> del </a:t>
            </a:r>
            <a:r>
              <a:rPr lang="en-US" sz="5400" dirty="0" err="1">
                <a:latin typeface="Impact" panose="020B0806030902050204" pitchFamily="34" charset="0"/>
              </a:rPr>
              <a:t>calvinismo</a:t>
            </a:r>
            <a:endParaRPr lang="en-US" sz="5400" dirty="0">
              <a:latin typeface="Impact" panose="020B0806030902050204" pitchFamily="34" charset="0"/>
            </a:endParaRPr>
          </a:p>
        </p:txBody>
      </p:sp>
      <p:sp>
        <p:nvSpPr>
          <p:cNvPr id="9" name="Forma libre: forma 8">
            <a:extLst>
              <a:ext uri="{FF2B5EF4-FFF2-40B4-BE49-F238E27FC236}">
                <a16:creationId xmlns:a16="http://schemas.microsoft.com/office/drawing/2014/main" id="{DE57511D-DB45-C8AC-4858-66861F3FF933}"/>
              </a:ext>
            </a:extLst>
          </p:cNvPr>
          <p:cNvSpPr/>
          <p:nvPr/>
        </p:nvSpPr>
        <p:spPr>
          <a:xfrm>
            <a:off x="841280" y="2538387"/>
            <a:ext cx="2444055" cy="1466433"/>
          </a:xfrm>
          <a:custGeom>
            <a:avLst/>
            <a:gdLst>
              <a:gd name="csX0" fmla="*/ 0 w 2444055"/>
              <a:gd name="csY0" fmla="*/ 0 h 1466433"/>
              <a:gd name="csX1" fmla="*/ 2444055 w 2444055"/>
              <a:gd name="csY1" fmla="*/ 0 h 1466433"/>
              <a:gd name="csX2" fmla="*/ 2444055 w 2444055"/>
              <a:gd name="csY2" fmla="*/ 1466433 h 1466433"/>
              <a:gd name="csX3" fmla="*/ 0 w 2444055"/>
              <a:gd name="csY3" fmla="*/ 1466433 h 1466433"/>
              <a:gd name="csX4" fmla="*/ 0 w 2444055"/>
              <a:gd name="csY4" fmla="*/ 0 h 1466433"/>
            </a:gdLst>
            <a:ahLst/>
            <a:cxnLst>
              <a:cxn ang="0">
                <a:pos x="csX0" y="csY0"/>
              </a:cxn>
              <a:cxn ang="0">
                <a:pos x="csX1" y="csY1"/>
              </a:cxn>
              <a:cxn ang="0">
                <a:pos x="csX2" y="csY2"/>
              </a:cxn>
              <a:cxn ang="0">
                <a:pos x="csX3" y="csY3"/>
              </a:cxn>
              <a:cxn ang="0">
                <a:pos x="csX4" y="csY4"/>
              </a:cxn>
            </a:cxnLst>
            <a:rect l="l" t="t" r="r" b="b"/>
            <a:pathLst>
              <a:path w="2444055" h="1466433">
                <a:moveTo>
                  <a:pt x="0" y="0"/>
                </a:moveTo>
                <a:lnTo>
                  <a:pt x="2444055" y="0"/>
                </a:lnTo>
                <a:lnTo>
                  <a:pt x="2444055" y="1466433"/>
                </a:lnTo>
                <a:lnTo>
                  <a:pt x="0" y="1466433"/>
                </a:lnTo>
                <a:lnTo>
                  <a:pt x="0" y="0"/>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panose="020B0502020202020204" pitchFamily="34" charset="0"/>
              </a:rPr>
              <a:t>a. </a:t>
            </a:r>
            <a:r>
              <a:rPr lang="es-ES" sz="1800" kern="1200" dirty="0">
                <a:latin typeface="Century Gothic" panose="020B0502020202020204" pitchFamily="34" charset="0"/>
              </a:rPr>
              <a:t>Rechazo de la regeneración bautismal</a:t>
            </a:r>
            <a:r>
              <a:rPr lang="en-US" sz="1800" kern="1200" dirty="0">
                <a:latin typeface="Century Gothic" panose="020B0502020202020204" pitchFamily="34" charset="0"/>
              </a:rPr>
              <a:t>.</a:t>
            </a:r>
          </a:p>
        </p:txBody>
      </p:sp>
      <p:sp>
        <p:nvSpPr>
          <p:cNvPr id="11" name="Forma libre: forma 10">
            <a:extLst>
              <a:ext uri="{FF2B5EF4-FFF2-40B4-BE49-F238E27FC236}">
                <a16:creationId xmlns:a16="http://schemas.microsoft.com/office/drawing/2014/main" id="{F578C674-8A76-FB8C-08D4-63FEAE1AB042}"/>
              </a:ext>
            </a:extLst>
          </p:cNvPr>
          <p:cNvSpPr/>
          <p:nvPr/>
        </p:nvSpPr>
        <p:spPr>
          <a:xfrm>
            <a:off x="3529741" y="2538387"/>
            <a:ext cx="2444055" cy="1466433"/>
          </a:xfrm>
          <a:custGeom>
            <a:avLst/>
            <a:gdLst>
              <a:gd name="csX0" fmla="*/ 0 w 2444055"/>
              <a:gd name="csY0" fmla="*/ 0 h 1466433"/>
              <a:gd name="csX1" fmla="*/ 2444055 w 2444055"/>
              <a:gd name="csY1" fmla="*/ 0 h 1466433"/>
              <a:gd name="csX2" fmla="*/ 2444055 w 2444055"/>
              <a:gd name="csY2" fmla="*/ 1466433 h 1466433"/>
              <a:gd name="csX3" fmla="*/ 0 w 2444055"/>
              <a:gd name="csY3" fmla="*/ 1466433 h 1466433"/>
              <a:gd name="csX4" fmla="*/ 0 w 2444055"/>
              <a:gd name="csY4" fmla="*/ 0 h 1466433"/>
            </a:gdLst>
            <a:ahLst/>
            <a:cxnLst>
              <a:cxn ang="0">
                <a:pos x="csX0" y="csY0"/>
              </a:cxn>
              <a:cxn ang="0">
                <a:pos x="csX1" y="csY1"/>
              </a:cxn>
              <a:cxn ang="0">
                <a:pos x="csX2" y="csY2"/>
              </a:cxn>
              <a:cxn ang="0">
                <a:pos x="csX3" y="csY3"/>
              </a:cxn>
              <a:cxn ang="0">
                <a:pos x="csX4" y="csY4"/>
              </a:cxn>
            </a:cxnLst>
            <a:rect l="l" t="t" r="r" b="b"/>
            <a:pathLst>
              <a:path w="2444055" h="1466433">
                <a:moveTo>
                  <a:pt x="0" y="0"/>
                </a:moveTo>
                <a:lnTo>
                  <a:pt x="2444055" y="0"/>
                </a:lnTo>
                <a:lnTo>
                  <a:pt x="2444055" y="1466433"/>
                </a:lnTo>
                <a:lnTo>
                  <a:pt x="0" y="1466433"/>
                </a:lnTo>
                <a:lnTo>
                  <a:pt x="0" y="0"/>
                </a:lnTo>
                <a:close/>
              </a:path>
            </a:pathLst>
          </a:custGeom>
          <a:solidFill>
            <a:schemeClr val="accent2"/>
          </a:solidFill>
        </p:spPr>
        <p:style>
          <a:lnRef idx="2">
            <a:schemeClr val="lt1">
              <a:hueOff val="0"/>
              <a:satOff val="0"/>
              <a:lumOff val="0"/>
              <a:alphaOff val="0"/>
            </a:schemeClr>
          </a:lnRef>
          <a:fillRef idx="1">
            <a:schemeClr val="accent5">
              <a:hueOff val="-1736021"/>
              <a:satOff val="-118"/>
              <a:lumOff val="280"/>
              <a:alphaOff val="0"/>
            </a:schemeClr>
          </a:fillRef>
          <a:effectRef idx="0">
            <a:schemeClr val="accent5">
              <a:hueOff val="-1736021"/>
              <a:satOff val="-118"/>
              <a:lumOff val="28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b. </a:t>
            </a:r>
            <a:r>
              <a:rPr lang="es-ES" sz="1800" kern="1200">
                <a:latin typeface="Century Gothic" panose="020B0502020202020204" pitchFamily="34" charset="0"/>
              </a:rPr>
              <a:t>Falta de motivación hacia el arrepentimiento y de esfuerzo hacia la rectitud</a:t>
            </a:r>
            <a:r>
              <a:rPr lang="en-US" sz="1800" kern="1200">
                <a:latin typeface="Century Gothic" panose="020B0502020202020204" pitchFamily="34" charset="0"/>
              </a:rPr>
              <a:t>.</a:t>
            </a:r>
          </a:p>
        </p:txBody>
      </p:sp>
      <p:sp>
        <p:nvSpPr>
          <p:cNvPr id="12" name="Forma libre: forma 11">
            <a:extLst>
              <a:ext uri="{FF2B5EF4-FFF2-40B4-BE49-F238E27FC236}">
                <a16:creationId xmlns:a16="http://schemas.microsoft.com/office/drawing/2014/main" id="{42480C6B-BEF5-D84B-6A6A-587AB3D41AC5}"/>
              </a:ext>
            </a:extLst>
          </p:cNvPr>
          <p:cNvSpPr/>
          <p:nvPr/>
        </p:nvSpPr>
        <p:spPr>
          <a:xfrm>
            <a:off x="6218202" y="2538387"/>
            <a:ext cx="2444055" cy="1466433"/>
          </a:xfrm>
          <a:custGeom>
            <a:avLst/>
            <a:gdLst>
              <a:gd name="csX0" fmla="*/ 0 w 2444055"/>
              <a:gd name="csY0" fmla="*/ 0 h 1466433"/>
              <a:gd name="csX1" fmla="*/ 2444055 w 2444055"/>
              <a:gd name="csY1" fmla="*/ 0 h 1466433"/>
              <a:gd name="csX2" fmla="*/ 2444055 w 2444055"/>
              <a:gd name="csY2" fmla="*/ 1466433 h 1466433"/>
              <a:gd name="csX3" fmla="*/ 0 w 2444055"/>
              <a:gd name="csY3" fmla="*/ 1466433 h 1466433"/>
              <a:gd name="csX4" fmla="*/ 0 w 2444055"/>
              <a:gd name="csY4" fmla="*/ 0 h 1466433"/>
            </a:gdLst>
            <a:ahLst/>
            <a:cxnLst>
              <a:cxn ang="0">
                <a:pos x="csX0" y="csY0"/>
              </a:cxn>
              <a:cxn ang="0">
                <a:pos x="csX1" y="csY1"/>
              </a:cxn>
              <a:cxn ang="0">
                <a:pos x="csX2" y="csY2"/>
              </a:cxn>
              <a:cxn ang="0">
                <a:pos x="csX3" y="csY3"/>
              </a:cxn>
              <a:cxn ang="0">
                <a:pos x="csX4" y="csY4"/>
              </a:cxn>
            </a:cxnLst>
            <a:rect l="l" t="t" r="r" b="b"/>
            <a:pathLst>
              <a:path w="2444055" h="1466433">
                <a:moveTo>
                  <a:pt x="0" y="0"/>
                </a:moveTo>
                <a:lnTo>
                  <a:pt x="2444055" y="0"/>
                </a:lnTo>
                <a:lnTo>
                  <a:pt x="2444055" y="1466433"/>
                </a:lnTo>
                <a:lnTo>
                  <a:pt x="0" y="1466433"/>
                </a:lnTo>
                <a:lnTo>
                  <a:pt x="0" y="0"/>
                </a:lnTo>
                <a:close/>
              </a:path>
            </a:pathLst>
          </a:custGeom>
          <a:solidFill>
            <a:schemeClr val="accent2"/>
          </a:solidFill>
        </p:spPr>
        <p:style>
          <a:lnRef idx="2">
            <a:schemeClr val="lt1">
              <a:hueOff val="0"/>
              <a:satOff val="0"/>
              <a:lumOff val="0"/>
              <a:alphaOff val="0"/>
            </a:schemeClr>
          </a:lnRef>
          <a:fillRef idx="1">
            <a:schemeClr val="accent5">
              <a:hueOff val="-3472043"/>
              <a:satOff val="-236"/>
              <a:lumOff val="560"/>
              <a:alphaOff val="0"/>
            </a:schemeClr>
          </a:fillRef>
          <a:effectRef idx="0">
            <a:schemeClr val="accent5">
              <a:hueOff val="-3472043"/>
              <a:satOff val="-236"/>
              <a:lumOff val="56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c. </a:t>
            </a:r>
            <a:r>
              <a:rPr lang="es-ES" sz="1800" kern="1200">
                <a:latin typeface="Century Gothic" panose="020B0502020202020204" pitchFamily="34" charset="0"/>
              </a:rPr>
              <a:t>Ideas extrañas sobre la creación</a:t>
            </a:r>
            <a:r>
              <a:rPr lang="en-US" sz="1800" kern="1200">
                <a:latin typeface="Century Gothic" panose="020B0502020202020204" pitchFamily="34" charset="0"/>
              </a:rPr>
              <a:t>.  </a:t>
            </a:r>
          </a:p>
        </p:txBody>
      </p:sp>
      <p:sp>
        <p:nvSpPr>
          <p:cNvPr id="13" name="Forma libre: forma 12">
            <a:extLst>
              <a:ext uri="{FF2B5EF4-FFF2-40B4-BE49-F238E27FC236}">
                <a16:creationId xmlns:a16="http://schemas.microsoft.com/office/drawing/2014/main" id="{B96D6F94-A1F7-0C4A-FD33-84F2CB8CAC65}"/>
              </a:ext>
            </a:extLst>
          </p:cNvPr>
          <p:cNvSpPr/>
          <p:nvPr/>
        </p:nvSpPr>
        <p:spPr>
          <a:xfrm>
            <a:off x="8906663" y="2538387"/>
            <a:ext cx="2444055" cy="1466433"/>
          </a:xfrm>
          <a:custGeom>
            <a:avLst/>
            <a:gdLst>
              <a:gd name="csX0" fmla="*/ 0 w 2444055"/>
              <a:gd name="csY0" fmla="*/ 0 h 1466433"/>
              <a:gd name="csX1" fmla="*/ 2444055 w 2444055"/>
              <a:gd name="csY1" fmla="*/ 0 h 1466433"/>
              <a:gd name="csX2" fmla="*/ 2444055 w 2444055"/>
              <a:gd name="csY2" fmla="*/ 1466433 h 1466433"/>
              <a:gd name="csX3" fmla="*/ 0 w 2444055"/>
              <a:gd name="csY3" fmla="*/ 1466433 h 1466433"/>
              <a:gd name="csX4" fmla="*/ 0 w 2444055"/>
              <a:gd name="csY4" fmla="*/ 0 h 1466433"/>
            </a:gdLst>
            <a:ahLst/>
            <a:cxnLst>
              <a:cxn ang="0">
                <a:pos x="csX0" y="csY0"/>
              </a:cxn>
              <a:cxn ang="0">
                <a:pos x="csX1" y="csY1"/>
              </a:cxn>
              <a:cxn ang="0">
                <a:pos x="csX2" y="csY2"/>
              </a:cxn>
              <a:cxn ang="0">
                <a:pos x="csX3" y="csY3"/>
              </a:cxn>
              <a:cxn ang="0">
                <a:pos x="csX4" y="csY4"/>
              </a:cxn>
            </a:cxnLst>
            <a:rect l="l" t="t" r="r" b="b"/>
            <a:pathLst>
              <a:path w="2444055" h="1466433">
                <a:moveTo>
                  <a:pt x="0" y="0"/>
                </a:moveTo>
                <a:lnTo>
                  <a:pt x="2444055" y="0"/>
                </a:lnTo>
                <a:lnTo>
                  <a:pt x="2444055" y="1466433"/>
                </a:lnTo>
                <a:lnTo>
                  <a:pt x="0" y="1466433"/>
                </a:lnTo>
                <a:lnTo>
                  <a:pt x="0" y="0"/>
                </a:lnTo>
                <a:close/>
              </a:path>
            </a:pathLst>
          </a:custGeom>
          <a:solidFill>
            <a:schemeClr val="accent2"/>
          </a:solidFill>
        </p:spPr>
        <p:style>
          <a:lnRef idx="2">
            <a:schemeClr val="lt1">
              <a:hueOff val="0"/>
              <a:satOff val="0"/>
              <a:lumOff val="0"/>
              <a:alphaOff val="0"/>
            </a:schemeClr>
          </a:lnRef>
          <a:fillRef idx="1">
            <a:schemeClr val="accent5">
              <a:hueOff val="-5208064"/>
              <a:satOff val="-354"/>
              <a:lumOff val="840"/>
              <a:alphaOff val="0"/>
            </a:schemeClr>
          </a:fillRef>
          <a:effectRef idx="0">
            <a:schemeClr val="accent5">
              <a:hueOff val="-5208064"/>
              <a:satOff val="-354"/>
              <a:lumOff val="84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d. </a:t>
            </a:r>
            <a:r>
              <a:rPr lang="es-ES" sz="1800" kern="1200">
                <a:latin typeface="Century Gothic" panose="020B0502020202020204" pitchFamily="34" charset="0"/>
              </a:rPr>
              <a:t>Una vez salvo, siempre salvo</a:t>
            </a:r>
            <a:r>
              <a:rPr lang="en-US" sz="1800" kern="1200">
                <a:latin typeface="Century Gothic" panose="020B0502020202020204" pitchFamily="34" charset="0"/>
              </a:rPr>
              <a:t>.</a:t>
            </a:r>
          </a:p>
        </p:txBody>
      </p:sp>
      <p:sp>
        <p:nvSpPr>
          <p:cNvPr id="14" name="Forma libre: forma 13">
            <a:extLst>
              <a:ext uri="{FF2B5EF4-FFF2-40B4-BE49-F238E27FC236}">
                <a16:creationId xmlns:a16="http://schemas.microsoft.com/office/drawing/2014/main" id="{9229C7CF-5912-E6D1-6DE0-F3F75399CD27}"/>
              </a:ext>
            </a:extLst>
          </p:cNvPr>
          <p:cNvSpPr/>
          <p:nvPr/>
        </p:nvSpPr>
        <p:spPr>
          <a:xfrm>
            <a:off x="841280" y="4249226"/>
            <a:ext cx="2444055" cy="1466433"/>
          </a:xfrm>
          <a:custGeom>
            <a:avLst/>
            <a:gdLst>
              <a:gd name="csX0" fmla="*/ 0 w 2444055"/>
              <a:gd name="csY0" fmla="*/ 0 h 1466433"/>
              <a:gd name="csX1" fmla="*/ 2444055 w 2444055"/>
              <a:gd name="csY1" fmla="*/ 0 h 1466433"/>
              <a:gd name="csX2" fmla="*/ 2444055 w 2444055"/>
              <a:gd name="csY2" fmla="*/ 1466433 h 1466433"/>
              <a:gd name="csX3" fmla="*/ 0 w 2444055"/>
              <a:gd name="csY3" fmla="*/ 1466433 h 1466433"/>
              <a:gd name="csX4" fmla="*/ 0 w 2444055"/>
              <a:gd name="csY4" fmla="*/ 0 h 1466433"/>
            </a:gdLst>
            <a:ahLst/>
            <a:cxnLst>
              <a:cxn ang="0">
                <a:pos x="csX0" y="csY0"/>
              </a:cxn>
              <a:cxn ang="0">
                <a:pos x="csX1" y="csY1"/>
              </a:cxn>
              <a:cxn ang="0">
                <a:pos x="csX2" y="csY2"/>
              </a:cxn>
              <a:cxn ang="0">
                <a:pos x="csX3" y="csY3"/>
              </a:cxn>
              <a:cxn ang="0">
                <a:pos x="csX4" y="csY4"/>
              </a:cxn>
            </a:cxnLst>
            <a:rect l="l" t="t" r="r" b="b"/>
            <a:pathLst>
              <a:path w="2444055" h="1466433">
                <a:moveTo>
                  <a:pt x="0" y="0"/>
                </a:moveTo>
                <a:lnTo>
                  <a:pt x="2444055" y="0"/>
                </a:lnTo>
                <a:lnTo>
                  <a:pt x="2444055" y="1466433"/>
                </a:lnTo>
                <a:lnTo>
                  <a:pt x="0" y="1466433"/>
                </a:lnTo>
                <a:lnTo>
                  <a:pt x="0" y="0"/>
                </a:lnTo>
                <a:close/>
              </a:path>
            </a:pathLst>
          </a:custGeom>
          <a:solidFill>
            <a:schemeClr val="tx1">
              <a:lumMod val="75000"/>
              <a:lumOff val="25000"/>
            </a:schemeClr>
          </a:solidFill>
        </p:spPr>
        <p:style>
          <a:lnRef idx="2">
            <a:schemeClr val="lt1">
              <a:hueOff val="0"/>
              <a:satOff val="0"/>
              <a:lumOff val="0"/>
              <a:alphaOff val="0"/>
            </a:schemeClr>
          </a:lnRef>
          <a:fillRef idx="1">
            <a:schemeClr val="accent5">
              <a:hueOff val="-6944086"/>
              <a:satOff val="-472"/>
              <a:lumOff val="1121"/>
              <a:alphaOff val="0"/>
            </a:schemeClr>
          </a:fillRef>
          <a:effectRef idx="0">
            <a:schemeClr val="accent5">
              <a:hueOff val="-6944086"/>
              <a:satOff val="-472"/>
              <a:lumOff val="1121"/>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e. </a:t>
            </a:r>
            <a:r>
              <a:rPr lang="es-ES" sz="1800" kern="1200">
                <a:latin typeface="Century Gothic" panose="020B0502020202020204" pitchFamily="34" charset="0"/>
              </a:rPr>
              <a:t>Falta de motivación intrínseca para la evangelización.</a:t>
            </a:r>
            <a:endParaRPr lang="en-US" sz="1800" kern="1200">
              <a:latin typeface="Century Gothic" panose="020B0502020202020204" pitchFamily="34" charset="0"/>
            </a:endParaRPr>
          </a:p>
        </p:txBody>
      </p:sp>
      <p:sp>
        <p:nvSpPr>
          <p:cNvPr id="15" name="Forma libre: forma 14">
            <a:extLst>
              <a:ext uri="{FF2B5EF4-FFF2-40B4-BE49-F238E27FC236}">
                <a16:creationId xmlns:a16="http://schemas.microsoft.com/office/drawing/2014/main" id="{82E7BB67-02CE-1FDA-627A-DFB580FF31A3}"/>
              </a:ext>
            </a:extLst>
          </p:cNvPr>
          <p:cNvSpPr/>
          <p:nvPr/>
        </p:nvSpPr>
        <p:spPr>
          <a:xfrm>
            <a:off x="3529741" y="4249226"/>
            <a:ext cx="2444055" cy="1466433"/>
          </a:xfrm>
          <a:custGeom>
            <a:avLst/>
            <a:gdLst>
              <a:gd name="csX0" fmla="*/ 0 w 2444055"/>
              <a:gd name="csY0" fmla="*/ 0 h 1466433"/>
              <a:gd name="csX1" fmla="*/ 2444055 w 2444055"/>
              <a:gd name="csY1" fmla="*/ 0 h 1466433"/>
              <a:gd name="csX2" fmla="*/ 2444055 w 2444055"/>
              <a:gd name="csY2" fmla="*/ 1466433 h 1466433"/>
              <a:gd name="csX3" fmla="*/ 0 w 2444055"/>
              <a:gd name="csY3" fmla="*/ 1466433 h 1466433"/>
              <a:gd name="csX4" fmla="*/ 0 w 2444055"/>
              <a:gd name="csY4" fmla="*/ 0 h 1466433"/>
            </a:gdLst>
            <a:ahLst/>
            <a:cxnLst>
              <a:cxn ang="0">
                <a:pos x="csX0" y="csY0"/>
              </a:cxn>
              <a:cxn ang="0">
                <a:pos x="csX1" y="csY1"/>
              </a:cxn>
              <a:cxn ang="0">
                <a:pos x="csX2" y="csY2"/>
              </a:cxn>
              <a:cxn ang="0">
                <a:pos x="csX3" y="csY3"/>
              </a:cxn>
              <a:cxn ang="0">
                <a:pos x="csX4" y="csY4"/>
              </a:cxn>
            </a:cxnLst>
            <a:rect l="l" t="t" r="r" b="b"/>
            <a:pathLst>
              <a:path w="2444055" h="1466433">
                <a:moveTo>
                  <a:pt x="0" y="0"/>
                </a:moveTo>
                <a:lnTo>
                  <a:pt x="2444055" y="0"/>
                </a:lnTo>
                <a:lnTo>
                  <a:pt x="2444055" y="1466433"/>
                </a:lnTo>
                <a:lnTo>
                  <a:pt x="0" y="1466433"/>
                </a:lnTo>
                <a:lnTo>
                  <a:pt x="0" y="0"/>
                </a:lnTo>
                <a:close/>
              </a:path>
            </a:pathLst>
          </a:custGeom>
          <a:solidFill>
            <a:schemeClr val="tx1">
              <a:lumMod val="75000"/>
              <a:lumOff val="25000"/>
            </a:schemeClr>
          </a:solidFill>
        </p:spPr>
        <p:style>
          <a:lnRef idx="2">
            <a:schemeClr val="lt1">
              <a:hueOff val="0"/>
              <a:satOff val="0"/>
              <a:lumOff val="0"/>
              <a:alphaOff val="0"/>
            </a:schemeClr>
          </a:lnRef>
          <a:fillRef idx="1">
            <a:schemeClr val="accent5">
              <a:hueOff val="-8680107"/>
              <a:satOff val="-590"/>
              <a:lumOff val="1401"/>
              <a:alphaOff val="0"/>
            </a:schemeClr>
          </a:fillRef>
          <a:effectRef idx="0">
            <a:schemeClr val="accent5">
              <a:hueOff val="-8680107"/>
              <a:satOff val="-590"/>
              <a:lumOff val="1401"/>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f. Arrogancia hacia los perdidos.</a:t>
            </a:r>
          </a:p>
        </p:txBody>
      </p:sp>
      <p:sp>
        <p:nvSpPr>
          <p:cNvPr id="16" name="Forma libre: forma 15">
            <a:extLst>
              <a:ext uri="{FF2B5EF4-FFF2-40B4-BE49-F238E27FC236}">
                <a16:creationId xmlns:a16="http://schemas.microsoft.com/office/drawing/2014/main" id="{62A92DDD-1D73-E4EC-20C4-76EB66734326}"/>
              </a:ext>
            </a:extLst>
          </p:cNvPr>
          <p:cNvSpPr/>
          <p:nvPr/>
        </p:nvSpPr>
        <p:spPr>
          <a:xfrm>
            <a:off x="6218202" y="4249226"/>
            <a:ext cx="2444055" cy="1466433"/>
          </a:xfrm>
          <a:custGeom>
            <a:avLst/>
            <a:gdLst>
              <a:gd name="csX0" fmla="*/ 0 w 2444055"/>
              <a:gd name="csY0" fmla="*/ 0 h 1466433"/>
              <a:gd name="csX1" fmla="*/ 2444055 w 2444055"/>
              <a:gd name="csY1" fmla="*/ 0 h 1466433"/>
              <a:gd name="csX2" fmla="*/ 2444055 w 2444055"/>
              <a:gd name="csY2" fmla="*/ 1466433 h 1466433"/>
              <a:gd name="csX3" fmla="*/ 0 w 2444055"/>
              <a:gd name="csY3" fmla="*/ 1466433 h 1466433"/>
              <a:gd name="csX4" fmla="*/ 0 w 2444055"/>
              <a:gd name="csY4" fmla="*/ 0 h 1466433"/>
            </a:gdLst>
            <a:ahLst/>
            <a:cxnLst>
              <a:cxn ang="0">
                <a:pos x="csX0" y="csY0"/>
              </a:cxn>
              <a:cxn ang="0">
                <a:pos x="csX1" y="csY1"/>
              </a:cxn>
              <a:cxn ang="0">
                <a:pos x="csX2" y="csY2"/>
              </a:cxn>
              <a:cxn ang="0">
                <a:pos x="csX3" y="csY3"/>
              </a:cxn>
              <a:cxn ang="0">
                <a:pos x="csX4" y="csY4"/>
              </a:cxn>
            </a:cxnLst>
            <a:rect l="l" t="t" r="r" b="b"/>
            <a:pathLst>
              <a:path w="2444055" h="1466433">
                <a:moveTo>
                  <a:pt x="0" y="0"/>
                </a:moveTo>
                <a:lnTo>
                  <a:pt x="2444055" y="0"/>
                </a:lnTo>
                <a:lnTo>
                  <a:pt x="2444055" y="1466433"/>
                </a:lnTo>
                <a:lnTo>
                  <a:pt x="0" y="1466433"/>
                </a:lnTo>
                <a:lnTo>
                  <a:pt x="0" y="0"/>
                </a:lnTo>
                <a:close/>
              </a:path>
            </a:pathLst>
          </a:custGeom>
          <a:solidFill>
            <a:schemeClr val="tx1">
              <a:lumMod val="75000"/>
              <a:lumOff val="25000"/>
            </a:schemeClr>
          </a:solidFill>
        </p:spPr>
        <p:style>
          <a:lnRef idx="2">
            <a:schemeClr val="lt1">
              <a:hueOff val="0"/>
              <a:satOff val="0"/>
              <a:lumOff val="0"/>
              <a:alphaOff val="0"/>
            </a:schemeClr>
          </a:lnRef>
          <a:fillRef idx="1">
            <a:schemeClr val="accent5">
              <a:hueOff val="-10416129"/>
              <a:satOff val="-708"/>
              <a:lumOff val="1681"/>
              <a:alphaOff val="0"/>
            </a:schemeClr>
          </a:fillRef>
          <a:effectRef idx="0">
            <a:schemeClr val="accent5">
              <a:hueOff val="-10416129"/>
              <a:satOff val="-708"/>
              <a:lumOff val="1681"/>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g. Intelectualismo.</a:t>
            </a:r>
          </a:p>
        </p:txBody>
      </p:sp>
      <p:sp>
        <p:nvSpPr>
          <p:cNvPr id="17" name="Forma libre: forma 16">
            <a:extLst>
              <a:ext uri="{FF2B5EF4-FFF2-40B4-BE49-F238E27FC236}">
                <a16:creationId xmlns:a16="http://schemas.microsoft.com/office/drawing/2014/main" id="{6664F147-F313-2B4B-8147-D12ADC5DB2E6}"/>
              </a:ext>
            </a:extLst>
          </p:cNvPr>
          <p:cNvSpPr/>
          <p:nvPr/>
        </p:nvSpPr>
        <p:spPr>
          <a:xfrm>
            <a:off x="8906663" y="4249226"/>
            <a:ext cx="2444055" cy="1466433"/>
          </a:xfrm>
          <a:custGeom>
            <a:avLst/>
            <a:gdLst>
              <a:gd name="csX0" fmla="*/ 0 w 2444055"/>
              <a:gd name="csY0" fmla="*/ 0 h 1466433"/>
              <a:gd name="csX1" fmla="*/ 2444055 w 2444055"/>
              <a:gd name="csY1" fmla="*/ 0 h 1466433"/>
              <a:gd name="csX2" fmla="*/ 2444055 w 2444055"/>
              <a:gd name="csY2" fmla="*/ 1466433 h 1466433"/>
              <a:gd name="csX3" fmla="*/ 0 w 2444055"/>
              <a:gd name="csY3" fmla="*/ 1466433 h 1466433"/>
              <a:gd name="csX4" fmla="*/ 0 w 2444055"/>
              <a:gd name="csY4" fmla="*/ 0 h 1466433"/>
            </a:gdLst>
            <a:ahLst/>
            <a:cxnLst>
              <a:cxn ang="0">
                <a:pos x="csX0" y="csY0"/>
              </a:cxn>
              <a:cxn ang="0">
                <a:pos x="csX1" y="csY1"/>
              </a:cxn>
              <a:cxn ang="0">
                <a:pos x="csX2" y="csY2"/>
              </a:cxn>
              <a:cxn ang="0">
                <a:pos x="csX3" y="csY3"/>
              </a:cxn>
              <a:cxn ang="0">
                <a:pos x="csX4" y="csY4"/>
              </a:cxn>
            </a:cxnLst>
            <a:rect l="l" t="t" r="r" b="b"/>
            <a:pathLst>
              <a:path w="2444055" h="1466433">
                <a:moveTo>
                  <a:pt x="0" y="0"/>
                </a:moveTo>
                <a:lnTo>
                  <a:pt x="2444055" y="0"/>
                </a:lnTo>
                <a:lnTo>
                  <a:pt x="2444055" y="1466433"/>
                </a:lnTo>
                <a:lnTo>
                  <a:pt x="0" y="1466433"/>
                </a:lnTo>
                <a:lnTo>
                  <a:pt x="0" y="0"/>
                </a:lnTo>
                <a:close/>
              </a:path>
            </a:pathLst>
          </a:custGeom>
          <a:solidFill>
            <a:schemeClr val="tx1">
              <a:lumMod val="75000"/>
              <a:lumOff val="25000"/>
            </a:schemeClr>
          </a:solidFill>
        </p:spPr>
        <p:style>
          <a:lnRef idx="2">
            <a:schemeClr val="lt1">
              <a:hueOff val="0"/>
              <a:satOff val="0"/>
              <a:lumOff val="0"/>
              <a:alphaOff val="0"/>
            </a:schemeClr>
          </a:lnRef>
          <a:fillRef idx="1">
            <a:schemeClr val="accent5">
              <a:hueOff val="-12152150"/>
              <a:satOff val="-826"/>
              <a:lumOff val="1961"/>
              <a:alphaOff val="0"/>
            </a:schemeClr>
          </a:fillRef>
          <a:effectRef idx="0">
            <a:schemeClr val="accent5">
              <a:hueOff val="-12152150"/>
              <a:satOff val="-826"/>
              <a:lumOff val="1961"/>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anose="020B0502020202020204" pitchFamily="34" charset="0"/>
              </a:rPr>
              <a:t>h. </a:t>
            </a:r>
            <a:r>
              <a:rPr lang="es-ES" sz="1800" kern="1200">
                <a:latin typeface="Century Gothic" panose="020B0502020202020204" pitchFamily="34" charset="0"/>
              </a:rPr>
              <a:t>Falta de seguridad de la salvación</a:t>
            </a:r>
            <a:r>
              <a:rPr lang="en-US" sz="1800" kern="1200">
                <a:latin typeface="Century Gothic" panose="020B0502020202020204" pitchFamily="34" charset="0"/>
              </a:rPr>
              <a:t>.   </a:t>
            </a:r>
          </a:p>
        </p:txBody>
      </p:sp>
    </p:spTree>
    <p:extLst>
      <p:ext uri="{BB962C8B-B14F-4D97-AF65-F5344CB8AC3E}">
        <p14:creationId xmlns:p14="http://schemas.microsoft.com/office/powerpoint/2010/main" val="1710666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descr="Una mesa de madera&#10;&#10;El contenido generado por IA puede ser incorrecto.">
            <a:extLst>
              <a:ext uri="{FF2B5EF4-FFF2-40B4-BE49-F238E27FC236}">
                <a16:creationId xmlns:a16="http://schemas.microsoft.com/office/drawing/2014/main" id="{7884311E-27D6-D0A0-48AD-F6514DE504CE}"/>
              </a:ext>
            </a:extLst>
          </p:cNvPr>
          <p:cNvPicPr>
            <a:picLocks noChangeAspect="1"/>
          </p:cNvPicPr>
          <p:nvPr/>
        </p:nvPicPr>
        <p:blipFill>
          <a:blip r:embed="rId2">
            <a:alphaModFix amt="50000"/>
          </a:blip>
          <a:srcRect t="1765"/>
          <a:stretch>
            <a:fillRect/>
          </a:stretch>
        </p:blipFill>
        <p:spPr>
          <a:xfrm>
            <a:off x="20" y="1282"/>
            <a:ext cx="12191980" cy="6856718"/>
          </a:xfrm>
          <a:prstGeom prst="rect">
            <a:avLst/>
          </a:prstGeom>
        </p:spPr>
      </p:pic>
      <p:sp>
        <p:nvSpPr>
          <p:cNvPr id="11" name="Title 1">
            <a:extLst>
              <a:ext uri="{FF2B5EF4-FFF2-40B4-BE49-F238E27FC236}">
                <a16:creationId xmlns:a16="http://schemas.microsoft.com/office/drawing/2014/main" id="{33C1EFFC-BCC9-19B9-3F31-81BE248644D9}"/>
              </a:ext>
            </a:extLst>
          </p:cNvPr>
          <p:cNvSpPr>
            <a:spLocks noGrp="1"/>
          </p:cNvSpPr>
          <p:nvPr>
            <p:ph type="title"/>
          </p:nvPr>
        </p:nvSpPr>
        <p:spPr>
          <a:xfrm>
            <a:off x="1070610" y="723283"/>
            <a:ext cx="10515600" cy="2134832"/>
          </a:xfrm>
        </p:spPr>
        <p:txBody>
          <a:bodyPr>
            <a:normAutofit/>
          </a:bodyPr>
          <a:lstStyle/>
          <a:p>
            <a:pPr algn="ctr">
              <a:defRPr/>
            </a:pPr>
            <a:r>
              <a:rPr lang="es-ES" dirty="0">
                <a:solidFill>
                  <a:schemeClr val="bg1"/>
                </a:solidFill>
                <a:latin typeface="Impact" panose="020B0806030902050204" pitchFamily="34" charset="0"/>
              </a:rPr>
              <a:t>III. Enseñanza bíblica sobre el libre albedrío, la caída del hombre, la predestinación y la perseverancia.</a:t>
            </a:r>
            <a:endParaRPr lang="en-US" dirty="0">
              <a:solidFill>
                <a:schemeClr val="bg1"/>
              </a:solidFill>
              <a:latin typeface="Impact" panose="020B0806030902050204" pitchFamily="34" charset="0"/>
            </a:endParaRPr>
          </a:p>
        </p:txBody>
      </p:sp>
      <p:sp>
        <p:nvSpPr>
          <p:cNvPr id="14" name="Content Placeholder 2">
            <a:extLst>
              <a:ext uri="{FF2B5EF4-FFF2-40B4-BE49-F238E27FC236}">
                <a16:creationId xmlns:a16="http://schemas.microsoft.com/office/drawing/2014/main" id="{8C3B0AF9-FFD6-5AF6-72F6-080DF1FE6E94}"/>
              </a:ext>
            </a:extLst>
          </p:cNvPr>
          <p:cNvSpPr>
            <a:spLocks noGrp="1"/>
          </p:cNvSpPr>
          <p:nvPr>
            <p:ph idx="1"/>
          </p:nvPr>
        </p:nvSpPr>
        <p:spPr>
          <a:xfrm>
            <a:off x="1032510" y="2858115"/>
            <a:ext cx="10515600" cy="3596147"/>
          </a:xfrm>
        </p:spPr>
        <p:txBody>
          <a:bodyPr>
            <a:normAutofit fontScale="92500"/>
          </a:bodyPr>
          <a:lstStyle/>
          <a:p>
            <a:pPr>
              <a:defRPr/>
            </a:pPr>
            <a:r>
              <a:rPr lang="en-US" dirty="0">
                <a:solidFill>
                  <a:srgbClr val="FFC000"/>
                </a:solidFill>
                <a:latin typeface="Century Gothic" panose="020B0502020202020204" pitchFamily="34" charset="0"/>
              </a:rPr>
              <a:t>P: </a:t>
            </a:r>
            <a:r>
              <a:rPr lang="es-ES" dirty="0">
                <a:solidFill>
                  <a:schemeClr val="bg1"/>
                </a:solidFill>
                <a:latin typeface="Century Gothic" panose="020B0502020202020204" pitchFamily="34" charset="0"/>
              </a:rPr>
              <a:t>¿Qué escrituras que parecen apoyar la doctrina de la predestinación?</a:t>
            </a:r>
            <a:endParaRPr lang="en-US" dirty="0">
              <a:solidFill>
                <a:schemeClr val="bg1"/>
              </a:solidFill>
              <a:latin typeface="Century Gothic" panose="020B0502020202020204" pitchFamily="34" charset="0"/>
            </a:endParaRPr>
          </a:p>
          <a:p>
            <a:pPr>
              <a:defRPr/>
            </a:pPr>
            <a:endParaRPr lang="en-US" sz="1000" dirty="0">
              <a:solidFill>
                <a:schemeClr val="bg1"/>
              </a:solidFill>
              <a:latin typeface="Century Gothic" panose="020B0502020202020204" pitchFamily="34" charset="0"/>
            </a:endParaRPr>
          </a:p>
          <a:p>
            <a:pPr>
              <a:defRPr/>
            </a:pPr>
            <a:r>
              <a:rPr lang="en-US" dirty="0">
                <a:solidFill>
                  <a:srgbClr val="FFC000"/>
                </a:solidFill>
                <a:latin typeface="Century Gothic" panose="020B0502020202020204" pitchFamily="34" charset="0"/>
              </a:rPr>
              <a:t>P: </a:t>
            </a:r>
            <a:r>
              <a:rPr lang="es-ES" dirty="0">
                <a:solidFill>
                  <a:schemeClr val="bg1"/>
                </a:solidFill>
                <a:latin typeface="Century Gothic" panose="020B0502020202020204" pitchFamily="34" charset="0"/>
              </a:rPr>
              <a:t>¿El creyente que sigue esta falsa doctrina está perdido?</a:t>
            </a:r>
            <a:endParaRPr lang="en-US" dirty="0">
              <a:solidFill>
                <a:schemeClr val="bg1"/>
              </a:solidFill>
              <a:latin typeface="Century Gothic" panose="020B0502020202020204" pitchFamily="34" charset="0"/>
            </a:endParaRPr>
          </a:p>
          <a:p>
            <a:pPr>
              <a:defRPr/>
            </a:pPr>
            <a:endParaRPr lang="en-US" sz="1000" dirty="0">
              <a:solidFill>
                <a:schemeClr val="bg1"/>
              </a:solidFill>
              <a:latin typeface="Century Gothic" panose="020B0502020202020204" pitchFamily="34" charset="0"/>
            </a:endParaRPr>
          </a:p>
          <a:p>
            <a:pPr>
              <a:defRPr/>
            </a:pPr>
            <a:r>
              <a:rPr lang="en-US" dirty="0">
                <a:solidFill>
                  <a:srgbClr val="FFC000"/>
                </a:solidFill>
                <a:latin typeface="Century Gothic" panose="020B0502020202020204" pitchFamily="34" charset="0"/>
              </a:rPr>
              <a:t>P: </a:t>
            </a:r>
            <a:r>
              <a:rPr lang="es-ES" dirty="0">
                <a:solidFill>
                  <a:schemeClr val="bg1"/>
                </a:solidFill>
                <a:latin typeface="Century Gothic" panose="020B0502020202020204" pitchFamily="34" charset="0"/>
              </a:rPr>
              <a:t>¿Hay escrituras que prueban el libre albedrío y refutan la predestinación?</a:t>
            </a:r>
            <a:endParaRPr lang="en-US" dirty="0">
              <a:solidFill>
                <a:schemeClr val="bg1"/>
              </a:solidFill>
              <a:latin typeface="Century Gothic" panose="020B0502020202020204" pitchFamily="34" charset="0"/>
            </a:endParaRPr>
          </a:p>
          <a:p>
            <a:pPr>
              <a:defRPr/>
            </a:pPr>
            <a:r>
              <a:rPr lang="en-US" dirty="0">
                <a:solidFill>
                  <a:srgbClr val="FFC000"/>
                </a:solidFill>
                <a:latin typeface="Century Gothic" panose="020B0502020202020204" pitchFamily="34" charset="0"/>
              </a:rPr>
              <a:t>P: </a:t>
            </a:r>
            <a:r>
              <a:rPr lang="es-ES" dirty="0">
                <a:solidFill>
                  <a:schemeClr val="bg1"/>
                </a:solidFill>
                <a:latin typeface="Century Gothic" panose="020B0502020202020204" pitchFamily="34" charset="0"/>
              </a:rPr>
              <a:t>¿A dónde vamos primero para aprender lo que sucedió en la caída?.</a:t>
            </a:r>
            <a:endParaRPr lang="en-US" dirty="0">
              <a:solidFill>
                <a:schemeClr val="bg1"/>
              </a:solidFill>
              <a:latin typeface="Century Gothic" panose="020B0502020202020204" pitchFamily="34" charset="0"/>
            </a:endParaRPr>
          </a:p>
          <a:p>
            <a:pPr>
              <a:defRPr/>
            </a:pP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5514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dibujo de un árbol&#10;&#10;El contenido generado por IA puede ser incorrecto.">
            <a:extLst>
              <a:ext uri="{FF2B5EF4-FFF2-40B4-BE49-F238E27FC236}">
                <a16:creationId xmlns:a16="http://schemas.microsoft.com/office/drawing/2014/main" id="{876689D5-4443-F18F-3363-AC94F9C75F4E}"/>
              </a:ext>
            </a:extLst>
          </p:cNvPr>
          <p:cNvPicPr>
            <a:picLocks noChangeAspect="1"/>
          </p:cNvPicPr>
          <p:nvPr/>
        </p:nvPicPr>
        <p:blipFill>
          <a:blip r:embed="rId2">
            <a:alphaModFix amt="50000"/>
          </a:blip>
          <a:srcRect t="1334"/>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E460D5DC-097B-1D5E-FA7C-BE766928CB23}"/>
              </a:ext>
            </a:extLst>
          </p:cNvPr>
          <p:cNvGrpSpPr/>
          <p:nvPr/>
        </p:nvGrpSpPr>
        <p:grpSpPr>
          <a:xfrm>
            <a:off x="809530" y="2130939"/>
            <a:ext cx="2771999" cy="2772006"/>
            <a:chOff x="882599" y="1916765"/>
            <a:chExt cx="1156229" cy="1212404"/>
          </a:xfrm>
        </p:grpSpPr>
        <p:sp>
          <p:nvSpPr>
            <p:cNvPr id="6" name="Diagrama de flujo: conector 5">
              <a:extLst>
                <a:ext uri="{FF2B5EF4-FFF2-40B4-BE49-F238E27FC236}">
                  <a16:creationId xmlns:a16="http://schemas.microsoft.com/office/drawing/2014/main" id="{C2FD9DB6-C47E-C81D-8B22-4E953750196F}"/>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La caída de la humanidad</a:t>
              </a:r>
            </a:p>
          </p:txBody>
        </p:sp>
        <p:sp>
          <p:nvSpPr>
            <p:cNvPr id="7" name="Círculo: vacío 6">
              <a:extLst>
                <a:ext uri="{FF2B5EF4-FFF2-40B4-BE49-F238E27FC236}">
                  <a16:creationId xmlns:a16="http://schemas.microsoft.com/office/drawing/2014/main" id="{B9B0EEDC-F5A9-4EBF-2F13-EF2C59B57EE2}"/>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 name="Content Placeholder 2">
            <a:extLst>
              <a:ext uri="{FF2B5EF4-FFF2-40B4-BE49-F238E27FC236}">
                <a16:creationId xmlns:a16="http://schemas.microsoft.com/office/drawing/2014/main" id="{ACD21749-6B45-628F-9E4B-00E4A01CDF3F}"/>
              </a:ext>
            </a:extLst>
          </p:cNvPr>
          <p:cNvSpPr>
            <a:spLocks noGrp="1"/>
          </p:cNvSpPr>
          <p:nvPr>
            <p:ph idx="1"/>
          </p:nvPr>
        </p:nvSpPr>
        <p:spPr>
          <a:xfrm>
            <a:off x="4059600" y="1072125"/>
            <a:ext cx="7130511" cy="4876800"/>
          </a:xfrm>
        </p:spPr>
        <p:txBody>
          <a:bodyPr>
            <a:normAutofit fontScale="92500" lnSpcReduction="20000"/>
          </a:bodyPr>
          <a:lstStyle/>
          <a:p>
            <a:pPr marL="0" indent="0">
              <a:buNone/>
              <a:defRPr/>
            </a:pPr>
            <a:r>
              <a:rPr lang="es-MX" sz="2400" noProof="0">
                <a:solidFill>
                  <a:schemeClr val="bg1"/>
                </a:solidFill>
                <a:latin typeface="Century Gothic" panose="020B0502020202020204" pitchFamily="34" charset="0"/>
              </a:rPr>
              <a:t>Génesis 3:1-13  Adán y Eva ceden a la tentación y comen el fruto.</a:t>
            </a:r>
          </a:p>
          <a:p>
            <a:pPr marL="0" indent="0">
              <a:buNone/>
              <a:defRPr/>
            </a:pPr>
            <a:endParaRPr lang="es-MX" sz="600" noProof="0" dirty="0">
              <a:solidFill>
                <a:schemeClr val="bg1"/>
              </a:solidFill>
              <a:latin typeface="Century Gothic" panose="020B0502020202020204" pitchFamily="34" charset="0"/>
            </a:endParaRPr>
          </a:p>
          <a:p>
            <a:pPr marL="0" indent="0">
              <a:buNone/>
              <a:defRPr/>
            </a:pPr>
            <a:r>
              <a:rPr lang="es-MX" sz="2400" noProof="0" dirty="0">
                <a:solidFill>
                  <a:schemeClr val="bg1"/>
                </a:solidFill>
                <a:latin typeface="Century Gothic" panose="020B0502020202020204" pitchFamily="34" charset="0"/>
              </a:rPr>
              <a:t>¿Cuáles fueron las consecuencias inmediatas? Génesis 3:21-14</a:t>
            </a:r>
          </a:p>
          <a:p>
            <a:pPr marL="0" indent="0">
              <a:buNone/>
              <a:defRPr/>
            </a:pPr>
            <a:r>
              <a:rPr lang="es-MX" sz="2400" noProof="0" dirty="0">
                <a:solidFill>
                  <a:schemeClr val="bg1"/>
                </a:solidFill>
                <a:latin typeface="Century Gothic" panose="020B0502020202020204" pitchFamily="34" charset="0"/>
              </a:rPr>
              <a:t>1. Perdieron su inocencia.</a:t>
            </a:r>
          </a:p>
          <a:p>
            <a:pPr marL="0" indent="0">
              <a:buNone/>
              <a:defRPr/>
            </a:pPr>
            <a:endParaRPr lang="es-MX" sz="600" noProof="0" dirty="0">
              <a:solidFill>
                <a:schemeClr val="bg1"/>
              </a:solidFill>
              <a:latin typeface="Century Gothic" panose="020B0502020202020204" pitchFamily="34" charset="0"/>
            </a:endParaRPr>
          </a:p>
          <a:p>
            <a:pPr marL="0" indent="0">
              <a:buNone/>
              <a:defRPr/>
            </a:pPr>
            <a:r>
              <a:rPr lang="es-MX" sz="2400" noProof="0" dirty="0">
                <a:solidFill>
                  <a:schemeClr val="bg1"/>
                </a:solidFill>
                <a:latin typeface="Century Gothic" panose="020B0502020202020204" pitchFamily="34" charset="0"/>
              </a:rPr>
              <a:t>2. “Se hicieron como uno de nosotros”, conociendo el bien y el mal. Desarrollaron una propensión al pecado: una “naturaleza pecaminosa”</a:t>
            </a:r>
          </a:p>
          <a:p>
            <a:pPr marL="0" indent="0">
              <a:buNone/>
              <a:defRPr/>
            </a:pPr>
            <a:endParaRPr lang="es-MX" sz="600" noProof="0" dirty="0">
              <a:solidFill>
                <a:schemeClr val="bg1"/>
              </a:solidFill>
              <a:latin typeface="Century Gothic" panose="020B0502020202020204" pitchFamily="34" charset="0"/>
            </a:endParaRPr>
          </a:p>
          <a:p>
            <a:pPr marL="0" indent="0">
              <a:buNone/>
              <a:defRPr/>
            </a:pPr>
            <a:r>
              <a:rPr lang="es-MX" sz="2400" noProof="0" dirty="0">
                <a:solidFill>
                  <a:schemeClr val="bg1"/>
                </a:solidFill>
                <a:latin typeface="Century Gothic" panose="020B0502020202020204" pitchFamily="34" charset="0"/>
              </a:rPr>
              <a:t>3. Perdieron el acceso al árbol de la vida. ¿Perdieron la inmortalidad física, murieron espiritualmente o ambas cosas?</a:t>
            </a:r>
          </a:p>
          <a:p>
            <a:pPr marL="0" indent="0">
              <a:buNone/>
              <a:defRPr/>
            </a:pPr>
            <a:endParaRPr lang="es-MX" sz="600" noProof="0" dirty="0">
              <a:solidFill>
                <a:schemeClr val="bg1"/>
              </a:solidFill>
              <a:latin typeface="Century Gothic" panose="020B0502020202020204" pitchFamily="34" charset="0"/>
            </a:endParaRPr>
          </a:p>
          <a:p>
            <a:pPr marL="0" indent="0">
              <a:buNone/>
              <a:defRPr/>
            </a:pPr>
            <a:r>
              <a:rPr lang="es-MX" sz="2400" noProof="0" dirty="0">
                <a:solidFill>
                  <a:schemeClr val="bg1"/>
                </a:solidFill>
                <a:latin typeface="Century Gothic" panose="020B0502020202020204" pitchFamily="34" charset="0"/>
              </a:rPr>
              <a:t>Pero… Ellos NO se volvieron totalmente depravados.</a:t>
            </a:r>
          </a:p>
          <a:p>
            <a:pPr marL="0" indent="0">
              <a:buNone/>
              <a:defRPr/>
            </a:pPr>
            <a:endParaRPr lang="es-MX" sz="2400" noProof="0" dirty="0">
              <a:solidFill>
                <a:schemeClr val="bg1"/>
              </a:solidFill>
              <a:latin typeface="Century Gothic" panose="020B0502020202020204" pitchFamily="34" charset="0"/>
            </a:endParaRPr>
          </a:p>
          <a:p>
            <a:pPr marL="0" indent="0">
              <a:buNone/>
              <a:defRPr/>
            </a:pPr>
            <a:endParaRPr lang="es-MX" sz="2400" noProof="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2428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B4AE21-6F07-8044-4AD9-5047437F4BF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02B9751-ED67-77B1-95AF-B6B96AD8C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dibujo de un árbol&#10;&#10;El contenido generado por IA puede ser incorrecto.">
            <a:extLst>
              <a:ext uri="{FF2B5EF4-FFF2-40B4-BE49-F238E27FC236}">
                <a16:creationId xmlns:a16="http://schemas.microsoft.com/office/drawing/2014/main" id="{825BBBC9-0229-43DC-2226-712F6F8CCECD}"/>
              </a:ext>
            </a:extLst>
          </p:cNvPr>
          <p:cNvPicPr>
            <a:picLocks noChangeAspect="1"/>
          </p:cNvPicPr>
          <p:nvPr/>
        </p:nvPicPr>
        <p:blipFill>
          <a:blip r:embed="rId2">
            <a:alphaModFix amt="50000"/>
          </a:blip>
          <a:srcRect t="1334"/>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94B5767D-F27E-1CF2-9C9D-8D81E1F5E102}"/>
              </a:ext>
            </a:extLst>
          </p:cNvPr>
          <p:cNvGrpSpPr/>
          <p:nvPr/>
        </p:nvGrpSpPr>
        <p:grpSpPr>
          <a:xfrm>
            <a:off x="752380" y="1639449"/>
            <a:ext cx="2771999" cy="2772006"/>
            <a:chOff x="882599" y="1916765"/>
            <a:chExt cx="1156229" cy="1212404"/>
          </a:xfrm>
        </p:grpSpPr>
        <p:sp>
          <p:nvSpPr>
            <p:cNvPr id="6" name="Diagrama de flujo: conector 5">
              <a:extLst>
                <a:ext uri="{FF2B5EF4-FFF2-40B4-BE49-F238E27FC236}">
                  <a16:creationId xmlns:a16="http://schemas.microsoft.com/office/drawing/2014/main" id="{C2475BE6-013C-46A2-2E76-5D9C0AB75794}"/>
                </a:ext>
              </a:extLst>
            </p:cNvPr>
            <p:cNvSpPr/>
            <p:nvPr/>
          </p:nvSpPr>
          <p:spPr>
            <a:xfrm>
              <a:off x="962834" y="1992687"/>
              <a:ext cx="1006070" cy="1054947"/>
            </a:xfrm>
            <a:prstGeom prst="flowChartConnector">
              <a:avLst/>
            </a:prstGeom>
            <a:solidFill>
              <a:schemeClr val="accent4"/>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¿Adán y Eva perdieron su libre albedrío en la Caída?</a:t>
              </a:r>
            </a:p>
          </p:txBody>
        </p:sp>
        <p:sp>
          <p:nvSpPr>
            <p:cNvPr id="7" name="Círculo: vacío 6">
              <a:extLst>
                <a:ext uri="{FF2B5EF4-FFF2-40B4-BE49-F238E27FC236}">
                  <a16:creationId xmlns:a16="http://schemas.microsoft.com/office/drawing/2014/main" id="{0A9FABC3-DA7F-3ED3-1BFB-DB4717837DD8}"/>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 name="Content Placeholder 2">
            <a:extLst>
              <a:ext uri="{FF2B5EF4-FFF2-40B4-BE49-F238E27FC236}">
                <a16:creationId xmlns:a16="http://schemas.microsoft.com/office/drawing/2014/main" id="{EFB9BB60-2028-73F3-C448-501932495768}"/>
              </a:ext>
            </a:extLst>
          </p:cNvPr>
          <p:cNvSpPr>
            <a:spLocks noGrp="1"/>
          </p:cNvSpPr>
          <p:nvPr>
            <p:ph idx="1"/>
          </p:nvPr>
        </p:nvSpPr>
        <p:spPr>
          <a:xfrm>
            <a:off x="4059600" y="1083555"/>
            <a:ext cx="7130511" cy="4265685"/>
          </a:xfrm>
        </p:spPr>
        <p:txBody>
          <a:bodyPr>
            <a:normAutofit/>
          </a:bodyPr>
          <a:lstStyle/>
          <a:p>
            <a:pPr marL="0" indent="0">
              <a:buNone/>
              <a:defRPr/>
            </a:pPr>
            <a:r>
              <a:rPr lang="es-ES" sz="2400" noProof="0" dirty="0">
                <a:solidFill>
                  <a:schemeClr val="bg1"/>
                </a:solidFill>
                <a:latin typeface="Century Gothic" panose="020B0502020202020204" pitchFamily="34" charset="0"/>
              </a:rPr>
              <a:t>¡¡¡Ellos (y nosotros) todavía teníamos “libre albedrío”!!!</a:t>
            </a:r>
          </a:p>
          <a:p>
            <a:pPr marL="0" indent="0">
              <a:buNone/>
              <a:defRPr/>
            </a:pPr>
            <a:endParaRPr lang="es-ES" sz="2400" noProof="0" dirty="0">
              <a:solidFill>
                <a:schemeClr val="bg1"/>
              </a:solidFill>
              <a:latin typeface="Century Gothic" panose="020B0502020202020204" pitchFamily="34" charset="0"/>
            </a:endParaRPr>
          </a:p>
          <a:p>
            <a:pPr marL="0" indent="0">
              <a:buNone/>
              <a:defRPr/>
            </a:pPr>
            <a:r>
              <a:rPr lang="es-ES" sz="2400" noProof="0" dirty="0">
                <a:solidFill>
                  <a:schemeClr val="bg1"/>
                </a:solidFill>
                <a:latin typeface="Century Gothic" panose="020B0502020202020204" pitchFamily="34" charset="0"/>
              </a:rPr>
              <a:t>Es la voluntad soberana de Dios que tengamos libre albedrío porque Él nos ama.</a:t>
            </a:r>
          </a:p>
          <a:p>
            <a:pPr marL="0" indent="0">
              <a:buNone/>
              <a:defRPr/>
            </a:pPr>
            <a:endParaRPr lang="es-ES" sz="2400" noProof="0" dirty="0">
              <a:solidFill>
                <a:schemeClr val="bg1"/>
              </a:solidFill>
              <a:latin typeface="Century Gothic" panose="020B0502020202020204" pitchFamily="34" charset="0"/>
            </a:endParaRPr>
          </a:p>
          <a:p>
            <a:pPr marL="0" indent="0">
              <a:buNone/>
              <a:defRPr/>
            </a:pPr>
            <a:r>
              <a:rPr lang="es-ES" sz="2400" noProof="0" dirty="0">
                <a:solidFill>
                  <a:schemeClr val="bg1"/>
                </a:solidFill>
                <a:latin typeface="Century Gothic" panose="020B0502020202020204" pitchFamily="34" charset="0"/>
              </a:rPr>
              <a:t>El amor da la opción. Por definición, es imposible obligar a alguien a amar a otra persona. Si la decisión de amar no es libre, entonces no es amor.</a:t>
            </a:r>
          </a:p>
          <a:p>
            <a:pPr marL="0" indent="0">
              <a:buNone/>
              <a:defRPr/>
            </a:pPr>
            <a:endParaRPr lang="es-ES" sz="2400" noProof="0" dirty="0">
              <a:solidFill>
                <a:schemeClr val="bg1"/>
              </a:solidFill>
              <a:latin typeface="Century Gothic" panose="020B0502020202020204" pitchFamily="34" charset="0"/>
            </a:endParaRPr>
          </a:p>
        </p:txBody>
      </p:sp>
      <p:sp>
        <p:nvSpPr>
          <p:cNvPr id="2" name="CuadroTexto 1">
            <a:extLst>
              <a:ext uri="{FF2B5EF4-FFF2-40B4-BE49-F238E27FC236}">
                <a16:creationId xmlns:a16="http://schemas.microsoft.com/office/drawing/2014/main" id="{BF396219-EE58-02E2-8DDD-14F7B6D050E9}"/>
              </a:ext>
            </a:extLst>
          </p:cNvPr>
          <p:cNvSpPr txBox="1"/>
          <p:nvPr/>
        </p:nvSpPr>
        <p:spPr>
          <a:xfrm>
            <a:off x="4164004" y="5463990"/>
            <a:ext cx="1906291" cy="461665"/>
          </a:xfrm>
          <a:prstGeom prst="rect">
            <a:avLst/>
          </a:prstGeom>
          <a:solidFill>
            <a:schemeClr val="accent4"/>
          </a:solidFill>
          <a:ln w="28575">
            <a:solidFill>
              <a:schemeClr val="bg1"/>
            </a:solidFill>
          </a:ln>
        </p:spPr>
        <p:txBody>
          <a:bodyPr wrap="none" rtlCol="0">
            <a:spAutoFit/>
          </a:bodyPr>
          <a:lstStyle/>
          <a:p>
            <a:r>
              <a:rPr lang="es-MX" sz="2400" dirty="0" err="1">
                <a:solidFill>
                  <a:schemeClr val="bg1"/>
                </a:solidFill>
                <a:latin typeface="Impact" panose="020B0806030902050204" pitchFamily="34" charset="0"/>
              </a:rPr>
              <a:t>Deut</a:t>
            </a:r>
            <a:r>
              <a:rPr lang="es-MX" sz="2400" dirty="0">
                <a:solidFill>
                  <a:schemeClr val="bg1"/>
                </a:solidFill>
                <a:latin typeface="Impact" panose="020B0806030902050204" pitchFamily="34" charset="0"/>
              </a:rPr>
              <a:t> 30:19-20</a:t>
            </a:r>
          </a:p>
        </p:txBody>
      </p:sp>
      <p:sp>
        <p:nvSpPr>
          <p:cNvPr id="3" name="CuadroTexto 2">
            <a:extLst>
              <a:ext uri="{FF2B5EF4-FFF2-40B4-BE49-F238E27FC236}">
                <a16:creationId xmlns:a16="http://schemas.microsoft.com/office/drawing/2014/main" id="{28FF93BF-768D-B309-AADA-463E29A9F7BA}"/>
              </a:ext>
            </a:extLst>
          </p:cNvPr>
          <p:cNvSpPr txBox="1"/>
          <p:nvPr/>
        </p:nvSpPr>
        <p:spPr>
          <a:xfrm>
            <a:off x="6307869" y="5463990"/>
            <a:ext cx="1606787" cy="461665"/>
          </a:xfrm>
          <a:prstGeom prst="rect">
            <a:avLst/>
          </a:prstGeom>
          <a:solidFill>
            <a:schemeClr val="accent4"/>
          </a:solidFill>
          <a:ln w="28575">
            <a:solidFill>
              <a:schemeClr val="bg1"/>
            </a:solidFill>
          </a:ln>
        </p:spPr>
        <p:txBody>
          <a:bodyPr wrap="none" rtlCol="0">
            <a:spAutoFit/>
          </a:bodyPr>
          <a:lstStyle/>
          <a:p>
            <a:r>
              <a:rPr lang="es-MX" sz="2400" dirty="0">
                <a:solidFill>
                  <a:schemeClr val="bg1"/>
                </a:solidFill>
                <a:latin typeface="Impact" panose="020B0806030902050204" pitchFamily="34" charset="0"/>
              </a:rPr>
              <a:t>Josué 24:15</a:t>
            </a:r>
          </a:p>
        </p:txBody>
      </p:sp>
      <p:sp>
        <p:nvSpPr>
          <p:cNvPr id="10" name="CuadroTexto 9">
            <a:extLst>
              <a:ext uri="{FF2B5EF4-FFF2-40B4-BE49-F238E27FC236}">
                <a16:creationId xmlns:a16="http://schemas.microsoft.com/office/drawing/2014/main" id="{E5D142B4-C2D6-E0F4-4BD8-5F751D37B003}"/>
              </a:ext>
            </a:extLst>
          </p:cNvPr>
          <p:cNvSpPr txBox="1"/>
          <p:nvPr/>
        </p:nvSpPr>
        <p:spPr>
          <a:xfrm>
            <a:off x="8152231" y="5463990"/>
            <a:ext cx="2332488" cy="461665"/>
          </a:xfrm>
          <a:prstGeom prst="rect">
            <a:avLst/>
          </a:prstGeom>
          <a:solidFill>
            <a:schemeClr val="accent4"/>
          </a:solidFill>
          <a:ln w="28575">
            <a:solidFill>
              <a:schemeClr val="bg1"/>
            </a:solidFill>
          </a:ln>
        </p:spPr>
        <p:txBody>
          <a:bodyPr wrap="square" rtlCol="0">
            <a:spAutoFit/>
          </a:bodyPr>
          <a:lstStyle/>
          <a:p>
            <a:pPr algn="ctr"/>
            <a:r>
              <a:rPr lang="es-MX" sz="2400" dirty="0">
                <a:solidFill>
                  <a:schemeClr val="bg1"/>
                </a:solidFill>
                <a:latin typeface="Impact" panose="020B0806030902050204" pitchFamily="34" charset="0"/>
              </a:rPr>
              <a:t>Ezequiel 18:19-20</a:t>
            </a:r>
            <a:endParaRPr lang="es-MX" sz="1400" dirty="0">
              <a:solidFill>
                <a:schemeClr val="bg1"/>
              </a:solidFill>
              <a:latin typeface="Impact" panose="020B0806030902050204" pitchFamily="34" charset="0"/>
            </a:endParaRPr>
          </a:p>
        </p:txBody>
      </p:sp>
    </p:spTree>
    <p:extLst>
      <p:ext uri="{BB962C8B-B14F-4D97-AF65-F5344CB8AC3E}">
        <p14:creationId xmlns:p14="http://schemas.microsoft.com/office/powerpoint/2010/main" val="2896147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129DF1-9C39-D596-0AE4-AA0F918334B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74203F3-D9BF-C8AF-A1A1-849EE986C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mesa de madera&#10;&#10;El contenido generado por IA puede ser incorrecto.">
            <a:extLst>
              <a:ext uri="{FF2B5EF4-FFF2-40B4-BE49-F238E27FC236}">
                <a16:creationId xmlns:a16="http://schemas.microsoft.com/office/drawing/2014/main" id="{FD542ECC-3698-5BC4-17A5-F07FE3003235}"/>
              </a:ext>
            </a:extLst>
          </p:cNvPr>
          <p:cNvPicPr>
            <a:picLocks noChangeAspect="1"/>
          </p:cNvPicPr>
          <p:nvPr/>
        </p:nvPicPr>
        <p:blipFill>
          <a:blip r:embed="rId2">
            <a:alphaModFix amt="50000"/>
          </a:blip>
          <a:srcRect t="1765"/>
          <a:stretch>
            <a:fillRect/>
          </a:stretch>
        </p:blipFill>
        <p:spPr>
          <a:xfrm>
            <a:off x="20" y="1282"/>
            <a:ext cx="12191980" cy="6856718"/>
          </a:xfrm>
          <a:prstGeom prst="rect">
            <a:avLst/>
          </a:prstGeom>
        </p:spPr>
      </p:pic>
      <p:sp>
        <p:nvSpPr>
          <p:cNvPr id="11" name="Title 1">
            <a:extLst>
              <a:ext uri="{FF2B5EF4-FFF2-40B4-BE49-F238E27FC236}">
                <a16:creationId xmlns:a16="http://schemas.microsoft.com/office/drawing/2014/main" id="{3EC06C5A-A899-D448-9B77-4C1DC824A6D0}"/>
              </a:ext>
            </a:extLst>
          </p:cNvPr>
          <p:cNvSpPr>
            <a:spLocks noGrp="1"/>
          </p:cNvSpPr>
          <p:nvPr>
            <p:ph type="title"/>
          </p:nvPr>
        </p:nvSpPr>
        <p:spPr>
          <a:xfrm>
            <a:off x="1070610" y="556418"/>
            <a:ext cx="10515600" cy="1325563"/>
          </a:xfrm>
        </p:spPr>
        <p:txBody>
          <a:bodyPr>
            <a:normAutofit/>
          </a:bodyPr>
          <a:lstStyle/>
          <a:p>
            <a:pPr algn="ctr">
              <a:defRPr/>
            </a:pPr>
            <a:r>
              <a:rPr lang="es-ES" dirty="0">
                <a:solidFill>
                  <a:schemeClr val="bg1"/>
                </a:solidFill>
                <a:latin typeface="Impact" panose="020B0806030902050204" pitchFamily="34" charset="0"/>
              </a:rPr>
              <a:t>Ante Romanos 5 y 8-10,</a:t>
            </a:r>
            <a:br>
              <a:rPr lang="es-ES" dirty="0">
                <a:solidFill>
                  <a:schemeClr val="bg1"/>
                </a:solidFill>
                <a:latin typeface="Impact" panose="020B0806030902050204" pitchFamily="34" charset="0"/>
              </a:rPr>
            </a:br>
            <a:r>
              <a:rPr lang="es-ES" sz="2800" dirty="0">
                <a:solidFill>
                  <a:schemeClr val="bg1"/>
                </a:solidFill>
                <a:latin typeface="Impact" panose="020B0806030902050204" pitchFamily="34" charset="0"/>
              </a:rPr>
              <a:t>P:  ¿Siempre hace se la voluntad de Dios?</a:t>
            </a:r>
            <a:endParaRPr lang="en-US" dirty="0">
              <a:solidFill>
                <a:schemeClr val="bg1"/>
              </a:solidFill>
              <a:latin typeface="Impact" panose="020B0806030902050204" pitchFamily="34" charset="0"/>
            </a:endParaRPr>
          </a:p>
        </p:txBody>
      </p:sp>
      <p:sp>
        <p:nvSpPr>
          <p:cNvPr id="14" name="Content Placeholder 2">
            <a:extLst>
              <a:ext uri="{FF2B5EF4-FFF2-40B4-BE49-F238E27FC236}">
                <a16:creationId xmlns:a16="http://schemas.microsoft.com/office/drawing/2014/main" id="{DDD42F48-84AA-44A4-315C-ACCF0B78093D}"/>
              </a:ext>
            </a:extLst>
          </p:cNvPr>
          <p:cNvSpPr>
            <a:spLocks noGrp="1"/>
          </p:cNvSpPr>
          <p:nvPr>
            <p:ph idx="1"/>
          </p:nvPr>
        </p:nvSpPr>
        <p:spPr>
          <a:xfrm>
            <a:off x="952500" y="2437117"/>
            <a:ext cx="10515600" cy="3596147"/>
          </a:xfrm>
        </p:spPr>
        <p:txBody>
          <a:bodyPr>
            <a:normAutofit/>
          </a:bodyPr>
          <a:lstStyle/>
          <a:p>
            <a:pPr>
              <a:defRPr/>
            </a:pPr>
            <a:r>
              <a:rPr lang="es-ES" dirty="0">
                <a:solidFill>
                  <a:schemeClr val="bg1"/>
                </a:solidFill>
                <a:latin typeface="Century Gothic" panose="020B0502020202020204" pitchFamily="34" charset="0"/>
              </a:rPr>
              <a:t>Mateo 6:10.   Jesús pidió: </a:t>
            </a:r>
            <a:r>
              <a:rPr lang="es-MX" dirty="0">
                <a:solidFill>
                  <a:schemeClr val="bg1"/>
                </a:solidFill>
                <a:latin typeface="Century Gothic" panose="020B0502020202020204" pitchFamily="34" charset="0"/>
              </a:rPr>
              <a:t>«</a:t>
            </a:r>
            <a:r>
              <a:rPr lang="es-ES" dirty="0">
                <a:solidFill>
                  <a:schemeClr val="bg1"/>
                </a:solidFill>
                <a:latin typeface="Century Gothic" panose="020B0502020202020204" pitchFamily="34" charset="0"/>
              </a:rPr>
              <a:t>Que se haga tu voluntad</a:t>
            </a:r>
            <a:r>
              <a:rPr lang="es-MX" dirty="0">
                <a:solidFill>
                  <a:schemeClr val="bg1"/>
                </a:solidFill>
                <a:latin typeface="Century Gothic" panose="020B0502020202020204" pitchFamily="34" charset="0"/>
              </a:rPr>
              <a:t>»</a:t>
            </a:r>
            <a:r>
              <a:rPr lang="es-ES" dirty="0">
                <a:solidFill>
                  <a:schemeClr val="bg1"/>
                </a:solidFill>
                <a:latin typeface="Century Gothic" panose="020B0502020202020204" pitchFamily="34" charset="0"/>
              </a:rPr>
              <a:t>….   </a:t>
            </a:r>
          </a:p>
          <a:p>
            <a:pPr>
              <a:defRPr/>
            </a:pPr>
            <a:endParaRPr lang="es-ES" dirty="0">
              <a:solidFill>
                <a:schemeClr val="bg1"/>
              </a:solidFill>
              <a:latin typeface="Century Gothic" panose="020B0502020202020204" pitchFamily="34" charset="0"/>
            </a:endParaRPr>
          </a:p>
          <a:p>
            <a:pPr>
              <a:defRPr/>
            </a:pPr>
            <a:r>
              <a:rPr lang="es-ES" dirty="0">
                <a:solidFill>
                  <a:schemeClr val="bg1"/>
                </a:solidFill>
                <a:latin typeface="Century Gothic" panose="020B0502020202020204" pitchFamily="34" charset="0"/>
              </a:rPr>
              <a:t>Mateo 23:37  .. Jesús fue crucificado: </a:t>
            </a:r>
            <a:r>
              <a:rPr lang="es-MX" dirty="0">
                <a:solidFill>
                  <a:schemeClr val="bg1"/>
                </a:solidFill>
                <a:latin typeface="Century Gothic" panose="020B0502020202020204" pitchFamily="34" charset="0"/>
              </a:rPr>
              <a:t>«Dios no quiso librarlo»</a:t>
            </a:r>
            <a:r>
              <a:rPr lang="es-ES" dirty="0">
                <a:solidFill>
                  <a:schemeClr val="bg1"/>
                </a:solidFill>
                <a:latin typeface="Century Gothic" panose="020B0502020202020204" pitchFamily="34" charset="0"/>
              </a:rPr>
              <a:t>.</a:t>
            </a:r>
          </a:p>
          <a:p>
            <a:pPr>
              <a:defRPr/>
            </a:pPr>
            <a:endParaRPr lang="es-ES" dirty="0">
              <a:solidFill>
                <a:schemeClr val="bg1"/>
              </a:solidFill>
              <a:latin typeface="Century Gothic" panose="020B0502020202020204" pitchFamily="34" charset="0"/>
            </a:endParaRPr>
          </a:p>
          <a:p>
            <a:pPr>
              <a:defRPr/>
            </a:pPr>
            <a:r>
              <a:rPr lang="es-ES" dirty="0">
                <a:solidFill>
                  <a:schemeClr val="bg1"/>
                </a:solidFill>
                <a:latin typeface="Century Gothic" panose="020B0502020202020204" pitchFamily="34" charset="0"/>
              </a:rPr>
              <a:t>Ezequiel 18:31-32  </a:t>
            </a:r>
            <a:r>
              <a:rPr lang="es-MX" dirty="0">
                <a:solidFill>
                  <a:schemeClr val="bg1"/>
                </a:solidFill>
                <a:latin typeface="Century Gothic" panose="020B0502020202020204" pitchFamily="34" charset="0"/>
              </a:rPr>
              <a:t>«</a:t>
            </a:r>
            <a:r>
              <a:rPr lang="es-ES" dirty="0">
                <a:solidFill>
                  <a:schemeClr val="bg1"/>
                </a:solidFill>
                <a:latin typeface="Century Gothic" panose="020B0502020202020204" pitchFamily="34" charset="0"/>
              </a:rPr>
              <a:t>no me complazco en la muerte de nadie</a:t>
            </a:r>
            <a:r>
              <a:rPr lang="es-MX" dirty="0">
                <a:solidFill>
                  <a:schemeClr val="bg1"/>
                </a:solidFill>
                <a:latin typeface="Century Gothic" panose="020B0502020202020204" pitchFamily="34" charset="0"/>
              </a:rPr>
              <a:t>»…</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99506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C78D5C-910F-5B11-6D76-CA1D7216D16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C5789B5-216D-D6C0-6C7B-7D08AA9C0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mesa de madera&#10;&#10;El contenido generado por IA puede ser incorrecto.">
            <a:extLst>
              <a:ext uri="{FF2B5EF4-FFF2-40B4-BE49-F238E27FC236}">
                <a16:creationId xmlns:a16="http://schemas.microsoft.com/office/drawing/2014/main" id="{08937CE9-758F-0A50-3780-A81277DB83A0}"/>
              </a:ext>
            </a:extLst>
          </p:cNvPr>
          <p:cNvPicPr>
            <a:picLocks noChangeAspect="1"/>
          </p:cNvPicPr>
          <p:nvPr/>
        </p:nvPicPr>
        <p:blipFill>
          <a:blip r:embed="rId2">
            <a:alphaModFix amt="50000"/>
          </a:blip>
          <a:srcRect t="1765"/>
          <a:stretch>
            <a:fillRect/>
          </a:stretch>
        </p:blipFill>
        <p:spPr>
          <a:xfrm>
            <a:off x="20" y="1282"/>
            <a:ext cx="12191980" cy="6856718"/>
          </a:xfrm>
          <a:prstGeom prst="rect">
            <a:avLst/>
          </a:prstGeom>
        </p:spPr>
      </p:pic>
      <p:sp>
        <p:nvSpPr>
          <p:cNvPr id="11" name="Title 1">
            <a:extLst>
              <a:ext uri="{FF2B5EF4-FFF2-40B4-BE49-F238E27FC236}">
                <a16:creationId xmlns:a16="http://schemas.microsoft.com/office/drawing/2014/main" id="{BFB71028-2501-9441-CFC1-E24884B5AB6B}"/>
              </a:ext>
            </a:extLst>
          </p:cNvPr>
          <p:cNvSpPr>
            <a:spLocks noGrp="1"/>
          </p:cNvSpPr>
          <p:nvPr>
            <p:ph type="title"/>
          </p:nvPr>
        </p:nvSpPr>
        <p:spPr>
          <a:xfrm>
            <a:off x="1070610" y="556418"/>
            <a:ext cx="10515600" cy="1325563"/>
          </a:xfrm>
        </p:spPr>
        <p:txBody>
          <a:bodyPr>
            <a:normAutofit/>
          </a:bodyPr>
          <a:lstStyle/>
          <a:p>
            <a:pPr algn="ctr">
              <a:defRPr/>
            </a:pPr>
            <a:r>
              <a:rPr lang="es-ES" sz="5400" dirty="0">
                <a:solidFill>
                  <a:schemeClr val="bg1"/>
                </a:solidFill>
                <a:latin typeface="Impact" panose="020B0806030902050204" pitchFamily="34" charset="0"/>
              </a:rPr>
              <a:t>¿La </a:t>
            </a:r>
            <a:r>
              <a:rPr lang="es-MX" sz="5400" dirty="0">
                <a:solidFill>
                  <a:schemeClr val="bg1"/>
                </a:solidFill>
                <a:latin typeface="Impact" panose="020B0806030902050204" pitchFamily="34" charset="0"/>
              </a:rPr>
              <a:t>«sola fe» es bíblica?</a:t>
            </a:r>
            <a:endParaRPr lang="en-US" sz="5400" dirty="0">
              <a:solidFill>
                <a:schemeClr val="bg1"/>
              </a:solidFill>
              <a:latin typeface="Impact" panose="020B0806030902050204" pitchFamily="34" charset="0"/>
            </a:endParaRPr>
          </a:p>
        </p:txBody>
      </p:sp>
      <p:grpSp>
        <p:nvGrpSpPr>
          <p:cNvPr id="4" name="Grupo 3">
            <a:extLst>
              <a:ext uri="{FF2B5EF4-FFF2-40B4-BE49-F238E27FC236}">
                <a16:creationId xmlns:a16="http://schemas.microsoft.com/office/drawing/2014/main" id="{6E9AAE26-B84A-760B-D19B-AEC8A9007E77}"/>
              </a:ext>
            </a:extLst>
          </p:cNvPr>
          <p:cNvGrpSpPr/>
          <p:nvPr/>
        </p:nvGrpSpPr>
        <p:grpSpPr>
          <a:xfrm>
            <a:off x="1564180" y="1923038"/>
            <a:ext cx="2519999" cy="2520005"/>
            <a:chOff x="882599" y="1916765"/>
            <a:chExt cx="1156229" cy="1212404"/>
          </a:xfrm>
        </p:grpSpPr>
        <p:sp>
          <p:nvSpPr>
            <p:cNvPr id="6" name="Diagrama de flujo: conector 5">
              <a:extLst>
                <a:ext uri="{FF2B5EF4-FFF2-40B4-BE49-F238E27FC236}">
                  <a16:creationId xmlns:a16="http://schemas.microsoft.com/office/drawing/2014/main" id="{0E58B5AC-0C50-832D-0695-620F8741CE96}"/>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Santiago </a:t>
              </a:r>
              <a:r>
                <a:rPr kumimoji="0" lang="es-ES"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2:14-26</a:t>
              </a:r>
            </a:p>
          </p:txBody>
        </p:sp>
        <p:sp>
          <p:nvSpPr>
            <p:cNvPr id="7" name="Círculo: vacío 6">
              <a:extLst>
                <a:ext uri="{FF2B5EF4-FFF2-40B4-BE49-F238E27FC236}">
                  <a16:creationId xmlns:a16="http://schemas.microsoft.com/office/drawing/2014/main" id="{9CCD5EAA-F588-68EC-0A8F-37F099FA177D}"/>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8" name="Grupo 7">
            <a:extLst>
              <a:ext uri="{FF2B5EF4-FFF2-40B4-BE49-F238E27FC236}">
                <a16:creationId xmlns:a16="http://schemas.microsoft.com/office/drawing/2014/main" id="{BF4E1499-CAFE-5622-0743-6BA2C540627D}"/>
              </a:ext>
            </a:extLst>
          </p:cNvPr>
          <p:cNvGrpSpPr/>
          <p:nvPr/>
        </p:nvGrpSpPr>
        <p:grpSpPr>
          <a:xfrm>
            <a:off x="4525333" y="1923038"/>
            <a:ext cx="2519999" cy="2520005"/>
            <a:chOff x="882599" y="1916765"/>
            <a:chExt cx="1156229" cy="1212404"/>
          </a:xfrm>
        </p:grpSpPr>
        <p:sp>
          <p:nvSpPr>
            <p:cNvPr id="9" name="Diagrama de flujo: conector 8">
              <a:extLst>
                <a:ext uri="{FF2B5EF4-FFF2-40B4-BE49-F238E27FC236}">
                  <a16:creationId xmlns:a16="http://schemas.microsoft.com/office/drawing/2014/main" id="{5692E257-B8C6-EC51-E72F-C2691CEFD6DA}"/>
                </a:ext>
              </a:extLst>
            </p:cNvPr>
            <p:cNvSpPr/>
            <p:nvPr/>
          </p:nvSpPr>
          <p:spPr>
            <a:xfrm>
              <a:off x="962834" y="1992687"/>
              <a:ext cx="1006070" cy="1054947"/>
            </a:xfrm>
            <a:prstGeom prst="flowChartConnector">
              <a:avLst/>
            </a:prstGeom>
            <a:solidFill>
              <a:srgbClr val="FFC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Gálatas</a:t>
              </a:r>
              <a:r>
                <a:rPr kumimoji="0" lang="es-ES" sz="3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5:6</a:t>
              </a:r>
              <a:endParaRPr kumimoji="0" lang="es-ES" sz="2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2" name="Círculo: vacío 11">
              <a:extLst>
                <a:ext uri="{FF2B5EF4-FFF2-40B4-BE49-F238E27FC236}">
                  <a16:creationId xmlns:a16="http://schemas.microsoft.com/office/drawing/2014/main" id="{391D183C-DCE9-FF21-765E-960AE15643FB}"/>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3" name="Grupo 12">
            <a:extLst>
              <a:ext uri="{FF2B5EF4-FFF2-40B4-BE49-F238E27FC236}">
                <a16:creationId xmlns:a16="http://schemas.microsoft.com/office/drawing/2014/main" id="{2D0354F9-040B-944E-A857-DC96D4B597AF}"/>
              </a:ext>
            </a:extLst>
          </p:cNvPr>
          <p:cNvGrpSpPr/>
          <p:nvPr/>
        </p:nvGrpSpPr>
        <p:grpSpPr>
          <a:xfrm>
            <a:off x="7486486" y="1923038"/>
            <a:ext cx="2519999" cy="2520005"/>
            <a:chOff x="882599" y="1916765"/>
            <a:chExt cx="1156229" cy="1212404"/>
          </a:xfrm>
        </p:grpSpPr>
        <p:sp>
          <p:nvSpPr>
            <p:cNvPr id="15" name="Diagrama de flujo: conector 14">
              <a:extLst>
                <a:ext uri="{FF2B5EF4-FFF2-40B4-BE49-F238E27FC236}">
                  <a16:creationId xmlns:a16="http://schemas.microsoft.com/office/drawing/2014/main" id="{423A7045-DF47-7456-FBBD-093258D58551}"/>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Juan 6:29</a:t>
              </a:r>
              <a:endPar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6" name="Círculo: vacío 15">
              <a:extLst>
                <a:ext uri="{FF2B5EF4-FFF2-40B4-BE49-F238E27FC236}">
                  <a16:creationId xmlns:a16="http://schemas.microsoft.com/office/drawing/2014/main" id="{526D5791-71BB-F60A-5F4C-8D6DEAD6E7D5}"/>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7" name="Text Box 5">
            <a:extLst>
              <a:ext uri="{FF2B5EF4-FFF2-40B4-BE49-F238E27FC236}">
                <a16:creationId xmlns:a16="http://schemas.microsoft.com/office/drawing/2014/main" id="{32A28AD3-DD76-AE71-F1B2-C5C22FF0872E}"/>
              </a:ext>
            </a:extLst>
          </p:cNvPr>
          <p:cNvSpPr txBox="1">
            <a:spLocks noChangeArrowheads="1"/>
          </p:cNvSpPr>
          <p:nvPr/>
        </p:nvSpPr>
        <p:spPr bwMode="auto">
          <a:xfrm>
            <a:off x="4562303" y="4661290"/>
            <a:ext cx="247884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2400" dirty="0">
                <a:solidFill>
                  <a:schemeClr val="bg1"/>
                </a:solidFill>
                <a:effectLst>
                  <a:outerShdw blurRad="38100" dist="38100" dir="2700000" algn="tl">
                    <a:srgbClr val="000000">
                      <a:alpha val="43137"/>
                    </a:srgbClr>
                  </a:outerShdw>
                </a:effectLst>
                <a:latin typeface="Century Gothic" panose="020B0502020202020204" pitchFamily="34" charset="0"/>
              </a:rPr>
              <a:t>La fe expresándose en el amor</a:t>
            </a:r>
          </a:p>
          <a:p>
            <a:pPr algn="ctr">
              <a:spcBef>
                <a:spcPct val="50000"/>
              </a:spcBef>
              <a:buClrTx/>
              <a:buSzTx/>
              <a:buNone/>
            </a:pPr>
            <a:endParaRPr lang="es-ES" altLang="en-US" sz="2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9" name="Text Box 5">
            <a:extLst>
              <a:ext uri="{FF2B5EF4-FFF2-40B4-BE49-F238E27FC236}">
                <a16:creationId xmlns:a16="http://schemas.microsoft.com/office/drawing/2014/main" id="{94AFA64D-F410-33BD-459C-B5B3FC15347E}"/>
              </a:ext>
            </a:extLst>
          </p:cNvPr>
          <p:cNvSpPr txBox="1">
            <a:spLocks noChangeArrowheads="1"/>
          </p:cNvSpPr>
          <p:nvPr/>
        </p:nvSpPr>
        <p:spPr bwMode="auto">
          <a:xfrm>
            <a:off x="7587797" y="4604140"/>
            <a:ext cx="247884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2400" dirty="0">
                <a:solidFill>
                  <a:schemeClr val="bg1"/>
                </a:solidFill>
                <a:effectLst>
                  <a:outerShdw blurRad="38100" dist="38100" dir="2700000" algn="tl">
                    <a:srgbClr val="000000">
                      <a:alpha val="43137"/>
                    </a:srgbClr>
                  </a:outerShdw>
                </a:effectLst>
                <a:latin typeface="Century Gothic" panose="020B0502020202020204" pitchFamily="34" charset="0"/>
              </a:rPr>
              <a:t>¿Cuáles son las obras que Dios exige? R: Creer en él.</a:t>
            </a:r>
          </a:p>
        </p:txBody>
      </p:sp>
    </p:spTree>
    <p:extLst>
      <p:ext uri="{BB962C8B-B14F-4D97-AF65-F5344CB8AC3E}">
        <p14:creationId xmlns:p14="http://schemas.microsoft.com/office/powerpoint/2010/main" val="2927710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10B4FB-7B54-C991-787C-F817B31D07E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101FC73-3ACA-9BAB-EBCF-9731E4FAE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mesa de madera&#10;&#10;El contenido generado por IA puede ser incorrecto.">
            <a:extLst>
              <a:ext uri="{FF2B5EF4-FFF2-40B4-BE49-F238E27FC236}">
                <a16:creationId xmlns:a16="http://schemas.microsoft.com/office/drawing/2014/main" id="{FB02C4E9-FF2C-2B73-C6BC-9F2451B4C133}"/>
              </a:ext>
            </a:extLst>
          </p:cNvPr>
          <p:cNvPicPr>
            <a:picLocks noChangeAspect="1"/>
          </p:cNvPicPr>
          <p:nvPr/>
        </p:nvPicPr>
        <p:blipFill>
          <a:blip r:embed="rId2">
            <a:alphaModFix amt="50000"/>
          </a:blip>
          <a:srcRect t="1765"/>
          <a:stretch>
            <a:fillRect/>
          </a:stretch>
        </p:blipFill>
        <p:spPr>
          <a:xfrm>
            <a:off x="20" y="1282"/>
            <a:ext cx="12191980" cy="6856718"/>
          </a:xfrm>
          <a:prstGeom prst="rect">
            <a:avLst/>
          </a:prstGeom>
        </p:spPr>
      </p:pic>
      <p:sp>
        <p:nvSpPr>
          <p:cNvPr id="7" name="Title 1">
            <a:extLst>
              <a:ext uri="{FF2B5EF4-FFF2-40B4-BE49-F238E27FC236}">
                <a16:creationId xmlns:a16="http://schemas.microsoft.com/office/drawing/2014/main" id="{50BE0224-178A-0A5B-7D8E-2D4B8B3516E6}"/>
              </a:ext>
            </a:extLst>
          </p:cNvPr>
          <p:cNvSpPr>
            <a:spLocks noGrp="1"/>
          </p:cNvSpPr>
          <p:nvPr>
            <p:ph type="title"/>
          </p:nvPr>
        </p:nvSpPr>
        <p:spPr>
          <a:xfrm>
            <a:off x="2583628" y="723506"/>
            <a:ext cx="7024744" cy="724936"/>
          </a:xfrm>
        </p:spPr>
        <p:txBody>
          <a:bodyPr>
            <a:noAutofit/>
          </a:bodyPr>
          <a:lstStyle/>
          <a:p>
            <a:pPr algn="ctr"/>
            <a:r>
              <a:rPr lang="es-MX" sz="5400" spc="300" noProof="0" dirty="0">
                <a:solidFill>
                  <a:schemeClr val="bg1"/>
                </a:solidFill>
                <a:latin typeface="Impact" panose="020B0806030902050204" pitchFamily="34" charset="0"/>
              </a:rPr>
              <a:t>Otra pregunta:</a:t>
            </a:r>
          </a:p>
        </p:txBody>
      </p:sp>
      <p:sp>
        <p:nvSpPr>
          <p:cNvPr id="8" name="Content Placeholder 2">
            <a:extLst>
              <a:ext uri="{FF2B5EF4-FFF2-40B4-BE49-F238E27FC236}">
                <a16:creationId xmlns:a16="http://schemas.microsoft.com/office/drawing/2014/main" id="{649C6664-B2DF-2573-3302-812B00B1E784}"/>
              </a:ext>
            </a:extLst>
          </p:cNvPr>
          <p:cNvSpPr>
            <a:spLocks noGrp="1"/>
          </p:cNvSpPr>
          <p:nvPr>
            <p:ph idx="1"/>
          </p:nvPr>
        </p:nvSpPr>
        <p:spPr>
          <a:xfrm>
            <a:off x="1013460" y="1851660"/>
            <a:ext cx="4724400" cy="1267695"/>
          </a:xfrm>
        </p:spPr>
        <p:txBody>
          <a:bodyPr>
            <a:normAutofit/>
          </a:bodyPr>
          <a:lstStyle/>
          <a:p>
            <a:pPr marL="68580" indent="0" algn="ctr">
              <a:buNone/>
            </a:pPr>
            <a:r>
              <a:rPr lang="es-MX" sz="3200" noProof="0" dirty="0">
                <a:solidFill>
                  <a:schemeClr val="bg1"/>
                </a:solidFill>
                <a:latin typeface="Century Gothic" panose="020B0502020202020204" pitchFamily="34" charset="0"/>
              </a:rPr>
              <a:t>¿Es el bautismo una obra de salvación?</a:t>
            </a:r>
          </a:p>
        </p:txBody>
      </p:sp>
      <p:pic>
        <p:nvPicPr>
          <p:cNvPr id="9" name="Imagen 8">
            <a:extLst>
              <a:ext uri="{FF2B5EF4-FFF2-40B4-BE49-F238E27FC236}">
                <a16:creationId xmlns:a16="http://schemas.microsoft.com/office/drawing/2014/main" id="{FC7EB5E5-3E90-3F69-098D-1B82891B5447}"/>
              </a:ext>
            </a:extLst>
          </p:cNvPr>
          <p:cNvPicPr>
            <a:picLocks noChangeAspect="1"/>
          </p:cNvPicPr>
          <p:nvPr/>
        </p:nvPicPr>
        <p:blipFill rotWithShape="1">
          <a:blip r:embed="rId3"/>
          <a:srcRect l="33417" r="83"/>
          <a:stretch>
            <a:fillRect/>
          </a:stretch>
        </p:blipFill>
        <p:spPr>
          <a:xfrm>
            <a:off x="1985846" y="3249038"/>
            <a:ext cx="2855353" cy="2855353"/>
          </a:xfrm>
          <a:prstGeom prst="flowChartConnector">
            <a:avLst/>
          </a:prstGeom>
        </p:spPr>
      </p:pic>
      <p:sp>
        <p:nvSpPr>
          <p:cNvPr id="12" name="Círculo: vacío 11">
            <a:extLst>
              <a:ext uri="{FF2B5EF4-FFF2-40B4-BE49-F238E27FC236}">
                <a16:creationId xmlns:a16="http://schemas.microsoft.com/office/drawing/2014/main" id="{FA9159D0-3182-4022-A346-7E6E06F00112}"/>
              </a:ext>
            </a:extLst>
          </p:cNvPr>
          <p:cNvSpPr/>
          <p:nvPr/>
        </p:nvSpPr>
        <p:spPr>
          <a:xfrm>
            <a:off x="1736462" y="2993720"/>
            <a:ext cx="3354119" cy="3354128"/>
          </a:xfrm>
          <a:prstGeom prst="donut">
            <a:avLst>
              <a:gd name="adj" fmla="val 4282"/>
            </a:avLst>
          </a:prstGeom>
          <a:solidFill>
            <a:srgbClr val="B1D2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3" name="Content Placeholder 2">
            <a:extLst>
              <a:ext uri="{FF2B5EF4-FFF2-40B4-BE49-F238E27FC236}">
                <a16:creationId xmlns:a16="http://schemas.microsoft.com/office/drawing/2014/main" id="{3D71F14F-C1DF-ADA8-84BC-60FC164DFB96}"/>
              </a:ext>
            </a:extLst>
          </p:cNvPr>
          <p:cNvSpPr txBox="1">
            <a:spLocks/>
          </p:cNvSpPr>
          <p:nvPr/>
        </p:nvSpPr>
        <p:spPr>
          <a:xfrm>
            <a:off x="6534150" y="2170665"/>
            <a:ext cx="4724400" cy="39638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s-MX" sz="3600" noProof="0" dirty="0">
                <a:solidFill>
                  <a:schemeClr val="bg1"/>
                </a:solidFill>
                <a:latin typeface="Century Gothic" panose="020B0502020202020204" pitchFamily="34" charset="0"/>
              </a:rPr>
              <a:t>El bautismo es pasivo. Se nos hace a nosotros.</a:t>
            </a:r>
          </a:p>
          <a:p>
            <a:pPr marL="0" indent="0">
              <a:buFont typeface="Arial" panose="020B0604020202020204" pitchFamily="34" charset="0"/>
              <a:buNone/>
              <a:defRPr/>
            </a:pPr>
            <a:endParaRPr lang="es-MX" sz="3600" noProof="0" dirty="0">
              <a:solidFill>
                <a:schemeClr val="bg1"/>
              </a:solidFill>
              <a:latin typeface="Century Gothic" panose="020B0502020202020204" pitchFamily="34" charset="0"/>
            </a:endParaRPr>
          </a:p>
          <a:p>
            <a:pPr marL="0" indent="0">
              <a:buFont typeface="Arial" panose="020B0604020202020204" pitchFamily="34" charset="0"/>
              <a:buNone/>
              <a:defRPr/>
            </a:pPr>
            <a:r>
              <a:rPr lang="es-MX" sz="3600" noProof="0" dirty="0">
                <a:solidFill>
                  <a:srgbClr val="B1D272"/>
                </a:solidFill>
                <a:latin typeface="Century Gothic" panose="020B0502020202020204" pitchFamily="34" charset="0"/>
              </a:rPr>
              <a:t>Colosenses 2:12-13  </a:t>
            </a:r>
            <a:r>
              <a:rPr lang="es-MX" sz="3600" noProof="0" dirty="0">
                <a:solidFill>
                  <a:schemeClr val="bg1"/>
                </a:solidFill>
                <a:latin typeface="Century Gothic" panose="020B0502020202020204" pitchFamily="34" charset="0"/>
              </a:rPr>
              <a:t>-  Si el bautismo es una “obra”, es una obra de Dios, no de nosotros. </a:t>
            </a:r>
          </a:p>
        </p:txBody>
      </p:sp>
    </p:spTree>
    <p:extLst>
      <p:ext uri="{BB962C8B-B14F-4D97-AF65-F5344CB8AC3E}">
        <p14:creationId xmlns:p14="http://schemas.microsoft.com/office/powerpoint/2010/main" val="1211668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4AA1A9-E079-F68F-6100-A0B97CD6FD5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7DF8359-1B42-4DBC-B125-FF70E7B17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FC16986A-5284-9442-5BF2-20FC2F10C26B}"/>
              </a:ext>
            </a:extLst>
          </p:cNvPr>
          <p:cNvPicPr>
            <a:picLocks noChangeAspect="1"/>
          </p:cNvPicPr>
          <p:nvPr/>
        </p:nvPicPr>
        <p:blipFill>
          <a:blip r:embed="rId2">
            <a:alphaModFix amt="35000"/>
          </a:blip>
          <a:srcRect b="19"/>
          <a:stretch>
            <a:fillRect/>
          </a:stretch>
        </p:blipFill>
        <p:spPr>
          <a:xfrm>
            <a:off x="23679" y="0"/>
            <a:ext cx="12191980" cy="6856718"/>
          </a:xfrm>
          <a:prstGeom prst="rect">
            <a:avLst/>
          </a:prstGeom>
        </p:spPr>
      </p:pic>
      <p:pic>
        <p:nvPicPr>
          <p:cNvPr id="5" name="Imagen 4">
            <a:extLst>
              <a:ext uri="{FF2B5EF4-FFF2-40B4-BE49-F238E27FC236}">
                <a16:creationId xmlns:a16="http://schemas.microsoft.com/office/drawing/2014/main" id="{9D6524AA-9C19-C4F0-8A1D-A23632522C28}"/>
              </a:ext>
            </a:extLst>
          </p:cNvPr>
          <p:cNvPicPr>
            <a:picLocks noChangeAspect="1"/>
          </p:cNvPicPr>
          <p:nvPr/>
        </p:nvPicPr>
        <p:blipFill rotWithShape="1">
          <a:blip r:embed="rId3"/>
          <a:srcRect l="937" t="5948" r="-937" b="19852"/>
          <a:stretch>
            <a:fillRect/>
          </a:stretch>
        </p:blipFill>
        <p:spPr>
          <a:xfrm>
            <a:off x="1321496" y="3027709"/>
            <a:ext cx="3187967" cy="3187967"/>
          </a:xfrm>
          <a:prstGeom prst="flowChartConnector">
            <a:avLst/>
          </a:prstGeom>
        </p:spPr>
      </p:pic>
      <p:sp>
        <p:nvSpPr>
          <p:cNvPr id="6" name="Círculo: vacío 5">
            <a:extLst>
              <a:ext uri="{FF2B5EF4-FFF2-40B4-BE49-F238E27FC236}">
                <a16:creationId xmlns:a16="http://schemas.microsoft.com/office/drawing/2014/main" id="{990D0B1E-924B-0760-5F98-894527206D7F}"/>
              </a:ext>
            </a:extLst>
          </p:cNvPr>
          <p:cNvSpPr/>
          <p:nvPr/>
        </p:nvSpPr>
        <p:spPr>
          <a:xfrm>
            <a:off x="1070713" y="2776921"/>
            <a:ext cx="3689531" cy="3689541"/>
          </a:xfrm>
          <a:prstGeom prst="donut">
            <a:avLst>
              <a:gd name="adj" fmla="val 428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Rectangle 2">
            <a:extLst>
              <a:ext uri="{FF2B5EF4-FFF2-40B4-BE49-F238E27FC236}">
                <a16:creationId xmlns:a16="http://schemas.microsoft.com/office/drawing/2014/main" id="{7E0EAA4A-A805-F14E-2A87-7E7E9EB9533C}"/>
              </a:ext>
            </a:extLst>
          </p:cNvPr>
          <p:cNvSpPr>
            <a:spLocks noGrp="1" noChangeArrowheads="1"/>
          </p:cNvSpPr>
          <p:nvPr>
            <p:ph type="title"/>
          </p:nvPr>
        </p:nvSpPr>
        <p:spPr>
          <a:xfrm>
            <a:off x="1489800" y="902334"/>
            <a:ext cx="2851355" cy="1716698"/>
          </a:xfrm>
        </p:spPr>
        <p:txBody>
          <a:bodyPr vert="horz" lIns="91440" tIns="45720" rIns="91440" bIns="45720" rtlCol="0" anchor="b">
            <a:normAutofit fontScale="90000"/>
          </a:bodyPr>
          <a:lstStyle/>
          <a:p>
            <a:pPr algn="ctr">
              <a:defRPr/>
            </a:pPr>
            <a:r>
              <a:rPr lang="es-ES" noProof="0" dirty="0">
                <a:latin typeface="Impact" panose="020B0806030902050204" pitchFamily="34" charset="0"/>
              </a:rPr>
              <a:t>Romanos 5:12-19 Adán y Jesús</a:t>
            </a:r>
            <a:endParaRPr lang="es-MX" noProof="0" dirty="0">
              <a:latin typeface="Impact" panose="020B0806030902050204" pitchFamily="34" charset="0"/>
            </a:endParaRPr>
          </a:p>
        </p:txBody>
      </p:sp>
      <p:sp>
        <p:nvSpPr>
          <p:cNvPr id="8" name="Text Box 3">
            <a:extLst>
              <a:ext uri="{FF2B5EF4-FFF2-40B4-BE49-F238E27FC236}">
                <a16:creationId xmlns:a16="http://schemas.microsoft.com/office/drawing/2014/main" id="{C07799E3-EA83-D9A2-673B-5F862740B78F}"/>
              </a:ext>
            </a:extLst>
          </p:cNvPr>
          <p:cNvSpPr txBox="1">
            <a:spLocks noChangeArrowheads="1"/>
          </p:cNvSpPr>
          <p:nvPr/>
        </p:nvSpPr>
        <p:spPr bwMode="auto">
          <a:xfrm>
            <a:off x="5944232" y="1306621"/>
            <a:ext cx="4949131" cy="469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457200" marR="0" lvl="0" indent="-4572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Adán y Jesús son muy similares y muy diferentes.</a:t>
            </a:r>
          </a:p>
          <a:p>
            <a:pPr marL="457200" marR="0" lvl="0" indent="-4572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Romanos 5:12, 17, 18  La pregunta central: ¿Cuál fue el efecto del pecado de Adán?</a:t>
            </a:r>
          </a:p>
          <a:p>
            <a:pPr marL="457200" marR="0" lvl="0" indent="-4572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¿Este pasaje respalda el “pecado original”?</a:t>
            </a:r>
          </a:p>
          <a:p>
            <a:pPr marL="457200" marR="0" lvl="0" indent="-457200" algn="l" defTabSz="914400" rtl="0" eaLnBrk="1" fontAlgn="auto" latinLnBrk="0" hangingPunct="1">
              <a:lnSpc>
                <a:spcPct val="100000"/>
              </a:lnSpc>
              <a:spcBef>
                <a:spcPct val="50000"/>
              </a:spcBef>
              <a:spcAft>
                <a:spcPts val="0"/>
              </a:spcAft>
              <a:buClrTx/>
              <a:buSzTx/>
              <a:buFont typeface="Courier New" panose="02070309020205020404" pitchFamily="49" charset="0"/>
              <a:buChar char="o"/>
              <a:tabLst/>
              <a:defRPr/>
            </a:pPr>
            <a:r>
              <a:rPr kumimoji="0" lang="es-ES" sz="2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Zwinglio:</a:t>
            </a:r>
            <a:r>
              <a:rPr kumimoji="0" lang="es-ES"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“Con la caída de Adán, todos pecamos”.</a:t>
            </a:r>
          </a:p>
        </p:txBody>
      </p:sp>
      <p:sp>
        <p:nvSpPr>
          <p:cNvPr id="10" name="Marco 9">
            <a:extLst>
              <a:ext uri="{FF2B5EF4-FFF2-40B4-BE49-F238E27FC236}">
                <a16:creationId xmlns:a16="http://schemas.microsoft.com/office/drawing/2014/main" id="{F16DF68B-F01B-6D0A-032B-1A37069FAC56}"/>
              </a:ext>
            </a:extLst>
          </p:cNvPr>
          <p:cNvSpPr/>
          <p:nvPr/>
        </p:nvSpPr>
        <p:spPr>
          <a:xfrm>
            <a:off x="5729385" y="900553"/>
            <a:ext cx="5391902" cy="5331281"/>
          </a:xfrm>
          <a:prstGeom prst="frame">
            <a:avLst>
              <a:gd name="adj1" fmla="val 19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9718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09D5E3B2-211C-9276-74E8-A6615B40F514}"/>
              </a:ext>
            </a:extLst>
          </p:cNvPr>
          <p:cNvPicPr>
            <a:picLocks noChangeAspect="1"/>
          </p:cNvPicPr>
          <p:nvPr/>
        </p:nvPicPr>
        <p:blipFill>
          <a:blip r:embed="rId2"/>
          <a:srcRect l="58" r="6592"/>
          <a:stretch>
            <a:fillRect/>
          </a:stretch>
        </p:blipFill>
        <p:spPr>
          <a:xfrm>
            <a:off x="20" y="1282"/>
            <a:ext cx="12191980" cy="6856718"/>
          </a:xfrm>
          <a:prstGeom prst="rect">
            <a:avLst/>
          </a:prstGeom>
        </p:spPr>
      </p:pic>
      <p:sp>
        <p:nvSpPr>
          <p:cNvPr id="7" name="Forma libre: forma 6">
            <a:extLst>
              <a:ext uri="{FF2B5EF4-FFF2-40B4-BE49-F238E27FC236}">
                <a16:creationId xmlns:a16="http://schemas.microsoft.com/office/drawing/2014/main" id="{4D703AF9-DCB8-8343-9AB6-F5A6D83BD252}"/>
              </a:ext>
            </a:extLst>
          </p:cNvPr>
          <p:cNvSpPr/>
          <p:nvPr/>
        </p:nvSpPr>
        <p:spPr>
          <a:xfrm>
            <a:off x="5780759" y="1943232"/>
            <a:ext cx="5509779" cy="632036"/>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rgbClr val="C00000"/>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1339" tIns="161339" rIns="161339" bIns="161339" numCol="1" spcCol="1270" anchor="ctr" anchorCtr="0">
            <a:noAutofit/>
          </a:bodyPr>
          <a:lstStyle/>
          <a:p>
            <a:pPr marL="0" lvl="0" indent="0" algn="l" defTabSz="1244600">
              <a:lnSpc>
                <a:spcPct val="90000"/>
              </a:lnSpc>
              <a:spcBef>
                <a:spcPct val="0"/>
              </a:spcBef>
              <a:spcAft>
                <a:spcPct val="35000"/>
              </a:spcAft>
              <a:buNone/>
            </a:pPr>
            <a:r>
              <a:rPr lang="en-US" sz="2400" b="0" kern="1200" dirty="0">
                <a:latin typeface="Century Gothic" panose="020B0502020202020204" pitchFamily="34" charset="0"/>
              </a:rPr>
              <a:t>a. </a:t>
            </a:r>
            <a:r>
              <a:rPr lang="es-ES" sz="2400" b="0" kern="1200" dirty="0">
                <a:latin typeface="Century Gothic" panose="020B0502020202020204" pitchFamily="34" charset="0"/>
              </a:rPr>
              <a:t>El pecado entró en el mundo</a:t>
            </a:r>
            <a:r>
              <a:rPr lang="en-US" sz="2400" b="0" kern="1200" dirty="0">
                <a:latin typeface="Century Gothic" panose="020B0502020202020204" pitchFamily="34" charset="0"/>
              </a:rPr>
              <a:t>.</a:t>
            </a:r>
          </a:p>
        </p:txBody>
      </p:sp>
      <p:sp>
        <p:nvSpPr>
          <p:cNvPr id="8" name="Forma libre: forma 7">
            <a:extLst>
              <a:ext uri="{FF2B5EF4-FFF2-40B4-BE49-F238E27FC236}">
                <a16:creationId xmlns:a16="http://schemas.microsoft.com/office/drawing/2014/main" id="{1BF6BCA9-B155-0E38-EE3B-55C48D0C5C39}"/>
              </a:ext>
            </a:extLst>
          </p:cNvPr>
          <p:cNvSpPr/>
          <p:nvPr/>
        </p:nvSpPr>
        <p:spPr>
          <a:xfrm>
            <a:off x="5780759" y="2771030"/>
            <a:ext cx="5509779" cy="841240"/>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rgbClr val="C00000"/>
          </a:solidFill>
        </p:spPr>
        <p:style>
          <a:lnRef idx="0">
            <a:schemeClr val="lt1">
              <a:hueOff val="0"/>
              <a:satOff val="0"/>
              <a:lumOff val="0"/>
              <a:alphaOff val="0"/>
            </a:schemeClr>
          </a:lnRef>
          <a:fillRef idx="3">
            <a:schemeClr val="accent2">
              <a:hueOff val="3221807"/>
              <a:satOff val="-9246"/>
              <a:lumOff val="-14805"/>
              <a:alphaOff val="0"/>
            </a:schemeClr>
          </a:fillRef>
          <a:effectRef idx="2">
            <a:schemeClr val="accent2">
              <a:hueOff val="3221807"/>
              <a:satOff val="-9246"/>
              <a:lumOff val="-14805"/>
              <a:alphaOff val="0"/>
            </a:schemeClr>
          </a:effectRef>
          <a:fontRef idx="minor">
            <a:schemeClr val="lt1"/>
          </a:fontRef>
        </p:style>
        <p:txBody>
          <a:bodyPr spcFirstLastPara="0" vert="horz" wrap="square" lIns="161339" tIns="161339" rIns="161339" bIns="161339" numCol="1" spcCol="1270" anchor="ctr" anchorCtr="0">
            <a:noAutofit/>
          </a:bodyPr>
          <a:lstStyle/>
          <a:p>
            <a:pPr marL="0" lvl="0" indent="0" algn="l" defTabSz="1244600">
              <a:lnSpc>
                <a:spcPct val="90000"/>
              </a:lnSpc>
              <a:spcBef>
                <a:spcPct val="0"/>
              </a:spcBef>
              <a:spcAft>
                <a:spcPct val="35000"/>
              </a:spcAft>
              <a:buNone/>
            </a:pPr>
            <a:r>
              <a:rPr lang="en-US" sz="2400" b="0" kern="1200">
                <a:latin typeface="Century Gothic" panose="020B0502020202020204" pitchFamily="34" charset="0"/>
              </a:rPr>
              <a:t>b. </a:t>
            </a:r>
            <a:r>
              <a:rPr lang="es-ES" sz="2400" b="0" kern="1200">
                <a:latin typeface="Century Gothic" panose="020B0502020202020204" pitchFamily="34" charset="0"/>
              </a:rPr>
              <a:t>La muerte llegó a todos (¿física o espiritual o ambas?)</a:t>
            </a:r>
            <a:endParaRPr lang="en-US" sz="2400" b="0" kern="1200">
              <a:latin typeface="Century Gothic" panose="020B0502020202020204" pitchFamily="34" charset="0"/>
            </a:endParaRPr>
          </a:p>
        </p:txBody>
      </p:sp>
      <p:sp>
        <p:nvSpPr>
          <p:cNvPr id="10" name="Forma libre: forma 9">
            <a:extLst>
              <a:ext uri="{FF2B5EF4-FFF2-40B4-BE49-F238E27FC236}">
                <a16:creationId xmlns:a16="http://schemas.microsoft.com/office/drawing/2014/main" id="{3E12DDC1-3086-6AC0-7B32-E1ABDDDA8F72}"/>
              </a:ext>
            </a:extLst>
          </p:cNvPr>
          <p:cNvSpPr/>
          <p:nvPr/>
        </p:nvSpPr>
        <p:spPr>
          <a:xfrm>
            <a:off x="5780759" y="3808032"/>
            <a:ext cx="5509779" cy="632036"/>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rgbClr val="C00000"/>
          </a:solidFill>
        </p:spPr>
        <p:style>
          <a:lnRef idx="0">
            <a:schemeClr val="lt1">
              <a:hueOff val="0"/>
              <a:satOff val="0"/>
              <a:lumOff val="0"/>
              <a:alphaOff val="0"/>
            </a:schemeClr>
          </a:lnRef>
          <a:fillRef idx="3">
            <a:schemeClr val="accent2">
              <a:hueOff val="6443614"/>
              <a:satOff val="-18493"/>
              <a:lumOff val="-29609"/>
              <a:alphaOff val="0"/>
            </a:schemeClr>
          </a:fillRef>
          <a:effectRef idx="2">
            <a:schemeClr val="accent2">
              <a:hueOff val="6443614"/>
              <a:satOff val="-18493"/>
              <a:lumOff val="-29609"/>
              <a:alphaOff val="0"/>
            </a:schemeClr>
          </a:effectRef>
          <a:fontRef idx="minor">
            <a:schemeClr val="lt1"/>
          </a:fontRef>
        </p:style>
        <p:txBody>
          <a:bodyPr spcFirstLastPara="0" vert="horz" wrap="square" lIns="161339" tIns="161339" rIns="161339" bIns="161339" numCol="1" spcCol="1270" anchor="ctr" anchorCtr="0">
            <a:noAutofit/>
          </a:bodyPr>
          <a:lstStyle/>
          <a:p>
            <a:pPr marL="0" lvl="0" indent="0" algn="l" defTabSz="1244600">
              <a:lnSpc>
                <a:spcPct val="90000"/>
              </a:lnSpc>
              <a:spcBef>
                <a:spcPct val="0"/>
              </a:spcBef>
              <a:spcAft>
                <a:spcPct val="35000"/>
              </a:spcAft>
              <a:buNone/>
            </a:pPr>
            <a:r>
              <a:rPr lang="en-US" sz="2400" b="0" kern="1200">
                <a:latin typeface="Century Gothic" panose="020B0502020202020204" pitchFamily="34" charset="0"/>
              </a:rPr>
              <a:t>c. Todos pecaron</a:t>
            </a:r>
          </a:p>
        </p:txBody>
      </p:sp>
      <p:sp>
        <p:nvSpPr>
          <p:cNvPr id="11" name="Title 1">
            <a:extLst>
              <a:ext uri="{FF2B5EF4-FFF2-40B4-BE49-F238E27FC236}">
                <a16:creationId xmlns:a16="http://schemas.microsoft.com/office/drawing/2014/main" id="{0D836F15-7819-4376-583F-E721CC2B4E3F}"/>
              </a:ext>
            </a:extLst>
          </p:cNvPr>
          <p:cNvSpPr>
            <a:spLocks noGrp="1"/>
          </p:cNvSpPr>
          <p:nvPr>
            <p:ph type="title"/>
          </p:nvPr>
        </p:nvSpPr>
        <p:spPr>
          <a:xfrm>
            <a:off x="1070610" y="556418"/>
            <a:ext cx="10515600" cy="1325563"/>
          </a:xfrm>
        </p:spPr>
        <p:txBody>
          <a:bodyPr>
            <a:normAutofit/>
          </a:bodyPr>
          <a:lstStyle/>
          <a:p>
            <a:pPr algn="ctr">
              <a:defRPr/>
            </a:pPr>
            <a:r>
              <a:rPr lang="es-ES" sz="5400" dirty="0">
                <a:solidFill>
                  <a:schemeClr val="bg1"/>
                </a:solidFill>
                <a:latin typeface="Impact" panose="020B0806030902050204" pitchFamily="34" charset="0"/>
              </a:rPr>
              <a:t>El efecto del pecado de Adán</a:t>
            </a:r>
            <a:endParaRPr lang="en-US" sz="5400" dirty="0">
              <a:solidFill>
                <a:schemeClr val="bg1"/>
              </a:solidFill>
              <a:latin typeface="Impact" panose="020B0806030902050204" pitchFamily="34" charset="0"/>
            </a:endParaRPr>
          </a:p>
        </p:txBody>
      </p:sp>
      <p:sp>
        <p:nvSpPr>
          <p:cNvPr id="12" name="Forma libre: forma 11">
            <a:extLst>
              <a:ext uri="{FF2B5EF4-FFF2-40B4-BE49-F238E27FC236}">
                <a16:creationId xmlns:a16="http://schemas.microsoft.com/office/drawing/2014/main" id="{DB6BA5E8-7E8E-6A1B-9596-53C393B303B2}"/>
              </a:ext>
            </a:extLst>
          </p:cNvPr>
          <p:cNvSpPr/>
          <p:nvPr/>
        </p:nvSpPr>
        <p:spPr>
          <a:xfrm>
            <a:off x="883401" y="4902654"/>
            <a:ext cx="4648719" cy="1273198"/>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rgbClr val="FDA907"/>
          </a:solidFill>
        </p:spPr>
        <p:style>
          <a:lnRef idx="0">
            <a:schemeClr val="lt1">
              <a:hueOff val="0"/>
              <a:satOff val="0"/>
              <a:lumOff val="0"/>
              <a:alphaOff val="0"/>
            </a:schemeClr>
          </a:lnRef>
          <a:fillRef idx="3">
            <a:schemeClr val="accent2">
              <a:hueOff val="3221807"/>
              <a:satOff val="-9246"/>
              <a:lumOff val="-14805"/>
              <a:alphaOff val="0"/>
            </a:schemeClr>
          </a:fillRef>
          <a:effectRef idx="2">
            <a:schemeClr val="accent2">
              <a:hueOff val="3221807"/>
              <a:satOff val="-9246"/>
              <a:lumOff val="-14805"/>
              <a:alphaOff val="0"/>
            </a:schemeClr>
          </a:effectRef>
          <a:fontRef idx="minor">
            <a:schemeClr val="lt1"/>
          </a:fontRef>
        </p:style>
        <p:txBody>
          <a:bodyPr spcFirstLastPara="0" vert="horz" wrap="square" lIns="161339" tIns="161339" rIns="161339" bIns="161339" numCol="1" spcCol="1270" anchor="ctr" anchorCtr="0">
            <a:noAutofit/>
          </a:bodyPr>
          <a:lstStyle/>
          <a:p>
            <a:pPr marL="0" lvl="0" indent="0" algn="l" defTabSz="1244600">
              <a:lnSpc>
                <a:spcPct val="90000"/>
              </a:lnSpc>
              <a:spcBef>
                <a:spcPct val="0"/>
              </a:spcBef>
              <a:spcAft>
                <a:spcPct val="35000"/>
              </a:spcAft>
              <a:buNone/>
            </a:pPr>
            <a:r>
              <a:rPr lang="es-ES" sz="2000" b="0" kern="1200" dirty="0">
                <a:latin typeface="Century Gothic" panose="020B0502020202020204" pitchFamily="34" charset="0"/>
              </a:rPr>
              <a:t>No somos culpables del pecado de Adán, pero por lo que él hizo, todos pecaremos. Hemos “caído”.</a:t>
            </a:r>
          </a:p>
        </p:txBody>
      </p:sp>
      <p:sp>
        <p:nvSpPr>
          <p:cNvPr id="13" name="Forma libre: forma 12">
            <a:extLst>
              <a:ext uri="{FF2B5EF4-FFF2-40B4-BE49-F238E27FC236}">
                <a16:creationId xmlns:a16="http://schemas.microsoft.com/office/drawing/2014/main" id="{0B60599D-B9B9-A77A-CB4E-2243B7A01681}"/>
              </a:ext>
            </a:extLst>
          </p:cNvPr>
          <p:cNvSpPr/>
          <p:nvPr/>
        </p:nvSpPr>
        <p:spPr>
          <a:xfrm>
            <a:off x="5798820" y="4628146"/>
            <a:ext cx="5509779" cy="1694627"/>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rgbClr val="FDA907"/>
          </a:solidFill>
        </p:spPr>
        <p:style>
          <a:lnRef idx="0">
            <a:schemeClr val="lt1">
              <a:hueOff val="0"/>
              <a:satOff val="0"/>
              <a:lumOff val="0"/>
              <a:alphaOff val="0"/>
            </a:schemeClr>
          </a:lnRef>
          <a:fillRef idx="3">
            <a:schemeClr val="accent2">
              <a:hueOff val="3221807"/>
              <a:satOff val="-9246"/>
              <a:lumOff val="-14805"/>
              <a:alphaOff val="0"/>
            </a:schemeClr>
          </a:fillRef>
          <a:effectRef idx="2">
            <a:schemeClr val="accent2">
              <a:hueOff val="3221807"/>
              <a:satOff val="-9246"/>
              <a:lumOff val="-14805"/>
              <a:alphaOff val="0"/>
            </a:schemeClr>
          </a:effectRef>
          <a:fontRef idx="minor">
            <a:schemeClr val="lt1"/>
          </a:fontRef>
        </p:style>
        <p:txBody>
          <a:bodyPr spcFirstLastPara="0" vert="horz" wrap="square" lIns="161339" tIns="161339" rIns="161339" bIns="161339" numCol="1" spcCol="1270" anchor="ctr" anchorCtr="0">
            <a:noAutofit/>
          </a:bodyPr>
          <a:lstStyle/>
          <a:p>
            <a:pPr marL="0" lvl="0" indent="0" algn="l" defTabSz="1244600">
              <a:lnSpc>
                <a:spcPct val="90000"/>
              </a:lnSpc>
              <a:spcBef>
                <a:spcPct val="0"/>
              </a:spcBef>
              <a:spcAft>
                <a:spcPct val="35000"/>
              </a:spcAft>
              <a:buNone/>
            </a:pPr>
            <a:r>
              <a:rPr lang="es-ES" sz="2000" b="0" kern="1200" dirty="0">
                <a:latin typeface="Century Gothic" panose="020B0502020202020204" pitchFamily="34" charset="0"/>
              </a:rPr>
              <a:t>Romanos 5:13 El pecado no se toma en cuenta cuando no hay ley… Romanos 5:20, Romanos 7:13</a:t>
            </a:r>
          </a:p>
          <a:p>
            <a:pPr marL="0" lvl="0" indent="0" algn="l" defTabSz="1244600">
              <a:lnSpc>
                <a:spcPct val="90000"/>
              </a:lnSpc>
              <a:spcBef>
                <a:spcPct val="0"/>
              </a:spcBef>
              <a:spcAft>
                <a:spcPct val="35000"/>
              </a:spcAft>
              <a:buNone/>
            </a:pPr>
            <a:r>
              <a:rPr lang="es-ES" sz="2000" b="0" kern="1200" dirty="0">
                <a:latin typeface="Century Gothic" panose="020B0502020202020204" pitchFamily="34" charset="0"/>
              </a:rPr>
              <a:t>P: ¿Consideras que el pecado es algo absolutamente pecaminoso?</a:t>
            </a:r>
          </a:p>
        </p:txBody>
      </p:sp>
    </p:spTree>
    <p:extLst>
      <p:ext uri="{BB962C8B-B14F-4D97-AF65-F5344CB8AC3E}">
        <p14:creationId xmlns:p14="http://schemas.microsoft.com/office/powerpoint/2010/main" val="2625636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57467D5-4FB1-4762-EDE6-74F15A6979C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E718B22-0480-6FB4-F0F0-88DA5900B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mesa de madera&#10;&#10;El contenido generado por IA puede ser incorrecto.">
            <a:extLst>
              <a:ext uri="{FF2B5EF4-FFF2-40B4-BE49-F238E27FC236}">
                <a16:creationId xmlns:a16="http://schemas.microsoft.com/office/drawing/2014/main" id="{555D4329-803D-492C-0CCD-4B750D8CD0FC}"/>
              </a:ext>
            </a:extLst>
          </p:cNvPr>
          <p:cNvPicPr>
            <a:picLocks noChangeAspect="1"/>
          </p:cNvPicPr>
          <p:nvPr/>
        </p:nvPicPr>
        <p:blipFill>
          <a:blip r:embed="rId2">
            <a:alphaModFix amt="50000"/>
          </a:blip>
          <a:srcRect t="1765"/>
          <a:stretch>
            <a:fillRect/>
          </a:stretch>
        </p:blipFill>
        <p:spPr>
          <a:xfrm>
            <a:off x="20" y="1282"/>
            <a:ext cx="12191980" cy="6856718"/>
          </a:xfrm>
          <a:prstGeom prst="rect">
            <a:avLst/>
          </a:prstGeom>
        </p:spPr>
      </p:pic>
      <p:sp>
        <p:nvSpPr>
          <p:cNvPr id="7" name="Title 1">
            <a:extLst>
              <a:ext uri="{FF2B5EF4-FFF2-40B4-BE49-F238E27FC236}">
                <a16:creationId xmlns:a16="http://schemas.microsoft.com/office/drawing/2014/main" id="{D8457F42-510D-EC55-E110-4B473BDB923C}"/>
              </a:ext>
            </a:extLst>
          </p:cNvPr>
          <p:cNvSpPr>
            <a:spLocks noGrp="1"/>
          </p:cNvSpPr>
          <p:nvPr>
            <p:ph type="title"/>
          </p:nvPr>
        </p:nvSpPr>
        <p:spPr>
          <a:xfrm>
            <a:off x="1223010" y="723506"/>
            <a:ext cx="9761220" cy="724936"/>
          </a:xfrm>
        </p:spPr>
        <p:txBody>
          <a:bodyPr>
            <a:noAutofit/>
          </a:bodyPr>
          <a:lstStyle/>
          <a:p>
            <a:pPr algn="ctr"/>
            <a:r>
              <a:rPr lang="es-ES" sz="4800" noProof="0" dirty="0">
                <a:solidFill>
                  <a:schemeClr val="bg1"/>
                </a:solidFill>
                <a:latin typeface="Impact" panose="020B0806030902050204" pitchFamily="34" charset="0"/>
              </a:rPr>
              <a:t>Romanos 5:12-19 Adán y Jesús</a:t>
            </a:r>
            <a:endParaRPr lang="es-MX" sz="4800" noProof="0" dirty="0">
              <a:solidFill>
                <a:schemeClr val="bg1"/>
              </a:solidFill>
              <a:latin typeface="Impact" panose="020B0806030902050204" pitchFamily="34" charset="0"/>
            </a:endParaRPr>
          </a:p>
        </p:txBody>
      </p:sp>
      <p:sp>
        <p:nvSpPr>
          <p:cNvPr id="4" name="Content Placeholder 2">
            <a:extLst>
              <a:ext uri="{FF2B5EF4-FFF2-40B4-BE49-F238E27FC236}">
                <a16:creationId xmlns:a16="http://schemas.microsoft.com/office/drawing/2014/main" id="{E5DFADC8-282C-8BF9-9DCF-5D89E30B10E0}"/>
              </a:ext>
            </a:extLst>
          </p:cNvPr>
          <p:cNvSpPr>
            <a:spLocks noGrp="1"/>
          </p:cNvSpPr>
          <p:nvPr>
            <p:ph idx="1"/>
          </p:nvPr>
        </p:nvSpPr>
        <p:spPr>
          <a:xfrm>
            <a:off x="1981200" y="1637309"/>
            <a:ext cx="8797290" cy="2214601"/>
          </a:xfrm>
        </p:spPr>
        <p:txBody>
          <a:bodyPr>
            <a:normAutofit/>
          </a:bodyPr>
          <a:lstStyle/>
          <a:p>
            <a:pPr marL="136525" indent="0">
              <a:buNone/>
            </a:pPr>
            <a:r>
              <a:rPr lang="es-MX" sz="2400" noProof="0" dirty="0">
                <a:solidFill>
                  <a:schemeClr val="bg1"/>
                </a:solidFill>
                <a:latin typeface="Century Gothic" panose="020B0502020202020204" pitchFamily="34" charset="0"/>
              </a:rPr>
              <a:t>Romanos 5:15  La dádiva no es (exactamente) como la transgresión.</a:t>
            </a:r>
          </a:p>
          <a:p>
            <a:pPr marL="136525" indent="0">
              <a:buNone/>
            </a:pPr>
            <a:r>
              <a:rPr lang="es-MX" sz="2400" noProof="0" dirty="0">
                <a:solidFill>
                  <a:schemeClr val="bg1"/>
                </a:solidFill>
                <a:latin typeface="Century Gothic" panose="020B0502020202020204" pitchFamily="34" charset="0"/>
              </a:rPr>
              <a:t>La dádiva :  Jesús</a:t>
            </a:r>
          </a:p>
          <a:p>
            <a:pPr marL="136525" indent="0">
              <a:buNone/>
            </a:pPr>
            <a:r>
              <a:rPr lang="es-MX" sz="2400" noProof="0" dirty="0">
                <a:solidFill>
                  <a:schemeClr val="bg1"/>
                </a:solidFill>
                <a:latin typeface="Century Gothic" panose="020B0502020202020204" pitchFamily="34" charset="0"/>
              </a:rPr>
              <a:t>La transgresión :  Adán; similar, pero diferente.</a:t>
            </a:r>
          </a:p>
        </p:txBody>
      </p:sp>
      <p:grpSp>
        <p:nvGrpSpPr>
          <p:cNvPr id="6" name="Grupo 5">
            <a:extLst>
              <a:ext uri="{FF2B5EF4-FFF2-40B4-BE49-F238E27FC236}">
                <a16:creationId xmlns:a16="http://schemas.microsoft.com/office/drawing/2014/main" id="{3735C872-BA1B-258C-50A4-619164E6E40B}"/>
              </a:ext>
            </a:extLst>
          </p:cNvPr>
          <p:cNvGrpSpPr/>
          <p:nvPr/>
        </p:nvGrpSpPr>
        <p:grpSpPr>
          <a:xfrm>
            <a:off x="3530382" y="3484253"/>
            <a:ext cx="1729016" cy="1721195"/>
            <a:chOff x="895115" y="1914970"/>
            <a:chExt cx="1055895" cy="1102185"/>
          </a:xfrm>
        </p:grpSpPr>
        <p:sp>
          <p:nvSpPr>
            <p:cNvPr id="11" name="Diagrama de flujo: conector 10">
              <a:extLst>
                <a:ext uri="{FF2B5EF4-FFF2-40B4-BE49-F238E27FC236}">
                  <a16:creationId xmlns:a16="http://schemas.microsoft.com/office/drawing/2014/main" id="{13B86958-9617-0FFA-D4E2-07F110D41415}"/>
                </a:ext>
              </a:extLst>
            </p:cNvPr>
            <p:cNvSpPr/>
            <p:nvPr/>
          </p:nvSpPr>
          <p:spPr>
            <a:xfrm>
              <a:off x="897189" y="1924941"/>
              <a:ext cx="1053821" cy="1085966"/>
            </a:xfrm>
            <a:prstGeom prst="flowChartConnector">
              <a:avLst/>
            </a:prstGeom>
            <a:solidFill>
              <a:srgbClr val="C00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prstClr val="white"/>
                  </a:solidFill>
                  <a:latin typeface="Impact" panose="020B0806030902050204" pitchFamily="34" charset="0"/>
                </a:rPr>
                <a:t>Un acto dio lugar a muchos pecados</a:t>
              </a:r>
              <a:endParaRPr kumimoji="0" lang="es-ES"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4" name="Círculo: vacío 13">
              <a:extLst>
                <a:ext uri="{FF2B5EF4-FFF2-40B4-BE49-F238E27FC236}">
                  <a16:creationId xmlns:a16="http://schemas.microsoft.com/office/drawing/2014/main" id="{2C20E3F5-9127-2470-47D7-BB932A4CA381}"/>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5" name="Grupo 14">
            <a:extLst>
              <a:ext uri="{FF2B5EF4-FFF2-40B4-BE49-F238E27FC236}">
                <a16:creationId xmlns:a16="http://schemas.microsoft.com/office/drawing/2014/main" id="{EDF5568A-0670-65BE-C900-C972E5988D0D}"/>
              </a:ext>
            </a:extLst>
          </p:cNvPr>
          <p:cNvGrpSpPr/>
          <p:nvPr/>
        </p:nvGrpSpPr>
        <p:grpSpPr>
          <a:xfrm>
            <a:off x="7028637" y="3484253"/>
            <a:ext cx="1729016" cy="1721195"/>
            <a:chOff x="895115" y="1914970"/>
            <a:chExt cx="1055895" cy="1102185"/>
          </a:xfrm>
        </p:grpSpPr>
        <p:sp>
          <p:nvSpPr>
            <p:cNvPr id="16" name="Diagrama de flujo: conector 15">
              <a:extLst>
                <a:ext uri="{FF2B5EF4-FFF2-40B4-BE49-F238E27FC236}">
                  <a16:creationId xmlns:a16="http://schemas.microsoft.com/office/drawing/2014/main" id="{1BB70508-BC3D-FE57-D54A-CADE919C2281}"/>
                </a:ext>
              </a:extLst>
            </p:cNvPr>
            <p:cNvSpPr/>
            <p:nvPr/>
          </p:nvSpPr>
          <p:spPr>
            <a:xfrm>
              <a:off x="897189" y="1924941"/>
              <a:ext cx="1053821" cy="1085966"/>
            </a:xfrm>
            <a:prstGeom prst="flowChartConnector">
              <a:avLst/>
            </a:prstGeom>
            <a:solidFill>
              <a:srgbClr val="0070C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prstClr val="white"/>
                  </a:solidFill>
                  <a:latin typeface="Impact" panose="020B0806030902050204" pitchFamily="34" charset="0"/>
                </a:rPr>
                <a:t>Los muchos pecados dieron lugar a un solo acto</a:t>
              </a:r>
              <a:endPar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7" name="Círculo: vacío 16">
              <a:extLst>
                <a:ext uri="{FF2B5EF4-FFF2-40B4-BE49-F238E27FC236}">
                  <a16:creationId xmlns:a16="http://schemas.microsoft.com/office/drawing/2014/main" id="{2B4D31F7-7D9B-5A0F-CC2E-AECBB073DA44}"/>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20" name="Imagen 19">
            <a:extLst>
              <a:ext uri="{FF2B5EF4-FFF2-40B4-BE49-F238E27FC236}">
                <a16:creationId xmlns:a16="http://schemas.microsoft.com/office/drawing/2014/main" id="{9642168F-47B7-53AB-4093-F37BDA4EDAAE}"/>
              </a:ext>
            </a:extLst>
          </p:cNvPr>
          <p:cNvPicPr>
            <a:picLocks noChangeAspect="1"/>
          </p:cNvPicPr>
          <p:nvPr/>
        </p:nvPicPr>
        <p:blipFill>
          <a:blip r:embed="rId3"/>
          <a:srcRect l="6877" t="26309" r="13414" b="19500"/>
          <a:stretch>
            <a:fillRect/>
          </a:stretch>
        </p:blipFill>
        <p:spPr>
          <a:xfrm>
            <a:off x="5309656" y="3784780"/>
            <a:ext cx="1584494" cy="1077219"/>
          </a:xfrm>
          <a:prstGeom prst="rect">
            <a:avLst/>
          </a:prstGeom>
        </p:spPr>
      </p:pic>
      <p:sp>
        <p:nvSpPr>
          <p:cNvPr id="21" name="Content Placeholder 2">
            <a:extLst>
              <a:ext uri="{FF2B5EF4-FFF2-40B4-BE49-F238E27FC236}">
                <a16:creationId xmlns:a16="http://schemas.microsoft.com/office/drawing/2014/main" id="{1D27EFC6-260C-24A6-094B-38CF1A6DBC84}"/>
              </a:ext>
            </a:extLst>
          </p:cNvPr>
          <p:cNvSpPr txBox="1">
            <a:spLocks/>
          </p:cNvSpPr>
          <p:nvPr/>
        </p:nvSpPr>
        <p:spPr>
          <a:xfrm>
            <a:off x="1853565" y="5508692"/>
            <a:ext cx="8797290" cy="934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indent="0">
              <a:buFont typeface="Arial" panose="020B0604020202020204" pitchFamily="34" charset="0"/>
              <a:buNone/>
            </a:pPr>
            <a:r>
              <a:rPr lang="es-MX" dirty="0">
                <a:solidFill>
                  <a:schemeClr val="bg1"/>
                </a:solidFill>
                <a:latin typeface="Century Gothic" panose="020B0502020202020204" pitchFamily="34" charset="0"/>
              </a:rPr>
              <a:t>Romanos 5:</a:t>
            </a:r>
            <a:r>
              <a:rPr lang="es-ES" dirty="0">
                <a:solidFill>
                  <a:schemeClr val="bg1"/>
                </a:solidFill>
                <a:latin typeface="Century Gothic" panose="020B0502020202020204" pitchFamily="34" charset="0"/>
              </a:rPr>
              <a:t>18-19  condenación para todos y vida para todos….</a:t>
            </a:r>
          </a:p>
        </p:txBody>
      </p:sp>
    </p:spTree>
    <p:extLst>
      <p:ext uri="{BB962C8B-B14F-4D97-AF65-F5344CB8AC3E}">
        <p14:creationId xmlns:p14="http://schemas.microsoft.com/office/powerpoint/2010/main" val="228675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570061-E441-F0BD-38A9-CA1CCA55D92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38AE114C-8E2F-E746-34E1-D402F7F1EED1}"/>
              </a:ext>
            </a:extLst>
          </p:cNvPr>
          <p:cNvPicPr>
            <a:picLocks noChangeAspect="1"/>
          </p:cNvPicPr>
          <p:nvPr/>
        </p:nvPicPr>
        <p:blipFill rotWithShape="1">
          <a:blip r:embed="rId3">
            <a:alphaModFix amt="50000"/>
          </a:blip>
          <a:srcRect t="781" b="781"/>
          <a:stretch>
            <a:fillRect/>
          </a:stretch>
        </p:blipFill>
        <p:spPr>
          <a:xfrm>
            <a:off x="0" y="0"/>
            <a:ext cx="12192000" cy="6858000"/>
          </a:xfrm>
          <a:prstGeom prst="rect">
            <a:avLst/>
          </a:prstGeom>
          <a:solidFill>
            <a:schemeClr val="tx1"/>
          </a:solidFill>
        </p:spPr>
      </p:pic>
      <p:sp>
        <p:nvSpPr>
          <p:cNvPr id="9" name="Rectangle 8">
            <a:extLst>
              <a:ext uri="{FF2B5EF4-FFF2-40B4-BE49-F238E27FC236}">
                <a16:creationId xmlns:a16="http://schemas.microsoft.com/office/drawing/2014/main" id="{AAC9B97E-5DD2-C5DE-5F30-6E38855AE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BDBACF83-306C-67D8-6F16-816D300C72F1}"/>
              </a:ext>
            </a:extLst>
          </p:cNvPr>
          <p:cNvSpPr txBox="1">
            <a:spLocks/>
          </p:cNvSpPr>
          <p:nvPr/>
        </p:nvSpPr>
        <p:spPr>
          <a:xfrm>
            <a:off x="1255986" y="1572909"/>
            <a:ext cx="9680027" cy="9217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8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Descripción general</a:t>
            </a:r>
            <a:endParaRPr kumimoji="0" lang="en-US" sz="4800" b="0" i="0" u="none" strike="noStrike" kern="1200" cap="none" spc="300" normalizeH="0" baseline="0" noProof="0" dirty="0">
              <a:ln>
                <a:noFill/>
              </a:ln>
              <a:solidFill>
                <a:prstClr val="white"/>
              </a:solidFill>
              <a:effectLst/>
              <a:uLnTx/>
              <a:uFillTx/>
              <a:latin typeface="Impact" panose="020B0806030902050204" pitchFamily="34" charset="0"/>
              <a:ea typeface="+mj-ea"/>
              <a:cs typeface="+mj-cs"/>
            </a:endParaRPr>
          </a:p>
        </p:txBody>
      </p:sp>
      <p:grpSp>
        <p:nvGrpSpPr>
          <p:cNvPr id="2" name="Grupo 1">
            <a:extLst>
              <a:ext uri="{FF2B5EF4-FFF2-40B4-BE49-F238E27FC236}">
                <a16:creationId xmlns:a16="http://schemas.microsoft.com/office/drawing/2014/main" id="{B21FF188-7D3C-1DEE-CAAB-CCADC8AC5FEA}"/>
              </a:ext>
            </a:extLst>
          </p:cNvPr>
          <p:cNvGrpSpPr/>
          <p:nvPr/>
        </p:nvGrpSpPr>
        <p:grpSpPr>
          <a:xfrm>
            <a:off x="272320" y="2725299"/>
            <a:ext cx="2771999" cy="2772006"/>
            <a:chOff x="882599" y="1916765"/>
            <a:chExt cx="1156229" cy="1212404"/>
          </a:xfrm>
        </p:grpSpPr>
        <p:sp>
          <p:nvSpPr>
            <p:cNvPr id="3" name="Diagrama de flujo: conector 2">
              <a:extLst>
                <a:ext uri="{FF2B5EF4-FFF2-40B4-BE49-F238E27FC236}">
                  <a16:creationId xmlns:a16="http://schemas.microsoft.com/office/drawing/2014/main" id="{FA1A86DB-01E4-878E-382B-E7A76FEFBB89}"/>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I. La historia del </a:t>
              </a:r>
              <a:r>
                <a:rPr kumimoji="0" lang="es-ES"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pensamiento</a:t>
              </a: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calvinista.</a:t>
              </a:r>
            </a:p>
          </p:txBody>
        </p:sp>
        <p:sp>
          <p:nvSpPr>
            <p:cNvPr id="7" name="Círculo: vacío 6">
              <a:extLst>
                <a:ext uri="{FF2B5EF4-FFF2-40B4-BE49-F238E27FC236}">
                  <a16:creationId xmlns:a16="http://schemas.microsoft.com/office/drawing/2014/main" id="{754AEE2F-7A28-7C0B-01C8-C9E16A2B69F2}"/>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8" name="Grupo 7">
            <a:extLst>
              <a:ext uri="{FF2B5EF4-FFF2-40B4-BE49-F238E27FC236}">
                <a16:creationId xmlns:a16="http://schemas.microsoft.com/office/drawing/2014/main" id="{568245CC-C224-6FA6-D76B-B0E0485406DE}"/>
              </a:ext>
            </a:extLst>
          </p:cNvPr>
          <p:cNvGrpSpPr/>
          <p:nvPr/>
        </p:nvGrpSpPr>
        <p:grpSpPr>
          <a:xfrm>
            <a:off x="3233473" y="2725299"/>
            <a:ext cx="2771999" cy="2772006"/>
            <a:chOff x="882599" y="1916765"/>
            <a:chExt cx="1156229" cy="1212404"/>
          </a:xfrm>
        </p:grpSpPr>
        <p:sp>
          <p:nvSpPr>
            <p:cNvPr id="10" name="Diagrama de flujo: conector 9">
              <a:extLst>
                <a:ext uri="{FF2B5EF4-FFF2-40B4-BE49-F238E27FC236}">
                  <a16:creationId xmlns:a16="http://schemas.microsoft.com/office/drawing/2014/main" id="{044862E0-E61E-5852-825C-90E087FA147A}"/>
                </a:ext>
              </a:extLst>
            </p:cNvPr>
            <p:cNvSpPr/>
            <p:nvPr/>
          </p:nvSpPr>
          <p:spPr>
            <a:xfrm>
              <a:off x="962834" y="1992687"/>
              <a:ext cx="1006070" cy="1054947"/>
            </a:xfrm>
            <a:prstGeom prst="flowChartConnector">
              <a:avLst/>
            </a:prstGeom>
            <a:solidFill>
              <a:srgbClr val="FFC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II. Implicaciones para la teología, la doctrina y la práctica cristianas.</a:t>
              </a:r>
              <a:endParaRPr kumimoji="0" lang="es-ES" sz="2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1" name="Círculo: vacío 10">
              <a:extLst>
                <a:ext uri="{FF2B5EF4-FFF2-40B4-BE49-F238E27FC236}">
                  <a16:creationId xmlns:a16="http://schemas.microsoft.com/office/drawing/2014/main" id="{43D59D3E-CEB6-1532-D370-3A9B2AB8A72B}"/>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2" name="Grupo 11">
            <a:extLst>
              <a:ext uri="{FF2B5EF4-FFF2-40B4-BE49-F238E27FC236}">
                <a16:creationId xmlns:a16="http://schemas.microsoft.com/office/drawing/2014/main" id="{2850098C-A69A-CF1C-EA3D-679F28DCF67C}"/>
              </a:ext>
            </a:extLst>
          </p:cNvPr>
          <p:cNvGrpSpPr/>
          <p:nvPr/>
        </p:nvGrpSpPr>
        <p:grpSpPr>
          <a:xfrm>
            <a:off x="6194626" y="2725299"/>
            <a:ext cx="2771999" cy="2772006"/>
            <a:chOff x="882599" y="1916765"/>
            <a:chExt cx="1156229" cy="1212404"/>
          </a:xfrm>
        </p:grpSpPr>
        <p:sp>
          <p:nvSpPr>
            <p:cNvPr id="13" name="Diagrama de flujo: conector 12">
              <a:extLst>
                <a:ext uri="{FF2B5EF4-FFF2-40B4-BE49-F238E27FC236}">
                  <a16:creationId xmlns:a16="http://schemas.microsoft.com/office/drawing/2014/main" id="{0C83A7F7-C74D-EC47-E11A-F73ACC3EDF47}"/>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III. Enseñanza bíblica sobre el libre albedrío, la caída del hombre, la predestinación y la perseverancia.</a:t>
              </a:r>
            </a:p>
          </p:txBody>
        </p:sp>
        <p:sp>
          <p:nvSpPr>
            <p:cNvPr id="14" name="Círculo: vacío 13">
              <a:extLst>
                <a:ext uri="{FF2B5EF4-FFF2-40B4-BE49-F238E27FC236}">
                  <a16:creationId xmlns:a16="http://schemas.microsoft.com/office/drawing/2014/main" id="{B8C8650C-2453-E4F3-DA8E-4C4142D2DF32}"/>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5" name="Grupo 14">
            <a:extLst>
              <a:ext uri="{FF2B5EF4-FFF2-40B4-BE49-F238E27FC236}">
                <a16:creationId xmlns:a16="http://schemas.microsoft.com/office/drawing/2014/main" id="{957073F2-556B-2304-AD6F-234D46B1F26D}"/>
              </a:ext>
            </a:extLst>
          </p:cNvPr>
          <p:cNvGrpSpPr/>
          <p:nvPr/>
        </p:nvGrpSpPr>
        <p:grpSpPr>
          <a:xfrm>
            <a:off x="9155778" y="2725297"/>
            <a:ext cx="2771996" cy="2772010"/>
            <a:chOff x="5135368" y="1859521"/>
            <a:chExt cx="1156229" cy="1212404"/>
          </a:xfrm>
        </p:grpSpPr>
        <p:sp>
          <p:nvSpPr>
            <p:cNvPr id="16" name="Diagrama de flujo: conector 15">
              <a:extLst>
                <a:ext uri="{FF2B5EF4-FFF2-40B4-BE49-F238E27FC236}">
                  <a16:creationId xmlns:a16="http://schemas.microsoft.com/office/drawing/2014/main" id="{D7A8AF68-81A5-B34B-2002-5D7159EDBCEE}"/>
                </a:ext>
              </a:extLst>
            </p:cNvPr>
            <p:cNvSpPr/>
            <p:nvPr/>
          </p:nvSpPr>
          <p:spPr>
            <a:xfrm>
              <a:off x="5215600" y="1935451"/>
              <a:ext cx="1006070" cy="1054947"/>
            </a:xfrm>
            <a:prstGeom prst="flowChartConnector">
              <a:avLst/>
            </a:prstGeom>
            <a:solidFill>
              <a:srgbClr val="FFC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IV. Refutando el calvinismo y los textos de prueba calvinistas.</a:t>
              </a:r>
            </a:p>
          </p:txBody>
        </p:sp>
        <p:sp>
          <p:nvSpPr>
            <p:cNvPr id="17" name="Círculo: vacío 16">
              <a:extLst>
                <a:ext uri="{FF2B5EF4-FFF2-40B4-BE49-F238E27FC236}">
                  <a16:creationId xmlns:a16="http://schemas.microsoft.com/office/drawing/2014/main" id="{F20E5B7C-5562-4396-5242-16BB9908DE0B}"/>
                </a:ext>
              </a:extLst>
            </p:cNvPr>
            <p:cNvSpPr/>
            <p:nvPr/>
          </p:nvSpPr>
          <p:spPr>
            <a:xfrm>
              <a:off x="5135368" y="1859521"/>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012907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4D76611-4F58-CE87-3D01-8D63ADDFD63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4A99C9B-A9EB-3F22-219B-7458A6BB8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mesa de madera&#10;&#10;El contenido generado por IA puede ser incorrecto.">
            <a:extLst>
              <a:ext uri="{FF2B5EF4-FFF2-40B4-BE49-F238E27FC236}">
                <a16:creationId xmlns:a16="http://schemas.microsoft.com/office/drawing/2014/main" id="{3E709FE4-1C80-44F4-2E1A-2A4E53202E21}"/>
              </a:ext>
            </a:extLst>
          </p:cNvPr>
          <p:cNvPicPr>
            <a:picLocks noChangeAspect="1"/>
          </p:cNvPicPr>
          <p:nvPr/>
        </p:nvPicPr>
        <p:blipFill>
          <a:blip r:embed="rId2">
            <a:alphaModFix amt="50000"/>
          </a:blip>
          <a:srcRect t="1765"/>
          <a:stretch>
            <a:fillRect/>
          </a:stretch>
        </p:blipFill>
        <p:spPr>
          <a:xfrm>
            <a:off x="20" y="1282"/>
            <a:ext cx="12191980" cy="6856718"/>
          </a:xfrm>
          <a:prstGeom prst="rect">
            <a:avLst/>
          </a:prstGeom>
        </p:spPr>
      </p:pic>
      <p:sp>
        <p:nvSpPr>
          <p:cNvPr id="7" name="Title 1">
            <a:extLst>
              <a:ext uri="{FF2B5EF4-FFF2-40B4-BE49-F238E27FC236}">
                <a16:creationId xmlns:a16="http://schemas.microsoft.com/office/drawing/2014/main" id="{C399E702-FC25-DE12-F567-EAEA13036112}"/>
              </a:ext>
            </a:extLst>
          </p:cNvPr>
          <p:cNvSpPr>
            <a:spLocks noGrp="1"/>
          </p:cNvSpPr>
          <p:nvPr>
            <p:ph type="title"/>
          </p:nvPr>
        </p:nvSpPr>
        <p:spPr>
          <a:xfrm>
            <a:off x="1223010" y="723506"/>
            <a:ext cx="9761220" cy="724936"/>
          </a:xfrm>
        </p:spPr>
        <p:txBody>
          <a:bodyPr>
            <a:noAutofit/>
          </a:bodyPr>
          <a:lstStyle/>
          <a:p>
            <a:pPr algn="ctr"/>
            <a:r>
              <a:rPr lang="es-ES" sz="4800" noProof="0" dirty="0">
                <a:solidFill>
                  <a:schemeClr val="bg1"/>
                </a:solidFill>
                <a:latin typeface="Impact" panose="020B0806030902050204" pitchFamily="34" charset="0"/>
              </a:rPr>
              <a:t>El segundo Adán en 1 Corintios 15</a:t>
            </a:r>
            <a:endParaRPr lang="es-MX" sz="4800" noProof="0" dirty="0">
              <a:solidFill>
                <a:schemeClr val="bg1"/>
              </a:solidFill>
              <a:latin typeface="Impact" panose="020B0806030902050204" pitchFamily="34" charset="0"/>
            </a:endParaRPr>
          </a:p>
        </p:txBody>
      </p:sp>
      <p:grpSp>
        <p:nvGrpSpPr>
          <p:cNvPr id="6" name="Grupo 5">
            <a:extLst>
              <a:ext uri="{FF2B5EF4-FFF2-40B4-BE49-F238E27FC236}">
                <a16:creationId xmlns:a16="http://schemas.microsoft.com/office/drawing/2014/main" id="{C1C31591-0862-146F-8811-6A54C807FCFE}"/>
              </a:ext>
            </a:extLst>
          </p:cNvPr>
          <p:cNvGrpSpPr/>
          <p:nvPr/>
        </p:nvGrpSpPr>
        <p:grpSpPr>
          <a:xfrm>
            <a:off x="2237624" y="1736109"/>
            <a:ext cx="2531453" cy="2520003"/>
            <a:chOff x="895115" y="1914970"/>
            <a:chExt cx="1055895" cy="1102185"/>
          </a:xfrm>
        </p:grpSpPr>
        <p:sp>
          <p:nvSpPr>
            <p:cNvPr id="11" name="Diagrama de flujo: conector 10">
              <a:extLst>
                <a:ext uri="{FF2B5EF4-FFF2-40B4-BE49-F238E27FC236}">
                  <a16:creationId xmlns:a16="http://schemas.microsoft.com/office/drawing/2014/main" id="{59F8A7E0-5EE1-F41F-FDC1-2B080E7F048C}"/>
                </a:ext>
              </a:extLst>
            </p:cNvPr>
            <p:cNvSpPr/>
            <p:nvPr/>
          </p:nvSpPr>
          <p:spPr>
            <a:xfrm>
              <a:off x="897189" y="1924941"/>
              <a:ext cx="1053821" cy="1085966"/>
            </a:xfrm>
            <a:prstGeom prst="flowChartConnector">
              <a:avLst/>
            </a:prstGeom>
            <a:solidFill>
              <a:srgbClr val="B1D27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1 Corintios 15:20-23</a:t>
              </a:r>
            </a:p>
          </p:txBody>
        </p:sp>
        <p:sp>
          <p:nvSpPr>
            <p:cNvPr id="14" name="Círculo: vacío 13">
              <a:extLst>
                <a:ext uri="{FF2B5EF4-FFF2-40B4-BE49-F238E27FC236}">
                  <a16:creationId xmlns:a16="http://schemas.microsoft.com/office/drawing/2014/main" id="{458AB441-46DF-97B3-445B-25FDFB0639FF}"/>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5" name="Grupo 14">
            <a:extLst>
              <a:ext uri="{FF2B5EF4-FFF2-40B4-BE49-F238E27FC236}">
                <a16:creationId xmlns:a16="http://schemas.microsoft.com/office/drawing/2014/main" id="{FF0C03BE-6322-A47F-8DB6-FF3DCB843404}"/>
              </a:ext>
            </a:extLst>
          </p:cNvPr>
          <p:cNvGrpSpPr/>
          <p:nvPr/>
        </p:nvGrpSpPr>
        <p:grpSpPr>
          <a:xfrm>
            <a:off x="7038899" y="1736109"/>
            <a:ext cx="2531453" cy="2520003"/>
            <a:chOff x="895115" y="1914970"/>
            <a:chExt cx="1055895" cy="1102185"/>
          </a:xfrm>
        </p:grpSpPr>
        <p:sp>
          <p:nvSpPr>
            <p:cNvPr id="16" name="Diagrama de flujo: conector 15">
              <a:extLst>
                <a:ext uri="{FF2B5EF4-FFF2-40B4-BE49-F238E27FC236}">
                  <a16:creationId xmlns:a16="http://schemas.microsoft.com/office/drawing/2014/main" id="{537ECD34-7480-E638-6841-E5D003008822}"/>
                </a:ext>
              </a:extLst>
            </p:cNvPr>
            <p:cNvSpPr/>
            <p:nvPr/>
          </p:nvSpPr>
          <p:spPr>
            <a:xfrm>
              <a:off x="897189" y="1924941"/>
              <a:ext cx="1053821" cy="1085966"/>
            </a:xfrm>
            <a:prstGeom prst="flowChartConnector">
              <a:avLst/>
            </a:prstGeom>
            <a:solidFill>
              <a:srgbClr val="0070C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1 Corintios 15:20-23</a:t>
              </a:r>
            </a:p>
          </p:txBody>
        </p:sp>
        <p:sp>
          <p:nvSpPr>
            <p:cNvPr id="17" name="Círculo: vacío 16">
              <a:extLst>
                <a:ext uri="{FF2B5EF4-FFF2-40B4-BE49-F238E27FC236}">
                  <a16:creationId xmlns:a16="http://schemas.microsoft.com/office/drawing/2014/main" id="{BA3D3231-6455-D9E2-2C46-6611F545550C}"/>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1" name="Content Placeholder 2">
            <a:extLst>
              <a:ext uri="{FF2B5EF4-FFF2-40B4-BE49-F238E27FC236}">
                <a16:creationId xmlns:a16="http://schemas.microsoft.com/office/drawing/2014/main" id="{915EB9B7-5524-D449-AADD-7CBA0F634B6F}"/>
              </a:ext>
            </a:extLst>
          </p:cNvPr>
          <p:cNvSpPr txBox="1">
            <a:spLocks/>
          </p:cNvSpPr>
          <p:nvPr/>
        </p:nvSpPr>
        <p:spPr>
          <a:xfrm>
            <a:off x="1379144" y="4389120"/>
            <a:ext cx="4242435" cy="174537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 trata de la resurrección física, por lo que se refiere a las consecuencias físicas del pecado de Adán. No es el mismo tema que Romanos 5.</a:t>
            </a:r>
          </a:p>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Content Placeholder 2">
            <a:extLst>
              <a:ext uri="{FF2B5EF4-FFF2-40B4-BE49-F238E27FC236}">
                <a16:creationId xmlns:a16="http://schemas.microsoft.com/office/drawing/2014/main" id="{0DBBC6E5-4AEF-CC46-3D4C-4B560BC9862A}"/>
              </a:ext>
            </a:extLst>
          </p:cNvPr>
          <p:cNvSpPr txBox="1">
            <a:spLocks/>
          </p:cNvSpPr>
          <p:nvPr/>
        </p:nvSpPr>
        <p:spPr>
          <a:xfrm>
            <a:off x="6254977" y="4383773"/>
            <a:ext cx="4242435" cy="174537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Un pasaje difícil, pero el mismo tema. </a:t>
            </a:r>
            <a:r>
              <a:rPr kumimoji="0" lang="es-MX"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 nuevo, hablando de cosas físicas y de la resurrección.</a:t>
            </a:r>
          </a:p>
        </p:txBody>
      </p:sp>
    </p:spTree>
    <p:extLst>
      <p:ext uri="{BB962C8B-B14F-4D97-AF65-F5344CB8AC3E}">
        <p14:creationId xmlns:p14="http://schemas.microsoft.com/office/powerpoint/2010/main" val="3722565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4D7673-1156-65FC-B604-B1914881C39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32239CB-E853-3721-FE0A-A95FD710C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mesa de madera&#10;&#10;El contenido generado por IA puede ser incorrecto.">
            <a:extLst>
              <a:ext uri="{FF2B5EF4-FFF2-40B4-BE49-F238E27FC236}">
                <a16:creationId xmlns:a16="http://schemas.microsoft.com/office/drawing/2014/main" id="{8344260B-C52F-80D7-1B92-43631D83B352}"/>
              </a:ext>
            </a:extLst>
          </p:cNvPr>
          <p:cNvPicPr>
            <a:picLocks noChangeAspect="1"/>
          </p:cNvPicPr>
          <p:nvPr/>
        </p:nvPicPr>
        <p:blipFill>
          <a:blip r:embed="rId2">
            <a:alphaModFix amt="50000"/>
          </a:blip>
          <a:srcRect t="1765"/>
          <a:stretch>
            <a:fillRect/>
          </a:stretch>
        </p:blipFill>
        <p:spPr>
          <a:xfrm>
            <a:off x="20" y="1282"/>
            <a:ext cx="12191980" cy="6856718"/>
          </a:xfrm>
          <a:prstGeom prst="rect">
            <a:avLst/>
          </a:prstGeom>
        </p:spPr>
      </p:pic>
      <p:sp>
        <p:nvSpPr>
          <p:cNvPr id="7" name="Title 1">
            <a:extLst>
              <a:ext uri="{FF2B5EF4-FFF2-40B4-BE49-F238E27FC236}">
                <a16:creationId xmlns:a16="http://schemas.microsoft.com/office/drawing/2014/main" id="{592EC806-8CD4-4A65-57E0-5AE1A4A1B5B4}"/>
              </a:ext>
            </a:extLst>
          </p:cNvPr>
          <p:cNvSpPr>
            <a:spLocks noGrp="1"/>
          </p:cNvSpPr>
          <p:nvPr>
            <p:ph type="title"/>
          </p:nvPr>
        </p:nvSpPr>
        <p:spPr>
          <a:xfrm>
            <a:off x="1223010" y="443840"/>
            <a:ext cx="9761220" cy="1284269"/>
          </a:xfrm>
        </p:spPr>
        <p:txBody>
          <a:bodyPr>
            <a:noAutofit/>
          </a:bodyPr>
          <a:lstStyle/>
          <a:p>
            <a:pPr algn="ctr"/>
            <a:r>
              <a:rPr lang="es-ES" sz="4800" noProof="0" dirty="0">
                <a:solidFill>
                  <a:schemeClr val="bg1"/>
                </a:solidFill>
                <a:latin typeface="Impact" panose="020B0806030902050204" pitchFamily="34" charset="0"/>
              </a:rPr>
              <a:t>Romanos 8:28-39</a:t>
            </a:r>
            <a:br>
              <a:rPr lang="es-ES" sz="4800" noProof="0" dirty="0">
                <a:solidFill>
                  <a:schemeClr val="bg1"/>
                </a:solidFill>
                <a:latin typeface="Impact" panose="020B0806030902050204" pitchFamily="34" charset="0"/>
              </a:rPr>
            </a:br>
            <a:r>
              <a:rPr lang="es-ES" sz="4000" noProof="0" dirty="0">
                <a:solidFill>
                  <a:schemeClr val="bg1"/>
                </a:solidFill>
                <a:latin typeface="Impact" panose="020B0806030902050204" pitchFamily="34" charset="0"/>
              </a:rPr>
              <a:t>La provisión de Dios para nosotros</a:t>
            </a:r>
            <a:endParaRPr lang="es-MX" sz="4800" noProof="0" dirty="0">
              <a:solidFill>
                <a:schemeClr val="bg1"/>
              </a:solidFill>
              <a:latin typeface="Impact" panose="020B0806030902050204" pitchFamily="34" charset="0"/>
            </a:endParaRPr>
          </a:p>
        </p:txBody>
      </p:sp>
      <p:grpSp>
        <p:nvGrpSpPr>
          <p:cNvPr id="6" name="Grupo 5">
            <a:extLst>
              <a:ext uri="{FF2B5EF4-FFF2-40B4-BE49-F238E27FC236}">
                <a16:creationId xmlns:a16="http://schemas.microsoft.com/office/drawing/2014/main" id="{B96AF46C-46BB-E843-45E8-20661DF85E03}"/>
              </a:ext>
            </a:extLst>
          </p:cNvPr>
          <p:cNvGrpSpPr/>
          <p:nvPr/>
        </p:nvGrpSpPr>
        <p:grpSpPr>
          <a:xfrm>
            <a:off x="2552391" y="2003733"/>
            <a:ext cx="1901918" cy="1893315"/>
            <a:chOff x="895115" y="1914970"/>
            <a:chExt cx="1055895" cy="1102185"/>
          </a:xfrm>
        </p:grpSpPr>
        <p:sp>
          <p:nvSpPr>
            <p:cNvPr id="11" name="Diagrama de flujo: conector 10">
              <a:extLst>
                <a:ext uri="{FF2B5EF4-FFF2-40B4-BE49-F238E27FC236}">
                  <a16:creationId xmlns:a16="http://schemas.microsoft.com/office/drawing/2014/main" id="{7F206145-1104-A96C-C5DE-F1670E0E1171}"/>
                </a:ext>
              </a:extLst>
            </p:cNvPr>
            <p:cNvSpPr/>
            <p:nvPr/>
          </p:nvSpPr>
          <p:spPr>
            <a:xfrm>
              <a:off x="897189" y="1924941"/>
              <a:ext cx="1053821" cy="1085966"/>
            </a:xfrm>
            <a:prstGeom prst="flowChartConnector">
              <a:avLst/>
            </a:prstGeom>
            <a:solidFill>
              <a:schemeClr val="accent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8:28</a:t>
              </a:r>
            </a:p>
          </p:txBody>
        </p:sp>
        <p:sp>
          <p:nvSpPr>
            <p:cNvPr id="14" name="Círculo: vacío 13">
              <a:extLst>
                <a:ext uri="{FF2B5EF4-FFF2-40B4-BE49-F238E27FC236}">
                  <a16:creationId xmlns:a16="http://schemas.microsoft.com/office/drawing/2014/main" id="{A6980ED9-BC80-5D12-8118-2584278DCFFA}"/>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5" name="Grupo 14">
            <a:extLst>
              <a:ext uri="{FF2B5EF4-FFF2-40B4-BE49-F238E27FC236}">
                <a16:creationId xmlns:a16="http://schemas.microsoft.com/office/drawing/2014/main" id="{D35F0F0A-7272-DB7F-F398-678A4CA7798B}"/>
              </a:ext>
            </a:extLst>
          </p:cNvPr>
          <p:cNvGrpSpPr/>
          <p:nvPr/>
        </p:nvGrpSpPr>
        <p:grpSpPr>
          <a:xfrm>
            <a:off x="7845156" y="2003733"/>
            <a:ext cx="1901918" cy="1893315"/>
            <a:chOff x="895115" y="1914970"/>
            <a:chExt cx="1055895" cy="1102185"/>
          </a:xfrm>
        </p:grpSpPr>
        <p:sp>
          <p:nvSpPr>
            <p:cNvPr id="16" name="Diagrama de flujo: conector 15">
              <a:extLst>
                <a:ext uri="{FF2B5EF4-FFF2-40B4-BE49-F238E27FC236}">
                  <a16:creationId xmlns:a16="http://schemas.microsoft.com/office/drawing/2014/main" id="{DD845F88-2FFC-7E8D-8633-5CF23A488D55}"/>
                </a:ext>
              </a:extLst>
            </p:cNvPr>
            <p:cNvSpPr/>
            <p:nvPr/>
          </p:nvSpPr>
          <p:spPr>
            <a:xfrm>
              <a:off x="897189" y="1924941"/>
              <a:ext cx="1053821" cy="1085966"/>
            </a:xfrm>
            <a:prstGeom prst="flowChartConnector">
              <a:avLst/>
            </a:prstGeom>
            <a:solidFill>
              <a:srgbClr val="FDA90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8:29</a:t>
              </a:r>
            </a:p>
          </p:txBody>
        </p:sp>
        <p:sp>
          <p:nvSpPr>
            <p:cNvPr id="17" name="Círculo: vacío 16">
              <a:extLst>
                <a:ext uri="{FF2B5EF4-FFF2-40B4-BE49-F238E27FC236}">
                  <a16:creationId xmlns:a16="http://schemas.microsoft.com/office/drawing/2014/main" id="{AB17171D-8939-A3D1-5DC2-E1BCF74262A3}"/>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1" name="Content Placeholder 2">
            <a:extLst>
              <a:ext uri="{FF2B5EF4-FFF2-40B4-BE49-F238E27FC236}">
                <a16:creationId xmlns:a16="http://schemas.microsoft.com/office/drawing/2014/main" id="{22E7FC42-A585-1F4D-4A11-01E0590332A8}"/>
              </a:ext>
            </a:extLst>
          </p:cNvPr>
          <p:cNvSpPr txBox="1">
            <a:spLocks/>
          </p:cNvSpPr>
          <p:nvPr/>
        </p:nvSpPr>
        <p:spPr>
          <a:xfrm>
            <a:off x="765810" y="3988925"/>
            <a:ext cx="5478780" cy="13113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 ¿Se hace siempre la voluntad de Dios?</a:t>
            </a:r>
          </a:p>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Incluso las cosas que NO son según su voluntad Él las puede usar para nuestro beneficio.</a:t>
            </a:r>
          </a:p>
        </p:txBody>
      </p:sp>
      <p:sp>
        <p:nvSpPr>
          <p:cNvPr id="8" name="Content Placeholder 2">
            <a:extLst>
              <a:ext uri="{FF2B5EF4-FFF2-40B4-BE49-F238E27FC236}">
                <a16:creationId xmlns:a16="http://schemas.microsoft.com/office/drawing/2014/main" id="{13D3B6D0-8C64-8CDD-9F53-9EDB972E6580}"/>
              </a:ext>
            </a:extLst>
          </p:cNvPr>
          <p:cNvSpPr txBox="1">
            <a:spLocks/>
          </p:cNvSpPr>
          <p:nvPr/>
        </p:nvSpPr>
        <p:spPr>
          <a:xfrm>
            <a:off x="6534345" y="4026385"/>
            <a:ext cx="4666679" cy="814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 conocimiento previo = predestinación?</a:t>
            </a:r>
          </a:p>
        </p:txBody>
      </p:sp>
      <p:sp>
        <p:nvSpPr>
          <p:cNvPr id="3" name="Rectángulo 2">
            <a:extLst>
              <a:ext uri="{FF2B5EF4-FFF2-40B4-BE49-F238E27FC236}">
                <a16:creationId xmlns:a16="http://schemas.microsoft.com/office/drawing/2014/main" id="{F92C42D5-B835-6A79-727F-96FA74275108}"/>
              </a:ext>
            </a:extLst>
          </p:cNvPr>
          <p:cNvSpPr/>
          <p:nvPr/>
        </p:nvSpPr>
        <p:spPr>
          <a:xfrm>
            <a:off x="0" y="5335524"/>
            <a:ext cx="12188952" cy="1307592"/>
          </a:xfrm>
          <a:prstGeom prst="rect">
            <a:avLst/>
          </a:prstGeom>
          <a:solidFill>
            <a:srgbClr val="B1D272">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ontent Placeholder 2">
            <a:extLst>
              <a:ext uri="{FF2B5EF4-FFF2-40B4-BE49-F238E27FC236}">
                <a16:creationId xmlns:a16="http://schemas.microsoft.com/office/drawing/2014/main" id="{BC47F4E7-19B2-6B8D-9D0A-5AC015AC29ED}"/>
              </a:ext>
            </a:extLst>
          </p:cNvPr>
          <p:cNvSpPr txBox="1">
            <a:spLocks/>
          </p:cNvSpPr>
          <p:nvPr/>
        </p:nvSpPr>
        <p:spPr>
          <a:xfrm>
            <a:off x="430530" y="5363559"/>
            <a:ext cx="10995660" cy="1130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indent="0" algn="ctr">
              <a:buFont typeface="Arial" panose="020B0604020202020204" pitchFamily="34" charset="0"/>
              <a:buNone/>
            </a:pPr>
            <a:r>
              <a:rPr lang="es-ES" dirty="0">
                <a:solidFill>
                  <a:schemeClr val="bg1"/>
                </a:solidFill>
                <a:latin typeface="Century Gothic" panose="020B0502020202020204" pitchFamily="34" charset="0"/>
              </a:rPr>
              <a:t>Parafraseando:  Aquellos que Dios, en su previo conocimiento, sabía que serían salvos por la sangre de Jesús, predestinó la posibilidad de esa salvación.</a:t>
            </a:r>
          </a:p>
        </p:txBody>
      </p:sp>
    </p:spTree>
    <p:extLst>
      <p:ext uri="{BB962C8B-B14F-4D97-AF65-F5344CB8AC3E}">
        <p14:creationId xmlns:p14="http://schemas.microsoft.com/office/powerpoint/2010/main" val="361582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FA5B3B-6C78-74FF-B5A3-02CB7F36901F}"/>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CAE5530-0B3B-FB87-3D64-C65BC1095B68}"/>
              </a:ext>
            </a:extLst>
          </p:cNvPr>
          <p:cNvPicPr>
            <a:picLocks noChangeAspect="1"/>
          </p:cNvPicPr>
          <p:nvPr/>
        </p:nvPicPr>
        <p:blipFill>
          <a:blip r:embed="rId3">
            <a:alphaModFix amt="50000"/>
          </a:blip>
          <a:srcRect t="24141" r="-1" b="24390"/>
          <a:stretch>
            <a:fillRect/>
          </a:stretch>
        </p:blipFill>
        <p:spPr>
          <a:xfrm>
            <a:off x="20" y="10"/>
            <a:ext cx="12191980" cy="6857990"/>
          </a:xfrm>
          <a:prstGeom prst="rect">
            <a:avLst/>
          </a:prstGeom>
          <a:solidFill>
            <a:schemeClr val="tx1"/>
          </a:solidFill>
        </p:spPr>
      </p:pic>
      <p:sp>
        <p:nvSpPr>
          <p:cNvPr id="9" name="Rectangle 8">
            <a:extLst>
              <a:ext uri="{FF2B5EF4-FFF2-40B4-BE49-F238E27FC236}">
                <a16:creationId xmlns:a16="http://schemas.microsoft.com/office/drawing/2014/main" id="{9B8FD9DA-C02A-4A3F-AD2A-F2E2B69DC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2">
            <a:extLst>
              <a:ext uri="{FF2B5EF4-FFF2-40B4-BE49-F238E27FC236}">
                <a16:creationId xmlns:a16="http://schemas.microsoft.com/office/drawing/2014/main" id="{FD57C595-4D38-4A3C-C364-A49B75C786EA}"/>
              </a:ext>
            </a:extLst>
          </p:cNvPr>
          <p:cNvSpPr>
            <a:spLocks noGrp="1" noChangeArrowheads="1"/>
          </p:cNvSpPr>
          <p:nvPr>
            <p:ph type="title"/>
          </p:nvPr>
        </p:nvSpPr>
        <p:spPr>
          <a:xfrm>
            <a:off x="889257" y="1245522"/>
            <a:ext cx="2003316" cy="4726276"/>
          </a:xfrm>
        </p:spPr>
        <p:txBody>
          <a:bodyPr vert="horz" lIns="91440" tIns="45720" rIns="91440" bIns="45720" rtlCol="0" anchor="ctr">
            <a:noAutofit/>
          </a:bodyPr>
          <a:lstStyle/>
          <a:p>
            <a:pPr algn="ctr">
              <a:defRPr/>
            </a:pPr>
            <a:r>
              <a:rPr lang="en-US" dirty="0">
                <a:ln w="22225">
                  <a:solidFill>
                    <a:srgbClr val="FFFFFF"/>
                  </a:solidFill>
                </a:ln>
                <a:noFill/>
                <a:latin typeface="Impact" panose="020B0806030902050204" pitchFamily="34" charset="0"/>
              </a:rPr>
              <a:t>T</a:t>
            </a:r>
            <a:br>
              <a:rPr lang="en-US" dirty="0">
                <a:ln w="22225">
                  <a:solidFill>
                    <a:srgbClr val="FFFFFF"/>
                  </a:solidFill>
                </a:ln>
                <a:noFill/>
                <a:latin typeface="Impact" panose="020B0806030902050204" pitchFamily="34" charset="0"/>
              </a:rPr>
            </a:br>
            <a:r>
              <a:rPr lang="en-US" dirty="0">
                <a:ln w="22225">
                  <a:solidFill>
                    <a:srgbClr val="FFFFFF"/>
                  </a:solidFill>
                </a:ln>
                <a:noFill/>
                <a:latin typeface="Impact" panose="020B0806030902050204" pitchFamily="34" charset="0"/>
              </a:rPr>
              <a:t>U</a:t>
            </a:r>
            <a:br>
              <a:rPr lang="en-US" dirty="0">
                <a:ln w="22225">
                  <a:solidFill>
                    <a:srgbClr val="FFFFFF"/>
                  </a:solidFill>
                </a:ln>
                <a:noFill/>
                <a:latin typeface="Impact" panose="020B0806030902050204" pitchFamily="34" charset="0"/>
              </a:rPr>
            </a:br>
            <a:r>
              <a:rPr lang="en-US" dirty="0">
                <a:ln w="22225">
                  <a:solidFill>
                    <a:srgbClr val="FFFFFF"/>
                  </a:solidFill>
                </a:ln>
                <a:noFill/>
                <a:latin typeface="Impact" panose="020B0806030902050204" pitchFamily="34" charset="0"/>
              </a:rPr>
              <a:t>L</a:t>
            </a:r>
            <a:br>
              <a:rPr lang="en-US" dirty="0">
                <a:ln w="22225">
                  <a:solidFill>
                    <a:srgbClr val="FFFFFF"/>
                  </a:solidFill>
                </a:ln>
                <a:noFill/>
                <a:latin typeface="Impact" panose="020B0806030902050204" pitchFamily="34" charset="0"/>
              </a:rPr>
            </a:br>
            <a:r>
              <a:rPr lang="en-US" dirty="0">
                <a:ln w="22225">
                  <a:solidFill>
                    <a:srgbClr val="FFFFFF"/>
                  </a:solidFill>
                </a:ln>
                <a:noFill/>
                <a:latin typeface="Impact" panose="020B0806030902050204" pitchFamily="34" charset="0"/>
              </a:rPr>
              <a:t>I</a:t>
            </a:r>
            <a:br>
              <a:rPr lang="en-US" dirty="0">
                <a:ln w="22225">
                  <a:solidFill>
                    <a:srgbClr val="FFFFFF"/>
                  </a:solidFill>
                </a:ln>
                <a:noFill/>
                <a:latin typeface="Impact" panose="020B0806030902050204" pitchFamily="34" charset="0"/>
              </a:rPr>
            </a:br>
            <a:r>
              <a:rPr lang="en-US" dirty="0">
                <a:ln w="22225">
                  <a:solidFill>
                    <a:srgbClr val="FFFFFF"/>
                  </a:solidFill>
                </a:ln>
                <a:noFill/>
                <a:latin typeface="Impact" panose="020B0806030902050204" pitchFamily="34" charset="0"/>
              </a:rPr>
              <a:t>P</a:t>
            </a:r>
            <a:endParaRPr lang="en-US" noProof="0" dirty="0">
              <a:ln w="22225">
                <a:solidFill>
                  <a:srgbClr val="FFFFFF"/>
                </a:solidFill>
              </a:ln>
              <a:noFill/>
              <a:latin typeface="Impact" panose="020B0806030902050204" pitchFamily="34" charset="0"/>
            </a:endParaRPr>
          </a:p>
        </p:txBody>
      </p:sp>
      <p:sp>
        <p:nvSpPr>
          <p:cNvPr id="6" name="Text Box 3">
            <a:extLst>
              <a:ext uri="{FF2B5EF4-FFF2-40B4-BE49-F238E27FC236}">
                <a16:creationId xmlns:a16="http://schemas.microsoft.com/office/drawing/2014/main" id="{7DEFC072-848B-5E38-81D4-FEEE59A72700}"/>
              </a:ext>
            </a:extLst>
          </p:cNvPr>
          <p:cNvSpPr txBox="1">
            <a:spLocks noChangeArrowheads="1"/>
          </p:cNvSpPr>
          <p:nvPr/>
        </p:nvSpPr>
        <p:spPr bwMode="auto">
          <a:xfrm>
            <a:off x="2888208" y="1970573"/>
            <a:ext cx="8229601" cy="32281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Depravación total         (</a:t>
            </a:r>
            <a:r>
              <a:rPr kumimoji="0" lang="es-ES" sz="2800"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rPr>
              <a:t>T</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otal </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depravity</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Elección incondicional (</a:t>
            </a:r>
            <a:r>
              <a:rPr kumimoji="0" lang="es-ES" sz="2800"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U</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nconditional</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election</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Expiación limitada         (</a:t>
            </a:r>
            <a:r>
              <a:rPr kumimoji="0" lang="es-ES" sz="2800"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L</a:t>
            </a:r>
            <a:r>
              <a:rPr kumimoji="0" lang="es-ES" sz="2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mited</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atonement</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Gracia irresistible            (</a:t>
            </a:r>
            <a:r>
              <a:rPr kumimoji="0" lang="es-ES" sz="2800"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rPr>
              <a:t>I</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rresistible </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grace</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Perseverancia de los santos (</a:t>
            </a:r>
            <a:r>
              <a:rPr kumimoji="0" lang="es-ES" sz="2800"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P</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erseverance</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of</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the</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saints</a:t>
            </a:r>
            <a:r>
              <a:rPr kumimoji="0" lang="es-E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[una vez salvo, siempre salvo]</a:t>
            </a:r>
          </a:p>
        </p:txBody>
      </p:sp>
      <p:cxnSp>
        <p:nvCxnSpPr>
          <p:cNvPr id="7" name="Conector recto 6">
            <a:extLst>
              <a:ext uri="{FF2B5EF4-FFF2-40B4-BE49-F238E27FC236}">
                <a16:creationId xmlns:a16="http://schemas.microsoft.com/office/drawing/2014/main" id="{778A3E94-6F32-E847-DC96-D1711DF2590C}"/>
              </a:ext>
            </a:extLst>
          </p:cNvPr>
          <p:cNvCxnSpPr/>
          <p:nvPr/>
        </p:nvCxnSpPr>
        <p:spPr>
          <a:xfrm>
            <a:off x="2479920" y="2532074"/>
            <a:ext cx="0" cy="2127975"/>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sp>
        <p:nvSpPr>
          <p:cNvPr id="2" name="Rectangle 3">
            <a:extLst>
              <a:ext uri="{FF2B5EF4-FFF2-40B4-BE49-F238E27FC236}">
                <a16:creationId xmlns:a16="http://schemas.microsoft.com/office/drawing/2014/main" id="{9FEF2342-F278-BD89-122D-82900A89FEEE}"/>
              </a:ext>
            </a:extLst>
          </p:cNvPr>
          <p:cNvSpPr txBox="1">
            <a:spLocks noChangeArrowheads="1"/>
          </p:cNvSpPr>
          <p:nvPr/>
        </p:nvSpPr>
        <p:spPr>
          <a:xfrm>
            <a:off x="2888208" y="5361267"/>
            <a:ext cx="8386337" cy="102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s-E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 una palabra:   ¡No!  </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s-E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Timoteo 2:4, Deuteronomio 30:19-20, 2 Corintios 5:15</a:t>
            </a:r>
          </a:p>
        </p:txBody>
      </p:sp>
      <p:sp>
        <p:nvSpPr>
          <p:cNvPr id="3" name="Title 1">
            <a:extLst>
              <a:ext uri="{FF2B5EF4-FFF2-40B4-BE49-F238E27FC236}">
                <a16:creationId xmlns:a16="http://schemas.microsoft.com/office/drawing/2014/main" id="{9A02BB38-BFD1-7CFA-47CD-3CC37275160C}"/>
              </a:ext>
            </a:extLst>
          </p:cNvPr>
          <p:cNvSpPr txBox="1">
            <a:spLocks/>
          </p:cNvSpPr>
          <p:nvPr/>
        </p:nvSpPr>
        <p:spPr>
          <a:xfrm>
            <a:off x="1223010" y="535280"/>
            <a:ext cx="9761220" cy="128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solidFill>
                  <a:schemeClr val="bg1"/>
                </a:solidFill>
                <a:latin typeface="Impact" panose="020B0806030902050204" pitchFamily="34" charset="0"/>
              </a:rPr>
              <a:t>¿Romanos 8:29-30 respalda el calvinismo / </a:t>
            </a:r>
            <a:r>
              <a:rPr lang="es-ES" dirty="0" err="1">
                <a:solidFill>
                  <a:schemeClr val="bg1"/>
                </a:solidFill>
                <a:latin typeface="Impact" panose="020B0806030902050204" pitchFamily="34" charset="0"/>
              </a:rPr>
              <a:t>TULIP</a:t>
            </a:r>
            <a:r>
              <a:rPr lang="es-ES" dirty="0">
                <a:solidFill>
                  <a:schemeClr val="bg1"/>
                </a:solidFill>
                <a:latin typeface="Impact" panose="020B0806030902050204" pitchFamily="34" charset="0"/>
              </a:rPr>
              <a:t>?</a:t>
            </a:r>
          </a:p>
        </p:txBody>
      </p:sp>
    </p:spTree>
    <p:extLst>
      <p:ext uri="{BB962C8B-B14F-4D97-AF65-F5344CB8AC3E}">
        <p14:creationId xmlns:p14="http://schemas.microsoft.com/office/powerpoint/2010/main" val="3257678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DCE839-785F-8B49-3A94-3F55F4D2F1C2}"/>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9DAE943-009B-2446-D84C-C394251CAE78}"/>
              </a:ext>
            </a:extLst>
          </p:cNvPr>
          <p:cNvPicPr>
            <a:picLocks noChangeAspect="1"/>
          </p:cNvPicPr>
          <p:nvPr/>
        </p:nvPicPr>
        <p:blipFill>
          <a:blip r:embed="rId3">
            <a:alphaModFix amt="50000"/>
          </a:blip>
          <a:srcRect t="24141" r="-1" b="24390"/>
          <a:stretch>
            <a:fillRect/>
          </a:stretch>
        </p:blipFill>
        <p:spPr>
          <a:xfrm>
            <a:off x="20" y="10"/>
            <a:ext cx="12191980" cy="6857990"/>
          </a:xfrm>
          <a:prstGeom prst="rect">
            <a:avLst/>
          </a:prstGeom>
          <a:solidFill>
            <a:schemeClr val="tx1"/>
          </a:solidFill>
        </p:spPr>
      </p:pic>
      <p:sp>
        <p:nvSpPr>
          <p:cNvPr id="9" name="Rectangle 8">
            <a:extLst>
              <a:ext uri="{FF2B5EF4-FFF2-40B4-BE49-F238E27FC236}">
                <a16:creationId xmlns:a16="http://schemas.microsoft.com/office/drawing/2014/main" id="{12408912-2B7C-72FF-F3C6-916E977CF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732458A3-97B3-0373-79AD-F6C65C715B39}"/>
              </a:ext>
            </a:extLst>
          </p:cNvPr>
          <p:cNvSpPr txBox="1">
            <a:spLocks/>
          </p:cNvSpPr>
          <p:nvPr/>
        </p:nvSpPr>
        <p:spPr>
          <a:xfrm>
            <a:off x="1223010" y="535280"/>
            <a:ext cx="9761220" cy="128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40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Romanos 8:30</a:t>
            </a:r>
          </a:p>
        </p:txBody>
      </p:sp>
      <p:sp>
        <p:nvSpPr>
          <p:cNvPr id="11" name="Content Placeholder 2">
            <a:extLst>
              <a:ext uri="{FF2B5EF4-FFF2-40B4-BE49-F238E27FC236}">
                <a16:creationId xmlns:a16="http://schemas.microsoft.com/office/drawing/2014/main" id="{646E1476-8E64-74A2-3B87-D0DFE57ACC0C}"/>
              </a:ext>
            </a:extLst>
          </p:cNvPr>
          <p:cNvSpPr>
            <a:spLocks noGrp="1"/>
          </p:cNvSpPr>
          <p:nvPr>
            <p:ph idx="1"/>
          </p:nvPr>
        </p:nvSpPr>
        <p:spPr>
          <a:xfrm>
            <a:off x="838200" y="1825625"/>
            <a:ext cx="10515600" cy="4351338"/>
          </a:xfrm>
        </p:spPr>
        <p:txBody>
          <a:bodyPr>
            <a:normAutofit fontScale="92500"/>
          </a:bodyPr>
          <a:lstStyle/>
          <a:p>
            <a:pPr marL="137160" indent="0">
              <a:buClr>
                <a:schemeClr val="tx1">
                  <a:shade val="95000"/>
                </a:schemeClr>
              </a:buClr>
              <a:buNone/>
              <a:defRPr/>
            </a:pPr>
            <a:r>
              <a:rPr lang="es-ES" sz="2400" dirty="0">
                <a:solidFill>
                  <a:schemeClr val="bg1"/>
                </a:solidFill>
                <a:latin typeface="Century Gothic" panose="020B0502020202020204" pitchFamily="34" charset="0"/>
              </a:rPr>
              <a:t>Parafraseando Romanos 8:30 (en cierto sentido) todos son predestinados, pero no todos los que son predestinados son llamados (escuchar el mensaje), y no todos los que son llamados son justificados (salvos), y no todos los que son justificados son glorificados (llegan al cielo)</a:t>
            </a:r>
            <a:r>
              <a:rPr lang="en-US" sz="2400" dirty="0">
                <a:solidFill>
                  <a:schemeClr val="bg1"/>
                </a:solidFill>
                <a:latin typeface="Century Gothic" panose="020B0502020202020204" pitchFamily="34" charset="0"/>
              </a:rPr>
              <a:t>.</a:t>
            </a:r>
          </a:p>
          <a:p>
            <a:pPr marL="137160" indent="0">
              <a:buClr>
                <a:schemeClr val="tx1">
                  <a:shade val="95000"/>
                </a:schemeClr>
              </a:buClr>
              <a:buNone/>
              <a:defRPr/>
            </a:pPr>
            <a:endParaRPr lang="en-US" sz="800" dirty="0">
              <a:solidFill>
                <a:schemeClr val="bg1"/>
              </a:solidFill>
              <a:latin typeface="Century Gothic" panose="020B0502020202020204" pitchFamily="34" charset="0"/>
            </a:endParaRPr>
          </a:p>
          <a:p>
            <a:pPr marL="137160" indent="0">
              <a:buClr>
                <a:schemeClr val="tx1">
                  <a:shade val="95000"/>
                </a:schemeClr>
              </a:buClr>
              <a:buNone/>
              <a:defRPr/>
            </a:pPr>
            <a:r>
              <a:rPr lang="en-US" sz="2400" dirty="0">
                <a:solidFill>
                  <a:schemeClr val="bg1"/>
                </a:solidFill>
                <a:latin typeface="Century Gothic" panose="020B0502020202020204" pitchFamily="34" charset="0"/>
              </a:rPr>
              <a:t>Pero… </a:t>
            </a:r>
            <a:r>
              <a:rPr lang="es-ES" sz="2400" dirty="0">
                <a:solidFill>
                  <a:schemeClr val="bg1"/>
                </a:solidFill>
                <a:latin typeface="Century Gothic" panose="020B0502020202020204" pitchFamily="34" charset="0"/>
              </a:rPr>
              <a:t>Para aquellos a quienes Dios conoce de antemano, todo esto es cierto para todos ellos.</a:t>
            </a:r>
            <a:endParaRPr lang="en-US" sz="2400" dirty="0">
              <a:solidFill>
                <a:schemeClr val="bg1"/>
              </a:solidFill>
              <a:latin typeface="Century Gothic" panose="020B0502020202020204" pitchFamily="34" charset="0"/>
            </a:endParaRPr>
          </a:p>
          <a:p>
            <a:pPr marL="137160" indent="0">
              <a:buClr>
                <a:schemeClr val="tx1">
                  <a:shade val="95000"/>
                </a:schemeClr>
              </a:buClr>
              <a:buNone/>
              <a:defRPr/>
            </a:pPr>
            <a:endParaRPr lang="en-US" sz="800" dirty="0">
              <a:solidFill>
                <a:schemeClr val="bg1"/>
              </a:solidFill>
              <a:latin typeface="Century Gothic" panose="020B0502020202020204" pitchFamily="34" charset="0"/>
            </a:endParaRPr>
          </a:p>
          <a:p>
            <a:pPr marL="137160" indent="0">
              <a:buClr>
                <a:schemeClr val="tx1">
                  <a:shade val="95000"/>
                </a:schemeClr>
              </a:buClr>
              <a:buNone/>
              <a:defRPr/>
            </a:pPr>
            <a:r>
              <a:rPr lang="es-ES" sz="2400" dirty="0">
                <a:solidFill>
                  <a:schemeClr val="bg1"/>
                </a:solidFill>
                <a:latin typeface="Century Gothic" panose="020B0502020202020204" pitchFamily="34" charset="0"/>
              </a:rPr>
              <a:t>¿Quién es predestinado, llamado, justificado y glorificado?</a:t>
            </a:r>
            <a:endParaRPr lang="en-US" sz="2400" dirty="0">
              <a:solidFill>
                <a:schemeClr val="bg1"/>
              </a:solidFill>
              <a:latin typeface="Century Gothic" panose="020B0502020202020204" pitchFamily="34" charset="0"/>
            </a:endParaRPr>
          </a:p>
          <a:p>
            <a:pPr marL="137160" indent="0">
              <a:buClr>
                <a:schemeClr val="tx1">
                  <a:shade val="95000"/>
                </a:schemeClr>
              </a:buClr>
              <a:buNone/>
              <a:defRPr/>
            </a:pPr>
            <a:endParaRPr lang="en-US" sz="800" dirty="0">
              <a:solidFill>
                <a:schemeClr val="bg1"/>
              </a:solidFill>
              <a:latin typeface="Century Gothic" panose="020B0502020202020204" pitchFamily="34" charset="0"/>
            </a:endParaRPr>
          </a:p>
          <a:p>
            <a:pPr marL="137160" indent="0">
              <a:buClr>
                <a:schemeClr val="tx1">
                  <a:shade val="95000"/>
                </a:schemeClr>
              </a:buClr>
              <a:buNone/>
              <a:defRPr/>
            </a:pPr>
            <a:r>
              <a:rPr lang="en-US" sz="2400" dirty="0">
                <a:solidFill>
                  <a:srgbClr val="FFC000"/>
                </a:solidFill>
                <a:latin typeface="Century Gothic" panose="020B0502020202020204" pitchFamily="34" charset="0"/>
              </a:rPr>
              <a:t>Calvino y </a:t>
            </a:r>
            <a:r>
              <a:rPr lang="en-US" sz="2400" dirty="0" err="1">
                <a:solidFill>
                  <a:srgbClr val="FFC000"/>
                </a:solidFill>
                <a:latin typeface="Century Gothic" panose="020B0502020202020204" pitchFamily="34" charset="0"/>
              </a:rPr>
              <a:t>Zwinglio</a:t>
            </a:r>
            <a:r>
              <a:rPr lang="en-US" sz="2400" dirty="0">
                <a:solidFill>
                  <a:schemeClr val="bg1"/>
                </a:solidFill>
                <a:latin typeface="Century Gothic" panose="020B0502020202020204" pitchFamily="34" charset="0"/>
              </a:rPr>
              <a:t>:  </a:t>
            </a:r>
            <a:r>
              <a:rPr lang="es-ES" sz="2400" dirty="0">
                <a:solidFill>
                  <a:schemeClr val="bg1"/>
                </a:solidFill>
                <a:latin typeface="Century Gothic" panose="020B0502020202020204" pitchFamily="34" charset="0"/>
              </a:rPr>
              <a:t>Una pequeña minoría que Dios elige. Todos los demás fueron creados para ir al infierno</a:t>
            </a:r>
            <a:r>
              <a:rPr lang="en-US" sz="2400" dirty="0">
                <a:solidFill>
                  <a:schemeClr val="bg1"/>
                </a:solidFill>
                <a:latin typeface="Century Gothic" panose="020B0502020202020204" pitchFamily="34" charset="0"/>
              </a:rPr>
              <a:t>.</a:t>
            </a:r>
          </a:p>
          <a:p>
            <a:pPr marL="137160" indent="0">
              <a:buClr>
                <a:schemeClr val="tx1">
                  <a:shade val="95000"/>
                </a:schemeClr>
              </a:buClr>
              <a:buNone/>
              <a:defRPr/>
            </a:pPr>
            <a:r>
              <a:rPr lang="en-US" sz="2400" dirty="0">
                <a:solidFill>
                  <a:srgbClr val="FFC000"/>
                </a:solidFill>
                <a:latin typeface="Century Gothic" panose="020B0502020202020204" pitchFamily="34" charset="0"/>
              </a:rPr>
              <a:t>Pablo</a:t>
            </a:r>
            <a:r>
              <a:rPr lang="en-US" sz="2400" dirty="0">
                <a:solidFill>
                  <a:schemeClr val="bg1"/>
                </a:solidFill>
                <a:latin typeface="Century Gothic" panose="020B0502020202020204" pitchFamily="34" charset="0"/>
              </a:rPr>
              <a:t>: </a:t>
            </a:r>
            <a:r>
              <a:rPr lang="es-ES" sz="2400" dirty="0">
                <a:solidFill>
                  <a:schemeClr val="bg1"/>
                </a:solidFill>
                <a:latin typeface="Century Gothic" panose="020B0502020202020204" pitchFamily="34" charset="0"/>
              </a:rPr>
              <a:t>Aquellos que Dios conoció de antemano serán salvos</a:t>
            </a:r>
            <a:r>
              <a:rPr lang="en-US" sz="24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6357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53443F-B3DE-4472-4985-7D6727FE2DB0}"/>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0213E3F-11A4-DDDC-7241-5D5ACA35EB6A}"/>
              </a:ext>
            </a:extLst>
          </p:cNvPr>
          <p:cNvPicPr>
            <a:picLocks noChangeAspect="1"/>
          </p:cNvPicPr>
          <p:nvPr/>
        </p:nvPicPr>
        <p:blipFill>
          <a:blip r:embed="rId3">
            <a:alphaModFix amt="50000"/>
          </a:blip>
          <a:srcRect t="24141" r="-1" b="24390"/>
          <a:stretch>
            <a:fillRect/>
          </a:stretch>
        </p:blipFill>
        <p:spPr>
          <a:xfrm>
            <a:off x="20" y="10"/>
            <a:ext cx="12191980" cy="6857990"/>
          </a:xfrm>
          <a:prstGeom prst="rect">
            <a:avLst/>
          </a:prstGeom>
          <a:solidFill>
            <a:schemeClr val="tx1"/>
          </a:solidFill>
        </p:spPr>
      </p:pic>
      <p:sp>
        <p:nvSpPr>
          <p:cNvPr id="9" name="Rectangle 8">
            <a:extLst>
              <a:ext uri="{FF2B5EF4-FFF2-40B4-BE49-F238E27FC236}">
                <a16:creationId xmlns:a16="http://schemas.microsoft.com/office/drawing/2014/main" id="{840E94A4-75D3-2B73-5619-58D6EDC08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2">
            <a:extLst>
              <a:ext uri="{FF2B5EF4-FFF2-40B4-BE49-F238E27FC236}">
                <a16:creationId xmlns:a16="http://schemas.microsoft.com/office/drawing/2014/main" id="{44309F94-A00F-408D-71DC-110A186B0114}"/>
              </a:ext>
            </a:extLst>
          </p:cNvPr>
          <p:cNvSpPr>
            <a:spLocks noGrp="1"/>
          </p:cNvSpPr>
          <p:nvPr>
            <p:ph idx="1"/>
          </p:nvPr>
        </p:nvSpPr>
        <p:spPr>
          <a:xfrm>
            <a:off x="5000863" y="827876"/>
            <a:ext cx="6050280" cy="5265119"/>
          </a:xfrm>
        </p:spPr>
        <p:txBody>
          <a:bodyPr>
            <a:noAutofit/>
          </a:bodyPr>
          <a:lstStyle/>
          <a:p>
            <a:pPr marL="137160" indent="0">
              <a:buClr>
                <a:schemeClr val="tx1">
                  <a:shade val="95000"/>
                </a:schemeClr>
              </a:buClr>
              <a:buNone/>
              <a:defRPr/>
            </a:pPr>
            <a:r>
              <a:rPr lang="es-ES" sz="2400" dirty="0">
                <a:solidFill>
                  <a:schemeClr val="bg1"/>
                </a:solidFill>
                <a:latin typeface="Century Gothic" panose="020B0502020202020204" pitchFamily="34" charset="0"/>
              </a:rPr>
              <a:t>¿Apoya este pasaje la idea de que “una vez salvo, siempre salvo”? (También Juan 10:27-29)</a:t>
            </a:r>
          </a:p>
          <a:p>
            <a:pPr marL="137160" indent="0">
              <a:buClr>
                <a:schemeClr val="tx1">
                  <a:shade val="95000"/>
                </a:schemeClr>
              </a:buClr>
              <a:buNone/>
              <a:defRPr/>
            </a:pPr>
            <a:endParaRPr lang="es-ES" sz="2400" dirty="0">
              <a:solidFill>
                <a:schemeClr val="bg1"/>
              </a:solidFill>
              <a:latin typeface="Century Gothic" panose="020B0502020202020204" pitchFamily="34" charset="0"/>
            </a:endParaRPr>
          </a:p>
          <a:p>
            <a:pPr marL="137160" indent="0">
              <a:buClr>
                <a:schemeClr val="tx1">
                  <a:shade val="95000"/>
                </a:schemeClr>
              </a:buClr>
              <a:buNone/>
              <a:defRPr/>
            </a:pPr>
            <a:r>
              <a:rPr lang="es-ES" sz="2400" dirty="0">
                <a:solidFill>
                  <a:schemeClr val="bg1"/>
                </a:solidFill>
                <a:latin typeface="Century Gothic" panose="020B0502020202020204" pitchFamily="34" charset="0"/>
              </a:rPr>
              <a:t>Respuesta: </a:t>
            </a:r>
            <a:r>
              <a:rPr lang="es-ES" sz="2400" dirty="0">
                <a:solidFill>
                  <a:srgbClr val="FFC000"/>
                </a:solidFill>
                <a:latin typeface="Century Gothic" panose="020B0502020202020204" pitchFamily="34" charset="0"/>
              </a:rPr>
              <a:t>¡No! </a:t>
            </a:r>
            <a:r>
              <a:rPr lang="es-ES" sz="2400" dirty="0">
                <a:solidFill>
                  <a:schemeClr val="bg1"/>
                </a:solidFill>
                <a:latin typeface="Century Gothic" panose="020B0502020202020204" pitchFamily="34" charset="0"/>
              </a:rPr>
              <a:t>Nada fuera de nosotros puede separarnos, y nada puede arrebatarnos de la mano de Jesús, pero podemos alejarnos.</a:t>
            </a:r>
          </a:p>
          <a:p>
            <a:pPr marL="137160" indent="0">
              <a:buClr>
                <a:schemeClr val="tx1">
                  <a:shade val="95000"/>
                </a:schemeClr>
              </a:buClr>
              <a:buNone/>
              <a:defRPr/>
            </a:pPr>
            <a:endParaRPr lang="es-ES" sz="2400" dirty="0">
              <a:solidFill>
                <a:schemeClr val="bg1"/>
              </a:solidFill>
              <a:latin typeface="Century Gothic" panose="020B0502020202020204" pitchFamily="34" charset="0"/>
            </a:endParaRPr>
          </a:p>
          <a:p>
            <a:pPr marL="137160" indent="0">
              <a:buClr>
                <a:schemeClr val="tx1">
                  <a:shade val="95000"/>
                </a:schemeClr>
              </a:buClr>
              <a:buNone/>
              <a:defRPr/>
            </a:pPr>
            <a:r>
              <a:rPr lang="es-ES" sz="2400" dirty="0">
                <a:solidFill>
                  <a:srgbClr val="FFC000"/>
                </a:solidFill>
                <a:latin typeface="Century Gothic" panose="020B0502020202020204" pitchFamily="34" charset="0"/>
              </a:rPr>
              <a:t>El punto</a:t>
            </a:r>
            <a:r>
              <a:rPr lang="es-ES" sz="2400" dirty="0">
                <a:solidFill>
                  <a:schemeClr val="bg1"/>
                </a:solidFill>
                <a:latin typeface="Century Gothic" panose="020B0502020202020204" pitchFamily="34" charset="0"/>
              </a:rPr>
              <a:t>: Podemos y debemos sentirnos muy confiados en Cristo. </a:t>
            </a:r>
          </a:p>
          <a:p>
            <a:pPr marL="137160" indent="0">
              <a:buClr>
                <a:schemeClr val="tx1">
                  <a:shade val="95000"/>
                </a:schemeClr>
              </a:buClr>
              <a:buNone/>
              <a:defRPr/>
            </a:pPr>
            <a:endParaRPr lang="es-ES" sz="2400" dirty="0">
              <a:solidFill>
                <a:schemeClr val="bg1"/>
              </a:solidFill>
              <a:latin typeface="Century Gothic" panose="020B0502020202020204" pitchFamily="34" charset="0"/>
            </a:endParaRPr>
          </a:p>
          <a:p>
            <a:pPr marL="137160" indent="0">
              <a:buClr>
                <a:schemeClr val="tx1">
                  <a:shade val="95000"/>
                </a:schemeClr>
              </a:buClr>
              <a:buNone/>
              <a:defRPr/>
            </a:pPr>
            <a:r>
              <a:rPr lang="es-ES" sz="2400" dirty="0">
                <a:solidFill>
                  <a:schemeClr val="bg1"/>
                </a:solidFill>
                <a:latin typeface="Century Gothic" panose="020B0502020202020204" pitchFamily="34" charset="0"/>
              </a:rPr>
              <a:t>P: ¿Te sientes así?</a:t>
            </a:r>
          </a:p>
        </p:txBody>
      </p:sp>
      <p:grpSp>
        <p:nvGrpSpPr>
          <p:cNvPr id="2" name="Grupo 1">
            <a:extLst>
              <a:ext uri="{FF2B5EF4-FFF2-40B4-BE49-F238E27FC236}">
                <a16:creationId xmlns:a16="http://schemas.microsoft.com/office/drawing/2014/main" id="{80C1D899-712A-9ED5-E69D-E574C635330B}"/>
              </a:ext>
            </a:extLst>
          </p:cNvPr>
          <p:cNvGrpSpPr/>
          <p:nvPr/>
        </p:nvGrpSpPr>
        <p:grpSpPr>
          <a:xfrm>
            <a:off x="1750611" y="3348641"/>
            <a:ext cx="2092110" cy="2082647"/>
            <a:chOff x="895115" y="1914970"/>
            <a:chExt cx="1055895" cy="1102185"/>
          </a:xfrm>
        </p:grpSpPr>
        <p:sp>
          <p:nvSpPr>
            <p:cNvPr id="5" name="Diagrama de flujo: conector 4">
              <a:extLst>
                <a:ext uri="{FF2B5EF4-FFF2-40B4-BE49-F238E27FC236}">
                  <a16:creationId xmlns:a16="http://schemas.microsoft.com/office/drawing/2014/main" id="{D672CB6F-CED0-A070-0999-868F30BA28AE}"/>
                </a:ext>
              </a:extLst>
            </p:cNvPr>
            <p:cNvSpPr/>
            <p:nvPr/>
          </p:nvSpPr>
          <p:spPr>
            <a:xfrm>
              <a:off x="897189" y="1924941"/>
              <a:ext cx="1053821" cy="1085966"/>
            </a:xfrm>
            <a:prstGeom prst="flowChartConnector">
              <a:avLst/>
            </a:prstGeom>
            <a:solidFill>
              <a:schemeClr val="accent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8:31-39</a:t>
              </a:r>
            </a:p>
          </p:txBody>
        </p:sp>
        <p:sp>
          <p:nvSpPr>
            <p:cNvPr id="6" name="Círculo: vacío 5">
              <a:extLst>
                <a:ext uri="{FF2B5EF4-FFF2-40B4-BE49-F238E27FC236}">
                  <a16:creationId xmlns:a16="http://schemas.microsoft.com/office/drawing/2014/main" id="{15B0F978-DBC5-F1A4-61DC-5A1CB83556B5}"/>
                </a:ext>
              </a:extLst>
            </p:cNvPr>
            <p:cNvSpPr/>
            <p:nvPr/>
          </p:nvSpPr>
          <p:spPr>
            <a:xfrm>
              <a:off x="895115" y="1914970"/>
              <a:ext cx="1051117" cy="1102185"/>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 name="Title 1">
            <a:extLst>
              <a:ext uri="{FF2B5EF4-FFF2-40B4-BE49-F238E27FC236}">
                <a16:creationId xmlns:a16="http://schemas.microsoft.com/office/drawing/2014/main" id="{B400DA86-CD0F-F511-CEF3-17EF5A91CCF2}"/>
              </a:ext>
            </a:extLst>
          </p:cNvPr>
          <p:cNvSpPr txBox="1">
            <a:spLocks/>
          </p:cNvSpPr>
          <p:nvPr/>
        </p:nvSpPr>
        <p:spPr>
          <a:xfrm>
            <a:off x="897596" y="1952332"/>
            <a:ext cx="3763374" cy="11675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ES" dirty="0">
                <a:solidFill>
                  <a:prstClr val="white"/>
                </a:solidFill>
                <a:latin typeface="Impact" panose="020B0806030902050204" pitchFamily="34" charset="0"/>
              </a:rPr>
              <a:t>Seguridad en Cristo</a:t>
            </a:r>
            <a:endParaRPr kumimoji="0" lang="es-ES" sz="4400" i="0" u="none" strike="noStrike" kern="1200" cap="none" spc="0" normalizeH="0" baseline="0" noProof="0" dirty="0">
              <a:ln>
                <a:noFill/>
              </a:ln>
              <a:solidFill>
                <a:prstClr val="white"/>
              </a:solidFill>
              <a:effectLst/>
              <a:uLnTx/>
              <a:uFillTx/>
              <a:latin typeface="Impact" panose="020B0806030902050204" pitchFamily="34" charset="0"/>
            </a:endParaRPr>
          </a:p>
        </p:txBody>
      </p:sp>
    </p:spTree>
    <p:extLst>
      <p:ext uri="{BB962C8B-B14F-4D97-AF65-F5344CB8AC3E}">
        <p14:creationId xmlns:p14="http://schemas.microsoft.com/office/powerpoint/2010/main" val="186104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DEA35934-DA5B-7F8B-6379-78AF931CD138}"/>
              </a:ext>
            </a:extLst>
          </p:cNvPr>
          <p:cNvPicPr>
            <a:picLocks noChangeAspect="1"/>
          </p:cNvPicPr>
          <p:nvPr/>
        </p:nvPicPr>
        <p:blipFill>
          <a:blip r:embed="rId2"/>
          <a:srcRect t="23464" b="279"/>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F6EABCFA-2A37-C29F-6F88-C6FC89E029CF}"/>
              </a:ext>
            </a:extLst>
          </p:cNvPr>
          <p:cNvGrpSpPr/>
          <p:nvPr/>
        </p:nvGrpSpPr>
        <p:grpSpPr>
          <a:xfrm>
            <a:off x="1424438" y="3348990"/>
            <a:ext cx="2290908" cy="2290914"/>
            <a:chOff x="882599" y="1916765"/>
            <a:chExt cx="1156229" cy="1212404"/>
          </a:xfrm>
        </p:grpSpPr>
        <p:sp>
          <p:nvSpPr>
            <p:cNvPr id="6" name="Diagrama de flujo: conector 5">
              <a:extLst>
                <a:ext uri="{FF2B5EF4-FFF2-40B4-BE49-F238E27FC236}">
                  <a16:creationId xmlns:a16="http://schemas.microsoft.com/office/drawing/2014/main" id="{D768426F-400D-397B-E939-A2EC1163F83C}"/>
                </a:ext>
              </a:extLst>
            </p:cNvPr>
            <p:cNvSpPr/>
            <p:nvPr/>
          </p:nvSpPr>
          <p:spPr>
            <a:xfrm>
              <a:off x="962834" y="1992687"/>
              <a:ext cx="1006070" cy="1054947"/>
            </a:xfrm>
            <a:prstGeom prst="flowChartConnector">
              <a:avLst/>
            </a:prstGeom>
            <a:solidFill>
              <a:srgbClr val="5C819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a:t>
              </a:r>
              <a:r>
                <a:rPr kumimoji="0" lang="es-MX" sz="2400" b="0" i="0" u="none" strike="noStrike" kern="1200" cap="none" spc="0" normalizeH="0" baseline="0" noProof="0" dirty="0" err="1">
                  <a:ln>
                    <a:noFill/>
                  </a:ln>
                  <a:solidFill>
                    <a:prstClr val="white"/>
                  </a:solidFill>
                  <a:effectLst/>
                  <a:uLnTx/>
                  <a:uFillTx/>
                  <a:latin typeface="Impact" panose="020B0806030902050204" pitchFamily="34" charset="0"/>
                  <a:ea typeface="+mn-ea"/>
                  <a:cs typeface="+mn-cs"/>
                </a:rPr>
                <a:t>Cáp</a:t>
              </a:r>
              <a:r>
                <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9-11</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07B70715-A243-AD01-6928-C338F5290431}"/>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1D5BA593-C73E-2BC3-CA4B-0EAABA2EC261}"/>
              </a:ext>
            </a:extLst>
          </p:cNvPr>
          <p:cNvSpPr txBox="1">
            <a:spLocks/>
          </p:cNvSpPr>
          <p:nvPr/>
        </p:nvSpPr>
        <p:spPr>
          <a:xfrm>
            <a:off x="304065" y="1329614"/>
            <a:ext cx="4485105" cy="188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ES" dirty="0">
                <a:solidFill>
                  <a:prstClr val="white"/>
                </a:solidFill>
                <a:latin typeface="Impact" panose="020B0806030902050204" pitchFamily="34" charset="0"/>
              </a:rPr>
              <a:t>Dios rechaza a Israel y elige a los gentiles</a:t>
            </a:r>
            <a:endParaRPr kumimoji="0" lang="es-ES" sz="4400" i="0" u="none" strike="noStrike" kern="1200" cap="none" spc="0" normalizeH="0" baseline="0" noProof="0" dirty="0">
              <a:ln>
                <a:noFill/>
              </a:ln>
              <a:solidFill>
                <a:prstClr val="white"/>
              </a:solidFill>
              <a:effectLst/>
              <a:uLnTx/>
              <a:uFillTx/>
              <a:latin typeface="Impact" panose="020B0806030902050204" pitchFamily="34" charset="0"/>
              <a:ea typeface="+mj-ea"/>
              <a:cs typeface="+mj-cs"/>
            </a:endParaRPr>
          </a:p>
        </p:txBody>
      </p:sp>
      <p:sp>
        <p:nvSpPr>
          <p:cNvPr id="17" name="Rectángulo 16">
            <a:extLst>
              <a:ext uri="{FF2B5EF4-FFF2-40B4-BE49-F238E27FC236}">
                <a16:creationId xmlns:a16="http://schemas.microsoft.com/office/drawing/2014/main" id="{87C69975-436A-9476-7DB6-66D446275495}"/>
              </a:ext>
            </a:extLst>
          </p:cNvPr>
          <p:cNvSpPr/>
          <p:nvPr/>
        </p:nvSpPr>
        <p:spPr>
          <a:xfrm>
            <a:off x="5040630" y="0"/>
            <a:ext cx="6595845" cy="6856718"/>
          </a:xfrm>
          <a:prstGeom prst="rect">
            <a:avLst/>
          </a:prstGeom>
          <a:solidFill>
            <a:srgbClr val="15608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ontent Placeholder 2">
            <a:extLst>
              <a:ext uri="{FF2B5EF4-FFF2-40B4-BE49-F238E27FC236}">
                <a16:creationId xmlns:a16="http://schemas.microsoft.com/office/drawing/2014/main" id="{245C434D-D8DA-A141-4E3C-726AAAC8D19C}"/>
              </a:ext>
            </a:extLst>
          </p:cNvPr>
          <p:cNvSpPr>
            <a:spLocks noGrp="1"/>
          </p:cNvSpPr>
          <p:nvPr>
            <p:ph idx="1"/>
          </p:nvPr>
        </p:nvSpPr>
        <p:spPr>
          <a:xfrm>
            <a:off x="5057181" y="785439"/>
            <a:ext cx="6313170" cy="5791631"/>
          </a:xfrm>
        </p:spPr>
        <p:txBody>
          <a:bodyPr>
            <a:noAutofit/>
          </a:bodyPr>
          <a:lstStyle/>
          <a:p>
            <a:pPr marL="593725" indent="-457200">
              <a:buFont typeface="Courier New" panose="02070309020205020404" pitchFamily="49" charset="0"/>
              <a:buChar char="o"/>
            </a:pPr>
            <a:r>
              <a:rPr lang="es-MX" sz="2400" noProof="0" dirty="0">
                <a:solidFill>
                  <a:schemeClr val="bg1"/>
                </a:solidFill>
                <a:latin typeface="Century Gothic" panose="020B0502020202020204" pitchFamily="34" charset="0"/>
              </a:rPr>
              <a:t>Romanos 9:1-5 Pablo se está poniendo muy emotivo. ¿Por qué? Porque AMA DE VERDAD a los judíos, pero está a punto de darles una noticia que no quieren oír.</a:t>
            </a:r>
          </a:p>
          <a:p>
            <a:pPr marL="593725" indent="-457200">
              <a:buFont typeface="Courier New" panose="02070309020205020404" pitchFamily="49" charset="0"/>
              <a:buChar char="o"/>
            </a:pPr>
            <a:endParaRPr lang="es-MX" sz="2400" noProof="0" dirty="0">
              <a:solidFill>
                <a:schemeClr val="bg1"/>
              </a:solidFill>
              <a:latin typeface="Century Gothic" panose="020B0502020202020204" pitchFamily="34" charset="0"/>
            </a:endParaRPr>
          </a:p>
          <a:p>
            <a:pPr marL="593725" indent="-457200">
              <a:buFont typeface="Courier New" panose="02070309020205020404" pitchFamily="49" charset="0"/>
              <a:buChar char="o"/>
            </a:pPr>
            <a:r>
              <a:rPr lang="es-MX" sz="2400" noProof="0" dirty="0">
                <a:solidFill>
                  <a:schemeClr val="bg1"/>
                </a:solidFill>
                <a:latin typeface="Century Gothic" panose="020B0502020202020204" pitchFamily="34" charset="0"/>
              </a:rPr>
              <a:t>Dios ha rechazado a Israel (físico) y ha elegido a los gentiles.</a:t>
            </a:r>
          </a:p>
          <a:p>
            <a:pPr marL="593725" indent="-457200">
              <a:buFont typeface="Courier New" panose="02070309020205020404" pitchFamily="49" charset="0"/>
              <a:buChar char="o"/>
            </a:pPr>
            <a:endParaRPr lang="es-MX" sz="2400" noProof="0" dirty="0">
              <a:solidFill>
                <a:schemeClr val="bg1"/>
              </a:solidFill>
              <a:latin typeface="Century Gothic" panose="020B0502020202020204" pitchFamily="34" charset="0"/>
            </a:endParaRPr>
          </a:p>
          <a:p>
            <a:pPr marL="593725" indent="-457200">
              <a:buFont typeface="Courier New" panose="02070309020205020404" pitchFamily="49" charset="0"/>
              <a:buChar char="o"/>
            </a:pPr>
            <a:r>
              <a:rPr lang="es-MX" sz="2400" noProof="0" dirty="0">
                <a:solidFill>
                  <a:srgbClr val="FFFF00"/>
                </a:solidFill>
                <a:latin typeface="Century Gothic" panose="020B0502020202020204" pitchFamily="34" charset="0"/>
              </a:rPr>
              <a:t>El contexto</a:t>
            </a:r>
            <a:r>
              <a:rPr lang="es-MX" sz="2400" noProof="0" dirty="0">
                <a:solidFill>
                  <a:schemeClr val="bg1"/>
                </a:solidFill>
                <a:latin typeface="Century Gothic" panose="020B0502020202020204" pitchFamily="34" charset="0"/>
              </a:rPr>
              <a:t>: Hay algunos cristianos judíos que están celosos y molestos con Dios (y tal vez con Pablo) porque él permite que los gentiles entren al reino tan fácilmente.</a:t>
            </a:r>
          </a:p>
        </p:txBody>
      </p:sp>
    </p:spTree>
    <p:extLst>
      <p:ext uri="{BB962C8B-B14F-4D97-AF65-F5344CB8AC3E}">
        <p14:creationId xmlns:p14="http://schemas.microsoft.com/office/powerpoint/2010/main" val="1877989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A1D73E-FFEA-E65A-D804-5EEADF5D2A2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F6838E6-5C59-87A6-67C1-C291C3D6E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A2CBC0ED-A9E7-E8A4-1972-9F2886D1D497}"/>
              </a:ext>
            </a:extLst>
          </p:cNvPr>
          <p:cNvPicPr>
            <a:picLocks noChangeAspect="1"/>
          </p:cNvPicPr>
          <p:nvPr/>
        </p:nvPicPr>
        <p:blipFill>
          <a:blip r:embed="rId2"/>
          <a:srcRect t="23464" b="279"/>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A7137400-2C65-B38B-500B-CC3BC04B14EE}"/>
              </a:ext>
            </a:extLst>
          </p:cNvPr>
          <p:cNvGrpSpPr/>
          <p:nvPr/>
        </p:nvGrpSpPr>
        <p:grpSpPr>
          <a:xfrm>
            <a:off x="1733048" y="2468880"/>
            <a:ext cx="2290908" cy="2290914"/>
            <a:chOff x="882599" y="1916765"/>
            <a:chExt cx="1156229" cy="1212404"/>
          </a:xfrm>
        </p:grpSpPr>
        <p:sp>
          <p:nvSpPr>
            <p:cNvPr id="6" name="Diagrama de flujo: conector 5">
              <a:extLst>
                <a:ext uri="{FF2B5EF4-FFF2-40B4-BE49-F238E27FC236}">
                  <a16:creationId xmlns:a16="http://schemas.microsoft.com/office/drawing/2014/main" id="{E36F9FA1-3E4C-1D13-3972-C9BAE472B0A3}"/>
                </a:ext>
              </a:extLst>
            </p:cNvPr>
            <p:cNvSpPr/>
            <p:nvPr/>
          </p:nvSpPr>
          <p:spPr>
            <a:xfrm>
              <a:off x="962834" y="1992687"/>
              <a:ext cx="1006070" cy="1054947"/>
            </a:xfrm>
            <a:prstGeom prst="flowChartConnector">
              <a:avLst/>
            </a:prstGeom>
            <a:solidFill>
              <a:schemeClr val="accent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9:6-9</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0573EC59-8521-82BD-C6B2-9C2654DC444F}"/>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E7549FC5-1C9D-931E-29AA-5C00A9B88E7F}"/>
              </a:ext>
            </a:extLst>
          </p:cNvPr>
          <p:cNvSpPr txBox="1">
            <a:spLocks/>
          </p:cNvSpPr>
          <p:nvPr/>
        </p:nvSpPr>
        <p:spPr>
          <a:xfrm>
            <a:off x="1108711" y="745451"/>
            <a:ext cx="3456380" cy="188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No todo Israel es Israel</a:t>
            </a:r>
          </a:p>
        </p:txBody>
      </p:sp>
      <p:sp>
        <p:nvSpPr>
          <p:cNvPr id="10" name="Forma libre: forma 9">
            <a:extLst>
              <a:ext uri="{FF2B5EF4-FFF2-40B4-BE49-F238E27FC236}">
                <a16:creationId xmlns:a16="http://schemas.microsoft.com/office/drawing/2014/main" id="{E347B41B-C8D0-06E5-0AB5-738728CAEF33}"/>
              </a:ext>
            </a:extLst>
          </p:cNvPr>
          <p:cNvSpPr/>
          <p:nvPr/>
        </p:nvSpPr>
        <p:spPr>
          <a:xfrm>
            <a:off x="5215839" y="985328"/>
            <a:ext cx="5509779" cy="764764"/>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chemeClr val="accent5">
              <a:alpha val="50196"/>
            </a:schemeClr>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1339" tIns="161339" rIns="161339" bIns="161339" numCol="1" spcCol="1270" anchor="ctr" anchorCtr="0">
            <a:noAutofit/>
          </a:bodyPr>
          <a:lstStyle/>
          <a:p>
            <a:pPr marL="0" lvl="0" indent="0" algn="ctr" defTabSz="1244600">
              <a:lnSpc>
                <a:spcPct val="90000"/>
              </a:lnSpc>
              <a:spcBef>
                <a:spcPct val="0"/>
              </a:spcBef>
              <a:spcAft>
                <a:spcPct val="35000"/>
              </a:spcAft>
              <a:buNone/>
            </a:pPr>
            <a:r>
              <a:rPr lang="es-MX" sz="2400" b="0" kern="1200" noProof="0" dirty="0">
                <a:latin typeface="Century Gothic" panose="020B0502020202020204" pitchFamily="34" charset="0"/>
              </a:rPr>
              <a:t>Romanos 9:6 No todo Israel es Israel (en dos sentidos)</a:t>
            </a:r>
          </a:p>
        </p:txBody>
      </p:sp>
      <p:sp>
        <p:nvSpPr>
          <p:cNvPr id="11" name="Forma libre: forma 10">
            <a:extLst>
              <a:ext uri="{FF2B5EF4-FFF2-40B4-BE49-F238E27FC236}">
                <a16:creationId xmlns:a16="http://schemas.microsoft.com/office/drawing/2014/main" id="{DB078ED3-7F13-66C3-B43F-B954AC99AB8D}"/>
              </a:ext>
            </a:extLst>
          </p:cNvPr>
          <p:cNvSpPr/>
          <p:nvPr/>
        </p:nvSpPr>
        <p:spPr>
          <a:xfrm>
            <a:off x="5215839" y="1901451"/>
            <a:ext cx="5509779" cy="1231659"/>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chemeClr val="accent5">
              <a:alpha val="50196"/>
            </a:schemeClr>
          </a:solidFill>
        </p:spPr>
        <p:style>
          <a:lnRef idx="0">
            <a:schemeClr val="lt1">
              <a:hueOff val="0"/>
              <a:satOff val="0"/>
              <a:lumOff val="0"/>
              <a:alphaOff val="0"/>
            </a:schemeClr>
          </a:lnRef>
          <a:fillRef idx="3">
            <a:schemeClr val="accent2">
              <a:hueOff val="3221807"/>
              <a:satOff val="-9246"/>
              <a:lumOff val="-14805"/>
              <a:alphaOff val="0"/>
            </a:schemeClr>
          </a:fillRef>
          <a:effectRef idx="2">
            <a:schemeClr val="accent2">
              <a:hueOff val="3221807"/>
              <a:satOff val="-9246"/>
              <a:lumOff val="-14805"/>
              <a:alphaOff val="0"/>
            </a:schemeClr>
          </a:effectRef>
          <a:fontRef idx="minor">
            <a:schemeClr val="lt1"/>
          </a:fontRef>
        </p:style>
        <p:txBody>
          <a:bodyPr spcFirstLastPara="0" vert="horz" wrap="square" lIns="161339" tIns="161339" rIns="161339" bIns="161339" numCol="1" spcCol="1270" anchor="ctr" anchorCtr="0">
            <a:noAutofit/>
          </a:bodyPr>
          <a:lstStyle/>
          <a:p>
            <a:pPr marL="0" lvl="0" indent="0" algn="ctr" defTabSz="1244600">
              <a:lnSpc>
                <a:spcPct val="90000"/>
              </a:lnSpc>
              <a:spcBef>
                <a:spcPct val="0"/>
              </a:spcBef>
              <a:spcAft>
                <a:spcPct val="35000"/>
              </a:spcAft>
              <a:buNone/>
            </a:pPr>
            <a:r>
              <a:rPr lang="es-MX" sz="2400" b="0" kern="1200" noProof="0" dirty="0">
                <a:latin typeface="Century Gothic" panose="020B0502020202020204" pitchFamily="34" charset="0"/>
              </a:rPr>
              <a:t>Romanos 9:7  “Por medio de Isaac será contada tu descendencia”  (Gen 21:7, Gal 4:21-31)</a:t>
            </a:r>
          </a:p>
        </p:txBody>
      </p:sp>
      <p:sp>
        <p:nvSpPr>
          <p:cNvPr id="12" name="Forma libre: forma 11">
            <a:extLst>
              <a:ext uri="{FF2B5EF4-FFF2-40B4-BE49-F238E27FC236}">
                <a16:creationId xmlns:a16="http://schemas.microsoft.com/office/drawing/2014/main" id="{EC6B61E6-14BD-11B2-9E47-CC3639CB2894}"/>
              </a:ext>
            </a:extLst>
          </p:cNvPr>
          <p:cNvSpPr/>
          <p:nvPr/>
        </p:nvSpPr>
        <p:spPr>
          <a:xfrm>
            <a:off x="5215839" y="3253166"/>
            <a:ext cx="5509779" cy="1490308"/>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chemeClr val="accent5">
              <a:alpha val="50196"/>
            </a:schemeClr>
          </a:solidFill>
        </p:spPr>
        <p:style>
          <a:lnRef idx="0">
            <a:schemeClr val="lt1">
              <a:hueOff val="0"/>
              <a:satOff val="0"/>
              <a:lumOff val="0"/>
              <a:alphaOff val="0"/>
            </a:schemeClr>
          </a:lnRef>
          <a:fillRef idx="3">
            <a:schemeClr val="accent2">
              <a:hueOff val="6443614"/>
              <a:satOff val="-18493"/>
              <a:lumOff val="-29609"/>
              <a:alphaOff val="0"/>
            </a:schemeClr>
          </a:fillRef>
          <a:effectRef idx="2">
            <a:schemeClr val="accent2">
              <a:hueOff val="6443614"/>
              <a:satOff val="-18493"/>
              <a:lumOff val="-29609"/>
              <a:alphaOff val="0"/>
            </a:schemeClr>
          </a:effectRef>
          <a:fontRef idx="minor">
            <a:schemeClr val="lt1"/>
          </a:fontRef>
        </p:style>
        <p:txBody>
          <a:bodyPr spcFirstLastPara="0" vert="horz" wrap="square" lIns="161339" tIns="161339" rIns="161339" bIns="161339" numCol="1" spcCol="1270" anchor="ctr" anchorCtr="0">
            <a:noAutofit/>
          </a:bodyPr>
          <a:lstStyle/>
          <a:p>
            <a:pPr marL="0" lvl="0" indent="0" algn="ctr" defTabSz="1244600">
              <a:lnSpc>
                <a:spcPct val="90000"/>
              </a:lnSpc>
              <a:spcBef>
                <a:spcPct val="0"/>
              </a:spcBef>
              <a:spcAft>
                <a:spcPct val="35000"/>
              </a:spcAft>
              <a:buNone/>
            </a:pPr>
            <a:r>
              <a:rPr lang="es-MX" sz="2400" b="0" kern="1200" noProof="0" dirty="0">
                <a:latin typeface="Century Gothic" panose="020B0502020202020204" pitchFamily="34" charset="0"/>
              </a:rPr>
              <a:t>9:8  En otras palabras, los hijos de la promesa, que caminan por fe (no los hijos físicos) serán reconciliados.</a:t>
            </a:r>
          </a:p>
        </p:txBody>
      </p:sp>
      <p:sp>
        <p:nvSpPr>
          <p:cNvPr id="13" name="Rectangle 3">
            <a:extLst>
              <a:ext uri="{FF2B5EF4-FFF2-40B4-BE49-F238E27FC236}">
                <a16:creationId xmlns:a16="http://schemas.microsoft.com/office/drawing/2014/main" id="{D45BB222-32F1-E66A-5058-41D909CC93F7}"/>
              </a:ext>
            </a:extLst>
          </p:cNvPr>
          <p:cNvSpPr txBox="1">
            <a:spLocks noChangeArrowheads="1"/>
          </p:cNvSpPr>
          <p:nvPr/>
        </p:nvSpPr>
        <p:spPr>
          <a:xfrm>
            <a:off x="2888208" y="5361267"/>
            <a:ext cx="8386337" cy="1025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s-ES" b="0"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rPr>
              <a:t>P</a:t>
            </a:r>
            <a:r>
              <a:rPr kumimoji="0" lang="es-ES"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¿En qué debemos confiar? </a:t>
            </a:r>
          </a:p>
          <a:p>
            <a:pPr marL="0" marR="0" lvl="0" indent="0" algn="l" defTabSz="914400" rtl="0" eaLnBrk="1" fontAlgn="auto" latinLnBrk="0" hangingPunct="1">
              <a:lnSpc>
                <a:spcPct val="90000"/>
              </a:lnSpc>
              <a:spcBef>
                <a:spcPts val="1000"/>
              </a:spcBef>
              <a:spcAft>
                <a:spcPts val="0"/>
              </a:spcAft>
              <a:buClrTx/>
              <a:buSzTx/>
              <a:buNone/>
              <a:tabLst/>
              <a:defRPr/>
            </a:pPr>
            <a:r>
              <a:rPr lang="es-ES" dirty="0">
                <a:solidFill>
                  <a:srgbClr val="FFFF00"/>
                </a:solidFill>
                <a:latin typeface="Century Gothic" panose="020B0502020202020204" pitchFamily="34" charset="0"/>
              </a:rPr>
              <a:t>R</a:t>
            </a:r>
            <a:r>
              <a:rPr lang="es-ES" dirty="0">
                <a:solidFill>
                  <a:prstClr val="white"/>
                </a:solidFill>
                <a:latin typeface="Century Gothic" panose="020B0502020202020204" pitchFamily="34" charset="0"/>
              </a:rPr>
              <a:t>: En l</a:t>
            </a:r>
            <a:r>
              <a:rPr kumimoji="0" lang="es-ES"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promesa.</a:t>
            </a:r>
          </a:p>
        </p:txBody>
      </p:sp>
    </p:spTree>
    <p:extLst>
      <p:ext uri="{BB962C8B-B14F-4D97-AF65-F5344CB8AC3E}">
        <p14:creationId xmlns:p14="http://schemas.microsoft.com/office/powerpoint/2010/main" val="2656764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38079C-E522-0BC3-ED64-990A41A9D8A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3E379E9-3666-5F5C-3B79-5DA495B9E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5351BF4B-0A34-7562-F8A1-517F143A3D5C}"/>
              </a:ext>
            </a:extLst>
          </p:cNvPr>
          <p:cNvPicPr>
            <a:picLocks noChangeAspect="1"/>
          </p:cNvPicPr>
          <p:nvPr/>
        </p:nvPicPr>
        <p:blipFill>
          <a:blip r:embed="rId2"/>
          <a:srcRect t="23464" b="279"/>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30B0C3F9-9AAE-1DA6-DCD6-06C156AEAA36}"/>
              </a:ext>
            </a:extLst>
          </p:cNvPr>
          <p:cNvGrpSpPr/>
          <p:nvPr/>
        </p:nvGrpSpPr>
        <p:grpSpPr>
          <a:xfrm>
            <a:off x="1493018" y="3429000"/>
            <a:ext cx="2290908" cy="2290914"/>
            <a:chOff x="882599" y="1916765"/>
            <a:chExt cx="1156229" cy="1212404"/>
          </a:xfrm>
        </p:grpSpPr>
        <p:sp>
          <p:nvSpPr>
            <p:cNvPr id="6" name="Diagrama de flujo: conector 5">
              <a:extLst>
                <a:ext uri="{FF2B5EF4-FFF2-40B4-BE49-F238E27FC236}">
                  <a16:creationId xmlns:a16="http://schemas.microsoft.com/office/drawing/2014/main" id="{BDDEC444-32D5-ED30-E621-69F3B012513B}"/>
                </a:ext>
              </a:extLst>
            </p:cNvPr>
            <p:cNvSpPr/>
            <p:nvPr/>
          </p:nvSpPr>
          <p:spPr>
            <a:xfrm>
              <a:off x="962834" y="1992687"/>
              <a:ext cx="1006070" cy="1054947"/>
            </a:xfrm>
            <a:prstGeom prst="flowChartConnector">
              <a:avLst/>
            </a:prstGeom>
            <a:solidFill>
              <a:schemeClr val="bg2">
                <a:lumMod val="5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9:10-16</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EDA477CB-D78C-C6DF-CF3C-FC6B940C2DD7}"/>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DFED986A-78E8-38AE-77C4-0EB392E502C5}"/>
              </a:ext>
            </a:extLst>
          </p:cNvPr>
          <p:cNvSpPr txBox="1">
            <a:spLocks/>
          </p:cNvSpPr>
          <p:nvPr/>
        </p:nvSpPr>
        <p:spPr>
          <a:xfrm>
            <a:off x="338355" y="1558214"/>
            <a:ext cx="4485105" cy="188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La predestinación de Dios</a:t>
            </a:r>
          </a:p>
        </p:txBody>
      </p:sp>
      <p:sp>
        <p:nvSpPr>
          <p:cNvPr id="17" name="Rectángulo 16">
            <a:extLst>
              <a:ext uri="{FF2B5EF4-FFF2-40B4-BE49-F238E27FC236}">
                <a16:creationId xmlns:a16="http://schemas.microsoft.com/office/drawing/2014/main" id="{043DE65F-A00A-D1BE-CB2E-5809F26A9898}"/>
              </a:ext>
            </a:extLst>
          </p:cNvPr>
          <p:cNvSpPr/>
          <p:nvPr/>
        </p:nvSpPr>
        <p:spPr>
          <a:xfrm>
            <a:off x="5040630" y="0"/>
            <a:ext cx="6595845" cy="6856718"/>
          </a:xfrm>
          <a:prstGeom prst="rect">
            <a:avLst/>
          </a:prstGeom>
          <a:solidFill>
            <a:schemeClr val="bg2">
              <a:lumMod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Content Placeholder 2">
            <a:extLst>
              <a:ext uri="{FF2B5EF4-FFF2-40B4-BE49-F238E27FC236}">
                <a16:creationId xmlns:a16="http://schemas.microsoft.com/office/drawing/2014/main" id="{1607C430-C983-04D5-F1B7-0738D2CA84DC}"/>
              </a:ext>
            </a:extLst>
          </p:cNvPr>
          <p:cNvSpPr>
            <a:spLocks noGrp="1"/>
          </p:cNvSpPr>
          <p:nvPr>
            <p:ph idx="1"/>
          </p:nvPr>
        </p:nvSpPr>
        <p:spPr>
          <a:xfrm>
            <a:off x="5217201" y="774375"/>
            <a:ext cx="6313170" cy="5265119"/>
          </a:xfrm>
        </p:spPr>
        <p:txBody>
          <a:bodyPr>
            <a:noAutofit/>
          </a:bodyPr>
          <a:lstStyle/>
          <a:p>
            <a:pPr marL="593725" indent="-457200">
              <a:buFont typeface="Courier New" panose="02070309020205020404" pitchFamily="49" charset="0"/>
              <a:buChar char="o"/>
            </a:pPr>
            <a:r>
              <a:rPr lang="es-ES" sz="2400" noProof="0" dirty="0">
                <a:solidFill>
                  <a:srgbClr val="FFFF00"/>
                </a:solidFill>
                <a:latin typeface="Century Gothic" panose="020B0502020202020204" pitchFamily="34" charset="0"/>
              </a:rPr>
              <a:t>P</a:t>
            </a:r>
            <a:r>
              <a:rPr lang="es-ES" sz="2400" noProof="0" dirty="0">
                <a:solidFill>
                  <a:schemeClr val="bg1"/>
                </a:solidFill>
                <a:latin typeface="Century Gothic" panose="020B0502020202020204" pitchFamily="34" charset="0"/>
              </a:rPr>
              <a:t>: ¿Cómo es la predestinación de Dios?  ¿</a:t>
            </a:r>
            <a:r>
              <a:rPr lang="es-ES" sz="2400" noProof="0" dirty="0" err="1">
                <a:solidFill>
                  <a:schemeClr val="bg1"/>
                </a:solidFill>
                <a:latin typeface="Century Gothic" panose="020B0502020202020204" pitchFamily="34" charset="0"/>
              </a:rPr>
              <a:t>TULIP</a:t>
            </a:r>
            <a:r>
              <a:rPr lang="es-ES" sz="2400" noProof="0" dirty="0">
                <a:solidFill>
                  <a:schemeClr val="bg1"/>
                </a:solidFill>
                <a:latin typeface="Century Gothic" panose="020B0502020202020204" pitchFamily="34" charset="0"/>
              </a:rPr>
              <a:t>?</a:t>
            </a:r>
          </a:p>
          <a:p>
            <a:pPr marL="593725" indent="-457200">
              <a:buFont typeface="Courier New" panose="02070309020205020404" pitchFamily="49" charset="0"/>
              <a:buChar char="o"/>
            </a:pPr>
            <a:r>
              <a:rPr lang="es-ES" sz="2400" noProof="0" dirty="0">
                <a:solidFill>
                  <a:schemeClr val="bg1"/>
                </a:solidFill>
                <a:latin typeface="Century Gothic" panose="020B0502020202020204" pitchFamily="34" charset="0"/>
              </a:rPr>
              <a:t>9:12-14</a:t>
            </a:r>
          </a:p>
          <a:p>
            <a:pPr marL="593725" indent="-457200">
              <a:buFont typeface="Courier New" panose="02070309020205020404" pitchFamily="49" charset="0"/>
              <a:buChar char="o"/>
            </a:pPr>
            <a:r>
              <a:rPr lang="es-ES" sz="2400" noProof="0" dirty="0">
                <a:solidFill>
                  <a:schemeClr val="bg1"/>
                </a:solidFill>
                <a:latin typeface="Century Gothic" panose="020B0502020202020204" pitchFamily="34" charset="0"/>
              </a:rPr>
              <a:t>El mayor servirá al menor (Génesis 25:19-26)</a:t>
            </a:r>
          </a:p>
          <a:p>
            <a:pPr marL="593725" indent="-457200">
              <a:buFont typeface="Courier New" panose="02070309020205020404" pitchFamily="49" charset="0"/>
              <a:buChar char="o"/>
            </a:pPr>
            <a:r>
              <a:rPr lang="es-ES" sz="2400" noProof="0" dirty="0">
                <a:solidFill>
                  <a:schemeClr val="bg1"/>
                </a:solidFill>
                <a:latin typeface="Century Gothic" panose="020B0502020202020204" pitchFamily="34" charset="0"/>
              </a:rPr>
              <a:t>“amé a Jacob, y aborrecí a Esaú” (Malaquías 1:2-3)</a:t>
            </a:r>
          </a:p>
          <a:p>
            <a:pPr marL="593725" indent="-457200">
              <a:buFont typeface="Courier New" panose="02070309020205020404" pitchFamily="49" charset="0"/>
              <a:buChar char="o"/>
            </a:pPr>
            <a:r>
              <a:rPr lang="es-ES" sz="2400" noProof="0" dirty="0">
                <a:solidFill>
                  <a:schemeClr val="bg1"/>
                </a:solidFill>
                <a:latin typeface="Century Gothic" panose="020B0502020202020204" pitchFamily="34" charset="0"/>
              </a:rPr>
              <a:t>Tendré misericordia de quien yo tenga misericordia (Éxodo 33:19)</a:t>
            </a:r>
          </a:p>
          <a:p>
            <a:pPr marL="593725" indent="-457200">
              <a:buFont typeface="Courier New" panose="02070309020205020404" pitchFamily="49" charset="0"/>
              <a:buChar char="o"/>
            </a:pPr>
            <a:r>
              <a:rPr lang="es-ES" sz="2400" noProof="0" dirty="0">
                <a:solidFill>
                  <a:schemeClr val="bg1"/>
                </a:solidFill>
                <a:latin typeface="Century Gothic" panose="020B0502020202020204" pitchFamily="34" charset="0"/>
              </a:rPr>
              <a:t>En los tres casos, Dios eligió a Israel. ¿Se quejaron cuando eso sucedió?</a:t>
            </a:r>
          </a:p>
          <a:p>
            <a:pPr marL="593725" indent="-457200">
              <a:buFont typeface="Courier New" panose="02070309020205020404" pitchFamily="49" charset="0"/>
              <a:buChar char="o"/>
            </a:pPr>
            <a:r>
              <a:rPr lang="es-ES" sz="2400" noProof="0" dirty="0">
                <a:solidFill>
                  <a:srgbClr val="FFFF00"/>
                </a:solidFill>
                <a:latin typeface="Century Gothic" panose="020B0502020202020204" pitchFamily="34" charset="0"/>
              </a:rPr>
              <a:t>R</a:t>
            </a:r>
            <a:r>
              <a:rPr lang="es-ES" sz="2400" noProof="0" dirty="0">
                <a:solidFill>
                  <a:schemeClr val="bg1"/>
                </a:solidFill>
                <a:latin typeface="Century Gothic" panose="020B0502020202020204" pitchFamily="34" charset="0"/>
              </a:rPr>
              <a:t>: Se trata de Dios tratando de bendecir a su pueblo.</a:t>
            </a:r>
          </a:p>
        </p:txBody>
      </p:sp>
    </p:spTree>
    <p:extLst>
      <p:ext uri="{BB962C8B-B14F-4D97-AF65-F5344CB8AC3E}">
        <p14:creationId xmlns:p14="http://schemas.microsoft.com/office/powerpoint/2010/main" val="989197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3E1019-0B22-E43B-0C82-D44BF1EB7A3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68BED08-C9D9-A473-67B7-94098690D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4254F5BC-1DFF-6231-4579-DFF5EFA4E0BB}"/>
              </a:ext>
            </a:extLst>
          </p:cNvPr>
          <p:cNvPicPr>
            <a:picLocks noChangeAspect="1"/>
          </p:cNvPicPr>
          <p:nvPr/>
        </p:nvPicPr>
        <p:blipFill>
          <a:blip r:embed="rId2"/>
          <a:srcRect t="23464" b="279"/>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73B8B711-F103-481D-601F-40E860414C39}"/>
              </a:ext>
            </a:extLst>
          </p:cNvPr>
          <p:cNvGrpSpPr/>
          <p:nvPr/>
        </p:nvGrpSpPr>
        <p:grpSpPr>
          <a:xfrm>
            <a:off x="1733048" y="3257550"/>
            <a:ext cx="2290908" cy="2290914"/>
            <a:chOff x="882599" y="1916765"/>
            <a:chExt cx="1156229" cy="1212404"/>
          </a:xfrm>
        </p:grpSpPr>
        <p:sp>
          <p:nvSpPr>
            <p:cNvPr id="6" name="Diagrama de flujo: conector 5">
              <a:extLst>
                <a:ext uri="{FF2B5EF4-FFF2-40B4-BE49-F238E27FC236}">
                  <a16:creationId xmlns:a16="http://schemas.microsoft.com/office/drawing/2014/main" id="{24999F50-09AF-A488-B95B-4FB6EF9E9E0C}"/>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9:17-29</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71B96DD6-13EE-D287-014E-AAEAB441FA9A}"/>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949EB187-BB28-D997-104B-872E842CA423}"/>
              </a:ext>
            </a:extLst>
          </p:cNvPr>
          <p:cNvSpPr txBox="1">
            <a:spLocks/>
          </p:cNvSpPr>
          <p:nvPr/>
        </p:nvSpPr>
        <p:spPr>
          <a:xfrm>
            <a:off x="721686" y="1377251"/>
            <a:ext cx="4313631" cy="188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Más ejemplos de la predestinación de Dios</a:t>
            </a:r>
          </a:p>
        </p:txBody>
      </p:sp>
      <p:sp>
        <p:nvSpPr>
          <p:cNvPr id="10" name="Forma libre: forma 9">
            <a:extLst>
              <a:ext uri="{FF2B5EF4-FFF2-40B4-BE49-F238E27FC236}">
                <a16:creationId xmlns:a16="http://schemas.microsoft.com/office/drawing/2014/main" id="{FF813015-34AD-8304-1FE6-F5703992107F}"/>
              </a:ext>
            </a:extLst>
          </p:cNvPr>
          <p:cNvSpPr/>
          <p:nvPr/>
        </p:nvSpPr>
        <p:spPr>
          <a:xfrm>
            <a:off x="5570169" y="667468"/>
            <a:ext cx="5509779" cy="764764"/>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chemeClr val="accent2">
              <a:alpha val="50196"/>
            </a:schemeClr>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1339" tIns="161339" rIns="161339" bIns="161339"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Romanos 9:17 ¿Dios predestinó que Faraón iría al infierno? ¿Y Judas?</a:t>
            </a:r>
          </a:p>
        </p:txBody>
      </p:sp>
      <p:sp>
        <p:nvSpPr>
          <p:cNvPr id="11" name="Forma libre: forma 10">
            <a:extLst>
              <a:ext uri="{FF2B5EF4-FFF2-40B4-BE49-F238E27FC236}">
                <a16:creationId xmlns:a16="http://schemas.microsoft.com/office/drawing/2014/main" id="{FC5154A5-263D-A310-1BA9-1F6AC7549C71}"/>
              </a:ext>
            </a:extLst>
          </p:cNvPr>
          <p:cNvSpPr/>
          <p:nvPr/>
        </p:nvSpPr>
        <p:spPr>
          <a:xfrm>
            <a:off x="5570169" y="1583591"/>
            <a:ext cx="5509779" cy="1231659"/>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chemeClr val="accent2">
              <a:alpha val="50196"/>
            </a:schemeClr>
          </a:solidFill>
        </p:spPr>
        <p:style>
          <a:lnRef idx="0">
            <a:schemeClr val="lt1">
              <a:hueOff val="0"/>
              <a:satOff val="0"/>
              <a:lumOff val="0"/>
              <a:alphaOff val="0"/>
            </a:schemeClr>
          </a:lnRef>
          <a:fillRef idx="3">
            <a:schemeClr val="accent2">
              <a:hueOff val="3221807"/>
              <a:satOff val="-9246"/>
              <a:lumOff val="-14805"/>
              <a:alphaOff val="0"/>
            </a:schemeClr>
          </a:fillRef>
          <a:effectRef idx="2">
            <a:schemeClr val="accent2">
              <a:hueOff val="3221807"/>
              <a:satOff val="-9246"/>
              <a:lumOff val="-14805"/>
              <a:alphaOff val="0"/>
            </a:schemeClr>
          </a:effectRef>
          <a:fontRef idx="minor">
            <a:schemeClr val="lt1"/>
          </a:fontRef>
        </p:style>
        <p:txBody>
          <a:bodyPr spcFirstLastPara="0" vert="horz" wrap="square" lIns="161339" tIns="161339" rIns="161339" bIns="161339"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 propósito en ambos casos: liberar al pueblo de Dios de la esclavitud, física y espiritual.</a:t>
            </a:r>
          </a:p>
        </p:txBody>
      </p:sp>
      <p:sp>
        <p:nvSpPr>
          <p:cNvPr id="12" name="Forma libre: forma 11">
            <a:extLst>
              <a:ext uri="{FF2B5EF4-FFF2-40B4-BE49-F238E27FC236}">
                <a16:creationId xmlns:a16="http://schemas.microsoft.com/office/drawing/2014/main" id="{E4E7942D-3D97-7897-EBDB-159243BB4CEF}"/>
              </a:ext>
            </a:extLst>
          </p:cNvPr>
          <p:cNvSpPr/>
          <p:nvPr/>
        </p:nvSpPr>
        <p:spPr>
          <a:xfrm>
            <a:off x="5570169" y="2966318"/>
            <a:ext cx="5509779" cy="925364"/>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chemeClr val="accent2">
              <a:alpha val="50196"/>
            </a:schemeClr>
          </a:solidFill>
        </p:spPr>
        <p:style>
          <a:lnRef idx="0">
            <a:schemeClr val="lt1">
              <a:hueOff val="0"/>
              <a:satOff val="0"/>
              <a:lumOff val="0"/>
              <a:alphaOff val="0"/>
            </a:schemeClr>
          </a:lnRef>
          <a:fillRef idx="3">
            <a:schemeClr val="accent2">
              <a:hueOff val="6443614"/>
              <a:satOff val="-18493"/>
              <a:lumOff val="-29609"/>
              <a:alphaOff val="0"/>
            </a:schemeClr>
          </a:fillRef>
          <a:effectRef idx="2">
            <a:schemeClr val="accent2">
              <a:hueOff val="6443614"/>
              <a:satOff val="-18493"/>
              <a:lumOff val="-29609"/>
              <a:alphaOff val="0"/>
            </a:schemeClr>
          </a:effectRef>
          <a:fontRef idx="minor">
            <a:schemeClr val="lt1"/>
          </a:fontRef>
        </p:style>
        <p:txBody>
          <a:bodyPr spcFirstLastPara="0" vert="horz" wrap="square" lIns="161339" tIns="161339" rIns="161339" bIns="161339"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9:19  Judíos: Bien. Si es así, entonces no soy responsable de mi propio pecado.</a:t>
            </a:r>
          </a:p>
        </p:txBody>
      </p:sp>
      <p:sp>
        <p:nvSpPr>
          <p:cNvPr id="3" name="Forma libre: forma 2">
            <a:extLst>
              <a:ext uri="{FF2B5EF4-FFF2-40B4-BE49-F238E27FC236}">
                <a16:creationId xmlns:a16="http://schemas.microsoft.com/office/drawing/2014/main" id="{DD1E6409-92C0-4CE3-6BDF-A28C22D4C2D8}"/>
              </a:ext>
            </a:extLst>
          </p:cNvPr>
          <p:cNvSpPr/>
          <p:nvPr/>
        </p:nvSpPr>
        <p:spPr>
          <a:xfrm>
            <a:off x="5570169" y="4004862"/>
            <a:ext cx="5509779" cy="925364"/>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chemeClr val="accent2">
              <a:alpha val="50196"/>
            </a:schemeClr>
          </a:solidFill>
        </p:spPr>
        <p:style>
          <a:lnRef idx="0">
            <a:schemeClr val="lt1">
              <a:hueOff val="0"/>
              <a:satOff val="0"/>
              <a:lumOff val="0"/>
              <a:alphaOff val="0"/>
            </a:schemeClr>
          </a:lnRef>
          <a:fillRef idx="3">
            <a:schemeClr val="accent2">
              <a:hueOff val="6443614"/>
              <a:satOff val="-18493"/>
              <a:lumOff val="-29609"/>
              <a:alphaOff val="0"/>
            </a:schemeClr>
          </a:fillRef>
          <a:effectRef idx="2">
            <a:schemeClr val="accent2">
              <a:hueOff val="6443614"/>
              <a:satOff val="-18493"/>
              <a:lumOff val="-29609"/>
              <a:alphaOff val="0"/>
            </a:schemeClr>
          </a:effectRef>
          <a:fontRef idx="minor">
            <a:schemeClr val="lt1"/>
          </a:fontRef>
        </p:style>
        <p:txBody>
          <a:bodyPr spcFirstLastPara="0" vert="horz" wrap="square" lIns="161339" tIns="161339" rIns="161339" bIns="161339"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9:20 ¿quién eres tú, oh hombre, que le contestas a Dios?.</a:t>
            </a:r>
          </a:p>
        </p:txBody>
      </p:sp>
      <p:sp>
        <p:nvSpPr>
          <p:cNvPr id="8" name="Forma libre: forma 7">
            <a:extLst>
              <a:ext uri="{FF2B5EF4-FFF2-40B4-BE49-F238E27FC236}">
                <a16:creationId xmlns:a16="http://schemas.microsoft.com/office/drawing/2014/main" id="{426462EF-E4C5-25B8-24DF-2A1196A91447}"/>
              </a:ext>
            </a:extLst>
          </p:cNvPr>
          <p:cNvSpPr/>
          <p:nvPr/>
        </p:nvSpPr>
        <p:spPr>
          <a:xfrm>
            <a:off x="5570169" y="5077148"/>
            <a:ext cx="5509779" cy="1017900"/>
          </a:xfrm>
          <a:custGeom>
            <a:avLst/>
            <a:gdLst>
              <a:gd name="csX0" fmla="*/ 0 w 6666833"/>
              <a:gd name="csY0" fmla="*/ 186619 h 1119690"/>
              <a:gd name="csX1" fmla="*/ 186619 w 6666833"/>
              <a:gd name="csY1" fmla="*/ 0 h 1119690"/>
              <a:gd name="csX2" fmla="*/ 6480214 w 6666833"/>
              <a:gd name="csY2" fmla="*/ 0 h 1119690"/>
              <a:gd name="csX3" fmla="*/ 6666833 w 6666833"/>
              <a:gd name="csY3" fmla="*/ 186619 h 1119690"/>
              <a:gd name="csX4" fmla="*/ 6666833 w 6666833"/>
              <a:gd name="csY4" fmla="*/ 933071 h 1119690"/>
              <a:gd name="csX5" fmla="*/ 6480214 w 6666833"/>
              <a:gd name="csY5" fmla="*/ 1119690 h 1119690"/>
              <a:gd name="csX6" fmla="*/ 186619 w 6666833"/>
              <a:gd name="csY6" fmla="*/ 1119690 h 1119690"/>
              <a:gd name="csX7" fmla="*/ 0 w 6666833"/>
              <a:gd name="csY7" fmla="*/ 933071 h 1119690"/>
              <a:gd name="csX8" fmla="*/ 0 w 6666833"/>
              <a:gd name="csY8" fmla="*/ 186619 h 1119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1119690">
                <a:moveTo>
                  <a:pt x="0" y="186619"/>
                </a:moveTo>
                <a:cubicBezTo>
                  <a:pt x="0" y="83552"/>
                  <a:pt x="83552" y="0"/>
                  <a:pt x="186619" y="0"/>
                </a:cubicBezTo>
                <a:lnTo>
                  <a:pt x="6480214" y="0"/>
                </a:lnTo>
                <a:cubicBezTo>
                  <a:pt x="6583281" y="0"/>
                  <a:pt x="6666833" y="83552"/>
                  <a:pt x="6666833" y="186619"/>
                </a:cubicBezTo>
                <a:lnTo>
                  <a:pt x="6666833" y="933071"/>
                </a:lnTo>
                <a:cubicBezTo>
                  <a:pt x="6666833" y="1036138"/>
                  <a:pt x="6583281" y="1119690"/>
                  <a:pt x="6480214" y="1119690"/>
                </a:cubicBezTo>
                <a:lnTo>
                  <a:pt x="186619" y="1119690"/>
                </a:lnTo>
                <a:cubicBezTo>
                  <a:pt x="83552" y="1119690"/>
                  <a:pt x="0" y="1036138"/>
                  <a:pt x="0" y="933071"/>
                </a:cubicBezTo>
                <a:lnTo>
                  <a:pt x="0" y="186619"/>
                </a:lnTo>
                <a:close/>
              </a:path>
            </a:pathLst>
          </a:custGeom>
          <a:solidFill>
            <a:schemeClr val="accent2">
              <a:alpha val="50196"/>
            </a:schemeClr>
          </a:solidFill>
        </p:spPr>
        <p:style>
          <a:lnRef idx="0">
            <a:schemeClr val="lt1">
              <a:hueOff val="0"/>
              <a:satOff val="0"/>
              <a:lumOff val="0"/>
              <a:alphaOff val="0"/>
            </a:schemeClr>
          </a:lnRef>
          <a:fillRef idx="3">
            <a:schemeClr val="accent2">
              <a:hueOff val="6443614"/>
              <a:satOff val="-18493"/>
              <a:lumOff val="-29609"/>
              <a:alphaOff val="0"/>
            </a:schemeClr>
          </a:fillRef>
          <a:effectRef idx="2">
            <a:schemeClr val="accent2">
              <a:hueOff val="6443614"/>
              <a:satOff val="-18493"/>
              <a:lumOff val="-29609"/>
              <a:alphaOff val="0"/>
            </a:schemeClr>
          </a:effectRef>
          <a:fontRef idx="minor">
            <a:schemeClr val="lt1"/>
          </a:fontRef>
        </p:style>
        <p:txBody>
          <a:bodyPr spcFirstLastPara="0" vert="horz" wrap="square" lIns="161339" tIns="161339" rIns="161339" bIns="161339"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9:22 Dios: Si me sirvo de la terquedad de los judíos para salvar a los gentiles, ¡deberías alegrarte por ello!</a:t>
            </a:r>
          </a:p>
        </p:txBody>
      </p:sp>
    </p:spTree>
    <p:extLst>
      <p:ext uri="{BB962C8B-B14F-4D97-AF65-F5344CB8AC3E}">
        <p14:creationId xmlns:p14="http://schemas.microsoft.com/office/powerpoint/2010/main" val="3093896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304F202D-FF23-FCB9-8AA3-E07E439DD734}"/>
              </a:ext>
            </a:extLst>
          </p:cNvPr>
          <p:cNvPicPr>
            <a:picLocks noChangeAspect="1"/>
          </p:cNvPicPr>
          <p:nvPr/>
        </p:nvPicPr>
        <p:blipFill>
          <a:blip r:embed="rId2">
            <a:alphaModFix amt="50000"/>
          </a:blip>
          <a:srcRect b="15429"/>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E217C1D5-10A9-C6D2-C17C-77DD9ED73371}"/>
              </a:ext>
            </a:extLst>
          </p:cNvPr>
          <p:cNvGrpSpPr/>
          <p:nvPr/>
        </p:nvGrpSpPr>
        <p:grpSpPr>
          <a:xfrm>
            <a:off x="1355858" y="3657600"/>
            <a:ext cx="2290908" cy="2290914"/>
            <a:chOff x="882599" y="1916765"/>
            <a:chExt cx="1156229" cy="1212404"/>
          </a:xfrm>
        </p:grpSpPr>
        <p:sp>
          <p:nvSpPr>
            <p:cNvPr id="6" name="Diagrama de flujo: conector 5">
              <a:extLst>
                <a:ext uri="{FF2B5EF4-FFF2-40B4-BE49-F238E27FC236}">
                  <a16:creationId xmlns:a16="http://schemas.microsoft.com/office/drawing/2014/main" id="{432DAD38-8820-1953-AE10-7432353F3723}"/>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8:21</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D829BB91-F680-099D-F593-32B93FB7756D}"/>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 name="Title 1">
            <a:extLst>
              <a:ext uri="{FF2B5EF4-FFF2-40B4-BE49-F238E27FC236}">
                <a16:creationId xmlns:a16="http://schemas.microsoft.com/office/drawing/2014/main" id="{FE2C1DE7-4263-0A19-AC70-3336E8F019E3}"/>
              </a:ext>
            </a:extLst>
          </p:cNvPr>
          <p:cNvSpPr txBox="1">
            <a:spLocks/>
          </p:cNvSpPr>
          <p:nvPr/>
        </p:nvSpPr>
        <p:spPr>
          <a:xfrm>
            <a:off x="1154491" y="1777301"/>
            <a:ext cx="2653236" cy="188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Yo soy el alfarero</a:t>
            </a:r>
          </a:p>
        </p:txBody>
      </p:sp>
      <p:grpSp>
        <p:nvGrpSpPr>
          <p:cNvPr id="10" name="Grupo 9">
            <a:extLst>
              <a:ext uri="{FF2B5EF4-FFF2-40B4-BE49-F238E27FC236}">
                <a16:creationId xmlns:a16="http://schemas.microsoft.com/office/drawing/2014/main" id="{7CD4B2D3-26B3-FEEB-2952-4000F8B170C7}"/>
              </a:ext>
            </a:extLst>
          </p:cNvPr>
          <p:cNvGrpSpPr/>
          <p:nvPr/>
        </p:nvGrpSpPr>
        <p:grpSpPr>
          <a:xfrm>
            <a:off x="4325273" y="3589885"/>
            <a:ext cx="2290908" cy="2290914"/>
            <a:chOff x="882599" y="1916765"/>
            <a:chExt cx="1156229" cy="1212404"/>
          </a:xfrm>
        </p:grpSpPr>
        <p:sp>
          <p:nvSpPr>
            <p:cNvPr id="11" name="Diagrama de flujo: conector 10">
              <a:extLst>
                <a:ext uri="{FF2B5EF4-FFF2-40B4-BE49-F238E27FC236}">
                  <a16:creationId xmlns:a16="http://schemas.microsoft.com/office/drawing/2014/main" id="{6A6E8EE6-E523-53D9-8CA0-2A3397FD66F9}"/>
                </a:ext>
              </a:extLst>
            </p:cNvPr>
            <p:cNvSpPr/>
            <p:nvPr/>
          </p:nvSpPr>
          <p:spPr>
            <a:xfrm>
              <a:off x="962834" y="1992687"/>
              <a:ext cx="1006070" cy="1054947"/>
            </a:xfrm>
            <a:prstGeom prst="flowChartConnector">
              <a:avLst/>
            </a:prstGeom>
            <a:solidFill>
              <a:srgbClr val="762E0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400" dirty="0">
                  <a:solidFill>
                    <a:prstClr val="white"/>
                  </a:solidFill>
                  <a:latin typeface="Impact" panose="020B0806030902050204" pitchFamily="34" charset="0"/>
                </a:rPr>
                <a:t>Jeremías 18:1-10</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2" name="Círculo: vacío 11">
              <a:extLst>
                <a:ext uri="{FF2B5EF4-FFF2-40B4-BE49-F238E27FC236}">
                  <a16:creationId xmlns:a16="http://schemas.microsoft.com/office/drawing/2014/main" id="{83F1F973-DEE1-7DE9-AFDB-D83B334B934D}"/>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3" name="Title 1">
            <a:extLst>
              <a:ext uri="{FF2B5EF4-FFF2-40B4-BE49-F238E27FC236}">
                <a16:creationId xmlns:a16="http://schemas.microsoft.com/office/drawing/2014/main" id="{E3F54C31-6652-F2EE-2A03-E791B4CDCC78}"/>
              </a:ext>
            </a:extLst>
          </p:cNvPr>
          <p:cNvSpPr txBox="1">
            <a:spLocks/>
          </p:cNvSpPr>
          <p:nvPr/>
        </p:nvSpPr>
        <p:spPr>
          <a:xfrm>
            <a:off x="3508222" y="1709586"/>
            <a:ext cx="3884604" cy="188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Yo soy el alfarero</a:t>
            </a:r>
          </a:p>
        </p:txBody>
      </p:sp>
      <p:sp>
        <p:nvSpPr>
          <p:cNvPr id="14" name="Title 1">
            <a:extLst>
              <a:ext uri="{FF2B5EF4-FFF2-40B4-BE49-F238E27FC236}">
                <a16:creationId xmlns:a16="http://schemas.microsoft.com/office/drawing/2014/main" id="{7DDAF126-04BA-EB84-B9EB-070E78966D83}"/>
              </a:ext>
            </a:extLst>
          </p:cNvPr>
          <p:cNvSpPr>
            <a:spLocks noGrp="1"/>
          </p:cNvSpPr>
          <p:nvPr>
            <p:ph type="title"/>
          </p:nvPr>
        </p:nvSpPr>
        <p:spPr>
          <a:xfrm>
            <a:off x="1223010" y="723506"/>
            <a:ext cx="9761220" cy="724936"/>
          </a:xfrm>
        </p:spPr>
        <p:txBody>
          <a:bodyPr>
            <a:noAutofit/>
          </a:bodyPr>
          <a:lstStyle/>
          <a:p>
            <a:pPr algn="ctr"/>
            <a:r>
              <a:rPr lang="es-ES" sz="6000" noProof="0" dirty="0">
                <a:solidFill>
                  <a:schemeClr val="bg1"/>
                </a:solidFill>
                <a:latin typeface="Impact" panose="020B0806030902050204" pitchFamily="34" charset="0"/>
              </a:rPr>
              <a:t>El alfarero y el barro</a:t>
            </a:r>
            <a:endParaRPr lang="es-MX" sz="6000" noProof="0" dirty="0">
              <a:solidFill>
                <a:schemeClr val="bg1"/>
              </a:solidFill>
              <a:latin typeface="Impact" panose="020B0806030902050204" pitchFamily="34" charset="0"/>
            </a:endParaRPr>
          </a:p>
        </p:txBody>
      </p:sp>
      <p:sp>
        <p:nvSpPr>
          <p:cNvPr id="15" name="Content Placeholder 2">
            <a:extLst>
              <a:ext uri="{FF2B5EF4-FFF2-40B4-BE49-F238E27FC236}">
                <a16:creationId xmlns:a16="http://schemas.microsoft.com/office/drawing/2014/main" id="{25C081C4-87C6-5CCB-172A-FF261460BA6E}"/>
              </a:ext>
            </a:extLst>
          </p:cNvPr>
          <p:cNvSpPr>
            <a:spLocks noGrp="1"/>
          </p:cNvSpPr>
          <p:nvPr>
            <p:ph idx="1"/>
          </p:nvPr>
        </p:nvSpPr>
        <p:spPr>
          <a:xfrm>
            <a:off x="7075170" y="2023413"/>
            <a:ext cx="4198620" cy="3955762"/>
          </a:xfrm>
        </p:spPr>
        <p:txBody>
          <a:bodyPr>
            <a:normAutofit/>
          </a:bodyPr>
          <a:lstStyle/>
          <a:p>
            <a:pPr marL="136525" indent="0" algn="ctr">
              <a:buNone/>
            </a:pPr>
            <a:r>
              <a:rPr lang="es-ES" altLang="en-US" sz="3200" dirty="0">
                <a:solidFill>
                  <a:schemeClr val="bg1"/>
                </a:solidFill>
                <a:latin typeface="Century Gothic" panose="020B0502020202020204" pitchFamily="34" charset="0"/>
              </a:rPr>
              <a:t>Dios elige a Moisés, Isaac, Jacob, David, Salomón, Jeremías, Isaías, Daniel y Jonás. Todos ellos elegidos para un “deber especial”.</a:t>
            </a:r>
            <a:endParaRPr lang="en-US" alt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0530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A9F097A-2448-4AA3-B2CC-6C649E08BF72}"/>
              </a:ext>
            </a:extLst>
          </p:cNvPr>
          <p:cNvSpPr>
            <a:spLocks noGrp="1"/>
          </p:cNvSpPr>
          <p:nvPr>
            <p:ph idx="1"/>
          </p:nvPr>
        </p:nvSpPr>
        <p:spPr>
          <a:xfrm>
            <a:off x="679173" y="1900993"/>
            <a:ext cx="7009653" cy="3457588"/>
          </a:xfrm>
        </p:spPr>
        <p:txBody>
          <a:bodyPr>
            <a:normAutofit lnSpcReduction="10000"/>
          </a:bodyPr>
          <a:lstStyle/>
          <a:p>
            <a:pPr marL="0" indent="0" algn="just">
              <a:buNone/>
            </a:pPr>
            <a:r>
              <a:rPr lang="es-ES" sz="2400" dirty="0">
                <a:latin typeface="Century Gothic" panose="020B0502020202020204" pitchFamily="34" charset="0"/>
              </a:rPr>
              <a:t>Definición: Cuando Adán (y Eva) se rebelaron y pecaron, el resultado fue la caída de la humanidad, lo que significa que todos los seres humanos posteriores están completamente depravados. Heredamos genéticamente el pecado de Adán y nacemos en pecado. Como resultado, somos absolutamente incapaces, no solo de dejar de pecar, sino también de decidir responder al amor de Dios, obedecerlo, arrepentirnos y poner nuestra fe en él.. </a:t>
            </a:r>
          </a:p>
        </p:txBody>
      </p:sp>
      <p:pic>
        <p:nvPicPr>
          <p:cNvPr id="4" name="Imagen 3">
            <a:extLst>
              <a:ext uri="{FF2B5EF4-FFF2-40B4-BE49-F238E27FC236}">
                <a16:creationId xmlns:a16="http://schemas.microsoft.com/office/drawing/2014/main" id="{E5DB420B-0120-4E4E-AC09-80B591DDDE3D}"/>
              </a:ext>
            </a:extLst>
          </p:cNvPr>
          <p:cNvPicPr>
            <a:picLocks noChangeAspect="1"/>
          </p:cNvPicPr>
          <p:nvPr/>
        </p:nvPicPr>
        <p:blipFill rotWithShape="1">
          <a:blip r:embed="rId3"/>
          <a:srcRect l="21775" r="26134"/>
          <a:stretch/>
        </p:blipFill>
        <p:spPr>
          <a:xfrm>
            <a:off x="8256104" y="0"/>
            <a:ext cx="3935896" cy="5758276"/>
          </a:xfrm>
          <a:prstGeom prst="rect">
            <a:avLst/>
          </a:prstGeom>
        </p:spPr>
      </p:pic>
      <p:sp>
        <p:nvSpPr>
          <p:cNvPr id="5" name="Rectángulo 4">
            <a:extLst>
              <a:ext uri="{FF2B5EF4-FFF2-40B4-BE49-F238E27FC236}">
                <a16:creationId xmlns:a16="http://schemas.microsoft.com/office/drawing/2014/main" id="{B5B1F827-17E0-4FFB-91DF-C0BD8ACFCFD7}"/>
              </a:ext>
            </a:extLst>
          </p:cNvPr>
          <p:cNvSpPr/>
          <p:nvPr/>
        </p:nvSpPr>
        <p:spPr>
          <a:xfrm>
            <a:off x="0" y="5758276"/>
            <a:ext cx="12192000" cy="1099724"/>
          </a:xfrm>
          <a:prstGeom prst="rect">
            <a:avLst/>
          </a:prstGeom>
          <a:solidFill>
            <a:srgbClr val="041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1C0B51E3-7D33-5A30-C2C5-6DF6DD949714}"/>
              </a:ext>
            </a:extLst>
          </p:cNvPr>
          <p:cNvSpPr>
            <a:spLocks noGrp="1"/>
          </p:cNvSpPr>
          <p:nvPr>
            <p:ph type="title"/>
          </p:nvPr>
        </p:nvSpPr>
        <p:spPr>
          <a:xfrm>
            <a:off x="1596521" y="349479"/>
            <a:ext cx="5937339" cy="1247337"/>
          </a:xfrm>
        </p:spPr>
        <p:txBody>
          <a:bodyPr vert="horz" lIns="91440" tIns="45720" rIns="91440" bIns="45720" rtlCol="0" anchor="ctr">
            <a:noAutofit/>
          </a:bodyPr>
          <a:lstStyle/>
          <a:p>
            <a:pPr algn="ctr">
              <a:defRPr/>
            </a:pPr>
            <a:r>
              <a:rPr lang="es-MX" sz="4800" dirty="0">
                <a:latin typeface="Impact" panose="020B0806030902050204" pitchFamily="34" charset="0"/>
              </a:rPr>
              <a:t>Pero primero… Depravación total</a:t>
            </a:r>
            <a:endParaRPr lang="es-MX" sz="4800" noProof="0" dirty="0">
              <a:latin typeface="Impact" panose="020B0806030902050204" pitchFamily="34" charset="0"/>
            </a:endParaRPr>
          </a:p>
        </p:txBody>
      </p:sp>
    </p:spTree>
    <p:extLst>
      <p:ext uri="{BB962C8B-B14F-4D97-AF65-F5344CB8AC3E}">
        <p14:creationId xmlns:p14="http://schemas.microsoft.com/office/powerpoint/2010/main" val="4056313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F4E2F9-B33E-B325-6682-F026CD21589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F325693-3741-EBDE-DC99-EDDC2CF05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CE5B1185-5C5C-307D-A666-492329F5634B}"/>
              </a:ext>
            </a:extLst>
          </p:cNvPr>
          <p:cNvPicPr>
            <a:picLocks noChangeAspect="1"/>
          </p:cNvPicPr>
          <p:nvPr/>
        </p:nvPicPr>
        <p:blipFill>
          <a:blip r:embed="rId2">
            <a:alphaModFix amt="50000"/>
          </a:blip>
          <a:srcRect t="15746"/>
          <a:stretch>
            <a:fillRect/>
          </a:stretch>
        </p:blipFill>
        <p:spPr>
          <a:xfrm>
            <a:off x="20" y="1282"/>
            <a:ext cx="12191980" cy="6856718"/>
          </a:xfrm>
          <a:prstGeom prst="rect">
            <a:avLst/>
          </a:prstGeom>
        </p:spPr>
      </p:pic>
      <p:sp>
        <p:nvSpPr>
          <p:cNvPr id="5" name="Title 1">
            <a:extLst>
              <a:ext uri="{FF2B5EF4-FFF2-40B4-BE49-F238E27FC236}">
                <a16:creationId xmlns:a16="http://schemas.microsoft.com/office/drawing/2014/main" id="{27335CEF-5FA8-DEE3-603E-4FAEBDF64D5A}"/>
              </a:ext>
            </a:extLst>
          </p:cNvPr>
          <p:cNvSpPr>
            <a:spLocks noGrp="1"/>
          </p:cNvSpPr>
          <p:nvPr>
            <p:ph type="title"/>
          </p:nvPr>
        </p:nvSpPr>
        <p:spPr>
          <a:xfrm>
            <a:off x="1223010" y="629031"/>
            <a:ext cx="9761220" cy="1553966"/>
          </a:xfrm>
        </p:spPr>
        <p:txBody>
          <a:bodyPr>
            <a:noAutofit/>
          </a:bodyPr>
          <a:lstStyle/>
          <a:p>
            <a:pPr algn="ctr"/>
            <a:r>
              <a:rPr lang="es-ES" sz="6000" noProof="0" dirty="0">
                <a:solidFill>
                  <a:schemeClr val="bg1"/>
                </a:solidFill>
                <a:latin typeface="Impact" panose="020B0806030902050204" pitchFamily="34" charset="0"/>
              </a:rPr>
              <a:t>Resumen: La predestinación de Dios</a:t>
            </a:r>
            <a:endParaRPr lang="es-MX" sz="6000" noProof="0" dirty="0">
              <a:solidFill>
                <a:schemeClr val="bg1"/>
              </a:solidFill>
              <a:latin typeface="Impact" panose="020B0806030902050204" pitchFamily="34" charset="0"/>
            </a:endParaRPr>
          </a:p>
        </p:txBody>
      </p:sp>
      <p:sp>
        <p:nvSpPr>
          <p:cNvPr id="7" name="Title 1">
            <a:extLst>
              <a:ext uri="{FF2B5EF4-FFF2-40B4-BE49-F238E27FC236}">
                <a16:creationId xmlns:a16="http://schemas.microsoft.com/office/drawing/2014/main" id="{C511BD6E-5471-2457-8494-1CCD22B0B724}"/>
              </a:ext>
            </a:extLst>
          </p:cNvPr>
          <p:cNvSpPr txBox="1">
            <a:spLocks/>
          </p:cNvSpPr>
          <p:nvPr/>
        </p:nvSpPr>
        <p:spPr>
          <a:xfrm>
            <a:off x="758096" y="2409000"/>
            <a:ext cx="2791926" cy="3938921"/>
          </a:xfrm>
          <a:prstGeom prst="rect">
            <a:avLst/>
          </a:prstGeom>
        </p:spPr>
        <p:txBody>
          <a:bodyPr anchor="ctr"/>
          <a:lstStyle>
            <a:lvl1pPr algn="l" defTabSz="914400" rtl="0" eaLnBrk="1" latinLnBrk="1" hangingPunct="1">
              <a:spcBef>
                <a:spcPct val="0"/>
              </a:spcBef>
              <a:buNone/>
              <a:defRPr sz="3600" b="1" kern="1200">
                <a:solidFill>
                  <a:schemeClr val="tx1"/>
                </a:solidFill>
                <a:latin typeface="Arial" pitchFamily="34" charset="0"/>
                <a:ea typeface="+mj-ea"/>
                <a:cs typeface="Arial" pitchFamily="34" charset="0"/>
              </a:defRPr>
            </a:lvl1pPr>
          </a:lstStyle>
          <a:p>
            <a:pPr algn="ctr" defTabSz="1219170"/>
            <a:r>
              <a:rPr lang="es-ES" altLang="ko-KR" sz="2800" b="0" dirty="0">
                <a:solidFill>
                  <a:schemeClr val="bg1"/>
                </a:solidFill>
                <a:latin typeface="Century Gothic" panose="020B0502020202020204" pitchFamily="34" charset="0"/>
              </a:rPr>
              <a:t>Dios es soberano y su voluntad puede prevalecer sobre la nuestra, pero:</a:t>
            </a:r>
          </a:p>
        </p:txBody>
      </p:sp>
      <p:sp>
        <p:nvSpPr>
          <p:cNvPr id="10" name="Rectangle 4">
            <a:extLst>
              <a:ext uri="{FF2B5EF4-FFF2-40B4-BE49-F238E27FC236}">
                <a16:creationId xmlns:a16="http://schemas.microsoft.com/office/drawing/2014/main" id="{088FF8AC-31C3-4B4C-DB37-E16DCC35A5EE}"/>
              </a:ext>
            </a:extLst>
          </p:cNvPr>
          <p:cNvSpPr/>
          <p:nvPr/>
        </p:nvSpPr>
        <p:spPr>
          <a:xfrm>
            <a:off x="4051951" y="2613895"/>
            <a:ext cx="3143443" cy="3536691"/>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schemeClr val="bg1"/>
              </a:solidFill>
              <a:latin typeface="Century Gothic" panose="020B0502020202020204" pitchFamily="34" charset="0"/>
            </a:endParaRPr>
          </a:p>
        </p:txBody>
      </p:sp>
      <p:sp>
        <p:nvSpPr>
          <p:cNvPr id="13" name="Rectangle 9">
            <a:extLst>
              <a:ext uri="{FF2B5EF4-FFF2-40B4-BE49-F238E27FC236}">
                <a16:creationId xmlns:a16="http://schemas.microsoft.com/office/drawing/2014/main" id="{37267877-0B58-E2F7-EA43-56F129A5435A}"/>
              </a:ext>
            </a:extLst>
          </p:cNvPr>
          <p:cNvSpPr/>
          <p:nvPr/>
        </p:nvSpPr>
        <p:spPr>
          <a:xfrm>
            <a:off x="7683615" y="2613895"/>
            <a:ext cx="3143443" cy="3536691"/>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schemeClr val="bg1"/>
              </a:solidFill>
              <a:latin typeface="Century Gothic" panose="020B0502020202020204" pitchFamily="34" charset="0"/>
            </a:endParaRPr>
          </a:p>
        </p:txBody>
      </p:sp>
      <p:sp>
        <p:nvSpPr>
          <p:cNvPr id="15" name="TextBox 12">
            <a:extLst>
              <a:ext uri="{FF2B5EF4-FFF2-40B4-BE49-F238E27FC236}">
                <a16:creationId xmlns:a16="http://schemas.microsoft.com/office/drawing/2014/main" id="{EF26BFE2-E42B-8A40-DC1B-224FC5FE036C}"/>
              </a:ext>
            </a:extLst>
          </p:cNvPr>
          <p:cNvSpPr txBox="1"/>
          <p:nvPr/>
        </p:nvSpPr>
        <p:spPr>
          <a:xfrm>
            <a:off x="4342998" y="2860983"/>
            <a:ext cx="2723823" cy="3046988"/>
          </a:xfrm>
          <a:prstGeom prst="rect">
            <a:avLst/>
          </a:prstGeom>
          <a:noFill/>
        </p:spPr>
        <p:txBody>
          <a:bodyPr wrap="square" rtlCol="0">
            <a:spAutoFit/>
          </a:bodyPr>
          <a:lstStyle/>
          <a:p>
            <a:pPr defTabSz="1219170" latinLnBrk="1"/>
            <a:r>
              <a:rPr lang="es-MX" altLang="ko-KR" sz="2400" dirty="0">
                <a:solidFill>
                  <a:schemeClr val="bg1"/>
                </a:solidFill>
                <a:latin typeface="Century Gothic" panose="020B0502020202020204" pitchFamily="34" charset="0"/>
                <a:cs typeface="Arial" pitchFamily="34" charset="0"/>
              </a:rPr>
              <a:t>1. </a:t>
            </a:r>
            <a:r>
              <a:rPr lang="es-ES" altLang="ko-KR" sz="2400" dirty="0">
                <a:solidFill>
                  <a:schemeClr val="bg1"/>
                </a:solidFill>
                <a:latin typeface="Century Gothic" panose="020B0502020202020204" pitchFamily="34" charset="0"/>
                <a:cs typeface="Arial" pitchFamily="34" charset="0"/>
              </a:rPr>
              <a:t>Él solo interviene para predestinar la salvación de su pueblo, “primero para los judíos, luego para los gentiles”.</a:t>
            </a:r>
          </a:p>
        </p:txBody>
      </p:sp>
      <p:sp>
        <p:nvSpPr>
          <p:cNvPr id="16" name="TextBox 15">
            <a:extLst>
              <a:ext uri="{FF2B5EF4-FFF2-40B4-BE49-F238E27FC236}">
                <a16:creationId xmlns:a16="http://schemas.microsoft.com/office/drawing/2014/main" id="{8A621E45-5415-B93F-52D4-33C3E5FE50C7}"/>
              </a:ext>
            </a:extLst>
          </p:cNvPr>
          <p:cNvSpPr txBox="1"/>
          <p:nvPr/>
        </p:nvSpPr>
        <p:spPr>
          <a:xfrm>
            <a:off x="7845936" y="2722836"/>
            <a:ext cx="2841660" cy="3416320"/>
          </a:xfrm>
          <a:prstGeom prst="rect">
            <a:avLst/>
          </a:prstGeom>
          <a:noFill/>
          <a:ln>
            <a:noFill/>
          </a:ln>
        </p:spPr>
        <p:txBody>
          <a:bodyPr wrap="square" rtlCol="0">
            <a:spAutoFit/>
          </a:bodyPr>
          <a:lstStyle/>
          <a:p>
            <a:pPr defTabSz="1219170" latinLnBrk="1"/>
            <a:r>
              <a:rPr lang="es-MX" altLang="ko-KR" sz="2400" dirty="0">
                <a:solidFill>
                  <a:schemeClr val="bg1"/>
                </a:solidFill>
                <a:latin typeface="Century Gothic" panose="020B0502020202020204" pitchFamily="34" charset="0"/>
                <a:cs typeface="Arial" pitchFamily="34" charset="0"/>
              </a:rPr>
              <a:t>2. </a:t>
            </a:r>
            <a:r>
              <a:rPr lang="es-ES" altLang="ko-KR" sz="2400" dirty="0">
                <a:solidFill>
                  <a:schemeClr val="bg1"/>
                </a:solidFill>
                <a:latin typeface="Century Gothic" panose="020B0502020202020204" pitchFamily="34" charset="0"/>
                <a:cs typeface="Arial" pitchFamily="34" charset="0"/>
              </a:rPr>
              <a:t>Incluso cuando “manipula” a la gente, nunca les roba la capacidad de elegir si, en última instancia, para servir a Dios y ser salvados.</a:t>
            </a:r>
            <a:endParaRPr lang="es-MX" altLang="ko-KR" sz="2400" dirty="0">
              <a:solidFill>
                <a:schemeClr val="bg1"/>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1523794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DA7F76BC-FC3C-4FD2-9B96-67E1B138E80A}"/>
              </a:ext>
            </a:extLst>
          </p:cNvPr>
          <p:cNvPicPr>
            <a:picLocks noChangeAspect="1"/>
          </p:cNvPicPr>
          <p:nvPr/>
        </p:nvPicPr>
        <p:blipFill>
          <a:blip r:embed="rId2"/>
          <a:srcRect b="15746"/>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0434CAF1-59B9-648C-BF69-244573564DB2}"/>
              </a:ext>
            </a:extLst>
          </p:cNvPr>
          <p:cNvGrpSpPr/>
          <p:nvPr/>
        </p:nvGrpSpPr>
        <p:grpSpPr>
          <a:xfrm>
            <a:off x="736683" y="1758264"/>
            <a:ext cx="3049199" cy="3049207"/>
            <a:chOff x="882599" y="1916765"/>
            <a:chExt cx="1156229" cy="1212404"/>
          </a:xfrm>
        </p:grpSpPr>
        <p:sp>
          <p:nvSpPr>
            <p:cNvPr id="6" name="Diagrama de flujo: conector 5">
              <a:extLst>
                <a:ext uri="{FF2B5EF4-FFF2-40B4-BE49-F238E27FC236}">
                  <a16:creationId xmlns:a16="http://schemas.microsoft.com/office/drawing/2014/main" id="{950AF7DF-9F13-C7D2-FDE8-A3E3D999AD8D}"/>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HEBREOS: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Abandonar la Fe/ Perseverar en la Fe</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A30C5E41-0545-B26F-D376-8DDB3AF0F7C9}"/>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0" name="Rectangle 3">
            <a:extLst>
              <a:ext uri="{FF2B5EF4-FFF2-40B4-BE49-F238E27FC236}">
                <a16:creationId xmlns:a16="http://schemas.microsoft.com/office/drawing/2014/main" id="{2681698C-C429-48A6-C237-062DDC9AEFF4}"/>
              </a:ext>
            </a:extLst>
          </p:cNvPr>
          <p:cNvSpPr txBox="1">
            <a:spLocks noChangeArrowheads="1"/>
          </p:cNvSpPr>
          <p:nvPr/>
        </p:nvSpPr>
        <p:spPr>
          <a:xfrm>
            <a:off x="4504680" y="1032510"/>
            <a:ext cx="6971040" cy="511302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defRPr/>
            </a:pPr>
            <a:r>
              <a:rPr lang="es-MX" sz="3100" dirty="0">
                <a:solidFill>
                  <a:schemeClr val="bg1"/>
                </a:solidFill>
                <a:latin typeface="Century Gothic" panose="020B0502020202020204" pitchFamily="34" charset="0"/>
              </a:rPr>
              <a:t>Ellos nunca entrarán en mi reposo 3:11, 4:5</a:t>
            </a:r>
          </a:p>
          <a:p>
            <a:pPr>
              <a:buFont typeface="Courier New" panose="02070309020205020404" pitchFamily="49" charset="0"/>
              <a:buChar char="o"/>
              <a:defRPr/>
            </a:pPr>
            <a:r>
              <a:rPr lang="es-MX" sz="3100" dirty="0">
                <a:solidFill>
                  <a:schemeClr val="bg1"/>
                </a:solidFill>
                <a:latin typeface="Century Gothic" panose="020B0502020202020204" pitchFamily="34" charset="0"/>
              </a:rPr>
              <a:t>Nosotros hemos venido a compartir en Cristo </a:t>
            </a:r>
            <a:r>
              <a:rPr lang="es-MX" sz="3100" b="1" i="1" dirty="0">
                <a:solidFill>
                  <a:schemeClr val="bg1"/>
                </a:solidFill>
                <a:latin typeface="Century Gothic" panose="020B0502020202020204" pitchFamily="34" charset="0"/>
              </a:rPr>
              <a:t>si en verdad nos mantenemos firme hasta el fin la confianza que tuvimos al principio</a:t>
            </a:r>
            <a:r>
              <a:rPr lang="es-MX" sz="3100" i="1" dirty="0">
                <a:solidFill>
                  <a:schemeClr val="bg1"/>
                </a:solidFill>
                <a:latin typeface="Century Gothic" panose="020B0502020202020204" pitchFamily="34" charset="0"/>
              </a:rPr>
              <a:t>. </a:t>
            </a:r>
            <a:r>
              <a:rPr lang="es-MX" sz="3100" dirty="0">
                <a:solidFill>
                  <a:schemeClr val="bg1"/>
                </a:solidFill>
                <a:latin typeface="Century Gothic" panose="020B0502020202020204" pitchFamily="34" charset="0"/>
              </a:rPr>
              <a:t>3:14</a:t>
            </a:r>
          </a:p>
          <a:p>
            <a:pPr>
              <a:buFont typeface="Courier New" panose="02070309020205020404" pitchFamily="49" charset="0"/>
              <a:buChar char="o"/>
              <a:defRPr/>
            </a:pPr>
            <a:r>
              <a:rPr lang="es-MX" sz="3100" dirty="0">
                <a:solidFill>
                  <a:schemeClr val="bg1"/>
                </a:solidFill>
                <a:latin typeface="Century Gothic" panose="020B0502020202020204" pitchFamily="34" charset="0"/>
              </a:rPr>
              <a:t>no pudieron entrar a causa de su incredulidad. 3:19</a:t>
            </a:r>
          </a:p>
          <a:p>
            <a:pPr>
              <a:buFont typeface="Courier New" panose="02070309020205020404" pitchFamily="49" charset="0"/>
              <a:buChar char="o"/>
              <a:defRPr/>
            </a:pPr>
            <a:r>
              <a:rPr lang="es-MX" sz="3100" dirty="0">
                <a:solidFill>
                  <a:schemeClr val="bg1"/>
                </a:solidFill>
                <a:latin typeface="Century Gothic" panose="020B0502020202020204" pitchFamily="34" charset="0"/>
              </a:rPr>
              <a:t>no sea que alguno de ustedes no lo logre.  4:1</a:t>
            </a:r>
          </a:p>
          <a:p>
            <a:pPr>
              <a:buFont typeface="Courier New" panose="02070309020205020404" pitchFamily="49" charset="0"/>
              <a:buChar char="o"/>
              <a:defRPr/>
            </a:pPr>
            <a:r>
              <a:rPr lang="es-MX" sz="3100" dirty="0">
                <a:solidFill>
                  <a:schemeClr val="bg1"/>
                </a:solidFill>
                <a:latin typeface="Century Gothic" panose="020B0502020202020204" pitchFamily="34" charset="0"/>
              </a:rPr>
              <a:t>Algunos… no entraron por causa de su desobediencia 4:6</a:t>
            </a:r>
          </a:p>
          <a:p>
            <a:pPr>
              <a:buFont typeface="Courier New" panose="02070309020205020404" pitchFamily="49" charset="0"/>
              <a:buChar char="o"/>
              <a:defRPr/>
            </a:pPr>
            <a:r>
              <a:rPr lang="es-MX" sz="3100" dirty="0">
                <a:solidFill>
                  <a:schemeClr val="bg1"/>
                </a:solidFill>
                <a:latin typeface="Century Gothic" panose="020B0502020202020204" pitchFamily="34" charset="0"/>
              </a:rPr>
              <a:t>Hagamos todo el esfuerzo posible para entrar en ese descanso </a:t>
            </a:r>
            <a:r>
              <a:rPr lang="es-MX" sz="3100" b="1" i="1" dirty="0">
                <a:solidFill>
                  <a:schemeClr val="bg1"/>
                </a:solidFill>
                <a:latin typeface="Century Gothic" panose="020B0502020202020204" pitchFamily="34" charset="0"/>
              </a:rPr>
              <a:t>para que nadie caiga al seguir</a:t>
            </a:r>
            <a:r>
              <a:rPr lang="es-MX" sz="3100" dirty="0">
                <a:solidFill>
                  <a:schemeClr val="bg1"/>
                </a:solidFill>
                <a:latin typeface="Century Gothic" panose="020B0502020202020204" pitchFamily="34" charset="0"/>
              </a:rPr>
              <a:t> aquel ejemplo de desobediencia 4:11</a:t>
            </a:r>
          </a:p>
          <a:p>
            <a:pPr>
              <a:buFont typeface="Courier New" panose="02070309020205020404" pitchFamily="49" charset="0"/>
              <a:buChar char="o"/>
              <a:defRPr/>
            </a:pPr>
            <a:endParaRPr lang="es-MX" sz="3100" dirty="0">
              <a:solidFill>
                <a:schemeClr val="bg1"/>
              </a:solidFill>
              <a:latin typeface="Century Gothic" panose="020B0502020202020204" pitchFamily="34" charset="0"/>
            </a:endParaRPr>
          </a:p>
          <a:p>
            <a:pPr>
              <a:buFont typeface="Courier New" panose="02070309020205020404" pitchFamily="49" charset="0"/>
              <a:buChar char="o"/>
              <a:defRPr/>
            </a:pPr>
            <a:r>
              <a:rPr lang="es-MX" sz="3100" dirty="0">
                <a:solidFill>
                  <a:schemeClr val="bg1"/>
                </a:solidFill>
                <a:latin typeface="Century Gothic" panose="020B0502020202020204" pitchFamily="34" charset="0"/>
              </a:rPr>
              <a:t>¿Entiendes el punto?</a:t>
            </a:r>
          </a:p>
          <a:p>
            <a:pPr>
              <a:defRPr/>
            </a:pPr>
            <a:endParaRPr lang="es-MX"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64312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1">
            <a:extLst>
              <a:ext uri="{FF2B5EF4-FFF2-40B4-BE49-F238E27FC236}">
                <a16:creationId xmlns:a16="http://schemas.microsoft.com/office/drawing/2014/main" id="{4EE72D91-936D-E166-E579-A9801B4C45B8}"/>
              </a:ext>
            </a:extLst>
          </p:cNvPr>
          <p:cNvPicPr>
            <a:picLocks noChangeAspect="1"/>
          </p:cNvPicPr>
          <p:nvPr/>
        </p:nvPicPr>
        <p:blipFill>
          <a:blip r:embed="rId2">
            <a:alphaModFix amt="50000"/>
          </a:blip>
          <a:srcRect t="770" b="14976"/>
          <a:stretch>
            <a:fillRect/>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8F9330E8-86BC-C37E-E99D-E5A8216A0DD3}"/>
              </a:ext>
            </a:extLst>
          </p:cNvPr>
          <p:cNvSpPr>
            <a:spLocks noChangeArrowheads="1"/>
          </p:cNvSpPr>
          <p:nvPr/>
        </p:nvSpPr>
        <p:spPr bwMode="auto">
          <a:xfrm>
            <a:off x="1412875" y="603251"/>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eaLnBrk="1" hangingPunct="1">
              <a:spcBef>
                <a:spcPct val="0"/>
              </a:spcBef>
              <a:buClrTx/>
              <a:buFontTx/>
              <a:buNone/>
            </a:pPr>
            <a:r>
              <a:rPr lang="es-MX" altLang="en-US" sz="1600" dirty="0">
                <a:solidFill>
                  <a:schemeClr val="bg1"/>
                </a:solidFill>
                <a:latin typeface="Impact" panose="020B0806030902050204" pitchFamily="34" charset="0"/>
                <a:cs typeface="Times New Roman" panose="02020603050405020304" pitchFamily="18" charset="0"/>
              </a:rPr>
              <a:t> </a:t>
            </a:r>
            <a:endParaRPr lang="es-MX" altLang="en-US" sz="1800" i="1" dirty="0">
              <a:solidFill>
                <a:schemeClr val="bg1"/>
              </a:solidFill>
              <a:latin typeface="Impact" panose="020B0806030902050204" pitchFamily="34" charset="0"/>
              <a:cs typeface="Times New Roman" panose="02020603050405020304" pitchFamily="18" charset="0"/>
            </a:endParaRPr>
          </a:p>
          <a:p>
            <a:pPr>
              <a:spcBef>
                <a:spcPct val="0"/>
              </a:spcBef>
              <a:buClrTx/>
              <a:buFontTx/>
              <a:buNone/>
            </a:pPr>
            <a:r>
              <a:rPr lang="es-MX" altLang="en-US" sz="2000" b="1" dirty="0">
                <a:solidFill>
                  <a:schemeClr val="bg1"/>
                </a:solidFill>
                <a:latin typeface="Impact" panose="020B0806030902050204" pitchFamily="34" charset="0"/>
                <a:cs typeface="Times New Roman" panose="02020603050405020304" pitchFamily="18" charset="0"/>
              </a:rPr>
              <a:t>        </a:t>
            </a:r>
            <a:r>
              <a:rPr lang="en-US" altLang="en-US" sz="2000" b="1" dirty="0">
                <a:solidFill>
                  <a:schemeClr val="bg1"/>
                </a:solidFill>
                <a:latin typeface="Impact" panose="020B0806030902050204" pitchFamily="34" charset="0"/>
                <a:cs typeface="Times New Roman" panose="02020603050405020304" pitchFamily="18" charset="0"/>
              </a:rPr>
              <a:t>     </a:t>
            </a:r>
            <a:r>
              <a:rPr lang="es-MX" altLang="en-US" sz="2000" b="1" dirty="0">
                <a:solidFill>
                  <a:schemeClr val="bg1"/>
                </a:solidFill>
                <a:latin typeface="Impact" panose="020B0806030902050204" pitchFamily="34" charset="0"/>
                <a:cs typeface="Times New Roman" panose="02020603050405020304" pitchFamily="18" charset="0"/>
              </a:rPr>
              <a:t> </a:t>
            </a:r>
            <a:r>
              <a:rPr lang="es-ES" altLang="en-US" sz="4400" b="1" dirty="0">
                <a:solidFill>
                  <a:schemeClr val="bg1"/>
                </a:solidFill>
                <a:latin typeface="Impact" panose="020B0806030902050204" pitchFamily="34" charset="0"/>
                <a:cs typeface="Times New Roman" panose="02020603050405020304" pitchFamily="18" charset="0"/>
              </a:rPr>
              <a:t>Tipo/antitipo histórico en el Éxodo</a:t>
            </a:r>
            <a:endParaRPr lang="es-MX" altLang="en-US" sz="4400" dirty="0">
              <a:solidFill>
                <a:schemeClr val="bg1"/>
              </a:solidFill>
              <a:latin typeface="Impact" panose="020B0806030902050204" pitchFamily="34" charset="0"/>
            </a:endParaRPr>
          </a:p>
        </p:txBody>
      </p:sp>
      <p:grpSp>
        <p:nvGrpSpPr>
          <p:cNvPr id="4" name="Group 3">
            <a:extLst>
              <a:ext uri="{FF2B5EF4-FFF2-40B4-BE49-F238E27FC236}">
                <a16:creationId xmlns:a16="http://schemas.microsoft.com/office/drawing/2014/main" id="{E7E89DB8-9490-32DF-6F6F-D2BD299101D5}"/>
              </a:ext>
            </a:extLst>
          </p:cNvPr>
          <p:cNvGrpSpPr>
            <a:grpSpLocks/>
          </p:cNvGrpSpPr>
          <p:nvPr/>
        </p:nvGrpSpPr>
        <p:grpSpPr bwMode="auto">
          <a:xfrm>
            <a:off x="3173730" y="2068831"/>
            <a:ext cx="5410200" cy="3857625"/>
            <a:chOff x="-3" y="631"/>
            <a:chExt cx="1798" cy="2430"/>
          </a:xfrm>
        </p:grpSpPr>
        <p:grpSp>
          <p:nvGrpSpPr>
            <p:cNvPr id="5" name="Group 4">
              <a:extLst>
                <a:ext uri="{FF2B5EF4-FFF2-40B4-BE49-F238E27FC236}">
                  <a16:creationId xmlns:a16="http://schemas.microsoft.com/office/drawing/2014/main" id="{F4BF7F27-E0A8-C6C7-3796-10564EBEDBFF}"/>
                </a:ext>
              </a:extLst>
            </p:cNvPr>
            <p:cNvGrpSpPr>
              <a:grpSpLocks/>
            </p:cNvGrpSpPr>
            <p:nvPr/>
          </p:nvGrpSpPr>
          <p:grpSpPr bwMode="auto">
            <a:xfrm>
              <a:off x="0" y="634"/>
              <a:ext cx="1792" cy="2424"/>
              <a:chOff x="0" y="634"/>
              <a:chExt cx="1792" cy="2424"/>
            </a:xfrm>
          </p:grpSpPr>
          <p:grpSp>
            <p:nvGrpSpPr>
              <p:cNvPr id="8" name="Group 5">
                <a:extLst>
                  <a:ext uri="{FF2B5EF4-FFF2-40B4-BE49-F238E27FC236}">
                    <a16:creationId xmlns:a16="http://schemas.microsoft.com/office/drawing/2014/main" id="{BA919B0A-00B4-0BA5-F77D-02A474E7D9F0}"/>
                  </a:ext>
                </a:extLst>
              </p:cNvPr>
              <p:cNvGrpSpPr>
                <a:grpSpLocks/>
              </p:cNvGrpSpPr>
              <p:nvPr/>
            </p:nvGrpSpPr>
            <p:grpSpPr bwMode="auto">
              <a:xfrm>
                <a:off x="0" y="634"/>
                <a:ext cx="885" cy="697"/>
                <a:chOff x="0" y="634"/>
                <a:chExt cx="885" cy="697"/>
              </a:xfrm>
            </p:grpSpPr>
            <p:sp>
              <p:nvSpPr>
                <p:cNvPr id="30" name="Rectangle 6">
                  <a:extLst>
                    <a:ext uri="{FF2B5EF4-FFF2-40B4-BE49-F238E27FC236}">
                      <a16:creationId xmlns:a16="http://schemas.microsoft.com/office/drawing/2014/main" id="{F85E784B-80F4-712A-E5FC-7451CD152171}"/>
                    </a:ext>
                  </a:extLst>
                </p:cNvPr>
                <p:cNvSpPr>
                  <a:spLocks noChangeArrowheads="1"/>
                </p:cNvSpPr>
                <p:nvPr/>
              </p:nvSpPr>
              <p:spPr bwMode="auto">
                <a:xfrm>
                  <a:off x="43" y="725"/>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algn="ctr" eaLnBrk="1" hangingPunct="1">
                    <a:spcBef>
                      <a:spcPct val="0"/>
                    </a:spcBef>
                    <a:buClrTx/>
                    <a:buFontTx/>
                    <a:buNone/>
                  </a:pPr>
                  <a:r>
                    <a:rPr lang="es-MX" sz="1800" b="1" noProof="0" dirty="0">
                      <a:solidFill>
                        <a:schemeClr val="bg1"/>
                      </a:solidFill>
                      <a:latin typeface="Century Gothic" panose="020B0502020202020204" pitchFamily="34" charset="0"/>
                      <a:cs typeface="Times New Roman" panose="02020603050405020304" pitchFamily="18" charset="0"/>
                    </a:rPr>
                    <a:t>TIPO DEL ANTIGUO TESTAMENTO</a:t>
                  </a:r>
                  <a:endParaRPr lang="es-MX" sz="1800" b="1" i="1" noProof="0" dirty="0">
                    <a:solidFill>
                      <a:schemeClr val="bg1"/>
                    </a:solidFill>
                    <a:latin typeface="Century Gothic" panose="020B0502020202020204" pitchFamily="34" charset="0"/>
                    <a:cs typeface="Times New Roman" panose="02020603050405020304" pitchFamily="18" charset="0"/>
                  </a:endParaRPr>
                </a:p>
                <a:p>
                  <a:pPr algn="ctr">
                    <a:spcBef>
                      <a:spcPct val="0"/>
                    </a:spcBef>
                    <a:buClrTx/>
                    <a:buFontTx/>
                    <a:buNone/>
                  </a:pPr>
                  <a:endParaRPr lang="es-MX" sz="1800" noProof="0" dirty="0">
                    <a:solidFill>
                      <a:schemeClr val="bg1"/>
                    </a:solidFill>
                    <a:latin typeface="Century Gothic" panose="020B0502020202020204" pitchFamily="34" charset="0"/>
                  </a:endParaRPr>
                </a:p>
              </p:txBody>
            </p:sp>
            <p:sp>
              <p:nvSpPr>
                <p:cNvPr id="31" name="Rectangle 7">
                  <a:extLst>
                    <a:ext uri="{FF2B5EF4-FFF2-40B4-BE49-F238E27FC236}">
                      <a16:creationId xmlns:a16="http://schemas.microsoft.com/office/drawing/2014/main" id="{9BBC93C8-4315-3143-63B5-296CD3EA4E74}"/>
                    </a:ext>
                  </a:extLst>
                </p:cNvPr>
                <p:cNvSpPr>
                  <a:spLocks noChangeArrowheads="1"/>
                </p:cNvSpPr>
                <p:nvPr/>
              </p:nvSpPr>
              <p:spPr bwMode="auto">
                <a:xfrm>
                  <a:off x="0" y="634"/>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endParaRPr lang="es-MX" sz="1800" noProof="0" dirty="0">
                    <a:solidFill>
                      <a:schemeClr val="bg1"/>
                    </a:solidFill>
                    <a:latin typeface="Century Gothic" panose="020B0502020202020204" pitchFamily="34" charset="0"/>
                  </a:endParaRPr>
                </a:p>
              </p:txBody>
            </p:sp>
          </p:grpSp>
          <p:grpSp>
            <p:nvGrpSpPr>
              <p:cNvPr id="9" name="Group 8">
                <a:extLst>
                  <a:ext uri="{FF2B5EF4-FFF2-40B4-BE49-F238E27FC236}">
                    <a16:creationId xmlns:a16="http://schemas.microsoft.com/office/drawing/2014/main" id="{74C48197-9F91-E31C-F49C-DC6A0164337B}"/>
                  </a:ext>
                </a:extLst>
              </p:cNvPr>
              <p:cNvGrpSpPr>
                <a:grpSpLocks/>
              </p:cNvGrpSpPr>
              <p:nvPr/>
            </p:nvGrpSpPr>
            <p:grpSpPr bwMode="auto">
              <a:xfrm>
                <a:off x="885" y="634"/>
                <a:ext cx="907" cy="697"/>
                <a:chOff x="885" y="634"/>
                <a:chExt cx="907" cy="697"/>
              </a:xfrm>
            </p:grpSpPr>
            <p:sp>
              <p:nvSpPr>
                <p:cNvPr id="28" name="Rectangle 9">
                  <a:extLst>
                    <a:ext uri="{FF2B5EF4-FFF2-40B4-BE49-F238E27FC236}">
                      <a16:creationId xmlns:a16="http://schemas.microsoft.com/office/drawing/2014/main" id="{CF72718A-AC59-30E9-1D8E-0F6E33D1A8D1}"/>
                    </a:ext>
                  </a:extLst>
                </p:cNvPr>
                <p:cNvSpPr>
                  <a:spLocks noChangeArrowheads="1"/>
                </p:cNvSpPr>
                <p:nvPr/>
              </p:nvSpPr>
              <p:spPr bwMode="auto">
                <a:xfrm>
                  <a:off x="928" y="725"/>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algn="ctr" eaLnBrk="1" hangingPunct="1">
                    <a:spcBef>
                      <a:spcPct val="0"/>
                    </a:spcBef>
                    <a:buClrTx/>
                    <a:buFontTx/>
                    <a:buNone/>
                  </a:pPr>
                  <a:r>
                    <a:rPr lang="es-MX" sz="1800" b="1" noProof="0" dirty="0">
                      <a:solidFill>
                        <a:schemeClr val="bg1"/>
                      </a:solidFill>
                      <a:latin typeface="Century Gothic" panose="020B0502020202020204" pitchFamily="34" charset="0"/>
                      <a:cs typeface="Times New Roman" panose="02020603050405020304" pitchFamily="18" charset="0"/>
                    </a:rPr>
                    <a:t>ANTITIPO DEL NUEVO TESTAMENTO</a:t>
                  </a:r>
                </a:p>
                <a:p>
                  <a:pPr algn="ctr">
                    <a:spcBef>
                      <a:spcPct val="0"/>
                    </a:spcBef>
                    <a:buClrTx/>
                    <a:buFontTx/>
                    <a:buNone/>
                  </a:pPr>
                  <a:endParaRPr lang="es-MX" sz="2400" noProof="0" dirty="0">
                    <a:solidFill>
                      <a:schemeClr val="bg1"/>
                    </a:solidFill>
                    <a:latin typeface="Century Gothic" panose="020B0502020202020204" pitchFamily="34" charset="0"/>
                  </a:endParaRPr>
                </a:p>
              </p:txBody>
            </p:sp>
            <p:sp>
              <p:nvSpPr>
                <p:cNvPr id="29" name="Rectangle 10">
                  <a:extLst>
                    <a:ext uri="{FF2B5EF4-FFF2-40B4-BE49-F238E27FC236}">
                      <a16:creationId xmlns:a16="http://schemas.microsoft.com/office/drawing/2014/main" id="{8E520096-1C6B-1245-565C-15CF4EA58FE7}"/>
                    </a:ext>
                  </a:extLst>
                </p:cNvPr>
                <p:cNvSpPr>
                  <a:spLocks noChangeArrowheads="1"/>
                </p:cNvSpPr>
                <p:nvPr/>
              </p:nvSpPr>
              <p:spPr bwMode="auto">
                <a:xfrm>
                  <a:off x="885" y="634"/>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endParaRPr lang="es-MX" sz="1800" noProof="0" dirty="0">
                    <a:solidFill>
                      <a:schemeClr val="bg1"/>
                    </a:solidFill>
                    <a:latin typeface="Century Gothic" panose="020B0502020202020204" pitchFamily="34" charset="0"/>
                  </a:endParaRPr>
                </a:p>
              </p:txBody>
            </p:sp>
          </p:grpSp>
          <p:grpSp>
            <p:nvGrpSpPr>
              <p:cNvPr id="10" name="Group 11">
                <a:extLst>
                  <a:ext uri="{FF2B5EF4-FFF2-40B4-BE49-F238E27FC236}">
                    <a16:creationId xmlns:a16="http://schemas.microsoft.com/office/drawing/2014/main" id="{9C409ABB-3F35-9161-7952-A6A9B4383DB0}"/>
                  </a:ext>
                </a:extLst>
              </p:cNvPr>
              <p:cNvGrpSpPr>
                <a:grpSpLocks/>
              </p:cNvGrpSpPr>
              <p:nvPr/>
            </p:nvGrpSpPr>
            <p:grpSpPr bwMode="auto">
              <a:xfrm>
                <a:off x="0" y="1250"/>
                <a:ext cx="885" cy="560"/>
                <a:chOff x="0" y="1250"/>
                <a:chExt cx="885" cy="560"/>
              </a:xfrm>
            </p:grpSpPr>
            <p:sp>
              <p:nvSpPr>
                <p:cNvPr id="26" name="Rectangle 12">
                  <a:extLst>
                    <a:ext uri="{FF2B5EF4-FFF2-40B4-BE49-F238E27FC236}">
                      <a16:creationId xmlns:a16="http://schemas.microsoft.com/office/drawing/2014/main" id="{24EE49EE-050B-D8AD-0314-B9EF02F62C7C}"/>
                    </a:ext>
                  </a:extLst>
                </p:cNvPr>
                <p:cNvSpPr>
                  <a:spLocks noChangeArrowheads="1"/>
                </p:cNvSpPr>
                <p:nvPr/>
              </p:nvSpPr>
              <p:spPr bwMode="auto">
                <a:xfrm>
                  <a:off x="43" y="1310"/>
                  <a:ext cx="799"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eaLnBrk="1" hangingPunct="1">
                    <a:spcBef>
                      <a:spcPct val="0"/>
                    </a:spcBef>
                    <a:buClrTx/>
                    <a:buFontTx/>
                    <a:buNone/>
                  </a:pPr>
                  <a:r>
                    <a:rPr lang="es-MX" sz="1800" b="1" noProof="0" dirty="0">
                      <a:solidFill>
                        <a:schemeClr val="bg1"/>
                      </a:solidFill>
                      <a:latin typeface="Century Gothic" panose="020B0502020202020204" pitchFamily="34" charset="0"/>
                      <a:cs typeface="Times New Roman" panose="02020603050405020304" pitchFamily="18" charset="0"/>
                    </a:rPr>
                    <a:t>LA ESCLAVITUD EN EGIPTO</a:t>
                  </a:r>
                  <a:endParaRPr lang="es-MX" sz="1800" b="1" i="1" noProof="0" dirty="0">
                    <a:solidFill>
                      <a:schemeClr val="bg1"/>
                    </a:solidFill>
                    <a:latin typeface="Century Gothic" panose="020B0502020202020204" pitchFamily="34" charset="0"/>
                    <a:cs typeface="Times New Roman" panose="02020603050405020304" pitchFamily="18" charset="0"/>
                  </a:endParaRPr>
                </a:p>
                <a:p>
                  <a:pPr>
                    <a:spcBef>
                      <a:spcPct val="0"/>
                    </a:spcBef>
                    <a:buClrTx/>
                    <a:buFontTx/>
                    <a:buNone/>
                  </a:pPr>
                  <a:endParaRPr lang="es-MX" sz="1800" b="1" noProof="0" dirty="0">
                    <a:solidFill>
                      <a:schemeClr val="bg1"/>
                    </a:solidFill>
                    <a:latin typeface="Century Gothic" panose="020B0502020202020204" pitchFamily="34" charset="0"/>
                  </a:endParaRPr>
                </a:p>
              </p:txBody>
            </p:sp>
            <p:sp>
              <p:nvSpPr>
                <p:cNvPr id="27" name="Rectangle 13">
                  <a:extLst>
                    <a:ext uri="{FF2B5EF4-FFF2-40B4-BE49-F238E27FC236}">
                      <a16:creationId xmlns:a16="http://schemas.microsoft.com/office/drawing/2014/main" id="{26CD20AF-EC96-CC76-9866-3FC393F779EB}"/>
                    </a:ext>
                  </a:extLst>
                </p:cNvPr>
                <p:cNvSpPr>
                  <a:spLocks noChangeArrowheads="1"/>
                </p:cNvSpPr>
                <p:nvPr/>
              </p:nvSpPr>
              <p:spPr bwMode="auto">
                <a:xfrm>
                  <a:off x="0" y="1250"/>
                  <a:ext cx="885"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endParaRPr lang="es-MX" sz="1800" noProof="0" dirty="0">
                    <a:solidFill>
                      <a:schemeClr val="bg1"/>
                    </a:solidFill>
                    <a:latin typeface="Century Gothic" panose="020B0502020202020204" pitchFamily="34" charset="0"/>
                  </a:endParaRPr>
                </a:p>
              </p:txBody>
            </p:sp>
          </p:grpSp>
          <p:grpSp>
            <p:nvGrpSpPr>
              <p:cNvPr id="11" name="Group 14">
                <a:extLst>
                  <a:ext uri="{FF2B5EF4-FFF2-40B4-BE49-F238E27FC236}">
                    <a16:creationId xmlns:a16="http://schemas.microsoft.com/office/drawing/2014/main" id="{82AF30B6-4852-BEBF-41F3-C62ECF738EF6}"/>
                  </a:ext>
                </a:extLst>
              </p:cNvPr>
              <p:cNvGrpSpPr>
                <a:grpSpLocks/>
              </p:cNvGrpSpPr>
              <p:nvPr/>
            </p:nvGrpSpPr>
            <p:grpSpPr bwMode="auto">
              <a:xfrm>
                <a:off x="885" y="1240"/>
                <a:ext cx="907" cy="563"/>
                <a:chOff x="885" y="1240"/>
                <a:chExt cx="907" cy="563"/>
              </a:xfrm>
            </p:grpSpPr>
            <p:sp>
              <p:nvSpPr>
                <p:cNvPr id="24" name="Rectangle 15">
                  <a:extLst>
                    <a:ext uri="{FF2B5EF4-FFF2-40B4-BE49-F238E27FC236}">
                      <a16:creationId xmlns:a16="http://schemas.microsoft.com/office/drawing/2014/main" id="{529D94E6-AEC4-04A3-3414-A95D01BBC12A}"/>
                    </a:ext>
                  </a:extLst>
                </p:cNvPr>
                <p:cNvSpPr>
                  <a:spLocks noChangeArrowheads="1"/>
                </p:cNvSpPr>
                <p:nvPr/>
              </p:nvSpPr>
              <p:spPr bwMode="auto">
                <a:xfrm>
                  <a:off x="928" y="1303"/>
                  <a:ext cx="821"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eaLnBrk="1" hangingPunct="1">
                    <a:spcBef>
                      <a:spcPct val="0"/>
                    </a:spcBef>
                    <a:buClrTx/>
                    <a:buFontTx/>
                    <a:buNone/>
                  </a:pPr>
                  <a:r>
                    <a:rPr lang="es-MX" sz="1800" b="1" noProof="0" dirty="0">
                      <a:solidFill>
                        <a:schemeClr val="bg1"/>
                      </a:solidFill>
                      <a:latin typeface="Century Gothic" panose="020B0502020202020204" pitchFamily="34" charset="0"/>
                      <a:cs typeface="Times New Roman" panose="02020603050405020304" pitchFamily="18" charset="0"/>
                    </a:rPr>
                    <a:t>PERDIDO, ESCLAVO DEL PECADO</a:t>
                  </a:r>
                  <a:endParaRPr lang="es-MX" sz="1800" b="1" i="1" noProof="0" dirty="0">
                    <a:solidFill>
                      <a:schemeClr val="bg1"/>
                    </a:solidFill>
                    <a:latin typeface="Century Gothic" panose="020B0502020202020204" pitchFamily="34" charset="0"/>
                    <a:cs typeface="Times New Roman" panose="02020603050405020304" pitchFamily="18" charset="0"/>
                  </a:endParaRPr>
                </a:p>
                <a:p>
                  <a:pPr>
                    <a:spcBef>
                      <a:spcPct val="0"/>
                    </a:spcBef>
                    <a:buClrTx/>
                    <a:buFontTx/>
                    <a:buNone/>
                  </a:pPr>
                  <a:endParaRPr lang="es-MX" sz="1800" noProof="0" dirty="0">
                    <a:solidFill>
                      <a:schemeClr val="bg1"/>
                    </a:solidFill>
                    <a:latin typeface="Century Gothic" panose="020B0502020202020204" pitchFamily="34" charset="0"/>
                  </a:endParaRPr>
                </a:p>
              </p:txBody>
            </p:sp>
            <p:sp>
              <p:nvSpPr>
                <p:cNvPr id="25" name="Rectangle 16">
                  <a:extLst>
                    <a:ext uri="{FF2B5EF4-FFF2-40B4-BE49-F238E27FC236}">
                      <a16:creationId xmlns:a16="http://schemas.microsoft.com/office/drawing/2014/main" id="{8F91378F-F8D2-9738-CFB8-41F3F75F928A}"/>
                    </a:ext>
                  </a:extLst>
                </p:cNvPr>
                <p:cNvSpPr>
                  <a:spLocks noChangeArrowheads="1"/>
                </p:cNvSpPr>
                <p:nvPr/>
              </p:nvSpPr>
              <p:spPr bwMode="auto">
                <a:xfrm>
                  <a:off x="885" y="1240"/>
                  <a:ext cx="907"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endParaRPr lang="es-MX" sz="1800" noProof="0" dirty="0">
                    <a:solidFill>
                      <a:schemeClr val="bg1"/>
                    </a:solidFill>
                    <a:latin typeface="Century Gothic" panose="020B0502020202020204" pitchFamily="34" charset="0"/>
                  </a:endParaRPr>
                </a:p>
              </p:txBody>
            </p:sp>
          </p:grpSp>
          <p:grpSp>
            <p:nvGrpSpPr>
              <p:cNvPr id="12" name="Group 17">
                <a:extLst>
                  <a:ext uri="{FF2B5EF4-FFF2-40B4-BE49-F238E27FC236}">
                    <a16:creationId xmlns:a16="http://schemas.microsoft.com/office/drawing/2014/main" id="{3D0D9255-4BAC-9BAF-0B76-E723AF569676}"/>
                  </a:ext>
                </a:extLst>
              </p:cNvPr>
              <p:cNvGrpSpPr>
                <a:grpSpLocks/>
              </p:cNvGrpSpPr>
              <p:nvPr/>
            </p:nvGrpSpPr>
            <p:grpSpPr bwMode="auto">
              <a:xfrm>
                <a:off x="0" y="1740"/>
                <a:ext cx="885" cy="712"/>
                <a:chOff x="0" y="1740"/>
                <a:chExt cx="885" cy="712"/>
              </a:xfrm>
            </p:grpSpPr>
            <p:sp>
              <p:nvSpPr>
                <p:cNvPr id="22" name="Rectangle 18">
                  <a:extLst>
                    <a:ext uri="{FF2B5EF4-FFF2-40B4-BE49-F238E27FC236}">
                      <a16:creationId xmlns:a16="http://schemas.microsoft.com/office/drawing/2014/main" id="{5C20F6E7-207C-FA8D-B72A-EBC5D9D96202}"/>
                    </a:ext>
                  </a:extLst>
                </p:cNvPr>
                <p:cNvSpPr>
                  <a:spLocks noChangeArrowheads="1"/>
                </p:cNvSpPr>
                <p:nvPr/>
              </p:nvSpPr>
              <p:spPr bwMode="auto">
                <a:xfrm>
                  <a:off x="43" y="1874"/>
                  <a:ext cx="79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eaLnBrk="1" hangingPunct="1">
                    <a:spcBef>
                      <a:spcPct val="0"/>
                    </a:spcBef>
                    <a:buClrTx/>
                    <a:buFontTx/>
                    <a:buNone/>
                  </a:pPr>
                  <a:r>
                    <a:rPr lang="es-MX" sz="1800" b="1" noProof="0" dirty="0">
                      <a:solidFill>
                        <a:schemeClr val="bg1"/>
                      </a:solidFill>
                      <a:latin typeface="Century Gothic" panose="020B0502020202020204" pitchFamily="34" charset="0"/>
                      <a:cs typeface="Times New Roman" panose="02020603050405020304" pitchFamily="18" charset="0"/>
                    </a:rPr>
                    <a:t>VAGANDO POR EL DESIERTO</a:t>
                  </a:r>
                  <a:endParaRPr lang="es-MX" sz="1800" b="1" noProof="0" dirty="0">
                    <a:solidFill>
                      <a:schemeClr val="bg1"/>
                    </a:solidFill>
                    <a:latin typeface="Century Gothic" panose="020B0502020202020204" pitchFamily="34" charset="0"/>
                  </a:endParaRPr>
                </a:p>
              </p:txBody>
            </p:sp>
            <p:sp>
              <p:nvSpPr>
                <p:cNvPr id="23" name="Rectangle 19">
                  <a:extLst>
                    <a:ext uri="{FF2B5EF4-FFF2-40B4-BE49-F238E27FC236}">
                      <a16:creationId xmlns:a16="http://schemas.microsoft.com/office/drawing/2014/main" id="{530F50A9-7AAC-0B0C-F218-5403575FE2D4}"/>
                    </a:ext>
                  </a:extLst>
                </p:cNvPr>
                <p:cNvSpPr>
                  <a:spLocks noChangeArrowheads="1"/>
                </p:cNvSpPr>
                <p:nvPr/>
              </p:nvSpPr>
              <p:spPr bwMode="auto">
                <a:xfrm>
                  <a:off x="0" y="1740"/>
                  <a:ext cx="885"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endParaRPr lang="es-MX" sz="1800" noProof="0" dirty="0">
                    <a:solidFill>
                      <a:schemeClr val="bg1"/>
                    </a:solidFill>
                    <a:latin typeface="Century Gothic" panose="020B0502020202020204" pitchFamily="34" charset="0"/>
                  </a:endParaRPr>
                </a:p>
              </p:txBody>
            </p:sp>
          </p:grpSp>
          <p:grpSp>
            <p:nvGrpSpPr>
              <p:cNvPr id="13" name="Group 20">
                <a:extLst>
                  <a:ext uri="{FF2B5EF4-FFF2-40B4-BE49-F238E27FC236}">
                    <a16:creationId xmlns:a16="http://schemas.microsoft.com/office/drawing/2014/main" id="{88A5CFEA-BE17-A0FA-865A-2EA1B79D0D12}"/>
                  </a:ext>
                </a:extLst>
              </p:cNvPr>
              <p:cNvGrpSpPr>
                <a:grpSpLocks/>
              </p:cNvGrpSpPr>
              <p:nvPr/>
            </p:nvGrpSpPr>
            <p:grpSpPr bwMode="auto">
              <a:xfrm>
                <a:off x="885" y="1740"/>
                <a:ext cx="907" cy="712"/>
                <a:chOff x="885" y="1740"/>
                <a:chExt cx="907" cy="712"/>
              </a:xfrm>
            </p:grpSpPr>
            <p:sp>
              <p:nvSpPr>
                <p:cNvPr id="20" name="Rectangle 21">
                  <a:extLst>
                    <a:ext uri="{FF2B5EF4-FFF2-40B4-BE49-F238E27FC236}">
                      <a16:creationId xmlns:a16="http://schemas.microsoft.com/office/drawing/2014/main" id="{1033FF08-42DD-3C21-A62F-8E26846FD3FA}"/>
                    </a:ext>
                  </a:extLst>
                </p:cNvPr>
                <p:cNvSpPr>
                  <a:spLocks noChangeArrowheads="1"/>
                </p:cNvSpPr>
                <p:nvPr/>
              </p:nvSpPr>
              <p:spPr bwMode="auto">
                <a:xfrm>
                  <a:off x="928" y="1772"/>
                  <a:ext cx="821" cy="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eaLnBrk="1" hangingPunct="1">
                    <a:spcBef>
                      <a:spcPct val="0"/>
                    </a:spcBef>
                    <a:buClrTx/>
                    <a:buFontTx/>
                    <a:buNone/>
                  </a:pPr>
                  <a:r>
                    <a:rPr lang="es-MX" sz="1800" b="1" noProof="0" dirty="0">
                      <a:solidFill>
                        <a:schemeClr val="bg1"/>
                      </a:solidFill>
                      <a:latin typeface="Century Gothic" panose="020B0502020202020204" pitchFamily="34" charset="0"/>
                      <a:cs typeface="Times New Roman" panose="02020603050405020304" pitchFamily="18" charset="0"/>
                    </a:rPr>
                    <a:t>SALVO, PERO VIVIENDO LA VIDA DE UN DISCÍPULO</a:t>
                  </a:r>
                </a:p>
                <a:p>
                  <a:pPr>
                    <a:spcBef>
                      <a:spcPct val="0"/>
                    </a:spcBef>
                    <a:buClrTx/>
                    <a:buFontTx/>
                    <a:buNone/>
                  </a:pPr>
                  <a:endParaRPr lang="es-MX" sz="2400" noProof="0" dirty="0">
                    <a:solidFill>
                      <a:schemeClr val="bg1"/>
                    </a:solidFill>
                    <a:latin typeface="Century Gothic" panose="020B0502020202020204" pitchFamily="34" charset="0"/>
                  </a:endParaRPr>
                </a:p>
              </p:txBody>
            </p:sp>
            <p:sp>
              <p:nvSpPr>
                <p:cNvPr id="21" name="Rectangle 22">
                  <a:extLst>
                    <a:ext uri="{FF2B5EF4-FFF2-40B4-BE49-F238E27FC236}">
                      <a16:creationId xmlns:a16="http://schemas.microsoft.com/office/drawing/2014/main" id="{26A8BE26-17B0-93BC-0E9B-EE974190913C}"/>
                    </a:ext>
                  </a:extLst>
                </p:cNvPr>
                <p:cNvSpPr>
                  <a:spLocks noChangeArrowheads="1"/>
                </p:cNvSpPr>
                <p:nvPr/>
              </p:nvSpPr>
              <p:spPr bwMode="auto">
                <a:xfrm>
                  <a:off x="885" y="1740"/>
                  <a:ext cx="907"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endParaRPr lang="es-MX" sz="1800" noProof="0" dirty="0">
                    <a:solidFill>
                      <a:schemeClr val="bg1"/>
                    </a:solidFill>
                    <a:latin typeface="Century Gothic" panose="020B0502020202020204" pitchFamily="34" charset="0"/>
                  </a:endParaRPr>
                </a:p>
              </p:txBody>
            </p:sp>
          </p:grpSp>
          <p:grpSp>
            <p:nvGrpSpPr>
              <p:cNvPr id="14" name="Group 23">
                <a:extLst>
                  <a:ext uri="{FF2B5EF4-FFF2-40B4-BE49-F238E27FC236}">
                    <a16:creationId xmlns:a16="http://schemas.microsoft.com/office/drawing/2014/main" id="{4F4B7A9C-6E70-11F2-839E-A644A1A3BA9A}"/>
                  </a:ext>
                </a:extLst>
              </p:cNvPr>
              <p:cNvGrpSpPr>
                <a:grpSpLocks/>
              </p:cNvGrpSpPr>
              <p:nvPr/>
            </p:nvGrpSpPr>
            <p:grpSpPr bwMode="auto">
              <a:xfrm>
                <a:off x="0" y="2452"/>
                <a:ext cx="885" cy="606"/>
                <a:chOff x="0" y="2452"/>
                <a:chExt cx="885" cy="606"/>
              </a:xfrm>
            </p:grpSpPr>
            <p:sp>
              <p:nvSpPr>
                <p:cNvPr id="18" name="Rectangle 24">
                  <a:extLst>
                    <a:ext uri="{FF2B5EF4-FFF2-40B4-BE49-F238E27FC236}">
                      <a16:creationId xmlns:a16="http://schemas.microsoft.com/office/drawing/2014/main" id="{863E28D0-8BCA-229C-C15D-D522230E7534}"/>
                    </a:ext>
                  </a:extLst>
                </p:cNvPr>
                <p:cNvSpPr>
                  <a:spLocks noChangeArrowheads="1"/>
                </p:cNvSpPr>
                <p:nvPr/>
              </p:nvSpPr>
              <p:spPr bwMode="auto">
                <a:xfrm>
                  <a:off x="43" y="2528"/>
                  <a:ext cx="799" cy="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eaLnBrk="1" hangingPunct="1">
                    <a:spcBef>
                      <a:spcPct val="0"/>
                    </a:spcBef>
                    <a:buClrTx/>
                    <a:buFontTx/>
                    <a:buNone/>
                  </a:pPr>
                  <a:r>
                    <a:rPr lang="es-MX" sz="1800" b="1" noProof="0" dirty="0">
                      <a:solidFill>
                        <a:schemeClr val="bg1"/>
                      </a:solidFill>
                      <a:latin typeface="Century Gothic" panose="020B0502020202020204" pitchFamily="34" charset="0"/>
                      <a:cs typeface="Times New Roman" panose="02020603050405020304" pitchFamily="18" charset="0"/>
                    </a:rPr>
                    <a:t>ENTRANDO EN LA TIERRA PROMETIDA</a:t>
                  </a:r>
                </a:p>
              </p:txBody>
            </p:sp>
            <p:sp>
              <p:nvSpPr>
                <p:cNvPr id="19" name="Rectangle 25">
                  <a:extLst>
                    <a:ext uri="{FF2B5EF4-FFF2-40B4-BE49-F238E27FC236}">
                      <a16:creationId xmlns:a16="http://schemas.microsoft.com/office/drawing/2014/main" id="{3CCE2538-CDF4-19BE-2539-7F9666FBB906}"/>
                    </a:ext>
                  </a:extLst>
                </p:cNvPr>
                <p:cNvSpPr>
                  <a:spLocks noChangeArrowheads="1"/>
                </p:cNvSpPr>
                <p:nvPr/>
              </p:nvSpPr>
              <p:spPr bwMode="auto">
                <a:xfrm>
                  <a:off x="0" y="2452"/>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endParaRPr lang="es-MX" sz="1800" noProof="0" dirty="0">
                    <a:solidFill>
                      <a:schemeClr val="bg1"/>
                    </a:solidFill>
                    <a:latin typeface="Century Gothic" panose="020B0502020202020204" pitchFamily="34" charset="0"/>
                  </a:endParaRPr>
                </a:p>
              </p:txBody>
            </p:sp>
          </p:grpSp>
          <p:grpSp>
            <p:nvGrpSpPr>
              <p:cNvPr id="15" name="Group 26">
                <a:extLst>
                  <a:ext uri="{FF2B5EF4-FFF2-40B4-BE49-F238E27FC236}">
                    <a16:creationId xmlns:a16="http://schemas.microsoft.com/office/drawing/2014/main" id="{B6999402-ED91-E180-E302-83C2EF343114}"/>
                  </a:ext>
                </a:extLst>
              </p:cNvPr>
              <p:cNvGrpSpPr>
                <a:grpSpLocks/>
              </p:cNvGrpSpPr>
              <p:nvPr/>
            </p:nvGrpSpPr>
            <p:grpSpPr bwMode="auto">
              <a:xfrm>
                <a:off x="885" y="2452"/>
                <a:ext cx="907" cy="606"/>
                <a:chOff x="885" y="2452"/>
                <a:chExt cx="907" cy="606"/>
              </a:xfrm>
            </p:grpSpPr>
            <p:sp>
              <p:nvSpPr>
                <p:cNvPr id="16" name="Rectangle 27">
                  <a:extLst>
                    <a:ext uri="{FF2B5EF4-FFF2-40B4-BE49-F238E27FC236}">
                      <a16:creationId xmlns:a16="http://schemas.microsoft.com/office/drawing/2014/main" id="{2EE7B02A-920F-9724-B413-C6DE2B15431C}"/>
                    </a:ext>
                  </a:extLst>
                </p:cNvPr>
                <p:cNvSpPr>
                  <a:spLocks noChangeArrowheads="1"/>
                </p:cNvSpPr>
                <p:nvPr/>
              </p:nvSpPr>
              <p:spPr bwMode="auto">
                <a:xfrm>
                  <a:off x="928" y="2601"/>
                  <a:ext cx="821"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eaLnBrk="1" hangingPunct="1">
                    <a:spcBef>
                      <a:spcPct val="0"/>
                    </a:spcBef>
                    <a:buClrTx/>
                    <a:buFontTx/>
                    <a:buNone/>
                  </a:pPr>
                  <a:r>
                    <a:rPr lang="es-MX" sz="1800" b="1" noProof="0" dirty="0">
                      <a:solidFill>
                        <a:schemeClr val="bg1"/>
                      </a:solidFill>
                      <a:latin typeface="Century Gothic" panose="020B0502020202020204" pitchFamily="34" charset="0"/>
                      <a:cs typeface="Times New Roman" panose="02020603050405020304" pitchFamily="18" charset="0"/>
                    </a:rPr>
                    <a:t>ENTRANDO AL CIELO</a:t>
                  </a:r>
                  <a:endParaRPr lang="es-MX" sz="1800" b="1" i="1" noProof="0" dirty="0">
                    <a:solidFill>
                      <a:schemeClr val="bg1"/>
                    </a:solidFill>
                    <a:latin typeface="Century Gothic" panose="020B0502020202020204" pitchFamily="34" charset="0"/>
                    <a:cs typeface="Times New Roman" panose="02020603050405020304" pitchFamily="18" charset="0"/>
                  </a:endParaRPr>
                </a:p>
                <a:p>
                  <a:pPr>
                    <a:spcBef>
                      <a:spcPct val="0"/>
                    </a:spcBef>
                    <a:buClrTx/>
                    <a:buFontTx/>
                    <a:buNone/>
                  </a:pPr>
                  <a:endParaRPr lang="es-MX" sz="1800" b="1" noProof="0" dirty="0">
                    <a:solidFill>
                      <a:schemeClr val="bg1"/>
                    </a:solidFill>
                    <a:latin typeface="Century Gothic" panose="020B0502020202020204" pitchFamily="34" charset="0"/>
                  </a:endParaRPr>
                </a:p>
              </p:txBody>
            </p:sp>
            <p:sp>
              <p:nvSpPr>
                <p:cNvPr id="17" name="Rectangle 28">
                  <a:extLst>
                    <a:ext uri="{FF2B5EF4-FFF2-40B4-BE49-F238E27FC236}">
                      <a16:creationId xmlns:a16="http://schemas.microsoft.com/office/drawing/2014/main" id="{3346B390-6506-2723-AED5-FF126B9A0775}"/>
                    </a:ext>
                  </a:extLst>
                </p:cNvPr>
                <p:cNvSpPr>
                  <a:spLocks noChangeArrowheads="1"/>
                </p:cNvSpPr>
                <p:nvPr/>
              </p:nvSpPr>
              <p:spPr bwMode="auto">
                <a:xfrm>
                  <a:off x="885" y="2452"/>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endParaRPr lang="es-MX" sz="1800" noProof="0" dirty="0">
                    <a:solidFill>
                      <a:schemeClr val="bg1"/>
                    </a:solidFill>
                    <a:latin typeface="Century Gothic" panose="020B0502020202020204" pitchFamily="34" charset="0"/>
                  </a:endParaRPr>
                </a:p>
              </p:txBody>
            </p:sp>
          </p:grpSp>
        </p:grpSp>
        <p:sp>
          <p:nvSpPr>
            <p:cNvPr id="6" name="Rectangle 29">
              <a:extLst>
                <a:ext uri="{FF2B5EF4-FFF2-40B4-BE49-F238E27FC236}">
                  <a16:creationId xmlns:a16="http://schemas.microsoft.com/office/drawing/2014/main" id="{5CAB307B-C052-7B94-E828-04DA1C93C396}"/>
                </a:ext>
              </a:extLst>
            </p:cNvPr>
            <p:cNvSpPr>
              <a:spLocks noChangeArrowheads="1"/>
            </p:cNvSpPr>
            <p:nvPr/>
          </p:nvSpPr>
          <p:spPr bwMode="auto">
            <a:xfrm>
              <a:off x="-3" y="631"/>
              <a:ext cx="1798" cy="243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endParaRPr lang="es-MX" sz="1800" noProof="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612256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D50D3FB-2256-224F-A035-548766D94ECD}"/>
              </a:ext>
            </a:extLst>
          </p:cNvPr>
          <p:cNvPicPr>
            <a:picLocks noChangeAspect="1"/>
          </p:cNvPicPr>
          <p:nvPr/>
        </p:nvPicPr>
        <p:blipFill>
          <a:blip r:embed="rId2"/>
          <a:srcRect l="50000" r="19188"/>
          <a:stretch>
            <a:fillRect/>
          </a:stretch>
        </p:blipFill>
        <p:spPr>
          <a:xfrm>
            <a:off x="0" y="0"/>
            <a:ext cx="3756660" cy="6858000"/>
          </a:xfrm>
          <a:prstGeom prst="rect">
            <a:avLst/>
          </a:prstGeom>
        </p:spPr>
      </p:pic>
      <p:sp>
        <p:nvSpPr>
          <p:cNvPr id="3" name="Rectangle 2">
            <a:extLst>
              <a:ext uri="{FF2B5EF4-FFF2-40B4-BE49-F238E27FC236}">
                <a16:creationId xmlns:a16="http://schemas.microsoft.com/office/drawing/2014/main" id="{62514CDC-E44C-6762-385C-E9EB1710DA43}"/>
              </a:ext>
            </a:extLst>
          </p:cNvPr>
          <p:cNvSpPr>
            <a:spLocks noChangeArrowheads="1"/>
          </p:cNvSpPr>
          <p:nvPr/>
        </p:nvSpPr>
        <p:spPr bwMode="auto">
          <a:xfrm>
            <a:off x="4480560" y="454661"/>
            <a:ext cx="71434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algn="ctr" eaLnBrk="1" hangingPunct="1">
              <a:spcBef>
                <a:spcPct val="0"/>
              </a:spcBef>
              <a:buClrTx/>
              <a:buFontTx/>
              <a:buNone/>
            </a:pPr>
            <a:r>
              <a:rPr lang="es-MX" sz="3600" b="1" noProof="0" dirty="0">
                <a:latin typeface="Impact" panose="020B0806030902050204" pitchFamily="34" charset="0"/>
                <a:cs typeface="Times New Roman" panose="02020603050405020304" pitchFamily="18" charset="0"/>
              </a:rPr>
              <a:t>Hebreos 6:4-6 ¿A quién le está hablando?</a:t>
            </a:r>
            <a:endParaRPr lang="es-MX" sz="6600" noProof="0" dirty="0">
              <a:latin typeface="Impact" panose="020B0806030902050204" pitchFamily="34" charset="0"/>
            </a:endParaRPr>
          </a:p>
        </p:txBody>
      </p:sp>
      <p:sp>
        <p:nvSpPr>
          <p:cNvPr id="6" name="Forma libre: forma 5">
            <a:extLst>
              <a:ext uri="{FF2B5EF4-FFF2-40B4-BE49-F238E27FC236}">
                <a16:creationId xmlns:a16="http://schemas.microsoft.com/office/drawing/2014/main" id="{F8DE1706-8F5D-39E1-73E7-B8302B23F9D1}"/>
              </a:ext>
            </a:extLst>
          </p:cNvPr>
          <p:cNvSpPr/>
          <p:nvPr/>
        </p:nvSpPr>
        <p:spPr>
          <a:xfrm>
            <a:off x="4619302" y="1860189"/>
            <a:ext cx="6666833" cy="835379"/>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MX" sz="2100" kern="1200" noProof="0" dirty="0">
                <a:latin typeface="Century Gothic" panose="020B0502020202020204" pitchFamily="34" charset="0"/>
              </a:rPr>
              <a:t>a. </a:t>
            </a:r>
            <a:r>
              <a:rPr lang="es-MX" sz="2100" noProof="0" dirty="0">
                <a:latin typeface="Century Gothic" panose="020B0502020202020204" pitchFamily="34" charset="0"/>
              </a:rPr>
              <a:t>Han </a:t>
            </a:r>
            <a:r>
              <a:rPr lang="es-MX" sz="2100" kern="1200" noProof="0" dirty="0">
                <a:latin typeface="Century Gothic" panose="020B0502020202020204" pitchFamily="34" charset="0"/>
              </a:rPr>
              <a:t>sido una vez iluminados (iglesia del NT “iluminado” = bautizado)</a:t>
            </a:r>
          </a:p>
        </p:txBody>
      </p:sp>
      <p:sp>
        <p:nvSpPr>
          <p:cNvPr id="7" name="Forma libre: forma 6">
            <a:extLst>
              <a:ext uri="{FF2B5EF4-FFF2-40B4-BE49-F238E27FC236}">
                <a16:creationId xmlns:a16="http://schemas.microsoft.com/office/drawing/2014/main" id="{DD1F6EC8-7838-2889-6C2D-E7F3DB7E0063}"/>
              </a:ext>
            </a:extLst>
          </p:cNvPr>
          <p:cNvSpPr/>
          <p:nvPr/>
        </p:nvSpPr>
        <p:spPr>
          <a:xfrm>
            <a:off x="4619302" y="2746225"/>
            <a:ext cx="6666833" cy="627632"/>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2430430"/>
              <a:satOff val="-165"/>
              <a:lumOff val="392"/>
              <a:alphaOff val="0"/>
            </a:schemeClr>
          </a:fillRef>
          <a:effectRef idx="2">
            <a:schemeClr val="accent5">
              <a:hueOff val="-2430430"/>
              <a:satOff val="-165"/>
              <a:lumOff val="392"/>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MX" sz="2100" kern="1200" noProof="0" dirty="0">
                <a:latin typeface="Century Gothic" panose="020B0502020202020204" pitchFamily="34" charset="0"/>
              </a:rPr>
              <a:t>b. Han saboreado el don celestial (¿salvación?)</a:t>
            </a:r>
          </a:p>
        </p:txBody>
      </p:sp>
      <p:sp>
        <p:nvSpPr>
          <p:cNvPr id="8" name="Forma libre: forma 7">
            <a:extLst>
              <a:ext uri="{FF2B5EF4-FFF2-40B4-BE49-F238E27FC236}">
                <a16:creationId xmlns:a16="http://schemas.microsoft.com/office/drawing/2014/main" id="{A4940A8F-5D94-E781-4B2E-8091F86D44D2}"/>
              </a:ext>
            </a:extLst>
          </p:cNvPr>
          <p:cNvSpPr/>
          <p:nvPr/>
        </p:nvSpPr>
        <p:spPr>
          <a:xfrm>
            <a:off x="4619302" y="3424514"/>
            <a:ext cx="6666833" cy="627632"/>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4860860"/>
              <a:satOff val="-330"/>
              <a:lumOff val="784"/>
              <a:alphaOff val="0"/>
            </a:schemeClr>
          </a:fillRef>
          <a:effectRef idx="2">
            <a:schemeClr val="accent5">
              <a:hueOff val="-4860860"/>
              <a:satOff val="-330"/>
              <a:lumOff val="784"/>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MX" sz="2100" kern="1200" noProof="0" dirty="0">
                <a:latin typeface="Century Gothic" panose="020B0502020202020204" pitchFamily="34" charset="0"/>
              </a:rPr>
              <a:t>c. </a:t>
            </a:r>
            <a:r>
              <a:rPr lang="es-MX" sz="2100" noProof="0" dirty="0">
                <a:latin typeface="Century Gothic" panose="020B0502020202020204" pitchFamily="34" charset="0"/>
              </a:rPr>
              <a:t>Han tenido parte</a:t>
            </a:r>
            <a:r>
              <a:rPr lang="es-MX" sz="2100" kern="1200" noProof="0" dirty="0">
                <a:latin typeface="Century Gothic" panose="020B0502020202020204" pitchFamily="34" charset="0"/>
              </a:rPr>
              <a:t> </a:t>
            </a:r>
            <a:r>
              <a:rPr lang="es-MX" sz="2100" noProof="0" dirty="0">
                <a:latin typeface="Century Gothic" panose="020B0502020202020204" pitchFamily="34" charset="0"/>
              </a:rPr>
              <a:t>en </a:t>
            </a:r>
            <a:r>
              <a:rPr lang="es-MX" sz="2100" kern="1200" noProof="0" dirty="0">
                <a:latin typeface="Century Gothic" panose="020B0502020202020204" pitchFamily="34" charset="0"/>
              </a:rPr>
              <a:t>el Espíritu Santo</a:t>
            </a:r>
          </a:p>
        </p:txBody>
      </p:sp>
      <p:sp>
        <p:nvSpPr>
          <p:cNvPr id="9" name="Forma libre: forma 8">
            <a:extLst>
              <a:ext uri="{FF2B5EF4-FFF2-40B4-BE49-F238E27FC236}">
                <a16:creationId xmlns:a16="http://schemas.microsoft.com/office/drawing/2014/main" id="{74E6101F-07F7-354F-EEA4-5FC74F126CA7}"/>
              </a:ext>
            </a:extLst>
          </p:cNvPr>
          <p:cNvSpPr/>
          <p:nvPr/>
        </p:nvSpPr>
        <p:spPr>
          <a:xfrm>
            <a:off x="4619302" y="4102803"/>
            <a:ext cx="6666833" cy="627632"/>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7291290"/>
              <a:satOff val="-496"/>
              <a:lumOff val="1177"/>
              <a:alphaOff val="0"/>
            </a:schemeClr>
          </a:fillRef>
          <a:effectRef idx="2">
            <a:schemeClr val="accent5">
              <a:hueOff val="-7291290"/>
              <a:satOff val="-496"/>
              <a:lumOff val="1177"/>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MX" sz="2100" kern="1200" noProof="0" dirty="0">
                <a:latin typeface="Century Gothic" panose="020B0502020202020204" pitchFamily="34" charset="0"/>
              </a:rPr>
              <a:t>d. Han experimentado la Buena palabra de Dios</a:t>
            </a:r>
          </a:p>
        </p:txBody>
      </p:sp>
      <p:sp>
        <p:nvSpPr>
          <p:cNvPr id="10" name="Forma libre: forma 9">
            <a:extLst>
              <a:ext uri="{FF2B5EF4-FFF2-40B4-BE49-F238E27FC236}">
                <a16:creationId xmlns:a16="http://schemas.microsoft.com/office/drawing/2014/main" id="{EB410F2B-3D5D-EB74-F60F-9EF3A7B72CF0}"/>
              </a:ext>
            </a:extLst>
          </p:cNvPr>
          <p:cNvSpPr/>
          <p:nvPr/>
        </p:nvSpPr>
        <p:spPr>
          <a:xfrm>
            <a:off x="4619302" y="4781092"/>
            <a:ext cx="6666833" cy="627632"/>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9721720"/>
              <a:satOff val="-661"/>
              <a:lumOff val="1569"/>
              <a:alphaOff val="0"/>
            </a:schemeClr>
          </a:fillRef>
          <a:effectRef idx="2">
            <a:schemeClr val="accent5">
              <a:hueOff val="-9721720"/>
              <a:satOff val="-661"/>
              <a:lumOff val="1569"/>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MX" sz="2100" kern="1200" noProof="0" dirty="0">
                <a:latin typeface="Century Gothic" panose="020B0502020202020204" pitchFamily="34" charset="0"/>
              </a:rPr>
              <a:t>e. Han experimentado </a:t>
            </a:r>
            <a:r>
              <a:rPr lang="es-MX" sz="2100" noProof="0" dirty="0">
                <a:latin typeface="Century Gothic" panose="020B0502020202020204" pitchFamily="34" charset="0"/>
              </a:rPr>
              <a:t>los poderes del siglo </a:t>
            </a:r>
            <a:r>
              <a:rPr lang="es-MX" sz="2100" kern="1200" noProof="0" dirty="0">
                <a:latin typeface="Century Gothic" panose="020B0502020202020204" pitchFamily="34" charset="0"/>
              </a:rPr>
              <a:t>venidero (salvos)</a:t>
            </a:r>
          </a:p>
        </p:txBody>
      </p:sp>
      <p:sp>
        <p:nvSpPr>
          <p:cNvPr id="11" name="Forma libre: forma 10">
            <a:extLst>
              <a:ext uri="{FF2B5EF4-FFF2-40B4-BE49-F238E27FC236}">
                <a16:creationId xmlns:a16="http://schemas.microsoft.com/office/drawing/2014/main" id="{CCBE9830-2032-53AA-559C-2F16BC2F3C68}"/>
              </a:ext>
            </a:extLst>
          </p:cNvPr>
          <p:cNvSpPr/>
          <p:nvPr/>
        </p:nvSpPr>
        <p:spPr>
          <a:xfrm>
            <a:off x="4619302" y="5459380"/>
            <a:ext cx="6666833" cy="835379"/>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MX" sz="2100" kern="1200" noProof="0" dirty="0">
                <a:latin typeface="Century Gothic" panose="020B0502020202020204" pitchFamily="34" charset="0"/>
              </a:rPr>
              <a:t>¡Sí, puedes caer! Conclusión: Es mejor que avances hacia la madurez en Cristo.</a:t>
            </a:r>
          </a:p>
        </p:txBody>
      </p:sp>
    </p:spTree>
    <p:extLst>
      <p:ext uri="{BB962C8B-B14F-4D97-AF65-F5344CB8AC3E}">
        <p14:creationId xmlns:p14="http://schemas.microsoft.com/office/powerpoint/2010/main" val="1581803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1">
            <a:extLst>
              <a:ext uri="{FF2B5EF4-FFF2-40B4-BE49-F238E27FC236}">
                <a16:creationId xmlns:a16="http://schemas.microsoft.com/office/drawing/2014/main" id="{2D23DD5A-BDC4-AEBE-0E18-2BE37F4A0EDC}"/>
              </a:ext>
            </a:extLst>
          </p:cNvPr>
          <p:cNvPicPr>
            <a:picLocks noChangeAspect="1"/>
          </p:cNvPicPr>
          <p:nvPr/>
        </p:nvPicPr>
        <p:blipFill>
          <a:blip r:embed="rId2"/>
          <a:srcRect b="15746"/>
          <a:stretch>
            <a:fillRect/>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EEA32ED8-E14E-9FAD-7E61-2B1D24B479FE}"/>
              </a:ext>
            </a:extLst>
          </p:cNvPr>
          <p:cNvSpPr txBox="1">
            <a:spLocks noChangeArrowheads="1"/>
          </p:cNvSpPr>
          <p:nvPr/>
        </p:nvSpPr>
        <p:spPr>
          <a:xfrm>
            <a:off x="838200" y="3665855"/>
            <a:ext cx="10515600" cy="28721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s-ES" sz="2400" dirty="0">
                <a:solidFill>
                  <a:schemeClr val="bg1"/>
                </a:solidFill>
                <a:latin typeface="Century Gothic" panose="020B0502020202020204" pitchFamily="34" charset="0"/>
              </a:rPr>
              <a:t>Es imposible… si recaen, </a:t>
            </a:r>
            <a:r>
              <a:rPr lang="es-MX" sz="2400" dirty="0">
                <a:solidFill>
                  <a:schemeClr val="bg1"/>
                </a:solidFill>
                <a:latin typeface="Century Gothic" panose="020B0502020202020204" pitchFamily="34" charset="0"/>
              </a:rPr>
              <a:t>que renueven su </a:t>
            </a:r>
            <a:r>
              <a:rPr lang="es-ES" sz="2400" dirty="0">
                <a:solidFill>
                  <a:schemeClr val="bg1"/>
                </a:solidFill>
                <a:latin typeface="Century Gothic" panose="020B0502020202020204" pitchFamily="34" charset="0"/>
              </a:rPr>
              <a:t>arrepentimiento</a:t>
            </a:r>
            <a:r>
              <a:rPr lang="en-US" sz="2400" dirty="0">
                <a:solidFill>
                  <a:schemeClr val="bg1"/>
                </a:solidFill>
                <a:latin typeface="Century Gothic" panose="020B0502020202020204" pitchFamily="34" charset="0"/>
              </a:rPr>
              <a:t>.</a:t>
            </a:r>
          </a:p>
          <a:p>
            <a:pPr>
              <a:defRPr/>
            </a:pPr>
            <a:endParaRPr lang="en-US" sz="2400" dirty="0">
              <a:solidFill>
                <a:schemeClr val="bg1"/>
              </a:solidFill>
              <a:latin typeface="Century Gothic" panose="020B0502020202020204" pitchFamily="34" charset="0"/>
            </a:endParaRPr>
          </a:p>
          <a:p>
            <a:pPr>
              <a:defRPr/>
            </a:pPr>
            <a:r>
              <a:rPr lang="es-ES" sz="2400" dirty="0">
                <a:solidFill>
                  <a:schemeClr val="bg1"/>
                </a:solidFill>
                <a:latin typeface="Century Gothic" panose="020B0502020202020204" pitchFamily="34" charset="0"/>
              </a:rPr>
              <a:t>Vuelven a crucificar al Hijo de Dios una vez más</a:t>
            </a:r>
            <a:r>
              <a:rPr lang="en-US" sz="2400" dirty="0">
                <a:solidFill>
                  <a:schemeClr val="bg1"/>
                </a:solidFill>
                <a:latin typeface="Century Gothic" panose="020B0502020202020204" pitchFamily="34" charset="0"/>
              </a:rPr>
              <a:t>.</a:t>
            </a:r>
          </a:p>
          <a:p>
            <a:pPr>
              <a:defRPr/>
            </a:pPr>
            <a:endParaRPr lang="en-US" sz="2400" dirty="0">
              <a:solidFill>
                <a:schemeClr val="bg1"/>
              </a:solidFill>
              <a:latin typeface="Century Gothic" panose="020B0502020202020204" pitchFamily="34" charset="0"/>
            </a:endParaRPr>
          </a:p>
          <a:p>
            <a:pPr>
              <a:defRPr/>
            </a:pPr>
            <a:r>
              <a:rPr lang="es-ES" sz="2400" dirty="0">
                <a:solidFill>
                  <a:schemeClr val="bg1"/>
                </a:solidFill>
                <a:latin typeface="Century Gothic" panose="020B0502020202020204" pitchFamily="34" charset="0"/>
              </a:rPr>
              <a:t>La tierra que produce espinos… acabará por ser quemada</a:t>
            </a:r>
            <a:r>
              <a:rPr lang="en-US" sz="2400" dirty="0">
                <a:solidFill>
                  <a:schemeClr val="bg1"/>
                </a:solidFill>
                <a:latin typeface="Century Gothic" panose="020B0502020202020204" pitchFamily="34" charset="0"/>
              </a:rPr>
              <a:t>.</a:t>
            </a:r>
          </a:p>
        </p:txBody>
      </p:sp>
      <p:grpSp>
        <p:nvGrpSpPr>
          <p:cNvPr id="5" name="Grupo 4">
            <a:extLst>
              <a:ext uri="{FF2B5EF4-FFF2-40B4-BE49-F238E27FC236}">
                <a16:creationId xmlns:a16="http://schemas.microsoft.com/office/drawing/2014/main" id="{6E49C611-792F-EC6A-CCAB-50F291F933F9}"/>
              </a:ext>
            </a:extLst>
          </p:cNvPr>
          <p:cNvGrpSpPr/>
          <p:nvPr/>
        </p:nvGrpSpPr>
        <p:grpSpPr>
          <a:xfrm>
            <a:off x="4647453" y="595499"/>
            <a:ext cx="2519999" cy="2520005"/>
            <a:chOff x="882599" y="1916765"/>
            <a:chExt cx="1156229" cy="1212404"/>
          </a:xfrm>
        </p:grpSpPr>
        <p:sp>
          <p:nvSpPr>
            <p:cNvPr id="6" name="Diagrama de flujo: conector 5">
              <a:extLst>
                <a:ext uri="{FF2B5EF4-FFF2-40B4-BE49-F238E27FC236}">
                  <a16:creationId xmlns:a16="http://schemas.microsoft.com/office/drawing/2014/main" id="{756E4331-D844-6525-7EB9-813B0B819222}"/>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Hebreos</a:t>
              </a:r>
              <a:r>
                <a:rPr kumimoji="0" lang="es-ES"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6:4-8</a:t>
              </a:r>
              <a:endParaRPr kumimoji="0" lang="es-MX" sz="4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8" name="Círculo: vacío 7">
              <a:extLst>
                <a:ext uri="{FF2B5EF4-FFF2-40B4-BE49-F238E27FC236}">
                  <a16:creationId xmlns:a16="http://schemas.microsoft.com/office/drawing/2014/main" id="{9F0E75C0-3E8F-941E-566D-3388CA099898}"/>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834428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5DD321-925B-C92F-77E5-CCAC8A1DBCE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26B2C97-66B3-400D-F37C-10F0FEAC1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1C9F1150-D0B3-A031-7E05-1F45E84C7760}"/>
              </a:ext>
            </a:extLst>
          </p:cNvPr>
          <p:cNvPicPr>
            <a:picLocks noChangeAspect="1"/>
          </p:cNvPicPr>
          <p:nvPr/>
        </p:nvPicPr>
        <p:blipFill>
          <a:blip r:embed="rId2"/>
          <a:srcRect b="15746"/>
          <a:stretch>
            <a:fillRect/>
          </a:stretch>
        </p:blipFill>
        <p:spPr>
          <a:xfrm>
            <a:off x="20" y="1282"/>
            <a:ext cx="12191980" cy="6856718"/>
          </a:xfrm>
          <a:prstGeom prst="rect">
            <a:avLst/>
          </a:prstGeom>
        </p:spPr>
      </p:pic>
      <p:grpSp>
        <p:nvGrpSpPr>
          <p:cNvPr id="5" name="Grupo 4">
            <a:extLst>
              <a:ext uri="{FF2B5EF4-FFF2-40B4-BE49-F238E27FC236}">
                <a16:creationId xmlns:a16="http://schemas.microsoft.com/office/drawing/2014/main" id="{86FC971C-6EAE-F538-BCD3-8498451EE80D}"/>
              </a:ext>
            </a:extLst>
          </p:cNvPr>
          <p:cNvGrpSpPr/>
          <p:nvPr/>
        </p:nvGrpSpPr>
        <p:grpSpPr>
          <a:xfrm>
            <a:off x="875283" y="3177024"/>
            <a:ext cx="2771999" cy="2772006"/>
            <a:chOff x="882599" y="1916765"/>
            <a:chExt cx="1156229" cy="1212404"/>
          </a:xfrm>
        </p:grpSpPr>
        <p:sp>
          <p:nvSpPr>
            <p:cNvPr id="6" name="Diagrama de flujo: conector 5">
              <a:extLst>
                <a:ext uri="{FF2B5EF4-FFF2-40B4-BE49-F238E27FC236}">
                  <a16:creationId xmlns:a16="http://schemas.microsoft.com/office/drawing/2014/main" id="{5E7F2F7B-0DA0-0F4B-462B-21C2094881ED}"/>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Hebreos 10:26-31</a:t>
              </a:r>
              <a:endParaRPr kumimoji="0" lang="es-MX" sz="4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35186A9D-D547-639A-F440-4A4246207565}"/>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AFDC73C6-93F7-FFF1-BFF5-49CCDD4084F8}"/>
              </a:ext>
            </a:extLst>
          </p:cNvPr>
          <p:cNvSpPr txBox="1">
            <a:spLocks/>
          </p:cNvSpPr>
          <p:nvPr/>
        </p:nvSpPr>
        <p:spPr>
          <a:xfrm>
            <a:off x="948691" y="1300858"/>
            <a:ext cx="2688780" cy="1709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Abandonar la Fe Hebreos</a:t>
            </a:r>
          </a:p>
        </p:txBody>
      </p:sp>
      <p:sp>
        <p:nvSpPr>
          <p:cNvPr id="3" name="Forma libre: forma 2">
            <a:extLst>
              <a:ext uri="{FF2B5EF4-FFF2-40B4-BE49-F238E27FC236}">
                <a16:creationId xmlns:a16="http://schemas.microsoft.com/office/drawing/2014/main" id="{A6A07F8D-FD47-576E-24D5-A7C0745B7A4D}"/>
              </a:ext>
            </a:extLst>
          </p:cNvPr>
          <p:cNvSpPr/>
          <p:nvPr/>
        </p:nvSpPr>
        <p:spPr>
          <a:xfrm>
            <a:off x="4619302" y="649612"/>
            <a:ext cx="6666833" cy="627633"/>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ES" sz="2100" kern="1200" noProof="0" dirty="0">
                <a:latin typeface="Century Gothic" panose="020B0502020202020204" pitchFamily="34" charset="0"/>
              </a:rPr>
              <a:t>Vuelven a crucificar al Hijo de Dios una vez más.</a:t>
            </a:r>
          </a:p>
        </p:txBody>
      </p:sp>
      <p:sp>
        <p:nvSpPr>
          <p:cNvPr id="8" name="Forma libre: forma 7">
            <a:extLst>
              <a:ext uri="{FF2B5EF4-FFF2-40B4-BE49-F238E27FC236}">
                <a16:creationId xmlns:a16="http://schemas.microsoft.com/office/drawing/2014/main" id="{13C1DB2F-1EB0-073B-F662-22CC21D72C3A}"/>
              </a:ext>
            </a:extLst>
          </p:cNvPr>
          <p:cNvSpPr/>
          <p:nvPr/>
        </p:nvSpPr>
        <p:spPr>
          <a:xfrm>
            <a:off x="4619302" y="1403685"/>
            <a:ext cx="6666833" cy="627632"/>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2430430"/>
              <a:satOff val="-165"/>
              <a:lumOff val="392"/>
              <a:alphaOff val="0"/>
            </a:schemeClr>
          </a:fillRef>
          <a:effectRef idx="2">
            <a:schemeClr val="accent5">
              <a:hueOff val="-2430430"/>
              <a:satOff val="-165"/>
              <a:lumOff val="392"/>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ES" sz="2100" kern="1200" noProof="0" dirty="0">
                <a:latin typeface="Century Gothic" panose="020B0502020202020204" pitchFamily="34" charset="0"/>
              </a:rPr>
              <a:t>Sometiendo a Jesús a la desgracia pública.</a:t>
            </a:r>
          </a:p>
        </p:txBody>
      </p:sp>
      <p:sp>
        <p:nvSpPr>
          <p:cNvPr id="11" name="Forma libre: forma 10">
            <a:extLst>
              <a:ext uri="{FF2B5EF4-FFF2-40B4-BE49-F238E27FC236}">
                <a16:creationId xmlns:a16="http://schemas.microsoft.com/office/drawing/2014/main" id="{B24FA1B7-3F0F-9EBB-BBED-BA62560659E8}"/>
              </a:ext>
            </a:extLst>
          </p:cNvPr>
          <p:cNvSpPr/>
          <p:nvPr/>
        </p:nvSpPr>
        <p:spPr>
          <a:xfrm>
            <a:off x="4619302" y="2157757"/>
            <a:ext cx="6666833" cy="570575"/>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4860860"/>
              <a:satOff val="-330"/>
              <a:lumOff val="784"/>
              <a:alphaOff val="0"/>
            </a:schemeClr>
          </a:fillRef>
          <a:effectRef idx="2">
            <a:schemeClr val="accent5">
              <a:hueOff val="-4860860"/>
              <a:satOff val="-330"/>
              <a:lumOff val="784"/>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ES" sz="2100" kern="1200" noProof="0" dirty="0">
                <a:latin typeface="Century Gothic" panose="020B0502020202020204" pitchFamily="34" charset="0"/>
              </a:rPr>
              <a:t>Pisoteando al Hijo de Dios. (Heb 10:29)</a:t>
            </a:r>
          </a:p>
        </p:txBody>
      </p:sp>
      <p:sp>
        <p:nvSpPr>
          <p:cNvPr id="12" name="Forma libre: forma 11">
            <a:extLst>
              <a:ext uri="{FF2B5EF4-FFF2-40B4-BE49-F238E27FC236}">
                <a16:creationId xmlns:a16="http://schemas.microsoft.com/office/drawing/2014/main" id="{D15F9624-9DBD-1B54-E2D3-474D6AFDB3DE}"/>
              </a:ext>
            </a:extLst>
          </p:cNvPr>
          <p:cNvSpPr/>
          <p:nvPr/>
        </p:nvSpPr>
        <p:spPr>
          <a:xfrm>
            <a:off x="4619302" y="2854772"/>
            <a:ext cx="6666833" cy="570575"/>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7291290"/>
              <a:satOff val="-496"/>
              <a:lumOff val="1177"/>
              <a:alphaOff val="0"/>
            </a:schemeClr>
          </a:fillRef>
          <a:effectRef idx="2">
            <a:schemeClr val="accent5">
              <a:hueOff val="-7291290"/>
              <a:satOff val="-496"/>
              <a:lumOff val="1177"/>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MX" sz="2100" kern="1200" noProof="0" dirty="0">
                <a:latin typeface="Century Gothic" panose="020B0502020202020204" pitchFamily="34" charset="0"/>
              </a:rPr>
              <a:t>Insultado al Espíritu Santo (Heb 10:29)</a:t>
            </a:r>
          </a:p>
        </p:txBody>
      </p:sp>
      <p:sp>
        <p:nvSpPr>
          <p:cNvPr id="13" name="Forma libre: forma 12">
            <a:extLst>
              <a:ext uri="{FF2B5EF4-FFF2-40B4-BE49-F238E27FC236}">
                <a16:creationId xmlns:a16="http://schemas.microsoft.com/office/drawing/2014/main" id="{B8514FC8-27C5-EFA1-4CC9-6A737BC8A314}"/>
              </a:ext>
            </a:extLst>
          </p:cNvPr>
          <p:cNvSpPr/>
          <p:nvPr/>
        </p:nvSpPr>
        <p:spPr>
          <a:xfrm>
            <a:off x="4619302" y="3551787"/>
            <a:ext cx="6666833" cy="570575"/>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9721720"/>
              <a:satOff val="-661"/>
              <a:lumOff val="1569"/>
              <a:alphaOff val="0"/>
            </a:schemeClr>
          </a:fillRef>
          <a:effectRef idx="2">
            <a:schemeClr val="accent5">
              <a:hueOff val="-9721720"/>
              <a:satOff val="-661"/>
              <a:lumOff val="1569"/>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ES" sz="2000" kern="1200" noProof="0" dirty="0">
                <a:latin typeface="Century Gothic" panose="020B0502020202020204" pitchFamily="34" charset="0"/>
              </a:rPr>
              <a:t>Blasfemó (habló contra) el Espíritu Santo (Mt 12:32)</a:t>
            </a:r>
          </a:p>
        </p:txBody>
      </p:sp>
      <p:sp>
        <p:nvSpPr>
          <p:cNvPr id="14" name="Forma libre: forma 13">
            <a:extLst>
              <a:ext uri="{FF2B5EF4-FFF2-40B4-BE49-F238E27FC236}">
                <a16:creationId xmlns:a16="http://schemas.microsoft.com/office/drawing/2014/main" id="{088CEA13-E66E-A9CB-3212-430CB4EDC96D}"/>
              </a:ext>
            </a:extLst>
          </p:cNvPr>
          <p:cNvSpPr/>
          <p:nvPr/>
        </p:nvSpPr>
        <p:spPr>
          <a:xfrm>
            <a:off x="4619302" y="4248803"/>
            <a:ext cx="6666833" cy="627632"/>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ES" sz="2100" kern="1200" noProof="0" dirty="0">
                <a:latin typeface="Century Gothic" panose="020B0502020202020204" pitchFamily="34" charset="0"/>
              </a:rPr>
              <a:t>Cometió el pecado imperdonable (1 Juan 5:16 )</a:t>
            </a:r>
          </a:p>
        </p:txBody>
      </p:sp>
      <p:sp>
        <p:nvSpPr>
          <p:cNvPr id="15" name="Forma libre: forma 14">
            <a:extLst>
              <a:ext uri="{FF2B5EF4-FFF2-40B4-BE49-F238E27FC236}">
                <a16:creationId xmlns:a16="http://schemas.microsoft.com/office/drawing/2014/main" id="{99719639-E332-39AF-D88D-114905100C49}"/>
              </a:ext>
            </a:extLst>
          </p:cNvPr>
          <p:cNvSpPr/>
          <p:nvPr/>
        </p:nvSpPr>
        <p:spPr>
          <a:xfrm>
            <a:off x="4649884" y="5146446"/>
            <a:ext cx="6666833" cy="1010809"/>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rgbClr val="C00000"/>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l" defTabSz="933450">
              <a:lnSpc>
                <a:spcPct val="90000"/>
              </a:lnSpc>
              <a:spcBef>
                <a:spcPct val="0"/>
              </a:spcBef>
              <a:spcAft>
                <a:spcPct val="35000"/>
              </a:spcAft>
              <a:buNone/>
            </a:pPr>
            <a:r>
              <a:rPr lang="es-ES" sz="2100" kern="1200" noProof="0" dirty="0">
                <a:latin typeface="Century Gothic" panose="020B0502020202020204" pitchFamily="34" charset="0"/>
              </a:rPr>
              <a:t>¿Qué es el “pecado imperdonable”? Persistir en el pecado voluntaria y obstinadamente. (Hebreos 10:26)</a:t>
            </a:r>
          </a:p>
        </p:txBody>
      </p:sp>
    </p:spTree>
    <p:extLst>
      <p:ext uri="{BB962C8B-B14F-4D97-AF65-F5344CB8AC3E}">
        <p14:creationId xmlns:p14="http://schemas.microsoft.com/office/powerpoint/2010/main" val="3782627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a:extLst>
              <a:ext uri="{FF2B5EF4-FFF2-40B4-BE49-F238E27FC236}">
                <a16:creationId xmlns:a16="http://schemas.microsoft.com/office/drawing/2014/main" id="{D2663FCF-45AA-EDBD-F362-0D58EE619BE1}"/>
              </a:ext>
            </a:extLst>
          </p:cNvPr>
          <p:cNvPicPr>
            <a:picLocks noChangeAspect="1"/>
          </p:cNvPicPr>
          <p:nvPr/>
        </p:nvPicPr>
        <p:blipFill>
          <a:blip r:embed="rId2">
            <a:alphaModFix amt="50000"/>
          </a:blip>
          <a:srcRect t="15746"/>
          <a:stretch>
            <a:fillRect/>
          </a:stretch>
        </p:blipFill>
        <p:spPr>
          <a:xfrm>
            <a:off x="20" y="1282"/>
            <a:ext cx="12191980" cy="6856718"/>
          </a:xfrm>
          <a:prstGeom prst="rect">
            <a:avLst/>
          </a:prstGeom>
          <a:solidFill>
            <a:schemeClr val="tx1"/>
          </a:solidFill>
        </p:spPr>
      </p:pic>
      <p:grpSp>
        <p:nvGrpSpPr>
          <p:cNvPr id="6" name="Grupo 5">
            <a:extLst>
              <a:ext uri="{FF2B5EF4-FFF2-40B4-BE49-F238E27FC236}">
                <a16:creationId xmlns:a16="http://schemas.microsoft.com/office/drawing/2014/main" id="{8E944811-1451-7F81-5B65-0F4A9B04385D}"/>
              </a:ext>
            </a:extLst>
          </p:cNvPr>
          <p:cNvGrpSpPr/>
          <p:nvPr/>
        </p:nvGrpSpPr>
        <p:grpSpPr>
          <a:xfrm>
            <a:off x="7692229" y="3197697"/>
            <a:ext cx="2519999" cy="2520005"/>
            <a:chOff x="882599" y="1916765"/>
            <a:chExt cx="1156229" cy="1212404"/>
          </a:xfrm>
        </p:grpSpPr>
        <p:sp>
          <p:nvSpPr>
            <p:cNvPr id="7" name="Diagrama de flujo: conector 6">
              <a:extLst>
                <a:ext uri="{FF2B5EF4-FFF2-40B4-BE49-F238E27FC236}">
                  <a16:creationId xmlns:a16="http://schemas.microsoft.com/office/drawing/2014/main" id="{46F54DE9-A4BC-FC22-EF89-7DACE09E1537}"/>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Hebreos</a:t>
              </a:r>
              <a:r>
                <a:rPr kumimoji="0" lang="es-ES"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6:9-20</a:t>
              </a:r>
              <a:endParaRPr kumimoji="0" lang="es-MX" sz="4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8" name="Círculo: vacío 7">
              <a:extLst>
                <a:ext uri="{FF2B5EF4-FFF2-40B4-BE49-F238E27FC236}">
                  <a16:creationId xmlns:a16="http://schemas.microsoft.com/office/drawing/2014/main" id="{0A9EFC64-2C1B-E6CA-6BA3-B9B89076ECB4}"/>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9" name="Title 1">
            <a:extLst>
              <a:ext uri="{FF2B5EF4-FFF2-40B4-BE49-F238E27FC236}">
                <a16:creationId xmlns:a16="http://schemas.microsoft.com/office/drawing/2014/main" id="{1613D158-ED1D-A0B0-AAAD-4CA8DD075ECD}"/>
              </a:ext>
            </a:extLst>
          </p:cNvPr>
          <p:cNvSpPr txBox="1">
            <a:spLocks/>
          </p:cNvSpPr>
          <p:nvPr/>
        </p:nvSpPr>
        <p:spPr>
          <a:xfrm>
            <a:off x="7692229" y="1250715"/>
            <a:ext cx="2688780" cy="1709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La seguridadde Dios</a:t>
            </a:r>
          </a:p>
        </p:txBody>
      </p:sp>
      <p:sp>
        <p:nvSpPr>
          <p:cNvPr id="11" name="Text Box 5">
            <a:extLst>
              <a:ext uri="{FF2B5EF4-FFF2-40B4-BE49-F238E27FC236}">
                <a16:creationId xmlns:a16="http://schemas.microsoft.com/office/drawing/2014/main" id="{E66FD690-1A99-C2F9-6AAA-50AAF596D7E9}"/>
              </a:ext>
            </a:extLst>
          </p:cNvPr>
          <p:cNvSpPr txBox="1">
            <a:spLocks noChangeArrowheads="1"/>
          </p:cNvSpPr>
          <p:nvPr/>
        </p:nvSpPr>
        <p:spPr bwMode="auto">
          <a:xfrm>
            <a:off x="819700" y="1931378"/>
            <a:ext cx="701040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spcBef>
                <a:spcPct val="50000"/>
              </a:spcBef>
              <a:buClrTx/>
              <a:buFontTx/>
              <a:buNone/>
            </a:pPr>
            <a:r>
              <a:rPr lang="es-MX" sz="2800" noProof="0" dirty="0">
                <a:solidFill>
                  <a:schemeClr val="bg1"/>
                </a:solidFill>
                <a:latin typeface="Century Gothic" panose="020B0502020202020204" pitchFamily="34" charset="0"/>
              </a:rPr>
              <a:t>Dos cosas inmutables:</a:t>
            </a:r>
          </a:p>
          <a:p>
            <a:pPr>
              <a:spcBef>
                <a:spcPct val="50000"/>
              </a:spcBef>
              <a:buClrTx/>
              <a:buFontTx/>
              <a:buNone/>
            </a:pPr>
            <a:r>
              <a:rPr lang="es-MX" sz="2800" noProof="0" dirty="0">
                <a:solidFill>
                  <a:schemeClr val="bg1"/>
                </a:solidFill>
                <a:latin typeface="Century Gothic" panose="020B0502020202020204" pitchFamily="34" charset="0"/>
              </a:rPr>
              <a:t>La promesa de Dios</a:t>
            </a:r>
          </a:p>
          <a:p>
            <a:pPr>
              <a:spcBef>
                <a:spcPct val="50000"/>
              </a:spcBef>
              <a:buClrTx/>
              <a:buFontTx/>
              <a:buNone/>
            </a:pPr>
            <a:r>
              <a:rPr lang="es-MX" sz="2800" noProof="0" dirty="0">
                <a:solidFill>
                  <a:schemeClr val="bg1"/>
                </a:solidFill>
                <a:latin typeface="Century Gothic" panose="020B0502020202020204" pitchFamily="34" charset="0"/>
              </a:rPr>
              <a:t>La promesa de Dios (Génesis 22:16-18)</a:t>
            </a:r>
          </a:p>
          <a:p>
            <a:pPr>
              <a:spcBef>
                <a:spcPct val="50000"/>
              </a:spcBef>
              <a:buClrTx/>
              <a:buFontTx/>
              <a:buNone/>
            </a:pPr>
            <a:r>
              <a:rPr lang="es-MX" sz="2800" noProof="0" dirty="0">
                <a:solidFill>
                  <a:schemeClr val="bg1"/>
                </a:solidFill>
                <a:latin typeface="Century Gothic" panose="020B0502020202020204" pitchFamily="34" charset="0"/>
              </a:rPr>
              <a:t>Jesús, tu </a:t>
            </a:r>
            <a:r>
              <a:rPr lang="es-MX" sz="2800" noProof="0" dirty="0">
                <a:solidFill>
                  <a:srgbClr val="FFFF00"/>
                </a:solidFill>
                <a:latin typeface="Century Gothic" panose="020B0502020202020204" pitchFamily="34" charset="0"/>
              </a:rPr>
              <a:t>ancla</a:t>
            </a:r>
            <a:r>
              <a:rPr lang="es-MX" sz="2800" noProof="0" dirty="0">
                <a:solidFill>
                  <a:schemeClr val="bg1"/>
                </a:solidFill>
                <a:latin typeface="Century Gothic" panose="020B0502020202020204" pitchFamily="34" charset="0"/>
              </a:rPr>
              <a:t>, está detrás del velo con el Padre</a:t>
            </a:r>
          </a:p>
        </p:txBody>
      </p:sp>
    </p:spTree>
    <p:extLst>
      <p:ext uri="{BB962C8B-B14F-4D97-AF65-F5344CB8AC3E}">
        <p14:creationId xmlns:p14="http://schemas.microsoft.com/office/powerpoint/2010/main" val="2494524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EA6C48AF-68EE-E131-7EDB-082AC2563DD8}"/>
              </a:ext>
            </a:extLst>
          </p:cNvPr>
          <p:cNvPicPr>
            <a:picLocks noChangeAspect="1"/>
          </p:cNvPicPr>
          <p:nvPr/>
        </p:nvPicPr>
        <p:blipFill>
          <a:blip r:embed="rId2">
            <a:alphaModFix amt="50000"/>
          </a:blip>
          <a:srcRect l="1846" r="3026" b="1"/>
          <a:stretch>
            <a:fillRect/>
          </a:stretch>
        </p:blipFill>
        <p:spPr>
          <a:xfrm>
            <a:off x="20" y="1282"/>
            <a:ext cx="12191980" cy="6856718"/>
          </a:xfrm>
          <a:prstGeom prst="rect">
            <a:avLst/>
          </a:prstGeom>
          <a:solidFill>
            <a:schemeClr val="tx1"/>
          </a:solidFill>
        </p:spPr>
      </p:pic>
      <p:grpSp>
        <p:nvGrpSpPr>
          <p:cNvPr id="5" name="Grupo 4">
            <a:extLst>
              <a:ext uri="{FF2B5EF4-FFF2-40B4-BE49-F238E27FC236}">
                <a16:creationId xmlns:a16="http://schemas.microsoft.com/office/drawing/2014/main" id="{A3AE1870-41D8-76CC-309D-133F3DE2CD0A}"/>
              </a:ext>
            </a:extLst>
          </p:cNvPr>
          <p:cNvGrpSpPr/>
          <p:nvPr/>
        </p:nvGrpSpPr>
        <p:grpSpPr>
          <a:xfrm>
            <a:off x="708499" y="3256632"/>
            <a:ext cx="2519999" cy="2520005"/>
            <a:chOff x="882599" y="1916765"/>
            <a:chExt cx="1156229" cy="1212404"/>
          </a:xfrm>
        </p:grpSpPr>
        <p:sp>
          <p:nvSpPr>
            <p:cNvPr id="6" name="Diagrama de flujo: conector 5">
              <a:extLst>
                <a:ext uri="{FF2B5EF4-FFF2-40B4-BE49-F238E27FC236}">
                  <a16:creationId xmlns:a16="http://schemas.microsoft.com/office/drawing/2014/main" id="{AA120796-945D-AE66-74C9-71C349FFA374}"/>
                </a:ext>
              </a:extLst>
            </p:cNvPr>
            <p:cNvSpPr/>
            <p:nvPr/>
          </p:nvSpPr>
          <p:spPr>
            <a:xfrm>
              <a:off x="962834" y="1992687"/>
              <a:ext cx="1006070" cy="1054947"/>
            </a:xfrm>
            <a:prstGeom prst="flowChartConnector">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Hebreos</a:t>
              </a:r>
              <a:r>
                <a:rPr kumimoji="0" lang="es-ES"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10:19-23</a:t>
              </a:r>
              <a:endParaRPr kumimoji="0" lang="es-MX" sz="4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7" name="Círculo: vacío 6">
              <a:extLst>
                <a:ext uri="{FF2B5EF4-FFF2-40B4-BE49-F238E27FC236}">
                  <a16:creationId xmlns:a16="http://schemas.microsoft.com/office/drawing/2014/main" id="{63DA3010-FB4A-DA45-B3F4-97BE969E71A3}"/>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 name="Title 1">
            <a:extLst>
              <a:ext uri="{FF2B5EF4-FFF2-40B4-BE49-F238E27FC236}">
                <a16:creationId xmlns:a16="http://schemas.microsoft.com/office/drawing/2014/main" id="{DBDE3F29-E3F1-97E1-F677-4C7C62CCBF7F}"/>
              </a:ext>
            </a:extLst>
          </p:cNvPr>
          <p:cNvSpPr txBox="1">
            <a:spLocks/>
          </p:cNvSpPr>
          <p:nvPr/>
        </p:nvSpPr>
        <p:spPr>
          <a:xfrm>
            <a:off x="708499" y="1309650"/>
            <a:ext cx="2688780" cy="1709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La seguridadde Dios</a:t>
            </a:r>
          </a:p>
        </p:txBody>
      </p:sp>
      <p:sp>
        <p:nvSpPr>
          <p:cNvPr id="10" name="Text Box 3">
            <a:extLst>
              <a:ext uri="{FF2B5EF4-FFF2-40B4-BE49-F238E27FC236}">
                <a16:creationId xmlns:a16="http://schemas.microsoft.com/office/drawing/2014/main" id="{45EB6345-43E2-D7EF-A269-3EE865949057}"/>
              </a:ext>
            </a:extLst>
          </p:cNvPr>
          <p:cNvSpPr txBox="1">
            <a:spLocks noChangeArrowheads="1"/>
          </p:cNvSpPr>
          <p:nvPr/>
        </p:nvSpPr>
        <p:spPr bwMode="auto">
          <a:xfrm>
            <a:off x="4013787" y="675225"/>
            <a:ext cx="739140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spcBef>
                <a:spcPct val="50000"/>
              </a:spcBef>
              <a:buClrTx/>
              <a:buFontTx/>
              <a:buNone/>
            </a:pPr>
            <a:r>
              <a:rPr lang="es-ES" altLang="en-US" sz="2800" dirty="0">
                <a:solidFill>
                  <a:schemeClr val="bg1"/>
                </a:solidFill>
                <a:latin typeface="Century Gothic" panose="020B0502020202020204" pitchFamily="34" charset="0"/>
              </a:rPr>
              <a:t>Tenemos </a:t>
            </a:r>
            <a:r>
              <a:rPr lang="es-ES" altLang="en-US" sz="2800" i="1" dirty="0">
                <a:solidFill>
                  <a:srgbClr val="FFC000"/>
                </a:solidFill>
                <a:latin typeface="Century Gothic" panose="020B0502020202020204" pitchFamily="34" charset="0"/>
              </a:rPr>
              <a:t>confianza</a:t>
            </a:r>
            <a:r>
              <a:rPr lang="es-ES" altLang="en-US" sz="2800" dirty="0">
                <a:solidFill>
                  <a:schemeClr val="bg1"/>
                </a:solidFill>
                <a:latin typeface="Century Gothic" panose="020B0502020202020204" pitchFamily="34" charset="0"/>
              </a:rPr>
              <a:t> para entrar al Lugar Santísimo</a:t>
            </a:r>
            <a:endParaRPr lang="en-US" altLang="en-US" sz="2800" dirty="0">
              <a:solidFill>
                <a:schemeClr val="bg1"/>
              </a:solidFill>
              <a:latin typeface="Century Gothic" panose="020B0502020202020204" pitchFamily="34" charset="0"/>
            </a:endParaRPr>
          </a:p>
          <a:p>
            <a:pPr>
              <a:spcBef>
                <a:spcPct val="50000"/>
              </a:spcBef>
              <a:buClrTx/>
              <a:buFontTx/>
              <a:buNone/>
            </a:pPr>
            <a:r>
              <a:rPr lang="es-ES" altLang="en-US" sz="2800" dirty="0">
                <a:solidFill>
                  <a:schemeClr val="bg1"/>
                </a:solidFill>
                <a:latin typeface="Century Gothic" panose="020B0502020202020204" pitchFamily="34" charset="0"/>
              </a:rPr>
              <a:t>Acerquémonos a Dios… en </a:t>
            </a:r>
            <a:r>
              <a:rPr lang="es-ES" altLang="en-US" sz="2800" i="1" dirty="0">
                <a:solidFill>
                  <a:srgbClr val="FFC000"/>
                </a:solidFill>
                <a:latin typeface="Century Gothic" panose="020B0502020202020204" pitchFamily="34" charset="0"/>
              </a:rPr>
              <a:t>plena certidumbre</a:t>
            </a:r>
            <a:r>
              <a:rPr lang="es-ES" altLang="en-US" sz="2800" dirty="0">
                <a:solidFill>
                  <a:schemeClr val="bg1"/>
                </a:solidFill>
                <a:latin typeface="Century Gothic" panose="020B0502020202020204" pitchFamily="34" charset="0"/>
              </a:rPr>
              <a:t> de fe</a:t>
            </a:r>
            <a:r>
              <a:rPr lang="en-US" altLang="en-US" sz="2800" dirty="0">
                <a:solidFill>
                  <a:schemeClr val="bg1"/>
                </a:solidFill>
                <a:latin typeface="Century Gothic" panose="020B0502020202020204" pitchFamily="34" charset="0"/>
              </a:rPr>
              <a:t>.</a:t>
            </a:r>
          </a:p>
          <a:p>
            <a:pPr>
              <a:spcBef>
                <a:spcPct val="50000"/>
              </a:spcBef>
              <a:buClrTx/>
              <a:buFontTx/>
              <a:buNone/>
            </a:pPr>
            <a:r>
              <a:rPr lang="es-ES" altLang="en-US" sz="2800" dirty="0">
                <a:solidFill>
                  <a:schemeClr val="bg1"/>
                </a:solidFill>
                <a:latin typeface="Century Gothic" panose="020B0502020202020204" pitchFamily="34" charset="0"/>
              </a:rPr>
              <a:t>Porque fiel es el que prometió</a:t>
            </a:r>
            <a:r>
              <a:rPr lang="en-US" altLang="en-US" sz="2800" dirty="0">
                <a:solidFill>
                  <a:schemeClr val="bg1"/>
                </a:solidFill>
                <a:latin typeface="Century Gothic" panose="020B0502020202020204" pitchFamily="34" charset="0"/>
              </a:rPr>
              <a:t>.</a:t>
            </a:r>
          </a:p>
          <a:p>
            <a:pPr>
              <a:spcBef>
                <a:spcPct val="50000"/>
              </a:spcBef>
              <a:buClrTx/>
              <a:buFontTx/>
              <a:buNone/>
            </a:pPr>
            <a:r>
              <a:rPr lang="es-ES" altLang="en-US" sz="2800" dirty="0">
                <a:solidFill>
                  <a:schemeClr val="bg1"/>
                </a:solidFill>
                <a:latin typeface="Century Gothic" panose="020B0502020202020204" pitchFamily="34" charset="0"/>
              </a:rPr>
              <a:t>Hebreos 10:35-36 No desperdicien su confianza; </a:t>
            </a:r>
          </a:p>
          <a:p>
            <a:pPr>
              <a:spcBef>
                <a:spcPct val="50000"/>
              </a:spcBef>
              <a:buClrTx/>
              <a:buFontTx/>
              <a:buNone/>
            </a:pPr>
            <a:r>
              <a:rPr lang="es-ES" altLang="en-US" sz="2800" dirty="0">
                <a:solidFill>
                  <a:schemeClr val="bg1"/>
                </a:solidFill>
                <a:latin typeface="Century Gothic" panose="020B0502020202020204" pitchFamily="34" charset="0"/>
              </a:rPr>
              <a:t>ésta les será generosamente recompensada… </a:t>
            </a:r>
          </a:p>
          <a:p>
            <a:pPr>
              <a:spcBef>
                <a:spcPct val="50000"/>
              </a:spcBef>
              <a:buClrTx/>
              <a:buFontTx/>
              <a:buNone/>
            </a:pPr>
            <a:r>
              <a:rPr lang="es-ES" altLang="en-US" sz="2800" dirty="0">
                <a:solidFill>
                  <a:schemeClr val="bg1"/>
                </a:solidFill>
                <a:latin typeface="Century Gothic" panose="020B0502020202020204" pitchFamily="34" charset="0"/>
              </a:rPr>
              <a:t>Recibirán lo que él ha prometido</a:t>
            </a:r>
            <a:r>
              <a:rPr lang="en-US" altLang="en-US" sz="28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317073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4698AC9D-D08C-F82C-EBA0-C86F829C032D}"/>
              </a:ext>
            </a:extLst>
          </p:cNvPr>
          <p:cNvPicPr>
            <a:picLocks noChangeAspect="1"/>
          </p:cNvPicPr>
          <p:nvPr/>
        </p:nvPicPr>
        <p:blipFill>
          <a:blip r:embed="rId2">
            <a:alphaModFix amt="50000"/>
          </a:blip>
          <a:srcRect t="10068" b="5678"/>
          <a:stretch>
            <a:fillRect/>
          </a:stretch>
        </p:blipFill>
        <p:spPr>
          <a:xfrm>
            <a:off x="20" y="1282"/>
            <a:ext cx="12191980" cy="6856718"/>
          </a:xfrm>
          <a:prstGeom prst="rect">
            <a:avLst/>
          </a:prstGeom>
          <a:solidFill>
            <a:schemeClr val="tx1"/>
          </a:solidFill>
        </p:spPr>
      </p:pic>
      <p:sp>
        <p:nvSpPr>
          <p:cNvPr id="5" name="Rectangle 2">
            <a:extLst>
              <a:ext uri="{FF2B5EF4-FFF2-40B4-BE49-F238E27FC236}">
                <a16:creationId xmlns:a16="http://schemas.microsoft.com/office/drawing/2014/main" id="{F8F2B7C4-F850-0709-3F30-D0FF30FEBF43}"/>
              </a:ext>
            </a:extLst>
          </p:cNvPr>
          <p:cNvSpPr>
            <a:spLocks noChangeArrowheads="1"/>
          </p:cNvSpPr>
          <p:nvPr/>
        </p:nvSpPr>
        <p:spPr bwMode="auto">
          <a:xfrm>
            <a:off x="-210185" y="751841"/>
            <a:ext cx="997140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tabLst>
                <a:tab pos="-571500" algn="l"/>
              </a:tabLst>
              <a:defRPr sz="3200">
                <a:solidFill>
                  <a:schemeClr val="tx1"/>
                </a:solidFill>
                <a:latin typeface="Garamond" panose="02020404030301010803" pitchFamily="18" charset="0"/>
              </a:defRPr>
            </a:lvl1pPr>
            <a:lvl2pPr marL="742950" indent="-285750">
              <a:spcBef>
                <a:spcPct val="20000"/>
              </a:spcBef>
              <a:buChar char="–"/>
              <a:tabLst>
                <a:tab pos="-571500" algn="l"/>
              </a:tabLst>
              <a:defRPr sz="2800">
                <a:solidFill>
                  <a:schemeClr val="tx1"/>
                </a:solidFill>
                <a:latin typeface="Garamond" panose="02020404030301010803" pitchFamily="18" charset="0"/>
              </a:defRPr>
            </a:lvl2pPr>
            <a:lvl3pPr marL="1143000" indent="-228600">
              <a:spcBef>
                <a:spcPct val="20000"/>
              </a:spcBef>
              <a:buClr>
                <a:schemeClr val="tx2"/>
              </a:buClr>
              <a:buChar char="•"/>
              <a:tabLst>
                <a:tab pos="-571500" algn="l"/>
              </a:tabLst>
              <a:defRPr sz="2400">
                <a:solidFill>
                  <a:schemeClr val="tx1"/>
                </a:solidFill>
                <a:latin typeface="Garamond" panose="02020404030301010803" pitchFamily="18" charset="0"/>
              </a:defRPr>
            </a:lvl3pPr>
            <a:lvl4pPr marL="1600200" indent="-228600">
              <a:spcBef>
                <a:spcPct val="20000"/>
              </a:spcBef>
              <a:buChar char="–"/>
              <a:tabLst>
                <a:tab pos="-571500" algn="l"/>
              </a:tabLst>
              <a:defRPr sz="2000">
                <a:solidFill>
                  <a:schemeClr val="tx1"/>
                </a:solidFill>
                <a:latin typeface="Garamond" panose="02020404030301010803" pitchFamily="18" charset="0"/>
              </a:defRPr>
            </a:lvl4pPr>
            <a:lvl5pPr marL="2057400" indent="-228600">
              <a:spcBef>
                <a:spcPct val="20000"/>
              </a:spcBef>
              <a:buClr>
                <a:schemeClr val="folHlink"/>
              </a:buClr>
              <a:buChar char="•"/>
              <a:tabLst>
                <a:tab pos="-5715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tabLst>
                <a:tab pos="-571500" algn="l"/>
              </a:tabLst>
              <a:defRPr sz="2000">
                <a:solidFill>
                  <a:schemeClr val="tx1"/>
                </a:solidFill>
                <a:latin typeface="Garamond" panose="02020404030301010803" pitchFamily="18" charset="0"/>
              </a:defRPr>
            </a:lvl9pPr>
          </a:lstStyle>
          <a:p>
            <a:pPr algn="ctr" eaLnBrk="1" hangingPunct="1">
              <a:spcBef>
                <a:spcPct val="0"/>
              </a:spcBef>
              <a:buClrTx/>
              <a:buFontTx/>
              <a:buNone/>
            </a:pPr>
            <a:r>
              <a:rPr lang="es-ES" altLang="en-US" sz="4400" b="1" dirty="0">
                <a:solidFill>
                  <a:schemeClr val="bg1"/>
                </a:solidFill>
                <a:latin typeface="Impact" panose="020B0806030902050204" pitchFamily="34" charset="0"/>
                <a:cs typeface="Times New Roman" panose="02020603050405020304" pitchFamily="18" charset="0"/>
              </a:rPr>
              <a:t>Más pasajes sobre la perseverancia</a:t>
            </a:r>
            <a:endParaRPr lang="es-MX" altLang="en-US" sz="8000" dirty="0">
              <a:solidFill>
                <a:schemeClr val="bg1"/>
              </a:solidFill>
              <a:latin typeface="Impact" panose="020B0806030902050204" pitchFamily="34" charset="0"/>
            </a:endParaRPr>
          </a:p>
        </p:txBody>
      </p:sp>
      <p:grpSp>
        <p:nvGrpSpPr>
          <p:cNvPr id="6" name="Grupo 5">
            <a:extLst>
              <a:ext uri="{FF2B5EF4-FFF2-40B4-BE49-F238E27FC236}">
                <a16:creationId xmlns:a16="http://schemas.microsoft.com/office/drawing/2014/main" id="{5C5054AE-A2D9-5FA1-0247-73E871A030DF}"/>
              </a:ext>
            </a:extLst>
          </p:cNvPr>
          <p:cNvGrpSpPr/>
          <p:nvPr/>
        </p:nvGrpSpPr>
        <p:grpSpPr>
          <a:xfrm>
            <a:off x="969126" y="2067131"/>
            <a:ext cx="1564722" cy="1564725"/>
            <a:chOff x="882599" y="1916765"/>
            <a:chExt cx="1156229" cy="1212404"/>
          </a:xfrm>
        </p:grpSpPr>
        <p:sp>
          <p:nvSpPr>
            <p:cNvPr id="7" name="Diagrama de flujo: conector 6">
              <a:extLst>
                <a:ext uri="{FF2B5EF4-FFF2-40B4-BE49-F238E27FC236}">
                  <a16:creationId xmlns:a16="http://schemas.microsoft.com/office/drawing/2014/main" id="{E0FE0311-782B-7A6B-431B-C3CA23C6E528}"/>
                </a:ext>
              </a:extLst>
            </p:cNvPr>
            <p:cNvSpPr/>
            <p:nvPr/>
          </p:nvSpPr>
          <p:spPr>
            <a:xfrm>
              <a:off x="962834" y="1992687"/>
              <a:ext cx="1006070" cy="1054947"/>
            </a:xfrm>
            <a:prstGeom prst="flowChartConnector">
              <a:avLst/>
            </a:prstGeom>
            <a:solidFill>
              <a:srgbClr val="C00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Santiago 5:19-20</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8" name="Círculo: vacío 7">
              <a:extLst>
                <a:ext uri="{FF2B5EF4-FFF2-40B4-BE49-F238E27FC236}">
                  <a16:creationId xmlns:a16="http://schemas.microsoft.com/office/drawing/2014/main" id="{AA17F880-51F4-7713-6967-66C333648385}"/>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0" name="Grupo 9">
            <a:extLst>
              <a:ext uri="{FF2B5EF4-FFF2-40B4-BE49-F238E27FC236}">
                <a16:creationId xmlns:a16="http://schemas.microsoft.com/office/drawing/2014/main" id="{99266BB6-8A46-83E4-8873-A423F317CF39}"/>
              </a:ext>
            </a:extLst>
          </p:cNvPr>
          <p:cNvGrpSpPr/>
          <p:nvPr/>
        </p:nvGrpSpPr>
        <p:grpSpPr>
          <a:xfrm>
            <a:off x="3045657" y="2067131"/>
            <a:ext cx="1564722" cy="1564725"/>
            <a:chOff x="882599" y="1916765"/>
            <a:chExt cx="1156229" cy="1212404"/>
          </a:xfrm>
        </p:grpSpPr>
        <p:sp>
          <p:nvSpPr>
            <p:cNvPr id="11" name="Diagrama de flujo: conector 10">
              <a:extLst>
                <a:ext uri="{FF2B5EF4-FFF2-40B4-BE49-F238E27FC236}">
                  <a16:creationId xmlns:a16="http://schemas.microsoft.com/office/drawing/2014/main" id="{AEC5697D-8E93-A2E5-E68F-A0FF3F59FCA9}"/>
                </a:ext>
              </a:extLst>
            </p:cNvPr>
            <p:cNvSpPr/>
            <p:nvPr/>
          </p:nvSpPr>
          <p:spPr>
            <a:xfrm>
              <a:off x="962834" y="1992687"/>
              <a:ext cx="1006070" cy="1054947"/>
            </a:xfrm>
            <a:prstGeom prst="flowChartConnector">
              <a:avLst/>
            </a:prstGeom>
            <a:solidFill>
              <a:srgbClr val="C00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Filipenses</a:t>
              </a: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2:12</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2" name="Círculo: vacío 11">
              <a:extLst>
                <a:ext uri="{FF2B5EF4-FFF2-40B4-BE49-F238E27FC236}">
                  <a16:creationId xmlns:a16="http://schemas.microsoft.com/office/drawing/2014/main" id="{BCF9710C-3727-48DD-713A-ABA11ABC9A2E}"/>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3" name="Grupo 12">
            <a:extLst>
              <a:ext uri="{FF2B5EF4-FFF2-40B4-BE49-F238E27FC236}">
                <a16:creationId xmlns:a16="http://schemas.microsoft.com/office/drawing/2014/main" id="{3048D7A9-EC3D-C973-FC4F-F509353CCCA9}"/>
              </a:ext>
            </a:extLst>
          </p:cNvPr>
          <p:cNvGrpSpPr/>
          <p:nvPr/>
        </p:nvGrpSpPr>
        <p:grpSpPr>
          <a:xfrm>
            <a:off x="5122188" y="2067131"/>
            <a:ext cx="1564722" cy="1564725"/>
            <a:chOff x="882599" y="1916765"/>
            <a:chExt cx="1156229" cy="1212404"/>
          </a:xfrm>
        </p:grpSpPr>
        <p:sp>
          <p:nvSpPr>
            <p:cNvPr id="14" name="Diagrama de flujo: conector 13">
              <a:extLst>
                <a:ext uri="{FF2B5EF4-FFF2-40B4-BE49-F238E27FC236}">
                  <a16:creationId xmlns:a16="http://schemas.microsoft.com/office/drawing/2014/main" id="{DB982ED2-6F96-4839-641C-98B852DFA510}"/>
                </a:ext>
              </a:extLst>
            </p:cNvPr>
            <p:cNvSpPr/>
            <p:nvPr/>
          </p:nvSpPr>
          <p:spPr>
            <a:xfrm>
              <a:off x="962834" y="1992687"/>
              <a:ext cx="1006070" cy="1054947"/>
            </a:xfrm>
            <a:prstGeom prst="flowChartConnector">
              <a:avLst/>
            </a:prstGeom>
            <a:solidFill>
              <a:srgbClr val="C00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11:19-22</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5" name="Círculo: vacío 14">
              <a:extLst>
                <a:ext uri="{FF2B5EF4-FFF2-40B4-BE49-F238E27FC236}">
                  <a16:creationId xmlns:a16="http://schemas.microsoft.com/office/drawing/2014/main" id="{9BCC381D-E1D9-DB73-69F8-31338BCAFD30}"/>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6" name="Grupo 15">
            <a:extLst>
              <a:ext uri="{FF2B5EF4-FFF2-40B4-BE49-F238E27FC236}">
                <a16:creationId xmlns:a16="http://schemas.microsoft.com/office/drawing/2014/main" id="{27F6AD65-C5FE-FC68-BD4E-4A9E8A700327}"/>
              </a:ext>
            </a:extLst>
          </p:cNvPr>
          <p:cNvGrpSpPr/>
          <p:nvPr/>
        </p:nvGrpSpPr>
        <p:grpSpPr>
          <a:xfrm>
            <a:off x="7198719" y="2067131"/>
            <a:ext cx="1564722" cy="1564725"/>
            <a:chOff x="882599" y="1916765"/>
            <a:chExt cx="1156229" cy="1212404"/>
          </a:xfrm>
        </p:grpSpPr>
        <p:sp>
          <p:nvSpPr>
            <p:cNvPr id="17" name="Diagrama de flujo: conector 16">
              <a:extLst>
                <a:ext uri="{FF2B5EF4-FFF2-40B4-BE49-F238E27FC236}">
                  <a16:creationId xmlns:a16="http://schemas.microsoft.com/office/drawing/2014/main" id="{78FF8916-430D-4CC0-3D57-3D180203B60A}"/>
                </a:ext>
              </a:extLst>
            </p:cNvPr>
            <p:cNvSpPr/>
            <p:nvPr/>
          </p:nvSpPr>
          <p:spPr>
            <a:xfrm>
              <a:off x="962834" y="1992687"/>
              <a:ext cx="1006070" cy="1054947"/>
            </a:xfrm>
            <a:prstGeom prst="flowChartConnector">
              <a:avLst/>
            </a:prstGeom>
            <a:solidFill>
              <a:srgbClr val="C00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Mateo 25:1-13</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8" name="Círculo: vacío 17">
              <a:extLst>
                <a:ext uri="{FF2B5EF4-FFF2-40B4-BE49-F238E27FC236}">
                  <a16:creationId xmlns:a16="http://schemas.microsoft.com/office/drawing/2014/main" id="{1AA3ECBE-F793-ECD7-2FAB-832891E1D45A}"/>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9" name="Grupo 18">
            <a:extLst>
              <a:ext uri="{FF2B5EF4-FFF2-40B4-BE49-F238E27FC236}">
                <a16:creationId xmlns:a16="http://schemas.microsoft.com/office/drawing/2014/main" id="{9F120C11-84DE-FCB1-F749-0B9C473978F7}"/>
              </a:ext>
            </a:extLst>
          </p:cNvPr>
          <p:cNvGrpSpPr/>
          <p:nvPr/>
        </p:nvGrpSpPr>
        <p:grpSpPr>
          <a:xfrm>
            <a:off x="9275250" y="2067131"/>
            <a:ext cx="1564722" cy="1564725"/>
            <a:chOff x="882599" y="1916765"/>
            <a:chExt cx="1156229" cy="1212404"/>
          </a:xfrm>
        </p:grpSpPr>
        <p:sp>
          <p:nvSpPr>
            <p:cNvPr id="20" name="Diagrama de flujo: conector 19">
              <a:extLst>
                <a:ext uri="{FF2B5EF4-FFF2-40B4-BE49-F238E27FC236}">
                  <a16:creationId xmlns:a16="http://schemas.microsoft.com/office/drawing/2014/main" id="{CD23672F-B97C-0F72-E8FE-EA07D8831F4E}"/>
                </a:ext>
              </a:extLst>
            </p:cNvPr>
            <p:cNvSpPr/>
            <p:nvPr/>
          </p:nvSpPr>
          <p:spPr>
            <a:xfrm>
              <a:off x="962834" y="1992687"/>
              <a:ext cx="1006070" cy="1054947"/>
            </a:xfrm>
            <a:prstGeom prst="flowChartConnector">
              <a:avLst/>
            </a:prstGeom>
            <a:solidFill>
              <a:srgbClr val="C00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Mateo 24:13</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1" name="Círculo: vacío 20">
              <a:extLst>
                <a:ext uri="{FF2B5EF4-FFF2-40B4-BE49-F238E27FC236}">
                  <a16:creationId xmlns:a16="http://schemas.microsoft.com/office/drawing/2014/main" id="{431BDC43-3293-999A-D3B9-3BBB22AD09B1}"/>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2" name="Content Placeholder 2">
            <a:extLst>
              <a:ext uri="{FF2B5EF4-FFF2-40B4-BE49-F238E27FC236}">
                <a16:creationId xmlns:a16="http://schemas.microsoft.com/office/drawing/2014/main" id="{4231656B-D93D-D58E-1B83-BD35CDB5FA17}"/>
              </a:ext>
            </a:extLst>
          </p:cNvPr>
          <p:cNvSpPr txBox="1">
            <a:spLocks/>
          </p:cNvSpPr>
          <p:nvPr/>
        </p:nvSpPr>
        <p:spPr>
          <a:xfrm>
            <a:off x="643298" y="4032524"/>
            <a:ext cx="2187923" cy="1628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 que haga volver a un pecador… lo salvará de muerte y cubrirá multitud de pecados.</a:t>
            </a:r>
            <a:endParaRPr kumimoji="0" lang="es-MX"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Content Placeholder 2">
            <a:extLst>
              <a:ext uri="{FF2B5EF4-FFF2-40B4-BE49-F238E27FC236}">
                <a16:creationId xmlns:a16="http://schemas.microsoft.com/office/drawing/2014/main" id="{348DD605-07FA-1C74-A6CC-96F739934AD0}"/>
              </a:ext>
            </a:extLst>
          </p:cNvPr>
          <p:cNvSpPr txBox="1">
            <a:spLocks/>
          </p:cNvSpPr>
          <p:nvPr/>
        </p:nvSpPr>
        <p:spPr>
          <a:xfrm>
            <a:off x="2715989" y="4032524"/>
            <a:ext cx="2187923"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ocúpense en su salvación con temor y temblor.</a:t>
            </a:r>
            <a:endParaRPr kumimoji="0" lang="es-MX"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Content Placeholder 2">
            <a:extLst>
              <a:ext uri="{FF2B5EF4-FFF2-40B4-BE49-F238E27FC236}">
                <a16:creationId xmlns:a16="http://schemas.microsoft.com/office/drawing/2014/main" id="{F9A1303D-36B1-FDA8-2E69-EA3FBFF0C389}"/>
              </a:ext>
            </a:extLst>
          </p:cNvPr>
          <p:cNvSpPr txBox="1">
            <a:spLocks/>
          </p:cNvSpPr>
          <p:nvPr/>
        </p:nvSpPr>
        <p:spPr>
          <a:xfrm>
            <a:off x="4788680" y="4032524"/>
            <a:ext cx="2187923"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los cristianos gentiles) Pero si no te mantienes en su bondad. </a:t>
            </a:r>
          </a:p>
        </p:txBody>
      </p:sp>
      <p:sp>
        <p:nvSpPr>
          <p:cNvPr id="25" name="Content Placeholder 2">
            <a:extLst>
              <a:ext uri="{FF2B5EF4-FFF2-40B4-BE49-F238E27FC236}">
                <a16:creationId xmlns:a16="http://schemas.microsoft.com/office/drawing/2014/main" id="{A3AF8F22-0CFA-7F83-BC60-D30443D5278C}"/>
              </a:ext>
            </a:extLst>
          </p:cNvPr>
          <p:cNvSpPr txBox="1">
            <a:spLocks/>
          </p:cNvSpPr>
          <p:nvPr/>
        </p:nvSpPr>
        <p:spPr>
          <a:xfrm>
            <a:off x="6861371" y="4032524"/>
            <a:ext cx="2187923"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Parábola de las vírgenes</a:t>
            </a:r>
            <a:endParaRPr kumimoji="0" lang="es-MX"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Content Placeholder 2">
            <a:extLst>
              <a:ext uri="{FF2B5EF4-FFF2-40B4-BE49-F238E27FC236}">
                <a16:creationId xmlns:a16="http://schemas.microsoft.com/office/drawing/2014/main" id="{FBA5A11F-095E-88E1-C268-01B3978EF61C}"/>
              </a:ext>
            </a:extLst>
          </p:cNvPr>
          <p:cNvSpPr txBox="1">
            <a:spLocks/>
          </p:cNvSpPr>
          <p:nvPr/>
        </p:nvSpPr>
        <p:spPr>
          <a:xfrm>
            <a:off x="8934061" y="4032524"/>
            <a:ext cx="2187923"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…pero el que se mantenga firme hasta el fin será salvo.</a:t>
            </a:r>
          </a:p>
        </p:txBody>
      </p:sp>
      <p:sp>
        <p:nvSpPr>
          <p:cNvPr id="28" name="TextBox 3">
            <a:extLst>
              <a:ext uri="{FF2B5EF4-FFF2-40B4-BE49-F238E27FC236}">
                <a16:creationId xmlns:a16="http://schemas.microsoft.com/office/drawing/2014/main" id="{9583FE22-B47D-839D-43A7-A4A185B52972}"/>
              </a:ext>
            </a:extLst>
          </p:cNvPr>
          <p:cNvSpPr txBox="1">
            <a:spLocks noChangeArrowheads="1"/>
          </p:cNvSpPr>
          <p:nvPr/>
        </p:nvSpPr>
        <p:spPr bwMode="auto">
          <a:xfrm>
            <a:off x="3239610" y="5312101"/>
            <a:ext cx="7543555" cy="830997"/>
          </a:xfrm>
          <a:prstGeom prst="rect">
            <a:avLst/>
          </a:prstGeom>
          <a:solidFill>
            <a:srgbClr val="C00000"/>
          </a:solidFill>
          <a:ln>
            <a:noFill/>
          </a:ln>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lgn="ctr">
              <a:spcBef>
                <a:spcPct val="0"/>
              </a:spcBef>
              <a:buClrTx/>
              <a:buFontTx/>
              <a:buNone/>
            </a:pPr>
            <a:r>
              <a:rPr lang="es-ES" altLang="en-US" sz="2400" dirty="0">
                <a:solidFill>
                  <a:schemeClr val="bg1"/>
                </a:solidFill>
                <a:latin typeface="Century Gothic" panose="020B0502020202020204" pitchFamily="34" charset="0"/>
              </a:rPr>
              <a:t>También: 1 Pedro 4:17-18 2 Corintios 5:10  Romanos 2:5-6 Juan 15:6  2 Timoteo 2:10-11</a:t>
            </a:r>
          </a:p>
        </p:txBody>
      </p:sp>
    </p:spTree>
    <p:extLst>
      <p:ext uri="{BB962C8B-B14F-4D97-AF65-F5344CB8AC3E}">
        <p14:creationId xmlns:p14="http://schemas.microsoft.com/office/powerpoint/2010/main" val="145691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B9452C34-F367-D341-3CC9-B5F7DA8B503F}"/>
              </a:ext>
            </a:extLst>
          </p:cNvPr>
          <p:cNvPicPr>
            <a:picLocks noChangeAspect="1"/>
          </p:cNvPicPr>
          <p:nvPr/>
        </p:nvPicPr>
        <p:blipFill>
          <a:blip r:embed="rId2">
            <a:alphaModFix amt="50000"/>
          </a:blip>
          <a:srcRect t="17857" b="5613"/>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C0E7BD7C-D94E-6B48-F5A2-3924AB003FDB}"/>
              </a:ext>
            </a:extLst>
          </p:cNvPr>
          <p:cNvSpPr>
            <a:spLocks noGrp="1"/>
          </p:cNvSpPr>
          <p:nvPr>
            <p:ph type="ctrTitle" sz="quarter"/>
          </p:nvPr>
        </p:nvSpPr>
        <p:spPr>
          <a:xfrm>
            <a:off x="1524000" y="1122362"/>
            <a:ext cx="9144000" cy="2900518"/>
          </a:xfrm>
        </p:spPr>
        <p:txBody>
          <a:bodyPr>
            <a:normAutofit/>
          </a:bodyPr>
          <a:lstStyle/>
          <a:p>
            <a:pPr>
              <a:defRPr/>
            </a:pPr>
            <a:r>
              <a:rPr lang="en-US" dirty="0">
                <a:solidFill>
                  <a:srgbClr val="FFFFFF"/>
                </a:solidFill>
                <a:latin typeface="Impact" panose="020B0806030902050204" pitchFamily="34" charset="0"/>
              </a:rPr>
              <a:t>IV. </a:t>
            </a:r>
            <a:r>
              <a:rPr lang="es-ES" dirty="0">
                <a:solidFill>
                  <a:srgbClr val="FFFFFF"/>
                </a:solidFill>
                <a:latin typeface="Impact" panose="020B0806030902050204" pitchFamily="34" charset="0"/>
              </a:rPr>
              <a:t>Preguntas para los calvinistas y textos  </a:t>
            </a:r>
            <a:r>
              <a:rPr lang="es-MX" dirty="0">
                <a:solidFill>
                  <a:srgbClr val="FFFFFF"/>
                </a:solidFill>
                <a:latin typeface="Impact" panose="020B0806030902050204" pitchFamily="34" charset="0"/>
              </a:rPr>
              <a:t>«</a:t>
            </a:r>
            <a:r>
              <a:rPr lang="es-ES" dirty="0">
                <a:solidFill>
                  <a:srgbClr val="FFFFFF"/>
                </a:solidFill>
                <a:latin typeface="Impact" panose="020B0806030902050204" pitchFamily="34" charset="0"/>
              </a:rPr>
              <a:t>prueba</a:t>
            </a:r>
            <a:r>
              <a:rPr lang="es-MX" dirty="0">
                <a:solidFill>
                  <a:srgbClr val="FFFFFF"/>
                </a:solidFill>
                <a:latin typeface="Impact" panose="020B0806030902050204" pitchFamily="34" charset="0"/>
              </a:rPr>
              <a:t>»</a:t>
            </a:r>
            <a:r>
              <a:rPr lang="es-ES" dirty="0">
                <a:solidFill>
                  <a:srgbClr val="FFFFFF"/>
                </a:solidFill>
                <a:latin typeface="Impact" panose="020B0806030902050204" pitchFamily="34" charset="0"/>
              </a:rPr>
              <a:t> calvinistas</a:t>
            </a:r>
            <a:r>
              <a:rPr lang="en-US" dirty="0">
                <a:solidFill>
                  <a:srgbClr val="FFFFFF"/>
                </a:solidFill>
                <a:latin typeface="Impact" panose="020B0806030902050204" pitchFamily="34" charset="0"/>
              </a:rPr>
              <a:t>.</a:t>
            </a:r>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889051-C02F-FF8E-BE00-7310A68568BE}"/>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5E36693-74C9-E7F7-DB9A-B3A3BAA4B470}"/>
              </a:ext>
            </a:extLst>
          </p:cNvPr>
          <p:cNvPicPr>
            <a:picLocks noChangeAspect="1"/>
          </p:cNvPicPr>
          <p:nvPr/>
        </p:nvPicPr>
        <p:blipFill rotWithShape="1">
          <a:blip r:embed="rId3">
            <a:alphaModFix amt="50000"/>
          </a:blip>
          <a:srcRect t="781" b="781"/>
          <a:stretch>
            <a:fillRect/>
          </a:stretch>
        </p:blipFill>
        <p:spPr>
          <a:xfrm>
            <a:off x="0" y="0"/>
            <a:ext cx="12192000" cy="6858000"/>
          </a:xfrm>
          <a:prstGeom prst="rect">
            <a:avLst/>
          </a:prstGeom>
          <a:solidFill>
            <a:schemeClr val="tx1"/>
          </a:solidFill>
        </p:spPr>
      </p:pic>
      <p:sp>
        <p:nvSpPr>
          <p:cNvPr id="9" name="Rectangle 8">
            <a:extLst>
              <a:ext uri="{FF2B5EF4-FFF2-40B4-BE49-F238E27FC236}">
                <a16:creationId xmlns:a16="http://schemas.microsoft.com/office/drawing/2014/main" id="{C25C99D7-0471-D141-8467-B95D1D36C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A2A48672-FC5D-D678-BE0F-12F839416C37}"/>
              </a:ext>
            </a:extLst>
          </p:cNvPr>
          <p:cNvSpPr txBox="1">
            <a:spLocks/>
          </p:cNvSpPr>
          <p:nvPr/>
        </p:nvSpPr>
        <p:spPr>
          <a:xfrm>
            <a:off x="1255986" y="884651"/>
            <a:ext cx="9680027" cy="92178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8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I. La historia del pensamiento calvinista</a:t>
            </a:r>
            <a:endParaRPr kumimoji="0" lang="en-US" sz="4800" b="0" i="0" u="none" strike="noStrike" kern="1200" cap="none" spc="300" normalizeH="0" baseline="0" noProof="0" dirty="0">
              <a:ln>
                <a:noFill/>
              </a:ln>
              <a:solidFill>
                <a:prstClr val="white"/>
              </a:solidFill>
              <a:effectLst/>
              <a:uLnTx/>
              <a:uFillTx/>
              <a:latin typeface="Impact" panose="020B0806030902050204" pitchFamily="34" charset="0"/>
              <a:ea typeface="+mj-ea"/>
              <a:cs typeface="+mj-cs"/>
            </a:endParaRPr>
          </a:p>
        </p:txBody>
      </p:sp>
      <p:grpSp>
        <p:nvGrpSpPr>
          <p:cNvPr id="2" name="Grupo 1">
            <a:extLst>
              <a:ext uri="{FF2B5EF4-FFF2-40B4-BE49-F238E27FC236}">
                <a16:creationId xmlns:a16="http://schemas.microsoft.com/office/drawing/2014/main" id="{A85F6EF1-87BD-CFE5-6820-E87E2C312D4B}"/>
              </a:ext>
            </a:extLst>
          </p:cNvPr>
          <p:cNvGrpSpPr/>
          <p:nvPr/>
        </p:nvGrpSpPr>
        <p:grpSpPr>
          <a:xfrm>
            <a:off x="711663" y="3164644"/>
            <a:ext cx="1893313" cy="1893317"/>
            <a:chOff x="882599" y="1916765"/>
            <a:chExt cx="1156229" cy="1212404"/>
          </a:xfrm>
        </p:grpSpPr>
        <p:sp>
          <p:nvSpPr>
            <p:cNvPr id="3" name="Diagrama de flujo: conector 2">
              <a:extLst>
                <a:ext uri="{FF2B5EF4-FFF2-40B4-BE49-F238E27FC236}">
                  <a16:creationId xmlns:a16="http://schemas.microsoft.com/office/drawing/2014/main" id="{931F2E54-0AB6-A2F3-C928-DC8997E16A62}"/>
                </a:ext>
              </a:extLst>
            </p:cNvPr>
            <p:cNvSpPr/>
            <p:nvPr/>
          </p:nvSpPr>
          <p:spPr>
            <a:xfrm>
              <a:off x="962834" y="1992687"/>
              <a:ext cx="1006070" cy="1054947"/>
            </a:xfrm>
            <a:prstGeom prst="flowChartConnector">
              <a:avLst/>
            </a:prstGeom>
            <a:solidFill>
              <a:schemeClr val="accent5">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Agustín de Hipona</a:t>
              </a:r>
            </a:p>
          </p:txBody>
        </p:sp>
        <p:sp>
          <p:nvSpPr>
            <p:cNvPr id="7" name="Círculo: vacío 6">
              <a:extLst>
                <a:ext uri="{FF2B5EF4-FFF2-40B4-BE49-F238E27FC236}">
                  <a16:creationId xmlns:a16="http://schemas.microsoft.com/office/drawing/2014/main" id="{B36B886F-9F12-DB4E-DC0A-3790D09D657D}"/>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8" name="Grupo 7">
            <a:extLst>
              <a:ext uri="{FF2B5EF4-FFF2-40B4-BE49-F238E27FC236}">
                <a16:creationId xmlns:a16="http://schemas.microsoft.com/office/drawing/2014/main" id="{0BAADEA0-8569-8DE3-14E7-707AE75B1701}"/>
              </a:ext>
            </a:extLst>
          </p:cNvPr>
          <p:cNvGrpSpPr/>
          <p:nvPr/>
        </p:nvGrpSpPr>
        <p:grpSpPr>
          <a:xfrm>
            <a:off x="2817408" y="3164644"/>
            <a:ext cx="1893313" cy="1893317"/>
            <a:chOff x="882599" y="1916765"/>
            <a:chExt cx="1156229" cy="1212404"/>
          </a:xfrm>
        </p:grpSpPr>
        <p:sp>
          <p:nvSpPr>
            <p:cNvPr id="10" name="Diagrama de flujo: conector 9">
              <a:extLst>
                <a:ext uri="{FF2B5EF4-FFF2-40B4-BE49-F238E27FC236}">
                  <a16:creationId xmlns:a16="http://schemas.microsoft.com/office/drawing/2014/main" id="{A3CDA99B-0F37-E003-5D22-5CB21BD6C542}"/>
                </a:ext>
              </a:extLst>
            </p:cNvPr>
            <p:cNvSpPr/>
            <p:nvPr/>
          </p:nvSpPr>
          <p:spPr>
            <a:xfrm>
              <a:off x="962834" y="1992687"/>
              <a:ext cx="1006070" cy="1054947"/>
            </a:xfrm>
            <a:prstGeom prst="flowChartConnector">
              <a:avLst/>
            </a:prstGeom>
            <a:solidFill>
              <a:schemeClr val="accent6">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Tomás de Aquino</a:t>
              </a:r>
            </a:p>
          </p:txBody>
        </p:sp>
        <p:sp>
          <p:nvSpPr>
            <p:cNvPr id="11" name="Círculo: vacío 10">
              <a:extLst>
                <a:ext uri="{FF2B5EF4-FFF2-40B4-BE49-F238E27FC236}">
                  <a16:creationId xmlns:a16="http://schemas.microsoft.com/office/drawing/2014/main" id="{40805D9C-617C-D0FD-6F2B-CF15303BC640}"/>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2" name="Grupo 11">
            <a:extLst>
              <a:ext uri="{FF2B5EF4-FFF2-40B4-BE49-F238E27FC236}">
                <a16:creationId xmlns:a16="http://schemas.microsoft.com/office/drawing/2014/main" id="{C5856895-EE89-75C7-8E2C-CC5B5D59DF9E}"/>
              </a:ext>
            </a:extLst>
          </p:cNvPr>
          <p:cNvGrpSpPr/>
          <p:nvPr/>
        </p:nvGrpSpPr>
        <p:grpSpPr>
          <a:xfrm>
            <a:off x="4952650" y="3164644"/>
            <a:ext cx="1893313" cy="1893317"/>
            <a:chOff x="882599" y="1916765"/>
            <a:chExt cx="1156229" cy="1212404"/>
          </a:xfrm>
        </p:grpSpPr>
        <p:sp>
          <p:nvSpPr>
            <p:cNvPr id="13" name="Diagrama de flujo: conector 12">
              <a:extLst>
                <a:ext uri="{FF2B5EF4-FFF2-40B4-BE49-F238E27FC236}">
                  <a16:creationId xmlns:a16="http://schemas.microsoft.com/office/drawing/2014/main" id="{58EBED39-96D5-6064-1AC4-CAC1759406FB}"/>
                </a:ext>
              </a:extLst>
            </p:cNvPr>
            <p:cNvSpPr/>
            <p:nvPr/>
          </p:nvSpPr>
          <p:spPr>
            <a:xfrm>
              <a:off x="962834" y="1992687"/>
              <a:ext cx="1006070" cy="1054947"/>
            </a:xfrm>
            <a:prstGeom prst="flowChartConnector">
              <a:avLst/>
            </a:prstGeom>
            <a:solidFill>
              <a:schemeClr val="accent5">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Martín Lutero</a:t>
              </a:r>
            </a:p>
          </p:txBody>
        </p:sp>
        <p:sp>
          <p:nvSpPr>
            <p:cNvPr id="14" name="Círculo: vacío 13">
              <a:extLst>
                <a:ext uri="{FF2B5EF4-FFF2-40B4-BE49-F238E27FC236}">
                  <a16:creationId xmlns:a16="http://schemas.microsoft.com/office/drawing/2014/main" id="{40CB57DA-CA02-68D6-77CC-76AB06A74B8D}"/>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5" name="Grupo 14">
            <a:extLst>
              <a:ext uri="{FF2B5EF4-FFF2-40B4-BE49-F238E27FC236}">
                <a16:creationId xmlns:a16="http://schemas.microsoft.com/office/drawing/2014/main" id="{7F3F4398-7ED3-0B55-977E-B97F104D8C31}"/>
              </a:ext>
            </a:extLst>
          </p:cNvPr>
          <p:cNvGrpSpPr/>
          <p:nvPr/>
        </p:nvGrpSpPr>
        <p:grpSpPr>
          <a:xfrm>
            <a:off x="7186212" y="3164642"/>
            <a:ext cx="1893310" cy="1893320"/>
            <a:chOff x="5135368" y="1859521"/>
            <a:chExt cx="1156229" cy="1212404"/>
          </a:xfrm>
        </p:grpSpPr>
        <p:sp>
          <p:nvSpPr>
            <p:cNvPr id="16" name="Diagrama de flujo: conector 15">
              <a:extLst>
                <a:ext uri="{FF2B5EF4-FFF2-40B4-BE49-F238E27FC236}">
                  <a16:creationId xmlns:a16="http://schemas.microsoft.com/office/drawing/2014/main" id="{64AD321A-29A3-D887-FE64-7D7F15B358E3}"/>
                </a:ext>
              </a:extLst>
            </p:cNvPr>
            <p:cNvSpPr/>
            <p:nvPr/>
          </p:nvSpPr>
          <p:spPr>
            <a:xfrm>
              <a:off x="5215600" y="1935451"/>
              <a:ext cx="1006070" cy="1054947"/>
            </a:xfrm>
            <a:prstGeom prst="flowChartConnector">
              <a:avLst/>
            </a:prstGeom>
            <a:solidFill>
              <a:schemeClr val="accent6">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Ulrich Zwinglio</a:t>
              </a:r>
            </a:p>
          </p:txBody>
        </p:sp>
        <p:sp>
          <p:nvSpPr>
            <p:cNvPr id="17" name="Círculo: vacío 16">
              <a:extLst>
                <a:ext uri="{FF2B5EF4-FFF2-40B4-BE49-F238E27FC236}">
                  <a16:creationId xmlns:a16="http://schemas.microsoft.com/office/drawing/2014/main" id="{78C42A64-1716-D13C-E194-6F3AC4809424}"/>
                </a:ext>
              </a:extLst>
            </p:cNvPr>
            <p:cNvSpPr/>
            <p:nvPr/>
          </p:nvSpPr>
          <p:spPr>
            <a:xfrm>
              <a:off x="5135368" y="1859521"/>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 name="Grupo 3">
            <a:extLst>
              <a:ext uri="{FF2B5EF4-FFF2-40B4-BE49-F238E27FC236}">
                <a16:creationId xmlns:a16="http://schemas.microsoft.com/office/drawing/2014/main" id="{60D5427E-F436-67A2-43E3-BAC41E8A9B58}"/>
              </a:ext>
            </a:extLst>
          </p:cNvPr>
          <p:cNvGrpSpPr/>
          <p:nvPr/>
        </p:nvGrpSpPr>
        <p:grpSpPr>
          <a:xfrm>
            <a:off x="9439978" y="3164642"/>
            <a:ext cx="1893310" cy="1893320"/>
            <a:chOff x="5135368" y="1859521"/>
            <a:chExt cx="1156229" cy="1212404"/>
          </a:xfrm>
        </p:grpSpPr>
        <p:sp>
          <p:nvSpPr>
            <p:cNvPr id="18" name="Diagrama de flujo: conector 17">
              <a:extLst>
                <a:ext uri="{FF2B5EF4-FFF2-40B4-BE49-F238E27FC236}">
                  <a16:creationId xmlns:a16="http://schemas.microsoft.com/office/drawing/2014/main" id="{DEBB76A8-F031-4030-8C69-1819973721FE}"/>
                </a:ext>
              </a:extLst>
            </p:cNvPr>
            <p:cNvSpPr/>
            <p:nvPr/>
          </p:nvSpPr>
          <p:spPr>
            <a:xfrm>
              <a:off x="5215600" y="1935451"/>
              <a:ext cx="1006070" cy="1054947"/>
            </a:xfrm>
            <a:prstGeom prst="flowChartConnector">
              <a:avLst/>
            </a:prstGeom>
            <a:solidFill>
              <a:schemeClr val="accent5">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Juan Calvino</a:t>
              </a:r>
            </a:p>
          </p:txBody>
        </p:sp>
        <p:sp>
          <p:nvSpPr>
            <p:cNvPr id="19" name="Círculo: vacío 18">
              <a:extLst>
                <a:ext uri="{FF2B5EF4-FFF2-40B4-BE49-F238E27FC236}">
                  <a16:creationId xmlns:a16="http://schemas.microsoft.com/office/drawing/2014/main" id="{0ADB2747-22C2-4FB2-A967-8CF2320A1E21}"/>
                </a:ext>
              </a:extLst>
            </p:cNvPr>
            <p:cNvSpPr/>
            <p:nvPr/>
          </p:nvSpPr>
          <p:spPr>
            <a:xfrm>
              <a:off x="5135368" y="1859521"/>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0" name="Title 1">
            <a:extLst>
              <a:ext uri="{FF2B5EF4-FFF2-40B4-BE49-F238E27FC236}">
                <a16:creationId xmlns:a16="http://schemas.microsoft.com/office/drawing/2014/main" id="{016C1DF6-E744-D9AD-6290-4FB86EF41698}"/>
              </a:ext>
            </a:extLst>
          </p:cNvPr>
          <p:cNvSpPr txBox="1">
            <a:spLocks/>
          </p:cNvSpPr>
          <p:nvPr/>
        </p:nvSpPr>
        <p:spPr>
          <a:xfrm>
            <a:off x="1255986" y="1927547"/>
            <a:ext cx="9680027" cy="92178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800" b="0" i="0" u="none" strike="noStrike" kern="1200" cap="none" spc="300" normalizeH="0" baseline="0" noProof="0" dirty="0">
                <a:ln>
                  <a:noFill/>
                </a:ln>
                <a:solidFill>
                  <a:prstClr val="white"/>
                </a:solidFill>
                <a:effectLst/>
                <a:uLnTx/>
                <a:uFillTx/>
                <a:latin typeface="Impact" panose="020B0806030902050204" pitchFamily="34" charset="0"/>
                <a:ea typeface="+mj-ea"/>
                <a:cs typeface="+mj-cs"/>
              </a:rPr>
              <a:t>¿De dónde surgió todo esto? R- ¡De Agustín!</a:t>
            </a:r>
            <a:endParaRPr kumimoji="0" lang="en-US" sz="4800" b="0" i="0" u="none" strike="noStrike" kern="1200" cap="none" spc="300" normalizeH="0" baseline="0" noProof="0" dirty="0">
              <a:ln>
                <a:noFill/>
              </a:ln>
              <a:solidFill>
                <a:prstClr val="white"/>
              </a:solidFill>
              <a:effectLst/>
              <a:uLnTx/>
              <a:uFillTx/>
              <a:latin typeface="Impact" panose="020B0806030902050204" pitchFamily="34" charset="0"/>
              <a:ea typeface="+mj-ea"/>
              <a:cs typeface="+mj-cs"/>
            </a:endParaRPr>
          </a:p>
        </p:txBody>
      </p:sp>
      <p:sp>
        <p:nvSpPr>
          <p:cNvPr id="21" name="Text Box 5">
            <a:extLst>
              <a:ext uri="{FF2B5EF4-FFF2-40B4-BE49-F238E27FC236}">
                <a16:creationId xmlns:a16="http://schemas.microsoft.com/office/drawing/2014/main" id="{265BD434-C66F-6EBA-9FC0-FB9515878627}"/>
              </a:ext>
            </a:extLst>
          </p:cNvPr>
          <p:cNvSpPr txBox="1">
            <a:spLocks noChangeArrowheads="1"/>
          </p:cNvSpPr>
          <p:nvPr/>
        </p:nvSpPr>
        <p:spPr bwMode="auto">
          <a:xfrm>
            <a:off x="195533" y="5156925"/>
            <a:ext cx="24788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1800" dirty="0">
                <a:solidFill>
                  <a:schemeClr val="bg1"/>
                </a:solidFill>
                <a:effectLst>
                  <a:outerShdw blurRad="38100" dist="38100" dir="2700000" algn="tl">
                    <a:srgbClr val="000000">
                      <a:alpha val="43137"/>
                    </a:srgbClr>
                  </a:outerShdw>
                </a:effectLst>
                <a:latin typeface="Century Gothic" panose="020B0502020202020204" pitchFamily="34" charset="0"/>
              </a:rPr>
              <a:t>(354-430) “La Ciudad de Dios”</a:t>
            </a:r>
          </a:p>
        </p:txBody>
      </p:sp>
      <p:sp>
        <p:nvSpPr>
          <p:cNvPr id="22" name="Text Box 5">
            <a:extLst>
              <a:ext uri="{FF2B5EF4-FFF2-40B4-BE49-F238E27FC236}">
                <a16:creationId xmlns:a16="http://schemas.microsoft.com/office/drawing/2014/main" id="{A2F36DD3-710E-3199-2ED1-210B2BEA0FAF}"/>
              </a:ext>
            </a:extLst>
          </p:cNvPr>
          <p:cNvSpPr txBox="1">
            <a:spLocks noChangeArrowheads="1"/>
          </p:cNvSpPr>
          <p:nvPr/>
        </p:nvSpPr>
        <p:spPr bwMode="auto">
          <a:xfrm>
            <a:off x="2377612" y="5156925"/>
            <a:ext cx="29255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1800" dirty="0">
                <a:solidFill>
                  <a:schemeClr val="bg1"/>
                </a:solidFill>
                <a:effectLst>
                  <a:outerShdw blurRad="38100" dist="38100" dir="2700000" algn="tl">
                    <a:srgbClr val="000000">
                      <a:alpha val="43137"/>
                    </a:srgbClr>
                  </a:outerShdw>
                </a:effectLst>
                <a:latin typeface="Century Gothic" panose="020B0502020202020204" pitchFamily="34" charset="0"/>
              </a:rPr>
              <a:t>(1225-1274)</a:t>
            </a:r>
          </a:p>
        </p:txBody>
      </p:sp>
      <p:sp>
        <p:nvSpPr>
          <p:cNvPr id="23" name="Text Box 5">
            <a:extLst>
              <a:ext uri="{FF2B5EF4-FFF2-40B4-BE49-F238E27FC236}">
                <a16:creationId xmlns:a16="http://schemas.microsoft.com/office/drawing/2014/main" id="{704BA9EC-69FE-8E3A-9788-23578BFA6349}"/>
              </a:ext>
            </a:extLst>
          </p:cNvPr>
          <p:cNvSpPr txBox="1">
            <a:spLocks noChangeArrowheads="1"/>
          </p:cNvSpPr>
          <p:nvPr/>
        </p:nvSpPr>
        <p:spPr bwMode="auto">
          <a:xfrm>
            <a:off x="4638347" y="5156925"/>
            <a:ext cx="24788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1800" dirty="0">
                <a:solidFill>
                  <a:schemeClr val="bg1"/>
                </a:solidFill>
                <a:effectLst>
                  <a:outerShdw blurRad="38100" dist="38100" dir="2700000" algn="tl">
                    <a:srgbClr val="000000">
                      <a:alpha val="43137"/>
                    </a:srgbClr>
                  </a:outerShdw>
                </a:effectLst>
                <a:latin typeface="Century Gothic" panose="020B0502020202020204" pitchFamily="34" charset="0"/>
              </a:rPr>
              <a:t>(1483-1546): un monje agustino.</a:t>
            </a:r>
          </a:p>
        </p:txBody>
      </p:sp>
      <p:sp>
        <p:nvSpPr>
          <p:cNvPr id="24" name="Text Box 5">
            <a:extLst>
              <a:ext uri="{FF2B5EF4-FFF2-40B4-BE49-F238E27FC236}">
                <a16:creationId xmlns:a16="http://schemas.microsoft.com/office/drawing/2014/main" id="{05CB4B65-A144-D760-E0CF-841055125F42}"/>
              </a:ext>
            </a:extLst>
          </p:cNvPr>
          <p:cNvSpPr txBox="1">
            <a:spLocks noChangeArrowheads="1"/>
          </p:cNvSpPr>
          <p:nvPr/>
        </p:nvSpPr>
        <p:spPr bwMode="auto">
          <a:xfrm>
            <a:off x="7036617" y="5156925"/>
            <a:ext cx="218055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1800" dirty="0">
                <a:solidFill>
                  <a:schemeClr val="bg1"/>
                </a:solidFill>
                <a:effectLst>
                  <a:outerShdw blurRad="38100" dist="38100" dir="2700000" algn="tl">
                    <a:srgbClr val="000000">
                      <a:alpha val="43137"/>
                    </a:srgbClr>
                  </a:outerShdw>
                </a:effectLst>
                <a:latin typeface="Century Gothic" panose="020B0502020202020204" pitchFamily="34" charset="0"/>
              </a:rPr>
              <a:t>(1484-1531) Iglesias Reformadas.</a:t>
            </a:r>
          </a:p>
        </p:txBody>
      </p:sp>
      <p:sp>
        <p:nvSpPr>
          <p:cNvPr id="25" name="Text Box 5">
            <a:extLst>
              <a:ext uri="{FF2B5EF4-FFF2-40B4-BE49-F238E27FC236}">
                <a16:creationId xmlns:a16="http://schemas.microsoft.com/office/drawing/2014/main" id="{475DA4B5-166F-C7AB-466B-0B0FF4DF9CE9}"/>
              </a:ext>
            </a:extLst>
          </p:cNvPr>
          <p:cNvSpPr txBox="1">
            <a:spLocks noChangeArrowheads="1"/>
          </p:cNvSpPr>
          <p:nvPr/>
        </p:nvSpPr>
        <p:spPr bwMode="auto">
          <a:xfrm>
            <a:off x="9342439" y="5156925"/>
            <a:ext cx="20350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a:spcBef>
                <a:spcPct val="50000"/>
              </a:spcBef>
              <a:buClrTx/>
              <a:buSzTx/>
              <a:buNone/>
            </a:pPr>
            <a:r>
              <a:rPr lang="es-ES" altLang="en-US" sz="1800" dirty="0">
                <a:solidFill>
                  <a:schemeClr val="bg1"/>
                </a:solidFill>
                <a:effectLst>
                  <a:outerShdw blurRad="38100" dist="38100" dir="2700000" algn="tl">
                    <a:srgbClr val="000000">
                      <a:alpha val="43137"/>
                    </a:srgbClr>
                  </a:outerShdw>
                </a:effectLst>
                <a:latin typeface="Century Gothic" panose="020B0502020202020204" pitchFamily="34" charset="0"/>
              </a:rPr>
              <a:t>(1509-1564) “Institución de la religión cristiana”</a:t>
            </a:r>
          </a:p>
        </p:txBody>
      </p:sp>
    </p:spTree>
    <p:extLst>
      <p:ext uri="{BB962C8B-B14F-4D97-AF65-F5344CB8AC3E}">
        <p14:creationId xmlns:p14="http://schemas.microsoft.com/office/powerpoint/2010/main" val="4170024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DE2113B-5A79-F621-92FF-B5111588145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967885F-764B-5024-3D04-C60E9F07C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17B972FB-113C-7732-4525-8D27BA4E0DFC}"/>
              </a:ext>
            </a:extLst>
          </p:cNvPr>
          <p:cNvPicPr>
            <a:picLocks noChangeAspect="1"/>
          </p:cNvPicPr>
          <p:nvPr/>
        </p:nvPicPr>
        <p:blipFill>
          <a:blip r:embed="rId2">
            <a:alphaModFix amt="35000"/>
          </a:blip>
          <a:srcRect t="17857" b="5613"/>
          <a:stretch>
            <a:fillRect/>
          </a:stretch>
        </p:blipFill>
        <p:spPr>
          <a:xfrm>
            <a:off x="20" y="1"/>
            <a:ext cx="12191980" cy="6857999"/>
          </a:xfrm>
          <a:prstGeom prst="rect">
            <a:avLst/>
          </a:prstGeom>
        </p:spPr>
      </p:pic>
      <p:grpSp>
        <p:nvGrpSpPr>
          <p:cNvPr id="14" name="Grupo 13">
            <a:extLst>
              <a:ext uri="{FF2B5EF4-FFF2-40B4-BE49-F238E27FC236}">
                <a16:creationId xmlns:a16="http://schemas.microsoft.com/office/drawing/2014/main" id="{FC0FAC12-0F87-D473-4E4C-E187BEBA8B7A}"/>
              </a:ext>
            </a:extLst>
          </p:cNvPr>
          <p:cNvGrpSpPr/>
          <p:nvPr/>
        </p:nvGrpSpPr>
        <p:grpSpPr>
          <a:xfrm>
            <a:off x="580506" y="455501"/>
            <a:ext cx="1564722" cy="1564725"/>
            <a:chOff x="882599" y="1916765"/>
            <a:chExt cx="1156229" cy="1212404"/>
          </a:xfrm>
        </p:grpSpPr>
        <p:sp>
          <p:nvSpPr>
            <p:cNvPr id="15" name="Diagrama de flujo: conector 14">
              <a:extLst>
                <a:ext uri="{FF2B5EF4-FFF2-40B4-BE49-F238E27FC236}">
                  <a16:creationId xmlns:a16="http://schemas.microsoft.com/office/drawing/2014/main" id="{2D8D2F90-EAF8-DEE2-D5BC-529C85B659C3}"/>
                </a:ext>
              </a:extLst>
            </p:cNvPr>
            <p:cNvSpPr/>
            <p:nvPr/>
          </p:nvSpPr>
          <p:spPr>
            <a:xfrm>
              <a:off x="962834" y="1992687"/>
              <a:ext cx="1006070" cy="1054947"/>
            </a:xfrm>
            <a:prstGeom prst="flowChartConnector">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4800" kern="0" dirty="0">
                  <a:solidFill>
                    <a:prstClr val="white"/>
                  </a:solidFill>
                  <a:latin typeface="Impact" panose="020B0806030902050204" pitchFamily="34" charset="0"/>
                </a:rPr>
                <a:t>1</a:t>
              </a:r>
              <a:endParaRPr kumimoji="0" lang="es-MX" sz="2400" b="0" i="0" u="none" strike="noStrike" kern="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6" name="Círculo: vacío 15">
              <a:extLst>
                <a:ext uri="{FF2B5EF4-FFF2-40B4-BE49-F238E27FC236}">
                  <a16:creationId xmlns:a16="http://schemas.microsoft.com/office/drawing/2014/main" id="{3FBFAA6C-7080-58D9-E97F-3B085C208156}"/>
                </a:ext>
              </a:extLst>
            </p:cNvPr>
            <p:cNvSpPr/>
            <p:nvPr/>
          </p:nvSpPr>
          <p:spPr>
            <a:xfrm>
              <a:off x="882599" y="1916765"/>
              <a:ext cx="1156229" cy="1212404"/>
            </a:xfrm>
            <a:prstGeom prst="donut">
              <a:avLst>
                <a:gd name="adj" fmla="val 4282"/>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5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grpSp>
      <p:sp>
        <p:nvSpPr>
          <p:cNvPr id="21" name="Rectangle 4">
            <a:extLst>
              <a:ext uri="{FF2B5EF4-FFF2-40B4-BE49-F238E27FC236}">
                <a16:creationId xmlns:a16="http://schemas.microsoft.com/office/drawing/2014/main" id="{488B5CAA-2383-7E29-0778-51D1441671AB}"/>
              </a:ext>
            </a:extLst>
          </p:cNvPr>
          <p:cNvSpPr/>
          <p:nvPr/>
        </p:nvSpPr>
        <p:spPr>
          <a:xfrm>
            <a:off x="2357940" y="1771650"/>
            <a:ext cx="4239889" cy="4309636"/>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22" name="Rectangle 9">
            <a:extLst>
              <a:ext uri="{FF2B5EF4-FFF2-40B4-BE49-F238E27FC236}">
                <a16:creationId xmlns:a16="http://schemas.microsoft.com/office/drawing/2014/main" id="{C17EA05E-44F4-5B74-8714-3FBAEF9E597C}"/>
              </a:ext>
            </a:extLst>
          </p:cNvPr>
          <p:cNvSpPr/>
          <p:nvPr/>
        </p:nvSpPr>
        <p:spPr>
          <a:xfrm>
            <a:off x="6988703" y="651510"/>
            <a:ext cx="4239889" cy="5408977"/>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23" name="TextBox 12">
            <a:extLst>
              <a:ext uri="{FF2B5EF4-FFF2-40B4-BE49-F238E27FC236}">
                <a16:creationId xmlns:a16="http://schemas.microsoft.com/office/drawing/2014/main" id="{F17289C9-914F-6D76-0261-52217251D97F}"/>
              </a:ext>
            </a:extLst>
          </p:cNvPr>
          <p:cNvSpPr txBox="1"/>
          <p:nvPr/>
        </p:nvSpPr>
        <p:spPr>
          <a:xfrm>
            <a:off x="2573628" y="2021589"/>
            <a:ext cx="3808977" cy="3970318"/>
          </a:xfrm>
          <a:prstGeom prst="rect">
            <a:avLst/>
          </a:prstGeom>
          <a:noFill/>
        </p:spPr>
        <p:txBody>
          <a:bodyPr wrap="square" rtlCol="0">
            <a:spAutoFit/>
          </a:bodyPr>
          <a:lstStyle/>
          <a:p>
            <a:pPr algn="just" defTabSz="1219170" latinLnBrk="1"/>
            <a:r>
              <a:rPr lang="es-ES" altLang="ko-KR" sz="2800" dirty="0">
                <a:solidFill>
                  <a:prstClr val="white"/>
                </a:solidFill>
                <a:latin typeface="Century Gothic" panose="020B0502020202020204" pitchFamily="34" charset="0"/>
                <a:cs typeface="Arial" pitchFamily="34" charset="0"/>
              </a:rPr>
              <a:t>¿Cuál es la diferencia entre la elección y la salvación en este caso? Si la elección no tiene nada que ver con nuestra fe, </a:t>
            </a:r>
            <a:r>
              <a:rPr lang="es-ES" altLang="ko-KR" sz="2800" dirty="0">
                <a:solidFill>
                  <a:srgbClr val="FFFF00"/>
                </a:solidFill>
                <a:latin typeface="Century Gothic" panose="020B0502020202020204" pitchFamily="34" charset="0"/>
                <a:cs typeface="Arial" pitchFamily="34" charset="0"/>
              </a:rPr>
              <a:t>¿cuál es el papel de la fe en la salvación?</a:t>
            </a:r>
          </a:p>
        </p:txBody>
      </p:sp>
      <p:sp>
        <p:nvSpPr>
          <p:cNvPr id="24" name="TextBox 15">
            <a:extLst>
              <a:ext uri="{FF2B5EF4-FFF2-40B4-BE49-F238E27FC236}">
                <a16:creationId xmlns:a16="http://schemas.microsoft.com/office/drawing/2014/main" id="{137BD8A9-1B84-AD6F-D7D5-6C8CE004A128}"/>
              </a:ext>
            </a:extLst>
          </p:cNvPr>
          <p:cNvSpPr txBox="1"/>
          <p:nvPr/>
        </p:nvSpPr>
        <p:spPr>
          <a:xfrm>
            <a:off x="7083331" y="751789"/>
            <a:ext cx="3989911" cy="5262979"/>
          </a:xfrm>
          <a:prstGeom prst="rect">
            <a:avLst/>
          </a:prstGeom>
          <a:noFill/>
          <a:ln>
            <a:noFill/>
          </a:ln>
        </p:spPr>
        <p:txBody>
          <a:bodyPr wrap="square" rtlCol="0">
            <a:spAutoFit/>
          </a:bodyPr>
          <a:lstStyle/>
          <a:p>
            <a:pPr algn="just" defTabSz="1219170" latinLnBrk="1"/>
            <a:r>
              <a:rPr lang="es-ES" altLang="ko-KR" sz="2400" dirty="0">
                <a:solidFill>
                  <a:prstClr val="white"/>
                </a:solidFill>
                <a:latin typeface="Century Gothic" panose="020B0502020202020204" pitchFamily="34" charset="0"/>
                <a:cs typeface="Arial" pitchFamily="34" charset="0"/>
              </a:rPr>
              <a:t>Artículo XIV de los cánones de </a:t>
            </a:r>
            <a:r>
              <a:rPr lang="es-ES" altLang="ko-KR" sz="2400" dirty="0" err="1">
                <a:solidFill>
                  <a:prstClr val="white"/>
                </a:solidFill>
                <a:latin typeface="Century Gothic" panose="020B0502020202020204" pitchFamily="34" charset="0"/>
                <a:cs typeface="Arial" pitchFamily="34" charset="0"/>
              </a:rPr>
              <a:t>Dort</a:t>
            </a:r>
            <a:r>
              <a:rPr lang="es-ES" altLang="ko-KR" sz="2400" dirty="0">
                <a:solidFill>
                  <a:prstClr val="white"/>
                </a:solidFill>
                <a:latin typeface="Century Gothic" panose="020B0502020202020204" pitchFamily="34" charset="0"/>
                <a:cs typeface="Arial" pitchFamily="34" charset="0"/>
              </a:rPr>
              <a:t> (1619)  “La fe debe ser considerada, pues, como don de Dios, no porque Dios la ofrece al hombre para que la acepte o la rechace a su gusto, sino porque en realidad le es conferida, insuflada e infundida; … el… produce tanto la voluntad de creer como el acto de creer también.</a:t>
            </a:r>
          </a:p>
        </p:txBody>
      </p:sp>
    </p:spTree>
    <p:extLst>
      <p:ext uri="{BB962C8B-B14F-4D97-AF65-F5344CB8AC3E}">
        <p14:creationId xmlns:p14="http://schemas.microsoft.com/office/powerpoint/2010/main" val="3864910575"/>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FE84692-0369-85A2-B783-7D236655070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434D366-F2C1-29A3-D38C-FD26991D9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56C7AFC2-FBE7-4356-8429-DB74D5316893}"/>
              </a:ext>
            </a:extLst>
          </p:cNvPr>
          <p:cNvPicPr>
            <a:picLocks noChangeAspect="1"/>
          </p:cNvPicPr>
          <p:nvPr/>
        </p:nvPicPr>
        <p:blipFill>
          <a:blip r:embed="rId2">
            <a:alphaModFix amt="35000"/>
          </a:blip>
          <a:srcRect t="17857" b="5613"/>
          <a:stretch>
            <a:fillRect/>
          </a:stretch>
        </p:blipFill>
        <p:spPr>
          <a:xfrm>
            <a:off x="20" y="1"/>
            <a:ext cx="12191980" cy="6857999"/>
          </a:xfrm>
          <a:prstGeom prst="rect">
            <a:avLst/>
          </a:prstGeom>
        </p:spPr>
      </p:pic>
      <p:sp>
        <p:nvSpPr>
          <p:cNvPr id="4" name="Círculo: vacío 3">
            <a:extLst>
              <a:ext uri="{FF2B5EF4-FFF2-40B4-BE49-F238E27FC236}">
                <a16:creationId xmlns:a16="http://schemas.microsoft.com/office/drawing/2014/main" id="{54FEF338-C458-EC37-AB30-94CAD992E6A2}"/>
              </a:ext>
            </a:extLst>
          </p:cNvPr>
          <p:cNvSpPr/>
          <p:nvPr/>
        </p:nvSpPr>
        <p:spPr>
          <a:xfrm>
            <a:off x="1677691" y="2490994"/>
            <a:ext cx="1721194" cy="1721197"/>
          </a:xfrm>
          <a:prstGeom prst="donut">
            <a:avLst>
              <a:gd name="adj" fmla="val 4282"/>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681FD621-4D08-1812-2F78-63C673D5A4A4}"/>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s-MX" sz="5400">
                <a:latin typeface="Impact" panose="020B0806030902050204" pitchFamily="34" charset="0"/>
              </a:rPr>
              <a:t>¿Salvos por fe o por elección?</a:t>
            </a:r>
          </a:p>
        </p:txBody>
      </p:sp>
      <p:pic>
        <p:nvPicPr>
          <p:cNvPr id="6" name="Imagen 5">
            <a:extLst>
              <a:ext uri="{FF2B5EF4-FFF2-40B4-BE49-F238E27FC236}">
                <a16:creationId xmlns:a16="http://schemas.microsoft.com/office/drawing/2014/main" id="{D03792C1-E25F-2261-655F-1F98EA2E10DE}"/>
              </a:ext>
            </a:extLst>
          </p:cNvPr>
          <p:cNvPicPr>
            <a:picLocks noChangeAspect="1"/>
          </p:cNvPicPr>
          <p:nvPr/>
        </p:nvPicPr>
        <p:blipFill rotWithShape="1">
          <a:blip r:embed="rId3"/>
          <a:srcRect t="12174" b="12174"/>
          <a:stretch>
            <a:fillRect/>
          </a:stretch>
        </p:blipFill>
        <p:spPr>
          <a:xfrm>
            <a:off x="1766475" y="2579779"/>
            <a:ext cx="1543625" cy="1543625"/>
          </a:xfrm>
          <a:prstGeom prst="flowChartConnector">
            <a:avLst/>
          </a:prstGeom>
        </p:spPr>
      </p:pic>
      <p:sp>
        <p:nvSpPr>
          <p:cNvPr id="7" name="Content Placeholder 2">
            <a:extLst>
              <a:ext uri="{FF2B5EF4-FFF2-40B4-BE49-F238E27FC236}">
                <a16:creationId xmlns:a16="http://schemas.microsoft.com/office/drawing/2014/main" id="{0A89CA0C-3E9C-AE27-BD48-6293F24D7015}"/>
              </a:ext>
            </a:extLst>
          </p:cNvPr>
          <p:cNvSpPr txBox="1">
            <a:spLocks/>
          </p:cNvSpPr>
          <p:nvPr/>
        </p:nvSpPr>
        <p:spPr>
          <a:xfrm>
            <a:off x="1214593" y="2003327"/>
            <a:ext cx="2647387" cy="7596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prstClr val="white"/>
                </a:solidFill>
                <a:effectLst/>
                <a:uLnTx/>
                <a:uFillTx/>
                <a:latin typeface="Impact" panose="020B0806030902050204" pitchFamily="34" charset="0"/>
              </a:rPr>
              <a:t>Loraine </a:t>
            </a:r>
            <a:r>
              <a:rPr kumimoji="0" lang="es-ES" sz="2400" b="0" i="0" u="none" strike="noStrike" kern="1200" cap="none" spc="0" normalizeH="0" baseline="0" noProof="0" dirty="0" err="1">
                <a:ln>
                  <a:noFill/>
                </a:ln>
                <a:solidFill>
                  <a:prstClr val="white"/>
                </a:solidFill>
                <a:effectLst/>
                <a:uLnTx/>
                <a:uFillTx/>
                <a:latin typeface="Impact" panose="020B0806030902050204" pitchFamily="34" charset="0"/>
              </a:rPr>
              <a:t>Boettner</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ndParaRPr>
          </a:p>
        </p:txBody>
      </p:sp>
      <p:sp>
        <p:nvSpPr>
          <p:cNvPr id="9" name="Forma libre: forma 8">
            <a:extLst>
              <a:ext uri="{FF2B5EF4-FFF2-40B4-BE49-F238E27FC236}">
                <a16:creationId xmlns:a16="http://schemas.microsoft.com/office/drawing/2014/main" id="{C9B2B6EE-B599-4CDE-10CA-DF78EA38881C}"/>
              </a:ext>
            </a:extLst>
          </p:cNvPr>
          <p:cNvSpPr/>
          <p:nvPr/>
        </p:nvSpPr>
        <p:spPr>
          <a:xfrm>
            <a:off x="4080842" y="2425132"/>
            <a:ext cx="6666833" cy="835379"/>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chemeClr val="accent2"/>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ctr" defTabSz="933450">
              <a:lnSpc>
                <a:spcPct val="90000"/>
              </a:lnSpc>
              <a:spcBef>
                <a:spcPct val="0"/>
              </a:spcBef>
              <a:spcAft>
                <a:spcPct val="35000"/>
              </a:spcAft>
              <a:buNone/>
            </a:pPr>
            <a:r>
              <a:rPr lang="es-ES" sz="2400" kern="1200" noProof="0" dirty="0">
                <a:latin typeface="Century Gothic" panose="020B0502020202020204" pitchFamily="34" charset="0"/>
              </a:rPr>
              <a:t>«Un hombre no es salvo porque cree en Cristo; creyó en Cristo porque es salvo».</a:t>
            </a:r>
          </a:p>
        </p:txBody>
      </p:sp>
      <p:sp>
        <p:nvSpPr>
          <p:cNvPr id="10" name="Forma libre: forma 9">
            <a:extLst>
              <a:ext uri="{FF2B5EF4-FFF2-40B4-BE49-F238E27FC236}">
                <a16:creationId xmlns:a16="http://schemas.microsoft.com/office/drawing/2014/main" id="{76C5E7D0-0287-F987-EA43-523D947AD0FB}"/>
              </a:ext>
            </a:extLst>
          </p:cNvPr>
          <p:cNvSpPr/>
          <p:nvPr/>
        </p:nvSpPr>
        <p:spPr>
          <a:xfrm>
            <a:off x="4080841" y="3376812"/>
            <a:ext cx="6666833" cy="835379"/>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chemeClr val="accent2"/>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ctr" defTabSz="933450">
              <a:lnSpc>
                <a:spcPct val="90000"/>
              </a:lnSpc>
              <a:spcBef>
                <a:spcPct val="0"/>
              </a:spcBef>
              <a:spcAft>
                <a:spcPct val="35000"/>
              </a:spcAft>
              <a:buNone/>
            </a:pPr>
            <a:r>
              <a:rPr lang="es-ES" sz="2400" kern="1200" noProof="0" dirty="0">
                <a:latin typeface="Century Gothic" panose="020B0502020202020204" pitchFamily="34" charset="0"/>
              </a:rPr>
              <a:t>¿Qué hay de Hechos 16:31, Juan 6:28-29, Romanos 10:9-10?</a:t>
            </a:r>
          </a:p>
        </p:txBody>
      </p:sp>
      <p:sp>
        <p:nvSpPr>
          <p:cNvPr id="11" name="Forma libre: forma 10">
            <a:extLst>
              <a:ext uri="{FF2B5EF4-FFF2-40B4-BE49-F238E27FC236}">
                <a16:creationId xmlns:a16="http://schemas.microsoft.com/office/drawing/2014/main" id="{B492E6E2-E438-A301-C163-1F764620F41C}"/>
              </a:ext>
            </a:extLst>
          </p:cNvPr>
          <p:cNvSpPr/>
          <p:nvPr/>
        </p:nvSpPr>
        <p:spPr>
          <a:xfrm>
            <a:off x="1766475" y="4507289"/>
            <a:ext cx="8981199" cy="1135898"/>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rgbClr val="C00000"/>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ctr" defTabSz="933450">
              <a:lnSpc>
                <a:spcPct val="90000"/>
              </a:lnSpc>
              <a:spcBef>
                <a:spcPct val="0"/>
              </a:spcBef>
              <a:spcAft>
                <a:spcPct val="35000"/>
              </a:spcAft>
              <a:buNone/>
            </a:pPr>
            <a:r>
              <a:rPr lang="es-ES" sz="2400" kern="1200" noProof="0" dirty="0">
                <a:latin typeface="Century Gothic" panose="020B0502020202020204" pitchFamily="34" charset="0"/>
              </a:rPr>
              <a:t>Calvinistas: ¡Si somos salvos por creer, entonces nos estamos salvando a nosotros mismos y la gracia no tiene sentido!</a:t>
            </a:r>
          </a:p>
        </p:txBody>
      </p:sp>
      <p:sp>
        <p:nvSpPr>
          <p:cNvPr id="12" name="Forma libre: forma 11">
            <a:extLst>
              <a:ext uri="{FF2B5EF4-FFF2-40B4-BE49-F238E27FC236}">
                <a16:creationId xmlns:a16="http://schemas.microsoft.com/office/drawing/2014/main" id="{DD8BD24C-72F7-0A30-89F3-D3DA2230500A}"/>
              </a:ext>
            </a:extLst>
          </p:cNvPr>
          <p:cNvSpPr/>
          <p:nvPr/>
        </p:nvSpPr>
        <p:spPr>
          <a:xfrm>
            <a:off x="1766475" y="5749172"/>
            <a:ext cx="8981199" cy="641185"/>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chemeClr val="accent2"/>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ctr" defTabSz="933450">
              <a:lnSpc>
                <a:spcPct val="90000"/>
              </a:lnSpc>
              <a:spcBef>
                <a:spcPct val="0"/>
              </a:spcBef>
              <a:spcAft>
                <a:spcPct val="35000"/>
              </a:spcAft>
              <a:buNone/>
            </a:pPr>
            <a:r>
              <a:rPr lang="es-ES" sz="2400" kern="1200" noProof="0" dirty="0">
                <a:latin typeface="Century Gothic" panose="020B0502020202020204" pitchFamily="34" charset="0"/>
              </a:rPr>
              <a:t>Ilustración: Un hombre en un edificio en llamas….</a:t>
            </a:r>
          </a:p>
        </p:txBody>
      </p:sp>
    </p:spTree>
    <p:extLst>
      <p:ext uri="{BB962C8B-B14F-4D97-AF65-F5344CB8AC3E}">
        <p14:creationId xmlns:p14="http://schemas.microsoft.com/office/powerpoint/2010/main" val="1869945714"/>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B4D85CE-2C31-157C-4DAE-C555D326255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C261C71-0576-1076-390B-051B1583B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F92CF835-2E98-FE5C-941D-E0F5130B9C0A}"/>
              </a:ext>
            </a:extLst>
          </p:cNvPr>
          <p:cNvPicPr>
            <a:picLocks noChangeAspect="1"/>
          </p:cNvPicPr>
          <p:nvPr/>
        </p:nvPicPr>
        <p:blipFill>
          <a:blip r:embed="rId2">
            <a:alphaModFix amt="35000"/>
          </a:blip>
          <a:srcRect t="17857" b="5613"/>
          <a:stretch>
            <a:fillRect/>
          </a:stretch>
        </p:blipFill>
        <p:spPr>
          <a:xfrm>
            <a:off x="20" y="1"/>
            <a:ext cx="12191980" cy="6857999"/>
          </a:xfrm>
          <a:prstGeom prst="rect">
            <a:avLst/>
          </a:prstGeom>
        </p:spPr>
      </p:pic>
      <p:grpSp>
        <p:nvGrpSpPr>
          <p:cNvPr id="14" name="Grupo 13">
            <a:extLst>
              <a:ext uri="{FF2B5EF4-FFF2-40B4-BE49-F238E27FC236}">
                <a16:creationId xmlns:a16="http://schemas.microsoft.com/office/drawing/2014/main" id="{0B854994-B6EB-C85F-B8C3-9977A0220BB2}"/>
              </a:ext>
            </a:extLst>
          </p:cNvPr>
          <p:cNvGrpSpPr/>
          <p:nvPr/>
        </p:nvGrpSpPr>
        <p:grpSpPr>
          <a:xfrm>
            <a:off x="580506" y="455501"/>
            <a:ext cx="1564722" cy="1564725"/>
            <a:chOff x="882599" y="1916765"/>
            <a:chExt cx="1156229" cy="1212404"/>
          </a:xfrm>
        </p:grpSpPr>
        <p:sp>
          <p:nvSpPr>
            <p:cNvPr id="15" name="Diagrama de flujo: conector 14">
              <a:extLst>
                <a:ext uri="{FF2B5EF4-FFF2-40B4-BE49-F238E27FC236}">
                  <a16:creationId xmlns:a16="http://schemas.microsoft.com/office/drawing/2014/main" id="{09FC0214-8BD9-85FE-F3FE-7D65B60F6287}"/>
                </a:ext>
              </a:extLst>
            </p:cNvPr>
            <p:cNvSpPr/>
            <p:nvPr/>
          </p:nvSpPr>
          <p:spPr>
            <a:xfrm>
              <a:off x="962834" y="1992687"/>
              <a:ext cx="1006070" cy="1054947"/>
            </a:xfrm>
            <a:prstGeom prst="flowChartConnector">
              <a:avLst/>
            </a:prstGeom>
            <a:solidFill>
              <a:srgbClr val="C00000"/>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800" kern="0" dirty="0">
                  <a:solidFill>
                    <a:prstClr val="white"/>
                  </a:solidFill>
                  <a:latin typeface="Impact" panose="020B0806030902050204" pitchFamily="34" charset="0"/>
                </a:rPr>
                <a:t>2</a:t>
              </a:r>
              <a:endParaRPr kumimoji="0" lang="es-MX" sz="2400" b="0" i="0" u="none" strike="noStrike" kern="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6" name="Círculo: vacío 15">
              <a:extLst>
                <a:ext uri="{FF2B5EF4-FFF2-40B4-BE49-F238E27FC236}">
                  <a16:creationId xmlns:a16="http://schemas.microsoft.com/office/drawing/2014/main" id="{303BCAA3-68C2-C3C7-7F9C-DE2FC30A8D84}"/>
                </a:ext>
              </a:extLst>
            </p:cNvPr>
            <p:cNvSpPr/>
            <p:nvPr/>
          </p:nvSpPr>
          <p:spPr>
            <a:xfrm>
              <a:off x="882599" y="1916765"/>
              <a:ext cx="1156229" cy="1212404"/>
            </a:xfrm>
            <a:prstGeom prst="donut">
              <a:avLst>
                <a:gd name="adj" fmla="val 4282"/>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grpSp>
      <p:sp>
        <p:nvSpPr>
          <p:cNvPr id="21" name="Rectangle 4">
            <a:extLst>
              <a:ext uri="{FF2B5EF4-FFF2-40B4-BE49-F238E27FC236}">
                <a16:creationId xmlns:a16="http://schemas.microsoft.com/office/drawing/2014/main" id="{BC285BDA-02D9-18E0-3127-63493239C920}"/>
              </a:ext>
            </a:extLst>
          </p:cNvPr>
          <p:cNvSpPr/>
          <p:nvPr/>
        </p:nvSpPr>
        <p:spPr>
          <a:xfrm>
            <a:off x="2357940" y="1874520"/>
            <a:ext cx="4239889" cy="1657350"/>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22" name="Rectangle 9">
            <a:extLst>
              <a:ext uri="{FF2B5EF4-FFF2-40B4-BE49-F238E27FC236}">
                <a16:creationId xmlns:a16="http://schemas.microsoft.com/office/drawing/2014/main" id="{1C1CF1FE-D1ED-C205-5B94-22DF0E8409CE}"/>
              </a:ext>
            </a:extLst>
          </p:cNvPr>
          <p:cNvSpPr/>
          <p:nvPr/>
        </p:nvSpPr>
        <p:spPr>
          <a:xfrm>
            <a:off x="6988703" y="651511"/>
            <a:ext cx="4239889" cy="4377690"/>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23" name="TextBox 12">
            <a:extLst>
              <a:ext uri="{FF2B5EF4-FFF2-40B4-BE49-F238E27FC236}">
                <a16:creationId xmlns:a16="http://schemas.microsoft.com/office/drawing/2014/main" id="{CB660C8A-BE23-F52C-68C8-309CA78622CE}"/>
              </a:ext>
            </a:extLst>
          </p:cNvPr>
          <p:cNvSpPr txBox="1"/>
          <p:nvPr/>
        </p:nvSpPr>
        <p:spPr>
          <a:xfrm>
            <a:off x="2573628" y="2021589"/>
            <a:ext cx="3808977" cy="1384995"/>
          </a:xfrm>
          <a:prstGeom prst="rect">
            <a:avLst/>
          </a:prstGeom>
          <a:noFill/>
        </p:spPr>
        <p:txBody>
          <a:bodyPr wrap="square" rtlCol="0">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8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¿Por qué existimos y por qué Dios puso el árbol en el jardín?</a:t>
            </a:r>
          </a:p>
        </p:txBody>
      </p:sp>
      <p:sp>
        <p:nvSpPr>
          <p:cNvPr id="24" name="TextBox 15">
            <a:extLst>
              <a:ext uri="{FF2B5EF4-FFF2-40B4-BE49-F238E27FC236}">
                <a16:creationId xmlns:a16="http://schemas.microsoft.com/office/drawing/2014/main" id="{ACD31242-BB24-C940-AD6A-1999092DD607}"/>
              </a:ext>
            </a:extLst>
          </p:cNvPr>
          <p:cNvSpPr txBox="1"/>
          <p:nvPr/>
        </p:nvSpPr>
        <p:spPr>
          <a:xfrm>
            <a:off x="7083331" y="751789"/>
            <a:ext cx="3989911" cy="4154984"/>
          </a:xfrm>
          <a:prstGeom prst="rect">
            <a:avLst/>
          </a:prstGeom>
          <a:noFill/>
          <a:ln>
            <a:noFill/>
          </a:ln>
        </p:spPr>
        <p:txBody>
          <a:bodyPr wrap="square" rtlCol="0">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400" b="0" i="0" u="none" strike="noStrike" kern="1200" cap="none" spc="0" normalizeH="0" baseline="0" noProof="0" dirty="0">
                <a:ln>
                  <a:noFill/>
                </a:ln>
                <a:solidFill>
                  <a:srgbClr val="FFFF00"/>
                </a:solidFill>
                <a:effectLst/>
                <a:uLnTx/>
                <a:uFillTx/>
                <a:latin typeface="Century Gothic" panose="020B0502020202020204" pitchFamily="34" charset="0"/>
                <a:ea typeface="맑은 고딕" panose="020B0503020000020004" pitchFamily="34" charset="-127"/>
                <a:cs typeface="Arial" pitchFamily="34" charset="0"/>
              </a:rPr>
              <a:t>Génesis 2</a:t>
            </a:r>
            <a:r>
              <a:rPr kumimoji="0" lang="es-ES" altLang="ko-KR" sz="24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 Existimos porque Dios quiso amarnos, para que lo amemos a él y nos amemos unos a otros.</a:t>
            </a:r>
          </a:p>
          <a:p>
            <a:pPr marL="0" marR="0" lvl="0" indent="0" algn="just" defTabSz="1219170" rtl="0" eaLnBrk="1" fontAlgn="auto" latinLnBrk="1" hangingPunct="1">
              <a:lnSpc>
                <a:spcPct val="100000"/>
              </a:lnSpc>
              <a:spcBef>
                <a:spcPts val="0"/>
              </a:spcBef>
              <a:spcAft>
                <a:spcPts val="0"/>
              </a:spcAft>
              <a:buClrTx/>
              <a:buSzTx/>
              <a:buFontTx/>
              <a:buNone/>
              <a:tabLst/>
              <a:defRPr/>
            </a:pPr>
            <a:endParaRPr kumimoji="0" lang="es-ES" altLang="ko-KR" sz="24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endParaRPr>
          </a:p>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4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El amor da opción a escoger.</a:t>
            </a:r>
          </a:p>
          <a:p>
            <a:pPr marL="0" marR="0" lvl="0" indent="0" algn="just" defTabSz="1219170" rtl="0" eaLnBrk="1" fontAlgn="auto" latinLnBrk="1" hangingPunct="1">
              <a:lnSpc>
                <a:spcPct val="100000"/>
              </a:lnSpc>
              <a:spcBef>
                <a:spcPts val="0"/>
              </a:spcBef>
              <a:spcAft>
                <a:spcPts val="0"/>
              </a:spcAft>
              <a:buClrTx/>
              <a:buSzTx/>
              <a:buFontTx/>
              <a:buNone/>
              <a:tabLst/>
              <a:defRPr/>
            </a:pPr>
            <a:endParaRPr kumimoji="0" lang="es-ES" altLang="ko-KR" sz="24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endParaRPr>
          </a:p>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4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Por eso estaba el árbol en el jardín.</a:t>
            </a:r>
          </a:p>
        </p:txBody>
      </p:sp>
    </p:spTree>
    <p:extLst>
      <p:ext uri="{BB962C8B-B14F-4D97-AF65-F5344CB8AC3E}">
        <p14:creationId xmlns:p14="http://schemas.microsoft.com/office/powerpoint/2010/main" val="3770745428"/>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4E000AD-853C-23E5-7F40-227D71B2887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39CFCD5-BD7C-EBB4-49B5-B5E92ED2E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6663333D-3886-9283-4DC7-F11A3A62953D}"/>
              </a:ext>
            </a:extLst>
          </p:cNvPr>
          <p:cNvPicPr>
            <a:picLocks noChangeAspect="1"/>
          </p:cNvPicPr>
          <p:nvPr/>
        </p:nvPicPr>
        <p:blipFill>
          <a:blip r:embed="rId2">
            <a:alphaModFix amt="35000"/>
          </a:blip>
          <a:srcRect t="17857" b="5613"/>
          <a:stretch>
            <a:fillRect/>
          </a:stretch>
        </p:blipFill>
        <p:spPr>
          <a:xfrm>
            <a:off x="20" y="1"/>
            <a:ext cx="12191980" cy="6857999"/>
          </a:xfrm>
          <a:prstGeom prst="rect">
            <a:avLst/>
          </a:prstGeom>
        </p:spPr>
      </p:pic>
      <p:grpSp>
        <p:nvGrpSpPr>
          <p:cNvPr id="14" name="Grupo 13">
            <a:extLst>
              <a:ext uri="{FF2B5EF4-FFF2-40B4-BE49-F238E27FC236}">
                <a16:creationId xmlns:a16="http://schemas.microsoft.com/office/drawing/2014/main" id="{56837B24-4D2C-B9F8-227F-D28A93F7FCA1}"/>
              </a:ext>
            </a:extLst>
          </p:cNvPr>
          <p:cNvGrpSpPr/>
          <p:nvPr/>
        </p:nvGrpSpPr>
        <p:grpSpPr>
          <a:xfrm>
            <a:off x="580506" y="455501"/>
            <a:ext cx="1564722" cy="1564725"/>
            <a:chOff x="882599" y="1916765"/>
            <a:chExt cx="1156229" cy="1212404"/>
          </a:xfrm>
        </p:grpSpPr>
        <p:sp>
          <p:nvSpPr>
            <p:cNvPr id="15" name="Diagrama de flujo: conector 14">
              <a:extLst>
                <a:ext uri="{FF2B5EF4-FFF2-40B4-BE49-F238E27FC236}">
                  <a16:creationId xmlns:a16="http://schemas.microsoft.com/office/drawing/2014/main" id="{F3BF9CB3-565E-70C4-05BC-55A0988123CD}"/>
                </a:ext>
              </a:extLst>
            </p:cNvPr>
            <p:cNvSpPr/>
            <p:nvPr/>
          </p:nvSpPr>
          <p:spPr>
            <a:xfrm>
              <a:off x="962834" y="1992687"/>
              <a:ext cx="1006070" cy="1054947"/>
            </a:xfrm>
            <a:prstGeom prst="flowChartConnector">
              <a:avLst/>
            </a:prstGeom>
            <a:solidFill>
              <a:srgbClr val="C00000"/>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800" kern="0" dirty="0">
                  <a:solidFill>
                    <a:prstClr val="white"/>
                  </a:solidFill>
                  <a:latin typeface="Impact" panose="020B0806030902050204" pitchFamily="34" charset="0"/>
                </a:rPr>
                <a:t>3</a:t>
              </a:r>
              <a:endParaRPr kumimoji="0" lang="es-MX" sz="2400" b="0" i="0" u="none" strike="noStrike" kern="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6" name="Círculo: vacío 15">
              <a:extLst>
                <a:ext uri="{FF2B5EF4-FFF2-40B4-BE49-F238E27FC236}">
                  <a16:creationId xmlns:a16="http://schemas.microsoft.com/office/drawing/2014/main" id="{02D6DD35-1449-2464-7E1F-654B592CF073}"/>
                </a:ext>
              </a:extLst>
            </p:cNvPr>
            <p:cNvSpPr/>
            <p:nvPr/>
          </p:nvSpPr>
          <p:spPr>
            <a:xfrm>
              <a:off x="882599" y="1916765"/>
              <a:ext cx="1156229" cy="1212404"/>
            </a:xfrm>
            <a:prstGeom prst="donut">
              <a:avLst>
                <a:gd name="adj" fmla="val 4282"/>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grpSp>
      <p:sp>
        <p:nvSpPr>
          <p:cNvPr id="21" name="Rectangle 4">
            <a:extLst>
              <a:ext uri="{FF2B5EF4-FFF2-40B4-BE49-F238E27FC236}">
                <a16:creationId xmlns:a16="http://schemas.microsoft.com/office/drawing/2014/main" id="{FBCADBBB-751D-689F-260E-680CCA152171}"/>
              </a:ext>
            </a:extLst>
          </p:cNvPr>
          <p:cNvSpPr/>
          <p:nvPr/>
        </p:nvSpPr>
        <p:spPr>
          <a:xfrm>
            <a:off x="2357940" y="1874520"/>
            <a:ext cx="4239889" cy="1657350"/>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23" name="TextBox 12">
            <a:extLst>
              <a:ext uri="{FF2B5EF4-FFF2-40B4-BE49-F238E27FC236}">
                <a16:creationId xmlns:a16="http://schemas.microsoft.com/office/drawing/2014/main" id="{E2F93753-3E01-8D9F-39ED-D315A4D519A9}"/>
              </a:ext>
            </a:extLst>
          </p:cNvPr>
          <p:cNvSpPr txBox="1"/>
          <p:nvPr/>
        </p:nvSpPr>
        <p:spPr>
          <a:xfrm>
            <a:off x="2562198" y="1998729"/>
            <a:ext cx="3808977" cy="1384995"/>
          </a:xfrm>
          <a:prstGeom prst="rect">
            <a:avLst/>
          </a:prstGeom>
          <a:noFill/>
        </p:spPr>
        <p:txBody>
          <a:bodyPr wrap="square" rtlCol="0">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8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¿Por qué no son salvos los perdidos? ¿Porqué pecaron?</a:t>
            </a:r>
          </a:p>
        </p:txBody>
      </p:sp>
      <p:sp>
        <p:nvSpPr>
          <p:cNvPr id="2" name="Forma libre: forma 1">
            <a:extLst>
              <a:ext uri="{FF2B5EF4-FFF2-40B4-BE49-F238E27FC236}">
                <a16:creationId xmlns:a16="http://schemas.microsoft.com/office/drawing/2014/main" id="{F8BC4DA2-98B0-EABE-A78E-FA3307BBE935}"/>
              </a:ext>
            </a:extLst>
          </p:cNvPr>
          <p:cNvSpPr/>
          <p:nvPr/>
        </p:nvSpPr>
        <p:spPr>
          <a:xfrm>
            <a:off x="6802087" y="2020226"/>
            <a:ext cx="5031437" cy="1135898"/>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rgbClr val="C00000"/>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ctr" defTabSz="933450">
              <a:lnSpc>
                <a:spcPct val="90000"/>
              </a:lnSpc>
              <a:spcBef>
                <a:spcPct val="0"/>
              </a:spcBef>
              <a:spcAft>
                <a:spcPct val="35000"/>
              </a:spcAft>
              <a:buNone/>
            </a:pPr>
            <a:r>
              <a:rPr lang="es-ES" sz="2400" kern="1200" noProof="0" dirty="0">
                <a:latin typeface="Century Gothic" panose="020B0502020202020204" pitchFamily="34" charset="0"/>
              </a:rPr>
              <a:t>Calvinistas: ¡No! Porque no fueron elegidos por Dios.</a:t>
            </a:r>
          </a:p>
        </p:txBody>
      </p:sp>
      <p:sp>
        <p:nvSpPr>
          <p:cNvPr id="4" name="Forma libre: forma 3">
            <a:extLst>
              <a:ext uri="{FF2B5EF4-FFF2-40B4-BE49-F238E27FC236}">
                <a16:creationId xmlns:a16="http://schemas.microsoft.com/office/drawing/2014/main" id="{A6CD4746-3EC0-83A4-D967-6C1AA1F8EDB7}"/>
              </a:ext>
            </a:extLst>
          </p:cNvPr>
          <p:cNvSpPr/>
          <p:nvPr/>
        </p:nvSpPr>
        <p:spPr>
          <a:xfrm>
            <a:off x="2311487" y="3886082"/>
            <a:ext cx="8981199" cy="641185"/>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chemeClr val="accent2"/>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ctr" defTabSz="933450">
              <a:lnSpc>
                <a:spcPct val="90000"/>
              </a:lnSpc>
              <a:spcBef>
                <a:spcPct val="0"/>
              </a:spcBef>
              <a:spcAft>
                <a:spcPct val="35000"/>
              </a:spcAft>
              <a:buNone/>
            </a:pPr>
            <a:r>
              <a:rPr lang="es-ES" sz="2400" kern="1200" noProof="0" dirty="0">
                <a:latin typeface="Century Gothic" panose="020B0502020202020204" pitchFamily="34" charset="0"/>
              </a:rPr>
              <a:t>Esto significa que Dios no quiere que seamos salvos.</a:t>
            </a:r>
          </a:p>
        </p:txBody>
      </p:sp>
      <p:sp>
        <p:nvSpPr>
          <p:cNvPr id="5" name="Rectangle 4">
            <a:extLst>
              <a:ext uri="{FF2B5EF4-FFF2-40B4-BE49-F238E27FC236}">
                <a16:creationId xmlns:a16="http://schemas.microsoft.com/office/drawing/2014/main" id="{3BD7439A-3783-1E97-0199-D6F30370609D}"/>
              </a:ext>
            </a:extLst>
          </p:cNvPr>
          <p:cNvSpPr/>
          <p:nvPr/>
        </p:nvSpPr>
        <p:spPr>
          <a:xfrm>
            <a:off x="2357940" y="4881479"/>
            <a:ext cx="8934746" cy="1176421"/>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6" name="TextBox 12">
            <a:extLst>
              <a:ext uri="{FF2B5EF4-FFF2-40B4-BE49-F238E27FC236}">
                <a16:creationId xmlns:a16="http://schemas.microsoft.com/office/drawing/2014/main" id="{00177600-CAF8-6711-3380-9E9E7F0FA9C4}"/>
              </a:ext>
            </a:extLst>
          </p:cNvPr>
          <p:cNvSpPr txBox="1"/>
          <p:nvPr/>
        </p:nvSpPr>
        <p:spPr>
          <a:xfrm>
            <a:off x="2436468" y="4971398"/>
            <a:ext cx="8730488" cy="954107"/>
          </a:xfrm>
          <a:prstGeom prst="rect">
            <a:avLst/>
          </a:prstGeom>
          <a:noFill/>
        </p:spPr>
        <p:txBody>
          <a:bodyPr wrap="square" rtlCol="0">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8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¿Y qué hay de 1 Timoteo 2:3-4? ¿Significa esto que no se hace la voluntad de Dios?</a:t>
            </a:r>
          </a:p>
        </p:txBody>
      </p:sp>
    </p:spTree>
    <p:extLst>
      <p:ext uri="{BB962C8B-B14F-4D97-AF65-F5344CB8AC3E}">
        <p14:creationId xmlns:p14="http://schemas.microsoft.com/office/powerpoint/2010/main" val="792906660"/>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DF6F4CE-0FFF-D62E-4CEA-B0A8067B3EC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90CB9F7-1ECB-0058-5A9A-081EBBEB2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AD4664A0-1081-321D-E3F0-903F40C41411}"/>
              </a:ext>
            </a:extLst>
          </p:cNvPr>
          <p:cNvPicPr>
            <a:picLocks noChangeAspect="1"/>
          </p:cNvPicPr>
          <p:nvPr/>
        </p:nvPicPr>
        <p:blipFill>
          <a:blip r:embed="rId2">
            <a:alphaModFix amt="35000"/>
          </a:blip>
          <a:srcRect t="17857" b="5613"/>
          <a:stretch>
            <a:fillRect/>
          </a:stretch>
        </p:blipFill>
        <p:spPr>
          <a:xfrm>
            <a:off x="20" y="1"/>
            <a:ext cx="12191980" cy="6857999"/>
          </a:xfrm>
          <a:prstGeom prst="rect">
            <a:avLst/>
          </a:prstGeom>
        </p:spPr>
      </p:pic>
      <p:grpSp>
        <p:nvGrpSpPr>
          <p:cNvPr id="14" name="Grupo 13">
            <a:extLst>
              <a:ext uri="{FF2B5EF4-FFF2-40B4-BE49-F238E27FC236}">
                <a16:creationId xmlns:a16="http://schemas.microsoft.com/office/drawing/2014/main" id="{48192A71-9A21-8C7E-D34F-82EF2E357F13}"/>
              </a:ext>
            </a:extLst>
          </p:cNvPr>
          <p:cNvGrpSpPr/>
          <p:nvPr/>
        </p:nvGrpSpPr>
        <p:grpSpPr>
          <a:xfrm>
            <a:off x="580506" y="455501"/>
            <a:ext cx="1564722" cy="1564725"/>
            <a:chOff x="882599" y="1916765"/>
            <a:chExt cx="1156229" cy="1212404"/>
          </a:xfrm>
        </p:grpSpPr>
        <p:sp>
          <p:nvSpPr>
            <p:cNvPr id="15" name="Diagrama de flujo: conector 14">
              <a:extLst>
                <a:ext uri="{FF2B5EF4-FFF2-40B4-BE49-F238E27FC236}">
                  <a16:creationId xmlns:a16="http://schemas.microsoft.com/office/drawing/2014/main" id="{D70DAD32-A795-C335-5F06-C80641745C82}"/>
                </a:ext>
              </a:extLst>
            </p:cNvPr>
            <p:cNvSpPr/>
            <p:nvPr/>
          </p:nvSpPr>
          <p:spPr>
            <a:xfrm>
              <a:off x="962834" y="1992687"/>
              <a:ext cx="1006070" cy="1054947"/>
            </a:xfrm>
            <a:prstGeom prst="flowChartConnector">
              <a:avLst/>
            </a:prstGeom>
            <a:solidFill>
              <a:srgbClr val="C00000"/>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800" kern="0" dirty="0">
                  <a:solidFill>
                    <a:prstClr val="white"/>
                  </a:solidFill>
                  <a:latin typeface="Impact" panose="020B0806030902050204" pitchFamily="34" charset="0"/>
                </a:rPr>
                <a:t>4</a:t>
              </a:r>
              <a:endParaRPr kumimoji="0" lang="es-MX" sz="2400" b="0" i="0" u="none" strike="noStrike" kern="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6" name="Círculo: vacío 15">
              <a:extLst>
                <a:ext uri="{FF2B5EF4-FFF2-40B4-BE49-F238E27FC236}">
                  <a16:creationId xmlns:a16="http://schemas.microsoft.com/office/drawing/2014/main" id="{E2DFE7BA-121E-2051-D9B8-776272BB60DA}"/>
                </a:ext>
              </a:extLst>
            </p:cNvPr>
            <p:cNvSpPr/>
            <p:nvPr/>
          </p:nvSpPr>
          <p:spPr>
            <a:xfrm>
              <a:off x="882599" y="1916765"/>
              <a:ext cx="1156229" cy="1212404"/>
            </a:xfrm>
            <a:prstGeom prst="donut">
              <a:avLst>
                <a:gd name="adj" fmla="val 4282"/>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grpSp>
      <p:sp>
        <p:nvSpPr>
          <p:cNvPr id="21" name="Rectangle 4">
            <a:extLst>
              <a:ext uri="{FF2B5EF4-FFF2-40B4-BE49-F238E27FC236}">
                <a16:creationId xmlns:a16="http://schemas.microsoft.com/office/drawing/2014/main" id="{67AC95B2-9848-5A6B-39E2-2061EF5B8429}"/>
              </a:ext>
            </a:extLst>
          </p:cNvPr>
          <p:cNvSpPr/>
          <p:nvPr/>
        </p:nvSpPr>
        <p:spPr>
          <a:xfrm>
            <a:off x="2357941" y="1874520"/>
            <a:ext cx="3482790" cy="1135898"/>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23" name="TextBox 12">
            <a:extLst>
              <a:ext uri="{FF2B5EF4-FFF2-40B4-BE49-F238E27FC236}">
                <a16:creationId xmlns:a16="http://schemas.microsoft.com/office/drawing/2014/main" id="{A29AAF2D-D6E6-2D2F-2BCD-B09DFE030A65}"/>
              </a:ext>
            </a:extLst>
          </p:cNvPr>
          <p:cNvSpPr txBox="1"/>
          <p:nvPr/>
        </p:nvSpPr>
        <p:spPr>
          <a:xfrm>
            <a:off x="2539339" y="1975869"/>
            <a:ext cx="3027072" cy="954107"/>
          </a:xfrm>
          <a:prstGeom prst="rect">
            <a:avLst/>
          </a:prstGeom>
          <a:noFill/>
        </p:spPr>
        <p:txBody>
          <a:bodyPr wrap="square" rtlCol="0">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8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¿Por qué amamos a Dios?</a:t>
            </a:r>
          </a:p>
        </p:txBody>
      </p:sp>
      <p:sp>
        <p:nvSpPr>
          <p:cNvPr id="2" name="Forma libre: forma 1">
            <a:extLst>
              <a:ext uri="{FF2B5EF4-FFF2-40B4-BE49-F238E27FC236}">
                <a16:creationId xmlns:a16="http://schemas.microsoft.com/office/drawing/2014/main" id="{B099DCF4-71D6-590F-8917-BB29033351C2}"/>
              </a:ext>
            </a:extLst>
          </p:cNvPr>
          <p:cNvSpPr/>
          <p:nvPr/>
        </p:nvSpPr>
        <p:spPr>
          <a:xfrm>
            <a:off x="6242017" y="2017378"/>
            <a:ext cx="5031437" cy="775834"/>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chemeClr val="accent2"/>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Porque decidió que lo amemos.</a:t>
            </a:r>
          </a:p>
        </p:txBody>
      </p:sp>
      <p:sp>
        <p:nvSpPr>
          <p:cNvPr id="7" name="Rectangle 4">
            <a:extLst>
              <a:ext uri="{FF2B5EF4-FFF2-40B4-BE49-F238E27FC236}">
                <a16:creationId xmlns:a16="http://schemas.microsoft.com/office/drawing/2014/main" id="{4DAAE135-D0F0-CFE7-FEE5-56E3382757A8}"/>
              </a:ext>
            </a:extLst>
          </p:cNvPr>
          <p:cNvSpPr/>
          <p:nvPr/>
        </p:nvSpPr>
        <p:spPr>
          <a:xfrm>
            <a:off x="2357941" y="3360076"/>
            <a:ext cx="3482790" cy="1486344"/>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9" name="TextBox 12">
            <a:extLst>
              <a:ext uri="{FF2B5EF4-FFF2-40B4-BE49-F238E27FC236}">
                <a16:creationId xmlns:a16="http://schemas.microsoft.com/office/drawing/2014/main" id="{1AE4769E-C828-88D6-5414-F952FA861A62}"/>
              </a:ext>
            </a:extLst>
          </p:cNvPr>
          <p:cNvSpPr txBox="1"/>
          <p:nvPr/>
        </p:nvSpPr>
        <p:spPr>
          <a:xfrm>
            <a:off x="2562199" y="3415705"/>
            <a:ext cx="3027072" cy="1384995"/>
          </a:xfrm>
          <a:prstGeom prst="rect">
            <a:avLst/>
          </a:prstGeom>
          <a:noFill/>
        </p:spPr>
        <p:txBody>
          <a:bodyPr wrap="square" rtlCol="0">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8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¿Y entonces qué pasa con 1 Juan 4:19? </a:t>
            </a:r>
          </a:p>
        </p:txBody>
      </p:sp>
      <p:sp>
        <p:nvSpPr>
          <p:cNvPr id="10" name="Forma libre: forma 9">
            <a:extLst>
              <a:ext uri="{FF2B5EF4-FFF2-40B4-BE49-F238E27FC236}">
                <a16:creationId xmlns:a16="http://schemas.microsoft.com/office/drawing/2014/main" id="{16A40535-0F91-6AD6-466A-BDAC5A76ED59}"/>
              </a:ext>
            </a:extLst>
          </p:cNvPr>
          <p:cNvSpPr/>
          <p:nvPr/>
        </p:nvSpPr>
        <p:spPr>
          <a:xfrm>
            <a:off x="6242017" y="3502934"/>
            <a:ext cx="5031437" cy="775834"/>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chemeClr val="accent2"/>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Nosotros le amamos a él, porque él nos amó primero.</a:t>
            </a:r>
          </a:p>
        </p:txBody>
      </p:sp>
      <p:sp>
        <p:nvSpPr>
          <p:cNvPr id="11" name="Forma libre: forma 10">
            <a:extLst>
              <a:ext uri="{FF2B5EF4-FFF2-40B4-BE49-F238E27FC236}">
                <a16:creationId xmlns:a16="http://schemas.microsoft.com/office/drawing/2014/main" id="{F96D6B1A-8418-EEC9-8852-6AE5B7704347}"/>
              </a:ext>
            </a:extLst>
          </p:cNvPr>
          <p:cNvSpPr/>
          <p:nvPr/>
        </p:nvSpPr>
        <p:spPr>
          <a:xfrm>
            <a:off x="2292255" y="5172713"/>
            <a:ext cx="8981199" cy="938759"/>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rgbClr val="C00000"/>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lvl="0" indent="0" algn="ctr" defTabSz="933450">
              <a:lnSpc>
                <a:spcPct val="90000"/>
              </a:lnSpc>
              <a:spcBef>
                <a:spcPct val="0"/>
              </a:spcBef>
              <a:spcAft>
                <a:spcPct val="35000"/>
              </a:spcAft>
              <a:buNone/>
            </a:pPr>
            <a:r>
              <a:rPr lang="es-ES" sz="2400" kern="1200" noProof="0" dirty="0">
                <a:latin typeface="Century Gothic" panose="020B0502020202020204" pitchFamily="34" charset="0"/>
              </a:rPr>
              <a:t>Dios tomó un gran riesgo cuando nos creó, pero en el calvinismo Dios no toma riesgos.</a:t>
            </a:r>
          </a:p>
        </p:txBody>
      </p:sp>
    </p:spTree>
    <p:extLst>
      <p:ext uri="{BB962C8B-B14F-4D97-AF65-F5344CB8AC3E}">
        <p14:creationId xmlns:p14="http://schemas.microsoft.com/office/powerpoint/2010/main" val="3424715276"/>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1D28881-B5F6-4ECD-BD54-E45FFDA34AA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019131E-17AA-1639-FEC9-ED0826133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155CB13F-EDEE-D2DE-BF79-C6BB5C24DDE6}"/>
              </a:ext>
            </a:extLst>
          </p:cNvPr>
          <p:cNvPicPr>
            <a:picLocks noChangeAspect="1"/>
          </p:cNvPicPr>
          <p:nvPr/>
        </p:nvPicPr>
        <p:blipFill>
          <a:blip r:embed="rId2">
            <a:alphaModFix amt="35000"/>
          </a:blip>
          <a:srcRect t="17857" b="5613"/>
          <a:stretch>
            <a:fillRect/>
          </a:stretch>
        </p:blipFill>
        <p:spPr>
          <a:xfrm>
            <a:off x="20" y="1"/>
            <a:ext cx="12191980" cy="6857999"/>
          </a:xfrm>
          <a:prstGeom prst="rect">
            <a:avLst/>
          </a:prstGeom>
        </p:spPr>
      </p:pic>
      <p:grpSp>
        <p:nvGrpSpPr>
          <p:cNvPr id="14" name="Grupo 13">
            <a:extLst>
              <a:ext uri="{FF2B5EF4-FFF2-40B4-BE49-F238E27FC236}">
                <a16:creationId xmlns:a16="http://schemas.microsoft.com/office/drawing/2014/main" id="{6E3CD5E1-084B-74CD-D5FF-370B0E55BC99}"/>
              </a:ext>
            </a:extLst>
          </p:cNvPr>
          <p:cNvGrpSpPr/>
          <p:nvPr/>
        </p:nvGrpSpPr>
        <p:grpSpPr>
          <a:xfrm>
            <a:off x="580506" y="455501"/>
            <a:ext cx="1564722" cy="1564725"/>
            <a:chOff x="882599" y="1916765"/>
            <a:chExt cx="1156229" cy="1212404"/>
          </a:xfrm>
        </p:grpSpPr>
        <p:sp>
          <p:nvSpPr>
            <p:cNvPr id="15" name="Diagrama de flujo: conector 14">
              <a:extLst>
                <a:ext uri="{FF2B5EF4-FFF2-40B4-BE49-F238E27FC236}">
                  <a16:creationId xmlns:a16="http://schemas.microsoft.com/office/drawing/2014/main" id="{F0AC17C0-FFDF-D94D-CFEA-30EA798D2164}"/>
                </a:ext>
              </a:extLst>
            </p:cNvPr>
            <p:cNvSpPr/>
            <p:nvPr/>
          </p:nvSpPr>
          <p:spPr>
            <a:xfrm>
              <a:off x="962834" y="1992687"/>
              <a:ext cx="1006070" cy="1054947"/>
            </a:xfrm>
            <a:prstGeom prst="flowChartConnector">
              <a:avLst/>
            </a:prstGeom>
            <a:solidFill>
              <a:srgbClr val="C00000"/>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800" kern="0" dirty="0">
                  <a:solidFill>
                    <a:prstClr val="white"/>
                  </a:solidFill>
                  <a:latin typeface="Impact" panose="020B0806030902050204" pitchFamily="34" charset="0"/>
                </a:rPr>
                <a:t>5</a:t>
              </a:r>
              <a:endParaRPr kumimoji="0" lang="es-MX" sz="2400" b="0" i="0" u="none" strike="noStrike" kern="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6" name="Círculo: vacío 15">
              <a:extLst>
                <a:ext uri="{FF2B5EF4-FFF2-40B4-BE49-F238E27FC236}">
                  <a16:creationId xmlns:a16="http://schemas.microsoft.com/office/drawing/2014/main" id="{8CF1D246-F15B-4185-AE2B-06A0196ACAE6}"/>
                </a:ext>
              </a:extLst>
            </p:cNvPr>
            <p:cNvSpPr/>
            <p:nvPr/>
          </p:nvSpPr>
          <p:spPr>
            <a:xfrm>
              <a:off x="882599" y="1916765"/>
              <a:ext cx="1156229" cy="1212404"/>
            </a:xfrm>
            <a:prstGeom prst="donut">
              <a:avLst>
                <a:gd name="adj" fmla="val 4282"/>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grpSp>
      <p:sp>
        <p:nvSpPr>
          <p:cNvPr id="7" name="Rectangle 4">
            <a:extLst>
              <a:ext uri="{FF2B5EF4-FFF2-40B4-BE49-F238E27FC236}">
                <a16:creationId xmlns:a16="http://schemas.microsoft.com/office/drawing/2014/main" id="{343EAF82-B59E-977E-6FA0-6C5B992394D6}"/>
              </a:ext>
            </a:extLst>
          </p:cNvPr>
          <p:cNvSpPr/>
          <p:nvPr/>
        </p:nvSpPr>
        <p:spPr>
          <a:xfrm>
            <a:off x="5478330" y="2111881"/>
            <a:ext cx="4911539" cy="1486344"/>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9" name="TextBox 12">
            <a:extLst>
              <a:ext uri="{FF2B5EF4-FFF2-40B4-BE49-F238E27FC236}">
                <a16:creationId xmlns:a16="http://schemas.microsoft.com/office/drawing/2014/main" id="{689CA37F-F9DD-B7D1-EC6B-6D91E5E3425C}"/>
              </a:ext>
            </a:extLst>
          </p:cNvPr>
          <p:cNvSpPr txBox="1"/>
          <p:nvPr/>
        </p:nvSpPr>
        <p:spPr>
          <a:xfrm>
            <a:off x="5579718" y="2167510"/>
            <a:ext cx="4638701" cy="1384995"/>
          </a:xfrm>
          <a:prstGeom prst="rect">
            <a:avLst/>
          </a:prstGeom>
          <a:noFill/>
        </p:spPr>
        <p:txBody>
          <a:bodyPr wrap="square" rtlCol="0">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8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¿Adán y Eva eran libres de elegir comer del árbol o no comer del árbol?</a:t>
            </a:r>
          </a:p>
        </p:txBody>
      </p:sp>
      <p:sp>
        <p:nvSpPr>
          <p:cNvPr id="11" name="Forma libre: forma 10">
            <a:extLst>
              <a:ext uri="{FF2B5EF4-FFF2-40B4-BE49-F238E27FC236}">
                <a16:creationId xmlns:a16="http://schemas.microsoft.com/office/drawing/2014/main" id="{B18F4BD5-B165-911A-79F7-1B40B645088C}"/>
              </a:ext>
            </a:extLst>
          </p:cNvPr>
          <p:cNvSpPr/>
          <p:nvPr/>
        </p:nvSpPr>
        <p:spPr>
          <a:xfrm>
            <a:off x="3071615" y="4182603"/>
            <a:ext cx="7422478" cy="1135899"/>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chemeClr val="accent2"/>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 es así, ¿fueron literalmente los únicos humanos que alguna vez tuvieron la posibilidad de elegir?</a:t>
            </a:r>
          </a:p>
        </p:txBody>
      </p:sp>
      <p:pic>
        <p:nvPicPr>
          <p:cNvPr id="4" name="Imagen 3">
            <a:extLst>
              <a:ext uri="{FF2B5EF4-FFF2-40B4-BE49-F238E27FC236}">
                <a16:creationId xmlns:a16="http://schemas.microsoft.com/office/drawing/2014/main" id="{F9B907D0-A349-ECDB-0533-8CACC10562A5}"/>
              </a:ext>
            </a:extLst>
          </p:cNvPr>
          <p:cNvPicPr>
            <a:picLocks noChangeAspect="1"/>
          </p:cNvPicPr>
          <p:nvPr/>
        </p:nvPicPr>
        <p:blipFill rotWithShape="1">
          <a:blip r:embed="rId3"/>
          <a:srcRect l="17974" r="17974"/>
          <a:stretch>
            <a:fillRect/>
          </a:stretch>
        </p:blipFill>
        <p:spPr>
          <a:xfrm>
            <a:off x="2965912" y="1883740"/>
            <a:ext cx="1805925" cy="1805925"/>
          </a:xfrm>
          <a:prstGeom prst="flowChartConnector">
            <a:avLst/>
          </a:prstGeom>
        </p:spPr>
      </p:pic>
      <p:sp>
        <p:nvSpPr>
          <p:cNvPr id="5" name="Círculo: vacío 4">
            <a:extLst>
              <a:ext uri="{FF2B5EF4-FFF2-40B4-BE49-F238E27FC236}">
                <a16:creationId xmlns:a16="http://schemas.microsoft.com/office/drawing/2014/main" id="{37DEEB4C-80B7-6599-F659-F871597E93AC}"/>
              </a:ext>
            </a:extLst>
          </p:cNvPr>
          <p:cNvSpPr/>
          <p:nvPr/>
        </p:nvSpPr>
        <p:spPr>
          <a:xfrm>
            <a:off x="2816528" y="1745376"/>
            <a:ext cx="2082644" cy="2082650"/>
          </a:xfrm>
          <a:prstGeom prst="donut">
            <a:avLst>
              <a:gd name="adj" fmla="val 4282"/>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8179956"/>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94BC941-FFBE-4F78-C2CB-1A62B4631D0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09F573C-BE32-BD5B-A9AA-BF83FE68E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72ECC46F-BE0E-6966-19C5-BD5EC437AFC3}"/>
              </a:ext>
            </a:extLst>
          </p:cNvPr>
          <p:cNvPicPr>
            <a:picLocks noChangeAspect="1"/>
          </p:cNvPicPr>
          <p:nvPr/>
        </p:nvPicPr>
        <p:blipFill>
          <a:blip r:embed="rId2">
            <a:alphaModFix amt="35000"/>
          </a:blip>
          <a:srcRect t="17857" b="5613"/>
          <a:stretch>
            <a:fillRect/>
          </a:stretch>
        </p:blipFill>
        <p:spPr>
          <a:xfrm>
            <a:off x="20" y="1"/>
            <a:ext cx="12191980" cy="6857999"/>
          </a:xfrm>
          <a:prstGeom prst="rect">
            <a:avLst/>
          </a:prstGeom>
        </p:spPr>
      </p:pic>
      <p:grpSp>
        <p:nvGrpSpPr>
          <p:cNvPr id="14" name="Grupo 13">
            <a:extLst>
              <a:ext uri="{FF2B5EF4-FFF2-40B4-BE49-F238E27FC236}">
                <a16:creationId xmlns:a16="http://schemas.microsoft.com/office/drawing/2014/main" id="{FA4FEA7D-B319-2444-F2CF-D5B8412278B4}"/>
              </a:ext>
            </a:extLst>
          </p:cNvPr>
          <p:cNvGrpSpPr/>
          <p:nvPr/>
        </p:nvGrpSpPr>
        <p:grpSpPr>
          <a:xfrm>
            <a:off x="580506" y="455501"/>
            <a:ext cx="1564722" cy="1564725"/>
            <a:chOff x="882599" y="1916765"/>
            <a:chExt cx="1156229" cy="1212404"/>
          </a:xfrm>
        </p:grpSpPr>
        <p:sp>
          <p:nvSpPr>
            <p:cNvPr id="15" name="Diagrama de flujo: conector 14">
              <a:extLst>
                <a:ext uri="{FF2B5EF4-FFF2-40B4-BE49-F238E27FC236}">
                  <a16:creationId xmlns:a16="http://schemas.microsoft.com/office/drawing/2014/main" id="{B83AC1D8-AEC5-56F0-F0EC-D28E5766C645}"/>
                </a:ext>
              </a:extLst>
            </p:cNvPr>
            <p:cNvSpPr/>
            <p:nvPr/>
          </p:nvSpPr>
          <p:spPr>
            <a:xfrm>
              <a:off x="962834" y="1992687"/>
              <a:ext cx="1006070" cy="1054947"/>
            </a:xfrm>
            <a:prstGeom prst="flowChartConnector">
              <a:avLst/>
            </a:prstGeom>
            <a:solidFill>
              <a:srgbClr val="C00000"/>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800" kern="0" dirty="0">
                  <a:solidFill>
                    <a:prstClr val="white"/>
                  </a:solidFill>
                  <a:latin typeface="Impact" panose="020B0806030902050204" pitchFamily="34" charset="0"/>
                </a:rPr>
                <a:t>6</a:t>
              </a:r>
              <a:endParaRPr kumimoji="0" lang="es-MX" sz="2400" b="0" i="0" u="none" strike="noStrike" kern="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6" name="Círculo: vacío 15">
              <a:extLst>
                <a:ext uri="{FF2B5EF4-FFF2-40B4-BE49-F238E27FC236}">
                  <a16:creationId xmlns:a16="http://schemas.microsoft.com/office/drawing/2014/main" id="{2D056A53-C628-5FFD-B6A2-24867A2EC8AD}"/>
                </a:ext>
              </a:extLst>
            </p:cNvPr>
            <p:cNvSpPr/>
            <p:nvPr/>
          </p:nvSpPr>
          <p:spPr>
            <a:xfrm>
              <a:off x="882599" y="1916765"/>
              <a:ext cx="1156229" cy="1212404"/>
            </a:xfrm>
            <a:prstGeom prst="donut">
              <a:avLst>
                <a:gd name="adj" fmla="val 4282"/>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grpSp>
      <p:sp>
        <p:nvSpPr>
          <p:cNvPr id="21" name="Rectangle 4">
            <a:extLst>
              <a:ext uri="{FF2B5EF4-FFF2-40B4-BE49-F238E27FC236}">
                <a16:creationId xmlns:a16="http://schemas.microsoft.com/office/drawing/2014/main" id="{E939C70A-97F6-10C8-E074-48A1283AF96E}"/>
              </a:ext>
            </a:extLst>
          </p:cNvPr>
          <p:cNvSpPr/>
          <p:nvPr/>
        </p:nvSpPr>
        <p:spPr>
          <a:xfrm>
            <a:off x="2357940" y="932495"/>
            <a:ext cx="4239889" cy="3622684"/>
          </a:xfrm>
          <a:prstGeom prst="rect">
            <a:avLst/>
          </a:prstGeom>
          <a:noFill/>
          <a:ln w="63500" cap="flat" cmpd="sng" algn="ctr">
            <a:solidFill>
              <a:schemeClr val="tx1"/>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mn-cs"/>
            </a:endParaRPr>
          </a:p>
        </p:txBody>
      </p:sp>
      <p:sp>
        <p:nvSpPr>
          <p:cNvPr id="23" name="TextBox 12">
            <a:extLst>
              <a:ext uri="{FF2B5EF4-FFF2-40B4-BE49-F238E27FC236}">
                <a16:creationId xmlns:a16="http://schemas.microsoft.com/office/drawing/2014/main" id="{0A57FE8F-33B4-5ED2-658F-FACB3368F588}"/>
              </a:ext>
            </a:extLst>
          </p:cNvPr>
          <p:cNvSpPr txBox="1"/>
          <p:nvPr/>
        </p:nvSpPr>
        <p:spPr>
          <a:xfrm>
            <a:off x="2562198" y="1015749"/>
            <a:ext cx="3808977" cy="3539430"/>
          </a:xfrm>
          <a:prstGeom prst="rect">
            <a:avLst/>
          </a:prstGeom>
          <a:noFill/>
        </p:spPr>
        <p:txBody>
          <a:bodyPr wrap="square" rtlCol="0">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es-ES" altLang="ko-KR" sz="2800" b="0"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itchFamily="34" charset="0"/>
              </a:rPr>
              <a:t>(Dada la depravación total) ¿Qué pasa con los bebés que mueren? (Si crees en el bautismo infantil, ¿qué pasa si el bebé no es bautizado?)</a:t>
            </a:r>
          </a:p>
        </p:txBody>
      </p:sp>
      <p:sp>
        <p:nvSpPr>
          <p:cNvPr id="2" name="Forma libre: forma 1">
            <a:extLst>
              <a:ext uri="{FF2B5EF4-FFF2-40B4-BE49-F238E27FC236}">
                <a16:creationId xmlns:a16="http://schemas.microsoft.com/office/drawing/2014/main" id="{B1A5DFA8-B8DF-74E2-130C-944B9D9825FA}"/>
              </a:ext>
            </a:extLst>
          </p:cNvPr>
          <p:cNvSpPr/>
          <p:nvPr/>
        </p:nvSpPr>
        <p:spPr>
          <a:xfrm>
            <a:off x="6802087" y="1420430"/>
            <a:ext cx="5031437" cy="2678390"/>
          </a:xfrm>
          <a:custGeom>
            <a:avLst/>
            <a:gdLst>
              <a:gd name="csX0" fmla="*/ 0 w 6666833"/>
              <a:gd name="csY0" fmla="*/ 139233 h 835379"/>
              <a:gd name="csX1" fmla="*/ 139233 w 6666833"/>
              <a:gd name="csY1" fmla="*/ 0 h 835379"/>
              <a:gd name="csX2" fmla="*/ 6527600 w 6666833"/>
              <a:gd name="csY2" fmla="*/ 0 h 835379"/>
              <a:gd name="csX3" fmla="*/ 6666833 w 6666833"/>
              <a:gd name="csY3" fmla="*/ 139233 h 835379"/>
              <a:gd name="csX4" fmla="*/ 6666833 w 6666833"/>
              <a:gd name="csY4" fmla="*/ 696146 h 835379"/>
              <a:gd name="csX5" fmla="*/ 6527600 w 6666833"/>
              <a:gd name="csY5" fmla="*/ 835379 h 835379"/>
              <a:gd name="csX6" fmla="*/ 139233 w 6666833"/>
              <a:gd name="csY6" fmla="*/ 835379 h 835379"/>
              <a:gd name="csX7" fmla="*/ 0 w 6666833"/>
              <a:gd name="csY7" fmla="*/ 696146 h 835379"/>
              <a:gd name="csX8" fmla="*/ 0 w 6666833"/>
              <a:gd name="csY8" fmla="*/ 139233 h 835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6833" h="835379">
                <a:moveTo>
                  <a:pt x="0" y="139233"/>
                </a:moveTo>
                <a:cubicBezTo>
                  <a:pt x="0" y="62337"/>
                  <a:pt x="62337" y="0"/>
                  <a:pt x="139233" y="0"/>
                </a:cubicBezTo>
                <a:lnTo>
                  <a:pt x="6527600" y="0"/>
                </a:lnTo>
                <a:cubicBezTo>
                  <a:pt x="6604496" y="0"/>
                  <a:pt x="6666833" y="62337"/>
                  <a:pt x="6666833" y="139233"/>
                </a:cubicBezTo>
                <a:lnTo>
                  <a:pt x="6666833" y="696146"/>
                </a:lnTo>
                <a:cubicBezTo>
                  <a:pt x="6666833" y="773042"/>
                  <a:pt x="6604496" y="835379"/>
                  <a:pt x="6527600" y="835379"/>
                </a:cubicBezTo>
                <a:lnTo>
                  <a:pt x="139233" y="835379"/>
                </a:lnTo>
                <a:cubicBezTo>
                  <a:pt x="62337" y="835379"/>
                  <a:pt x="0" y="773042"/>
                  <a:pt x="0" y="696146"/>
                </a:cubicBezTo>
                <a:lnTo>
                  <a:pt x="0" y="139233"/>
                </a:lnTo>
                <a:close/>
              </a:path>
            </a:pathLst>
          </a:custGeom>
          <a:solidFill>
            <a:srgbClr val="C00000"/>
          </a:solidFill>
        </p:spPr>
        <p:style>
          <a:lnRef idx="0">
            <a:schemeClr val="lt1">
              <a:hueOff val="0"/>
              <a:satOff val="0"/>
              <a:lumOff val="0"/>
              <a:alphaOff val="0"/>
            </a:schemeClr>
          </a:lnRef>
          <a:fillRef idx="3">
            <a:schemeClr val="accent5">
              <a:hueOff val="-12152150"/>
              <a:satOff val="-826"/>
              <a:lumOff val="1961"/>
              <a:alphaOff val="0"/>
            </a:schemeClr>
          </a:fillRef>
          <a:effectRef idx="2">
            <a:schemeClr val="accent5">
              <a:hueOff val="-12152150"/>
              <a:satOff val="-826"/>
              <a:lumOff val="1961"/>
              <a:alphaOff val="0"/>
            </a:schemeClr>
          </a:effectRef>
          <a:fontRef idx="minor">
            <a:schemeClr val="lt1"/>
          </a:fontRef>
        </p:style>
        <p:txBody>
          <a:bodyPr spcFirstLastPara="0" vert="horz" wrap="square" lIns="120790" tIns="120790" rIns="120790" bIns="12079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Calvinistas entrenados: </a:t>
            </a:r>
          </a:p>
          <a:p>
            <a:pPr marL="0" marR="0" lvl="0" indent="0" algn="ctr" defTabSz="933450" rtl="0" eaLnBrk="1" fontAlgn="auto" latinLnBrk="0" hangingPunct="1">
              <a:lnSpc>
                <a:spcPct val="90000"/>
              </a:lnSpc>
              <a:spcBef>
                <a:spcPct val="0"/>
              </a:spcBef>
              <a:spcAft>
                <a:spcPct val="35000"/>
              </a:spcAft>
              <a:buClrTx/>
              <a:buSzTx/>
              <a:buFontTx/>
              <a:buNone/>
              <a:tabLst/>
              <a:defRPr/>
            </a:pPr>
            <a:r>
              <a:rPr lang="es-ES" sz="2400" dirty="0">
                <a:solidFill>
                  <a:prstClr val="white"/>
                </a:solidFill>
                <a:latin typeface="Century Gothic" panose="020B0502020202020204" pitchFamily="34" charset="0"/>
              </a:rPr>
              <a:t>a. </a:t>
            </a:r>
            <a:r>
              <a:rPr kumimoji="0" lang="es-E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Los bebés elegidos se salvan, los no elegidos van al infierno.</a:t>
            </a:r>
          </a:p>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 Los bebés no elegidos nunca mueren antes de tener la edad suficiente para rendir cuentas. Solo mueren los bebés elegidos.</a:t>
            </a:r>
          </a:p>
        </p:txBody>
      </p:sp>
      <p:sp>
        <p:nvSpPr>
          <p:cNvPr id="9" name="CuadroTexto 8">
            <a:extLst>
              <a:ext uri="{FF2B5EF4-FFF2-40B4-BE49-F238E27FC236}">
                <a16:creationId xmlns:a16="http://schemas.microsoft.com/office/drawing/2014/main" id="{E59C8EB6-E27A-78CC-9316-9A6049584D0C}"/>
              </a:ext>
            </a:extLst>
          </p:cNvPr>
          <p:cNvSpPr txBox="1"/>
          <p:nvPr/>
        </p:nvSpPr>
        <p:spPr>
          <a:xfrm>
            <a:off x="1931670" y="4909096"/>
            <a:ext cx="9304019" cy="1200329"/>
          </a:xfrm>
          <a:prstGeom prst="rect">
            <a:avLst/>
          </a:prstGeom>
          <a:noFill/>
        </p:spPr>
        <p:txBody>
          <a:bodyPr wrap="square">
            <a:spAutoFit/>
          </a:bodyPr>
          <a:lstStyle/>
          <a:p>
            <a:pPr marL="0" indent="0">
              <a:buNone/>
              <a:defRPr/>
            </a:pPr>
            <a:r>
              <a:rPr lang="en-US" sz="2400" dirty="0" err="1">
                <a:solidFill>
                  <a:srgbClr val="FFFF00"/>
                </a:solidFill>
                <a:latin typeface="Century Gothic" panose="020B0502020202020204" pitchFamily="34" charset="0"/>
              </a:rPr>
              <a:t>Confesión</a:t>
            </a:r>
            <a:r>
              <a:rPr lang="en-US" sz="2400" dirty="0">
                <a:solidFill>
                  <a:srgbClr val="FFFF00"/>
                </a:solidFill>
                <a:latin typeface="Century Gothic" panose="020B0502020202020204" pitchFamily="34" charset="0"/>
              </a:rPr>
              <a:t> de Westminster  </a:t>
            </a:r>
            <a:r>
              <a:rPr lang="en-US" sz="2400" dirty="0">
                <a:latin typeface="Century Gothic" panose="020B0502020202020204" pitchFamily="34" charset="0"/>
              </a:rPr>
              <a:t>“</a:t>
            </a:r>
            <a:r>
              <a:rPr lang="es-ES" sz="2400" dirty="0">
                <a:latin typeface="Century Gothic" panose="020B0502020202020204" pitchFamily="34" charset="0"/>
              </a:rPr>
              <a:t>Los niños elegidos que mueren en la infancia son regenerados y salvados por Cristo, a través del Espíritu, quien obra cuándo, dónde y cómo le place</a:t>
            </a:r>
            <a:r>
              <a:rPr lang="en-US" sz="2400" dirty="0">
                <a:latin typeface="Century Gothic" panose="020B0502020202020204" pitchFamily="34" charset="0"/>
              </a:rPr>
              <a:t>”. </a:t>
            </a:r>
          </a:p>
        </p:txBody>
      </p:sp>
    </p:spTree>
    <p:extLst>
      <p:ext uri="{BB962C8B-B14F-4D97-AF65-F5344CB8AC3E}">
        <p14:creationId xmlns:p14="http://schemas.microsoft.com/office/powerpoint/2010/main" val="3797808040"/>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7F7B60-5F0C-3CA4-B6FE-5D41367A597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11197A0-3DD5-6F44-9B98-3BC6CAA99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42772475-0E07-4DEA-A514-209FCAF72C01}"/>
              </a:ext>
            </a:extLst>
          </p:cNvPr>
          <p:cNvPicPr>
            <a:picLocks noChangeAspect="1"/>
          </p:cNvPicPr>
          <p:nvPr/>
        </p:nvPicPr>
        <p:blipFill>
          <a:blip r:embed="rId2">
            <a:alphaModFix amt="50000"/>
          </a:blip>
          <a:srcRect t="10068" b="5678"/>
          <a:stretch>
            <a:fillRect/>
          </a:stretch>
        </p:blipFill>
        <p:spPr>
          <a:xfrm>
            <a:off x="20" y="1282"/>
            <a:ext cx="12191980" cy="6856718"/>
          </a:xfrm>
          <a:prstGeom prst="rect">
            <a:avLst/>
          </a:prstGeom>
          <a:solidFill>
            <a:schemeClr val="tx1"/>
          </a:solidFill>
        </p:spPr>
      </p:pic>
      <p:grpSp>
        <p:nvGrpSpPr>
          <p:cNvPr id="6" name="Grupo 5">
            <a:extLst>
              <a:ext uri="{FF2B5EF4-FFF2-40B4-BE49-F238E27FC236}">
                <a16:creationId xmlns:a16="http://schemas.microsoft.com/office/drawing/2014/main" id="{65891E0E-BE36-4536-DC71-4F2C7004F52C}"/>
              </a:ext>
            </a:extLst>
          </p:cNvPr>
          <p:cNvGrpSpPr/>
          <p:nvPr/>
        </p:nvGrpSpPr>
        <p:grpSpPr>
          <a:xfrm>
            <a:off x="704858" y="2225773"/>
            <a:ext cx="1293159" cy="1293161"/>
            <a:chOff x="882599" y="1916765"/>
            <a:chExt cx="1156229" cy="1212404"/>
          </a:xfrm>
          <a:solidFill>
            <a:schemeClr val="accent2"/>
          </a:solidFill>
        </p:grpSpPr>
        <p:sp>
          <p:nvSpPr>
            <p:cNvPr id="7" name="Diagrama de flujo: conector 6">
              <a:extLst>
                <a:ext uri="{FF2B5EF4-FFF2-40B4-BE49-F238E27FC236}">
                  <a16:creationId xmlns:a16="http://schemas.microsoft.com/office/drawing/2014/main" id="{DBA4D374-B81C-9B35-13D1-98B46FD42FD6}"/>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Juan 2:2</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8" name="Círculo: vacío 7">
              <a:extLst>
                <a:ext uri="{FF2B5EF4-FFF2-40B4-BE49-F238E27FC236}">
                  <a16:creationId xmlns:a16="http://schemas.microsoft.com/office/drawing/2014/main" id="{577D08B4-6052-7427-352C-3B5B607B0872}"/>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0" name="Grupo 9">
            <a:extLst>
              <a:ext uri="{FF2B5EF4-FFF2-40B4-BE49-F238E27FC236}">
                <a16:creationId xmlns:a16="http://schemas.microsoft.com/office/drawing/2014/main" id="{22C51C3A-AD3E-DFA2-6617-216E75F80D64}"/>
              </a:ext>
            </a:extLst>
          </p:cNvPr>
          <p:cNvGrpSpPr/>
          <p:nvPr/>
        </p:nvGrpSpPr>
        <p:grpSpPr>
          <a:xfrm>
            <a:off x="2307017" y="2225773"/>
            <a:ext cx="1293159" cy="1293161"/>
            <a:chOff x="882599" y="1916765"/>
            <a:chExt cx="1156229" cy="1212404"/>
          </a:xfrm>
          <a:solidFill>
            <a:srgbClr val="FFC000"/>
          </a:solidFill>
        </p:grpSpPr>
        <p:sp>
          <p:nvSpPr>
            <p:cNvPr id="11" name="Diagrama de flujo: conector 10">
              <a:extLst>
                <a:ext uri="{FF2B5EF4-FFF2-40B4-BE49-F238E27FC236}">
                  <a16:creationId xmlns:a16="http://schemas.microsoft.com/office/drawing/2014/main" id="{591A4D84-364E-9134-CDFD-406293453417}"/>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Lucas 2:10</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2" name="Círculo: vacío 11">
              <a:extLst>
                <a:ext uri="{FF2B5EF4-FFF2-40B4-BE49-F238E27FC236}">
                  <a16:creationId xmlns:a16="http://schemas.microsoft.com/office/drawing/2014/main" id="{03E49975-7524-FDD1-D6D4-5B37337B43A1}"/>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3" name="Grupo 12">
            <a:extLst>
              <a:ext uri="{FF2B5EF4-FFF2-40B4-BE49-F238E27FC236}">
                <a16:creationId xmlns:a16="http://schemas.microsoft.com/office/drawing/2014/main" id="{A0228631-2411-99B8-DEB4-B64EA2F4D629}"/>
              </a:ext>
            </a:extLst>
          </p:cNvPr>
          <p:cNvGrpSpPr/>
          <p:nvPr/>
        </p:nvGrpSpPr>
        <p:grpSpPr>
          <a:xfrm>
            <a:off x="3909176" y="2225773"/>
            <a:ext cx="1293159" cy="1293161"/>
            <a:chOff x="882599" y="1916765"/>
            <a:chExt cx="1156229" cy="1212404"/>
          </a:xfrm>
          <a:solidFill>
            <a:schemeClr val="accent2"/>
          </a:solidFill>
        </p:grpSpPr>
        <p:sp>
          <p:nvSpPr>
            <p:cNvPr id="14" name="Diagrama de flujo: conector 13">
              <a:extLst>
                <a:ext uri="{FF2B5EF4-FFF2-40B4-BE49-F238E27FC236}">
                  <a16:creationId xmlns:a16="http://schemas.microsoft.com/office/drawing/2014/main" id="{41B3D20A-8737-A81E-E68B-721C82A42681}"/>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2 </a:t>
              </a:r>
              <a:r>
                <a:rPr kumimoji="0" lang="es-ES" sz="1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Corintios</a:t>
              </a: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5:14</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5" name="Círculo: vacío 14">
              <a:extLst>
                <a:ext uri="{FF2B5EF4-FFF2-40B4-BE49-F238E27FC236}">
                  <a16:creationId xmlns:a16="http://schemas.microsoft.com/office/drawing/2014/main" id="{63578686-4057-1B83-4C41-3949062BE3AA}"/>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6" name="Grupo 15">
            <a:extLst>
              <a:ext uri="{FF2B5EF4-FFF2-40B4-BE49-F238E27FC236}">
                <a16:creationId xmlns:a16="http://schemas.microsoft.com/office/drawing/2014/main" id="{BE3F6CEB-C065-D57E-7355-0C74E1227692}"/>
              </a:ext>
            </a:extLst>
          </p:cNvPr>
          <p:cNvGrpSpPr/>
          <p:nvPr/>
        </p:nvGrpSpPr>
        <p:grpSpPr>
          <a:xfrm>
            <a:off x="5511335" y="2225773"/>
            <a:ext cx="1293159" cy="1293161"/>
            <a:chOff x="882599" y="1916765"/>
            <a:chExt cx="1156229" cy="1212404"/>
          </a:xfrm>
          <a:solidFill>
            <a:srgbClr val="FFC000"/>
          </a:solidFill>
        </p:grpSpPr>
        <p:sp>
          <p:nvSpPr>
            <p:cNvPr id="17" name="Diagrama de flujo: conector 16">
              <a:extLst>
                <a:ext uri="{FF2B5EF4-FFF2-40B4-BE49-F238E27FC236}">
                  <a16:creationId xmlns:a16="http://schemas.microsoft.com/office/drawing/2014/main" id="{24D24496-1C47-ACFD-38F0-33458F0DD892}"/>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Juan 12:32</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8" name="Círculo: vacío 17">
              <a:extLst>
                <a:ext uri="{FF2B5EF4-FFF2-40B4-BE49-F238E27FC236}">
                  <a16:creationId xmlns:a16="http://schemas.microsoft.com/office/drawing/2014/main" id="{13760E57-D980-1089-AF7D-C156A7CDFF65}"/>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9" name="Grupo 18">
            <a:extLst>
              <a:ext uri="{FF2B5EF4-FFF2-40B4-BE49-F238E27FC236}">
                <a16:creationId xmlns:a16="http://schemas.microsoft.com/office/drawing/2014/main" id="{37191C21-EC0B-5EC6-62D9-9A18211F67AB}"/>
              </a:ext>
            </a:extLst>
          </p:cNvPr>
          <p:cNvGrpSpPr/>
          <p:nvPr/>
        </p:nvGrpSpPr>
        <p:grpSpPr>
          <a:xfrm>
            <a:off x="8715653" y="2225773"/>
            <a:ext cx="1293159" cy="1293161"/>
            <a:chOff x="882599" y="1916765"/>
            <a:chExt cx="1156229" cy="1212404"/>
          </a:xfrm>
          <a:solidFill>
            <a:srgbClr val="FFC000"/>
          </a:solidFill>
        </p:grpSpPr>
        <p:sp>
          <p:nvSpPr>
            <p:cNvPr id="20" name="Diagrama de flujo: conector 19">
              <a:extLst>
                <a:ext uri="{FF2B5EF4-FFF2-40B4-BE49-F238E27FC236}">
                  <a16:creationId xmlns:a16="http://schemas.microsoft.com/office/drawing/2014/main" id="{CBAC62E6-3458-EBCE-2A11-32073957EC71}"/>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1 </a:t>
              </a:r>
              <a:r>
                <a:rPr kumimoji="0" lang="es-ES" sz="1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Timoteo</a:t>
              </a: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2:3-6</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1" name="Círculo: vacío 20">
              <a:extLst>
                <a:ext uri="{FF2B5EF4-FFF2-40B4-BE49-F238E27FC236}">
                  <a16:creationId xmlns:a16="http://schemas.microsoft.com/office/drawing/2014/main" id="{04E94318-3604-C48E-9496-68725E70297E}"/>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2" name="Content Placeholder 2">
            <a:extLst>
              <a:ext uri="{FF2B5EF4-FFF2-40B4-BE49-F238E27FC236}">
                <a16:creationId xmlns:a16="http://schemas.microsoft.com/office/drawing/2014/main" id="{8A927A7B-0338-0A01-884C-9CC769D3CA59}"/>
              </a:ext>
            </a:extLst>
          </p:cNvPr>
          <p:cNvSpPr txBox="1">
            <a:spLocks/>
          </p:cNvSpPr>
          <p:nvPr/>
        </p:nvSpPr>
        <p:spPr>
          <a:xfrm>
            <a:off x="421679" y="3815354"/>
            <a:ext cx="1808201" cy="16283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Él es el sacrificio por el perdón de los pecados… por los pecados de todo el mundo.</a:t>
            </a:r>
          </a:p>
        </p:txBody>
      </p:sp>
      <p:sp>
        <p:nvSpPr>
          <p:cNvPr id="23" name="Content Placeholder 2">
            <a:extLst>
              <a:ext uri="{FF2B5EF4-FFF2-40B4-BE49-F238E27FC236}">
                <a16:creationId xmlns:a16="http://schemas.microsoft.com/office/drawing/2014/main" id="{C1602003-147F-8C8A-4FDD-22FB4FBB8FE0}"/>
              </a:ext>
            </a:extLst>
          </p:cNvPr>
          <p:cNvSpPr txBox="1">
            <a:spLocks/>
          </p:cNvSpPr>
          <p:nvPr/>
        </p:nvSpPr>
        <p:spPr>
          <a:xfrm>
            <a:off x="2048600" y="3815354"/>
            <a:ext cx="1808201"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Buenas noticias… que serán para todo el pueblo.</a:t>
            </a:r>
          </a:p>
        </p:txBody>
      </p:sp>
      <p:sp>
        <p:nvSpPr>
          <p:cNvPr id="24" name="Content Placeholder 2">
            <a:extLst>
              <a:ext uri="{FF2B5EF4-FFF2-40B4-BE49-F238E27FC236}">
                <a16:creationId xmlns:a16="http://schemas.microsoft.com/office/drawing/2014/main" id="{795D4430-B214-D744-3930-4CFA11C6F1D2}"/>
              </a:ext>
            </a:extLst>
          </p:cNvPr>
          <p:cNvSpPr txBox="1">
            <a:spLocks/>
          </p:cNvSpPr>
          <p:nvPr/>
        </p:nvSpPr>
        <p:spPr>
          <a:xfrm>
            <a:off x="3664091" y="3815354"/>
            <a:ext cx="1808201"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Porque estamos convencidos de que uno murió por todos.</a:t>
            </a:r>
          </a:p>
        </p:txBody>
      </p:sp>
      <p:sp>
        <p:nvSpPr>
          <p:cNvPr id="25" name="Content Placeholder 2">
            <a:extLst>
              <a:ext uri="{FF2B5EF4-FFF2-40B4-BE49-F238E27FC236}">
                <a16:creationId xmlns:a16="http://schemas.microsoft.com/office/drawing/2014/main" id="{398146CF-6DC4-3425-B4F0-0C7B9C436A4B}"/>
              </a:ext>
            </a:extLst>
          </p:cNvPr>
          <p:cNvSpPr txBox="1">
            <a:spLocks/>
          </p:cNvSpPr>
          <p:nvPr/>
        </p:nvSpPr>
        <p:spPr>
          <a:xfrm>
            <a:off x="5256722" y="3815354"/>
            <a:ext cx="1808201"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Cuando yo sea levantado, atraeré a todos hacia mí.</a:t>
            </a:r>
          </a:p>
        </p:txBody>
      </p:sp>
      <p:sp>
        <p:nvSpPr>
          <p:cNvPr id="27" name="Content Placeholder 2">
            <a:extLst>
              <a:ext uri="{FF2B5EF4-FFF2-40B4-BE49-F238E27FC236}">
                <a16:creationId xmlns:a16="http://schemas.microsoft.com/office/drawing/2014/main" id="{9A60DBA3-7A91-E7DD-8A4C-06CC1CCEEAB7}"/>
              </a:ext>
            </a:extLst>
          </p:cNvPr>
          <p:cNvSpPr txBox="1">
            <a:spLocks/>
          </p:cNvSpPr>
          <p:nvPr/>
        </p:nvSpPr>
        <p:spPr>
          <a:xfrm>
            <a:off x="6883642" y="3834404"/>
            <a:ext cx="1808201"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Porque la gracia de Dios se ha manifestado para salvación a todos los hombres.</a:t>
            </a:r>
          </a:p>
        </p:txBody>
      </p:sp>
      <p:sp>
        <p:nvSpPr>
          <p:cNvPr id="28" name="TextBox 3">
            <a:extLst>
              <a:ext uri="{FF2B5EF4-FFF2-40B4-BE49-F238E27FC236}">
                <a16:creationId xmlns:a16="http://schemas.microsoft.com/office/drawing/2014/main" id="{8D9C20AA-008D-3F35-E5A6-31E2D9BB7E5E}"/>
              </a:ext>
            </a:extLst>
          </p:cNvPr>
          <p:cNvSpPr txBox="1">
            <a:spLocks noChangeArrowheads="1"/>
          </p:cNvSpPr>
          <p:nvPr/>
        </p:nvSpPr>
        <p:spPr bwMode="auto">
          <a:xfrm>
            <a:off x="3971130" y="5449261"/>
            <a:ext cx="7543555" cy="830997"/>
          </a:xfrm>
          <a:prstGeom prst="rect">
            <a:avLst/>
          </a:prstGeom>
          <a:solidFill>
            <a:srgbClr val="C00000"/>
          </a:solidFill>
          <a:ln>
            <a:noFill/>
          </a:ln>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lvl="0" algn="ctr">
              <a:spcBef>
                <a:spcPct val="0"/>
              </a:spcBef>
              <a:buClrTx/>
              <a:buNone/>
            </a:pPr>
            <a:r>
              <a:rPr kumimoji="0" lang="es-ES"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También: </a:t>
            </a:r>
            <a:r>
              <a:rPr lang="nl-NL" altLang="en-US" sz="2400" dirty="0">
                <a:solidFill>
                  <a:prstClr val="white"/>
                </a:solidFill>
                <a:latin typeface="Century Gothic" panose="020B0502020202020204" pitchFamily="34" charset="0"/>
              </a:rPr>
              <a:t>Hebreos 2:9, Apocalipsis 22:17, 1 Juan 4:14, 2 Pedro 3:9</a:t>
            </a:r>
            <a:endParaRPr kumimoji="0" lang="es-ES" alt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upo 1">
            <a:extLst>
              <a:ext uri="{FF2B5EF4-FFF2-40B4-BE49-F238E27FC236}">
                <a16:creationId xmlns:a16="http://schemas.microsoft.com/office/drawing/2014/main" id="{E124ECB3-0D61-B95A-5588-570225B09C28}"/>
              </a:ext>
            </a:extLst>
          </p:cNvPr>
          <p:cNvGrpSpPr/>
          <p:nvPr/>
        </p:nvGrpSpPr>
        <p:grpSpPr>
          <a:xfrm>
            <a:off x="580506" y="455501"/>
            <a:ext cx="1564722" cy="1564725"/>
            <a:chOff x="882599" y="1916765"/>
            <a:chExt cx="1156229" cy="1212404"/>
          </a:xfrm>
        </p:grpSpPr>
        <p:sp>
          <p:nvSpPr>
            <p:cNvPr id="3" name="Diagrama de flujo: conector 2">
              <a:extLst>
                <a:ext uri="{FF2B5EF4-FFF2-40B4-BE49-F238E27FC236}">
                  <a16:creationId xmlns:a16="http://schemas.microsoft.com/office/drawing/2014/main" id="{2FF6C08E-C328-DFED-9851-E758C3319F8C}"/>
                </a:ext>
              </a:extLst>
            </p:cNvPr>
            <p:cNvSpPr/>
            <p:nvPr/>
          </p:nvSpPr>
          <p:spPr>
            <a:xfrm>
              <a:off x="962834" y="1992687"/>
              <a:ext cx="1006070" cy="1054947"/>
            </a:xfrm>
            <a:prstGeom prst="flowChartConnector">
              <a:avLst/>
            </a:prstGeom>
            <a:solidFill>
              <a:srgbClr val="C00000"/>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0" cap="none" spc="0" normalizeH="0" baseline="0" noProof="0" dirty="0">
                  <a:ln>
                    <a:noFill/>
                  </a:ln>
                  <a:solidFill>
                    <a:prstClr val="white"/>
                  </a:solidFill>
                  <a:effectLst/>
                  <a:uLnTx/>
                  <a:uFillTx/>
                  <a:latin typeface="Impact" panose="020B0806030902050204" pitchFamily="34" charset="0"/>
                  <a:ea typeface="+mn-ea"/>
                  <a:cs typeface="+mn-cs"/>
                </a:rPr>
                <a:t>7</a:t>
              </a:r>
              <a:endParaRPr kumimoji="0" lang="es-MX" sz="2400" b="0" i="0" u="none" strike="noStrike" kern="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6" name="Círculo: vacío 25">
              <a:extLst>
                <a:ext uri="{FF2B5EF4-FFF2-40B4-BE49-F238E27FC236}">
                  <a16:creationId xmlns:a16="http://schemas.microsoft.com/office/drawing/2014/main" id="{4397EB15-4424-5279-DE72-F80B0028A822}"/>
                </a:ext>
              </a:extLst>
            </p:cNvPr>
            <p:cNvSpPr/>
            <p:nvPr/>
          </p:nvSpPr>
          <p:spPr>
            <a:xfrm>
              <a:off x="882599" y="1916765"/>
              <a:ext cx="1156229" cy="1212404"/>
            </a:xfrm>
            <a:prstGeom prst="donut">
              <a:avLst>
                <a:gd name="adj" fmla="val 4282"/>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9" name="Grupo 28">
            <a:extLst>
              <a:ext uri="{FF2B5EF4-FFF2-40B4-BE49-F238E27FC236}">
                <a16:creationId xmlns:a16="http://schemas.microsoft.com/office/drawing/2014/main" id="{0B1649AC-47EF-0A7E-99ED-E65DEF25A5D9}"/>
              </a:ext>
            </a:extLst>
          </p:cNvPr>
          <p:cNvGrpSpPr/>
          <p:nvPr/>
        </p:nvGrpSpPr>
        <p:grpSpPr>
          <a:xfrm>
            <a:off x="7113494" y="2218153"/>
            <a:ext cx="1293159" cy="1293161"/>
            <a:chOff x="882599" y="1916765"/>
            <a:chExt cx="1156229" cy="1212404"/>
          </a:xfrm>
          <a:solidFill>
            <a:schemeClr val="accent2"/>
          </a:solidFill>
        </p:grpSpPr>
        <p:sp>
          <p:nvSpPr>
            <p:cNvPr id="30" name="Diagrama de flujo: conector 29">
              <a:extLst>
                <a:ext uri="{FF2B5EF4-FFF2-40B4-BE49-F238E27FC236}">
                  <a16:creationId xmlns:a16="http://schemas.microsoft.com/office/drawing/2014/main" id="{66146E92-7758-D493-B211-55751C3612DE}"/>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Tito 2:11</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31" name="Círculo: vacío 30">
              <a:extLst>
                <a:ext uri="{FF2B5EF4-FFF2-40B4-BE49-F238E27FC236}">
                  <a16:creationId xmlns:a16="http://schemas.microsoft.com/office/drawing/2014/main" id="{3A3987E8-C4B4-3B4B-F5C2-7F05A0192FBA}"/>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 name="Grupo 31">
            <a:extLst>
              <a:ext uri="{FF2B5EF4-FFF2-40B4-BE49-F238E27FC236}">
                <a16:creationId xmlns:a16="http://schemas.microsoft.com/office/drawing/2014/main" id="{42E7CF14-B807-BEFB-ACBB-3119E3FAEA74}"/>
              </a:ext>
            </a:extLst>
          </p:cNvPr>
          <p:cNvGrpSpPr/>
          <p:nvPr/>
        </p:nvGrpSpPr>
        <p:grpSpPr>
          <a:xfrm>
            <a:off x="10317812" y="2218153"/>
            <a:ext cx="1293159" cy="1293161"/>
            <a:chOff x="882599" y="1916765"/>
            <a:chExt cx="1156229" cy="1212404"/>
          </a:xfrm>
          <a:solidFill>
            <a:schemeClr val="accent2"/>
          </a:solidFill>
        </p:grpSpPr>
        <p:sp>
          <p:nvSpPr>
            <p:cNvPr id="33" name="Diagrama de flujo: conector 32">
              <a:extLst>
                <a:ext uri="{FF2B5EF4-FFF2-40B4-BE49-F238E27FC236}">
                  <a16:creationId xmlns:a16="http://schemas.microsoft.com/office/drawing/2014/main" id="{32F91D76-E881-104E-98A7-79902210CE92}"/>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2 Pedro 3:9</a:t>
              </a:r>
              <a:endPar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34" name="Círculo: vacío 33">
              <a:extLst>
                <a:ext uri="{FF2B5EF4-FFF2-40B4-BE49-F238E27FC236}">
                  <a16:creationId xmlns:a16="http://schemas.microsoft.com/office/drawing/2014/main" id="{E23DFD5F-B05C-7B08-8E79-0EE9AC70DF18}"/>
                </a:ext>
              </a:extLst>
            </p:cNvPr>
            <p:cNvSpPr/>
            <p:nvPr/>
          </p:nvSpPr>
          <p:spPr>
            <a:xfrm>
              <a:off x="882599" y="1916765"/>
              <a:ext cx="1156229" cy="1212404"/>
            </a:xfrm>
            <a:prstGeom prst="donut">
              <a:avLst>
                <a:gd name="adj" fmla="val 42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5" name="CuadroTexto 34">
            <a:extLst>
              <a:ext uri="{FF2B5EF4-FFF2-40B4-BE49-F238E27FC236}">
                <a16:creationId xmlns:a16="http://schemas.microsoft.com/office/drawing/2014/main" id="{9C2747C4-514E-EDC0-0DBF-9BC3C70EAD74}"/>
              </a:ext>
            </a:extLst>
          </p:cNvPr>
          <p:cNvSpPr txBox="1"/>
          <p:nvPr/>
        </p:nvSpPr>
        <p:spPr>
          <a:xfrm>
            <a:off x="2416528" y="726597"/>
            <a:ext cx="7251290" cy="830997"/>
          </a:xfrm>
          <a:prstGeom prst="rect">
            <a:avLst/>
          </a:prstGeom>
          <a:noFill/>
        </p:spPr>
        <p:txBody>
          <a:bodyPr wrap="square">
            <a:spAutoFit/>
          </a:bodyPr>
          <a:lstStyle/>
          <a:p>
            <a:pPr marL="0" indent="0">
              <a:buNone/>
              <a:defRPr/>
            </a:pPr>
            <a:r>
              <a:rPr lang="es-ES" sz="2400" dirty="0">
                <a:solidFill>
                  <a:schemeClr val="bg1"/>
                </a:solidFill>
                <a:latin typeface="Century Gothic" panose="020B0502020202020204" pitchFamily="34" charset="0"/>
              </a:rPr>
              <a:t>Si la expiación limitada es verdadera, entonces ¿cómo explicas estos pasajes?:</a:t>
            </a:r>
            <a:r>
              <a:rPr lang="en-US" sz="2400" dirty="0">
                <a:solidFill>
                  <a:schemeClr val="bg1"/>
                </a:solidFill>
                <a:latin typeface="Century Gothic" panose="020B0502020202020204" pitchFamily="34" charset="0"/>
              </a:rPr>
              <a:t> </a:t>
            </a:r>
          </a:p>
        </p:txBody>
      </p:sp>
      <p:sp>
        <p:nvSpPr>
          <p:cNvPr id="36" name="Content Placeholder 2">
            <a:extLst>
              <a:ext uri="{FF2B5EF4-FFF2-40B4-BE49-F238E27FC236}">
                <a16:creationId xmlns:a16="http://schemas.microsoft.com/office/drawing/2014/main" id="{643C9E8A-605D-1AB0-D53A-A3C63F5A8935}"/>
              </a:ext>
            </a:extLst>
          </p:cNvPr>
          <p:cNvSpPr txBox="1">
            <a:spLocks/>
          </p:cNvSpPr>
          <p:nvPr/>
        </p:nvSpPr>
        <p:spPr>
          <a:xfrm>
            <a:off x="8446227" y="3834404"/>
            <a:ext cx="1808201"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Dios quiere que todos los hombres sean salvos….</a:t>
            </a:r>
          </a:p>
        </p:txBody>
      </p:sp>
      <p:sp>
        <p:nvSpPr>
          <p:cNvPr id="37" name="Content Placeholder 2">
            <a:extLst>
              <a:ext uri="{FF2B5EF4-FFF2-40B4-BE49-F238E27FC236}">
                <a16:creationId xmlns:a16="http://schemas.microsoft.com/office/drawing/2014/main" id="{09A482E3-444F-AB36-301F-EAD35E88EDA4}"/>
              </a:ext>
            </a:extLst>
          </p:cNvPr>
          <p:cNvSpPr txBox="1">
            <a:spLocks/>
          </p:cNvSpPr>
          <p:nvPr/>
        </p:nvSpPr>
        <p:spPr>
          <a:xfrm>
            <a:off x="10008812" y="3834404"/>
            <a:ext cx="1808201" cy="162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 queriendo que ninguno perezca, sino que todos se arrepientan</a:t>
            </a:r>
          </a:p>
        </p:txBody>
      </p:sp>
    </p:spTree>
    <p:extLst>
      <p:ext uri="{BB962C8B-B14F-4D97-AF65-F5344CB8AC3E}">
        <p14:creationId xmlns:p14="http://schemas.microsoft.com/office/powerpoint/2010/main" val="1342352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4C328D-5000-509C-0F09-480DCA254D0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CF019EE-9F69-C1D0-5A83-5E36B7EA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E1DB9433-6045-64D7-80F9-D96D5849BDFE}"/>
              </a:ext>
            </a:extLst>
          </p:cNvPr>
          <p:cNvPicPr>
            <a:picLocks noChangeAspect="1"/>
          </p:cNvPicPr>
          <p:nvPr/>
        </p:nvPicPr>
        <p:blipFill>
          <a:blip r:embed="rId2">
            <a:alphaModFix amt="50000"/>
          </a:blip>
          <a:srcRect t="10068" b="5678"/>
          <a:stretch>
            <a:fillRect/>
          </a:stretch>
        </p:blipFill>
        <p:spPr>
          <a:xfrm>
            <a:off x="20" y="0"/>
            <a:ext cx="12191980" cy="6856718"/>
          </a:xfrm>
          <a:prstGeom prst="rect">
            <a:avLst/>
          </a:prstGeom>
          <a:solidFill>
            <a:schemeClr val="tx1"/>
          </a:solidFill>
        </p:spPr>
      </p:pic>
      <p:grpSp>
        <p:nvGrpSpPr>
          <p:cNvPr id="2" name="Grupo 1">
            <a:extLst>
              <a:ext uri="{FF2B5EF4-FFF2-40B4-BE49-F238E27FC236}">
                <a16:creationId xmlns:a16="http://schemas.microsoft.com/office/drawing/2014/main" id="{CDCA3536-FAC1-F991-E9D2-E7EC6D6C8747}"/>
              </a:ext>
            </a:extLst>
          </p:cNvPr>
          <p:cNvGrpSpPr/>
          <p:nvPr/>
        </p:nvGrpSpPr>
        <p:grpSpPr>
          <a:xfrm>
            <a:off x="580506" y="455501"/>
            <a:ext cx="1564722" cy="1564725"/>
            <a:chOff x="882599" y="1916765"/>
            <a:chExt cx="1156229" cy="1212404"/>
          </a:xfrm>
        </p:grpSpPr>
        <p:sp>
          <p:nvSpPr>
            <p:cNvPr id="3" name="Diagrama de flujo: conector 2">
              <a:extLst>
                <a:ext uri="{FF2B5EF4-FFF2-40B4-BE49-F238E27FC236}">
                  <a16:creationId xmlns:a16="http://schemas.microsoft.com/office/drawing/2014/main" id="{C47272F1-7C2B-4DC1-9D43-952CE04F3ABB}"/>
                </a:ext>
              </a:extLst>
            </p:cNvPr>
            <p:cNvSpPr/>
            <p:nvPr/>
          </p:nvSpPr>
          <p:spPr>
            <a:xfrm>
              <a:off x="962834" y="1992687"/>
              <a:ext cx="1006070" cy="1054947"/>
            </a:xfrm>
            <a:prstGeom prst="flowChartConnector">
              <a:avLst/>
            </a:prstGeom>
            <a:solidFill>
              <a:srgbClr val="C00000"/>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800" kern="0" dirty="0">
                  <a:solidFill>
                    <a:prstClr val="white"/>
                  </a:solidFill>
                  <a:latin typeface="Impact" panose="020B0806030902050204" pitchFamily="34" charset="0"/>
                </a:rPr>
                <a:t>8</a:t>
              </a:r>
              <a:endParaRPr kumimoji="0" lang="es-MX" sz="2400" b="0" i="0" u="none" strike="noStrike" kern="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6" name="Círculo: vacío 25">
              <a:extLst>
                <a:ext uri="{FF2B5EF4-FFF2-40B4-BE49-F238E27FC236}">
                  <a16:creationId xmlns:a16="http://schemas.microsoft.com/office/drawing/2014/main" id="{564BF0FA-15E2-4E1D-7123-0C6DE19D7266}"/>
                </a:ext>
              </a:extLst>
            </p:cNvPr>
            <p:cNvSpPr/>
            <p:nvPr/>
          </p:nvSpPr>
          <p:spPr>
            <a:xfrm>
              <a:off x="882599" y="1916765"/>
              <a:ext cx="1156229" cy="1212404"/>
            </a:xfrm>
            <a:prstGeom prst="donut">
              <a:avLst>
                <a:gd name="adj" fmla="val 4282"/>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500" b="0" i="0" u="none" strike="noStrike" kern="0" cap="none" spc="0" normalizeH="0" baseline="0" noProof="0" dirty="0">
                <a:ln>
                  <a:noFill/>
                </a:ln>
                <a:solidFill>
                  <a:prstClr val="black"/>
                </a:solidFill>
                <a:effectLst/>
                <a:uLnTx/>
                <a:uFillTx/>
                <a:latin typeface="Aptos" panose="02110004020202020204"/>
                <a:ea typeface="+mn-ea"/>
                <a:cs typeface="+mn-cs"/>
              </a:endParaRPr>
            </a:p>
          </p:txBody>
        </p:sp>
      </p:grpSp>
      <p:sp>
        <p:nvSpPr>
          <p:cNvPr id="35" name="CuadroTexto 34">
            <a:extLst>
              <a:ext uri="{FF2B5EF4-FFF2-40B4-BE49-F238E27FC236}">
                <a16:creationId xmlns:a16="http://schemas.microsoft.com/office/drawing/2014/main" id="{E5810E60-8131-B4F6-591F-8981FC580083}"/>
              </a:ext>
            </a:extLst>
          </p:cNvPr>
          <p:cNvSpPr txBox="1"/>
          <p:nvPr/>
        </p:nvSpPr>
        <p:spPr>
          <a:xfrm>
            <a:off x="2416528" y="726597"/>
            <a:ext cx="72512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Última pregunta para un calvinista</a:t>
            </a:r>
            <a:endPar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4">
            <a:extLst>
              <a:ext uri="{FF2B5EF4-FFF2-40B4-BE49-F238E27FC236}">
                <a16:creationId xmlns:a16="http://schemas.microsoft.com/office/drawing/2014/main" id="{723B97E9-E92F-9109-4066-35A0807A766A}"/>
              </a:ext>
            </a:extLst>
          </p:cNvPr>
          <p:cNvSpPr/>
          <p:nvPr/>
        </p:nvSpPr>
        <p:spPr>
          <a:xfrm>
            <a:off x="1923600" y="2102802"/>
            <a:ext cx="8934900" cy="3669348"/>
          </a:xfrm>
          <a:prstGeom prst="rect">
            <a:avLst/>
          </a:prstGeom>
          <a:noFill/>
          <a:ln w="63500" cap="flat" cmpd="sng" algn="ctr">
            <a:solidFill>
              <a:sysClr val="window" lastClr="FFFFFF"/>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1"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40" name="TextBox 12">
            <a:extLst>
              <a:ext uri="{FF2B5EF4-FFF2-40B4-BE49-F238E27FC236}">
                <a16:creationId xmlns:a16="http://schemas.microsoft.com/office/drawing/2014/main" id="{C7254CEE-FDB6-54A5-3686-150F7FD4C01F}"/>
              </a:ext>
            </a:extLst>
          </p:cNvPr>
          <p:cNvSpPr txBox="1"/>
          <p:nvPr/>
        </p:nvSpPr>
        <p:spPr>
          <a:xfrm>
            <a:off x="2050600" y="2182840"/>
            <a:ext cx="8701842" cy="3539430"/>
          </a:xfrm>
          <a:prstGeom prst="rect">
            <a:avLst/>
          </a:prstGeom>
          <a:noFill/>
        </p:spPr>
        <p:txBody>
          <a:bodyPr wrap="square" rtlCol="0">
            <a:spAutoFit/>
          </a:bodyPr>
          <a:lstStyle/>
          <a:p>
            <a:pPr algn="just" defTabSz="1219170" latinLnBrk="1"/>
            <a:r>
              <a:rPr lang="es-ES" altLang="ko-KR" sz="2800" dirty="0">
                <a:solidFill>
                  <a:prstClr val="white"/>
                </a:solidFill>
                <a:latin typeface="Century Gothic" panose="020B0502020202020204" pitchFamily="34" charset="0"/>
                <a:cs typeface="Arial" pitchFamily="34" charset="0"/>
              </a:rPr>
              <a:t>Si Dios es amor (1 Juan 4:16) y es justo (2 Tesalonicenses 1:6), y todo lo que Dios ha creado es muy bueno (Génesis 1:31), ¿cómo se explica entonces que Dios pueda ser bueno, amoroso y justo, y aun así predestinar a la gran mayoría de los seres humanos a ser pecadores impenitentes e ir al infierno? ¿Cómo puede Dios ser el autor y la causa del mal?</a:t>
            </a:r>
          </a:p>
        </p:txBody>
      </p:sp>
    </p:spTree>
    <p:extLst>
      <p:ext uri="{BB962C8B-B14F-4D97-AF65-F5344CB8AC3E}">
        <p14:creationId xmlns:p14="http://schemas.microsoft.com/office/powerpoint/2010/main" val="3324780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15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FB3EF7D-DC5D-64D0-9D02-C95A863E4E29}"/>
              </a:ext>
            </a:extLst>
          </p:cNvPr>
          <p:cNvSpPr txBox="1">
            <a:spLocks/>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s-ES" sz="2200" kern="1200" dirty="0">
                <a:solidFill>
                  <a:srgbClr val="FFFFFF"/>
                </a:solidFill>
                <a:latin typeface="Impact" panose="020B0806030902050204" pitchFamily="34" charset="0"/>
              </a:rPr>
              <a:t>Respondiendo a los textos calvinistas que prueban la depravación total</a:t>
            </a:r>
            <a:endParaRPr lang="en-US" sz="2200" kern="1200" dirty="0">
              <a:solidFill>
                <a:srgbClr val="FFFFFF"/>
              </a:solidFill>
              <a:latin typeface="Impact" panose="020B0806030902050204" pitchFamily="34" charset="0"/>
            </a:endParaRPr>
          </a:p>
        </p:txBody>
      </p:sp>
      <p:pic>
        <p:nvPicPr>
          <p:cNvPr id="4" name="Imagen 3">
            <a:extLst>
              <a:ext uri="{FF2B5EF4-FFF2-40B4-BE49-F238E27FC236}">
                <a16:creationId xmlns:a16="http://schemas.microsoft.com/office/drawing/2014/main" id="{BE1ED7E6-8E09-5AFF-6944-E15497E82A43}"/>
              </a:ext>
            </a:extLst>
          </p:cNvPr>
          <p:cNvPicPr>
            <a:picLocks noChangeAspect="1"/>
          </p:cNvPicPr>
          <p:nvPr/>
        </p:nvPicPr>
        <p:blipFill>
          <a:blip r:embed="rId2"/>
          <a:stretch>
            <a:fillRect/>
          </a:stretch>
        </p:blipFill>
        <p:spPr>
          <a:xfrm>
            <a:off x="5167206" y="961812"/>
            <a:ext cx="4930987" cy="4930987"/>
          </a:xfrm>
          <a:prstGeom prst="rect">
            <a:avLst/>
          </a:prstGeom>
        </p:spPr>
      </p:pic>
    </p:spTree>
    <p:extLst>
      <p:ext uri="{BB962C8B-B14F-4D97-AF65-F5344CB8AC3E}">
        <p14:creationId xmlns:p14="http://schemas.microsoft.com/office/powerpoint/2010/main" val="490461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2A21BF89-B6BF-B7E9-60C8-DBCB376172C8}"/>
              </a:ext>
            </a:extLst>
          </p:cNvPr>
          <p:cNvSpPr>
            <a:spLocks noGrp="1" noChangeArrowheads="1"/>
          </p:cNvSpPr>
          <p:nvPr>
            <p:ph type="title"/>
          </p:nvPr>
        </p:nvSpPr>
        <p:spPr>
          <a:xfrm>
            <a:off x="612648" y="1078992"/>
            <a:ext cx="6268770" cy="1536192"/>
          </a:xfrm>
        </p:spPr>
        <p:txBody>
          <a:bodyPr vert="horz" lIns="91440" tIns="45720" rIns="91440" bIns="45720" rtlCol="0" anchor="b">
            <a:normAutofit/>
          </a:bodyPr>
          <a:lstStyle/>
          <a:p>
            <a:pPr>
              <a:defRPr/>
            </a:pPr>
            <a:r>
              <a:rPr lang="en-US" sz="5200" dirty="0">
                <a:latin typeface="Impact" panose="020B0806030902050204" pitchFamily="34" charset="0"/>
              </a:rPr>
              <a:t>Agustín de Hipona (354-430)</a:t>
            </a:r>
          </a:p>
        </p:txBody>
      </p:sp>
      <p:sp>
        <p:nvSpPr>
          <p:cNvPr id="13"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tangle 3">
            <a:extLst>
              <a:ext uri="{FF2B5EF4-FFF2-40B4-BE49-F238E27FC236}">
                <a16:creationId xmlns:a16="http://schemas.microsoft.com/office/drawing/2014/main" id="{BC0A3C09-B022-A4D1-AF0D-BC152BF1BF6A}"/>
              </a:ext>
            </a:extLst>
          </p:cNvPr>
          <p:cNvSpPr txBox="1">
            <a:spLocks noChangeArrowheads="1"/>
          </p:cNvSpPr>
          <p:nvPr/>
        </p:nvSpPr>
        <p:spPr>
          <a:xfrm>
            <a:off x="615458" y="3355847"/>
            <a:ext cx="6268770" cy="32446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defRPr/>
            </a:pPr>
            <a:r>
              <a:rPr lang="es-MX" sz="2000" b="1" noProof="0" dirty="0">
                <a:latin typeface="Century Gothic" panose="020B0502020202020204" pitchFamily="34" charset="0"/>
              </a:rPr>
              <a:t>La Ciudad de Dios: La Soberanía de Dios</a:t>
            </a:r>
          </a:p>
          <a:p>
            <a:pPr marL="457200" lvl="1">
              <a:defRPr/>
            </a:pPr>
            <a:r>
              <a:rPr lang="es-MX" sz="2000" b="1" noProof="0" dirty="0">
                <a:latin typeface="Century Gothic" panose="020B0502020202020204" pitchFamily="34" charset="0"/>
              </a:rPr>
              <a:t>Depravación total</a:t>
            </a:r>
          </a:p>
          <a:p>
            <a:pPr marL="457200" lvl="1">
              <a:defRPr/>
            </a:pPr>
            <a:r>
              <a:rPr lang="es-MX" sz="2000" b="1" noProof="0" dirty="0" err="1">
                <a:latin typeface="Century Gothic" panose="020B0502020202020204" pitchFamily="34" charset="0"/>
              </a:rPr>
              <a:t>Monergismo</a:t>
            </a:r>
            <a:r>
              <a:rPr lang="es-MX" sz="2000" b="1" noProof="0" dirty="0">
                <a:latin typeface="Century Gothic" panose="020B0502020202020204" pitchFamily="34" charset="0"/>
              </a:rPr>
              <a:t> (sólo Dios)</a:t>
            </a:r>
          </a:p>
          <a:p>
            <a:pPr marL="457200" lvl="1">
              <a:defRPr/>
            </a:pPr>
            <a:r>
              <a:rPr lang="es-MX" sz="2000" b="1" noProof="0" dirty="0">
                <a:latin typeface="Century Gothic" panose="020B0502020202020204" pitchFamily="34" charset="0"/>
              </a:rPr>
              <a:t>¿Doble predestinación?</a:t>
            </a:r>
          </a:p>
          <a:p>
            <a:pPr marL="457200" lvl="1">
              <a:defRPr/>
            </a:pPr>
            <a:r>
              <a:rPr lang="es-MX" sz="2000" b="1" noProof="0" dirty="0">
                <a:latin typeface="Century Gothic" panose="020B0502020202020204" pitchFamily="34" charset="0"/>
              </a:rPr>
              <a:t>Pecado original</a:t>
            </a:r>
          </a:p>
          <a:p>
            <a:pPr marL="457200" lvl="1">
              <a:defRPr/>
            </a:pPr>
            <a:r>
              <a:rPr lang="es-MX" sz="2000" b="1" noProof="0" dirty="0">
                <a:latin typeface="Century Gothic" panose="020B0502020202020204" pitchFamily="34" charset="0"/>
              </a:rPr>
              <a:t>El bautismo infantil es necesario para la salvación</a:t>
            </a:r>
          </a:p>
          <a:p>
            <a:pPr marL="457200" lvl="1">
              <a:defRPr/>
            </a:pPr>
            <a:r>
              <a:rPr lang="es-MX" sz="2000" b="1" noProof="0" dirty="0">
                <a:latin typeface="Century Gothic" panose="020B0502020202020204" pitchFamily="34" charset="0"/>
              </a:rPr>
              <a:t>Antiguo maniqueo (dualismo)</a:t>
            </a:r>
          </a:p>
          <a:p>
            <a:pPr marL="457200" lvl="1">
              <a:defRPr/>
            </a:pPr>
            <a:r>
              <a:rPr lang="es-MX" sz="2000" b="1" noProof="0" dirty="0">
                <a:latin typeface="Century Gothic" panose="020B0502020202020204" pitchFamily="34" charset="0"/>
              </a:rPr>
              <a:t>Confesiones</a:t>
            </a:r>
          </a:p>
          <a:p>
            <a:pPr marL="457200" lvl="1">
              <a:defRPr/>
            </a:pPr>
            <a:r>
              <a:rPr lang="es-MX" sz="2000" b="1" noProof="0" dirty="0">
                <a:latin typeface="Century Gothic" panose="020B0502020202020204" pitchFamily="34" charset="0"/>
              </a:rPr>
              <a:t>Se opuso a Pelagio</a:t>
            </a:r>
          </a:p>
        </p:txBody>
      </p:sp>
      <p:pic>
        <p:nvPicPr>
          <p:cNvPr id="4" name="Imagen 3">
            <a:extLst>
              <a:ext uri="{FF2B5EF4-FFF2-40B4-BE49-F238E27FC236}">
                <a16:creationId xmlns:a16="http://schemas.microsoft.com/office/drawing/2014/main" id="{4AE6537E-5EDF-0842-99F8-BB1B15447F82}"/>
              </a:ext>
            </a:extLst>
          </p:cNvPr>
          <p:cNvPicPr>
            <a:picLocks noChangeAspect="1"/>
          </p:cNvPicPr>
          <p:nvPr/>
        </p:nvPicPr>
        <p:blipFill>
          <a:blip r:embed="rId2"/>
          <a:srcRect t="1116" r="-3" b="-3"/>
          <a:stretch>
            <a:fillRect/>
          </a:stretch>
        </p:blipFill>
        <p:spPr>
          <a:xfrm>
            <a:off x="7684006" y="10"/>
            <a:ext cx="4507993" cy="6857990"/>
          </a:xfrm>
          <a:prstGeom prst="rect">
            <a:avLst/>
          </a:prstGeom>
        </p:spPr>
      </p:pic>
    </p:spTree>
    <p:extLst>
      <p:ext uri="{BB962C8B-B14F-4D97-AF65-F5344CB8AC3E}">
        <p14:creationId xmlns:p14="http://schemas.microsoft.com/office/powerpoint/2010/main" val="21155774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6478FB-5E5E-5334-F970-75374DCBFC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BF9E4A6-5BE5-6F7C-14F7-EF5E626E3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8AAC77A-002F-D0C3-6072-FFEB27AAD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15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D3C18561-D237-DC10-2FE3-47D7946AD57B}"/>
              </a:ext>
            </a:extLst>
          </p:cNvPr>
          <p:cNvSpPr txBox="1">
            <a:spLocks/>
          </p:cNvSpPr>
          <p:nvPr/>
        </p:nvSpPr>
        <p:spPr>
          <a:xfrm>
            <a:off x="1374260" y="2797052"/>
            <a:ext cx="1283994" cy="126389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Impact" panose="020B0806030902050204" pitchFamily="34" charset="0"/>
                <a:ea typeface="+mj-ea"/>
                <a:cs typeface="+mj-cs"/>
              </a:rPr>
              <a:t>1</a:t>
            </a:r>
          </a:p>
        </p:txBody>
      </p:sp>
      <p:grpSp>
        <p:nvGrpSpPr>
          <p:cNvPr id="2" name="Grupo 1">
            <a:extLst>
              <a:ext uri="{FF2B5EF4-FFF2-40B4-BE49-F238E27FC236}">
                <a16:creationId xmlns:a16="http://schemas.microsoft.com/office/drawing/2014/main" id="{EE850ADF-4B06-12C5-0235-B38DB6E65612}"/>
              </a:ext>
            </a:extLst>
          </p:cNvPr>
          <p:cNvGrpSpPr/>
          <p:nvPr/>
        </p:nvGrpSpPr>
        <p:grpSpPr>
          <a:xfrm>
            <a:off x="4346794" y="607798"/>
            <a:ext cx="1893313" cy="1893317"/>
            <a:chOff x="882599" y="1916765"/>
            <a:chExt cx="1156229" cy="1212404"/>
          </a:xfrm>
        </p:grpSpPr>
        <p:sp>
          <p:nvSpPr>
            <p:cNvPr id="3" name="Diagrama de flujo: conector 2">
              <a:extLst>
                <a:ext uri="{FF2B5EF4-FFF2-40B4-BE49-F238E27FC236}">
                  <a16:creationId xmlns:a16="http://schemas.microsoft.com/office/drawing/2014/main" id="{DAD141D1-740F-1C27-9C38-D9BE7F2949BC}"/>
                </a:ext>
              </a:extLst>
            </p:cNvPr>
            <p:cNvSpPr/>
            <p:nvPr/>
          </p:nvSpPr>
          <p:spPr>
            <a:xfrm>
              <a:off x="962834" y="1992687"/>
              <a:ext cx="1006070" cy="1054947"/>
            </a:xfrm>
            <a:prstGeom prst="flowChartConnector">
              <a:avLst/>
            </a:prstGeom>
            <a:solidFill>
              <a:srgbClr val="FF01F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Génesis</a:t>
              </a:r>
              <a:r>
                <a:rPr kumimoji="0" lang="es-MX"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20:4</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6" name="Círculo: vacío 5">
              <a:extLst>
                <a:ext uri="{FF2B5EF4-FFF2-40B4-BE49-F238E27FC236}">
                  <a16:creationId xmlns:a16="http://schemas.microsoft.com/office/drawing/2014/main" id="{DD0A02F6-5F27-D2D9-032B-E82FC1C5DEF5}"/>
                </a:ext>
              </a:extLst>
            </p:cNvPr>
            <p:cNvSpPr/>
            <p:nvPr/>
          </p:nvSpPr>
          <p:spPr>
            <a:xfrm>
              <a:off x="882599" y="1916765"/>
              <a:ext cx="1156229" cy="1212404"/>
            </a:xfrm>
            <a:prstGeom prst="donut">
              <a:avLst>
                <a:gd name="adj" fmla="val 42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 name="Diagrama de flujo: conector 7">
            <a:extLst>
              <a:ext uri="{FF2B5EF4-FFF2-40B4-BE49-F238E27FC236}">
                <a16:creationId xmlns:a16="http://schemas.microsoft.com/office/drawing/2014/main" id="{5090F812-3F16-BAA5-5DBA-7D62D968B361}"/>
              </a:ext>
            </a:extLst>
          </p:cNvPr>
          <p:cNvSpPr/>
          <p:nvPr/>
        </p:nvSpPr>
        <p:spPr>
          <a:xfrm>
            <a:off x="4478178" y="2854555"/>
            <a:ext cx="1647429" cy="1647429"/>
          </a:xfrm>
          <a:prstGeom prst="flowChartConnector">
            <a:avLst/>
          </a:prstGeom>
          <a:solidFill>
            <a:srgbClr val="8150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000" dirty="0">
                <a:solidFill>
                  <a:prstClr val="white"/>
                </a:solidFill>
                <a:latin typeface="Impact" panose="020B0806030902050204" pitchFamily="34" charset="0"/>
              </a:rPr>
              <a:t>Ezequiel</a:t>
            </a:r>
            <a:r>
              <a:rPr lang="es-MX" sz="2400" dirty="0">
                <a:solidFill>
                  <a:prstClr val="white"/>
                </a:solidFill>
                <a:latin typeface="Impact" panose="020B0806030902050204" pitchFamily="34" charset="0"/>
              </a:rPr>
              <a:t> 18</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1" name="Content Placeholder 2">
            <a:extLst>
              <a:ext uri="{FF2B5EF4-FFF2-40B4-BE49-F238E27FC236}">
                <a16:creationId xmlns:a16="http://schemas.microsoft.com/office/drawing/2014/main" id="{0DD3D6B9-4A75-62D2-F7CF-3574B0AE78FF}"/>
              </a:ext>
            </a:extLst>
          </p:cNvPr>
          <p:cNvSpPr txBox="1">
            <a:spLocks/>
          </p:cNvSpPr>
          <p:nvPr/>
        </p:nvSpPr>
        <p:spPr>
          <a:xfrm>
            <a:off x="6753899" y="854080"/>
            <a:ext cx="3704551" cy="13457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b="0" i="0" u="none" strike="noStrike" kern="1200" cap="none" spc="0" normalizeH="0" baseline="0" noProof="0" dirty="0">
                <a:ln>
                  <a:noFill/>
                </a:ln>
                <a:effectLst/>
                <a:uLnTx/>
                <a:uFillTx/>
                <a:latin typeface="Century Gothic" panose="020B0502020202020204" pitchFamily="34" charset="0"/>
                <a:ea typeface="+mn-ea"/>
                <a:cs typeface="+mn-cs"/>
              </a:rPr>
              <a:t>Se trata de consecuencias temporales/físicas.</a:t>
            </a:r>
          </a:p>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Círculo: vacío 12">
            <a:extLst>
              <a:ext uri="{FF2B5EF4-FFF2-40B4-BE49-F238E27FC236}">
                <a16:creationId xmlns:a16="http://schemas.microsoft.com/office/drawing/2014/main" id="{F6EEF258-DA7E-1394-906B-6225FB56693F}"/>
              </a:ext>
            </a:extLst>
          </p:cNvPr>
          <p:cNvSpPr/>
          <p:nvPr/>
        </p:nvSpPr>
        <p:spPr>
          <a:xfrm>
            <a:off x="4355235" y="2731610"/>
            <a:ext cx="1893313" cy="1893317"/>
          </a:xfrm>
          <a:prstGeom prst="donut">
            <a:avLst>
              <a:gd name="adj" fmla="val 42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ontent Placeholder 2">
            <a:extLst>
              <a:ext uri="{FF2B5EF4-FFF2-40B4-BE49-F238E27FC236}">
                <a16:creationId xmlns:a16="http://schemas.microsoft.com/office/drawing/2014/main" id="{A46F03CA-C881-FE38-6E0D-85BB21548306}"/>
              </a:ext>
            </a:extLst>
          </p:cNvPr>
          <p:cNvSpPr txBox="1">
            <a:spLocks/>
          </p:cNvSpPr>
          <p:nvPr/>
        </p:nvSpPr>
        <p:spPr>
          <a:xfrm>
            <a:off x="6753899" y="3005410"/>
            <a:ext cx="3704551" cy="13457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b="0" i="0" u="none" strike="noStrike" kern="1200" cap="none" spc="0" normalizeH="0" baseline="0" noProof="0" dirty="0">
                <a:ln>
                  <a:noFill/>
                </a:ln>
                <a:effectLst/>
                <a:uLnTx/>
                <a:uFillTx/>
                <a:latin typeface="Century Gothic" panose="020B0502020202020204" pitchFamily="34" charset="0"/>
                <a:ea typeface="+mn-ea"/>
                <a:cs typeface="+mn-cs"/>
              </a:rPr>
              <a:t>El alma que pecare, ésa morirá.</a:t>
            </a:r>
          </a:p>
        </p:txBody>
      </p:sp>
      <p:sp>
        <p:nvSpPr>
          <p:cNvPr id="16" name="CuadroTexto 15">
            <a:extLst>
              <a:ext uri="{FF2B5EF4-FFF2-40B4-BE49-F238E27FC236}">
                <a16:creationId xmlns:a16="http://schemas.microsoft.com/office/drawing/2014/main" id="{4F08E06A-C420-2C37-690E-46C565779713}"/>
              </a:ext>
            </a:extLst>
          </p:cNvPr>
          <p:cNvSpPr txBox="1"/>
          <p:nvPr/>
        </p:nvSpPr>
        <p:spPr>
          <a:xfrm>
            <a:off x="3268980" y="5080590"/>
            <a:ext cx="7419427" cy="1200329"/>
          </a:xfrm>
          <a:prstGeom prst="rect">
            <a:avLst/>
          </a:prstGeom>
          <a:noFill/>
        </p:spPr>
        <p:txBody>
          <a:bodyPr wrap="square">
            <a:spAutoFit/>
          </a:bodyPr>
          <a:lstStyle/>
          <a:p>
            <a:pPr algn="ctr"/>
            <a:r>
              <a:rPr lang="es-ES" sz="2400" dirty="0">
                <a:latin typeface="Century Gothic" panose="020B0502020202020204" pitchFamily="34" charset="0"/>
              </a:rPr>
              <a:t>No podemos usar Ezequiel 18 para refutar Éxodo 20:4 ni viceversa. Deberíamos preguntarnos: ¿cómo pueden ambos ser ciertos?.</a:t>
            </a:r>
          </a:p>
        </p:txBody>
      </p:sp>
      <p:pic>
        <p:nvPicPr>
          <p:cNvPr id="17" name="Imagen 16">
            <a:extLst>
              <a:ext uri="{FF2B5EF4-FFF2-40B4-BE49-F238E27FC236}">
                <a16:creationId xmlns:a16="http://schemas.microsoft.com/office/drawing/2014/main" id="{97635C2B-1469-DA2C-C8ED-9551DF3D10FF}"/>
              </a:ext>
            </a:extLst>
          </p:cNvPr>
          <p:cNvPicPr>
            <a:picLocks noChangeAspect="1"/>
          </p:cNvPicPr>
          <p:nvPr/>
        </p:nvPicPr>
        <p:blipFill>
          <a:blip r:embed="rId2"/>
          <a:stretch>
            <a:fillRect/>
          </a:stretch>
        </p:blipFill>
        <p:spPr>
          <a:xfrm>
            <a:off x="2095386" y="1433126"/>
            <a:ext cx="1298484" cy="1298484"/>
          </a:xfrm>
          <a:prstGeom prst="rect">
            <a:avLst/>
          </a:prstGeom>
        </p:spPr>
      </p:pic>
    </p:spTree>
    <p:extLst>
      <p:ext uri="{BB962C8B-B14F-4D97-AF65-F5344CB8AC3E}">
        <p14:creationId xmlns:p14="http://schemas.microsoft.com/office/powerpoint/2010/main" val="4027682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0E104A-598F-F025-3EB9-59EAE494AA8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05E15E7-4364-27A4-0486-8B3366FD8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1CA02D1E-EC0A-8884-3E72-7E5F96181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15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0260B175-AEDC-DE38-B880-BDA68B460E0A}"/>
              </a:ext>
            </a:extLst>
          </p:cNvPr>
          <p:cNvSpPr txBox="1">
            <a:spLocks/>
          </p:cNvSpPr>
          <p:nvPr/>
        </p:nvSpPr>
        <p:spPr>
          <a:xfrm>
            <a:off x="1374260" y="2797052"/>
            <a:ext cx="1283994" cy="126389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800" dirty="0">
                <a:solidFill>
                  <a:srgbClr val="FFFFFF"/>
                </a:solidFill>
                <a:latin typeface="Impact" panose="020B0806030902050204" pitchFamily="34" charset="0"/>
              </a:rPr>
              <a:t>2</a:t>
            </a:r>
            <a:endParaRPr kumimoji="0" lang="en-US" sz="4800" b="0" i="0" u="none" strike="noStrike" kern="1200" cap="none" spc="0" normalizeH="0" baseline="0" noProof="0" dirty="0">
              <a:ln>
                <a:noFill/>
              </a:ln>
              <a:solidFill>
                <a:srgbClr val="FFFFFF"/>
              </a:solidFill>
              <a:effectLst/>
              <a:uLnTx/>
              <a:uFillTx/>
              <a:latin typeface="Impact" panose="020B0806030902050204" pitchFamily="34" charset="0"/>
              <a:ea typeface="+mj-ea"/>
              <a:cs typeface="+mj-cs"/>
            </a:endParaRPr>
          </a:p>
        </p:txBody>
      </p:sp>
      <p:pic>
        <p:nvPicPr>
          <p:cNvPr id="4" name="Imagen 3">
            <a:extLst>
              <a:ext uri="{FF2B5EF4-FFF2-40B4-BE49-F238E27FC236}">
                <a16:creationId xmlns:a16="http://schemas.microsoft.com/office/drawing/2014/main" id="{3D1E20AA-7789-F46D-C9F1-17D312BD1C6E}"/>
              </a:ext>
            </a:extLst>
          </p:cNvPr>
          <p:cNvPicPr>
            <a:picLocks noChangeAspect="1"/>
          </p:cNvPicPr>
          <p:nvPr/>
        </p:nvPicPr>
        <p:blipFill>
          <a:blip r:embed="rId2"/>
          <a:stretch>
            <a:fillRect/>
          </a:stretch>
        </p:blipFill>
        <p:spPr>
          <a:xfrm>
            <a:off x="2095386" y="1433126"/>
            <a:ext cx="1298484" cy="1298484"/>
          </a:xfrm>
          <a:prstGeom prst="rect">
            <a:avLst/>
          </a:prstGeom>
        </p:spPr>
      </p:pic>
      <p:grpSp>
        <p:nvGrpSpPr>
          <p:cNvPr id="2" name="Grupo 1">
            <a:extLst>
              <a:ext uri="{FF2B5EF4-FFF2-40B4-BE49-F238E27FC236}">
                <a16:creationId xmlns:a16="http://schemas.microsoft.com/office/drawing/2014/main" id="{2F67047C-8775-8AD1-20B9-87B7A93E71C2}"/>
              </a:ext>
            </a:extLst>
          </p:cNvPr>
          <p:cNvGrpSpPr/>
          <p:nvPr/>
        </p:nvGrpSpPr>
        <p:grpSpPr>
          <a:xfrm>
            <a:off x="4346794" y="1030708"/>
            <a:ext cx="1893313" cy="1893317"/>
            <a:chOff x="882599" y="1916765"/>
            <a:chExt cx="1156229" cy="1212404"/>
          </a:xfrm>
        </p:grpSpPr>
        <p:sp>
          <p:nvSpPr>
            <p:cNvPr id="3" name="Diagrama de flujo: conector 2">
              <a:extLst>
                <a:ext uri="{FF2B5EF4-FFF2-40B4-BE49-F238E27FC236}">
                  <a16:creationId xmlns:a16="http://schemas.microsoft.com/office/drawing/2014/main" id="{B352AF7B-A44F-E0E7-3111-0873FD023EC3}"/>
                </a:ext>
              </a:extLst>
            </p:cNvPr>
            <p:cNvSpPr/>
            <p:nvPr/>
          </p:nvSpPr>
          <p:spPr>
            <a:xfrm>
              <a:off x="962834" y="1992687"/>
              <a:ext cx="1006070" cy="1054947"/>
            </a:xfrm>
            <a:prstGeom prst="flowChartConnector">
              <a:avLst/>
            </a:prstGeom>
            <a:solidFill>
              <a:srgbClr val="FF01F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Salmo 51:5</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6" name="Círculo: vacío 5">
              <a:extLst>
                <a:ext uri="{FF2B5EF4-FFF2-40B4-BE49-F238E27FC236}">
                  <a16:creationId xmlns:a16="http://schemas.microsoft.com/office/drawing/2014/main" id="{175E98F8-FDD0-0A79-F2E0-8640CA017FBB}"/>
                </a:ext>
              </a:extLst>
            </p:cNvPr>
            <p:cNvSpPr/>
            <p:nvPr/>
          </p:nvSpPr>
          <p:spPr>
            <a:xfrm>
              <a:off x="882599" y="1916765"/>
              <a:ext cx="1156229" cy="1212404"/>
            </a:xfrm>
            <a:prstGeom prst="donut">
              <a:avLst>
                <a:gd name="adj" fmla="val 42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1" name="Content Placeholder 2">
            <a:extLst>
              <a:ext uri="{FF2B5EF4-FFF2-40B4-BE49-F238E27FC236}">
                <a16:creationId xmlns:a16="http://schemas.microsoft.com/office/drawing/2014/main" id="{B1A97DBF-7817-D12D-CBF2-9B62A45E5143}"/>
              </a:ext>
            </a:extLst>
          </p:cNvPr>
          <p:cNvSpPr txBox="1">
            <a:spLocks/>
          </p:cNvSpPr>
          <p:nvPr/>
        </p:nvSpPr>
        <p:spPr>
          <a:xfrm>
            <a:off x="6753899" y="1276990"/>
            <a:ext cx="3704551" cy="1260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 sé que soy malo de nacimiento”…</a:t>
            </a:r>
          </a:p>
        </p:txBody>
      </p:sp>
      <p:sp>
        <p:nvSpPr>
          <p:cNvPr id="14" name="Content Placeholder 2">
            <a:extLst>
              <a:ext uri="{FF2B5EF4-FFF2-40B4-BE49-F238E27FC236}">
                <a16:creationId xmlns:a16="http://schemas.microsoft.com/office/drawing/2014/main" id="{13606063-31A2-8BBD-3DCE-8CD18ECE8D1C}"/>
              </a:ext>
            </a:extLst>
          </p:cNvPr>
          <p:cNvSpPr txBox="1">
            <a:spLocks/>
          </p:cNvSpPr>
          <p:nvPr/>
        </p:nvSpPr>
        <p:spPr>
          <a:xfrm>
            <a:off x="6256991" y="2796698"/>
            <a:ext cx="4975457" cy="1580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Respuesta: Esto es poesía, no una declaración doctrinal. David está usando una hipérbole y, como tal, debe interpretarse.</a:t>
            </a:r>
          </a:p>
        </p:txBody>
      </p:sp>
      <p:sp>
        <p:nvSpPr>
          <p:cNvPr id="16" name="CuadroTexto 15">
            <a:extLst>
              <a:ext uri="{FF2B5EF4-FFF2-40B4-BE49-F238E27FC236}">
                <a16:creationId xmlns:a16="http://schemas.microsoft.com/office/drawing/2014/main" id="{3E9391D7-546E-B1F2-B737-290C5527D9B5}"/>
              </a:ext>
            </a:extLst>
          </p:cNvPr>
          <p:cNvSpPr txBox="1"/>
          <p:nvPr/>
        </p:nvSpPr>
        <p:spPr>
          <a:xfrm>
            <a:off x="3393065" y="4747576"/>
            <a:ext cx="7419427" cy="1200329"/>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 literalmente cierto el Salmo 51:4?</a:t>
            </a:r>
          </a:p>
          <a:p>
            <a:pPr marL="342900" marR="0" lvl="0" indent="-3429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El Salmo 58:3 es similar.</a:t>
            </a:r>
          </a:p>
        </p:txBody>
      </p:sp>
    </p:spTree>
    <p:extLst>
      <p:ext uri="{BB962C8B-B14F-4D97-AF65-F5344CB8AC3E}">
        <p14:creationId xmlns:p14="http://schemas.microsoft.com/office/powerpoint/2010/main" val="7886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B7AD74-2B07-A2AF-9C19-5EDCBDEE3C3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A00ABB3-1DD8-E669-C73C-2613A622D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E76A14F5-D245-7437-BB04-565FC1E0F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15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F468C396-ED80-F3E3-EDF9-9F694399FC70}"/>
              </a:ext>
            </a:extLst>
          </p:cNvPr>
          <p:cNvSpPr txBox="1">
            <a:spLocks/>
          </p:cNvSpPr>
          <p:nvPr/>
        </p:nvSpPr>
        <p:spPr>
          <a:xfrm>
            <a:off x="1374260" y="2797052"/>
            <a:ext cx="1283994" cy="126389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800" dirty="0">
                <a:solidFill>
                  <a:srgbClr val="FFFFFF"/>
                </a:solidFill>
                <a:latin typeface="Impact" panose="020B0806030902050204" pitchFamily="34" charset="0"/>
              </a:rPr>
              <a:t>3</a:t>
            </a:r>
            <a:endParaRPr kumimoji="0" lang="en-US" sz="4800" b="0" i="0" u="none" strike="noStrike" kern="1200" cap="none" spc="0" normalizeH="0" baseline="0" noProof="0" dirty="0">
              <a:ln>
                <a:noFill/>
              </a:ln>
              <a:solidFill>
                <a:srgbClr val="FFFFFF"/>
              </a:solidFill>
              <a:effectLst/>
              <a:uLnTx/>
              <a:uFillTx/>
              <a:latin typeface="Impact" panose="020B0806030902050204" pitchFamily="34" charset="0"/>
              <a:ea typeface="+mj-ea"/>
              <a:cs typeface="+mj-cs"/>
            </a:endParaRPr>
          </a:p>
        </p:txBody>
      </p:sp>
      <p:pic>
        <p:nvPicPr>
          <p:cNvPr id="4" name="Imagen 3">
            <a:extLst>
              <a:ext uri="{FF2B5EF4-FFF2-40B4-BE49-F238E27FC236}">
                <a16:creationId xmlns:a16="http://schemas.microsoft.com/office/drawing/2014/main" id="{7D048BCE-129E-37A9-C9C0-188F57D38461}"/>
              </a:ext>
            </a:extLst>
          </p:cNvPr>
          <p:cNvPicPr>
            <a:picLocks noChangeAspect="1"/>
          </p:cNvPicPr>
          <p:nvPr/>
        </p:nvPicPr>
        <p:blipFill>
          <a:blip r:embed="rId2"/>
          <a:stretch>
            <a:fillRect/>
          </a:stretch>
        </p:blipFill>
        <p:spPr>
          <a:xfrm>
            <a:off x="2095386" y="1433126"/>
            <a:ext cx="1298484" cy="1298484"/>
          </a:xfrm>
          <a:prstGeom prst="rect">
            <a:avLst/>
          </a:prstGeom>
        </p:spPr>
      </p:pic>
      <p:grpSp>
        <p:nvGrpSpPr>
          <p:cNvPr id="2" name="Grupo 1">
            <a:extLst>
              <a:ext uri="{FF2B5EF4-FFF2-40B4-BE49-F238E27FC236}">
                <a16:creationId xmlns:a16="http://schemas.microsoft.com/office/drawing/2014/main" id="{B3B8E782-A6A1-4AB8-7D77-17F31802D223}"/>
              </a:ext>
            </a:extLst>
          </p:cNvPr>
          <p:cNvGrpSpPr/>
          <p:nvPr/>
        </p:nvGrpSpPr>
        <p:grpSpPr>
          <a:xfrm>
            <a:off x="4346794" y="539218"/>
            <a:ext cx="1893313" cy="1893317"/>
            <a:chOff x="882599" y="1916765"/>
            <a:chExt cx="1156229" cy="1212404"/>
          </a:xfrm>
        </p:grpSpPr>
        <p:sp>
          <p:nvSpPr>
            <p:cNvPr id="3" name="Diagrama de flujo: conector 2">
              <a:extLst>
                <a:ext uri="{FF2B5EF4-FFF2-40B4-BE49-F238E27FC236}">
                  <a16:creationId xmlns:a16="http://schemas.microsoft.com/office/drawing/2014/main" id="{8A982FC4-CA20-BCA6-B6E8-E532176A0F8A}"/>
                </a:ext>
              </a:extLst>
            </p:cNvPr>
            <p:cNvSpPr/>
            <p:nvPr/>
          </p:nvSpPr>
          <p:spPr>
            <a:xfrm>
              <a:off x="962834" y="1992687"/>
              <a:ext cx="1006070" cy="1054947"/>
            </a:xfrm>
            <a:prstGeom prst="flowChartConnector">
              <a:avLst/>
            </a:prstGeom>
            <a:solidFill>
              <a:srgbClr val="FF01F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Romanos 3:9-12</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6" name="Círculo: vacío 5">
              <a:extLst>
                <a:ext uri="{FF2B5EF4-FFF2-40B4-BE49-F238E27FC236}">
                  <a16:creationId xmlns:a16="http://schemas.microsoft.com/office/drawing/2014/main" id="{E8E340C7-EBF2-2243-B137-B1550415C0E0}"/>
                </a:ext>
              </a:extLst>
            </p:cNvPr>
            <p:cNvSpPr/>
            <p:nvPr/>
          </p:nvSpPr>
          <p:spPr>
            <a:xfrm>
              <a:off x="882599" y="1916765"/>
              <a:ext cx="1156229" cy="1212404"/>
            </a:xfrm>
            <a:prstGeom prst="donut">
              <a:avLst>
                <a:gd name="adj" fmla="val 42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1" name="Content Placeholder 2">
            <a:extLst>
              <a:ext uri="{FF2B5EF4-FFF2-40B4-BE49-F238E27FC236}">
                <a16:creationId xmlns:a16="http://schemas.microsoft.com/office/drawing/2014/main" id="{EDFF21B4-2DC7-A82D-0976-82F562349E73}"/>
              </a:ext>
            </a:extLst>
          </p:cNvPr>
          <p:cNvSpPr txBox="1">
            <a:spLocks/>
          </p:cNvSpPr>
          <p:nvPr/>
        </p:nvSpPr>
        <p:spPr>
          <a:xfrm>
            <a:off x="6753899" y="785500"/>
            <a:ext cx="3704551" cy="1260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hay un solo justo. No hay quien busque a Dios”.</a:t>
            </a:r>
          </a:p>
        </p:txBody>
      </p:sp>
      <p:sp>
        <p:nvSpPr>
          <p:cNvPr id="14" name="Content Placeholder 2">
            <a:extLst>
              <a:ext uri="{FF2B5EF4-FFF2-40B4-BE49-F238E27FC236}">
                <a16:creationId xmlns:a16="http://schemas.microsoft.com/office/drawing/2014/main" id="{C8F60A15-ECA5-8998-C8CB-5E49C1F3C2A0}"/>
              </a:ext>
            </a:extLst>
          </p:cNvPr>
          <p:cNvSpPr txBox="1">
            <a:spLocks/>
          </p:cNvSpPr>
          <p:nvPr/>
        </p:nvSpPr>
        <p:spPr>
          <a:xfrm>
            <a:off x="6256991" y="2065178"/>
            <a:ext cx="4975457" cy="1580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Respuesta: Es cierto, pero debemos observar el equilibrio de las escrituras. Pablo no espera que lo tomemos en su sentido más literal.</a:t>
            </a:r>
          </a:p>
        </p:txBody>
      </p:sp>
      <p:grpSp>
        <p:nvGrpSpPr>
          <p:cNvPr id="7" name="Grupo 6">
            <a:extLst>
              <a:ext uri="{FF2B5EF4-FFF2-40B4-BE49-F238E27FC236}">
                <a16:creationId xmlns:a16="http://schemas.microsoft.com/office/drawing/2014/main" id="{8041CF35-3796-A8A5-9228-1434F2534C5B}"/>
              </a:ext>
            </a:extLst>
          </p:cNvPr>
          <p:cNvGrpSpPr/>
          <p:nvPr/>
        </p:nvGrpSpPr>
        <p:grpSpPr>
          <a:xfrm>
            <a:off x="3440550" y="3581673"/>
            <a:ext cx="1422475" cy="1422477"/>
            <a:chOff x="882599" y="1916765"/>
            <a:chExt cx="1156229" cy="1212404"/>
          </a:xfrm>
          <a:solidFill>
            <a:srgbClr val="8150D6"/>
          </a:solidFill>
        </p:grpSpPr>
        <p:sp>
          <p:nvSpPr>
            <p:cNvPr id="8" name="Diagrama de flujo: conector 7">
              <a:extLst>
                <a:ext uri="{FF2B5EF4-FFF2-40B4-BE49-F238E27FC236}">
                  <a16:creationId xmlns:a16="http://schemas.microsoft.com/office/drawing/2014/main" id="{026F5DF8-ACD9-C710-4717-442B9E169689}"/>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Mateo 13:17</a:t>
              </a:r>
              <a:endParaRPr kumimoji="0" lang="es-MX"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9" name="Círculo: vacío 8">
              <a:extLst>
                <a:ext uri="{FF2B5EF4-FFF2-40B4-BE49-F238E27FC236}">
                  <a16:creationId xmlns:a16="http://schemas.microsoft.com/office/drawing/2014/main" id="{A0EF5C3F-C626-5622-AA79-AEE2AB9F3B72}"/>
                </a:ext>
              </a:extLst>
            </p:cNvPr>
            <p:cNvSpPr/>
            <p:nvPr/>
          </p:nvSpPr>
          <p:spPr>
            <a:xfrm>
              <a:off x="882599" y="1916765"/>
              <a:ext cx="1156229" cy="1212404"/>
            </a:xfrm>
            <a:prstGeom prst="donut">
              <a:avLst>
                <a:gd name="adj" fmla="val 428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3" name="Grupo 12">
            <a:extLst>
              <a:ext uri="{FF2B5EF4-FFF2-40B4-BE49-F238E27FC236}">
                <a16:creationId xmlns:a16="http://schemas.microsoft.com/office/drawing/2014/main" id="{51321339-34BB-C7F7-7E9E-1F1C2EEECF52}"/>
              </a:ext>
            </a:extLst>
          </p:cNvPr>
          <p:cNvGrpSpPr/>
          <p:nvPr/>
        </p:nvGrpSpPr>
        <p:grpSpPr>
          <a:xfrm>
            <a:off x="5042709" y="3581673"/>
            <a:ext cx="1422475" cy="1422477"/>
            <a:chOff x="882599" y="1916765"/>
            <a:chExt cx="1156229" cy="1212404"/>
          </a:xfrm>
          <a:solidFill>
            <a:srgbClr val="8150D6"/>
          </a:solidFill>
        </p:grpSpPr>
        <p:sp>
          <p:nvSpPr>
            <p:cNvPr id="15" name="Diagrama de flujo: conector 14">
              <a:extLst>
                <a:ext uri="{FF2B5EF4-FFF2-40B4-BE49-F238E27FC236}">
                  <a16:creationId xmlns:a16="http://schemas.microsoft.com/office/drawing/2014/main" id="{C8AEDD9D-A2D6-87C1-D6EA-40E36013459B}"/>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Salmo 63:1</a:t>
              </a:r>
              <a:endParaRPr kumimoji="0" lang="es-MX"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7" name="Círculo: vacío 16">
              <a:extLst>
                <a:ext uri="{FF2B5EF4-FFF2-40B4-BE49-F238E27FC236}">
                  <a16:creationId xmlns:a16="http://schemas.microsoft.com/office/drawing/2014/main" id="{EAA00A73-8DE7-D6D9-DC87-FC8D97317BF6}"/>
                </a:ext>
              </a:extLst>
            </p:cNvPr>
            <p:cNvSpPr/>
            <p:nvPr/>
          </p:nvSpPr>
          <p:spPr>
            <a:xfrm>
              <a:off x="882599" y="1916765"/>
              <a:ext cx="1156229" cy="1212404"/>
            </a:xfrm>
            <a:prstGeom prst="donut">
              <a:avLst>
                <a:gd name="adj" fmla="val 428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8" name="Grupo 17">
            <a:extLst>
              <a:ext uri="{FF2B5EF4-FFF2-40B4-BE49-F238E27FC236}">
                <a16:creationId xmlns:a16="http://schemas.microsoft.com/office/drawing/2014/main" id="{8753A70E-E233-67B8-037D-A4F23FE7A03E}"/>
              </a:ext>
            </a:extLst>
          </p:cNvPr>
          <p:cNvGrpSpPr/>
          <p:nvPr/>
        </p:nvGrpSpPr>
        <p:grpSpPr>
          <a:xfrm>
            <a:off x="6644868" y="3581673"/>
            <a:ext cx="1422475" cy="1422477"/>
            <a:chOff x="882599" y="1916765"/>
            <a:chExt cx="1156229" cy="1212404"/>
          </a:xfrm>
          <a:solidFill>
            <a:srgbClr val="8150D6"/>
          </a:solidFill>
        </p:grpSpPr>
        <p:sp>
          <p:nvSpPr>
            <p:cNvPr id="19" name="Diagrama de flujo: conector 18">
              <a:extLst>
                <a:ext uri="{FF2B5EF4-FFF2-40B4-BE49-F238E27FC236}">
                  <a16:creationId xmlns:a16="http://schemas.microsoft.com/office/drawing/2014/main" id="{983FD73B-5B8C-5A28-BC73-793CF8AAAB2F}"/>
                </a:ext>
              </a:extLst>
            </p:cNvPr>
            <p:cNvSpPr/>
            <p:nvPr/>
          </p:nvSpPr>
          <p:spPr>
            <a:xfrm>
              <a:off x="962834" y="1992687"/>
              <a:ext cx="1006070" cy="1054947"/>
            </a:xfrm>
            <a:prstGeom prst="flowChartConnector">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2 </a:t>
              </a:r>
              <a:r>
                <a:rPr kumimoji="0" lang="es-ES" sz="1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Crónicas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 34:3</a:t>
              </a:r>
              <a:endParaRPr kumimoji="0" lang="es-MX"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0" name="Círculo: vacío 19">
              <a:extLst>
                <a:ext uri="{FF2B5EF4-FFF2-40B4-BE49-F238E27FC236}">
                  <a16:creationId xmlns:a16="http://schemas.microsoft.com/office/drawing/2014/main" id="{1BE36605-4D4A-1059-BD9D-4808501C816E}"/>
                </a:ext>
              </a:extLst>
            </p:cNvPr>
            <p:cNvSpPr/>
            <p:nvPr/>
          </p:nvSpPr>
          <p:spPr>
            <a:xfrm>
              <a:off x="882599" y="1916765"/>
              <a:ext cx="1156229" cy="1212404"/>
            </a:xfrm>
            <a:prstGeom prst="donut">
              <a:avLst>
                <a:gd name="adj" fmla="val 428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1" name="Content Placeholder 2">
            <a:extLst>
              <a:ext uri="{FF2B5EF4-FFF2-40B4-BE49-F238E27FC236}">
                <a16:creationId xmlns:a16="http://schemas.microsoft.com/office/drawing/2014/main" id="{34343ACB-6231-1F2C-3F86-24914C258E55}"/>
              </a:ext>
            </a:extLst>
          </p:cNvPr>
          <p:cNvSpPr txBox="1">
            <a:spLocks/>
          </p:cNvSpPr>
          <p:nvPr/>
        </p:nvSpPr>
        <p:spPr>
          <a:xfrm>
            <a:off x="3222029" y="5114323"/>
            <a:ext cx="1808201" cy="13457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effectLst/>
                <a:uLnTx/>
                <a:uFillTx/>
                <a:latin typeface="Century Gothic" panose="020B0502020202020204" pitchFamily="34" charset="0"/>
                <a:ea typeface="+mn-ea"/>
                <a:cs typeface="+mn-cs"/>
              </a:rPr>
              <a:t>Muchos profetas y hombres justos anhelaban ver…</a:t>
            </a:r>
          </a:p>
        </p:txBody>
      </p:sp>
      <p:sp>
        <p:nvSpPr>
          <p:cNvPr id="22" name="Content Placeholder 2">
            <a:extLst>
              <a:ext uri="{FF2B5EF4-FFF2-40B4-BE49-F238E27FC236}">
                <a16:creationId xmlns:a16="http://schemas.microsoft.com/office/drawing/2014/main" id="{BC8360DF-728F-2519-B63E-A11E60A860EA}"/>
              </a:ext>
            </a:extLst>
          </p:cNvPr>
          <p:cNvSpPr txBox="1">
            <a:spLocks/>
          </p:cNvSpPr>
          <p:nvPr/>
        </p:nvSpPr>
        <p:spPr>
          <a:xfrm>
            <a:off x="4848950" y="5114323"/>
            <a:ext cx="1808201" cy="1345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effectLst/>
                <a:uLnTx/>
                <a:uFillTx/>
                <a:latin typeface="Century Gothic" panose="020B0502020202020204" pitchFamily="34" charset="0"/>
                <a:ea typeface="+mn-ea"/>
                <a:cs typeface="+mn-cs"/>
              </a:rPr>
              <a:t>David dice] “Oh Dios, tú eres mi Dios. Te busco con fervor].</a:t>
            </a:r>
          </a:p>
        </p:txBody>
      </p:sp>
      <p:sp>
        <p:nvSpPr>
          <p:cNvPr id="23" name="Content Placeholder 2">
            <a:extLst>
              <a:ext uri="{FF2B5EF4-FFF2-40B4-BE49-F238E27FC236}">
                <a16:creationId xmlns:a16="http://schemas.microsoft.com/office/drawing/2014/main" id="{A6EAA0B9-E852-EE21-691D-57A45082030B}"/>
              </a:ext>
            </a:extLst>
          </p:cNvPr>
          <p:cNvSpPr txBox="1">
            <a:spLocks/>
          </p:cNvSpPr>
          <p:nvPr/>
        </p:nvSpPr>
        <p:spPr>
          <a:xfrm>
            <a:off x="6464441" y="5114323"/>
            <a:ext cx="1808201" cy="1345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effectLst/>
                <a:uLnTx/>
                <a:uFillTx/>
                <a:latin typeface="Century Gothic" panose="020B0502020202020204" pitchFamily="34" charset="0"/>
                <a:ea typeface="+mn-ea"/>
                <a:cs typeface="+mn-cs"/>
              </a:rPr>
              <a:t>Comenzó a buscar al Dios de su padre David.</a:t>
            </a:r>
          </a:p>
        </p:txBody>
      </p:sp>
      <p:grpSp>
        <p:nvGrpSpPr>
          <p:cNvPr id="24" name="Grupo 23">
            <a:extLst>
              <a:ext uri="{FF2B5EF4-FFF2-40B4-BE49-F238E27FC236}">
                <a16:creationId xmlns:a16="http://schemas.microsoft.com/office/drawing/2014/main" id="{1DCA4ECE-327D-C12D-B0C3-29C0446BE1DE}"/>
              </a:ext>
            </a:extLst>
          </p:cNvPr>
          <p:cNvGrpSpPr/>
          <p:nvPr/>
        </p:nvGrpSpPr>
        <p:grpSpPr>
          <a:xfrm>
            <a:off x="9494539" y="3581673"/>
            <a:ext cx="1422475" cy="1422477"/>
            <a:chOff x="882599" y="1916765"/>
            <a:chExt cx="1156229" cy="1212404"/>
          </a:xfrm>
          <a:solidFill>
            <a:srgbClr val="8150D6"/>
          </a:solidFill>
        </p:grpSpPr>
        <p:sp>
          <p:nvSpPr>
            <p:cNvPr id="25" name="Diagrama de flujo: conector 24">
              <a:extLst>
                <a:ext uri="{FF2B5EF4-FFF2-40B4-BE49-F238E27FC236}">
                  <a16:creationId xmlns:a16="http://schemas.microsoft.com/office/drawing/2014/main" id="{CFFD7CD8-BAED-3508-9087-CD74361C2293}"/>
                </a:ext>
              </a:extLst>
            </p:cNvPr>
            <p:cNvSpPr/>
            <p:nvPr/>
          </p:nvSpPr>
          <p:spPr>
            <a:xfrm>
              <a:off x="962834" y="1992687"/>
              <a:ext cx="1006070" cy="1054947"/>
            </a:xfrm>
            <a:prstGeom prst="flowChartConnector">
              <a:avLst/>
            </a:prstGeom>
            <a:solidFill>
              <a:srgbClr val="FF01F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Eclesiastés </a:t>
              </a:r>
              <a:r>
                <a:rPr kumimoji="0" lang="es-ES"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7:20</a:t>
              </a:r>
              <a:endParaRPr kumimoji="0" lang="es-MX"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6" name="Círculo: vacío 25">
              <a:extLst>
                <a:ext uri="{FF2B5EF4-FFF2-40B4-BE49-F238E27FC236}">
                  <a16:creationId xmlns:a16="http://schemas.microsoft.com/office/drawing/2014/main" id="{D8B39DB6-DEA4-1C9D-C590-0E516D9ED848}"/>
                </a:ext>
              </a:extLst>
            </p:cNvPr>
            <p:cNvSpPr/>
            <p:nvPr/>
          </p:nvSpPr>
          <p:spPr>
            <a:xfrm>
              <a:off x="882599" y="1916765"/>
              <a:ext cx="1156229" cy="1212404"/>
            </a:xfrm>
            <a:prstGeom prst="donut">
              <a:avLst>
                <a:gd name="adj" fmla="val 428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7" name="Content Placeholder 2">
            <a:extLst>
              <a:ext uri="{FF2B5EF4-FFF2-40B4-BE49-F238E27FC236}">
                <a16:creationId xmlns:a16="http://schemas.microsoft.com/office/drawing/2014/main" id="{86046559-7473-F334-A651-68A0396DB502}"/>
              </a:ext>
            </a:extLst>
          </p:cNvPr>
          <p:cNvSpPr txBox="1">
            <a:spLocks/>
          </p:cNvSpPr>
          <p:nvPr/>
        </p:nvSpPr>
        <p:spPr>
          <a:xfrm>
            <a:off x="9314112" y="5114323"/>
            <a:ext cx="1808201" cy="1345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0" i="0" u="none" strike="noStrike" kern="1200" cap="none" spc="0" normalizeH="0" baseline="0" noProof="0" dirty="0">
                <a:ln>
                  <a:noFill/>
                </a:ln>
                <a:effectLst/>
                <a:uLnTx/>
                <a:uFillTx/>
                <a:latin typeface="Century Gothic" panose="020B0502020202020204" pitchFamily="34" charset="0"/>
                <a:ea typeface="+mn-ea"/>
                <a:cs typeface="+mn-cs"/>
              </a:rPr>
              <a:t>Pasaje Paralelo de Romanos 3:9-12</a:t>
            </a:r>
          </a:p>
        </p:txBody>
      </p:sp>
    </p:spTree>
    <p:extLst>
      <p:ext uri="{BB962C8B-B14F-4D97-AF65-F5344CB8AC3E}">
        <p14:creationId xmlns:p14="http://schemas.microsoft.com/office/powerpoint/2010/main" val="4022882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8E1CC4-A8D8-6138-BB25-516D6D0E40A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F96A19A-763A-3563-AF67-2A8F5A314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2CDF1D9-2696-7465-1E74-519660F6F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15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FF8081B9-80AA-D793-9DE0-619B648A1623}"/>
              </a:ext>
            </a:extLst>
          </p:cNvPr>
          <p:cNvSpPr txBox="1">
            <a:spLocks/>
          </p:cNvSpPr>
          <p:nvPr/>
        </p:nvSpPr>
        <p:spPr>
          <a:xfrm>
            <a:off x="1374260" y="2797052"/>
            <a:ext cx="1283994" cy="126389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800" dirty="0">
                <a:solidFill>
                  <a:srgbClr val="FFFFFF"/>
                </a:solidFill>
                <a:latin typeface="Impact" panose="020B0806030902050204" pitchFamily="34" charset="0"/>
              </a:rPr>
              <a:t>4</a:t>
            </a:r>
            <a:endParaRPr kumimoji="0" lang="en-US" sz="4800" b="0" i="0" u="none" strike="noStrike" kern="1200" cap="none" spc="0" normalizeH="0" baseline="0" noProof="0" dirty="0">
              <a:ln>
                <a:noFill/>
              </a:ln>
              <a:solidFill>
                <a:srgbClr val="FFFFFF"/>
              </a:solidFill>
              <a:effectLst/>
              <a:uLnTx/>
              <a:uFillTx/>
              <a:latin typeface="Impact" panose="020B0806030902050204" pitchFamily="34" charset="0"/>
              <a:ea typeface="+mj-ea"/>
              <a:cs typeface="+mj-cs"/>
            </a:endParaRPr>
          </a:p>
        </p:txBody>
      </p:sp>
      <p:grpSp>
        <p:nvGrpSpPr>
          <p:cNvPr id="2" name="Grupo 1">
            <a:extLst>
              <a:ext uri="{FF2B5EF4-FFF2-40B4-BE49-F238E27FC236}">
                <a16:creationId xmlns:a16="http://schemas.microsoft.com/office/drawing/2014/main" id="{8F2DDDCE-2409-8C07-A988-6B1F88F7C8CF}"/>
              </a:ext>
            </a:extLst>
          </p:cNvPr>
          <p:cNvGrpSpPr/>
          <p:nvPr/>
        </p:nvGrpSpPr>
        <p:grpSpPr>
          <a:xfrm>
            <a:off x="4646871" y="1605106"/>
            <a:ext cx="1293159" cy="1293161"/>
            <a:chOff x="882599" y="1916765"/>
            <a:chExt cx="1156229" cy="1212404"/>
          </a:xfrm>
        </p:grpSpPr>
        <p:sp>
          <p:nvSpPr>
            <p:cNvPr id="3" name="Diagrama de flujo: conector 2">
              <a:extLst>
                <a:ext uri="{FF2B5EF4-FFF2-40B4-BE49-F238E27FC236}">
                  <a16:creationId xmlns:a16="http://schemas.microsoft.com/office/drawing/2014/main" id="{AEAEAA98-6F65-F49C-2487-4224ABA6C4AD}"/>
                </a:ext>
              </a:extLst>
            </p:cNvPr>
            <p:cNvSpPr/>
            <p:nvPr/>
          </p:nvSpPr>
          <p:spPr>
            <a:xfrm>
              <a:off x="962834" y="1992687"/>
              <a:ext cx="1006070" cy="1054947"/>
            </a:xfrm>
            <a:prstGeom prst="flowChartConnector">
              <a:avLst/>
            </a:prstGeom>
            <a:solidFill>
              <a:srgbClr val="FF01F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Hechos </a:t>
              </a:r>
              <a:r>
                <a:rPr kumimoji="0" lang="es-MX"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13:48</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6" name="Círculo: vacío 5">
              <a:extLst>
                <a:ext uri="{FF2B5EF4-FFF2-40B4-BE49-F238E27FC236}">
                  <a16:creationId xmlns:a16="http://schemas.microsoft.com/office/drawing/2014/main" id="{7704F0E3-8686-E2F9-928A-3CC4A8835F37}"/>
                </a:ext>
              </a:extLst>
            </p:cNvPr>
            <p:cNvSpPr/>
            <p:nvPr/>
          </p:nvSpPr>
          <p:spPr>
            <a:xfrm>
              <a:off x="882599" y="1916765"/>
              <a:ext cx="1156229" cy="1212404"/>
            </a:xfrm>
            <a:prstGeom prst="donut">
              <a:avLst>
                <a:gd name="adj" fmla="val 42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 name="Diagrama de flujo: conector 7">
            <a:extLst>
              <a:ext uri="{FF2B5EF4-FFF2-40B4-BE49-F238E27FC236}">
                <a16:creationId xmlns:a16="http://schemas.microsoft.com/office/drawing/2014/main" id="{9C37B023-D8BF-D946-CB55-34801847ED9F}"/>
              </a:ext>
            </a:extLst>
          </p:cNvPr>
          <p:cNvSpPr/>
          <p:nvPr/>
        </p:nvSpPr>
        <p:spPr>
          <a:xfrm>
            <a:off x="4739284" y="3115661"/>
            <a:ext cx="1125216" cy="1125216"/>
          </a:xfrm>
          <a:prstGeom prst="flowChartConnector">
            <a:avLst/>
          </a:prstGeom>
          <a:solidFill>
            <a:srgbClr val="8150D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1 Pedro 2:8</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1" name="Content Placeholder 2">
            <a:extLst>
              <a:ext uri="{FF2B5EF4-FFF2-40B4-BE49-F238E27FC236}">
                <a16:creationId xmlns:a16="http://schemas.microsoft.com/office/drawing/2014/main" id="{BBB8EF69-24C2-071F-9CF7-AE68E47FD147}"/>
              </a:ext>
            </a:extLst>
          </p:cNvPr>
          <p:cNvSpPr txBox="1">
            <a:spLocks/>
          </p:cNvSpPr>
          <p:nvPr/>
        </p:nvSpPr>
        <p:spPr>
          <a:xfrm>
            <a:off x="6332346" y="1602906"/>
            <a:ext cx="4356061" cy="11340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 creyeron todos los que estaban destinados a la vida eterna”.</a:t>
            </a:r>
          </a:p>
        </p:txBody>
      </p:sp>
      <p:sp>
        <p:nvSpPr>
          <p:cNvPr id="13" name="Círculo: vacío 12">
            <a:extLst>
              <a:ext uri="{FF2B5EF4-FFF2-40B4-BE49-F238E27FC236}">
                <a16:creationId xmlns:a16="http://schemas.microsoft.com/office/drawing/2014/main" id="{CF0F1100-605C-B6F4-A3E1-68C6D8F0A796}"/>
              </a:ext>
            </a:extLst>
          </p:cNvPr>
          <p:cNvSpPr/>
          <p:nvPr/>
        </p:nvSpPr>
        <p:spPr>
          <a:xfrm>
            <a:off x="4655312" y="3031688"/>
            <a:ext cx="1293159" cy="1293161"/>
          </a:xfrm>
          <a:prstGeom prst="donut">
            <a:avLst>
              <a:gd name="adj" fmla="val 42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ontent Placeholder 2">
            <a:extLst>
              <a:ext uri="{FF2B5EF4-FFF2-40B4-BE49-F238E27FC236}">
                <a16:creationId xmlns:a16="http://schemas.microsoft.com/office/drawing/2014/main" id="{459D9FAE-9E66-AEE5-4953-04F44E0F0445}"/>
              </a:ext>
            </a:extLst>
          </p:cNvPr>
          <p:cNvSpPr txBox="1">
            <a:spLocks/>
          </p:cNvSpPr>
          <p:nvPr/>
        </p:nvSpPr>
        <p:spPr>
          <a:xfrm>
            <a:off x="6753899" y="3005410"/>
            <a:ext cx="3704551" cy="13457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“tropiezan… para ello estaban también destinados”.</a:t>
            </a:r>
          </a:p>
        </p:txBody>
      </p:sp>
      <p:pic>
        <p:nvPicPr>
          <p:cNvPr id="17" name="Imagen 16">
            <a:extLst>
              <a:ext uri="{FF2B5EF4-FFF2-40B4-BE49-F238E27FC236}">
                <a16:creationId xmlns:a16="http://schemas.microsoft.com/office/drawing/2014/main" id="{06B4D488-B160-E8D2-4CDB-6508EBCD9561}"/>
              </a:ext>
            </a:extLst>
          </p:cNvPr>
          <p:cNvPicPr>
            <a:picLocks noChangeAspect="1"/>
          </p:cNvPicPr>
          <p:nvPr/>
        </p:nvPicPr>
        <p:blipFill>
          <a:blip r:embed="rId3"/>
          <a:stretch>
            <a:fillRect/>
          </a:stretch>
        </p:blipFill>
        <p:spPr>
          <a:xfrm>
            <a:off x="2095386" y="1433126"/>
            <a:ext cx="1298484" cy="1298484"/>
          </a:xfrm>
          <a:prstGeom prst="rect">
            <a:avLst/>
          </a:prstGeom>
        </p:spPr>
      </p:pic>
      <p:sp>
        <p:nvSpPr>
          <p:cNvPr id="4" name="CuadroTexto 3">
            <a:extLst>
              <a:ext uri="{FF2B5EF4-FFF2-40B4-BE49-F238E27FC236}">
                <a16:creationId xmlns:a16="http://schemas.microsoft.com/office/drawing/2014/main" id="{218A9ACD-E937-FEC1-711F-A698C6DBC483}"/>
              </a:ext>
            </a:extLst>
          </p:cNvPr>
          <p:cNvSpPr txBox="1"/>
          <p:nvPr/>
        </p:nvSpPr>
        <p:spPr>
          <a:xfrm>
            <a:off x="3291000" y="523429"/>
            <a:ext cx="78875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Podría decirse que los mejores “textos prueba” de la depravación total y la elección incondicional.</a:t>
            </a:r>
          </a:p>
        </p:txBody>
      </p:sp>
      <p:sp>
        <p:nvSpPr>
          <p:cNvPr id="7" name="CuadroTexto 6">
            <a:extLst>
              <a:ext uri="{FF2B5EF4-FFF2-40B4-BE49-F238E27FC236}">
                <a16:creationId xmlns:a16="http://schemas.microsoft.com/office/drawing/2014/main" id="{BA90FB8B-0CD8-C4AE-319F-6B28269E11EB}"/>
              </a:ext>
            </a:extLst>
          </p:cNvPr>
          <p:cNvSpPr txBox="1"/>
          <p:nvPr/>
        </p:nvSpPr>
        <p:spPr>
          <a:xfrm>
            <a:off x="3159008" y="5312253"/>
            <a:ext cx="788754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 refieren estos pasajes a una elección </a:t>
            </a:r>
            <a:r>
              <a:rPr kumimoji="0" lang="es-ES" sz="2000" b="1" i="0" u="none" strike="noStrike" kern="1200" cap="none" spc="0" normalizeH="0" baseline="0" noProof="0" dirty="0">
                <a:ln>
                  <a:noFill/>
                </a:ln>
                <a:solidFill>
                  <a:srgbClr val="8150D6"/>
                </a:solidFill>
                <a:effectLst/>
                <a:uLnTx/>
                <a:uFillTx/>
                <a:latin typeface="Century Gothic" panose="020B0502020202020204" pitchFamily="34" charset="0"/>
                <a:ea typeface="+mn-ea"/>
                <a:cs typeface="+mn-cs"/>
              </a:rPr>
              <a:t>general</a:t>
            </a: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y no a una </a:t>
            </a:r>
            <a:r>
              <a:rPr kumimoji="0" lang="es-ES" sz="2000" b="1" i="0" u="none" strike="noStrike" kern="1200" cap="none" spc="0" normalizeH="0" baseline="0" noProof="0" dirty="0">
                <a:ln>
                  <a:noFill/>
                </a:ln>
                <a:solidFill>
                  <a:srgbClr val="8150D6"/>
                </a:solidFill>
                <a:effectLst/>
                <a:uLnTx/>
                <a:uFillTx/>
                <a:latin typeface="Century Gothic" panose="020B0502020202020204" pitchFamily="34" charset="0"/>
                <a:ea typeface="+mn-ea"/>
                <a:cs typeface="+mn-cs"/>
              </a:rPr>
              <a:t>específica</a:t>
            </a: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Es discutible. Lo que significa que estos pasajes son debatibles. </a:t>
            </a:r>
          </a:p>
        </p:txBody>
      </p:sp>
      <p:sp>
        <p:nvSpPr>
          <p:cNvPr id="9" name="CuadroTexto 8">
            <a:extLst>
              <a:ext uri="{FF2B5EF4-FFF2-40B4-BE49-F238E27FC236}">
                <a16:creationId xmlns:a16="http://schemas.microsoft.com/office/drawing/2014/main" id="{9DA38266-2663-0DF0-D49C-CC61ECEF0536}"/>
              </a:ext>
            </a:extLst>
          </p:cNvPr>
          <p:cNvSpPr txBox="1"/>
          <p:nvPr/>
        </p:nvSpPr>
        <p:spPr>
          <a:xfrm>
            <a:off x="3159008" y="4499740"/>
            <a:ext cx="7887540"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Respuesta: Estas son dos caras de una moneda: Hechos 13:8 trata de los salvos y 1 Pedro 2:8 trata de los perdidos.</a:t>
            </a:r>
          </a:p>
        </p:txBody>
      </p:sp>
    </p:spTree>
    <p:extLst>
      <p:ext uri="{BB962C8B-B14F-4D97-AF65-F5344CB8AC3E}">
        <p14:creationId xmlns:p14="http://schemas.microsoft.com/office/powerpoint/2010/main" val="1397703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04613A-0A71-FB2F-1351-18B39EB350B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0C86C42-B3F6-8200-444B-14EACA720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5A51DBD4-D9F2-0091-2DC8-6C9BC4613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15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DE529264-BE08-C39E-AA24-2103D0E6C092}"/>
              </a:ext>
            </a:extLst>
          </p:cNvPr>
          <p:cNvSpPr txBox="1">
            <a:spLocks/>
          </p:cNvSpPr>
          <p:nvPr/>
        </p:nvSpPr>
        <p:spPr>
          <a:xfrm>
            <a:off x="1374260" y="2797052"/>
            <a:ext cx="1283994" cy="126389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800" dirty="0">
                <a:solidFill>
                  <a:srgbClr val="FFFFFF"/>
                </a:solidFill>
                <a:latin typeface="Impact" panose="020B0806030902050204" pitchFamily="34" charset="0"/>
              </a:rPr>
              <a:t>5</a:t>
            </a:r>
            <a:endParaRPr kumimoji="0" lang="en-US" sz="4800" b="0" i="0" u="none" strike="noStrike" kern="1200" cap="none" spc="0" normalizeH="0" baseline="0" noProof="0" dirty="0">
              <a:ln>
                <a:noFill/>
              </a:ln>
              <a:solidFill>
                <a:srgbClr val="FFFFFF"/>
              </a:solidFill>
              <a:effectLst/>
              <a:uLnTx/>
              <a:uFillTx/>
              <a:latin typeface="Impact" panose="020B0806030902050204" pitchFamily="34" charset="0"/>
              <a:ea typeface="+mj-ea"/>
              <a:cs typeface="+mj-cs"/>
            </a:endParaRPr>
          </a:p>
        </p:txBody>
      </p:sp>
      <p:pic>
        <p:nvPicPr>
          <p:cNvPr id="4" name="Imagen 3">
            <a:extLst>
              <a:ext uri="{FF2B5EF4-FFF2-40B4-BE49-F238E27FC236}">
                <a16:creationId xmlns:a16="http://schemas.microsoft.com/office/drawing/2014/main" id="{801184BA-D932-AC0E-389F-B6EC0B97872F}"/>
              </a:ext>
            </a:extLst>
          </p:cNvPr>
          <p:cNvPicPr>
            <a:picLocks noChangeAspect="1"/>
          </p:cNvPicPr>
          <p:nvPr/>
        </p:nvPicPr>
        <p:blipFill>
          <a:blip r:embed="rId2"/>
          <a:stretch>
            <a:fillRect/>
          </a:stretch>
        </p:blipFill>
        <p:spPr>
          <a:xfrm>
            <a:off x="2095386" y="1433126"/>
            <a:ext cx="1298484" cy="1298484"/>
          </a:xfrm>
          <a:prstGeom prst="rect">
            <a:avLst/>
          </a:prstGeom>
        </p:spPr>
      </p:pic>
      <p:grpSp>
        <p:nvGrpSpPr>
          <p:cNvPr id="2" name="Grupo 1">
            <a:extLst>
              <a:ext uri="{FF2B5EF4-FFF2-40B4-BE49-F238E27FC236}">
                <a16:creationId xmlns:a16="http://schemas.microsoft.com/office/drawing/2014/main" id="{888A9838-ED72-2DD8-B6D0-6E05DBFD58EC}"/>
              </a:ext>
            </a:extLst>
          </p:cNvPr>
          <p:cNvGrpSpPr/>
          <p:nvPr/>
        </p:nvGrpSpPr>
        <p:grpSpPr>
          <a:xfrm>
            <a:off x="4346794" y="504928"/>
            <a:ext cx="1893313" cy="1893317"/>
            <a:chOff x="882599" y="1916765"/>
            <a:chExt cx="1156229" cy="1212404"/>
          </a:xfrm>
        </p:grpSpPr>
        <p:sp>
          <p:nvSpPr>
            <p:cNvPr id="3" name="Diagrama de flujo: conector 2">
              <a:extLst>
                <a:ext uri="{FF2B5EF4-FFF2-40B4-BE49-F238E27FC236}">
                  <a16:creationId xmlns:a16="http://schemas.microsoft.com/office/drawing/2014/main" id="{649593EB-4448-B2C3-939C-4E19EFC94C0D}"/>
                </a:ext>
              </a:extLst>
            </p:cNvPr>
            <p:cNvSpPr/>
            <p:nvPr/>
          </p:nvSpPr>
          <p:spPr>
            <a:xfrm>
              <a:off x="962834" y="1992687"/>
              <a:ext cx="1006070" cy="1054947"/>
            </a:xfrm>
            <a:prstGeom prst="flowChartConnector">
              <a:avLst/>
            </a:prstGeom>
            <a:solidFill>
              <a:srgbClr val="FF01F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1 Corintios 2:14</a:t>
              </a:r>
              <a:endParaRPr kumimoji="0" lang="es-MX"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6" name="Círculo: vacío 5">
              <a:extLst>
                <a:ext uri="{FF2B5EF4-FFF2-40B4-BE49-F238E27FC236}">
                  <a16:creationId xmlns:a16="http://schemas.microsoft.com/office/drawing/2014/main" id="{042A2D45-36D7-7238-28A2-FBEF60EDE88D}"/>
                </a:ext>
              </a:extLst>
            </p:cNvPr>
            <p:cNvSpPr/>
            <p:nvPr/>
          </p:nvSpPr>
          <p:spPr>
            <a:xfrm>
              <a:off x="882599" y="1916765"/>
              <a:ext cx="1156229" cy="1212404"/>
            </a:xfrm>
            <a:prstGeom prst="donut">
              <a:avLst>
                <a:gd name="adj" fmla="val 42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1" name="Content Placeholder 2">
            <a:extLst>
              <a:ext uri="{FF2B5EF4-FFF2-40B4-BE49-F238E27FC236}">
                <a16:creationId xmlns:a16="http://schemas.microsoft.com/office/drawing/2014/main" id="{00037508-DE6F-D95A-FA79-47B683D6654D}"/>
              </a:ext>
            </a:extLst>
          </p:cNvPr>
          <p:cNvSpPr txBox="1">
            <a:spLocks/>
          </p:cNvSpPr>
          <p:nvPr/>
        </p:nvSpPr>
        <p:spPr>
          <a:xfrm>
            <a:off x="6753899" y="751210"/>
            <a:ext cx="3704551" cy="1260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“El hombre sin el Espíritu no puede entender a Dios”.</a:t>
            </a:r>
          </a:p>
        </p:txBody>
      </p:sp>
      <p:sp>
        <p:nvSpPr>
          <p:cNvPr id="14" name="Content Placeholder 2">
            <a:extLst>
              <a:ext uri="{FF2B5EF4-FFF2-40B4-BE49-F238E27FC236}">
                <a16:creationId xmlns:a16="http://schemas.microsoft.com/office/drawing/2014/main" id="{6F596C8F-3AA1-4EBC-0F85-0BFB79CF4427}"/>
              </a:ext>
            </a:extLst>
          </p:cNvPr>
          <p:cNvSpPr txBox="1">
            <a:spLocks/>
          </p:cNvSpPr>
          <p:nvPr/>
        </p:nvSpPr>
        <p:spPr>
          <a:xfrm>
            <a:off x="6256991" y="2270918"/>
            <a:ext cx="4975457" cy="20610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6525"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Respuesta: Es verdad, Pero Pablo se dirige a los corintios (1 Corintios 1:2) Y en la medida en que no seamos espirituales, esto es cierto en nuestro caso, incluso como personas salvas.</a:t>
            </a:r>
          </a:p>
        </p:txBody>
      </p:sp>
      <p:sp>
        <p:nvSpPr>
          <p:cNvPr id="16" name="CuadroTexto 15">
            <a:extLst>
              <a:ext uri="{FF2B5EF4-FFF2-40B4-BE49-F238E27FC236}">
                <a16:creationId xmlns:a16="http://schemas.microsoft.com/office/drawing/2014/main" id="{9C6DB351-B952-95D1-C163-A16850289DFE}"/>
              </a:ext>
            </a:extLst>
          </p:cNvPr>
          <p:cNvSpPr txBox="1"/>
          <p:nvPr/>
        </p:nvSpPr>
        <p:spPr>
          <a:xfrm>
            <a:off x="3393065" y="4461826"/>
            <a:ext cx="7419427"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 somos salvos, pero todavía no.</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 somos espirituales, pero todavía no.</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E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Este pasaje se refiere a la depravación relativa, no a la depravación total, y en esa medida se aplica tanto a los perdidos como a los salvos.</a:t>
            </a:r>
          </a:p>
        </p:txBody>
      </p:sp>
    </p:spTree>
    <p:extLst>
      <p:ext uri="{BB962C8B-B14F-4D97-AF65-F5344CB8AC3E}">
        <p14:creationId xmlns:p14="http://schemas.microsoft.com/office/powerpoint/2010/main" val="2379836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71469D-8A81-D3DA-A479-306F55410C5D}"/>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7B105726-DAB1-1816-7E09-3692A569427D}"/>
              </a:ext>
            </a:extLst>
          </p:cNvPr>
          <p:cNvPicPr>
            <a:picLocks noChangeAspect="1"/>
          </p:cNvPicPr>
          <p:nvPr/>
        </p:nvPicPr>
        <p:blipFill>
          <a:blip r:embed="rId3">
            <a:alphaModFix amt="50000"/>
          </a:blip>
          <a:srcRect t="24141" r="-1" b="24390"/>
          <a:stretch>
            <a:fillRect/>
          </a:stretch>
        </p:blipFill>
        <p:spPr>
          <a:xfrm>
            <a:off x="20" y="10"/>
            <a:ext cx="12191980" cy="6857990"/>
          </a:xfrm>
          <a:prstGeom prst="rect">
            <a:avLst/>
          </a:prstGeom>
          <a:solidFill>
            <a:schemeClr val="tx1"/>
          </a:solidFill>
        </p:spPr>
      </p:pic>
      <p:sp>
        <p:nvSpPr>
          <p:cNvPr id="9" name="Rectangle 8">
            <a:extLst>
              <a:ext uri="{FF2B5EF4-FFF2-40B4-BE49-F238E27FC236}">
                <a16:creationId xmlns:a16="http://schemas.microsoft.com/office/drawing/2014/main" id="{0264AB40-8FBC-E1D8-575E-159633434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2">
            <a:extLst>
              <a:ext uri="{FF2B5EF4-FFF2-40B4-BE49-F238E27FC236}">
                <a16:creationId xmlns:a16="http://schemas.microsoft.com/office/drawing/2014/main" id="{D499F5C3-54AF-2CD6-116A-B5B69789C5AF}"/>
              </a:ext>
            </a:extLst>
          </p:cNvPr>
          <p:cNvSpPr>
            <a:spLocks noGrp="1" noChangeArrowheads="1"/>
          </p:cNvSpPr>
          <p:nvPr>
            <p:ph type="title"/>
          </p:nvPr>
        </p:nvSpPr>
        <p:spPr>
          <a:xfrm>
            <a:off x="884892" y="1118768"/>
            <a:ext cx="2003316" cy="4726276"/>
          </a:xfrm>
        </p:spPr>
        <p:txBody>
          <a:bodyPr vert="horz" lIns="91440" tIns="45720" rIns="91440" bIns="45720" rtlCol="0" anchor="ctr">
            <a:noAutofit/>
          </a:bodyPr>
          <a:lstStyle/>
          <a:p>
            <a:pPr algn="ctr">
              <a:defRPr/>
            </a:pPr>
            <a:r>
              <a:rPr lang="en-US" sz="4800" dirty="0">
                <a:ln w="22225">
                  <a:solidFill>
                    <a:srgbClr val="FFFFFF"/>
                  </a:solidFill>
                </a:ln>
                <a:noFill/>
                <a:latin typeface="Impact" panose="020B0806030902050204" pitchFamily="34" charset="0"/>
              </a:rPr>
              <a:t>R</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e</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s</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u</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m</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e</a:t>
            </a:r>
            <a:br>
              <a:rPr lang="en-US" sz="4800" dirty="0">
                <a:ln w="22225">
                  <a:solidFill>
                    <a:srgbClr val="FFFFFF"/>
                  </a:solidFill>
                </a:ln>
                <a:noFill/>
                <a:latin typeface="Impact" panose="020B0806030902050204" pitchFamily="34" charset="0"/>
              </a:rPr>
            </a:br>
            <a:r>
              <a:rPr lang="en-US" sz="4800" dirty="0">
                <a:ln w="22225">
                  <a:solidFill>
                    <a:srgbClr val="FFFFFF"/>
                  </a:solidFill>
                </a:ln>
                <a:noFill/>
                <a:latin typeface="Impact" panose="020B0806030902050204" pitchFamily="34" charset="0"/>
              </a:rPr>
              <a:t>n</a:t>
            </a:r>
            <a:endParaRPr lang="en-US" sz="4800" noProof="0" dirty="0">
              <a:ln w="22225">
                <a:solidFill>
                  <a:srgbClr val="FFFFFF"/>
                </a:solidFill>
              </a:ln>
              <a:noFill/>
              <a:latin typeface="Impact" panose="020B0806030902050204" pitchFamily="34" charset="0"/>
            </a:endParaRPr>
          </a:p>
        </p:txBody>
      </p:sp>
      <p:sp>
        <p:nvSpPr>
          <p:cNvPr id="6" name="Text Box 3">
            <a:extLst>
              <a:ext uri="{FF2B5EF4-FFF2-40B4-BE49-F238E27FC236}">
                <a16:creationId xmlns:a16="http://schemas.microsoft.com/office/drawing/2014/main" id="{C13DA325-FD2D-A481-7854-3B6028361C4E}"/>
              </a:ext>
            </a:extLst>
          </p:cNvPr>
          <p:cNvSpPr txBox="1">
            <a:spLocks noChangeArrowheads="1"/>
          </p:cNvSpPr>
          <p:nvPr/>
        </p:nvSpPr>
        <p:spPr bwMode="auto">
          <a:xfrm>
            <a:off x="2797224" y="937171"/>
            <a:ext cx="8229601" cy="472627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R="0" lvl="0" algn="just" defTabSz="914400" rtl="0" eaLnBrk="1" fontAlgn="auto" latinLnBrk="0" hangingPunct="1">
              <a:lnSpc>
                <a:spcPct val="90000"/>
              </a:lnSpc>
              <a:spcBef>
                <a:spcPct val="50000"/>
              </a:spcBef>
              <a:spcAft>
                <a:spcPts val="0"/>
              </a:spcAft>
              <a:buClrTx/>
              <a:buSzTx/>
              <a:buNone/>
              <a:tabLst/>
              <a:defRPr/>
            </a:pPr>
            <a:r>
              <a:rPr kumimoji="0" lang="es-E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El calvinismo es un sistema teológico que fue inventado por Agustín, no por Juan Calvino. No proviene de las Escrituras, sino de su dualismo/maniqueísmo inherente o como un medio para explicar el bautismo infantil o ambos. En cualquier caso, aunque el sistema es lógico—De hecho, quizás más “lógico” que la verdad—Se basa en un razonamiento circular y en suposiciones patentemente falsas sobre Dios. Se basa en el supuesto de que si Dios nos da la opción de aceptar o no su don gratuito, entonces esto hace nula y sin valor su soberanía. Debe ser rechazado enérgicamente por múltiples motivos. Primero, porque convierte a Dios en el autor del mal. En segundo lugar, porque hace que tanto el “amor” de Dios por nosotros como el de nosotros por Él no sean amor genuino. En tercer lugar, porque da una base teológica para las falsas doctrinas gemelas de orar para que Jesús entre en nuestros corazones para salvación y de una vez salvo, siempre salvo. Aquí está en juego la salvación de muchos millones de almas. No podemos permitir que esta falsa teología permanezca sin oposición y debemos vacunar a los creyentes en nuestras iglesias contra este pernicioso sistema teológico.</a:t>
            </a:r>
          </a:p>
        </p:txBody>
      </p:sp>
      <p:cxnSp>
        <p:nvCxnSpPr>
          <p:cNvPr id="7" name="Conector recto 6">
            <a:extLst>
              <a:ext uri="{FF2B5EF4-FFF2-40B4-BE49-F238E27FC236}">
                <a16:creationId xmlns:a16="http://schemas.microsoft.com/office/drawing/2014/main" id="{4E9E386A-E059-E34A-A91F-C02AC26D7D99}"/>
              </a:ext>
            </a:extLst>
          </p:cNvPr>
          <p:cNvCxnSpPr/>
          <p:nvPr/>
        </p:nvCxnSpPr>
        <p:spPr>
          <a:xfrm>
            <a:off x="2479920" y="2189174"/>
            <a:ext cx="0" cy="2127975"/>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715700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BE7096-5AD0-D012-CA21-F3FB29A095F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21D6A89-F86B-2268-05D1-69758358C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3F20F598-4AE4-B59E-0A4D-E636E3B5458F}"/>
              </a:ext>
            </a:extLst>
          </p:cNvPr>
          <p:cNvPicPr>
            <a:picLocks noChangeAspect="1"/>
          </p:cNvPicPr>
          <p:nvPr/>
        </p:nvPicPr>
        <p:blipFill>
          <a:blip r:embed="rId2"/>
          <a:srcRect l="3547" r="3546" b="-1"/>
          <a:stretch>
            <a:fillRect/>
          </a:stretch>
        </p:blipFill>
        <p:spPr>
          <a:xfrm>
            <a:off x="20" y="1282"/>
            <a:ext cx="12191980" cy="6856718"/>
          </a:xfrm>
          <a:prstGeom prst="rect">
            <a:avLst/>
          </a:prstGeom>
        </p:spPr>
      </p:pic>
      <p:pic>
        <p:nvPicPr>
          <p:cNvPr id="10" name="Imagen 9">
            <a:extLst>
              <a:ext uri="{FF2B5EF4-FFF2-40B4-BE49-F238E27FC236}">
                <a16:creationId xmlns:a16="http://schemas.microsoft.com/office/drawing/2014/main" id="{B1B13B7A-0FDE-F900-81EE-094939B7CB88}"/>
              </a:ext>
            </a:extLst>
          </p:cNvPr>
          <p:cNvPicPr>
            <a:picLocks noChangeAspect="1"/>
          </p:cNvPicPr>
          <p:nvPr/>
        </p:nvPicPr>
        <p:blipFill>
          <a:blip r:embed="rId3"/>
          <a:stretch>
            <a:fillRect/>
          </a:stretch>
        </p:blipFill>
        <p:spPr>
          <a:xfrm rot="21314216">
            <a:off x="1163276" y="1712507"/>
            <a:ext cx="2084645" cy="2068100"/>
          </a:xfrm>
          <a:prstGeom prst="rect">
            <a:avLst/>
          </a:prstGeom>
        </p:spPr>
      </p:pic>
      <p:sp>
        <p:nvSpPr>
          <p:cNvPr id="11" name="Title 1">
            <a:extLst>
              <a:ext uri="{FF2B5EF4-FFF2-40B4-BE49-F238E27FC236}">
                <a16:creationId xmlns:a16="http://schemas.microsoft.com/office/drawing/2014/main" id="{F5493346-114A-95BB-6E62-77F577EF7F72}"/>
              </a:ext>
            </a:extLst>
          </p:cNvPr>
          <p:cNvSpPr txBox="1">
            <a:spLocks/>
          </p:cNvSpPr>
          <p:nvPr/>
        </p:nvSpPr>
        <p:spPr>
          <a:xfrm>
            <a:off x="168338" y="3697659"/>
            <a:ext cx="6560882" cy="231848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88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j-ea"/>
                <a:cs typeface="+mj-cs"/>
              </a:rPr>
              <a:t>RESPONDIENDO AL CALVINISMO</a:t>
            </a:r>
            <a:endParaRPr kumimoji="0" lang="en-US" sz="8800" b="0" i="0" u="none" strike="noStrike" kern="1200" cap="none" spc="300" normalizeH="0" baseline="0" noProof="0" dirty="0">
              <a:ln>
                <a:noFill/>
              </a:ln>
              <a:solidFill>
                <a:srgbClr val="156082">
                  <a:lumMod val="20000"/>
                  <a:lumOff val="80000"/>
                </a:srgbClr>
              </a:solidFill>
              <a:effectLst>
                <a:outerShdw blurRad="38100" dist="38100" dir="2700000" algn="tl">
                  <a:srgbClr val="000000">
                    <a:alpha val="43137"/>
                  </a:srgbClr>
                </a:outerShdw>
              </a:effectLst>
              <a:uLnTx/>
              <a:uFillTx/>
              <a:latin typeface="Impact" panose="020B0806030902050204" pitchFamily="34" charset="0"/>
              <a:ea typeface="+mj-ea"/>
              <a:cs typeface="+mj-cs"/>
            </a:endParaRPr>
          </a:p>
        </p:txBody>
      </p:sp>
      <p:sp>
        <p:nvSpPr>
          <p:cNvPr id="2" name="Title 1">
            <a:extLst>
              <a:ext uri="{FF2B5EF4-FFF2-40B4-BE49-F238E27FC236}">
                <a16:creationId xmlns:a16="http://schemas.microsoft.com/office/drawing/2014/main" id="{D53AAC91-CFBB-3364-1CAB-A1FB34833EEE}"/>
              </a:ext>
            </a:extLst>
          </p:cNvPr>
          <p:cNvSpPr txBox="1">
            <a:spLocks/>
          </p:cNvSpPr>
          <p:nvPr/>
        </p:nvSpPr>
        <p:spPr>
          <a:xfrm>
            <a:off x="7523851" y="4388874"/>
            <a:ext cx="4499811" cy="1118937"/>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Century Gothic"/>
                <a:ea typeface="+mj-ea"/>
                <a:cs typeface="+mj-cs"/>
              </a:rPr>
              <a:t>Traducción y Edición Mauricio García y José Zapata.</a:t>
            </a:r>
          </a:p>
        </p:txBody>
      </p:sp>
    </p:spTree>
    <p:extLst>
      <p:ext uri="{BB962C8B-B14F-4D97-AF65-F5344CB8AC3E}">
        <p14:creationId xmlns:p14="http://schemas.microsoft.com/office/powerpoint/2010/main" val="1057178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EBA802-6E48-1C6C-05E4-668EC1939999}"/>
              </a:ext>
            </a:extLst>
          </p:cNvPr>
          <p:cNvPicPr>
            <a:picLocks noChangeAspect="1"/>
          </p:cNvPicPr>
          <p:nvPr/>
        </p:nvPicPr>
        <p:blipFill rotWithShape="1">
          <a:blip r:embed="rId2"/>
          <a:srcRect l="25000" r="25000"/>
          <a:stretch>
            <a:fillRect/>
          </a:stretch>
        </p:blipFill>
        <p:spPr>
          <a:xfrm>
            <a:off x="667661" y="2535651"/>
            <a:ext cx="2458848" cy="2458848"/>
          </a:xfrm>
          <a:prstGeom prst="flowChartConnector">
            <a:avLst/>
          </a:prstGeom>
        </p:spPr>
      </p:pic>
      <p:sp>
        <p:nvSpPr>
          <p:cNvPr id="5" name="Rectangle 2">
            <a:extLst>
              <a:ext uri="{FF2B5EF4-FFF2-40B4-BE49-F238E27FC236}">
                <a16:creationId xmlns:a16="http://schemas.microsoft.com/office/drawing/2014/main" id="{C205584E-6EC5-71A8-59B9-2FC7C53CBE75}"/>
              </a:ext>
            </a:extLst>
          </p:cNvPr>
          <p:cNvSpPr>
            <a:spLocks noGrp="1" noChangeArrowheads="1"/>
          </p:cNvSpPr>
          <p:nvPr>
            <p:ph type="title"/>
          </p:nvPr>
        </p:nvSpPr>
        <p:spPr>
          <a:xfrm>
            <a:off x="3647358" y="548277"/>
            <a:ext cx="7661071" cy="867141"/>
          </a:xfrm>
        </p:spPr>
        <p:txBody>
          <a:bodyPr vert="horz" lIns="91440" tIns="45720" rIns="91440" bIns="45720" rtlCol="0" anchor="b">
            <a:normAutofit/>
          </a:bodyPr>
          <a:lstStyle/>
          <a:p>
            <a:pPr algn="ctr">
              <a:defRPr/>
            </a:pPr>
            <a:r>
              <a:rPr lang="es-MX" noProof="0" dirty="0">
                <a:latin typeface="Impact" panose="020B0806030902050204" pitchFamily="34" charset="0"/>
              </a:rPr>
              <a:t>Agustín sobre el libre albedrío</a:t>
            </a:r>
          </a:p>
        </p:txBody>
      </p:sp>
      <p:sp>
        <p:nvSpPr>
          <p:cNvPr id="8" name="Círculo: vacío 7">
            <a:extLst>
              <a:ext uri="{FF2B5EF4-FFF2-40B4-BE49-F238E27FC236}">
                <a16:creationId xmlns:a16="http://schemas.microsoft.com/office/drawing/2014/main" id="{25C666F2-7D69-9F5C-4575-2CEF5D75B880}"/>
              </a:ext>
            </a:extLst>
          </p:cNvPr>
          <p:cNvSpPr/>
          <p:nvPr/>
        </p:nvSpPr>
        <p:spPr>
          <a:xfrm>
            <a:off x="510690" y="2377293"/>
            <a:ext cx="2771999" cy="2772006"/>
          </a:xfrm>
          <a:prstGeom prst="donut">
            <a:avLst>
              <a:gd name="adj" fmla="val 4282"/>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ctangle 3">
            <a:extLst>
              <a:ext uri="{FF2B5EF4-FFF2-40B4-BE49-F238E27FC236}">
                <a16:creationId xmlns:a16="http://schemas.microsoft.com/office/drawing/2014/main" id="{D1418832-D374-F440-37E1-9C16D998E56A}"/>
              </a:ext>
            </a:extLst>
          </p:cNvPr>
          <p:cNvSpPr txBox="1">
            <a:spLocks noChangeArrowheads="1"/>
          </p:cNvSpPr>
          <p:nvPr/>
        </p:nvSpPr>
        <p:spPr>
          <a:xfrm>
            <a:off x="3805086" y="1849891"/>
            <a:ext cx="7472517" cy="464820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s-ES" sz="2400" dirty="0">
                <a:latin typeface="Century Gothic" panose="020B0502020202020204" pitchFamily="34" charset="0"/>
              </a:rPr>
              <a:t>“Los bebés pequeños no están agobiados por su propio pecado, sino por el pecado de otro”.</a:t>
            </a:r>
            <a:r>
              <a:rPr lang="en-US" sz="2400" dirty="0">
                <a:latin typeface="Century Gothic" panose="020B0502020202020204" pitchFamily="34" charset="0"/>
              </a:rPr>
              <a:t> </a:t>
            </a:r>
          </a:p>
          <a:p>
            <a:pPr marL="0" indent="0">
              <a:buFont typeface="Arial" panose="020B0604020202020204" pitchFamily="34" charset="0"/>
              <a:buNone/>
              <a:defRPr/>
            </a:pPr>
            <a:endParaRPr lang="en-US" sz="800" dirty="0">
              <a:latin typeface="Century Gothic" panose="020B0502020202020204" pitchFamily="34" charset="0"/>
            </a:endParaRPr>
          </a:p>
          <a:p>
            <a:pPr marL="0" indent="0">
              <a:buFont typeface="Arial" panose="020B0604020202020204" pitchFamily="34" charset="0"/>
              <a:buNone/>
              <a:defRPr/>
            </a:pPr>
            <a:r>
              <a:rPr lang="es-ES" sz="2400" dirty="0">
                <a:latin typeface="Century Gothic" panose="020B0502020202020204" pitchFamily="34" charset="0"/>
              </a:rPr>
              <a:t>“El libre albedrío del hombre no sirve para nada excepto para pecar”.</a:t>
            </a:r>
            <a:endParaRPr lang="en-US" sz="2400" dirty="0">
              <a:latin typeface="Century Gothic" panose="020B0502020202020204" pitchFamily="34" charset="0"/>
            </a:endParaRPr>
          </a:p>
          <a:p>
            <a:pPr marL="0" indent="0">
              <a:buFont typeface="Arial" panose="020B0604020202020204" pitchFamily="34" charset="0"/>
              <a:buNone/>
              <a:defRPr/>
            </a:pPr>
            <a:endParaRPr lang="en-US" sz="800" dirty="0">
              <a:latin typeface="Century Gothic" panose="020B0502020202020204" pitchFamily="34" charset="0"/>
            </a:endParaRPr>
          </a:p>
          <a:p>
            <a:pPr marL="0" indent="0">
              <a:buFont typeface="Arial" panose="020B0604020202020204" pitchFamily="34" charset="0"/>
              <a:buNone/>
              <a:defRPr/>
            </a:pPr>
            <a:r>
              <a:rPr lang="es-ES" sz="2400" dirty="0">
                <a:latin typeface="Century Gothic" panose="020B0502020202020204" pitchFamily="34" charset="0"/>
              </a:rPr>
              <a:t>"Por lo tanto, está en el poder de los malvados pecar; pero que al pecar hagan esto o aquello mediante esa maldad no está en su poder, sino en el de Dios, quien divide las tinieblas y las regula; de modo que, por lo tanto, incluso lo que hacen en contra de la voluntad de Dios no se cumple a menos que sea la voluntad de Dios".</a:t>
            </a:r>
            <a:endParaRPr lang="en-US" sz="2400" dirty="0">
              <a:latin typeface="Century Gothic" panose="020B0502020202020204" pitchFamily="34" charset="0"/>
            </a:endParaRPr>
          </a:p>
          <a:p>
            <a:pPr marL="0" indent="0">
              <a:buFont typeface="Arial" panose="020B0604020202020204" pitchFamily="34" charset="0"/>
              <a:buNone/>
              <a:defRPr/>
            </a:pPr>
            <a:endParaRPr lang="en-US" sz="800" dirty="0">
              <a:latin typeface="Century Gothic" panose="020B0502020202020204" pitchFamily="34" charset="0"/>
            </a:endParaRPr>
          </a:p>
          <a:p>
            <a:pPr marL="0" indent="0">
              <a:buFont typeface="Arial" panose="020B0604020202020204" pitchFamily="34" charset="0"/>
              <a:buNone/>
              <a:defRPr/>
            </a:pPr>
            <a:r>
              <a:rPr lang="es-ES" sz="2400" dirty="0">
                <a:latin typeface="Century Gothic" panose="020B0502020202020204" pitchFamily="34" charset="0"/>
              </a:rPr>
              <a:t>La mala voluntad de los hombres está preparada por Dios y la predestinación. Dios, en su sabiduría eterna, decidió preparar solo la voluntad de unos pocos</a:t>
            </a:r>
            <a:r>
              <a:rPr lang="en-US" sz="2400" dirty="0">
                <a:latin typeface="Century Gothic" panose="020B0502020202020204" pitchFamily="34" charset="0"/>
              </a:rPr>
              <a:t>”.</a:t>
            </a:r>
          </a:p>
          <a:p>
            <a:pPr marL="0" indent="0">
              <a:buFont typeface="Arial" panose="020B0604020202020204" pitchFamily="34" charset="0"/>
              <a:buNone/>
              <a:defRPr/>
            </a:pPr>
            <a:endParaRPr lang="en-US" sz="800" dirty="0">
              <a:latin typeface="Century Gothic" panose="020B0502020202020204" pitchFamily="34" charset="0"/>
            </a:endParaRPr>
          </a:p>
          <a:p>
            <a:pPr marL="0" indent="0">
              <a:buFont typeface="Arial" panose="020B0604020202020204" pitchFamily="34" charset="0"/>
              <a:buNone/>
              <a:defRPr/>
            </a:pPr>
            <a:r>
              <a:rPr lang="es-ES" sz="2400" dirty="0">
                <a:latin typeface="Century Gothic" panose="020B0502020202020204" pitchFamily="34" charset="0"/>
              </a:rPr>
              <a:t>El calvinismo es, en esencia, agustinismo</a:t>
            </a:r>
            <a:r>
              <a:rPr lang="en-US" sz="2400" dirty="0">
                <a:latin typeface="Century Gothic" panose="020B0502020202020204" pitchFamily="34" charset="0"/>
              </a:rPr>
              <a:t>.</a:t>
            </a:r>
          </a:p>
          <a:p>
            <a:pPr marL="0" indent="0">
              <a:buFont typeface="Arial" panose="020B0604020202020204" pitchFamily="34" charset="0"/>
              <a:buNone/>
              <a:defRPr/>
            </a:pPr>
            <a:endParaRPr lang="en-US" sz="2400" dirty="0">
              <a:latin typeface="Century Gothic" panose="020B0502020202020204" pitchFamily="34" charset="0"/>
            </a:endParaRPr>
          </a:p>
          <a:p>
            <a:pPr marL="0" indent="0">
              <a:buFont typeface="Arial" panose="020B0604020202020204" pitchFamily="34" charset="0"/>
              <a:buNone/>
              <a:defRPr/>
            </a:pPr>
            <a:endParaRPr lang="en-US" sz="2400" dirty="0">
              <a:latin typeface="Century Gothic" panose="020B0502020202020204" pitchFamily="34" charset="0"/>
            </a:endParaRPr>
          </a:p>
          <a:p>
            <a:pPr marL="0" indent="0">
              <a:buFont typeface="Arial" panose="020B0604020202020204" pitchFamily="34" charset="0"/>
              <a:buNone/>
              <a:defRPr/>
            </a:pPr>
            <a:endParaRPr lang="en-US" sz="2400" dirty="0">
              <a:latin typeface="Century Gothic" panose="020B0502020202020204" pitchFamily="34" charset="0"/>
            </a:endParaRPr>
          </a:p>
        </p:txBody>
      </p:sp>
      <p:sp>
        <p:nvSpPr>
          <p:cNvPr id="10" name="Marco 9">
            <a:extLst>
              <a:ext uri="{FF2B5EF4-FFF2-40B4-BE49-F238E27FC236}">
                <a16:creationId xmlns:a16="http://schemas.microsoft.com/office/drawing/2014/main" id="{83116B36-7064-AA47-FFDF-01744029D47D}"/>
              </a:ext>
            </a:extLst>
          </p:cNvPr>
          <p:cNvSpPr/>
          <p:nvPr/>
        </p:nvSpPr>
        <p:spPr>
          <a:xfrm>
            <a:off x="3589184" y="1582994"/>
            <a:ext cx="7806404" cy="4801142"/>
          </a:xfrm>
          <a:prstGeom prst="frame">
            <a:avLst>
              <a:gd name="adj1" fmla="val 19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753819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619CFC0-DFC7-E63E-076E-76FFEEF8E83D}"/>
              </a:ext>
            </a:extLst>
          </p:cNvPr>
          <p:cNvPicPr>
            <a:picLocks noChangeAspect="1"/>
          </p:cNvPicPr>
          <p:nvPr/>
        </p:nvPicPr>
        <p:blipFill rotWithShape="1">
          <a:blip r:embed="rId2">
            <a:alphaModFix amt="20000"/>
          </a:blip>
          <a:srcRect l="191" t="10262" r="1475" b="33488"/>
          <a:stretch>
            <a:fillRect/>
          </a:stretch>
        </p:blipFill>
        <p:spPr>
          <a:xfrm>
            <a:off x="0" y="0"/>
            <a:ext cx="12313830" cy="7043895"/>
          </a:xfrm>
          <a:prstGeom prst="rect">
            <a:avLst/>
          </a:prstGeom>
          <a:solidFill>
            <a:schemeClr val="bg1"/>
          </a:solidFill>
        </p:spPr>
      </p:pic>
      <p:pic>
        <p:nvPicPr>
          <p:cNvPr id="4" name="Imagen 3">
            <a:extLst>
              <a:ext uri="{FF2B5EF4-FFF2-40B4-BE49-F238E27FC236}">
                <a16:creationId xmlns:a16="http://schemas.microsoft.com/office/drawing/2014/main" id="{B11E3B84-7C09-3C80-A405-BD02B8EED606}"/>
              </a:ext>
            </a:extLst>
          </p:cNvPr>
          <p:cNvPicPr>
            <a:picLocks noChangeAspect="1"/>
          </p:cNvPicPr>
          <p:nvPr/>
        </p:nvPicPr>
        <p:blipFill rotWithShape="1">
          <a:blip r:embed="rId3"/>
          <a:srcRect l="19188" r="19188"/>
          <a:stretch>
            <a:fillRect/>
          </a:stretch>
        </p:blipFill>
        <p:spPr>
          <a:xfrm>
            <a:off x="8305318" y="2935918"/>
            <a:ext cx="2592000" cy="2592000"/>
          </a:xfrm>
          <a:prstGeom prst="flowChartConnector">
            <a:avLst/>
          </a:prstGeom>
        </p:spPr>
      </p:pic>
      <p:sp>
        <p:nvSpPr>
          <p:cNvPr id="5" name="Círculo: vacío 4">
            <a:extLst>
              <a:ext uri="{FF2B5EF4-FFF2-40B4-BE49-F238E27FC236}">
                <a16:creationId xmlns:a16="http://schemas.microsoft.com/office/drawing/2014/main" id="{84BF6924-49CA-CA6D-F2F2-A7DFA109CC18}"/>
              </a:ext>
            </a:extLst>
          </p:cNvPr>
          <p:cNvSpPr/>
          <p:nvPr/>
        </p:nvSpPr>
        <p:spPr>
          <a:xfrm>
            <a:off x="8060383" y="2700811"/>
            <a:ext cx="3049199" cy="3049207"/>
          </a:xfrm>
          <a:prstGeom prst="donut">
            <a:avLst>
              <a:gd name="adj" fmla="val 428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Rectangle 2">
            <a:extLst>
              <a:ext uri="{FF2B5EF4-FFF2-40B4-BE49-F238E27FC236}">
                <a16:creationId xmlns:a16="http://schemas.microsoft.com/office/drawing/2014/main" id="{7EAB332F-C2A0-7A2D-CAA2-6D6584317AAA}"/>
              </a:ext>
            </a:extLst>
          </p:cNvPr>
          <p:cNvSpPr>
            <a:spLocks noGrp="1" noChangeArrowheads="1"/>
          </p:cNvSpPr>
          <p:nvPr>
            <p:ph type="title"/>
          </p:nvPr>
        </p:nvSpPr>
        <p:spPr>
          <a:xfrm>
            <a:off x="8141113" y="1447116"/>
            <a:ext cx="2851355" cy="1154165"/>
          </a:xfrm>
        </p:spPr>
        <p:txBody>
          <a:bodyPr vert="horz" lIns="91440" tIns="45720" rIns="91440" bIns="45720" rtlCol="0" anchor="b">
            <a:normAutofit fontScale="90000"/>
          </a:bodyPr>
          <a:lstStyle/>
          <a:p>
            <a:pPr algn="ctr">
              <a:defRPr/>
            </a:pPr>
            <a:r>
              <a:rPr lang="es-MX" noProof="0" dirty="0">
                <a:latin typeface="Impact" panose="020B0806030902050204" pitchFamily="34" charset="0"/>
              </a:rPr>
              <a:t>Pelagio </a:t>
            </a:r>
            <a:br>
              <a:rPr lang="es-MX" noProof="0" dirty="0">
                <a:latin typeface="Impact" panose="020B0806030902050204" pitchFamily="34" charset="0"/>
              </a:rPr>
            </a:br>
            <a:r>
              <a:rPr lang="es-MX" noProof="0" dirty="0">
                <a:latin typeface="Impact" panose="020B0806030902050204" pitchFamily="34" charset="0"/>
              </a:rPr>
              <a:t>354-430 d. C.</a:t>
            </a:r>
          </a:p>
        </p:txBody>
      </p:sp>
      <p:sp>
        <p:nvSpPr>
          <p:cNvPr id="7" name="Text Box 4">
            <a:extLst>
              <a:ext uri="{FF2B5EF4-FFF2-40B4-BE49-F238E27FC236}">
                <a16:creationId xmlns:a16="http://schemas.microsoft.com/office/drawing/2014/main" id="{C9977DEF-BCD9-B361-6FDC-59C4ED9B627D}"/>
              </a:ext>
            </a:extLst>
          </p:cNvPr>
          <p:cNvSpPr txBox="1">
            <a:spLocks noChangeArrowheads="1"/>
          </p:cNvSpPr>
          <p:nvPr/>
        </p:nvSpPr>
        <p:spPr bwMode="auto">
          <a:xfrm>
            <a:off x="1098644" y="2253013"/>
            <a:ext cx="6044605" cy="334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a:spcBef>
                <a:spcPct val="50000"/>
              </a:spcBef>
              <a:buClrTx/>
              <a:buFontTx/>
              <a:buNone/>
            </a:pPr>
            <a:r>
              <a:rPr lang="es-ES" altLang="en-US" sz="2000" dirty="0">
                <a:latin typeface="Century Gothic" panose="020B0502020202020204" pitchFamily="34" charset="0"/>
                <a:cs typeface="Arial" panose="020B0604020202020204" pitchFamily="34" charset="0"/>
              </a:rPr>
              <a:t>Afirmó la existencia del libre albedrío. «El mal no nace con nosotros, y somos procreados sin culpa». Rechazó el bautismo infantil. Enseñó que nos santificamos por nuestro propio esfuerzo</a:t>
            </a:r>
            <a:r>
              <a:rPr lang="en-US" altLang="en-US" sz="2000" dirty="0">
                <a:latin typeface="Century Gothic" panose="020B0502020202020204" pitchFamily="34" charset="0"/>
                <a:cs typeface="Arial" panose="020B0604020202020204" pitchFamily="34" charset="0"/>
              </a:rPr>
              <a:t>. </a:t>
            </a:r>
          </a:p>
          <a:p>
            <a:pPr>
              <a:spcBef>
                <a:spcPct val="50000"/>
              </a:spcBef>
              <a:buClrTx/>
              <a:buFontTx/>
              <a:buNone/>
            </a:pPr>
            <a:endParaRPr lang="en-US" altLang="en-US" sz="700" dirty="0">
              <a:latin typeface="Century Gothic" panose="020B0502020202020204" pitchFamily="34" charset="0"/>
              <a:cs typeface="Arial" panose="020B0604020202020204" pitchFamily="34" charset="0"/>
            </a:endParaRPr>
          </a:p>
          <a:p>
            <a:pPr>
              <a:spcBef>
                <a:spcPct val="50000"/>
              </a:spcBef>
              <a:buClrTx/>
              <a:buFontTx/>
              <a:buNone/>
            </a:pPr>
            <a:r>
              <a:rPr lang="en-US" altLang="en-US" sz="2000" dirty="0">
                <a:latin typeface="Century Gothic" panose="020B0502020202020204" pitchFamily="34" charset="0"/>
                <a:cs typeface="Arial" panose="020B0604020202020204" pitchFamily="34" charset="0"/>
              </a:rPr>
              <a:t>“</a:t>
            </a:r>
            <a:r>
              <a:rPr lang="es-ES" altLang="en-US" sz="2000" dirty="0">
                <a:latin typeface="Century Gothic" panose="020B0502020202020204" pitchFamily="34" charset="0"/>
                <a:cs typeface="Arial" panose="020B0604020202020204" pitchFamily="34" charset="0"/>
              </a:rPr>
              <a:t>Puesto que la perfección es posible para el hombre, es obligatoria</a:t>
            </a:r>
            <a:r>
              <a:rPr lang="en-US" altLang="en-US" sz="2000" dirty="0">
                <a:latin typeface="Century Gothic" panose="020B0502020202020204" pitchFamily="34" charset="0"/>
                <a:cs typeface="Arial" panose="020B0604020202020204" pitchFamily="34" charset="0"/>
              </a:rPr>
              <a:t>.”</a:t>
            </a:r>
          </a:p>
          <a:p>
            <a:pPr>
              <a:spcBef>
                <a:spcPct val="50000"/>
              </a:spcBef>
              <a:buClrTx/>
              <a:buFontTx/>
              <a:buNone/>
            </a:pPr>
            <a:endParaRPr lang="en-US" altLang="en-US" sz="1400" dirty="0">
              <a:latin typeface="Century Gothic" panose="020B0502020202020204" pitchFamily="34" charset="0"/>
              <a:cs typeface="Arial" panose="020B0604020202020204" pitchFamily="34" charset="0"/>
            </a:endParaRPr>
          </a:p>
          <a:p>
            <a:pPr>
              <a:spcBef>
                <a:spcPct val="50000"/>
              </a:spcBef>
              <a:buClrTx/>
              <a:buFontTx/>
              <a:buNone/>
            </a:pPr>
            <a:r>
              <a:rPr lang="es-ES" altLang="en-US" sz="2000" dirty="0">
                <a:latin typeface="Century Gothic" panose="020B0502020202020204" pitchFamily="34" charset="0"/>
                <a:cs typeface="Arial" panose="020B0604020202020204" pitchFamily="34" charset="0"/>
              </a:rPr>
              <a:t>No pecamos en Adán. Pecamos como Adán</a:t>
            </a:r>
            <a:r>
              <a:rPr lang="en-US" altLang="en-US" sz="2000" dirty="0">
                <a:latin typeface="Century Gothic" panose="020B0502020202020204" pitchFamily="34" charset="0"/>
                <a:cs typeface="Arial" panose="020B0604020202020204" pitchFamily="34" charset="0"/>
              </a:rPr>
              <a:t>.</a:t>
            </a:r>
          </a:p>
        </p:txBody>
      </p:sp>
      <p:sp>
        <p:nvSpPr>
          <p:cNvPr id="8" name="Rectangle 2">
            <a:extLst>
              <a:ext uri="{FF2B5EF4-FFF2-40B4-BE49-F238E27FC236}">
                <a16:creationId xmlns:a16="http://schemas.microsoft.com/office/drawing/2014/main" id="{1C92FF83-56D2-3874-87BB-9DBEBC9F6F5E}"/>
              </a:ext>
            </a:extLst>
          </p:cNvPr>
          <p:cNvSpPr txBox="1">
            <a:spLocks noChangeArrowheads="1"/>
          </p:cNvSpPr>
          <p:nvPr/>
        </p:nvSpPr>
        <p:spPr>
          <a:xfrm>
            <a:off x="668594" y="542547"/>
            <a:ext cx="6649065" cy="115416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MX" dirty="0">
                <a:latin typeface="Impact" panose="020B0806030902050204" pitchFamily="34" charset="0"/>
              </a:rPr>
              <a:t>¿Obras de salvación?</a:t>
            </a:r>
          </a:p>
        </p:txBody>
      </p:sp>
      <p:sp>
        <p:nvSpPr>
          <p:cNvPr id="9" name="Marco 8">
            <a:extLst>
              <a:ext uri="{FF2B5EF4-FFF2-40B4-BE49-F238E27FC236}">
                <a16:creationId xmlns:a16="http://schemas.microsoft.com/office/drawing/2014/main" id="{F55AD7A2-4C27-1165-E69B-085691509908}"/>
              </a:ext>
            </a:extLst>
          </p:cNvPr>
          <p:cNvSpPr/>
          <p:nvPr/>
        </p:nvSpPr>
        <p:spPr>
          <a:xfrm>
            <a:off x="924642" y="2111583"/>
            <a:ext cx="6393017" cy="3638435"/>
          </a:xfrm>
          <a:prstGeom prst="frame">
            <a:avLst>
              <a:gd name="adj1" fmla="val 19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120053773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7BA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4843</TotalTime>
  <Words>5531</Words>
  <Application>Microsoft Office PowerPoint</Application>
  <PresentationFormat>Widescreen</PresentationFormat>
  <Paragraphs>506</Paragraphs>
  <Slides>76</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76</vt:i4>
      </vt:variant>
    </vt:vector>
  </HeadingPairs>
  <TitlesOfParts>
    <vt:vector size="89" baseType="lpstr">
      <vt:lpstr>微软雅黑</vt:lpstr>
      <vt:lpstr>Aptos</vt:lpstr>
      <vt:lpstr>Aptos Display</vt:lpstr>
      <vt:lpstr>Arial</vt:lpstr>
      <vt:lpstr>Calibri</vt:lpstr>
      <vt:lpstr>Calibri Light</vt:lpstr>
      <vt:lpstr>Century Gothic</vt:lpstr>
      <vt:lpstr>Courier New</vt:lpstr>
      <vt:lpstr>Impact</vt:lpstr>
      <vt:lpstr>Tema de Office</vt:lpstr>
      <vt:lpstr>1_Tema de Office</vt:lpstr>
      <vt:lpstr>2_Tema de Office</vt:lpstr>
      <vt:lpstr>https://www.freeppt7.com</vt:lpstr>
      <vt:lpstr>PowerPoint Presentation</vt:lpstr>
      <vt:lpstr>Preguntas de discusión</vt:lpstr>
      <vt:lpstr>¿Qué es el calvinismo?</vt:lpstr>
      <vt:lpstr>PowerPoint Presentation</vt:lpstr>
      <vt:lpstr>Pero primero… Depravación total</vt:lpstr>
      <vt:lpstr>PowerPoint Presentation</vt:lpstr>
      <vt:lpstr>Agustín de Hipona (354-430)</vt:lpstr>
      <vt:lpstr>Agustín sobre el libre albedrío</vt:lpstr>
      <vt:lpstr>Pelagio  354-430 d. C.</vt:lpstr>
      <vt:lpstr>PowerPoint Presentation</vt:lpstr>
      <vt:lpstr>Julián de Eclana (386-455)</vt:lpstr>
      <vt:lpstr>Tomás de Aquino 1225-1274</vt:lpstr>
      <vt:lpstr>Tomás de Aquino 1225-1274</vt:lpstr>
      <vt:lpstr>Martín Lutero 1483-1541</vt:lpstr>
      <vt:lpstr>“¡Fuera Santiago!... Su autoridad no es lo suficientemente grande como para hacerme abandonar la doctrina de la «(sola) fe» y desviarme de la autoridad de los demás apóstoles y de toda la Escritura. La epístola de Santiago es en realidad una epístola de paja, comparada con estas otras [Romanos, Gálatas, Efesios, Colosenses], pues no tiene nada de la naturaleza del evangelio”.  También se cuestionó la canonicidad de Hebreos debido a su enseñanza sobre la perseverancia de los santos.</vt:lpstr>
      <vt:lpstr>“El libre albedrío es un término vacío cuya realidad se pierde y una libertad perdida no es libertad en absoluto”        “El libre albedrío es en realidad una ficción… todo ocurre por absoluta necesidad”.   Lutero, Assertio, 36 </vt:lpstr>
      <vt:lpstr>"Todas las cosas surgen y dependen del designio divino, por el cual fue preordenado quién recibiría la palabra de vida y quién no la creería; quién sería librado de sus pecados y quién sería endurecido en ellos; quién sería justificado y quién sería condenado“.   Melanchton y la Concordia Luterana enseñaron la predestinación única. Lutero la dejó como un misterio. </vt:lpstr>
      <vt:lpstr>Ulrich Zwinglio 1484-1531</vt:lpstr>
      <vt:lpstr>Juan Calvino  1509-1564</vt:lpstr>
      <vt:lpstr>Juan Calvino  sobre la predestinación</vt:lpstr>
      <vt:lpstr>Juan Calvino  sobre la depravación total</vt:lpstr>
      <vt:lpstr>Teodoro de Beza (1519-1605)</vt:lpstr>
      <vt:lpstr>T U L I P</vt:lpstr>
      <vt:lpstr>Jacobo Arminio (1560-1609) </vt:lpstr>
      <vt:lpstr>Jacobo Arminio y la “Gracia preventiva”</vt:lpstr>
      <vt:lpstr>Jonathan Edwards 1703-1758</vt:lpstr>
      <vt:lpstr>John Wesley (1703-1791) y el Metodismo</vt:lpstr>
      <vt:lpstr>PowerPoint Presentation</vt:lpstr>
      <vt:lpstr>PowerPoint Presentation</vt:lpstr>
      <vt:lpstr>II. Implicaciones del calvinismo</vt:lpstr>
      <vt:lpstr>III. Enseñanza bíblica sobre el libre albedrío, la caída del hombre, la predestinación y la perseverancia.</vt:lpstr>
      <vt:lpstr>PowerPoint Presentation</vt:lpstr>
      <vt:lpstr>PowerPoint Presentation</vt:lpstr>
      <vt:lpstr>Ante Romanos 5 y 8-10, P:  ¿Siempre hace se la voluntad de Dios?</vt:lpstr>
      <vt:lpstr>¿La «sola fe» es bíblica?</vt:lpstr>
      <vt:lpstr>Otra pregunta:</vt:lpstr>
      <vt:lpstr>Romanos 5:12-19 Adán y Jesús</vt:lpstr>
      <vt:lpstr>El efecto del pecado de Adán</vt:lpstr>
      <vt:lpstr>Romanos 5:12-19 Adán y Jesús</vt:lpstr>
      <vt:lpstr>El segundo Adán en 1 Corintios 15</vt:lpstr>
      <vt:lpstr>Romanos 8:28-39 La provisión de Dios para nosotros</vt:lpstr>
      <vt:lpstr>T U L I P</vt:lpstr>
      <vt:lpstr>PowerPoint Presentation</vt:lpstr>
      <vt:lpstr>PowerPoint Presentation</vt:lpstr>
      <vt:lpstr>PowerPoint Presentation</vt:lpstr>
      <vt:lpstr>PowerPoint Presentation</vt:lpstr>
      <vt:lpstr>PowerPoint Presentation</vt:lpstr>
      <vt:lpstr>PowerPoint Presentation</vt:lpstr>
      <vt:lpstr>El alfarero y el barro</vt:lpstr>
      <vt:lpstr>Resumen: La predestinación de Dios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Preguntas para los calvinistas y textos  «prueba» calvinistas.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 e s u m e 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josé zapata aguilar</dc:creator>
  <cp:lastModifiedBy>John Oakes</cp:lastModifiedBy>
  <cp:revision>2</cp:revision>
  <dcterms:created xsi:type="dcterms:W3CDTF">2026-02-04T06:11:06Z</dcterms:created>
  <dcterms:modified xsi:type="dcterms:W3CDTF">2026-02-07T15:51:45Z</dcterms:modified>
</cp:coreProperties>
</file>